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8" r:id="rId3"/>
    <p:sldId id="279" r:id="rId4"/>
    <p:sldId id="280" r:id="rId5"/>
    <p:sldId id="260" r:id="rId6"/>
    <p:sldId id="262" r:id="rId7"/>
    <p:sldId id="261" r:id="rId8"/>
    <p:sldId id="263" r:id="rId9"/>
    <p:sldId id="264" r:id="rId10"/>
    <p:sldId id="265" r:id="rId11"/>
    <p:sldId id="266" r:id="rId12"/>
    <p:sldId id="276" r:id="rId13"/>
    <p:sldId id="281" r:id="rId14"/>
    <p:sldId id="286" r:id="rId15"/>
    <p:sldId id="287" r:id="rId16"/>
    <p:sldId id="282" r:id="rId17"/>
    <p:sldId id="283" r:id="rId18"/>
    <p:sldId id="284" r:id="rId19"/>
    <p:sldId id="288"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9942E8-2BDA-4B0A-B1FB-EEDBBCE1F4FC}"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1A9E661A-849B-4763-9AE8-36C76D8F37DB}" type="datetimeFigureOut">
              <a:rPr lang="en-GB" smtClean="0"/>
              <a:pPr/>
              <a:t>28/11/2016</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DF9942E8-2BDA-4B0A-B1FB-EEDBBCE1F4F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28/11/2016</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57A99A5D-C3F3-46AF-B570-DB2CE32257B6}"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pPr lvl="0"/>
            <a:endParaRPr lang="en-GB"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C262D33-3F5E-447F-BE69-5A1E46BC86E6}"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BC6CF92-4532-4DA8-BB1C-DAEF185D05C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A9E661A-849B-4763-9AE8-36C76D8F37DB}" type="datetimeFigureOut">
              <a:rPr lang="en-GB" smtClean="0"/>
              <a:pPr/>
              <a:t>28/11/2016</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DF9942E8-2BDA-4B0A-B1FB-EEDBBCE1F4FC}"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5" r:id="rId14"/>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Louise\Pictures\Cyprus\pottery\RP\VB 1.jpg"/>
          <p:cNvPicPr>
            <a:picLocks noChangeAspect="1" noChangeArrowheads="1"/>
          </p:cNvPicPr>
          <p:nvPr/>
        </p:nvPicPr>
        <p:blipFill>
          <a:blip r:embed="rId2" cstate="email"/>
          <a:srcRect/>
          <a:stretch>
            <a:fillRect/>
          </a:stretch>
        </p:blipFill>
        <p:spPr bwMode="auto">
          <a:xfrm>
            <a:off x="179512" y="188640"/>
            <a:ext cx="8875162" cy="6480720"/>
          </a:xfrm>
          <a:prstGeom prst="rect">
            <a:avLst/>
          </a:prstGeom>
          <a:noFill/>
        </p:spPr>
      </p:pic>
      <p:sp>
        <p:nvSpPr>
          <p:cNvPr id="2" name="Title 1"/>
          <p:cNvSpPr>
            <a:spLocks noGrp="1"/>
          </p:cNvSpPr>
          <p:nvPr>
            <p:ph type="ctrTitle"/>
          </p:nvPr>
        </p:nvSpPr>
        <p:spPr>
          <a:xfrm>
            <a:off x="467544" y="4869160"/>
            <a:ext cx="8077200" cy="1673352"/>
          </a:xfrm>
        </p:spPr>
        <p:txBody>
          <a:bodyPr>
            <a:normAutofit fontScale="90000"/>
          </a:bodyPr>
          <a:lstStyle/>
          <a:p>
            <a:r>
              <a:rPr lang="en-GB" sz="6600" dirty="0" smtClean="0">
                <a:effectLst>
                  <a:outerShdw blurRad="38100" dist="38100" dir="2700000" algn="tl">
                    <a:srgbClr val="000000">
                      <a:alpha val="43137"/>
                    </a:srgbClr>
                  </a:outerShdw>
                </a:effectLst>
              </a:rPr>
              <a:t>Towns, Tombs and Temples</a:t>
            </a:r>
            <a:endParaRPr lang="en-GB" sz="66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539552" y="3356992"/>
            <a:ext cx="8077200" cy="1499616"/>
          </a:xfrm>
        </p:spPr>
        <p:txBody>
          <a:bodyPr>
            <a:normAutofit/>
          </a:bodyPr>
          <a:lstStyle/>
          <a:p>
            <a:r>
              <a:rPr lang="en-GB" sz="4400" b="1" dirty="0" smtClean="0">
                <a:effectLst>
                  <a:outerShdw blurRad="38100" dist="38100" dir="2700000" algn="tl">
                    <a:srgbClr val="000000">
                      <a:alpha val="43137"/>
                    </a:srgbClr>
                  </a:outerShdw>
                </a:effectLst>
              </a:rPr>
              <a:t>The Vounous Bowl &amp; Ancestor Cult in Bronze Age Cyprus</a:t>
            </a:r>
            <a:endParaRPr lang="en-GB" sz="44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Funerary Ritual &amp; the Ancestors</a:t>
            </a:r>
            <a:endParaRPr lang="en-GB" dirty="0"/>
          </a:p>
        </p:txBody>
      </p:sp>
      <p:sp>
        <p:nvSpPr>
          <p:cNvPr id="3" name="Content Placeholder 2"/>
          <p:cNvSpPr>
            <a:spLocks noGrp="1"/>
          </p:cNvSpPr>
          <p:nvPr>
            <p:ph sz="half" idx="1"/>
          </p:nvPr>
        </p:nvSpPr>
        <p:spPr>
          <a:xfrm>
            <a:off x="251520" y="1700808"/>
            <a:ext cx="4896544" cy="4824536"/>
          </a:xfrm>
        </p:spPr>
        <p:txBody>
          <a:bodyPr>
            <a:normAutofit lnSpcReduction="10000"/>
          </a:bodyPr>
          <a:lstStyle/>
          <a:p>
            <a:r>
              <a:rPr lang="en-GB" dirty="0" smtClean="0"/>
              <a:t>Funerary ritual &amp; burial grounds are used to legitimise territorial rights</a:t>
            </a:r>
          </a:p>
          <a:p>
            <a:pPr lvl="1"/>
            <a:r>
              <a:rPr lang="en-GB" dirty="0" smtClean="0"/>
              <a:t>Burial ground = burial place for a group’s ancestors</a:t>
            </a:r>
          </a:p>
          <a:p>
            <a:pPr lvl="1"/>
            <a:r>
              <a:rPr lang="en-GB" dirty="0" smtClean="0"/>
              <a:t>Ethnographic analogy – especially the </a:t>
            </a:r>
            <a:r>
              <a:rPr lang="en-GB" dirty="0" err="1" smtClean="0">
                <a:solidFill>
                  <a:srgbClr val="FFC000"/>
                </a:solidFill>
              </a:rPr>
              <a:t>Merina</a:t>
            </a:r>
            <a:r>
              <a:rPr lang="en-GB" dirty="0" smtClean="0">
                <a:solidFill>
                  <a:srgbClr val="FFC000"/>
                </a:solidFill>
              </a:rPr>
              <a:t> of Madagascar</a:t>
            </a:r>
          </a:p>
          <a:p>
            <a:r>
              <a:rPr lang="en-GB" dirty="0" smtClean="0"/>
              <a:t>Kinship-based agricultural groups maintain links with the ancestors to bolster their territorial claims</a:t>
            </a:r>
          </a:p>
        </p:txBody>
      </p:sp>
      <p:pic>
        <p:nvPicPr>
          <p:cNvPr id="5" name="Content Placeholder 4" descr="kotsiatis"/>
          <p:cNvPicPr>
            <a:picLocks noGrp="1" noChangeAspect="1" noChangeArrowheads="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5724128" y="1268760"/>
            <a:ext cx="3024336" cy="4674811"/>
          </a:xfrm>
          <a:prstGeom prst="rect">
            <a:avLst/>
          </a:prstGeom>
          <a:noFill/>
          <a:ln w="9525">
            <a:noFill/>
            <a:miter lim="800000"/>
            <a:headEnd/>
            <a:tailEnd/>
          </a:ln>
        </p:spPr>
      </p:pic>
      <p:sp>
        <p:nvSpPr>
          <p:cNvPr id="6" name="TextBox 5"/>
          <p:cNvSpPr txBox="1"/>
          <p:nvPr/>
        </p:nvSpPr>
        <p:spPr>
          <a:xfrm>
            <a:off x="6156176" y="6021288"/>
            <a:ext cx="2410083" cy="369332"/>
          </a:xfrm>
          <a:prstGeom prst="rect">
            <a:avLst/>
          </a:prstGeom>
          <a:noFill/>
        </p:spPr>
        <p:txBody>
          <a:bodyPr wrap="none" rtlCol="0">
            <a:spAutoFit/>
          </a:bodyPr>
          <a:lstStyle/>
          <a:p>
            <a:r>
              <a:rPr lang="en-GB" dirty="0" err="1" smtClean="0"/>
              <a:t>Kotsiatis</a:t>
            </a:r>
            <a:r>
              <a:rPr lang="en-GB" dirty="0" smtClean="0"/>
              <a:t> model, Cyprus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Ancestors</a:t>
            </a:r>
            <a:endParaRPr lang="en-GB" dirty="0"/>
          </a:p>
        </p:txBody>
      </p:sp>
      <p:sp>
        <p:nvSpPr>
          <p:cNvPr id="3" name="Content Placeholder 2"/>
          <p:cNvSpPr>
            <a:spLocks noGrp="1"/>
          </p:cNvSpPr>
          <p:nvPr>
            <p:ph sz="half" idx="1"/>
          </p:nvPr>
        </p:nvSpPr>
        <p:spPr>
          <a:xfrm>
            <a:off x="323528" y="1628800"/>
            <a:ext cx="4752528" cy="4824536"/>
          </a:xfrm>
        </p:spPr>
        <p:txBody>
          <a:bodyPr>
            <a:normAutofit fontScale="92500"/>
          </a:bodyPr>
          <a:lstStyle/>
          <a:p>
            <a:r>
              <a:rPr lang="en-GB" dirty="0" smtClean="0"/>
              <a:t>Bloch: our forbears who are remembered</a:t>
            </a:r>
          </a:p>
          <a:p>
            <a:pPr lvl="1"/>
            <a:r>
              <a:rPr lang="en-GB" dirty="0" smtClean="0"/>
              <a:t>Not necessarily named individuals</a:t>
            </a:r>
          </a:p>
          <a:p>
            <a:pPr lvl="1"/>
            <a:r>
              <a:rPr lang="en-GB" dirty="0" smtClean="0"/>
              <a:t>Might be a collective group</a:t>
            </a:r>
          </a:p>
          <a:p>
            <a:r>
              <a:rPr lang="en-GB" dirty="0" smtClean="0"/>
              <a:t>“</a:t>
            </a:r>
            <a:r>
              <a:rPr lang="en-GB" dirty="0" err="1" smtClean="0"/>
              <a:t>Ancestorhood</a:t>
            </a:r>
            <a:r>
              <a:rPr lang="en-GB" dirty="0" smtClean="0"/>
              <a:t>” is an achieved status:</a:t>
            </a:r>
          </a:p>
          <a:p>
            <a:pPr lvl="1"/>
            <a:r>
              <a:rPr lang="en-GB" dirty="0" smtClean="0"/>
              <a:t>The elect of the dead later generations regard as important</a:t>
            </a:r>
          </a:p>
          <a:p>
            <a:r>
              <a:rPr lang="en-GB" dirty="0" smtClean="0"/>
              <a:t>Veneration of the ancestors is frequently ritually &amp; spatially distinct from funerary ritual</a:t>
            </a:r>
            <a:endParaRPr lang="en-GB" dirty="0"/>
          </a:p>
        </p:txBody>
      </p:sp>
      <p:sp>
        <p:nvSpPr>
          <p:cNvPr id="6" name="TextBox 5"/>
          <p:cNvSpPr txBox="1"/>
          <p:nvPr/>
        </p:nvSpPr>
        <p:spPr>
          <a:xfrm>
            <a:off x="6804248" y="5157192"/>
            <a:ext cx="1689501" cy="400110"/>
          </a:xfrm>
          <a:prstGeom prst="rect">
            <a:avLst/>
          </a:prstGeom>
          <a:noFill/>
        </p:spPr>
        <p:txBody>
          <a:bodyPr wrap="none" rtlCol="0">
            <a:spAutoFit/>
          </a:bodyPr>
          <a:lstStyle/>
          <a:p>
            <a:r>
              <a:rPr lang="en-GB" sz="2000" dirty="0" smtClean="0"/>
              <a:t>Vounous Bowl</a:t>
            </a:r>
            <a:endParaRPr lang="en-GB" sz="2000" dirty="0"/>
          </a:p>
        </p:txBody>
      </p:sp>
      <p:pic>
        <p:nvPicPr>
          <p:cNvPr id="8" name="Content Placeholder 7" descr="VB 2.jpg"/>
          <p:cNvPicPr>
            <a:picLocks noGrp="1" noChangeAspect="1"/>
          </p:cNvPicPr>
          <p:nvPr>
            <p:ph sz="half" idx="2"/>
          </p:nvPr>
        </p:nvPicPr>
        <p:blipFill>
          <a:blip r:embed="rId2" cstate="email"/>
          <a:stretch>
            <a:fillRect/>
          </a:stretch>
        </p:blipFill>
        <p:spPr>
          <a:xfrm>
            <a:off x="5114980" y="2276872"/>
            <a:ext cx="3697708" cy="2736304"/>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Ancestors</a:t>
            </a:r>
            <a:endParaRPr lang="en-GB" dirty="0"/>
          </a:p>
        </p:txBody>
      </p:sp>
      <p:sp>
        <p:nvSpPr>
          <p:cNvPr id="3" name="Content Placeholder 2"/>
          <p:cNvSpPr>
            <a:spLocks noGrp="1"/>
          </p:cNvSpPr>
          <p:nvPr>
            <p:ph idx="1"/>
          </p:nvPr>
        </p:nvSpPr>
        <p:spPr>
          <a:xfrm>
            <a:off x="251520" y="1556792"/>
            <a:ext cx="8640960" cy="5040560"/>
          </a:xfrm>
        </p:spPr>
        <p:txBody>
          <a:bodyPr>
            <a:normAutofit fontScale="92500"/>
          </a:bodyPr>
          <a:lstStyle/>
          <a:p>
            <a:r>
              <a:rPr lang="en-GB" dirty="0" smtClean="0"/>
              <a:t>Do archaeologists use ancestors unquestioningly? </a:t>
            </a:r>
          </a:p>
          <a:p>
            <a:r>
              <a:rPr lang="en-GB" dirty="0" smtClean="0"/>
              <a:t>“there are too many ancestors in contemporary archaeological interpretation, &amp; they are being asked to do too much” (Whitley  2002: 119)</a:t>
            </a:r>
          </a:p>
          <a:p>
            <a:r>
              <a:rPr lang="en-GB" dirty="0" smtClean="0"/>
              <a:t>Pitts (2003): ancestors are a vital field of enquiry:</a:t>
            </a:r>
          </a:p>
          <a:p>
            <a:pPr lvl="1"/>
            <a:r>
              <a:rPr lang="en-GB" dirty="0" smtClean="0"/>
              <a:t>Ancestor veneration negotiated through </a:t>
            </a:r>
            <a:r>
              <a:rPr lang="en-GB" dirty="0" smtClean="0">
                <a:solidFill>
                  <a:srgbClr val="FFC000"/>
                </a:solidFill>
              </a:rPr>
              <a:t>oral traditions </a:t>
            </a:r>
            <a:r>
              <a:rPr lang="en-GB" dirty="0" smtClean="0"/>
              <a:t>&amp; the development of </a:t>
            </a:r>
            <a:r>
              <a:rPr lang="en-GB" dirty="0" smtClean="0">
                <a:solidFill>
                  <a:srgbClr val="FFC000"/>
                </a:solidFill>
              </a:rPr>
              <a:t>complex mortuary ritual </a:t>
            </a:r>
            <a:r>
              <a:rPr lang="en-GB" dirty="0" smtClean="0"/>
              <a:t>as a means of demonstrating rights of lineage is widespread across cultural boundaries</a:t>
            </a:r>
          </a:p>
          <a:p>
            <a:r>
              <a:rPr lang="en-GB" dirty="0" smtClean="0"/>
              <a:t>“the ancestors are everywhere” (</a:t>
            </a:r>
            <a:r>
              <a:rPr lang="en-GB" dirty="0" err="1" smtClean="0"/>
              <a:t>Attala</a:t>
            </a:r>
            <a:r>
              <a:rPr lang="en-GB" dirty="0" smtClean="0"/>
              <a:t> 2012: pers. com.)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pPr eaLnBrk="1" hangingPunct="1">
              <a:defRPr/>
            </a:pPr>
            <a:r>
              <a:rPr lang="en-GB" sz="5400" smtClean="0"/>
              <a:t>Funerary Ritual</a:t>
            </a:r>
          </a:p>
        </p:txBody>
      </p:sp>
      <p:sp>
        <p:nvSpPr>
          <p:cNvPr id="197635" name="Rectangle 3"/>
          <p:cNvSpPr>
            <a:spLocks noGrp="1" noChangeArrowheads="1"/>
          </p:cNvSpPr>
          <p:nvPr>
            <p:ph sz="half" idx="1"/>
          </p:nvPr>
        </p:nvSpPr>
        <p:spPr>
          <a:xfrm>
            <a:off x="251520" y="1773936"/>
            <a:ext cx="4824536" cy="4823416"/>
          </a:xfrm>
        </p:spPr>
        <p:txBody>
          <a:bodyPr>
            <a:normAutofit lnSpcReduction="10000"/>
          </a:bodyPr>
          <a:lstStyle/>
          <a:p>
            <a:pPr eaLnBrk="1" hangingPunct="1"/>
            <a:r>
              <a:rPr lang="en-GB" sz="2600" dirty="0" smtClean="0"/>
              <a:t>“The related funerary celebrations, in which the dead were transformed into powerful immortal ancestors, must also have served as important occasions for the negotiation of social prestige, the expression of social identity, and the creation or reaffirmation of social alliances”</a:t>
            </a:r>
          </a:p>
          <a:p>
            <a:pPr eaLnBrk="1" hangingPunct="1">
              <a:buFont typeface="Wingdings" pitchFamily="2" charset="2"/>
              <a:buNone/>
            </a:pPr>
            <a:r>
              <a:rPr lang="en-GB" sz="2600" dirty="0" smtClean="0"/>
              <a:t>	(Keswani 2005: 342) </a:t>
            </a:r>
          </a:p>
        </p:txBody>
      </p:sp>
      <p:pic>
        <p:nvPicPr>
          <p:cNvPr id="9" name="Picture 4" descr="kotsiatis"/>
          <p:cNvPicPr>
            <a:picLocks noGrp="1" noChangeAspect="1" noChangeArrowheads="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bwMode="auto">
          <a:xfrm>
            <a:off x="5580112" y="980728"/>
            <a:ext cx="3267010" cy="5047018"/>
          </a:xfrm>
          <a:prstGeom prst="rect">
            <a:avLst/>
          </a:prstGeom>
          <a:noFill/>
          <a:ln w="9525">
            <a:noFill/>
            <a:miter lim="800000"/>
            <a:headEnd/>
            <a:tailEnd/>
          </a:ln>
        </p:spPr>
      </p:pic>
      <p:sp>
        <p:nvSpPr>
          <p:cNvPr id="5" name="TextBox 4"/>
          <p:cNvSpPr txBox="1"/>
          <p:nvPr/>
        </p:nvSpPr>
        <p:spPr>
          <a:xfrm>
            <a:off x="6156176" y="6093296"/>
            <a:ext cx="2410083" cy="369332"/>
          </a:xfrm>
          <a:prstGeom prst="rect">
            <a:avLst/>
          </a:prstGeom>
          <a:noFill/>
        </p:spPr>
        <p:txBody>
          <a:bodyPr wrap="none" rtlCol="0">
            <a:spAutoFit/>
          </a:bodyPr>
          <a:lstStyle/>
          <a:p>
            <a:r>
              <a:rPr lang="en-GB" dirty="0" err="1" smtClean="0"/>
              <a:t>Kotsiatis</a:t>
            </a:r>
            <a:r>
              <a:rPr lang="en-GB" dirty="0" smtClean="0"/>
              <a:t> model, Cyprus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97635">
                                            <p:txEl>
                                              <p:pRg st="0" end="0"/>
                                            </p:txEl>
                                          </p:spTgt>
                                        </p:tgtEl>
                                        <p:attrNameLst>
                                          <p:attrName>style.visibility</p:attrName>
                                        </p:attrNameLst>
                                      </p:cBhvr>
                                      <p:to>
                                        <p:strVal val="visible"/>
                                      </p:to>
                                    </p:set>
                                    <p:animEffect transition="in" filter="fade">
                                      <p:cBhvr>
                                        <p:cTn id="7" dur="2000"/>
                                        <p:tgtEl>
                                          <p:spTgt spid="19763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97635">
                                            <p:txEl>
                                              <p:pRg st="1" end="1"/>
                                            </p:txEl>
                                          </p:spTgt>
                                        </p:tgtEl>
                                        <p:attrNameLst>
                                          <p:attrName>style.visibility</p:attrName>
                                        </p:attrNameLst>
                                      </p:cBhvr>
                                      <p:to>
                                        <p:strVal val="visible"/>
                                      </p:to>
                                    </p:set>
                                    <p:animEffect transition="in" filter="fade">
                                      <p:cBhvr>
                                        <p:cTn id="11" dur="2000"/>
                                        <p:tgtEl>
                                          <p:spTgt spid="19763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descr="MC site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07950" y="860425"/>
            <a:ext cx="8964613" cy="5953125"/>
          </a:xfrm>
          <a:prstGeom prst="rect">
            <a:avLst/>
          </a:prstGeom>
          <a:noFill/>
          <a:ln w="9525">
            <a:noFill/>
            <a:miter lim="800000"/>
            <a:headEnd/>
            <a:tailEnd/>
          </a:ln>
        </p:spPr>
      </p:pic>
      <p:sp>
        <p:nvSpPr>
          <p:cNvPr id="175109" name="Rectangle 5"/>
          <p:cNvSpPr>
            <a:spLocks noGrp="1" noChangeArrowheads="1"/>
          </p:cNvSpPr>
          <p:nvPr>
            <p:ph type="title"/>
          </p:nvPr>
        </p:nvSpPr>
        <p:spPr/>
        <p:txBody>
          <a:bodyPr/>
          <a:lstStyle/>
          <a:p>
            <a:pPr eaLnBrk="1" hangingPunct="1">
              <a:defRPr/>
            </a:pPr>
            <a:r>
              <a:rPr lang="en-GB" sz="4800" dirty="0" smtClean="0"/>
              <a:t>Early-Middle Cypriot Period</a:t>
            </a:r>
          </a:p>
        </p:txBody>
      </p:sp>
      <p:sp>
        <p:nvSpPr>
          <p:cNvPr id="7172" name="Content Placeholder 7"/>
          <p:cNvSpPr>
            <a:spLocks noGrp="1"/>
          </p:cNvSpPr>
          <p:nvPr>
            <p:ph idx="1"/>
          </p:nvPr>
        </p:nvSpPr>
        <p:spPr>
          <a:xfrm>
            <a:off x="457200" y="1484784"/>
            <a:ext cx="8229600" cy="4625609"/>
          </a:xfrm>
        </p:spPr>
        <p:txBody>
          <a:bodyPr>
            <a:normAutofit/>
          </a:bodyPr>
          <a:lstStyle/>
          <a:p>
            <a:pPr eaLnBrk="1" hangingPunct="1"/>
            <a:r>
              <a:rPr lang="en-GB" sz="2800" dirty="0" smtClean="0">
                <a:solidFill>
                  <a:srgbClr val="0000FF"/>
                </a:solidFill>
              </a:rPr>
              <a:t>Regional bias: EC–MC mortuary sample is dominated by </a:t>
            </a:r>
            <a:r>
              <a:rPr lang="en-GB" sz="2800" dirty="0" err="1" smtClean="0">
                <a:solidFill>
                  <a:srgbClr val="0000FF"/>
                </a:solidFill>
              </a:rPr>
              <a:t>Bellapais</a:t>
            </a:r>
            <a:r>
              <a:rPr lang="en-GB" sz="2800" dirty="0" smtClean="0">
                <a:solidFill>
                  <a:srgbClr val="0000FF"/>
                </a:solidFill>
              </a:rPr>
              <a:t> </a:t>
            </a:r>
            <a:r>
              <a:rPr lang="en-GB" sz="2800" i="1" dirty="0" err="1" smtClean="0">
                <a:solidFill>
                  <a:srgbClr val="0000FF"/>
                </a:solidFill>
              </a:rPr>
              <a:t>Vounous</a:t>
            </a:r>
            <a:r>
              <a:rPr lang="en-GB" sz="2800" dirty="0" smtClean="0">
                <a:solidFill>
                  <a:srgbClr val="0000FF"/>
                </a:solidFill>
              </a:rPr>
              <a:t> &amp; </a:t>
            </a:r>
            <a:r>
              <a:rPr lang="en-GB" sz="2800" dirty="0" err="1" smtClean="0">
                <a:solidFill>
                  <a:srgbClr val="0000FF"/>
                </a:solidFill>
              </a:rPr>
              <a:t>Lapithos</a:t>
            </a:r>
            <a:endParaRPr lang="en-GB" sz="2800" dirty="0" smtClean="0">
              <a:solidFill>
                <a:srgbClr val="0000FF"/>
              </a:solidFill>
            </a:endParaRPr>
          </a:p>
        </p:txBody>
      </p:sp>
      <p:sp>
        <p:nvSpPr>
          <p:cNvPr id="175118" name="Oval 14"/>
          <p:cNvSpPr>
            <a:spLocks noChangeArrowheads="1"/>
          </p:cNvSpPr>
          <p:nvPr/>
        </p:nvSpPr>
        <p:spPr bwMode="auto">
          <a:xfrm>
            <a:off x="3419475" y="2781300"/>
            <a:ext cx="936625" cy="360363"/>
          </a:xfrm>
          <a:prstGeom prst="ellipse">
            <a:avLst/>
          </a:prstGeom>
          <a:noFill/>
          <a:ln w="38100" algn="ctr">
            <a:solidFill>
              <a:srgbClr val="FF0000"/>
            </a:solidFill>
            <a:round/>
            <a:headEnd/>
            <a:tailEnd/>
          </a:ln>
          <a:effectLst/>
        </p:spPr>
        <p:txBody>
          <a:bodyPr wrap="none" anchor="ctr"/>
          <a:lstStyle/>
          <a:p>
            <a:pPr>
              <a:defRPr/>
            </a:pPr>
            <a:endParaRPr lang="en-US">
              <a:solidFill>
                <a:srgbClr val="FF0000"/>
              </a:solidFill>
              <a:effectLst>
                <a:outerShdw blurRad="38100" dist="38100" dir="2700000" algn="tl">
                  <a:srgbClr val="000000"/>
                </a:outerShdw>
              </a:effectLst>
            </a:endParaRPr>
          </a:p>
        </p:txBody>
      </p:sp>
      <p:sp>
        <p:nvSpPr>
          <p:cNvPr id="175119" name="Oval 15"/>
          <p:cNvSpPr>
            <a:spLocks noChangeArrowheads="1"/>
          </p:cNvSpPr>
          <p:nvPr/>
        </p:nvSpPr>
        <p:spPr bwMode="auto">
          <a:xfrm>
            <a:off x="3922713" y="3068638"/>
            <a:ext cx="936625" cy="360362"/>
          </a:xfrm>
          <a:prstGeom prst="ellipse">
            <a:avLst/>
          </a:prstGeom>
          <a:noFill/>
          <a:ln w="38100" algn="ctr">
            <a:solidFill>
              <a:srgbClr val="FF9900"/>
            </a:solidFill>
            <a:round/>
            <a:headEnd/>
            <a:tailEnd/>
          </a:ln>
          <a:effectLst/>
        </p:spPr>
        <p:txBody>
          <a:bodyPr wrap="none" anchor="ctr"/>
          <a:lstStyle/>
          <a:p>
            <a:pPr>
              <a:defRPr/>
            </a:pPr>
            <a:endParaRPr lang="en-US">
              <a:solidFill>
                <a:srgbClr val="FF0000"/>
              </a:solidFill>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p:txBody>
          <a:bodyPr>
            <a:normAutofit fontScale="90000"/>
          </a:bodyPr>
          <a:lstStyle/>
          <a:p>
            <a:pPr eaLnBrk="1" hangingPunct="1">
              <a:defRPr/>
            </a:pPr>
            <a:r>
              <a:rPr lang="en-GB" sz="4800" dirty="0" smtClean="0"/>
              <a:t>Problems with the Cypriot data</a:t>
            </a:r>
          </a:p>
        </p:txBody>
      </p:sp>
      <p:sp>
        <p:nvSpPr>
          <p:cNvPr id="199683" name="Rectangle 3"/>
          <p:cNvSpPr>
            <a:spLocks noGrp="1" noChangeArrowheads="1"/>
          </p:cNvSpPr>
          <p:nvPr>
            <p:ph idx="1"/>
          </p:nvPr>
        </p:nvSpPr>
        <p:spPr/>
        <p:txBody>
          <a:bodyPr>
            <a:normAutofit/>
          </a:bodyPr>
          <a:lstStyle/>
          <a:p>
            <a:pPr marL="609600" indent="-609600" eaLnBrk="1" hangingPunct="1">
              <a:lnSpc>
                <a:spcPct val="90000"/>
              </a:lnSpc>
            </a:pPr>
            <a:r>
              <a:rPr lang="en-GB" sz="2800" dirty="0" smtClean="0"/>
              <a:t>Looting: ancient &amp; modern</a:t>
            </a:r>
          </a:p>
          <a:p>
            <a:pPr marL="609600" indent="-609600" eaLnBrk="1" hangingPunct="1">
              <a:lnSpc>
                <a:spcPct val="90000"/>
              </a:lnSpc>
            </a:pPr>
            <a:r>
              <a:rPr lang="en-GB" sz="2800" dirty="0" smtClean="0"/>
              <a:t>Later building activity</a:t>
            </a:r>
          </a:p>
          <a:p>
            <a:pPr marL="609600" indent="-609600" eaLnBrk="1" hangingPunct="1">
              <a:lnSpc>
                <a:spcPct val="90000"/>
              </a:lnSpc>
            </a:pPr>
            <a:r>
              <a:rPr lang="en-GB" sz="2800" dirty="0" smtClean="0"/>
              <a:t>Multiple burials: disturbing earlier burials &amp; associations between individuals/grave goods; deliberate removal of certain grave goods</a:t>
            </a:r>
          </a:p>
          <a:p>
            <a:pPr marL="609600" indent="-609600" eaLnBrk="1" hangingPunct="1">
              <a:lnSpc>
                <a:spcPct val="90000"/>
              </a:lnSpc>
            </a:pPr>
            <a:r>
              <a:rPr lang="en-GB" sz="2800" dirty="0" smtClean="0"/>
              <a:t>Early excavations: little attention given to details of tomb architecture, burial </a:t>
            </a:r>
            <a:r>
              <a:rPr lang="en-GB" sz="2800" dirty="0" err="1" smtClean="0"/>
              <a:t>stratigraphy</a:t>
            </a:r>
            <a:r>
              <a:rPr lang="en-GB" sz="2800" dirty="0" smtClean="0"/>
              <a:t>, the placement &amp; condition of human remains etc</a:t>
            </a:r>
          </a:p>
          <a:p>
            <a:pPr marL="609600" indent="-609600" eaLnBrk="1" hangingPunct="1">
              <a:lnSpc>
                <a:spcPct val="90000"/>
              </a:lnSpc>
            </a:pPr>
            <a:r>
              <a:rPr lang="en-GB" sz="2800" dirty="0" smtClean="0"/>
              <a:t>Only limited </a:t>
            </a:r>
            <a:r>
              <a:rPr lang="en-GB" sz="2800" dirty="0" err="1" smtClean="0"/>
              <a:t>osteological</a:t>
            </a:r>
            <a:r>
              <a:rPr lang="en-GB" sz="2800" dirty="0" smtClean="0"/>
              <a:t> analyses</a:t>
            </a:r>
          </a:p>
          <a:p>
            <a:pPr marL="609600" indent="-609600" eaLnBrk="1" hangingPunct="1">
              <a:lnSpc>
                <a:spcPct val="90000"/>
              </a:lnSpc>
            </a:pPr>
            <a:r>
              <a:rPr lang="en-GB" sz="2800" dirty="0" smtClean="0"/>
              <a:t>Complexities of multi-phase burial treatment: something early excavators were not aware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9683">
                                            <p:txEl>
                                              <p:pRg st="0" end="0"/>
                                            </p:txEl>
                                          </p:spTgt>
                                        </p:tgtEl>
                                        <p:attrNameLst>
                                          <p:attrName>style.visibility</p:attrName>
                                        </p:attrNameLst>
                                      </p:cBhvr>
                                      <p:to>
                                        <p:strVal val="visible"/>
                                      </p:to>
                                    </p:set>
                                    <p:animEffect transition="in" filter="fade">
                                      <p:cBhvr>
                                        <p:cTn id="7" dur="2000"/>
                                        <p:tgtEl>
                                          <p:spTgt spid="1996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9683">
                                            <p:txEl>
                                              <p:pRg st="1" end="1"/>
                                            </p:txEl>
                                          </p:spTgt>
                                        </p:tgtEl>
                                        <p:attrNameLst>
                                          <p:attrName>style.visibility</p:attrName>
                                        </p:attrNameLst>
                                      </p:cBhvr>
                                      <p:to>
                                        <p:strVal val="visible"/>
                                      </p:to>
                                    </p:set>
                                    <p:animEffect transition="in" filter="fade">
                                      <p:cBhvr>
                                        <p:cTn id="12" dur="2000"/>
                                        <p:tgtEl>
                                          <p:spTgt spid="1996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9683">
                                            <p:txEl>
                                              <p:pRg st="2" end="2"/>
                                            </p:txEl>
                                          </p:spTgt>
                                        </p:tgtEl>
                                        <p:attrNameLst>
                                          <p:attrName>style.visibility</p:attrName>
                                        </p:attrNameLst>
                                      </p:cBhvr>
                                      <p:to>
                                        <p:strVal val="visible"/>
                                      </p:to>
                                    </p:set>
                                    <p:animEffect transition="in" filter="fade">
                                      <p:cBhvr>
                                        <p:cTn id="17" dur="2000"/>
                                        <p:tgtEl>
                                          <p:spTgt spid="1996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9683">
                                            <p:txEl>
                                              <p:pRg st="3" end="3"/>
                                            </p:txEl>
                                          </p:spTgt>
                                        </p:tgtEl>
                                        <p:attrNameLst>
                                          <p:attrName>style.visibility</p:attrName>
                                        </p:attrNameLst>
                                      </p:cBhvr>
                                      <p:to>
                                        <p:strVal val="visible"/>
                                      </p:to>
                                    </p:set>
                                    <p:animEffect transition="in" filter="fade">
                                      <p:cBhvr>
                                        <p:cTn id="22" dur="2000"/>
                                        <p:tgtEl>
                                          <p:spTgt spid="19968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9683">
                                            <p:txEl>
                                              <p:pRg st="4" end="4"/>
                                            </p:txEl>
                                          </p:spTgt>
                                        </p:tgtEl>
                                        <p:attrNameLst>
                                          <p:attrName>style.visibility</p:attrName>
                                        </p:attrNameLst>
                                      </p:cBhvr>
                                      <p:to>
                                        <p:strVal val="visible"/>
                                      </p:to>
                                    </p:set>
                                    <p:animEffect transition="in" filter="fade">
                                      <p:cBhvr>
                                        <p:cTn id="27" dur="2000"/>
                                        <p:tgtEl>
                                          <p:spTgt spid="19968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9683">
                                            <p:txEl>
                                              <p:pRg st="5" end="5"/>
                                            </p:txEl>
                                          </p:spTgt>
                                        </p:tgtEl>
                                        <p:attrNameLst>
                                          <p:attrName>style.visibility</p:attrName>
                                        </p:attrNameLst>
                                      </p:cBhvr>
                                      <p:to>
                                        <p:strVal val="visible"/>
                                      </p:to>
                                    </p:set>
                                    <p:animEffect transition="in" filter="fade">
                                      <p:cBhvr>
                                        <p:cTn id="32" dur="2000"/>
                                        <p:tgtEl>
                                          <p:spTgt spid="1996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251520" y="152400"/>
            <a:ext cx="8712968" cy="1251062"/>
          </a:xfrm>
        </p:spPr>
        <p:txBody>
          <a:bodyPr>
            <a:normAutofit/>
          </a:bodyPr>
          <a:lstStyle/>
          <a:p>
            <a:pPr eaLnBrk="1" hangingPunct="1">
              <a:defRPr/>
            </a:pPr>
            <a:r>
              <a:rPr lang="en-GB" sz="4000" dirty="0" smtClean="0"/>
              <a:t>Characteristics of EC-MC Burials</a:t>
            </a:r>
          </a:p>
        </p:txBody>
      </p:sp>
      <p:sp>
        <p:nvSpPr>
          <p:cNvPr id="200707" name="Rectangle 3"/>
          <p:cNvSpPr>
            <a:spLocks noGrp="1" noChangeArrowheads="1"/>
          </p:cNvSpPr>
          <p:nvPr>
            <p:ph sz="half" idx="1"/>
          </p:nvPr>
        </p:nvSpPr>
        <p:spPr>
          <a:xfrm>
            <a:off x="457200" y="1773936"/>
            <a:ext cx="4114800" cy="4823416"/>
          </a:xfrm>
        </p:spPr>
        <p:txBody>
          <a:bodyPr>
            <a:normAutofit/>
          </a:bodyPr>
          <a:lstStyle/>
          <a:p>
            <a:pPr eaLnBrk="1" hangingPunct="1">
              <a:lnSpc>
                <a:spcPct val="90000"/>
              </a:lnSpc>
            </a:pPr>
            <a:r>
              <a:rPr lang="en-GB" sz="2600" dirty="0" smtClean="0"/>
              <a:t>Extramural cemeteries</a:t>
            </a:r>
          </a:p>
          <a:p>
            <a:pPr eaLnBrk="1" hangingPunct="1">
              <a:lnSpc>
                <a:spcPct val="90000"/>
              </a:lnSpc>
            </a:pPr>
            <a:r>
              <a:rPr lang="en-GB" sz="2600" dirty="0" smtClean="0"/>
              <a:t>Rock-cut chamber tombs &amp; pit tombs</a:t>
            </a:r>
          </a:p>
          <a:p>
            <a:pPr eaLnBrk="1" hangingPunct="1">
              <a:lnSpc>
                <a:spcPct val="90000"/>
              </a:lnSpc>
            </a:pPr>
            <a:r>
              <a:rPr lang="en-GB" sz="2600" dirty="0" smtClean="0"/>
              <a:t>Reuse of tombs for multiple primary &amp; secondary burials</a:t>
            </a:r>
          </a:p>
          <a:p>
            <a:pPr eaLnBrk="1" hangingPunct="1">
              <a:lnSpc>
                <a:spcPct val="90000"/>
              </a:lnSpc>
            </a:pPr>
            <a:r>
              <a:rPr lang="en-GB" sz="2600" dirty="0" smtClean="0"/>
              <a:t>Regular deposition of grave goods with the dead</a:t>
            </a:r>
          </a:p>
        </p:txBody>
      </p:sp>
      <p:pic>
        <p:nvPicPr>
          <p:cNvPr id="9" name="Picture 6" descr="MC Tomb"/>
          <p:cNvPicPr>
            <a:picLocks noGrp="1" noChangeAspect="1" noChangeArrowheads="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bwMode="auto">
          <a:xfrm>
            <a:off x="4965056" y="1988840"/>
            <a:ext cx="3868086" cy="3456384"/>
          </a:xfrm>
          <a:prstGeom prst="rect">
            <a:avLst/>
          </a:prstGeom>
          <a:noFill/>
          <a:ln w="38100">
            <a:solidFill>
              <a:srgbClr val="FFC000"/>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0707">
                                            <p:txEl>
                                              <p:pRg st="0" end="0"/>
                                            </p:txEl>
                                          </p:spTgt>
                                        </p:tgtEl>
                                        <p:attrNameLst>
                                          <p:attrName>style.visibility</p:attrName>
                                        </p:attrNameLst>
                                      </p:cBhvr>
                                      <p:to>
                                        <p:strVal val="visible"/>
                                      </p:to>
                                    </p:set>
                                    <p:animEffect transition="in" filter="fade">
                                      <p:cBhvr>
                                        <p:cTn id="7" dur="2000"/>
                                        <p:tgtEl>
                                          <p:spTgt spid="2007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0707">
                                            <p:txEl>
                                              <p:pRg st="1" end="1"/>
                                            </p:txEl>
                                          </p:spTgt>
                                        </p:tgtEl>
                                        <p:attrNameLst>
                                          <p:attrName>style.visibility</p:attrName>
                                        </p:attrNameLst>
                                      </p:cBhvr>
                                      <p:to>
                                        <p:strVal val="visible"/>
                                      </p:to>
                                    </p:set>
                                    <p:animEffect transition="in" filter="fade">
                                      <p:cBhvr>
                                        <p:cTn id="12" dur="2000"/>
                                        <p:tgtEl>
                                          <p:spTgt spid="2007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0707">
                                            <p:txEl>
                                              <p:pRg st="2" end="2"/>
                                            </p:txEl>
                                          </p:spTgt>
                                        </p:tgtEl>
                                        <p:attrNameLst>
                                          <p:attrName>style.visibility</p:attrName>
                                        </p:attrNameLst>
                                      </p:cBhvr>
                                      <p:to>
                                        <p:strVal val="visible"/>
                                      </p:to>
                                    </p:set>
                                    <p:animEffect transition="in" filter="fade">
                                      <p:cBhvr>
                                        <p:cTn id="17" dur="2000"/>
                                        <p:tgtEl>
                                          <p:spTgt spid="2007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0707">
                                            <p:txEl>
                                              <p:pRg st="3" end="3"/>
                                            </p:txEl>
                                          </p:spTgt>
                                        </p:tgtEl>
                                        <p:attrNameLst>
                                          <p:attrName>style.visibility</p:attrName>
                                        </p:attrNameLst>
                                      </p:cBhvr>
                                      <p:to>
                                        <p:strVal val="visible"/>
                                      </p:to>
                                    </p:set>
                                    <p:animEffect transition="in" filter="fade">
                                      <p:cBhvr>
                                        <p:cTn id="22" dur="2000"/>
                                        <p:tgtEl>
                                          <p:spTgt spid="2007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ChangeArrowheads="1"/>
          </p:cNvSpPr>
          <p:nvPr>
            <p:ph type="title"/>
          </p:nvPr>
        </p:nvSpPr>
        <p:spPr/>
        <p:txBody>
          <a:bodyPr/>
          <a:lstStyle/>
          <a:p>
            <a:pPr eaLnBrk="1" hangingPunct="1">
              <a:defRPr/>
            </a:pPr>
            <a:r>
              <a:rPr lang="en-GB" sz="5400" smtClean="0"/>
              <a:t>Cemeteries</a:t>
            </a:r>
          </a:p>
        </p:txBody>
      </p:sp>
      <p:sp>
        <p:nvSpPr>
          <p:cNvPr id="201736" name="Rectangle 8"/>
          <p:cNvSpPr>
            <a:spLocks noGrp="1" noChangeArrowheads="1"/>
          </p:cNvSpPr>
          <p:nvPr>
            <p:ph sz="half" idx="1"/>
          </p:nvPr>
        </p:nvSpPr>
        <p:spPr>
          <a:xfrm>
            <a:off x="323528" y="1700808"/>
            <a:ext cx="4752528" cy="4968552"/>
          </a:xfrm>
        </p:spPr>
        <p:txBody>
          <a:bodyPr>
            <a:noAutofit/>
          </a:bodyPr>
          <a:lstStyle/>
          <a:p>
            <a:pPr eaLnBrk="1" hangingPunct="1">
              <a:lnSpc>
                <a:spcPct val="80000"/>
              </a:lnSpc>
            </a:pPr>
            <a:r>
              <a:rPr lang="en-GB" sz="2600" dirty="0" smtClean="0"/>
              <a:t>Large extramural cemeteries: </a:t>
            </a:r>
          </a:p>
          <a:p>
            <a:pPr lvl="1" eaLnBrk="1" hangingPunct="1">
              <a:lnSpc>
                <a:spcPct val="80000"/>
              </a:lnSpc>
            </a:pPr>
            <a:r>
              <a:rPr lang="en-GB" sz="2200" dirty="0" smtClean="0"/>
              <a:t>Slopes of hills, in sight of the settlement</a:t>
            </a:r>
          </a:p>
          <a:p>
            <a:pPr eaLnBrk="1" hangingPunct="1">
              <a:lnSpc>
                <a:spcPct val="80000"/>
              </a:lnSpc>
            </a:pPr>
            <a:r>
              <a:rPr lang="en-GB" sz="2600" dirty="0" smtClean="0"/>
              <a:t>Formal bounded cemeteries =  increasing competition over resources?</a:t>
            </a:r>
          </a:p>
          <a:p>
            <a:pPr eaLnBrk="1" hangingPunct="1">
              <a:lnSpc>
                <a:spcPct val="80000"/>
              </a:lnSpc>
            </a:pPr>
            <a:r>
              <a:rPr lang="en-GB" sz="2600" dirty="0" smtClean="0"/>
              <a:t>Goldstein 1981: corporate group rights over restricted resources will be legitimated by lineal descent &amp; will be reaffirmed through ritual</a:t>
            </a:r>
          </a:p>
          <a:p>
            <a:pPr lvl="1" eaLnBrk="1" hangingPunct="1">
              <a:lnSpc>
                <a:spcPct val="80000"/>
              </a:lnSpc>
            </a:pPr>
            <a:r>
              <a:rPr lang="en-GB" sz="2200" dirty="0" smtClean="0"/>
              <a:t>Maintenance of a permanent bounded area for the exclusive disposal of their dead</a:t>
            </a:r>
          </a:p>
        </p:txBody>
      </p:sp>
      <p:pic>
        <p:nvPicPr>
          <p:cNvPr id="6" name="Picture 10" descr="sotira cem"/>
          <p:cNvPicPr>
            <a:picLocks noGrp="1" noChangeAspect="1" noChangeArrowheads="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bwMode="auto">
          <a:xfrm>
            <a:off x="5580112" y="599130"/>
            <a:ext cx="3337953" cy="589638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736">
                                            <p:txEl>
                                              <p:pRg st="0" end="0"/>
                                            </p:txEl>
                                          </p:spTgt>
                                        </p:tgtEl>
                                        <p:attrNameLst>
                                          <p:attrName>style.visibility</p:attrName>
                                        </p:attrNameLst>
                                      </p:cBhvr>
                                      <p:to>
                                        <p:strVal val="visible"/>
                                      </p:to>
                                    </p:set>
                                    <p:animEffect transition="in" filter="fade">
                                      <p:cBhvr>
                                        <p:cTn id="7" dur="2000"/>
                                        <p:tgtEl>
                                          <p:spTgt spid="201736">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201736">
                                            <p:txEl>
                                              <p:pRg st="1" end="1"/>
                                            </p:txEl>
                                          </p:spTgt>
                                        </p:tgtEl>
                                        <p:attrNameLst>
                                          <p:attrName>style.visibility</p:attrName>
                                        </p:attrNameLst>
                                      </p:cBhvr>
                                      <p:to>
                                        <p:strVal val="visible"/>
                                      </p:to>
                                    </p:set>
                                    <p:animEffect transition="in" filter="fade">
                                      <p:cBhvr>
                                        <p:cTn id="11" dur="2000"/>
                                        <p:tgtEl>
                                          <p:spTgt spid="201736">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1736">
                                            <p:txEl>
                                              <p:pRg st="2" end="2"/>
                                            </p:txEl>
                                          </p:spTgt>
                                        </p:tgtEl>
                                        <p:attrNameLst>
                                          <p:attrName>style.visibility</p:attrName>
                                        </p:attrNameLst>
                                      </p:cBhvr>
                                      <p:to>
                                        <p:strVal val="visible"/>
                                      </p:to>
                                    </p:set>
                                    <p:animEffect transition="in" filter="fade">
                                      <p:cBhvr>
                                        <p:cTn id="16" dur="2000"/>
                                        <p:tgtEl>
                                          <p:spTgt spid="201736">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1736">
                                            <p:txEl>
                                              <p:pRg st="3" end="3"/>
                                            </p:txEl>
                                          </p:spTgt>
                                        </p:tgtEl>
                                        <p:attrNameLst>
                                          <p:attrName>style.visibility</p:attrName>
                                        </p:attrNameLst>
                                      </p:cBhvr>
                                      <p:to>
                                        <p:strVal val="visible"/>
                                      </p:to>
                                    </p:set>
                                    <p:animEffect transition="in" filter="fade">
                                      <p:cBhvr>
                                        <p:cTn id="21" dur="2000"/>
                                        <p:tgtEl>
                                          <p:spTgt spid="201736">
                                            <p:txEl>
                                              <p:pRg st="3" end="3"/>
                                            </p:txEl>
                                          </p:spTgt>
                                        </p:tgtEl>
                                      </p:cBhvr>
                                    </p:animEffect>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201736">
                                            <p:txEl>
                                              <p:pRg st="4" end="4"/>
                                            </p:txEl>
                                          </p:spTgt>
                                        </p:tgtEl>
                                        <p:attrNameLst>
                                          <p:attrName>style.visibility</p:attrName>
                                        </p:attrNameLst>
                                      </p:cBhvr>
                                      <p:to>
                                        <p:strVal val="visible"/>
                                      </p:to>
                                    </p:set>
                                    <p:animEffect transition="in" filter="fade">
                                      <p:cBhvr>
                                        <p:cTn id="25" dur="2000"/>
                                        <p:tgtEl>
                                          <p:spTgt spid="20173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6"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title"/>
          </p:nvPr>
        </p:nvSpPr>
        <p:spPr/>
        <p:txBody>
          <a:bodyPr/>
          <a:lstStyle/>
          <a:p>
            <a:pPr eaLnBrk="1" hangingPunct="1">
              <a:defRPr/>
            </a:pPr>
            <a:r>
              <a:rPr lang="en-GB" sz="5400" dirty="0" smtClean="0"/>
              <a:t>Chamber Tombs</a:t>
            </a:r>
          </a:p>
        </p:txBody>
      </p:sp>
      <p:sp>
        <p:nvSpPr>
          <p:cNvPr id="204804" name="Rectangle 4"/>
          <p:cNvSpPr>
            <a:spLocks noGrp="1" noChangeArrowheads="1"/>
          </p:cNvSpPr>
          <p:nvPr>
            <p:ph sz="half" idx="1"/>
          </p:nvPr>
        </p:nvSpPr>
        <p:spPr>
          <a:xfrm>
            <a:off x="457200" y="1773936"/>
            <a:ext cx="4330824" cy="4679400"/>
          </a:xfrm>
        </p:spPr>
        <p:txBody>
          <a:bodyPr>
            <a:normAutofit/>
          </a:bodyPr>
          <a:lstStyle/>
          <a:p>
            <a:pPr eaLnBrk="1" hangingPunct="1">
              <a:lnSpc>
                <a:spcPct val="90000"/>
              </a:lnSpc>
            </a:pPr>
            <a:r>
              <a:rPr lang="en-GB" dirty="0" smtClean="0"/>
              <a:t>Irregular chambers cut into the bed rock</a:t>
            </a:r>
          </a:p>
          <a:p>
            <a:pPr eaLnBrk="1" hangingPunct="1">
              <a:lnSpc>
                <a:spcPct val="90000"/>
              </a:lnSpc>
            </a:pPr>
            <a:r>
              <a:rPr lang="en-GB" dirty="0" smtClean="0"/>
              <a:t>Approached by an open entrance passage or shaft: </a:t>
            </a:r>
            <a:r>
              <a:rPr lang="en-GB" i="1" dirty="0" err="1" smtClean="0">
                <a:solidFill>
                  <a:srgbClr val="FFC000"/>
                </a:solidFill>
              </a:rPr>
              <a:t>dromos</a:t>
            </a:r>
            <a:endParaRPr lang="en-GB" dirty="0" smtClean="0">
              <a:solidFill>
                <a:srgbClr val="FFC000"/>
              </a:solidFill>
            </a:endParaRPr>
          </a:p>
          <a:p>
            <a:pPr eaLnBrk="1" hangingPunct="1">
              <a:lnSpc>
                <a:spcPct val="90000"/>
              </a:lnSpc>
            </a:pPr>
            <a:r>
              <a:rPr lang="en-GB" dirty="0" smtClean="0"/>
              <a:t>Entered through a narrow passage or doorway: </a:t>
            </a:r>
            <a:r>
              <a:rPr lang="en-GB" i="1" dirty="0" err="1" smtClean="0">
                <a:solidFill>
                  <a:srgbClr val="FFC000"/>
                </a:solidFill>
              </a:rPr>
              <a:t>stomion</a:t>
            </a:r>
            <a:endParaRPr lang="en-GB" dirty="0" smtClean="0">
              <a:solidFill>
                <a:srgbClr val="FFC000"/>
              </a:solidFill>
            </a:endParaRPr>
          </a:p>
          <a:p>
            <a:pPr eaLnBrk="1" hangingPunct="1">
              <a:lnSpc>
                <a:spcPct val="90000"/>
              </a:lnSpc>
            </a:pPr>
            <a:r>
              <a:rPr lang="en-GB" i="1" dirty="0" err="1" smtClean="0"/>
              <a:t>Stomion</a:t>
            </a:r>
            <a:r>
              <a:rPr lang="en-GB" dirty="0" smtClean="0"/>
              <a:t> was closed with a stone slab or rubble</a:t>
            </a:r>
          </a:p>
        </p:txBody>
      </p:sp>
      <p:sp>
        <p:nvSpPr>
          <p:cNvPr id="5" name="TextBox 4"/>
          <p:cNvSpPr txBox="1"/>
          <p:nvPr/>
        </p:nvSpPr>
        <p:spPr>
          <a:xfrm>
            <a:off x="5868144" y="5805264"/>
            <a:ext cx="2815066" cy="400110"/>
          </a:xfrm>
          <a:prstGeom prst="rect">
            <a:avLst/>
          </a:prstGeom>
          <a:noFill/>
        </p:spPr>
        <p:txBody>
          <a:bodyPr wrap="none" rtlCol="0">
            <a:spAutoFit/>
          </a:bodyPr>
          <a:lstStyle/>
          <a:p>
            <a:r>
              <a:rPr lang="en-GB" sz="2000" dirty="0" err="1" smtClean="0"/>
              <a:t>Karmi</a:t>
            </a:r>
            <a:r>
              <a:rPr lang="en-GB" sz="2000" dirty="0" smtClean="0"/>
              <a:t> </a:t>
            </a:r>
            <a:r>
              <a:rPr lang="en-GB" sz="2000" i="1" dirty="0" err="1" smtClean="0"/>
              <a:t>Palealona</a:t>
            </a:r>
            <a:r>
              <a:rPr lang="en-GB" sz="2000" dirty="0" smtClean="0"/>
              <a:t> Tomb 6</a:t>
            </a:r>
            <a:endParaRPr lang="en-GB" sz="2000" dirty="0"/>
          </a:p>
        </p:txBody>
      </p:sp>
      <p:pic>
        <p:nvPicPr>
          <p:cNvPr id="4098" name="Picture 2"/>
          <p:cNvPicPr>
            <a:picLocks noGrp="1" noChangeAspect="1" noChangeArrowheads="1"/>
          </p:cNvPicPr>
          <p:nvPr>
            <p:ph sz="half" idx="2"/>
          </p:nvPr>
        </p:nvPicPr>
        <p:blipFill>
          <a:blip r:embed="rId2" cstate="email"/>
          <a:srcRect/>
          <a:stretch>
            <a:fillRect/>
          </a:stretch>
        </p:blipFill>
        <p:spPr bwMode="auto">
          <a:xfrm>
            <a:off x="5063296" y="2060848"/>
            <a:ext cx="3841034" cy="3528392"/>
          </a:xfrm>
          <a:prstGeom prst="rect">
            <a:avLst/>
          </a:prstGeom>
          <a:noFill/>
          <a:ln w="38100">
            <a:solidFill>
              <a:srgbClr val="FFC000"/>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804">
                                            <p:txEl>
                                              <p:pRg st="0" end="0"/>
                                            </p:txEl>
                                          </p:spTgt>
                                        </p:tgtEl>
                                        <p:attrNameLst>
                                          <p:attrName>style.visibility</p:attrName>
                                        </p:attrNameLst>
                                      </p:cBhvr>
                                      <p:to>
                                        <p:strVal val="visible"/>
                                      </p:to>
                                    </p:set>
                                    <p:animEffect transition="in" filter="fade">
                                      <p:cBhvr>
                                        <p:cTn id="7" dur="2000"/>
                                        <p:tgtEl>
                                          <p:spTgt spid="20480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4804">
                                            <p:txEl>
                                              <p:pRg st="1" end="1"/>
                                            </p:txEl>
                                          </p:spTgt>
                                        </p:tgtEl>
                                        <p:attrNameLst>
                                          <p:attrName>style.visibility</p:attrName>
                                        </p:attrNameLst>
                                      </p:cBhvr>
                                      <p:to>
                                        <p:strVal val="visible"/>
                                      </p:to>
                                    </p:set>
                                    <p:animEffect transition="in" filter="fade">
                                      <p:cBhvr>
                                        <p:cTn id="12" dur="2000"/>
                                        <p:tgtEl>
                                          <p:spTgt spid="20480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4804">
                                            <p:txEl>
                                              <p:pRg st="2" end="2"/>
                                            </p:txEl>
                                          </p:spTgt>
                                        </p:tgtEl>
                                        <p:attrNameLst>
                                          <p:attrName>style.visibility</p:attrName>
                                        </p:attrNameLst>
                                      </p:cBhvr>
                                      <p:to>
                                        <p:strVal val="visible"/>
                                      </p:to>
                                    </p:set>
                                    <p:animEffect transition="in" filter="fade">
                                      <p:cBhvr>
                                        <p:cTn id="17" dur="2000"/>
                                        <p:tgtEl>
                                          <p:spTgt spid="20480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4804">
                                            <p:txEl>
                                              <p:pRg st="3" end="3"/>
                                            </p:txEl>
                                          </p:spTgt>
                                        </p:tgtEl>
                                        <p:attrNameLst>
                                          <p:attrName>style.visibility</p:attrName>
                                        </p:attrNameLst>
                                      </p:cBhvr>
                                      <p:to>
                                        <p:strVal val="visible"/>
                                      </p:to>
                                    </p:set>
                                    <p:animEffect transition="in" filter="fade">
                                      <p:cBhvr>
                                        <p:cTn id="22" dur="2000"/>
                                        <p:tgtEl>
                                          <p:spTgt spid="20480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0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lstStyle/>
          <a:p>
            <a:pPr eaLnBrk="1" hangingPunct="1">
              <a:defRPr/>
            </a:pPr>
            <a:r>
              <a:rPr lang="en-GB" sz="5400" smtClean="0"/>
              <a:t>Disposal of the body</a:t>
            </a:r>
          </a:p>
        </p:txBody>
      </p:sp>
      <p:sp>
        <p:nvSpPr>
          <p:cNvPr id="206853" name="Rectangle 5"/>
          <p:cNvSpPr>
            <a:spLocks noGrp="1" noChangeArrowheads="1"/>
          </p:cNvSpPr>
          <p:nvPr>
            <p:ph sz="half" idx="1"/>
          </p:nvPr>
        </p:nvSpPr>
        <p:spPr>
          <a:xfrm>
            <a:off x="457200" y="1773936"/>
            <a:ext cx="4402832" cy="4751408"/>
          </a:xfrm>
        </p:spPr>
        <p:txBody>
          <a:bodyPr>
            <a:normAutofit/>
          </a:bodyPr>
          <a:lstStyle/>
          <a:p>
            <a:pPr eaLnBrk="1" hangingPunct="1">
              <a:lnSpc>
                <a:spcPct val="90000"/>
              </a:lnSpc>
            </a:pPr>
            <a:r>
              <a:rPr lang="en-GB" sz="2600" dirty="0" smtClean="0"/>
              <a:t>Inhumation</a:t>
            </a:r>
          </a:p>
          <a:p>
            <a:pPr eaLnBrk="1" hangingPunct="1">
              <a:lnSpc>
                <a:spcPct val="90000"/>
              </a:lnSpc>
            </a:pPr>
            <a:r>
              <a:rPr lang="en-US" sz="2600" dirty="0" smtClean="0"/>
              <a:t>Multiple burials</a:t>
            </a:r>
          </a:p>
          <a:p>
            <a:pPr lvl="1" eaLnBrk="1" hangingPunct="1">
              <a:lnSpc>
                <a:spcPct val="90000"/>
              </a:lnSpc>
            </a:pPr>
            <a:r>
              <a:rPr lang="en-US" sz="2200" dirty="0" err="1" smtClean="0"/>
              <a:t>Vounous</a:t>
            </a:r>
            <a:r>
              <a:rPr lang="en-US" sz="2200" dirty="0" smtClean="0"/>
              <a:t>: double burials (in extended dorsal or flexed position)</a:t>
            </a:r>
            <a:endParaRPr lang="en-GB" sz="2200" dirty="0" smtClean="0"/>
          </a:p>
          <a:p>
            <a:pPr eaLnBrk="1" hangingPunct="1">
              <a:lnSpc>
                <a:spcPct val="90000"/>
              </a:lnSpc>
            </a:pPr>
            <a:r>
              <a:rPr lang="en-GB" sz="2600" dirty="0" smtClean="0"/>
              <a:t>Represent different kinship/family groups?</a:t>
            </a:r>
          </a:p>
          <a:p>
            <a:pPr eaLnBrk="1" hangingPunct="1">
              <a:lnSpc>
                <a:spcPct val="90000"/>
              </a:lnSpc>
            </a:pPr>
            <a:r>
              <a:rPr lang="en-GB" sz="2600" dirty="0" smtClean="0"/>
              <a:t>Manning 1993: select collective tombs where the emergent elite families were buried</a:t>
            </a:r>
          </a:p>
        </p:txBody>
      </p:sp>
      <p:pic>
        <p:nvPicPr>
          <p:cNvPr id="7" name="Content Placeholder 6" descr="Vounous tomb"/>
          <p:cNvPicPr>
            <a:picLocks noGrp="1" noChangeAspect="1" noChangeArrowheads="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a:xfrm>
            <a:off x="5076056" y="1916832"/>
            <a:ext cx="3801526" cy="3897524"/>
          </a:xfr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6853">
                                            <p:txEl>
                                              <p:pRg st="0" end="0"/>
                                            </p:txEl>
                                          </p:spTgt>
                                        </p:tgtEl>
                                        <p:attrNameLst>
                                          <p:attrName>style.visibility</p:attrName>
                                        </p:attrNameLst>
                                      </p:cBhvr>
                                      <p:to>
                                        <p:strVal val="visible"/>
                                      </p:to>
                                    </p:set>
                                    <p:animEffect transition="in" filter="fade">
                                      <p:cBhvr>
                                        <p:cTn id="7" dur="2000"/>
                                        <p:tgtEl>
                                          <p:spTgt spid="20685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6853">
                                            <p:txEl>
                                              <p:pRg st="1" end="1"/>
                                            </p:txEl>
                                          </p:spTgt>
                                        </p:tgtEl>
                                        <p:attrNameLst>
                                          <p:attrName>style.visibility</p:attrName>
                                        </p:attrNameLst>
                                      </p:cBhvr>
                                      <p:to>
                                        <p:strVal val="visible"/>
                                      </p:to>
                                    </p:set>
                                    <p:animEffect transition="in" filter="fade">
                                      <p:cBhvr>
                                        <p:cTn id="12" dur="2000"/>
                                        <p:tgtEl>
                                          <p:spTgt spid="20685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206853">
                                            <p:txEl>
                                              <p:pRg st="2" end="2"/>
                                            </p:txEl>
                                          </p:spTgt>
                                        </p:tgtEl>
                                        <p:attrNameLst>
                                          <p:attrName>style.visibility</p:attrName>
                                        </p:attrNameLst>
                                      </p:cBhvr>
                                      <p:to>
                                        <p:strVal val="visible"/>
                                      </p:to>
                                    </p:set>
                                    <p:animEffect transition="in" filter="fade">
                                      <p:cBhvr>
                                        <p:cTn id="16" dur="2000"/>
                                        <p:tgtEl>
                                          <p:spTgt spid="20685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06853">
                                            <p:txEl>
                                              <p:pRg st="3" end="3"/>
                                            </p:txEl>
                                          </p:spTgt>
                                        </p:tgtEl>
                                        <p:attrNameLst>
                                          <p:attrName>style.visibility</p:attrName>
                                        </p:attrNameLst>
                                      </p:cBhvr>
                                      <p:to>
                                        <p:strVal val="visible"/>
                                      </p:to>
                                    </p:set>
                                    <p:animEffect transition="in" filter="fade">
                                      <p:cBhvr>
                                        <p:cTn id="21" dur="2000"/>
                                        <p:tgtEl>
                                          <p:spTgt spid="20685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06853">
                                            <p:txEl>
                                              <p:pRg st="4" end="4"/>
                                            </p:txEl>
                                          </p:spTgt>
                                        </p:tgtEl>
                                        <p:attrNameLst>
                                          <p:attrName>style.visibility</p:attrName>
                                        </p:attrNameLst>
                                      </p:cBhvr>
                                      <p:to>
                                        <p:strVal val="visible"/>
                                      </p:to>
                                    </p:set>
                                    <p:animEffect transition="in" filter="fade">
                                      <p:cBhvr>
                                        <p:cTn id="26" dur="2000"/>
                                        <p:tgtEl>
                                          <p:spTgt spid="20685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lstStyle/>
          <a:p>
            <a:pPr eaLnBrk="1" hangingPunct="1">
              <a:defRPr/>
            </a:pPr>
            <a:r>
              <a:rPr lang="en-GB" sz="5400" dirty="0" smtClean="0"/>
              <a:t>Multiphase Ritual?</a:t>
            </a:r>
          </a:p>
        </p:txBody>
      </p:sp>
      <p:sp>
        <p:nvSpPr>
          <p:cNvPr id="206853" name="Rectangle 5"/>
          <p:cNvSpPr>
            <a:spLocks noGrp="1" noChangeArrowheads="1"/>
          </p:cNvSpPr>
          <p:nvPr>
            <p:ph sz="half" idx="1"/>
          </p:nvPr>
        </p:nvSpPr>
        <p:spPr>
          <a:xfrm>
            <a:off x="251520" y="1628800"/>
            <a:ext cx="4536504" cy="4968552"/>
          </a:xfrm>
        </p:spPr>
        <p:txBody>
          <a:bodyPr>
            <a:normAutofit/>
          </a:bodyPr>
          <a:lstStyle/>
          <a:p>
            <a:pPr>
              <a:lnSpc>
                <a:spcPct val="90000"/>
              </a:lnSpc>
            </a:pPr>
            <a:r>
              <a:rPr lang="en-GB" sz="2400" dirty="0" smtClean="0"/>
              <a:t>Some tombs have mainly skulls &amp; few postcranial remains</a:t>
            </a:r>
          </a:p>
          <a:p>
            <a:pPr lvl="1">
              <a:lnSpc>
                <a:spcPct val="90000"/>
              </a:lnSpc>
            </a:pPr>
            <a:r>
              <a:rPr lang="en-GB" sz="2000" dirty="0" smtClean="0"/>
              <a:t>Deliberate disarticulation of body &amp; rearrangement of bones</a:t>
            </a:r>
          </a:p>
          <a:p>
            <a:pPr lvl="1">
              <a:lnSpc>
                <a:spcPct val="90000"/>
              </a:lnSpc>
            </a:pPr>
            <a:r>
              <a:rPr lang="en-GB" sz="2000" dirty="0" smtClean="0"/>
              <a:t>Handling of disarticulated bones an integral part of funerary ritual</a:t>
            </a:r>
          </a:p>
          <a:p>
            <a:pPr>
              <a:lnSpc>
                <a:spcPct val="90000"/>
              </a:lnSpc>
            </a:pPr>
            <a:r>
              <a:rPr lang="en-GB" sz="2400" dirty="0" smtClean="0"/>
              <a:t>Tends to be associated with large tombs &amp; rich burial assemblages</a:t>
            </a:r>
          </a:p>
          <a:p>
            <a:r>
              <a:rPr lang="en-GB" sz="2400" dirty="0" smtClean="0"/>
              <a:t>Handling of bones &amp; secondary funerary practices = evidence for ancestor cult </a:t>
            </a:r>
          </a:p>
        </p:txBody>
      </p:sp>
      <p:pic>
        <p:nvPicPr>
          <p:cNvPr id="2050" name="Picture 2"/>
          <p:cNvPicPr>
            <a:picLocks noGrp="1" noChangeAspect="1" noChangeArrowheads="1"/>
          </p:cNvPicPr>
          <p:nvPr>
            <p:ph sz="half" idx="2"/>
          </p:nvPr>
        </p:nvPicPr>
        <p:blipFill>
          <a:blip r:embed="rId2" cstate="email"/>
          <a:srcRect/>
          <a:stretch>
            <a:fillRect/>
          </a:stretch>
        </p:blipFill>
        <p:spPr bwMode="auto">
          <a:xfrm>
            <a:off x="5076056" y="1916832"/>
            <a:ext cx="3761784" cy="3960440"/>
          </a:xfrm>
          <a:prstGeom prst="rect">
            <a:avLst/>
          </a:prstGeom>
          <a:noFill/>
          <a:ln w="38100">
            <a:solidFill>
              <a:srgbClr val="FFC000"/>
            </a:solidFill>
            <a:miter lim="800000"/>
            <a:headEnd/>
            <a:tailEnd/>
          </a:ln>
        </p:spPr>
      </p:pic>
      <p:sp>
        <p:nvSpPr>
          <p:cNvPr id="8" name="TextBox 7"/>
          <p:cNvSpPr txBox="1"/>
          <p:nvPr/>
        </p:nvSpPr>
        <p:spPr>
          <a:xfrm>
            <a:off x="4982435" y="5949280"/>
            <a:ext cx="3910045" cy="369332"/>
          </a:xfrm>
          <a:prstGeom prst="rect">
            <a:avLst/>
          </a:prstGeom>
          <a:noFill/>
        </p:spPr>
        <p:txBody>
          <a:bodyPr wrap="none" rtlCol="0">
            <a:spAutoFit/>
          </a:bodyPr>
          <a:lstStyle/>
          <a:p>
            <a:r>
              <a:rPr lang="en-GB" dirty="0" smtClean="0"/>
              <a:t>Disarticulated bones in chamber tombs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6853">
                                            <p:txEl>
                                              <p:pRg st="0" end="0"/>
                                            </p:txEl>
                                          </p:spTgt>
                                        </p:tgtEl>
                                        <p:attrNameLst>
                                          <p:attrName>style.visibility</p:attrName>
                                        </p:attrNameLst>
                                      </p:cBhvr>
                                      <p:to>
                                        <p:strVal val="visible"/>
                                      </p:to>
                                    </p:set>
                                    <p:animEffect transition="in" filter="fade">
                                      <p:cBhvr>
                                        <p:cTn id="7" dur="2000"/>
                                        <p:tgtEl>
                                          <p:spTgt spid="20685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206853">
                                            <p:txEl>
                                              <p:pRg st="1" end="1"/>
                                            </p:txEl>
                                          </p:spTgt>
                                        </p:tgtEl>
                                        <p:attrNameLst>
                                          <p:attrName>style.visibility</p:attrName>
                                        </p:attrNameLst>
                                      </p:cBhvr>
                                      <p:to>
                                        <p:strVal val="visible"/>
                                      </p:to>
                                    </p:set>
                                    <p:animEffect transition="in" filter="fade">
                                      <p:cBhvr>
                                        <p:cTn id="11" dur="2000"/>
                                        <p:tgtEl>
                                          <p:spTgt spid="20685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206853">
                                            <p:txEl>
                                              <p:pRg st="2" end="2"/>
                                            </p:txEl>
                                          </p:spTgt>
                                        </p:tgtEl>
                                        <p:attrNameLst>
                                          <p:attrName>style.visibility</p:attrName>
                                        </p:attrNameLst>
                                      </p:cBhvr>
                                      <p:to>
                                        <p:strVal val="visible"/>
                                      </p:to>
                                    </p:set>
                                    <p:animEffect transition="in" filter="fade">
                                      <p:cBhvr>
                                        <p:cTn id="15" dur="2000"/>
                                        <p:tgtEl>
                                          <p:spTgt spid="20685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06853">
                                            <p:txEl>
                                              <p:pRg st="3" end="3"/>
                                            </p:txEl>
                                          </p:spTgt>
                                        </p:tgtEl>
                                        <p:attrNameLst>
                                          <p:attrName>style.visibility</p:attrName>
                                        </p:attrNameLst>
                                      </p:cBhvr>
                                      <p:to>
                                        <p:strVal val="visible"/>
                                      </p:to>
                                    </p:set>
                                    <p:animEffect transition="in" filter="fade">
                                      <p:cBhvr>
                                        <p:cTn id="20" dur="2000"/>
                                        <p:tgtEl>
                                          <p:spTgt spid="20685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06853">
                                            <p:txEl>
                                              <p:pRg st="4" end="4"/>
                                            </p:txEl>
                                          </p:spTgt>
                                        </p:tgtEl>
                                        <p:attrNameLst>
                                          <p:attrName>style.visibility</p:attrName>
                                        </p:attrNameLst>
                                      </p:cBhvr>
                                      <p:to>
                                        <p:strVal val="visible"/>
                                      </p:to>
                                    </p:set>
                                    <p:animEffect transition="in" filter="fade">
                                      <p:cBhvr>
                                        <p:cTn id="25" dur="2000"/>
                                        <p:tgtEl>
                                          <p:spTgt spid="20685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of Ancestor Cult</a:t>
            </a:r>
            <a:endParaRPr lang="en-GB" dirty="0"/>
          </a:p>
        </p:txBody>
      </p:sp>
      <p:sp>
        <p:nvSpPr>
          <p:cNvPr id="3" name="Content Placeholder 2"/>
          <p:cNvSpPr>
            <a:spLocks noGrp="1"/>
          </p:cNvSpPr>
          <p:nvPr>
            <p:ph sz="half" idx="1"/>
          </p:nvPr>
        </p:nvSpPr>
        <p:spPr>
          <a:xfrm>
            <a:off x="323528" y="1773936"/>
            <a:ext cx="4536504" cy="4823416"/>
          </a:xfrm>
        </p:spPr>
        <p:txBody>
          <a:bodyPr>
            <a:normAutofit/>
          </a:bodyPr>
          <a:lstStyle/>
          <a:p>
            <a:r>
              <a:rPr lang="en-GB" dirty="0" smtClean="0"/>
              <a:t>Elaboration of a small number of tomb entrances:</a:t>
            </a:r>
          </a:p>
          <a:p>
            <a:pPr lvl="1"/>
            <a:r>
              <a:rPr lang="en-GB" dirty="0" smtClean="0"/>
              <a:t>Pilasters &amp; anthropomorphic carvings</a:t>
            </a:r>
          </a:p>
          <a:p>
            <a:r>
              <a:rPr lang="en-GB" dirty="0" smtClean="0"/>
              <a:t>Iconography of the </a:t>
            </a:r>
            <a:r>
              <a:rPr lang="en-GB" dirty="0" err="1" smtClean="0"/>
              <a:t>Kotsiatis</a:t>
            </a:r>
            <a:r>
              <a:rPr lang="en-GB" dirty="0" smtClean="0"/>
              <a:t> model &amp; the Vounous Bowl</a:t>
            </a:r>
          </a:p>
          <a:p>
            <a:r>
              <a:rPr lang="en-GB" dirty="0" smtClean="0"/>
              <a:t>Large jars placed at the entrance of some tombs at </a:t>
            </a:r>
            <a:r>
              <a:rPr lang="en-GB" i="1" dirty="0" smtClean="0"/>
              <a:t>Vounous</a:t>
            </a:r>
          </a:p>
        </p:txBody>
      </p:sp>
      <p:pic>
        <p:nvPicPr>
          <p:cNvPr id="3074" name="Picture 2"/>
          <p:cNvPicPr>
            <a:picLocks noGrp="1" noChangeAspect="1" noChangeArrowheads="1"/>
          </p:cNvPicPr>
          <p:nvPr>
            <p:ph sz="half" idx="2"/>
          </p:nvPr>
        </p:nvPicPr>
        <p:blipFill>
          <a:blip r:embed="rId2" cstate="email"/>
          <a:srcRect/>
          <a:stretch>
            <a:fillRect/>
          </a:stretch>
        </p:blipFill>
        <p:spPr bwMode="auto">
          <a:xfrm>
            <a:off x="5076056" y="4571836"/>
            <a:ext cx="3822576" cy="1532125"/>
          </a:xfrm>
          <a:prstGeom prst="rect">
            <a:avLst/>
          </a:prstGeom>
          <a:noFill/>
          <a:ln w="38100">
            <a:solidFill>
              <a:srgbClr val="FFC000"/>
            </a:solidFill>
            <a:miter lim="800000"/>
            <a:headEnd/>
            <a:tailEnd/>
          </a:ln>
        </p:spPr>
      </p:pic>
      <p:sp>
        <p:nvSpPr>
          <p:cNvPr id="6" name="TextBox 5"/>
          <p:cNvSpPr txBox="1"/>
          <p:nvPr/>
        </p:nvSpPr>
        <p:spPr>
          <a:xfrm>
            <a:off x="6300192" y="6237312"/>
            <a:ext cx="2342757" cy="369332"/>
          </a:xfrm>
          <a:prstGeom prst="rect">
            <a:avLst/>
          </a:prstGeom>
          <a:noFill/>
        </p:spPr>
        <p:txBody>
          <a:bodyPr wrap="none" rtlCol="0">
            <a:spAutoFit/>
          </a:bodyPr>
          <a:lstStyle/>
          <a:p>
            <a:r>
              <a:rPr lang="en-GB" dirty="0" err="1" smtClean="0"/>
              <a:t>Bellapais</a:t>
            </a:r>
            <a:r>
              <a:rPr lang="en-GB" dirty="0" smtClean="0"/>
              <a:t> </a:t>
            </a:r>
            <a:r>
              <a:rPr lang="en-GB" i="1" dirty="0" smtClean="0"/>
              <a:t>Vounous</a:t>
            </a:r>
            <a:r>
              <a:rPr lang="en-GB" dirty="0" smtClean="0"/>
              <a:t> T. 87</a:t>
            </a:r>
            <a:endParaRPr lang="en-GB" dirty="0"/>
          </a:p>
        </p:txBody>
      </p:sp>
      <p:pic>
        <p:nvPicPr>
          <p:cNvPr id="3075" name="Picture 3"/>
          <p:cNvPicPr>
            <a:picLocks noChangeAspect="1" noChangeArrowheads="1"/>
          </p:cNvPicPr>
          <p:nvPr/>
        </p:nvPicPr>
        <p:blipFill>
          <a:blip r:embed="rId3" cstate="email"/>
          <a:srcRect/>
          <a:stretch>
            <a:fillRect/>
          </a:stretch>
        </p:blipFill>
        <p:spPr bwMode="auto">
          <a:xfrm>
            <a:off x="6228184" y="1052736"/>
            <a:ext cx="2592288" cy="2592288"/>
          </a:xfrm>
          <a:prstGeom prst="rect">
            <a:avLst/>
          </a:prstGeom>
          <a:noFill/>
          <a:ln w="9525">
            <a:noFill/>
            <a:miter lim="800000"/>
            <a:headEnd/>
            <a:tailEnd/>
          </a:ln>
        </p:spPr>
      </p:pic>
      <p:sp>
        <p:nvSpPr>
          <p:cNvPr id="8" name="Rectangle 7"/>
          <p:cNvSpPr/>
          <p:nvPr/>
        </p:nvSpPr>
        <p:spPr>
          <a:xfrm>
            <a:off x="6444208" y="3645024"/>
            <a:ext cx="2430016" cy="646331"/>
          </a:xfrm>
          <a:prstGeom prst="rect">
            <a:avLst/>
          </a:prstGeom>
        </p:spPr>
        <p:txBody>
          <a:bodyPr wrap="square">
            <a:spAutoFit/>
          </a:bodyPr>
          <a:lstStyle/>
          <a:p>
            <a:pPr algn="r"/>
            <a:r>
              <a:rPr lang="en-GB" dirty="0" err="1" smtClean="0"/>
              <a:t>Karmi</a:t>
            </a:r>
            <a:r>
              <a:rPr lang="en-GB" dirty="0" smtClean="0"/>
              <a:t> </a:t>
            </a:r>
            <a:r>
              <a:rPr lang="en-GB" i="1" dirty="0" err="1" smtClean="0"/>
              <a:t>Palealona</a:t>
            </a:r>
            <a:r>
              <a:rPr lang="en-GB" dirty="0" smtClean="0"/>
              <a:t> T. 6</a:t>
            </a:r>
          </a:p>
          <a:p>
            <a:pPr algn="r"/>
            <a:r>
              <a:rPr lang="en-GB" dirty="0" err="1" smtClean="0"/>
              <a:t>dromos</a:t>
            </a:r>
            <a:r>
              <a:rPr lang="en-GB" dirty="0" smtClean="0"/>
              <a:t> carvings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2" name="Rectangle 4"/>
          <p:cNvSpPr>
            <a:spLocks noGrp="1" noChangeArrowheads="1"/>
          </p:cNvSpPr>
          <p:nvPr>
            <p:ph type="title"/>
          </p:nvPr>
        </p:nvSpPr>
        <p:spPr/>
        <p:txBody>
          <a:bodyPr/>
          <a:lstStyle/>
          <a:p>
            <a:pPr eaLnBrk="1" hangingPunct="1">
              <a:defRPr/>
            </a:pPr>
            <a:r>
              <a:rPr lang="en-GB" sz="5400" smtClean="0"/>
              <a:t>Grave Goods</a:t>
            </a:r>
          </a:p>
        </p:txBody>
      </p:sp>
      <p:sp>
        <p:nvSpPr>
          <p:cNvPr id="211973" name="Rectangle 5"/>
          <p:cNvSpPr>
            <a:spLocks noGrp="1" noChangeArrowheads="1"/>
          </p:cNvSpPr>
          <p:nvPr>
            <p:ph sz="half" idx="1"/>
          </p:nvPr>
        </p:nvSpPr>
        <p:spPr>
          <a:xfrm>
            <a:off x="323528" y="1772816"/>
            <a:ext cx="5040560" cy="2952328"/>
          </a:xfrm>
        </p:spPr>
        <p:txBody>
          <a:bodyPr>
            <a:normAutofit/>
          </a:bodyPr>
          <a:lstStyle/>
          <a:p>
            <a:pPr eaLnBrk="1" hangingPunct="1"/>
            <a:r>
              <a:rPr lang="en-GB" sz="2600" dirty="0" smtClean="0"/>
              <a:t>Personal possessions/daily life:</a:t>
            </a:r>
          </a:p>
          <a:p>
            <a:pPr lvl="1"/>
            <a:r>
              <a:rPr lang="en-GB" sz="2200" dirty="0" smtClean="0"/>
              <a:t>Rich &amp; diverse array of Red Polished pottery</a:t>
            </a:r>
          </a:p>
          <a:p>
            <a:pPr lvl="1"/>
            <a:r>
              <a:rPr lang="en-GB" sz="2200" dirty="0" smtClean="0"/>
              <a:t>Copper-based weapons, ornaments, &amp; tools</a:t>
            </a:r>
          </a:p>
          <a:p>
            <a:pPr lvl="1"/>
            <a:r>
              <a:rPr lang="en-GB" sz="2200" dirty="0" smtClean="0"/>
              <a:t>Spindle whorls &amp; whetstones</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5536" y="4859868"/>
            <a:ext cx="5446847" cy="1303352"/>
          </a:xfrm>
          <a:prstGeom prst="rect">
            <a:avLst/>
          </a:prstGeom>
        </p:spPr>
      </p:pic>
      <p:pic>
        <p:nvPicPr>
          <p:cNvPr id="9" name="Content Placeholder 8"/>
          <p:cNvPicPr>
            <a:picLocks noGrp="1" noChangeAspect="1"/>
          </p:cNvPicPr>
          <p:nvPr>
            <p:ph sz="half" idx="2"/>
          </p:nvPr>
        </p:nvPicPr>
        <p:blipFill>
          <a:blip r:embed="rId3" cstate="email">
            <a:extLst>
              <a:ext uri="{28A0092B-C50C-407E-A947-70E740481C1C}">
                <a14:useLocalDpi xmlns:a14="http://schemas.microsoft.com/office/drawing/2010/main" val="0"/>
              </a:ext>
            </a:extLst>
          </a:blip>
          <a:srcRect b="-152"/>
          <a:stretch>
            <a:fillRect/>
          </a:stretch>
        </p:blipFill>
        <p:spPr>
          <a:xfrm>
            <a:off x="6156176" y="404664"/>
            <a:ext cx="2341421" cy="3024336"/>
          </a:xfrm>
          <a:prstGeom prst="rect">
            <a:avLst/>
          </a:prstGeom>
        </p:spPr>
      </p:pic>
      <p:sp>
        <p:nvSpPr>
          <p:cNvPr id="10" name="TextBox 9"/>
          <p:cNvSpPr txBox="1"/>
          <p:nvPr/>
        </p:nvSpPr>
        <p:spPr>
          <a:xfrm>
            <a:off x="7020272" y="3501008"/>
            <a:ext cx="1752724" cy="369332"/>
          </a:xfrm>
          <a:prstGeom prst="rect">
            <a:avLst/>
          </a:prstGeom>
          <a:noFill/>
        </p:spPr>
        <p:txBody>
          <a:bodyPr wrap="none" rtlCol="0">
            <a:spAutoFit/>
          </a:bodyPr>
          <a:lstStyle/>
          <a:p>
            <a:r>
              <a:rPr lang="en-GB" dirty="0" smtClean="0"/>
              <a:t>Red polished jug</a:t>
            </a:r>
            <a:endParaRPr lang="en-GB" dirty="0"/>
          </a:p>
        </p:txBody>
      </p:sp>
      <p:sp>
        <p:nvSpPr>
          <p:cNvPr id="11" name="TextBox 10"/>
          <p:cNvSpPr txBox="1"/>
          <p:nvPr/>
        </p:nvSpPr>
        <p:spPr>
          <a:xfrm>
            <a:off x="2771800" y="6228020"/>
            <a:ext cx="1981633" cy="369332"/>
          </a:xfrm>
          <a:prstGeom prst="rect">
            <a:avLst/>
          </a:prstGeom>
          <a:noFill/>
        </p:spPr>
        <p:txBody>
          <a:bodyPr wrap="none" rtlCol="0">
            <a:spAutoFit/>
          </a:bodyPr>
          <a:lstStyle/>
          <a:p>
            <a:r>
              <a:rPr lang="en-GB" dirty="0" smtClean="0"/>
              <a:t>Bronze spear-head</a:t>
            </a:r>
            <a:endParaRPr lang="en-GB" dirty="0"/>
          </a:p>
        </p:txBody>
      </p:sp>
      <p:pic>
        <p:nvPicPr>
          <p:cNvPr id="12" name="Picture 11" descr="tc spindle whorl.jpg"/>
          <p:cNvPicPr>
            <a:picLocks noChangeAspect="1"/>
          </p:cNvPicPr>
          <p:nvPr/>
        </p:nvPicPr>
        <p:blipFill>
          <a:blip r:embed="rId4" cstate="email"/>
          <a:srcRect/>
          <a:stretch>
            <a:fillRect/>
          </a:stretch>
        </p:blipFill>
        <p:spPr>
          <a:xfrm>
            <a:off x="6732240" y="4005064"/>
            <a:ext cx="2016224" cy="1938677"/>
          </a:xfrm>
          <a:prstGeom prst="rect">
            <a:avLst/>
          </a:prstGeom>
        </p:spPr>
      </p:pic>
      <p:sp>
        <p:nvSpPr>
          <p:cNvPr id="13" name="TextBox 12"/>
          <p:cNvSpPr txBox="1"/>
          <p:nvPr/>
        </p:nvSpPr>
        <p:spPr>
          <a:xfrm>
            <a:off x="7020272" y="6093296"/>
            <a:ext cx="1487908" cy="369332"/>
          </a:xfrm>
          <a:prstGeom prst="rect">
            <a:avLst/>
          </a:prstGeom>
          <a:noFill/>
        </p:spPr>
        <p:txBody>
          <a:bodyPr wrap="none" rtlCol="0">
            <a:spAutoFit/>
          </a:bodyPr>
          <a:lstStyle/>
          <a:p>
            <a:r>
              <a:rPr lang="en-GB" dirty="0" smtClean="0"/>
              <a:t>Spindle whorl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1973">
                                            <p:txEl>
                                              <p:pRg st="0" end="0"/>
                                            </p:txEl>
                                          </p:spTgt>
                                        </p:tgtEl>
                                        <p:attrNameLst>
                                          <p:attrName>style.visibility</p:attrName>
                                        </p:attrNameLst>
                                      </p:cBhvr>
                                      <p:to>
                                        <p:strVal val="visible"/>
                                      </p:to>
                                    </p:set>
                                    <p:animEffect transition="in" filter="fade">
                                      <p:cBhvr>
                                        <p:cTn id="7" dur="2000"/>
                                        <p:tgtEl>
                                          <p:spTgt spid="21197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211973">
                                            <p:txEl>
                                              <p:pRg st="1" end="1"/>
                                            </p:txEl>
                                          </p:spTgt>
                                        </p:tgtEl>
                                        <p:attrNameLst>
                                          <p:attrName>style.visibility</p:attrName>
                                        </p:attrNameLst>
                                      </p:cBhvr>
                                      <p:to>
                                        <p:strVal val="visible"/>
                                      </p:to>
                                    </p:set>
                                    <p:animEffect transition="in" filter="fade">
                                      <p:cBhvr>
                                        <p:cTn id="11" dur="2000"/>
                                        <p:tgtEl>
                                          <p:spTgt spid="21197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211973">
                                            <p:txEl>
                                              <p:pRg st="2" end="2"/>
                                            </p:txEl>
                                          </p:spTgt>
                                        </p:tgtEl>
                                        <p:attrNameLst>
                                          <p:attrName>style.visibility</p:attrName>
                                        </p:attrNameLst>
                                      </p:cBhvr>
                                      <p:to>
                                        <p:strVal val="visible"/>
                                      </p:to>
                                    </p:set>
                                    <p:animEffect transition="in" filter="fade">
                                      <p:cBhvr>
                                        <p:cTn id="15" dur="2000"/>
                                        <p:tgtEl>
                                          <p:spTgt spid="21197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211973">
                                            <p:txEl>
                                              <p:pRg st="3" end="3"/>
                                            </p:txEl>
                                          </p:spTgt>
                                        </p:tgtEl>
                                        <p:attrNameLst>
                                          <p:attrName>style.visibility</p:attrName>
                                        </p:attrNameLst>
                                      </p:cBhvr>
                                      <p:to>
                                        <p:strVal val="visible"/>
                                      </p:to>
                                    </p:set>
                                    <p:animEffect transition="in" filter="fade">
                                      <p:cBhvr>
                                        <p:cTn id="19" dur="2000"/>
                                        <p:tgtEl>
                                          <p:spTgt spid="21197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lstStyle/>
          <a:p>
            <a:pPr eaLnBrk="1" hangingPunct="1">
              <a:defRPr/>
            </a:pPr>
            <a:r>
              <a:rPr lang="en-GB" sz="5400" dirty="0" smtClean="0"/>
              <a:t>Grave Goods</a:t>
            </a:r>
          </a:p>
        </p:txBody>
      </p:sp>
      <p:sp>
        <p:nvSpPr>
          <p:cNvPr id="6" name="Content Placeholder 5"/>
          <p:cNvSpPr>
            <a:spLocks noGrp="1"/>
          </p:cNvSpPr>
          <p:nvPr>
            <p:ph sz="half" idx="1"/>
          </p:nvPr>
        </p:nvSpPr>
        <p:spPr>
          <a:xfrm>
            <a:off x="251520" y="1773936"/>
            <a:ext cx="4752528" cy="4623816"/>
          </a:xfrm>
        </p:spPr>
        <p:txBody>
          <a:bodyPr>
            <a:normAutofit/>
          </a:bodyPr>
          <a:lstStyle/>
          <a:p>
            <a:r>
              <a:rPr lang="en-GB" dirty="0" smtClean="0"/>
              <a:t>Objects made specifically for funerary ritual</a:t>
            </a:r>
          </a:p>
          <a:p>
            <a:r>
              <a:rPr lang="en-GB" dirty="0" smtClean="0"/>
              <a:t>EC I: Red Polished ceramic models:</a:t>
            </a:r>
          </a:p>
          <a:p>
            <a:pPr lvl="1"/>
            <a:r>
              <a:rPr lang="en-GB" dirty="0" smtClean="0"/>
              <a:t>Spindles</a:t>
            </a:r>
          </a:p>
          <a:p>
            <a:pPr lvl="1"/>
            <a:r>
              <a:rPr lang="en-GB" dirty="0" smtClean="0"/>
              <a:t>Combs</a:t>
            </a:r>
          </a:p>
          <a:p>
            <a:pPr lvl="1"/>
            <a:r>
              <a:rPr lang="en-GB" dirty="0" smtClean="0"/>
              <a:t>Daggers</a:t>
            </a:r>
          </a:p>
          <a:p>
            <a:r>
              <a:rPr lang="en-GB" dirty="0" smtClean="0"/>
              <a:t>From EC III-MC I: elaborate Red Polished vessels with modelled scenes</a:t>
            </a:r>
            <a:endParaRPr lang="en-GB" dirty="0"/>
          </a:p>
        </p:txBody>
      </p:sp>
      <p:pic>
        <p:nvPicPr>
          <p:cNvPr id="9" name="Picture 10" descr="RP figured bowl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300192" y="476671"/>
            <a:ext cx="2378792" cy="3518985"/>
          </a:xfrm>
          <a:prstGeom prst="rect">
            <a:avLst/>
          </a:prstGeom>
          <a:noFill/>
          <a:ln w="9525">
            <a:noFill/>
            <a:miter lim="800000"/>
            <a:headEnd/>
            <a:tailEnd/>
          </a:ln>
        </p:spPr>
      </p:pic>
      <p:pic>
        <p:nvPicPr>
          <p:cNvPr id="3" name="Content Placeholder 2"/>
          <p:cNvPicPr>
            <a:picLocks noGrp="1" noChangeAspect="1"/>
          </p:cNvPicPr>
          <p:nvPr>
            <p:ph sz="half" idx="2"/>
          </p:nvPr>
        </p:nvPicPr>
        <p:blipFill>
          <a:blip r:embed="rId3" cstate="email">
            <a:extLst>
              <a:ext uri="{28A0092B-C50C-407E-A947-70E740481C1C}">
                <a14:useLocalDpi xmlns:a14="http://schemas.microsoft.com/office/drawing/2010/main" val="0"/>
              </a:ext>
            </a:extLst>
          </a:blip>
          <a:stretch>
            <a:fillRect/>
          </a:stretch>
        </p:blipFill>
        <p:spPr>
          <a:xfrm>
            <a:off x="5131724" y="4293096"/>
            <a:ext cx="3712412" cy="2088232"/>
          </a:xfrm>
        </p:spPr>
      </p:pic>
      <p:sp>
        <p:nvSpPr>
          <p:cNvPr id="2" name="Rectangle 1"/>
          <p:cNvSpPr/>
          <p:nvPr/>
        </p:nvSpPr>
        <p:spPr>
          <a:xfrm>
            <a:off x="4932040" y="6237312"/>
            <a:ext cx="1508746" cy="369332"/>
          </a:xfrm>
          <a:prstGeom prst="rect">
            <a:avLst/>
          </a:prstGeom>
        </p:spPr>
        <p:txBody>
          <a:bodyPr wrap="none">
            <a:spAutoFit/>
          </a:bodyPr>
          <a:lstStyle/>
          <a:p>
            <a:r>
              <a:rPr lang="en-GB" dirty="0" smtClean="0"/>
              <a:t>Model dagger</a:t>
            </a:r>
            <a:endParaRPr lang="en-GB" dirty="0"/>
          </a:p>
        </p:txBody>
      </p:sp>
      <p:sp>
        <p:nvSpPr>
          <p:cNvPr id="4" name="TextBox 3"/>
          <p:cNvSpPr txBox="1"/>
          <p:nvPr/>
        </p:nvSpPr>
        <p:spPr>
          <a:xfrm>
            <a:off x="4949552" y="3973706"/>
            <a:ext cx="2031133" cy="369332"/>
          </a:xfrm>
          <a:prstGeom prst="rect">
            <a:avLst/>
          </a:prstGeom>
          <a:noFill/>
        </p:spPr>
        <p:txBody>
          <a:bodyPr wrap="none" rtlCol="0">
            <a:spAutoFit/>
          </a:bodyPr>
          <a:lstStyle/>
          <a:p>
            <a:r>
              <a:rPr lang="en-GB" dirty="0" smtClean="0"/>
              <a:t>Red Polished vessel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2000"/>
                                        <p:tgtEl>
                                          <p:spTgt spid="6">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fade">
                                      <p:cBhvr>
                                        <p:cTn id="20" dur="2000"/>
                                        <p:tgtEl>
                                          <p:spTgt spid="6">
                                            <p:txEl>
                                              <p:pRg st="3" end="3"/>
                                            </p:txEl>
                                          </p:spTgt>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2000"/>
                                        <p:tgtEl>
                                          <p:spTgt spid="6">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Competitive Feasting</a:t>
            </a:r>
            <a:endParaRPr lang="en-GB" dirty="0"/>
          </a:p>
        </p:txBody>
      </p:sp>
      <p:sp>
        <p:nvSpPr>
          <p:cNvPr id="3" name="Content Placeholder 2"/>
          <p:cNvSpPr>
            <a:spLocks noGrp="1"/>
          </p:cNvSpPr>
          <p:nvPr>
            <p:ph sz="half" idx="1"/>
          </p:nvPr>
        </p:nvSpPr>
        <p:spPr>
          <a:xfrm>
            <a:off x="251520" y="1556792"/>
            <a:ext cx="5112568" cy="5229200"/>
          </a:xfrm>
        </p:spPr>
        <p:txBody>
          <a:bodyPr>
            <a:normAutofit fontScale="92500" lnSpcReduction="10000"/>
          </a:bodyPr>
          <a:lstStyle/>
          <a:p>
            <a:r>
              <a:rPr lang="en-GB" dirty="0" smtClean="0"/>
              <a:t>Plentiful evidence for competitive feasting from </a:t>
            </a:r>
            <a:r>
              <a:rPr lang="en-GB" i="1" dirty="0" smtClean="0"/>
              <a:t>Vounous</a:t>
            </a:r>
          </a:p>
          <a:p>
            <a:r>
              <a:rPr lang="en-GB" dirty="0" smtClean="0"/>
              <a:t>Large numbers of decorated pottery (bowls &amp; jugs)</a:t>
            </a:r>
          </a:p>
          <a:p>
            <a:r>
              <a:rPr lang="en-GB" dirty="0" smtClean="0"/>
              <a:t>Particular emphasis on individually distinctive drinking vessels: </a:t>
            </a:r>
          </a:p>
          <a:p>
            <a:pPr lvl="1"/>
            <a:r>
              <a:rPr lang="en-GB" dirty="0" smtClean="0"/>
              <a:t>Use of selected vessels as vehicles of ‘symbolic style’ intended to focus attention on particular actors</a:t>
            </a:r>
          </a:p>
          <a:p>
            <a:r>
              <a:rPr lang="en-GB" dirty="0" smtClean="0"/>
              <a:t>Large quantities of animal bones:</a:t>
            </a:r>
          </a:p>
          <a:p>
            <a:pPr lvl="1"/>
            <a:r>
              <a:rPr lang="en-GB" dirty="0" smtClean="0"/>
              <a:t>Cattle, sheep &amp; goat</a:t>
            </a:r>
          </a:p>
        </p:txBody>
      </p:sp>
      <p:pic>
        <p:nvPicPr>
          <p:cNvPr id="5" name="Content Placeholder 2"/>
          <p:cNvPicPr>
            <a:picLocks noGrp="1" noChangeAspect="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a:xfrm>
            <a:off x="5685551" y="2060848"/>
            <a:ext cx="3124633" cy="3240360"/>
          </a:xfrm>
        </p:spPr>
      </p:pic>
      <p:sp>
        <p:nvSpPr>
          <p:cNvPr id="6" name="TextBox 5"/>
          <p:cNvSpPr txBox="1"/>
          <p:nvPr/>
        </p:nvSpPr>
        <p:spPr>
          <a:xfrm>
            <a:off x="6012160" y="5445224"/>
            <a:ext cx="2641813" cy="707886"/>
          </a:xfrm>
          <a:prstGeom prst="rect">
            <a:avLst/>
          </a:prstGeom>
          <a:noFill/>
        </p:spPr>
        <p:txBody>
          <a:bodyPr wrap="none" rtlCol="0">
            <a:spAutoFit/>
          </a:bodyPr>
          <a:lstStyle/>
          <a:p>
            <a:r>
              <a:rPr lang="en-GB" sz="2000" dirty="0" smtClean="0"/>
              <a:t>Red Polished tulip bowl</a:t>
            </a:r>
          </a:p>
          <a:p>
            <a:r>
              <a:rPr lang="en-GB" sz="2000" i="1" dirty="0" smtClean="0"/>
              <a:t>Vounous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par>
                          <p:cTn id="27" fill="hold">
                            <p:stCondLst>
                              <p:cond delay="2000"/>
                            </p:stCondLst>
                            <p:childTnLst>
                              <p:par>
                                <p:cTn id="28" presetID="10" presetClass="entr" presetSubtype="0" fill="hold" grpId="0" nodeType="after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Competitive Feasting</a:t>
            </a:r>
            <a:endParaRPr lang="en-GB" dirty="0"/>
          </a:p>
        </p:txBody>
      </p:sp>
      <p:sp>
        <p:nvSpPr>
          <p:cNvPr id="3" name="Content Placeholder 2"/>
          <p:cNvSpPr>
            <a:spLocks noGrp="1"/>
          </p:cNvSpPr>
          <p:nvPr>
            <p:ph sz="half" idx="1"/>
          </p:nvPr>
        </p:nvSpPr>
        <p:spPr>
          <a:xfrm>
            <a:off x="251520" y="1772816"/>
            <a:ext cx="4968552" cy="4895424"/>
          </a:xfrm>
        </p:spPr>
        <p:txBody>
          <a:bodyPr>
            <a:normAutofit fontScale="92500" lnSpcReduction="10000"/>
          </a:bodyPr>
          <a:lstStyle/>
          <a:p>
            <a:r>
              <a:rPr lang="en-GB" dirty="0" smtClean="0"/>
              <a:t>Complex, decorative ritual vessels found in around 1/3 of tombs at Vounous</a:t>
            </a:r>
          </a:p>
          <a:p>
            <a:pPr lvl="1"/>
            <a:r>
              <a:rPr lang="en-GB" dirty="0" smtClean="0"/>
              <a:t>“...implies widespread promotional feasting behaviour &amp; creation of social debt at this site in EC I &amp; II” (Webb &amp; Frankel 2010: 197)</a:t>
            </a:r>
          </a:p>
          <a:p>
            <a:r>
              <a:rPr lang="en-GB" dirty="0" smtClean="0"/>
              <a:t>Not clear how these are incorporated in ceremonial practice:</a:t>
            </a:r>
          </a:p>
          <a:p>
            <a:pPr lvl="1"/>
            <a:r>
              <a:rPr lang="en-GB" dirty="0" smtClean="0"/>
              <a:t>Visual display significant &amp; iconography reflects economic capital of the community</a:t>
            </a:r>
            <a:endParaRPr lang="en-GB" dirty="0"/>
          </a:p>
        </p:txBody>
      </p:sp>
      <p:pic>
        <p:nvPicPr>
          <p:cNvPr id="5" name="Picture 10" descr="RP figured bowl1"/>
          <p:cNvPicPr>
            <a:picLocks noGrp="1" noChangeAspect="1" noChangeArrowheads="1"/>
          </p:cNvPicPr>
          <p:nvPr>
            <p:ph sz="half" idx="2"/>
          </p:nvPr>
        </p:nvPicPr>
        <p:blipFill>
          <a:blip r:embed="rId2" cstate="email">
            <a:extLst>
              <a:ext uri="{28A0092B-C50C-407E-A947-70E740481C1C}">
                <a14:useLocalDpi xmlns:a14="http://schemas.microsoft.com/office/drawing/2010/main" val="0"/>
              </a:ext>
            </a:extLst>
          </a:blip>
          <a:srcRect/>
          <a:stretch>
            <a:fillRect/>
          </a:stretch>
        </p:blipFill>
        <p:spPr bwMode="auto">
          <a:xfrm>
            <a:off x="5940152" y="1772816"/>
            <a:ext cx="2883396" cy="4270690"/>
          </a:xfrm>
          <a:prstGeom prst="rect">
            <a:avLst/>
          </a:prstGeom>
          <a:noFill/>
          <a:ln w="9525">
            <a:noFill/>
            <a:miter lim="800000"/>
            <a:headEnd/>
            <a:tailEnd/>
          </a:ln>
        </p:spPr>
      </p:pic>
      <p:sp>
        <p:nvSpPr>
          <p:cNvPr id="6" name="TextBox 5"/>
          <p:cNvSpPr txBox="1"/>
          <p:nvPr/>
        </p:nvSpPr>
        <p:spPr>
          <a:xfrm>
            <a:off x="5868144" y="6165304"/>
            <a:ext cx="2843792" cy="400110"/>
          </a:xfrm>
          <a:prstGeom prst="rect">
            <a:avLst/>
          </a:prstGeom>
          <a:noFill/>
        </p:spPr>
        <p:txBody>
          <a:bodyPr wrap="none" rtlCol="0">
            <a:spAutoFit/>
          </a:bodyPr>
          <a:lstStyle/>
          <a:p>
            <a:r>
              <a:rPr lang="en-GB" sz="2000" dirty="0" smtClean="0"/>
              <a:t>Red Polished ritual vessel</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Ceremonial Action</a:t>
            </a:r>
            <a:endParaRPr lang="en-GB" dirty="0"/>
          </a:p>
        </p:txBody>
      </p:sp>
      <p:sp>
        <p:nvSpPr>
          <p:cNvPr id="3" name="Content Placeholder 2"/>
          <p:cNvSpPr>
            <a:spLocks noGrp="1"/>
          </p:cNvSpPr>
          <p:nvPr>
            <p:ph sz="half" idx="1"/>
          </p:nvPr>
        </p:nvSpPr>
        <p:spPr>
          <a:xfrm>
            <a:off x="251520" y="1700808"/>
            <a:ext cx="4608512" cy="4896544"/>
          </a:xfrm>
        </p:spPr>
        <p:txBody>
          <a:bodyPr>
            <a:normAutofit fontScale="92500" lnSpcReduction="20000"/>
          </a:bodyPr>
          <a:lstStyle/>
          <a:p>
            <a:r>
              <a:rPr lang="en-GB" dirty="0"/>
              <a:t>“Funerals... at </a:t>
            </a:r>
            <a:r>
              <a:rPr lang="en-GB" dirty="0" err="1"/>
              <a:t>Vounous</a:t>
            </a:r>
            <a:r>
              <a:rPr lang="en-GB" dirty="0"/>
              <a:t> were theatrically charged, involving feasting, dancing &amp; other performances focused on horned animals” (Webb &amp; Frankel 2010: 200)</a:t>
            </a:r>
          </a:p>
          <a:p>
            <a:r>
              <a:rPr lang="en-GB" dirty="0" err="1" smtClean="0"/>
              <a:t>Therianthropic</a:t>
            </a:r>
            <a:r>
              <a:rPr lang="en-GB" dirty="0" smtClean="0"/>
              <a:t> figures incised on pottery:</a:t>
            </a:r>
          </a:p>
          <a:p>
            <a:pPr lvl="1"/>
            <a:r>
              <a:rPr lang="en-GB" dirty="0" smtClean="0"/>
              <a:t>Upright antlered, bull- &amp; ram-horned, cloven-hoofed figures </a:t>
            </a:r>
          </a:p>
          <a:p>
            <a:pPr lvl="1"/>
            <a:r>
              <a:rPr lang="en-GB" dirty="0" smtClean="0"/>
              <a:t>Apparently dancing</a:t>
            </a:r>
          </a:p>
          <a:p>
            <a:r>
              <a:rPr lang="en-GB" dirty="0" smtClean="0"/>
              <a:t>Supernatural beings or humans dressed in animal skins &amp; skulls or masks in ritual performance</a:t>
            </a:r>
          </a:p>
        </p:txBody>
      </p:sp>
      <p:pic>
        <p:nvPicPr>
          <p:cNvPr id="5122" name="Picture 2"/>
          <p:cNvPicPr>
            <a:picLocks noGrp="1" noChangeAspect="1" noChangeArrowheads="1"/>
          </p:cNvPicPr>
          <p:nvPr>
            <p:ph sz="half" idx="2"/>
          </p:nvPr>
        </p:nvPicPr>
        <p:blipFill>
          <a:blip r:embed="rId2" cstate="email"/>
          <a:srcRect/>
          <a:stretch>
            <a:fillRect/>
          </a:stretch>
        </p:blipFill>
        <p:spPr bwMode="auto">
          <a:xfrm>
            <a:off x="4932040" y="2132856"/>
            <a:ext cx="4038600" cy="1672841"/>
          </a:xfrm>
          <a:prstGeom prst="rect">
            <a:avLst/>
          </a:prstGeom>
          <a:noFill/>
          <a:ln w="9525">
            <a:noFill/>
            <a:miter lim="800000"/>
            <a:headEnd/>
            <a:tailEnd/>
          </a:ln>
        </p:spPr>
      </p:pic>
      <p:sp>
        <p:nvSpPr>
          <p:cNvPr id="6" name="Rectangle 5"/>
          <p:cNvSpPr/>
          <p:nvPr/>
        </p:nvSpPr>
        <p:spPr>
          <a:xfrm>
            <a:off x="6012160" y="3861048"/>
            <a:ext cx="2736304" cy="369332"/>
          </a:xfrm>
          <a:prstGeom prst="rect">
            <a:avLst/>
          </a:prstGeom>
        </p:spPr>
        <p:txBody>
          <a:bodyPr wrap="square">
            <a:spAutoFit/>
          </a:bodyPr>
          <a:lstStyle/>
          <a:p>
            <a:r>
              <a:rPr lang="en-GB" dirty="0" err="1" smtClean="0"/>
              <a:t>Therianthropic</a:t>
            </a:r>
            <a:r>
              <a:rPr lang="en-GB" dirty="0" smtClean="0"/>
              <a:t> figures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Vounous Bowl &amp; Ancestors</a:t>
            </a:r>
            <a:endParaRPr lang="en-GB" dirty="0"/>
          </a:p>
        </p:txBody>
      </p:sp>
      <p:sp>
        <p:nvSpPr>
          <p:cNvPr id="3" name="Content Placeholder 2"/>
          <p:cNvSpPr>
            <a:spLocks noGrp="1"/>
          </p:cNvSpPr>
          <p:nvPr>
            <p:ph sz="half" idx="1"/>
          </p:nvPr>
        </p:nvSpPr>
        <p:spPr>
          <a:xfrm>
            <a:off x="251520" y="1628800"/>
            <a:ext cx="4608512" cy="5084064"/>
          </a:xfrm>
        </p:spPr>
        <p:txBody>
          <a:bodyPr>
            <a:normAutofit fontScale="92500"/>
          </a:bodyPr>
          <a:lstStyle/>
          <a:p>
            <a:r>
              <a:rPr lang="en-GB" dirty="0" smtClean="0"/>
              <a:t>Various (male) figures in special enclosure:</a:t>
            </a:r>
          </a:p>
          <a:p>
            <a:pPr lvl="1"/>
            <a:r>
              <a:rPr lang="en-GB" dirty="0" smtClean="0"/>
              <a:t>Cattle – economic cattle/sacrifice</a:t>
            </a:r>
          </a:p>
          <a:p>
            <a:pPr lvl="1"/>
            <a:r>
              <a:rPr lang="en-GB" dirty="0" smtClean="0"/>
              <a:t>Large enthroned male figure</a:t>
            </a:r>
          </a:p>
          <a:p>
            <a:pPr lvl="1"/>
            <a:r>
              <a:rPr lang="en-GB" dirty="0" smtClean="0"/>
              <a:t>Shrine motif</a:t>
            </a:r>
          </a:p>
          <a:p>
            <a:pPr lvl="1"/>
            <a:r>
              <a:rPr lang="en-GB" dirty="0" smtClean="0"/>
              <a:t>Bench with seated male figures</a:t>
            </a:r>
          </a:p>
          <a:p>
            <a:pPr lvl="1"/>
            <a:r>
              <a:rPr lang="en-GB" dirty="0" smtClean="0"/>
              <a:t>“supplicant”</a:t>
            </a:r>
          </a:p>
          <a:p>
            <a:r>
              <a:rPr lang="en-GB" dirty="0" smtClean="0"/>
              <a:t>Does this imagery fit in with our understanding of ancestor cult &amp; EC/MC funerary ritual?</a:t>
            </a:r>
            <a:endParaRPr lang="en-GB" dirty="0"/>
          </a:p>
        </p:txBody>
      </p:sp>
      <p:sp>
        <p:nvSpPr>
          <p:cNvPr id="8" name="TextBox 7"/>
          <p:cNvSpPr txBox="1"/>
          <p:nvPr/>
        </p:nvSpPr>
        <p:spPr>
          <a:xfrm>
            <a:off x="6876256" y="5844492"/>
            <a:ext cx="1541384" cy="369332"/>
          </a:xfrm>
          <a:prstGeom prst="rect">
            <a:avLst/>
          </a:prstGeom>
          <a:noFill/>
        </p:spPr>
        <p:txBody>
          <a:bodyPr wrap="none" rtlCol="0">
            <a:spAutoFit/>
          </a:bodyPr>
          <a:lstStyle/>
          <a:p>
            <a:r>
              <a:rPr lang="en-GB" dirty="0" smtClean="0"/>
              <a:t>Vounous Bowl</a:t>
            </a:r>
            <a:endParaRPr lang="en-GB" dirty="0"/>
          </a:p>
        </p:txBody>
      </p:sp>
      <p:pic>
        <p:nvPicPr>
          <p:cNvPr id="12" name="Picture 4"/>
          <p:cNvPicPr>
            <a:picLocks noGrp="1" noChangeAspect="1" noChangeArrowheads="1"/>
          </p:cNvPicPr>
          <p:nvPr>
            <p:ph sz="half" idx="2"/>
          </p:nvPr>
        </p:nvPicPr>
        <p:blipFill>
          <a:blip r:embed="rId2" cstate="print"/>
          <a:srcRect/>
          <a:stretch>
            <a:fillRect/>
          </a:stretch>
        </p:blipFill>
        <p:spPr bwMode="auto">
          <a:xfrm>
            <a:off x="5076056" y="1988840"/>
            <a:ext cx="3687394" cy="3744416"/>
          </a:xfrm>
          <a:prstGeom prst="rect">
            <a:avLst/>
          </a:prstGeom>
          <a:noFill/>
          <a:ln w="38100">
            <a:solidFill>
              <a:srgbClr val="FFC000"/>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eaLnBrk="1" hangingPunct="1">
              <a:defRPr/>
            </a:pPr>
            <a:r>
              <a:rPr lang="en-GB" sz="5400" smtClean="0"/>
              <a:t>Summary</a:t>
            </a:r>
          </a:p>
        </p:txBody>
      </p:sp>
      <p:sp>
        <p:nvSpPr>
          <p:cNvPr id="192515" name="Rectangle 3"/>
          <p:cNvSpPr>
            <a:spLocks noGrp="1" noChangeArrowheads="1"/>
          </p:cNvSpPr>
          <p:nvPr>
            <p:ph idx="1"/>
          </p:nvPr>
        </p:nvSpPr>
        <p:spPr/>
        <p:txBody>
          <a:bodyPr>
            <a:normAutofit/>
          </a:bodyPr>
          <a:lstStyle/>
          <a:p>
            <a:pPr marL="609600" indent="-609600" eaLnBrk="1" hangingPunct="1">
              <a:defRPr/>
            </a:pPr>
            <a:r>
              <a:rPr lang="en-US" sz="2800" dirty="0" smtClean="0">
                <a:effectLst>
                  <a:outerShdw blurRad="38100" dist="38100" dir="2700000" algn="tl">
                    <a:srgbClr val="000000"/>
                  </a:outerShdw>
                </a:effectLst>
              </a:rPr>
              <a:t>Rich source of evidence for examining social relations in EC-MC Cyprus</a:t>
            </a:r>
          </a:p>
          <a:p>
            <a:pPr marL="609600" indent="-609600">
              <a:defRPr/>
            </a:pPr>
            <a:r>
              <a:rPr lang="en-GB" sz="2800" dirty="0" smtClean="0">
                <a:effectLst>
                  <a:outerShdw blurRad="38100" dist="38100" dir="2700000" algn="tl">
                    <a:srgbClr val="000000"/>
                  </a:outerShdw>
                </a:effectLst>
              </a:rPr>
              <a:t>Extramural cemeteries provided the primary focus for social gathering &amp; ritual performance:</a:t>
            </a:r>
          </a:p>
          <a:p>
            <a:pPr marL="902208" lvl="1" indent="-609600">
              <a:defRPr/>
            </a:pPr>
            <a:r>
              <a:rPr lang="en-GB" sz="2400" dirty="0" smtClean="0">
                <a:effectLst>
                  <a:outerShdw blurRad="38100" dist="38100" dir="2700000" algn="tl">
                    <a:srgbClr val="000000"/>
                  </a:outerShdw>
                </a:effectLst>
              </a:rPr>
              <a:t>Main arena where social relations were mediated &amp; individuals competed to accumulate social capital.</a:t>
            </a:r>
            <a:endParaRPr lang="en-US" sz="2400" dirty="0" smtClean="0">
              <a:effectLst>
                <a:outerShdw blurRad="38100" dist="38100" dir="2700000" algn="tl">
                  <a:srgbClr val="000000"/>
                </a:outerShdw>
              </a:effectLst>
            </a:endParaRPr>
          </a:p>
          <a:p>
            <a:pPr marL="609600" indent="-609600">
              <a:defRPr/>
            </a:pPr>
            <a:r>
              <a:rPr lang="en-US" sz="2800" dirty="0" smtClean="0">
                <a:effectLst>
                  <a:outerShdw blurRad="38100" dist="38100" dir="2700000" algn="tl">
                    <a:srgbClr val="000000"/>
                  </a:outerShdw>
                </a:effectLst>
              </a:rPr>
              <a:t>Complex funerary ritual might indicate importance of ancestors?</a:t>
            </a:r>
          </a:p>
          <a:p>
            <a:pPr marL="609600" indent="-609600">
              <a:defRPr/>
            </a:pPr>
            <a:r>
              <a:rPr lang="en-US" sz="2800" dirty="0" smtClean="0">
                <a:effectLst>
                  <a:outerShdw blurRad="38100" dist="38100" dir="2700000" algn="tl">
                    <a:srgbClr val="000000"/>
                  </a:outerShdw>
                </a:effectLst>
              </a:rPr>
              <a:t>Some RP imagery reiterates our understanding </a:t>
            </a:r>
            <a:r>
              <a:rPr lang="en-US" sz="2800" smtClean="0">
                <a:effectLst>
                  <a:outerShdw blurRad="38100" dist="38100" dir="2700000" algn="tl">
                    <a:srgbClr val="000000"/>
                  </a:outerShdw>
                </a:effectLst>
              </a:rPr>
              <a:t>of ancestor cults</a:t>
            </a:r>
            <a:endParaRPr lang="en-GB" sz="2800" dirty="0" smtClean="0">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fade">
                                      <p:cBhvr>
                                        <p:cTn id="7" dur="2000"/>
                                        <p:tgtEl>
                                          <p:spTgt spid="192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2515">
                                            <p:txEl>
                                              <p:pRg st="1" end="1"/>
                                            </p:txEl>
                                          </p:spTgt>
                                        </p:tgtEl>
                                        <p:attrNameLst>
                                          <p:attrName>style.visibility</p:attrName>
                                        </p:attrNameLst>
                                      </p:cBhvr>
                                      <p:to>
                                        <p:strVal val="visible"/>
                                      </p:to>
                                    </p:set>
                                    <p:animEffect transition="in" filter="fade">
                                      <p:cBhvr>
                                        <p:cTn id="12" dur="2000"/>
                                        <p:tgtEl>
                                          <p:spTgt spid="19251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92515">
                                            <p:txEl>
                                              <p:pRg st="2" end="2"/>
                                            </p:txEl>
                                          </p:spTgt>
                                        </p:tgtEl>
                                        <p:attrNameLst>
                                          <p:attrName>style.visibility</p:attrName>
                                        </p:attrNameLst>
                                      </p:cBhvr>
                                      <p:to>
                                        <p:strVal val="visible"/>
                                      </p:to>
                                    </p:set>
                                    <p:animEffect transition="in" filter="fade">
                                      <p:cBhvr>
                                        <p:cTn id="15" dur="2000"/>
                                        <p:tgtEl>
                                          <p:spTgt spid="19251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92515">
                                            <p:txEl>
                                              <p:pRg st="3" end="3"/>
                                            </p:txEl>
                                          </p:spTgt>
                                        </p:tgtEl>
                                        <p:attrNameLst>
                                          <p:attrName>style.visibility</p:attrName>
                                        </p:attrNameLst>
                                      </p:cBhvr>
                                      <p:to>
                                        <p:strVal val="visible"/>
                                      </p:to>
                                    </p:set>
                                    <p:animEffect transition="in" filter="fade">
                                      <p:cBhvr>
                                        <p:cTn id="20" dur="2000"/>
                                        <p:tgtEl>
                                          <p:spTgt spid="19251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2515">
                                            <p:txEl>
                                              <p:pRg st="4" end="4"/>
                                            </p:txEl>
                                          </p:spTgt>
                                        </p:tgtEl>
                                        <p:attrNameLst>
                                          <p:attrName>style.visibility</p:attrName>
                                        </p:attrNameLst>
                                      </p:cBhvr>
                                      <p:to>
                                        <p:strVal val="visible"/>
                                      </p:to>
                                    </p:set>
                                    <p:animEffect transition="in" filter="fade">
                                      <p:cBhvr>
                                        <p:cTn id="25" dur="2000"/>
                                        <p:tgtEl>
                                          <p:spTgt spid="1925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204</TotalTime>
  <Words>956</Words>
  <Application>Microsoft Office PowerPoint</Application>
  <PresentationFormat>On-screen Show (4:3)</PresentationFormat>
  <Paragraphs>127</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Corbel</vt:lpstr>
      <vt:lpstr>Wingdings</vt:lpstr>
      <vt:lpstr>Wingdings 2</vt:lpstr>
      <vt:lpstr>Wingdings 3</vt:lpstr>
      <vt:lpstr>Module</vt:lpstr>
      <vt:lpstr>Towns, Tombs and Temples</vt:lpstr>
      <vt:lpstr>Funerary Ritual &amp; the Ancestors</vt:lpstr>
      <vt:lpstr>The Ancestors</vt:lpstr>
      <vt:lpstr>The Ancestors</vt:lpstr>
      <vt:lpstr>Funerary Ritual</vt:lpstr>
      <vt:lpstr>Early-Middle Cypriot Period</vt:lpstr>
      <vt:lpstr>Problems with the Cypriot data</vt:lpstr>
      <vt:lpstr>Characteristics of EC-MC Burials</vt:lpstr>
      <vt:lpstr>Cemeteries</vt:lpstr>
      <vt:lpstr>Chamber Tombs</vt:lpstr>
      <vt:lpstr>Disposal of the body</vt:lpstr>
      <vt:lpstr>Multiphase Ritual?</vt:lpstr>
      <vt:lpstr>Practice of Ancestor Cult</vt:lpstr>
      <vt:lpstr>Grave Goods</vt:lpstr>
      <vt:lpstr>Grave Goods</vt:lpstr>
      <vt:lpstr>Competitive Feasting</vt:lpstr>
      <vt:lpstr>Competitive Feasting</vt:lpstr>
      <vt:lpstr>Ceremonial Action</vt:lpstr>
      <vt:lpstr>Vounous Bowl &amp; Ancestors</vt:lpstr>
      <vt:lpstr>Summary</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Louise</dc:creator>
  <cp:lastModifiedBy>Louise Steel</cp:lastModifiedBy>
  <cp:revision>44</cp:revision>
  <dcterms:created xsi:type="dcterms:W3CDTF">2012-03-18T10:18:43Z</dcterms:created>
  <dcterms:modified xsi:type="dcterms:W3CDTF">2016-11-28T14:42:30Z</dcterms:modified>
</cp:coreProperties>
</file>