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2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y="6858000" cx="12191675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7" name="Google Shape;97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5" name="Google Shape;115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3" name="Google Shape;13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" name="Google Shape;16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5" name="Google Shape;235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4" name="Google Shape;244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" name="Google Shape;25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1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2" name="Google Shape;27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3" name="Google Shape;273;p1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7" name="Google Shape;287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2" name="Google Shape;22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4" name="Google Shape;34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7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0" name="Google Shape;40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41" name="Google Shape;41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7" name="Google Shape;47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8" name="Google Shape;48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9" name="Google Shape;49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50" name="Google Shape;50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2" name="Google Shape;62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9" name="Google Shape;69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/>
          <p:nvPr/>
        </p:nvSpPr>
        <p:spPr>
          <a:xfrm>
            <a:off x="-31838" y="0"/>
            <a:ext cx="12191619" cy="6857933"/>
          </a:xfrm>
          <a:prstGeom prst="rect">
            <a:avLst/>
          </a:prstGeom>
          <a:solidFill>
            <a:srgbClr val="D0E0E3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3"/>
          <p:cNvSpPr/>
          <p:nvPr/>
        </p:nvSpPr>
        <p:spPr>
          <a:xfrm>
            <a:off x="9692640" y="548640"/>
            <a:ext cx="1828800" cy="1828800"/>
          </a:xfrm>
          <a:prstGeom prst="ellipse">
            <a:avLst/>
          </a:prstGeom>
          <a:solidFill>
            <a:srgbClr val="1C9191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3"/>
          <p:cNvSpPr/>
          <p:nvPr/>
        </p:nvSpPr>
        <p:spPr>
          <a:xfrm>
            <a:off x="10607040" y="1828800"/>
            <a:ext cx="1005840" cy="1005840"/>
          </a:xfrm>
          <a:prstGeom prst="ellipse">
            <a:avLst/>
          </a:prstGeom>
          <a:solidFill>
            <a:srgbClr val="E8AD4C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3"/>
          <p:cNvSpPr/>
          <p:nvPr/>
        </p:nvSpPr>
        <p:spPr>
          <a:xfrm>
            <a:off x="8778240" y="2103120"/>
            <a:ext cx="594360" cy="594360"/>
          </a:xfrm>
          <a:prstGeom prst="ellipse">
            <a:avLst/>
          </a:prstGeom>
          <a:solidFill>
            <a:srgbClr val="4A697C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3"/>
          <p:cNvSpPr txBox="1"/>
          <p:nvPr/>
        </p:nvSpPr>
        <p:spPr>
          <a:xfrm>
            <a:off x="777240" y="777240"/>
            <a:ext cx="786384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E8AD4C"/>
                </a:solidFill>
                <a:latin typeface="Arial"/>
                <a:ea typeface="Arial"/>
                <a:cs typeface="Arial"/>
                <a:sym typeface="Arial"/>
              </a:rPr>
              <a:t>PROBLEM SOLVING &amp; DECISION MAKING</a:t>
            </a:r>
            <a:endParaRPr/>
          </a:p>
        </p:txBody>
      </p:sp>
      <p:sp>
        <p:nvSpPr>
          <p:cNvPr id="93" name="Google Shape;93;p13"/>
          <p:cNvSpPr txBox="1"/>
          <p:nvPr/>
        </p:nvSpPr>
        <p:spPr>
          <a:xfrm>
            <a:off x="681820" y="2531113"/>
            <a:ext cx="8046501" cy="971331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800">
                <a:solidFill>
                  <a:srgbClr val="0B5394"/>
                </a:solidFill>
                <a:latin typeface="Arial"/>
                <a:ea typeface="Arial"/>
                <a:cs typeface="Arial"/>
                <a:sym typeface="Arial"/>
              </a:rPr>
              <a:t>Basil’s Bakery</a:t>
            </a:r>
            <a:endParaRPr/>
          </a:p>
        </p:txBody>
      </p:sp>
      <p:sp>
        <p:nvSpPr>
          <p:cNvPr id="94" name="Google Shape;94;p13"/>
          <p:cNvSpPr txBox="1"/>
          <p:nvPr/>
        </p:nvSpPr>
        <p:spPr>
          <a:xfrm>
            <a:off x="711558" y="3311488"/>
            <a:ext cx="7772362" cy="220233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Student name: Roneeka Herbert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Student number: 2533657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Module code/name: LCLM4004 Problem Solving</a:t>
            </a:r>
            <a:br>
              <a:rPr b="0"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Lecturer: Zahida Khan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Component 1: Basils Bakery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/>
          <p:nvPr/>
        </p:nvSpPr>
        <p:spPr>
          <a:xfrm>
            <a:off x="31839" y="31838"/>
            <a:ext cx="12191619" cy="6857838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14"/>
          <p:cNvSpPr txBox="1"/>
          <p:nvPr/>
        </p:nvSpPr>
        <p:spPr>
          <a:xfrm>
            <a:off x="371491" y="315634"/>
            <a:ext cx="10972800" cy="50287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6D9EEB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3600" u="none" cap="none" strike="noStrike">
                <a:solidFill>
                  <a:srgbClr val="6D9EEB"/>
                </a:solidFill>
                <a:latin typeface="Arial"/>
                <a:ea typeface="Arial"/>
                <a:cs typeface="Arial"/>
                <a:sym typeface="Arial"/>
              </a:rPr>
              <a:t>What I will be presenting today </a:t>
            </a:r>
            <a:endParaRPr/>
          </a:p>
        </p:txBody>
      </p:sp>
      <p:sp>
        <p:nvSpPr>
          <p:cNvPr id="101" name="Google Shape;101;p14"/>
          <p:cNvSpPr txBox="1"/>
          <p:nvPr/>
        </p:nvSpPr>
        <p:spPr>
          <a:xfrm>
            <a:off x="558115" y="924537"/>
            <a:ext cx="10972800" cy="319945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Good Afternoon, in my presentation I will be giving a review of Basil's Bakery and the problems they are encountering. ​</a:t>
            </a:r>
            <a:endParaRPr/>
          </a:p>
        </p:txBody>
      </p:sp>
      <p:sp>
        <p:nvSpPr>
          <p:cNvPr id="102" name="Google Shape;102;p14"/>
          <p:cNvSpPr txBox="1"/>
          <p:nvPr/>
        </p:nvSpPr>
        <p:spPr>
          <a:xfrm>
            <a:off x="11201400" y="6510528"/>
            <a:ext cx="4114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900">
                <a:solidFill>
                  <a:srgbClr val="67747C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103" name="Google Shape;103;p14"/>
          <p:cNvSpPr/>
          <p:nvPr/>
        </p:nvSpPr>
        <p:spPr>
          <a:xfrm>
            <a:off x="638233" y="1690803"/>
            <a:ext cx="3532793" cy="3085234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14"/>
          <p:cNvSpPr txBox="1"/>
          <p:nvPr/>
        </p:nvSpPr>
        <p:spPr>
          <a:xfrm>
            <a:off x="868680" y="1828800"/>
            <a:ext cx="310896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The business</a:t>
            </a:r>
            <a:endParaRPr/>
          </a:p>
        </p:txBody>
      </p:sp>
      <p:sp>
        <p:nvSpPr>
          <p:cNvPr id="105" name="Google Shape;105;p14"/>
          <p:cNvSpPr txBox="1"/>
          <p:nvPr/>
        </p:nvSpPr>
        <p:spPr>
          <a:xfrm>
            <a:off x="852793" y="2069772"/>
            <a:ext cx="3063536" cy="1349845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5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O</a:t>
            </a: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pened in 2015, Located in a retail park in Coventry UK, sells cakes, pastries and bread made with high-quality organic ingredients. People in the community support the business due to the convenience of the tasty treats that are made. </a:t>
            </a:r>
            <a:endParaRPr/>
          </a:p>
        </p:txBody>
      </p:sp>
      <p:sp>
        <p:nvSpPr>
          <p:cNvPr id="106" name="Google Shape;106;p14"/>
          <p:cNvSpPr/>
          <p:nvPr/>
        </p:nvSpPr>
        <p:spPr>
          <a:xfrm>
            <a:off x="4389125" y="1818989"/>
            <a:ext cx="3428971" cy="1828752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14"/>
          <p:cNvSpPr txBox="1"/>
          <p:nvPr/>
        </p:nvSpPr>
        <p:spPr>
          <a:xfrm>
            <a:off x="4572000" y="1828800"/>
            <a:ext cx="310896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The Problems</a:t>
            </a:r>
            <a:endParaRPr/>
          </a:p>
        </p:txBody>
      </p:sp>
      <p:sp>
        <p:nvSpPr>
          <p:cNvPr id="108" name="Google Shape;108;p14"/>
          <p:cNvSpPr txBox="1"/>
          <p:nvPr/>
        </p:nvSpPr>
        <p:spPr>
          <a:xfrm>
            <a:off x="4540163" y="2212843"/>
            <a:ext cx="3108827" cy="12070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Sales improved after lockdown but did not return to pre-2020 levels.</a:t>
            </a:r>
            <a:endParaRPr/>
          </a:p>
        </p:txBody>
      </p:sp>
      <p:sp>
        <p:nvSpPr>
          <p:cNvPr id="109" name="Google Shape;109;p14"/>
          <p:cNvSpPr/>
          <p:nvPr/>
        </p:nvSpPr>
        <p:spPr>
          <a:xfrm>
            <a:off x="8092440" y="1691640"/>
            <a:ext cx="3429000" cy="1828800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4"/>
          <p:cNvSpPr txBox="1"/>
          <p:nvPr/>
        </p:nvSpPr>
        <p:spPr>
          <a:xfrm>
            <a:off x="8275319" y="1828800"/>
            <a:ext cx="310896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What I will do</a:t>
            </a:r>
            <a:endParaRPr/>
          </a:p>
        </p:txBody>
      </p:sp>
      <p:sp>
        <p:nvSpPr>
          <p:cNvPr id="111" name="Google Shape;111;p14"/>
          <p:cNvSpPr txBox="1"/>
          <p:nvPr/>
        </p:nvSpPr>
        <p:spPr>
          <a:xfrm>
            <a:off x="8275319" y="2212848"/>
            <a:ext cx="3108960" cy="1207007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Find a solution for the problems, apply PESTEL and use a Fishbone Diagram to explore causes.</a:t>
            </a:r>
            <a:endParaRPr/>
          </a:p>
        </p:txBody>
      </p:sp>
      <p:sp>
        <p:nvSpPr>
          <p:cNvPr id="112" name="Google Shape;112;p14"/>
          <p:cNvSpPr txBox="1"/>
          <p:nvPr/>
        </p:nvSpPr>
        <p:spPr>
          <a:xfrm>
            <a:off x="950314" y="5198199"/>
            <a:ext cx="10332720" cy="639989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3D85C6"/>
                </a:solidFill>
                <a:latin typeface="Arial"/>
                <a:ea typeface="Arial"/>
                <a:cs typeface="Arial"/>
                <a:sym typeface="Arial"/>
              </a:rPr>
              <a:t>The case study reports sales have averaged around 25% below the 2019 figure from 2023–2025.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5"/>
          <p:cNvSpPr txBox="1"/>
          <p:nvPr/>
        </p:nvSpPr>
        <p:spPr>
          <a:xfrm>
            <a:off x="594360" y="347472"/>
            <a:ext cx="109728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6FA8DC"/>
                </a:solidFill>
                <a:latin typeface="Calibri"/>
                <a:ea typeface="Calibri"/>
                <a:cs typeface="Calibri"/>
                <a:sym typeface="Calibri"/>
              </a:rPr>
              <a:t>The problems internally and externally </a:t>
            </a:r>
            <a:endParaRPr/>
          </a:p>
        </p:txBody>
      </p:sp>
      <p:sp>
        <p:nvSpPr>
          <p:cNvPr id="118" name="Google Shape;118;p15"/>
          <p:cNvSpPr txBox="1"/>
          <p:nvPr/>
        </p:nvSpPr>
        <p:spPr>
          <a:xfrm>
            <a:off x="11201400" y="6510528"/>
            <a:ext cx="4114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900">
                <a:solidFill>
                  <a:srgbClr val="67747C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119" name="Google Shape;119;p15"/>
          <p:cNvSpPr/>
          <p:nvPr/>
        </p:nvSpPr>
        <p:spPr>
          <a:xfrm>
            <a:off x="669944" y="1599885"/>
            <a:ext cx="3660274" cy="2507545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15"/>
          <p:cNvSpPr txBox="1"/>
          <p:nvPr/>
        </p:nvSpPr>
        <p:spPr>
          <a:xfrm>
            <a:off x="868680" y="1737360"/>
            <a:ext cx="3154679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Fewer visitors</a:t>
            </a:r>
            <a:endParaRPr/>
          </a:p>
        </p:txBody>
      </p:sp>
      <p:sp>
        <p:nvSpPr>
          <p:cNvPr id="121" name="Google Shape;121;p15"/>
          <p:cNvSpPr txBox="1"/>
          <p:nvPr/>
        </p:nvSpPr>
        <p:spPr>
          <a:xfrm>
            <a:off x="868680" y="2121408"/>
            <a:ext cx="3154679" cy="1207007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The retail park is quieter, some shops have closed  and still remain closed. Some of his customers that worked in the retail park have lost their job.</a:t>
            </a:r>
            <a:endParaRPr/>
          </a:p>
        </p:txBody>
      </p:sp>
      <p:sp>
        <p:nvSpPr>
          <p:cNvPr id="122" name="Google Shape;122;p15"/>
          <p:cNvSpPr/>
          <p:nvPr/>
        </p:nvSpPr>
        <p:spPr>
          <a:xfrm>
            <a:off x="4514150" y="1663638"/>
            <a:ext cx="3286459" cy="1828749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15"/>
          <p:cNvSpPr txBox="1"/>
          <p:nvPr/>
        </p:nvSpPr>
        <p:spPr>
          <a:xfrm>
            <a:off x="4553712" y="1737360"/>
            <a:ext cx="3154679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Customer routines changed</a:t>
            </a:r>
            <a:endParaRPr/>
          </a:p>
        </p:txBody>
      </p:sp>
      <p:sp>
        <p:nvSpPr>
          <p:cNvPr id="124" name="Google Shape;124;p15"/>
          <p:cNvSpPr txBox="1"/>
          <p:nvPr/>
        </p:nvSpPr>
        <p:spPr>
          <a:xfrm>
            <a:off x="4553712" y="2121408"/>
            <a:ext cx="3154679" cy="1207007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Some former customers lost jobs; some office workers now work from home part of the week</a:t>
            </a:r>
            <a:r>
              <a:rPr b="0" lang="en-US" sz="15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  <p:sp>
        <p:nvSpPr>
          <p:cNvPr id="125" name="Google Shape;125;p15"/>
          <p:cNvSpPr/>
          <p:nvPr/>
        </p:nvSpPr>
        <p:spPr>
          <a:xfrm>
            <a:off x="8046720" y="1600200"/>
            <a:ext cx="3474720" cy="1828800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5"/>
          <p:cNvSpPr txBox="1"/>
          <p:nvPr/>
        </p:nvSpPr>
        <p:spPr>
          <a:xfrm>
            <a:off x="8229600" y="1737360"/>
            <a:ext cx="3154679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Convenience gaps</a:t>
            </a:r>
            <a:endParaRPr/>
          </a:p>
        </p:txBody>
      </p:sp>
      <p:sp>
        <p:nvSpPr>
          <p:cNvPr id="127" name="Google Shape;127;p15"/>
          <p:cNvSpPr txBox="1"/>
          <p:nvPr/>
        </p:nvSpPr>
        <p:spPr>
          <a:xfrm>
            <a:off x="8229600" y="2121408"/>
            <a:ext cx="3154679" cy="1207007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Customers ask for delivery and pre-orders, but Basil cannot always leave the bakery to manage them.</a:t>
            </a:r>
            <a:endParaRPr/>
          </a:p>
        </p:txBody>
      </p:sp>
      <p:sp>
        <p:nvSpPr>
          <p:cNvPr id="128" name="Google Shape;128;p15"/>
          <p:cNvSpPr txBox="1"/>
          <p:nvPr/>
        </p:nvSpPr>
        <p:spPr>
          <a:xfrm>
            <a:off x="1010453" y="4292368"/>
            <a:ext cx="102411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6D9EEB"/>
                </a:solidFill>
                <a:latin typeface="Arial"/>
                <a:ea typeface="Arial"/>
                <a:cs typeface="Arial"/>
                <a:sym typeface="Arial"/>
              </a:rPr>
              <a:t>Costs are also rising</a:t>
            </a:r>
            <a:endParaRPr/>
          </a:p>
        </p:txBody>
      </p:sp>
      <p:sp>
        <p:nvSpPr>
          <p:cNvPr id="129" name="Google Shape;129;p15"/>
          <p:cNvSpPr txBox="1"/>
          <p:nvPr/>
        </p:nvSpPr>
        <p:spPr>
          <a:xfrm>
            <a:off x="850723" y="5071609"/>
            <a:ext cx="10332720" cy="137159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Utility bills, rent, rates and insurance are reportedly higher than in 2019.</a:t>
            </a:r>
            <a:endParaRPr/>
          </a:p>
          <a:p>
            <a:pPr indent="0" lvl="0" marL="0" marR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Organic ingredients can also be expensive.</a:t>
            </a:r>
            <a:endParaRPr/>
          </a:p>
          <a:p>
            <a:pPr indent="0" lvl="0" marL="0" marR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17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 Fewer sales plus higher costs can affect the profit.</a:t>
            </a:r>
            <a:endParaRPr/>
          </a:p>
        </p:txBody>
      </p:sp>
      <p:pic>
        <p:nvPicPr>
          <p:cNvPr id="130" name="Google Shape;130;p15" title="internal-vs-external-validity.jp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46724" y="4178800"/>
            <a:ext cx="3154676" cy="19584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6"/>
          <p:cNvSpPr/>
          <p:nvPr/>
        </p:nvSpPr>
        <p:spPr>
          <a:xfrm>
            <a:off x="254708" y="-31838"/>
            <a:ext cx="12191619" cy="6857838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6"/>
          <p:cNvSpPr txBox="1"/>
          <p:nvPr/>
        </p:nvSpPr>
        <p:spPr>
          <a:xfrm>
            <a:off x="594360" y="347472"/>
            <a:ext cx="109728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6FA8DC"/>
                </a:solidFill>
                <a:latin typeface="Arial"/>
                <a:ea typeface="Arial"/>
                <a:cs typeface="Arial"/>
                <a:sym typeface="Arial"/>
              </a:rPr>
              <a:t>PESTEL analysis: what is it?</a:t>
            </a:r>
            <a:endParaRPr/>
          </a:p>
        </p:txBody>
      </p:sp>
      <p:sp>
        <p:nvSpPr>
          <p:cNvPr id="138" name="Google Shape;138;p16"/>
          <p:cNvSpPr txBox="1"/>
          <p:nvPr/>
        </p:nvSpPr>
        <p:spPr>
          <a:xfrm>
            <a:off x="11201400" y="6510528"/>
            <a:ext cx="4114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900">
                <a:solidFill>
                  <a:srgbClr val="67747C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/>
          </a:p>
        </p:txBody>
      </p:sp>
      <p:sp>
        <p:nvSpPr>
          <p:cNvPr id="139" name="Google Shape;139;p16"/>
          <p:cNvSpPr txBox="1"/>
          <p:nvPr/>
        </p:nvSpPr>
        <p:spPr>
          <a:xfrm>
            <a:off x="807072" y="2045661"/>
            <a:ext cx="7407402" cy="7771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3D85C6"/>
                </a:solidFill>
                <a:latin typeface="Arial"/>
                <a:ea typeface="Arial"/>
                <a:cs typeface="Arial"/>
                <a:sym typeface="Arial"/>
              </a:rPr>
              <a:t>PESTEL examines six external factors:</a:t>
            </a:r>
            <a:endParaRPr/>
          </a:p>
        </p:txBody>
      </p:sp>
      <p:sp>
        <p:nvSpPr>
          <p:cNvPr id="140" name="Google Shape;140;p16"/>
          <p:cNvSpPr/>
          <p:nvPr/>
        </p:nvSpPr>
        <p:spPr>
          <a:xfrm>
            <a:off x="731520" y="2606040"/>
            <a:ext cx="530352" cy="530352"/>
          </a:xfrm>
          <a:prstGeom prst="ellipse">
            <a:avLst/>
          </a:prstGeom>
          <a:solidFill>
            <a:srgbClr val="C9DAF8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16"/>
          <p:cNvSpPr txBox="1"/>
          <p:nvPr/>
        </p:nvSpPr>
        <p:spPr>
          <a:xfrm>
            <a:off x="731520" y="2670048"/>
            <a:ext cx="530352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P</a:t>
            </a:r>
            <a:endParaRPr/>
          </a:p>
        </p:txBody>
      </p:sp>
      <p:sp>
        <p:nvSpPr>
          <p:cNvPr id="142" name="Google Shape;142;p16"/>
          <p:cNvSpPr txBox="1"/>
          <p:nvPr/>
        </p:nvSpPr>
        <p:spPr>
          <a:xfrm>
            <a:off x="1389888" y="2606040"/>
            <a:ext cx="260604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Political</a:t>
            </a:r>
            <a:endParaRPr/>
          </a:p>
        </p:txBody>
      </p:sp>
      <p:sp>
        <p:nvSpPr>
          <p:cNvPr id="143" name="Google Shape;143;p16"/>
          <p:cNvSpPr txBox="1"/>
          <p:nvPr/>
        </p:nvSpPr>
        <p:spPr>
          <a:xfrm>
            <a:off x="1389889" y="2967065"/>
            <a:ext cx="2605859" cy="71315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Government policy, tax and business support</a:t>
            </a:r>
            <a:endParaRPr/>
          </a:p>
        </p:txBody>
      </p:sp>
      <p:sp>
        <p:nvSpPr>
          <p:cNvPr id="144" name="Google Shape;144;p16"/>
          <p:cNvSpPr/>
          <p:nvPr/>
        </p:nvSpPr>
        <p:spPr>
          <a:xfrm>
            <a:off x="4480560" y="2606040"/>
            <a:ext cx="530352" cy="530352"/>
          </a:xfrm>
          <a:prstGeom prst="ellipse">
            <a:avLst/>
          </a:prstGeom>
          <a:solidFill>
            <a:srgbClr val="E8AD4C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16"/>
          <p:cNvSpPr txBox="1"/>
          <p:nvPr/>
        </p:nvSpPr>
        <p:spPr>
          <a:xfrm>
            <a:off x="4480560" y="2670048"/>
            <a:ext cx="530352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endParaRPr/>
          </a:p>
        </p:txBody>
      </p:sp>
      <p:sp>
        <p:nvSpPr>
          <p:cNvPr id="146" name="Google Shape;146;p16"/>
          <p:cNvSpPr txBox="1"/>
          <p:nvPr/>
        </p:nvSpPr>
        <p:spPr>
          <a:xfrm>
            <a:off x="5138928" y="2606040"/>
            <a:ext cx="260604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Economic</a:t>
            </a:r>
            <a:endParaRPr/>
          </a:p>
        </p:txBody>
      </p:sp>
      <p:sp>
        <p:nvSpPr>
          <p:cNvPr id="147" name="Google Shape;147;p16"/>
          <p:cNvSpPr txBox="1"/>
          <p:nvPr/>
        </p:nvSpPr>
        <p:spPr>
          <a:xfrm>
            <a:off x="5138928" y="2935224"/>
            <a:ext cx="2606040" cy="71323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Higher costs, customer spending, interest rates</a:t>
            </a:r>
            <a:endParaRPr/>
          </a:p>
        </p:txBody>
      </p:sp>
      <p:sp>
        <p:nvSpPr>
          <p:cNvPr id="148" name="Google Shape;148;p16"/>
          <p:cNvSpPr/>
          <p:nvPr/>
        </p:nvSpPr>
        <p:spPr>
          <a:xfrm>
            <a:off x="8229600" y="2606040"/>
            <a:ext cx="530352" cy="530352"/>
          </a:xfrm>
          <a:prstGeom prst="ellipse">
            <a:avLst/>
          </a:prstGeom>
          <a:solidFill>
            <a:srgbClr val="B85348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6"/>
          <p:cNvSpPr txBox="1"/>
          <p:nvPr/>
        </p:nvSpPr>
        <p:spPr>
          <a:xfrm>
            <a:off x="8229600" y="2670048"/>
            <a:ext cx="530352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endParaRPr/>
          </a:p>
        </p:txBody>
      </p:sp>
      <p:sp>
        <p:nvSpPr>
          <p:cNvPr id="150" name="Google Shape;150;p16"/>
          <p:cNvSpPr txBox="1"/>
          <p:nvPr/>
        </p:nvSpPr>
        <p:spPr>
          <a:xfrm>
            <a:off x="8887968" y="2606040"/>
            <a:ext cx="260604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Social</a:t>
            </a:r>
            <a:endParaRPr/>
          </a:p>
        </p:txBody>
      </p:sp>
      <p:sp>
        <p:nvSpPr>
          <p:cNvPr id="151" name="Google Shape;151;p16"/>
          <p:cNvSpPr txBox="1"/>
          <p:nvPr/>
        </p:nvSpPr>
        <p:spPr>
          <a:xfrm>
            <a:off x="8887968" y="2935224"/>
            <a:ext cx="2606040" cy="71323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Lifestyle, shopping and work patterns, career views</a:t>
            </a:r>
            <a:endParaRPr/>
          </a:p>
        </p:txBody>
      </p:sp>
      <p:sp>
        <p:nvSpPr>
          <p:cNvPr id="152" name="Google Shape;152;p16"/>
          <p:cNvSpPr/>
          <p:nvPr/>
        </p:nvSpPr>
        <p:spPr>
          <a:xfrm>
            <a:off x="731520" y="4251960"/>
            <a:ext cx="530352" cy="530352"/>
          </a:xfrm>
          <a:prstGeom prst="ellipse">
            <a:avLst/>
          </a:prstGeom>
          <a:solidFill>
            <a:srgbClr val="1C9191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16"/>
          <p:cNvSpPr txBox="1"/>
          <p:nvPr/>
        </p:nvSpPr>
        <p:spPr>
          <a:xfrm>
            <a:off x="731520" y="4315968"/>
            <a:ext cx="530352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</a:t>
            </a:r>
            <a:endParaRPr/>
          </a:p>
        </p:txBody>
      </p:sp>
      <p:sp>
        <p:nvSpPr>
          <p:cNvPr id="154" name="Google Shape;154;p16"/>
          <p:cNvSpPr txBox="1"/>
          <p:nvPr/>
        </p:nvSpPr>
        <p:spPr>
          <a:xfrm>
            <a:off x="1389888" y="4251960"/>
            <a:ext cx="260604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Technological</a:t>
            </a:r>
            <a:endParaRPr/>
          </a:p>
        </p:txBody>
      </p:sp>
      <p:sp>
        <p:nvSpPr>
          <p:cNvPr id="155" name="Google Shape;155;p16"/>
          <p:cNvSpPr txBox="1"/>
          <p:nvPr/>
        </p:nvSpPr>
        <p:spPr>
          <a:xfrm>
            <a:off x="1389888" y="4581144"/>
            <a:ext cx="2606040" cy="71323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Online ordering, digital payments, delivery tools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800">
              <a:solidFill>
                <a:srgbClr val="2C363E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6"/>
          <p:cNvSpPr/>
          <p:nvPr/>
        </p:nvSpPr>
        <p:spPr>
          <a:xfrm>
            <a:off x="4480560" y="4251960"/>
            <a:ext cx="530352" cy="530352"/>
          </a:xfrm>
          <a:prstGeom prst="ellipse">
            <a:avLst/>
          </a:prstGeom>
          <a:solidFill>
            <a:srgbClr val="E8AD4C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16"/>
          <p:cNvSpPr txBox="1"/>
          <p:nvPr/>
        </p:nvSpPr>
        <p:spPr>
          <a:xfrm>
            <a:off x="4480560" y="4315968"/>
            <a:ext cx="530352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</a:t>
            </a:r>
            <a:endParaRPr/>
          </a:p>
        </p:txBody>
      </p:sp>
      <p:sp>
        <p:nvSpPr>
          <p:cNvPr id="158" name="Google Shape;158;p16"/>
          <p:cNvSpPr txBox="1"/>
          <p:nvPr/>
        </p:nvSpPr>
        <p:spPr>
          <a:xfrm>
            <a:off x="5138928" y="4251960"/>
            <a:ext cx="260604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Environmental</a:t>
            </a:r>
            <a:endParaRPr/>
          </a:p>
        </p:txBody>
      </p:sp>
      <p:sp>
        <p:nvSpPr>
          <p:cNvPr id="159" name="Google Shape;159;p16"/>
          <p:cNvSpPr txBox="1"/>
          <p:nvPr/>
        </p:nvSpPr>
        <p:spPr>
          <a:xfrm>
            <a:off x="5138928" y="4581144"/>
            <a:ext cx="2606040" cy="71323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Sourcing, waste, packaging, energy use</a:t>
            </a:r>
            <a:endParaRPr/>
          </a:p>
        </p:txBody>
      </p:sp>
      <p:sp>
        <p:nvSpPr>
          <p:cNvPr id="160" name="Google Shape;160;p16"/>
          <p:cNvSpPr/>
          <p:nvPr/>
        </p:nvSpPr>
        <p:spPr>
          <a:xfrm>
            <a:off x="8229600" y="4251960"/>
            <a:ext cx="530352" cy="530352"/>
          </a:xfrm>
          <a:prstGeom prst="ellipse">
            <a:avLst/>
          </a:prstGeom>
          <a:solidFill>
            <a:srgbClr val="B85348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16"/>
          <p:cNvSpPr txBox="1"/>
          <p:nvPr/>
        </p:nvSpPr>
        <p:spPr>
          <a:xfrm>
            <a:off x="8229600" y="4315968"/>
            <a:ext cx="530352" cy="32004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L</a:t>
            </a:r>
            <a:endParaRPr/>
          </a:p>
        </p:txBody>
      </p:sp>
      <p:sp>
        <p:nvSpPr>
          <p:cNvPr id="162" name="Google Shape;162;p16"/>
          <p:cNvSpPr txBox="1"/>
          <p:nvPr/>
        </p:nvSpPr>
        <p:spPr>
          <a:xfrm>
            <a:off x="8887968" y="4251960"/>
            <a:ext cx="260604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Legal</a:t>
            </a:r>
            <a:endParaRPr/>
          </a:p>
        </p:txBody>
      </p:sp>
      <p:sp>
        <p:nvSpPr>
          <p:cNvPr id="163" name="Google Shape;163;p16"/>
          <p:cNvSpPr txBox="1"/>
          <p:nvPr/>
        </p:nvSpPr>
        <p:spPr>
          <a:xfrm>
            <a:off x="8887968" y="4581144"/>
            <a:ext cx="2606040" cy="71323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Food safety, employment and consumer rules, copyright.</a:t>
            </a:r>
            <a:endParaRPr/>
          </a:p>
        </p:txBody>
      </p:sp>
      <p:sp>
        <p:nvSpPr>
          <p:cNvPr id="164" name="Google Shape;164;p16"/>
          <p:cNvSpPr txBox="1"/>
          <p:nvPr/>
        </p:nvSpPr>
        <p:spPr>
          <a:xfrm>
            <a:off x="605026" y="827440"/>
            <a:ext cx="11175388" cy="12549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PESTEL is used to help us understand actual or potential problems that occur outside of the business. It can also be used in different scenarios and can guide </a:t>
            </a: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management</a:t>
            </a: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in </a:t>
            </a: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decision</a:t>
            </a: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making.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7"/>
          <p:cNvSpPr/>
          <p:nvPr/>
        </p:nvSpPr>
        <p:spPr>
          <a:xfrm>
            <a:off x="-159192" y="95515"/>
            <a:ext cx="12191619" cy="6857933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17"/>
          <p:cNvSpPr txBox="1"/>
          <p:nvPr/>
        </p:nvSpPr>
        <p:spPr>
          <a:xfrm>
            <a:off x="594360" y="347472"/>
            <a:ext cx="109728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6FA8DC"/>
                </a:solidFill>
                <a:latin typeface="Arial"/>
                <a:ea typeface="Arial"/>
                <a:cs typeface="Arial"/>
                <a:sym typeface="Arial"/>
              </a:rPr>
              <a:t>PESTEL applied to Basil’s Bakery (1)</a:t>
            </a:r>
            <a:endParaRPr/>
          </a:p>
        </p:txBody>
      </p:sp>
      <p:sp>
        <p:nvSpPr>
          <p:cNvPr id="172" name="Google Shape;172;p17"/>
          <p:cNvSpPr txBox="1"/>
          <p:nvPr/>
        </p:nvSpPr>
        <p:spPr>
          <a:xfrm>
            <a:off x="11201400" y="6510528"/>
            <a:ext cx="4114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900">
                <a:solidFill>
                  <a:srgbClr val="67747C"/>
                </a:solidFill>
                <a:latin typeface="Arial"/>
                <a:ea typeface="Arial"/>
                <a:cs typeface="Arial"/>
                <a:sym typeface="Arial"/>
              </a:rPr>
              <a:t>5</a:t>
            </a:r>
            <a:endParaRPr/>
          </a:p>
        </p:txBody>
      </p:sp>
      <p:sp>
        <p:nvSpPr>
          <p:cNvPr id="173" name="Google Shape;173;p17"/>
          <p:cNvSpPr/>
          <p:nvPr/>
        </p:nvSpPr>
        <p:spPr>
          <a:xfrm>
            <a:off x="685800" y="1600200"/>
            <a:ext cx="3520440" cy="1874519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17"/>
          <p:cNvSpPr txBox="1"/>
          <p:nvPr/>
        </p:nvSpPr>
        <p:spPr>
          <a:xfrm>
            <a:off x="868680" y="1737360"/>
            <a:ext cx="320040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POLITICAL</a:t>
            </a:r>
            <a:endParaRPr/>
          </a:p>
        </p:txBody>
      </p:sp>
      <p:sp>
        <p:nvSpPr>
          <p:cNvPr id="175" name="Google Shape;175;p17"/>
          <p:cNvSpPr txBox="1"/>
          <p:nvPr/>
        </p:nvSpPr>
        <p:spPr>
          <a:xfrm>
            <a:off x="868680" y="2121408"/>
            <a:ext cx="3200400" cy="1252727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Government decisions on business rates. Basil should check eligibility for local or small-business support.</a:t>
            </a:r>
            <a:endParaRPr/>
          </a:p>
        </p:txBody>
      </p:sp>
      <p:sp>
        <p:nvSpPr>
          <p:cNvPr id="176" name="Google Shape;176;p17"/>
          <p:cNvSpPr/>
          <p:nvPr/>
        </p:nvSpPr>
        <p:spPr>
          <a:xfrm>
            <a:off x="4311689" y="1504408"/>
            <a:ext cx="3457082" cy="2507506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7"/>
          <p:cNvSpPr txBox="1"/>
          <p:nvPr/>
        </p:nvSpPr>
        <p:spPr>
          <a:xfrm>
            <a:off x="4526280" y="1737360"/>
            <a:ext cx="320040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ECONOMIC</a:t>
            </a:r>
            <a:endParaRPr/>
          </a:p>
        </p:txBody>
      </p:sp>
      <p:sp>
        <p:nvSpPr>
          <p:cNvPr id="178" name="Google Shape;178;p17"/>
          <p:cNvSpPr txBox="1"/>
          <p:nvPr/>
        </p:nvSpPr>
        <p:spPr>
          <a:xfrm>
            <a:off x="4494442" y="2025893"/>
            <a:ext cx="3200333" cy="1252709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Higher energy, rent, insurance and ingredient costs increases profit issues. Less customers visiting means less sales, which will make it harder to pay costs such as rent and salaries</a:t>
            </a:r>
            <a:endParaRPr/>
          </a:p>
        </p:txBody>
      </p:sp>
      <p:sp>
        <p:nvSpPr>
          <p:cNvPr id="179" name="Google Shape;179;p17"/>
          <p:cNvSpPr/>
          <p:nvPr/>
        </p:nvSpPr>
        <p:spPr>
          <a:xfrm>
            <a:off x="7905548" y="1441056"/>
            <a:ext cx="3492804" cy="2156962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7"/>
          <p:cNvSpPr txBox="1"/>
          <p:nvPr/>
        </p:nvSpPr>
        <p:spPr>
          <a:xfrm>
            <a:off x="8183879" y="1737360"/>
            <a:ext cx="320040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SOCIAL</a:t>
            </a:r>
            <a:endParaRPr/>
          </a:p>
        </p:txBody>
      </p:sp>
      <p:sp>
        <p:nvSpPr>
          <p:cNvPr id="181" name="Google Shape;181;p17"/>
          <p:cNvSpPr txBox="1"/>
          <p:nvPr/>
        </p:nvSpPr>
        <p:spPr>
          <a:xfrm>
            <a:off x="8167993" y="1942419"/>
            <a:ext cx="3200336" cy="133621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More people working from home means less people will visit during lunch hours. Customers value convenience and have asked for delivery and pre-orders.</a:t>
            </a:r>
            <a:endParaRPr/>
          </a:p>
        </p:txBody>
      </p:sp>
      <p:sp>
        <p:nvSpPr>
          <p:cNvPr id="182" name="Google Shape;182;p17"/>
          <p:cNvSpPr txBox="1"/>
          <p:nvPr/>
        </p:nvSpPr>
        <p:spPr>
          <a:xfrm>
            <a:off x="868680" y="4069080"/>
            <a:ext cx="10424160" cy="8686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6FA8DC"/>
                </a:solidFill>
                <a:latin typeface="Arial"/>
                <a:ea typeface="Arial"/>
                <a:cs typeface="Arial"/>
                <a:sym typeface="Arial"/>
              </a:rPr>
              <a:t>Basil needs to reach customers outside walk-in retail-park traffic and make buying more convenient.</a:t>
            </a:r>
            <a:endParaRPr/>
          </a:p>
        </p:txBody>
      </p:sp>
      <p:sp>
        <p:nvSpPr>
          <p:cNvPr id="183" name="Google Shape;183;p17"/>
          <p:cNvSpPr txBox="1"/>
          <p:nvPr/>
        </p:nvSpPr>
        <p:spPr>
          <a:xfrm>
            <a:off x="919605" y="4937750"/>
            <a:ext cx="10241400" cy="84960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24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Things to pay attention to: daily sales by time, customer feedback, cost changes and number of pre-order requests.</a:t>
            </a:r>
            <a:endParaRPr/>
          </a:p>
        </p:txBody>
      </p:sp>
      <p:pic>
        <p:nvPicPr>
          <p:cNvPr id="184" name="Google Shape;184;p17" title="images (1)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96575" y="5311525"/>
            <a:ext cx="3864425" cy="1546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8"/>
          <p:cNvSpPr/>
          <p:nvPr/>
        </p:nvSpPr>
        <p:spPr>
          <a:xfrm>
            <a:off x="254707" y="-318385"/>
            <a:ext cx="12191619" cy="6857838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8"/>
          <p:cNvSpPr txBox="1"/>
          <p:nvPr/>
        </p:nvSpPr>
        <p:spPr>
          <a:xfrm>
            <a:off x="594360" y="347472"/>
            <a:ext cx="109728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700">
                <a:solidFill>
                  <a:srgbClr val="6FA8DC"/>
                </a:solidFill>
                <a:latin typeface="Arial"/>
                <a:ea typeface="Arial"/>
                <a:cs typeface="Arial"/>
                <a:sym typeface="Arial"/>
              </a:rPr>
              <a:t>PESTEL applied to Basil’s Bakery (2)</a:t>
            </a:r>
            <a:endParaRPr/>
          </a:p>
        </p:txBody>
      </p:sp>
      <p:sp>
        <p:nvSpPr>
          <p:cNvPr id="191" name="Google Shape;191;p18"/>
          <p:cNvSpPr txBox="1"/>
          <p:nvPr/>
        </p:nvSpPr>
        <p:spPr>
          <a:xfrm>
            <a:off x="589954" y="924537"/>
            <a:ext cx="10972800" cy="319945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Basil needs to look at what he can do for the business internally and the importance of following outside rules and responsibilities.</a:t>
            </a:r>
            <a:endParaRPr/>
          </a:p>
        </p:txBody>
      </p:sp>
      <p:sp>
        <p:nvSpPr>
          <p:cNvPr id="192" name="Google Shape;192;p18"/>
          <p:cNvSpPr txBox="1"/>
          <p:nvPr/>
        </p:nvSpPr>
        <p:spPr>
          <a:xfrm>
            <a:off x="11201400" y="6510528"/>
            <a:ext cx="4114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900">
                <a:solidFill>
                  <a:srgbClr val="67747C"/>
                </a:solidFill>
                <a:latin typeface="Arial"/>
                <a:ea typeface="Arial"/>
                <a:cs typeface="Arial"/>
                <a:sym typeface="Arial"/>
              </a:rPr>
              <a:t>6</a:t>
            </a:r>
            <a:endParaRPr/>
          </a:p>
        </p:txBody>
      </p:sp>
      <p:sp>
        <p:nvSpPr>
          <p:cNvPr id="193" name="Google Shape;193;p18"/>
          <p:cNvSpPr/>
          <p:nvPr/>
        </p:nvSpPr>
        <p:spPr>
          <a:xfrm>
            <a:off x="669944" y="1599885"/>
            <a:ext cx="3564759" cy="2220999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18"/>
          <p:cNvSpPr txBox="1"/>
          <p:nvPr/>
        </p:nvSpPr>
        <p:spPr>
          <a:xfrm>
            <a:off x="868680" y="1737360"/>
            <a:ext cx="320040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TECHNOLOGICAL</a:t>
            </a:r>
            <a:endParaRPr/>
          </a:p>
        </p:txBody>
      </p:sp>
      <p:sp>
        <p:nvSpPr>
          <p:cNvPr id="195" name="Google Shape;195;p18"/>
          <p:cNvSpPr txBox="1"/>
          <p:nvPr/>
        </p:nvSpPr>
        <p:spPr>
          <a:xfrm>
            <a:off x="932357" y="2025893"/>
            <a:ext cx="3200333" cy="13441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Delivery service or a click-and-collect system could make pre-orders easier. Any delivery services needs reliable staff and cost plan.</a:t>
            </a:r>
            <a:endParaRPr/>
          </a:p>
        </p:txBody>
      </p:sp>
      <p:sp>
        <p:nvSpPr>
          <p:cNvPr id="196" name="Google Shape;196;p18"/>
          <p:cNvSpPr/>
          <p:nvPr/>
        </p:nvSpPr>
        <p:spPr>
          <a:xfrm>
            <a:off x="4327576" y="1599885"/>
            <a:ext cx="3504903" cy="2571221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8"/>
          <p:cNvSpPr txBox="1"/>
          <p:nvPr/>
        </p:nvSpPr>
        <p:spPr>
          <a:xfrm>
            <a:off x="4526280" y="1737360"/>
            <a:ext cx="320040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ENVIRONMENTAL</a:t>
            </a:r>
            <a:endParaRPr/>
          </a:p>
        </p:txBody>
      </p:sp>
      <p:sp>
        <p:nvSpPr>
          <p:cNvPr id="198" name="Google Shape;198;p18"/>
          <p:cNvSpPr txBox="1"/>
          <p:nvPr/>
        </p:nvSpPr>
        <p:spPr>
          <a:xfrm>
            <a:off x="4478554" y="2025619"/>
            <a:ext cx="3099182" cy="18907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Organic ingredients is part of the bakery’s offer, but the cost of the ingredients can affect costs. keep a look out for waste and consider recyclable when possible.</a:t>
            </a:r>
            <a:endParaRPr/>
          </a:p>
        </p:txBody>
      </p:sp>
      <p:sp>
        <p:nvSpPr>
          <p:cNvPr id="199" name="Google Shape;199;p18"/>
          <p:cNvSpPr/>
          <p:nvPr/>
        </p:nvSpPr>
        <p:spPr>
          <a:xfrm>
            <a:off x="7985176" y="1599885"/>
            <a:ext cx="3445047" cy="2539383"/>
          </a:xfrm>
          <a:prstGeom prst="roundRect">
            <a:avLst>
              <a:gd fmla="val 16667" name="adj"/>
            </a:avLst>
          </a:prstGeom>
          <a:solidFill>
            <a:srgbClr val="EEF5F6"/>
          </a:solidFill>
          <a:ln cap="flat" cmpd="sng" w="9525">
            <a:solidFill>
              <a:srgbClr val="D7E2E4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18"/>
          <p:cNvSpPr txBox="1"/>
          <p:nvPr/>
        </p:nvSpPr>
        <p:spPr>
          <a:xfrm>
            <a:off x="8183879" y="1737360"/>
            <a:ext cx="3200400" cy="29260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7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LEGAL</a:t>
            </a:r>
            <a:endParaRPr/>
          </a:p>
        </p:txBody>
      </p:sp>
      <p:sp>
        <p:nvSpPr>
          <p:cNvPr id="201" name="Google Shape;201;p18"/>
          <p:cNvSpPr txBox="1"/>
          <p:nvPr/>
        </p:nvSpPr>
        <p:spPr>
          <a:xfrm>
            <a:off x="8120205" y="2025889"/>
            <a:ext cx="3200143" cy="1344025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business must keep food safe, provide allergy information, store food properly and make sure deliveries are safe. It must also follow rules for staff and customers.</a:t>
            </a:r>
            <a:endParaRPr/>
          </a:p>
        </p:txBody>
      </p:sp>
      <p:sp>
        <p:nvSpPr>
          <p:cNvPr id="202" name="Google Shape;202;p18"/>
          <p:cNvSpPr txBox="1"/>
          <p:nvPr/>
        </p:nvSpPr>
        <p:spPr>
          <a:xfrm>
            <a:off x="836842" y="4638097"/>
            <a:ext cx="10241185" cy="82291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rgbClr val="6FA8DC"/>
                </a:solidFill>
                <a:latin typeface="Arial"/>
                <a:ea typeface="Arial"/>
                <a:cs typeface="Arial"/>
                <a:sym typeface="Arial"/>
              </a:rPr>
              <a:t>Key point: PESTEL does not prove a final decision. It looks into external factors Basil should consider before deciding.</a:t>
            </a:r>
            <a:endParaRPr/>
          </a:p>
        </p:txBody>
      </p:sp>
      <p:pic>
        <p:nvPicPr>
          <p:cNvPr id="203" name="Google Shape;203;p18" title="images (1)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57475" y="5091625"/>
            <a:ext cx="5143500" cy="141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9"/>
          <p:cNvSpPr/>
          <p:nvPr/>
        </p:nvSpPr>
        <p:spPr>
          <a:xfrm>
            <a:off x="95515" y="254708"/>
            <a:ext cx="12191619" cy="6857838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9" name="Google Shape;209;p19"/>
          <p:cNvSpPr txBox="1"/>
          <p:nvPr/>
        </p:nvSpPr>
        <p:spPr>
          <a:xfrm>
            <a:off x="594360" y="347472"/>
            <a:ext cx="109728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3D85C6"/>
                </a:solidFill>
                <a:latin typeface="Arial"/>
                <a:ea typeface="Arial"/>
                <a:cs typeface="Arial"/>
                <a:sym typeface="Arial"/>
              </a:rPr>
              <a:t>Cause and effect (Fishbone diagram and what it tells us)</a:t>
            </a:r>
            <a:endParaRPr/>
          </a:p>
        </p:txBody>
      </p:sp>
      <p:sp>
        <p:nvSpPr>
          <p:cNvPr id="210" name="Google Shape;210;p19"/>
          <p:cNvSpPr txBox="1"/>
          <p:nvPr/>
        </p:nvSpPr>
        <p:spPr>
          <a:xfrm>
            <a:off x="11201400" y="6510528"/>
            <a:ext cx="4114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900">
                <a:solidFill>
                  <a:srgbClr val="67747C"/>
                </a:solidFill>
                <a:latin typeface="Arial"/>
                <a:ea typeface="Arial"/>
                <a:cs typeface="Arial"/>
                <a:sym typeface="Arial"/>
              </a:rPr>
              <a:t>7</a:t>
            </a:r>
            <a:endParaRPr/>
          </a:p>
        </p:txBody>
      </p:sp>
      <p:cxnSp>
        <p:nvCxnSpPr>
          <p:cNvPr id="211" name="Google Shape;211;p19"/>
          <p:cNvCxnSpPr/>
          <p:nvPr/>
        </p:nvCxnSpPr>
        <p:spPr>
          <a:xfrm>
            <a:off x="1735381" y="2642386"/>
            <a:ext cx="7626915" cy="397"/>
          </a:xfrm>
          <a:prstGeom prst="straightConnector1">
            <a:avLst/>
          </a:prstGeom>
          <a:noFill/>
          <a:ln cap="flat" cmpd="sng" w="38100">
            <a:solidFill>
              <a:srgbClr val="182D42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8039"/>
              </a:srgbClr>
            </a:outerShdw>
          </a:effectLst>
        </p:spPr>
      </p:cxnSp>
      <p:sp>
        <p:nvSpPr>
          <p:cNvPr id="212" name="Google Shape;212;p19"/>
          <p:cNvSpPr/>
          <p:nvPr/>
        </p:nvSpPr>
        <p:spPr>
          <a:xfrm>
            <a:off x="9368500" y="2227290"/>
            <a:ext cx="2057381" cy="914326"/>
          </a:xfrm>
          <a:prstGeom prst="chevron">
            <a:avLst>
              <a:gd fmla="val 50000" name="adj"/>
            </a:avLst>
          </a:prstGeom>
          <a:solidFill>
            <a:srgbClr val="3C78D8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19"/>
          <p:cNvSpPr txBox="1"/>
          <p:nvPr/>
        </p:nvSpPr>
        <p:spPr>
          <a:xfrm>
            <a:off x="9599315" y="2364493"/>
            <a:ext cx="1544403" cy="50277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SALES NOT</a:t>
            </a:r>
            <a:br>
              <a:rPr b="1" lang="en-US"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1" lang="en-US" sz="13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GROWING</a:t>
            </a:r>
            <a:endParaRPr/>
          </a:p>
        </p:txBody>
      </p:sp>
      <p:cxnSp>
        <p:nvCxnSpPr>
          <p:cNvPr id="214" name="Google Shape;214;p19"/>
          <p:cNvCxnSpPr/>
          <p:nvPr/>
        </p:nvCxnSpPr>
        <p:spPr>
          <a:xfrm>
            <a:off x="2195166" y="2051709"/>
            <a:ext cx="97362" cy="463707"/>
          </a:xfrm>
          <a:prstGeom prst="straightConnector1">
            <a:avLst/>
          </a:prstGeom>
          <a:noFill/>
          <a:ln cap="flat" cmpd="sng" w="25400">
            <a:solidFill>
              <a:srgbClr val="1C919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8039"/>
              </a:srgbClr>
            </a:outerShdw>
          </a:effectLst>
        </p:spPr>
      </p:cxnSp>
      <p:sp>
        <p:nvSpPr>
          <p:cNvPr id="215" name="Google Shape;215;p19"/>
          <p:cNvSpPr txBox="1"/>
          <p:nvPr/>
        </p:nvSpPr>
        <p:spPr>
          <a:xfrm>
            <a:off x="1097280" y="1170432"/>
            <a:ext cx="205740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2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CUSTOMERS</a:t>
            </a:r>
            <a:endParaRPr/>
          </a:p>
        </p:txBody>
      </p:sp>
      <p:sp>
        <p:nvSpPr>
          <p:cNvPr id="216" name="Google Shape;216;p19"/>
          <p:cNvSpPr txBox="1"/>
          <p:nvPr/>
        </p:nvSpPr>
        <p:spPr>
          <a:xfrm>
            <a:off x="1051560" y="1444752"/>
            <a:ext cx="2240280" cy="62179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Lower footfall</a:t>
            </a:r>
            <a:b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Remote work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No online service</a:t>
            </a:r>
            <a:endParaRPr/>
          </a:p>
        </p:txBody>
      </p:sp>
      <p:cxnSp>
        <p:nvCxnSpPr>
          <p:cNvPr id="217" name="Google Shape;217;p19"/>
          <p:cNvCxnSpPr/>
          <p:nvPr/>
        </p:nvCxnSpPr>
        <p:spPr>
          <a:xfrm>
            <a:off x="4035713" y="2019232"/>
            <a:ext cx="135037" cy="528053"/>
          </a:xfrm>
          <a:prstGeom prst="straightConnector1">
            <a:avLst/>
          </a:prstGeom>
          <a:noFill/>
          <a:ln cap="flat" cmpd="sng" w="25400">
            <a:solidFill>
              <a:srgbClr val="E8AD4C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8039"/>
              </a:srgbClr>
            </a:outerShdw>
          </a:effectLst>
        </p:spPr>
      </p:cxnSp>
      <p:sp>
        <p:nvSpPr>
          <p:cNvPr id="218" name="Google Shape;218;p19"/>
          <p:cNvSpPr txBox="1"/>
          <p:nvPr/>
        </p:nvSpPr>
        <p:spPr>
          <a:xfrm>
            <a:off x="3017520" y="1170432"/>
            <a:ext cx="205740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2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METHODS</a:t>
            </a:r>
            <a:endParaRPr/>
          </a:p>
        </p:txBody>
      </p:sp>
      <p:sp>
        <p:nvSpPr>
          <p:cNvPr id="219" name="Google Shape;219;p19"/>
          <p:cNvSpPr txBox="1"/>
          <p:nvPr/>
        </p:nvSpPr>
        <p:spPr>
          <a:xfrm>
            <a:off x="2971799" y="1444752"/>
            <a:ext cx="2240280" cy="62179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No delivery</a:t>
            </a:r>
            <a:b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Pre-orders hard to manage</a:t>
            </a:r>
            <a:endParaRPr/>
          </a:p>
        </p:txBody>
      </p:sp>
      <p:cxnSp>
        <p:nvCxnSpPr>
          <p:cNvPr id="220" name="Google Shape;220;p19"/>
          <p:cNvCxnSpPr/>
          <p:nvPr/>
        </p:nvCxnSpPr>
        <p:spPr>
          <a:xfrm>
            <a:off x="6043285" y="2051088"/>
            <a:ext cx="197202" cy="591704"/>
          </a:xfrm>
          <a:prstGeom prst="straightConnector1">
            <a:avLst/>
          </a:prstGeom>
          <a:noFill/>
          <a:ln cap="flat" cmpd="sng" w="25400">
            <a:solidFill>
              <a:srgbClr val="B85348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8039"/>
              </a:srgbClr>
            </a:outerShdw>
          </a:effectLst>
        </p:spPr>
      </p:cxnSp>
      <p:sp>
        <p:nvSpPr>
          <p:cNvPr id="221" name="Google Shape;221;p19"/>
          <p:cNvSpPr txBox="1"/>
          <p:nvPr/>
        </p:nvSpPr>
        <p:spPr>
          <a:xfrm>
            <a:off x="5120640" y="1170432"/>
            <a:ext cx="2057400" cy="25603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2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COSTS</a:t>
            </a:r>
            <a:endParaRPr/>
          </a:p>
        </p:txBody>
      </p:sp>
      <p:sp>
        <p:nvSpPr>
          <p:cNvPr id="222" name="Google Shape;222;p19"/>
          <p:cNvSpPr txBox="1"/>
          <p:nvPr/>
        </p:nvSpPr>
        <p:spPr>
          <a:xfrm>
            <a:off x="5074920" y="1444752"/>
            <a:ext cx="2240280" cy="621792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Energy and rent will be extra cost</a:t>
            </a:r>
            <a:b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Ingredients fluctuate</a:t>
            </a:r>
            <a:endParaRPr/>
          </a:p>
        </p:txBody>
      </p:sp>
      <p:cxnSp>
        <p:nvCxnSpPr>
          <p:cNvPr id="223" name="Google Shape;223;p19"/>
          <p:cNvCxnSpPr/>
          <p:nvPr/>
        </p:nvCxnSpPr>
        <p:spPr>
          <a:xfrm>
            <a:off x="2182268" y="3525627"/>
            <a:ext cx="269380" cy="581790"/>
          </a:xfrm>
          <a:prstGeom prst="straightConnector1">
            <a:avLst/>
          </a:prstGeom>
          <a:noFill/>
          <a:ln cap="flat" cmpd="sng" w="25400">
            <a:solidFill>
              <a:srgbClr val="1C919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8039"/>
              </a:srgbClr>
            </a:outerShdw>
          </a:effectLst>
        </p:spPr>
      </p:cxnSp>
      <p:sp>
        <p:nvSpPr>
          <p:cNvPr id="224" name="Google Shape;224;p19"/>
          <p:cNvSpPr txBox="1"/>
          <p:nvPr/>
        </p:nvSpPr>
        <p:spPr>
          <a:xfrm>
            <a:off x="1076903" y="2835192"/>
            <a:ext cx="2148697" cy="255797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2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MARKET</a:t>
            </a:r>
            <a:endParaRPr/>
          </a:p>
        </p:txBody>
      </p:sp>
      <p:sp>
        <p:nvSpPr>
          <p:cNvPr id="225" name="Google Shape;225;p19"/>
          <p:cNvSpPr txBox="1"/>
          <p:nvPr/>
        </p:nvSpPr>
        <p:spPr>
          <a:xfrm>
            <a:off x="1140579" y="3032289"/>
            <a:ext cx="2240109" cy="56691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Retail units close</a:t>
            </a:r>
            <a:b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Fewer nearby worker</a:t>
            </a:r>
            <a:r>
              <a:rPr b="0" lang="en-US" sz="10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s</a:t>
            </a:r>
            <a:endParaRPr/>
          </a:p>
        </p:txBody>
      </p:sp>
      <p:cxnSp>
        <p:nvCxnSpPr>
          <p:cNvPr id="226" name="Google Shape;226;p19"/>
          <p:cNvCxnSpPr/>
          <p:nvPr/>
        </p:nvCxnSpPr>
        <p:spPr>
          <a:xfrm>
            <a:off x="4234863" y="3524706"/>
            <a:ext cx="222716" cy="550885"/>
          </a:xfrm>
          <a:prstGeom prst="straightConnector1">
            <a:avLst/>
          </a:prstGeom>
          <a:noFill/>
          <a:ln cap="flat" cmpd="sng" w="25400">
            <a:solidFill>
              <a:srgbClr val="E8AD4C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8039"/>
              </a:srgbClr>
            </a:outerShdw>
          </a:effectLst>
        </p:spPr>
      </p:cxnSp>
      <p:sp>
        <p:nvSpPr>
          <p:cNvPr id="227" name="Google Shape;227;p19"/>
          <p:cNvSpPr txBox="1"/>
          <p:nvPr/>
        </p:nvSpPr>
        <p:spPr>
          <a:xfrm>
            <a:off x="3175948" y="2835200"/>
            <a:ext cx="2148792" cy="255995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2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PEOPLE / TIME</a:t>
            </a:r>
            <a:endParaRPr/>
          </a:p>
        </p:txBody>
      </p:sp>
      <p:sp>
        <p:nvSpPr>
          <p:cNvPr id="228" name="Google Shape;228;p19"/>
          <p:cNvSpPr txBox="1"/>
          <p:nvPr/>
        </p:nvSpPr>
        <p:spPr>
          <a:xfrm>
            <a:off x="3303302" y="3095970"/>
            <a:ext cx="2240204" cy="56691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Basil must stay onsite</a:t>
            </a:r>
            <a:b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Limited capacity</a:t>
            </a:r>
            <a:endParaRPr/>
          </a:p>
        </p:txBody>
      </p:sp>
      <p:cxnSp>
        <p:nvCxnSpPr>
          <p:cNvPr id="229" name="Google Shape;229;p19"/>
          <p:cNvCxnSpPr/>
          <p:nvPr/>
        </p:nvCxnSpPr>
        <p:spPr>
          <a:xfrm>
            <a:off x="6447571" y="3560808"/>
            <a:ext cx="206819" cy="515659"/>
          </a:xfrm>
          <a:prstGeom prst="straightConnector1">
            <a:avLst/>
          </a:prstGeom>
          <a:noFill/>
          <a:ln cap="flat" cmpd="sng" w="25400">
            <a:solidFill>
              <a:srgbClr val="B85348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8039"/>
              </a:srgbClr>
            </a:outerShdw>
          </a:effectLst>
        </p:spPr>
      </p:cxnSp>
      <p:sp>
        <p:nvSpPr>
          <p:cNvPr id="230" name="Google Shape;230;p19"/>
          <p:cNvSpPr txBox="1"/>
          <p:nvPr/>
        </p:nvSpPr>
        <p:spPr>
          <a:xfrm>
            <a:off x="5243154" y="2835200"/>
            <a:ext cx="2148792" cy="255995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2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MEASUREMENT</a:t>
            </a:r>
            <a:endParaRPr/>
          </a:p>
        </p:txBody>
      </p:sp>
      <p:sp>
        <p:nvSpPr>
          <p:cNvPr id="231" name="Google Shape;231;p19"/>
          <p:cNvSpPr txBox="1"/>
          <p:nvPr/>
        </p:nvSpPr>
        <p:spPr>
          <a:xfrm>
            <a:off x="5402346" y="3032295"/>
            <a:ext cx="2240109" cy="566918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Need sales trends</a:t>
            </a:r>
            <a:b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lang="en-US" sz="12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customer reviews</a:t>
            </a:r>
            <a:endParaRPr/>
          </a:p>
        </p:txBody>
      </p:sp>
      <p:sp>
        <p:nvSpPr>
          <p:cNvPr id="232" name="Google Shape;232;p19"/>
          <p:cNvSpPr txBox="1"/>
          <p:nvPr/>
        </p:nvSpPr>
        <p:spPr>
          <a:xfrm>
            <a:off x="1178090" y="4298476"/>
            <a:ext cx="10204228" cy="25293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152400" lvl="0" marL="0" marR="0" rtl="0" algn="l">
              <a:spcBef>
                <a:spcPts val="0"/>
              </a:spcBef>
              <a:spcAft>
                <a:spcPts val="0"/>
              </a:spcAft>
              <a:buClr>
                <a:srgbClr val="1155CC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</a:rPr>
              <a:t>Retail park has less visitors due to customers working remotely. This will have an impact on walk in customers.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52400" lvl="0" marL="0" marR="0" rtl="0" algn="l">
              <a:spcBef>
                <a:spcPts val="0"/>
              </a:spcBef>
              <a:spcAft>
                <a:spcPts val="0"/>
              </a:spcAft>
              <a:buClr>
                <a:srgbClr val="1155CC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</a:rPr>
              <a:t>Customers have asked for a delivery service or a pre order system. Maybe if basil gives it a try it will prove weather it generates more sales.</a:t>
            </a:r>
            <a:endParaRPr/>
          </a:p>
          <a:p>
            <a:pPr indent="-152400" lvl="0" marL="0" marR="0" rtl="0" algn="l">
              <a:spcBef>
                <a:spcPts val="0"/>
              </a:spcBef>
              <a:spcAft>
                <a:spcPts val="0"/>
              </a:spcAft>
              <a:buClr>
                <a:srgbClr val="1155CC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</a:rPr>
              <a:t>High ingredients cost could possibly reduce the profit that comes in. Keep a track on what you spend on products.</a:t>
            </a:r>
            <a:endParaRPr/>
          </a:p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rgbClr val="1155CC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0"/>
          <p:cNvSpPr/>
          <p:nvPr/>
        </p:nvSpPr>
        <p:spPr>
          <a:xfrm>
            <a:off x="-18" y="146"/>
            <a:ext cx="12191700" cy="68577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20"/>
          <p:cNvSpPr txBox="1"/>
          <p:nvPr/>
        </p:nvSpPr>
        <p:spPr>
          <a:xfrm>
            <a:off x="594360" y="347472"/>
            <a:ext cx="109728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3C78D8"/>
                </a:solidFill>
                <a:latin typeface="Calibri"/>
                <a:ea typeface="Calibri"/>
                <a:cs typeface="Calibri"/>
                <a:sym typeface="Calibri"/>
              </a:rPr>
              <a:t>Quick summary</a:t>
            </a:r>
            <a:endParaRPr/>
          </a:p>
        </p:txBody>
      </p:sp>
      <p:sp>
        <p:nvSpPr>
          <p:cNvPr id="239" name="Google Shape;239;p20"/>
          <p:cNvSpPr txBox="1"/>
          <p:nvPr/>
        </p:nvSpPr>
        <p:spPr>
          <a:xfrm>
            <a:off x="709488" y="1390576"/>
            <a:ext cx="10515505" cy="411456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</a:rPr>
              <a:t>How to apply causes</a:t>
            </a:r>
            <a:endParaRPr/>
          </a:p>
        </p:txBody>
      </p:sp>
      <p:sp>
        <p:nvSpPr>
          <p:cNvPr id="240" name="Google Shape;240;p20"/>
          <p:cNvSpPr txBox="1"/>
          <p:nvPr/>
        </p:nvSpPr>
        <p:spPr>
          <a:xfrm>
            <a:off x="373147" y="1961248"/>
            <a:ext cx="10424160" cy="12343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-228600" lvl="0" marL="0" marR="0" rtl="0" algn="l">
              <a:spcBef>
                <a:spcPts val="0"/>
              </a:spcBef>
              <a:spcAft>
                <a:spcPts val="0"/>
              </a:spcAft>
              <a:buClr>
                <a:srgbClr val="2C363E"/>
              </a:buClr>
              <a:buSzPts val="3600"/>
              <a:buFont typeface="Arial"/>
              <a:buAutoNum type="arabicPeriod"/>
            </a:pPr>
            <a:r>
              <a:rPr lang="en-US" sz="36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Compare weekly sales and customer numbers by day and time.</a:t>
            </a:r>
            <a:endParaRPr/>
          </a:p>
          <a:p>
            <a:pPr indent="-228600" lvl="0" marL="0" marR="0" rtl="0" algn="l">
              <a:spcBef>
                <a:spcPts val="1000"/>
              </a:spcBef>
              <a:spcAft>
                <a:spcPts val="0"/>
              </a:spcAft>
              <a:buClr>
                <a:srgbClr val="2C363E"/>
              </a:buClr>
              <a:buSzPts val="3600"/>
              <a:buFont typeface="Arial"/>
              <a:buAutoNum type="arabicPeriod"/>
            </a:pPr>
            <a:r>
              <a:rPr lang="en-US" sz="36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Ask customers what they would order and what collection/delivery times they prefer.</a:t>
            </a:r>
            <a:endParaRPr/>
          </a:p>
          <a:p>
            <a:pPr indent="-228600" lvl="0" marL="0" marR="0" rtl="0" algn="l">
              <a:spcBef>
                <a:spcPts val="1000"/>
              </a:spcBef>
              <a:spcAft>
                <a:spcPts val="0"/>
              </a:spcAft>
              <a:buClr>
                <a:srgbClr val="2C363E"/>
              </a:buClr>
              <a:buSzPts val="3600"/>
              <a:buFont typeface="Arial"/>
              <a:buAutoNum type="arabicPeriod"/>
            </a:pPr>
            <a:r>
              <a:rPr lang="en-US" sz="36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Test out pre-orders for a short period; measure orders, staff time, food waste and profit.</a:t>
            </a:r>
            <a:endParaRPr/>
          </a:p>
        </p:txBody>
      </p:sp>
      <p:pic>
        <p:nvPicPr>
          <p:cNvPr id="241" name="Google Shape;241;p20" title="images (3)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25150" y="0"/>
            <a:ext cx="5066525" cy="1015375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1"/>
          <p:cNvSpPr/>
          <p:nvPr/>
        </p:nvSpPr>
        <p:spPr>
          <a:xfrm>
            <a:off x="222869" y="-31838"/>
            <a:ext cx="12191619" cy="6857838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21"/>
          <p:cNvSpPr txBox="1"/>
          <p:nvPr/>
        </p:nvSpPr>
        <p:spPr>
          <a:xfrm>
            <a:off x="594360" y="347472"/>
            <a:ext cx="109728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</a:rPr>
              <a:t>Key findings</a:t>
            </a:r>
            <a:endParaRPr/>
          </a:p>
        </p:txBody>
      </p:sp>
      <p:sp>
        <p:nvSpPr>
          <p:cNvPr id="248" name="Google Shape;248;p21"/>
          <p:cNvSpPr txBox="1"/>
          <p:nvPr/>
        </p:nvSpPr>
        <p:spPr>
          <a:xfrm>
            <a:off x="11201400" y="6510528"/>
            <a:ext cx="4114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900">
                <a:solidFill>
                  <a:srgbClr val="67747C"/>
                </a:solidFill>
                <a:latin typeface="Arial"/>
                <a:ea typeface="Arial"/>
                <a:cs typeface="Arial"/>
                <a:sym typeface="Arial"/>
              </a:rPr>
              <a:t>10</a:t>
            </a:r>
            <a:endParaRPr/>
          </a:p>
        </p:txBody>
      </p:sp>
      <p:sp>
        <p:nvSpPr>
          <p:cNvPr id="249" name="Google Shape;249;p21"/>
          <p:cNvSpPr txBox="1"/>
          <p:nvPr/>
        </p:nvSpPr>
        <p:spPr>
          <a:xfrm>
            <a:off x="898481" y="1050942"/>
            <a:ext cx="10424128" cy="394618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45700" spcFirstLastPara="1" rIns="45700" wrap="square" tIns="45700">
            <a:spAutoFit/>
          </a:bodyPr>
          <a:lstStyle/>
          <a:p>
            <a:pPr indent="-152400" lvl="0" marL="0" marR="0" rtl="0" algn="l">
              <a:spcBef>
                <a:spcPts val="0"/>
              </a:spcBef>
              <a:spcAft>
                <a:spcPts val="0"/>
              </a:spcAft>
              <a:buClr>
                <a:srgbClr val="2C363E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Sales remained around 25% below 2019 levels in 2023–2025.</a:t>
            </a:r>
            <a:endParaRPr/>
          </a:p>
          <a:p>
            <a:pPr indent="-152400" lvl="0" marL="0" marR="0" rtl="0" algn="l">
              <a:spcBef>
                <a:spcPts val="1500"/>
              </a:spcBef>
              <a:spcAft>
                <a:spcPts val="0"/>
              </a:spcAft>
              <a:buClr>
                <a:srgbClr val="2C363E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Less retail-park footfall and remote working may be reducing walk-in customers.</a:t>
            </a:r>
            <a:endParaRPr/>
          </a:p>
          <a:p>
            <a:pPr indent="-152400" lvl="0" marL="0" marR="0" rtl="0" algn="l">
              <a:spcBef>
                <a:spcPts val="1500"/>
              </a:spcBef>
              <a:spcAft>
                <a:spcPts val="0"/>
              </a:spcAft>
              <a:buClr>
                <a:srgbClr val="2C363E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Customers want more convenience but Basil has limited time to manage them.</a:t>
            </a:r>
            <a:endParaRPr/>
          </a:p>
          <a:p>
            <a:pPr indent="-152400" lvl="0" marL="0" marR="0" rtl="0" algn="l">
              <a:spcBef>
                <a:spcPts val="1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Char char="•"/>
            </a:pPr>
            <a:r>
              <a:rPr lang="en-US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Increase on bills and the prices changing for organic ingredients puts more financial pressure on profit</a:t>
            </a:r>
            <a:endParaRPr/>
          </a:p>
          <a:p>
            <a:pPr indent="-152400" lvl="0" marL="0" marR="0" rtl="0" algn="l">
              <a:spcBef>
                <a:spcPts val="1500"/>
              </a:spcBef>
              <a:spcAft>
                <a:spcPts val="0"/>
              </a:spcAft>
              <a:buClr>
                <a:srgbClr val="2C363E"/>
              </a:buClr>
              <a:buSzPts val="2400"/>
              <a:buFont typeface="Arial"/>
              <a:buChar char="•"/>
            </a:pPr>
            <a:r>
              <a:rPr lang="en-US" sz="24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PESTEL highlights external pressures, the Fishbone Diagram organises possible causes to test.</a:t>
            </a:r>
            <a:endParaRPr/>
          </a:p>
        </p:txBody>
      </p:sp>
      <p:sp>
        <p:nvSpPr>
          <p:cNvPr id="250" name="Google Shape;250;p21"/>
          <p:cNvSpPr txBox="1"/>
          <p:nvPr/>
        </p:nvSpPr>
        <p:spPr>
          <a:xfrm>
            <a:off x="914400" y="5440680"/>
            <a:ext cx="10332600" cy="72660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0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Conclusion: </a:t>
            </a:r>
            <a:r>
              <a:rPr b="1" lang="en-US" sz="2000">
                <a:solidFill>
                  <a:srgbClr val="182D42"/>
                </a:solidFill>
              </a:rPr>
              <a:t>pinpoint</a:t>
            </a:r>
            <a:r>
              <a:rPr b="1" lang="en-US" sz="2000">
                <a:solidFill>
                  <a:srgbClr val="182D42"/>
                </a:solidFill>
                <a:latin typeface="Arial"/>
                <a:ea typeface="Arial"/>
                <a:cs typeface="Arial"/>
                <a:sym typeface="Arial"/>
              </a:rPr>
              <a:t> the problem, trial pre-orders, and use what you've learnt before investing in delivery.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2"/>
          <p:cNvSpPr txBox="1"/>
          <p:nvPr/>
        </p:nvSpPr>
        <p:spPr>
          <a:xfrm>
            <a:off x="594360" y="347472"/>
            <a:ext cx="109728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600">
                <a:solidFill>
                  <a:srgbClr val="3D85C6"/>
                </a:solidFill>
                <a:latin typeface="Arial"/>
                <a:ea typeface="Arial"/>
                <a:cs typeface="Arial"/>
                <a:sym typeface="Arial"/>
              </a:rPr>
              <a:t>Trial action plan </a:t>
            </a:r>
            <a:endParaRPr/>
          </a:p>
        </p:txBody>
      </p:sp>
      <p:sp>
        <p:nvSpPr>
          <p:cNvPr id="257" name="Google Shape;257;p22"/>
          <p:cNvSpPr txBox="1"/>
          <p:nvPr/>
        </p:nvSpPr>
        <p:spPr>
          <a:xfrm>
            <a:off x="11201400" y="6510528"/>
            <a:ext cx="4114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900">
                <a:solidFill>
                  <a:srgbClr val="67747C"/>
                </a:solidFill>
                <a:latin typeface="Arial"/>
                <a:ea typeface="Arial"/>
                <a:cs typeface="Arial"/>
                <a:sym typeface="Arial"/>
              </a:rPr>
              <a:t>9</a:t>
            </a:r>
            <a:endParaRPr/>
          </a:p>
        </p:txBody>
      </p:sp>
      <p:sp>
        <p:nvSpPr>
          <p:cNvPr id="258" name="Google Shape;258;p22"/>
          <p:cNvSpPr/>
          <p:nvPr/>
        </p:nvSpPr>
        <p:spPr>
          <a:xfrm>
            <a:off x="868680" y="1536192"/>
            <a:ext cx="502920" cy="502920"/>
          </a:xfrm>
          <a:prstGeom prst="ellipse">
            <a:avLst/>
          </a:prstGeom>
          <a:solidFill>
            <a:srgbClr val="1C9191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22"/>
          <p:cNvSpPr txBox="1"/>
          <p:nvPr/>
        </p:nvSpPr>
        <p:spPr>
          <a:xfrm>
            <a:off x="868680" y="1618488"/>
            <a:ext cx="50292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1</a:t>
            </a:r>
            <a:endParaRPr/>
          </a:p>
        </p:txBody>
      </p:sp>
      <p:sp>
        <p:nvSpPr>
          <p:cNvPr id="260" name="Google Shape;260;p22"/>
          <p:cNvSpPr txBox="1"/>
          <p:nvPr/>
        </p:nvSpPr>
        <p:spPr>
          <a:xfrm>
            <a:off x="1528436" y="1508473"/>
            <a:ext cx="9565636" cy="5942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Record daily sales, footfall times, best-sellers in store, food waste</a:t>
            </a:r>
            <a:endParaRPr/>
          </a:p>
        </p:txBody>
      </p:sp>
      <p:sp>
        <p:nvSpPr>
          <p:cNvPr id="261" name="Google Shape;261;p22"/>
          <p:cNvSpPr/>
          <p:nvPr/>
        </p:nvSpPr>
        <p:spPr>
          <a:xfrm>
            <a:off x="868680" y="2615184"/>
            <a:ext cx="502920" cy="502920"/>
          </a:xfrm>
          <a:prstGeom prst="ellipse">
            <a:avLst/>
          </a:prstGeom>
          <a:solidFill>
            <a:srgbClr val="E8AD4C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2" name="Google Shape;262;p22"/>
          <p:cNvSpPr txBox="1"/>
          <p:nvPr/>
        </p:nvSpPr>
        <p:spPr>
          <a:xfrm>
            <a:off x="868680" y="2697480"/>
            <a:ext cx="50292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2</a:t>
            </a:r>
            <a:endParaRPr/>
          </a:p>
        </p:txBody>
      </p:sp>
      <p:sp>
        <p:nvSpPr>
          <p:cNvPr id="263" name="Google Shape;263;p22"/>
          <p:cNvSpPr txBox="1"/>
          <p:nvPr/>
        </p:nvSpPr>
        <p:spPr>
          <a:xfrm>
            <a:off x="1560275" y="2587481"/>
            <a:ext cx="9533798" cy="5942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Try a limited pre-order menu with clear collection instructions; promote it to existing customers and use social media to attract new customers.</a:t>
            </a:r>
            <a:endParaRPr/>
          </a:p>
        </p:txBody>
      </p:sp>
      <p:sp>
        <p:nvSpPr>
          <p:cNvPr id="264" name="Google Shape;264;p22"/>
          <p:cNvSpPr/>
          <p:nvPr/>
        </p:nvSpPr>
        <p:spPr>
          <a:xfrm>
            <a:off x="868680" y="3694176"/>
            <a:ext cx="502920" cy="502920"/>
          </a:xfrm>
          <a:prstGeom prst="ellipse">
            <a:avLst/>
          </a:prstGeom>
          <a:solidFill>
            <a:srgbClr val="B85348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22"/>
          <p:cNvSpPr txBox="1"/>
          <p:nvPr/>
        </p:nvSpPr>
        <p:spPr>
          <a:xfrm>
            <a:off x="868680" y="3776472"/>
            <a:ext cx="50292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3</a:t>
            </a:r>
            <a:endParaRPr/>
          </a:p>
        </p:txBody>
      </p:sp>
      <p:sp>
        <p:nvSpPr>
          <p:cNvPr id="266" name="Google Shape;266;p22"/>
          <p:cNvSpPr txBox="1"/>
          <p:nvPr/>
        </p:nvSpPr>
        <p:spPr>
          <a:xfrm>
            <a:off x="1560275" y="3666483"/>
            <a:ext cx="9533798" cy="5942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Check cost of delivery, packaging and transport, consider a limited trial only if you'll make profit</a:t>
            </a:r>
            <a:endParaRPr/>
          </a:p>
        </p:txBody>
      </p:sp>
      <p:sp>
        <p:nvSpPr>
          <p:cNvPr id="267" name="Google Shape;267;p22"/>
          <p:cNvSpPr/>
          <p:nvPr/>
        </p:nvSpPr>
        <p:spPr>
          <a:xfrm>
            <a:off x="868680" y="4773168"/>
            <a:ext cx="502920" cy="502920"/>
          </a:xfrm>
          <a:prstGeom prst="ellipse">
            <a:avLst/>
          </a:prstGeom>
          <a:solidFill>
            <a:srgbClr val="1C9191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2"/>
          <p:cNvSpPr txBox="1"/>
          <p:nvPr/>
        </p:nvSpPr>
        <p:spPr>
          <a:xfrm>
            <a:off x="868680" y="4855464"/>
            <a:ext cx="502920" cy="2743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4</a:t>
            </a:r>
            <a:endParaRPr/>
          </a:p>
        </p:txBody>
      </p:sp>
      <p:sp>
        <p:nvSpPr>
          <p:cNvPr id="269" name="Google Shape;269;p22"/>
          <p:cNvSpPr txBox="1"/>
          <p:nvPr/>
        </p:nvSpPr>
        <p:spPr>
          <a:xfrm>
            <a:off x="1560275" y="4745488"/>
            <a:ext cx="9533798" cy="5942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Check the cost of supplies, electricity and how much profit each product makes, but continue to produce good quality food.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23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6" name="Google Shape;276;p23"/>
          <p:cNvSpPr txBox="1"/>
          <p:nvPr/>
        </p:nvSpPr>
        <p:spPr>
          <a:xfrm>
            <a:off x="594360" y="347472"/>
            <a:ext cx="10972800" cy="5029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000">
                <a:solidFill>
                  <a:srgbClr val="1155CC"/>
                </a:solidFill>
                <a:latin typeface="Arial"/>
                <a:ea typeface="Arial"/>
                <a:cs typeface="Arial"/>
                <a:sym typeface="Arial"/>
              </a:rPr>
              <a:t>References</a:t>
            </a:r>
            <a:endParaRPr/>
          </a:p>
        </p:txBody>
      </p:sp>
      <p:sp>
        <p:nvSpPr>
          <p:cNvPr id="277" name="Google Shape;277;p23"/>
          <p:cNvSpPr txBox="1"/>
          <p:nvPr/>
        </p:nvSpPr>
        <p:spPr>
          <a:xfrm>
            <a:off x="653630" y="988214"/>
            <a:ext cx="10972800" cy="319945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lang="en-US" sz="1800">
                <a:solidFill>
                  <a:srgbClr val="1C4587"/>
                </a:solidFill>
                <a:latin typeface="Arial"/>
                <a:ea typeface="Arial"/>
                <a:cs typeface="Arial"/>
                <a:sym typeface="Arial"/>
              </a:rPr>
              <a:t>Details for information provided in the slides.</a:t>
            </a:r>
            <a:endParaRPr/>
          </a:p>
        </p:txBody>
      </p:sp>
      <p:sp>
        <p:nvSpPr>
          <p:cNvPr id="278" name="Google Shape;278;p23"/>
          <p:cNvSpPr txBox="1"/>
          <p:nvPr/>
        </p:nvSpPr>
        <p:spPr>
          <a:xfrm>
            <a:off x="11201400" y="6510528"/>
            <a:ext cx="411480" cy="1828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900">
                <a:solidFill>
                  <a:srgbClr val="67747C"/>
                </a:solidFill>
                <a:latin typeface="Arial"/>
                <a:ea typeface="Arial"/>
                <a:cs typeface="Arial"/>
                <a:sym typeface="Arial"/>
              </a:rPr>
              <a:t>11</a:t>
            </a:r>
            <a:endParaRPr/>
          </a:p>
        </p:txBody>
      </p:sp>
      <p:sp>
        <p:nvSpPr>
          <p:cNvPr id="279" name="Google Shape;279;p23"/>
          <p:cNvSpPr txBox="1"/>
          <p:nvPr/>
        </p:nvSpPr>
        <p:spPr>
          <a:xfrm>
            <a:off x="822960" y="1508760"/>
            <a:ext cx="10607040" cy="86868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American Society for Quality (ASQ) (n.d.) ‘What is a Fishbone Diagram? Ishikawa Cause &amp; Effect Diagram’. Available at: https://asq.org/quality-resources/fishbone (Accessed: 14 October 2026).</a:t>
            </a:r>
            <a:endParaRPr/>
          </a:p>
        </p:txBody>
      </p:sp>
      <p:sp>
        <p:nvSpPr>
          <p:cNvPr id="280" name="Google Shape;280;p23"/>
          <p:cNvSpPr txBox="1"/>
          <p:nvPr/>
        </p:nvSpPr>
        <p:spPr>
          <a:xfrm>
            <a:off x="700637" y="2369063"/>
            <a:ext cx="10760883" cy="868521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Chartered Institute of Personnel and Development (CIPD) (2025) ‘PESTLE analysis’. Available at: https://www.cipd.org/uk/knowledge/factsheets/pestle-analysis-factsheet (Accessed: 14 October 2026).</a:t>
            </a:r>
            <a:endParaRPr/>
          </a:p>
        </p:txBody>
      </p:sp>
      <p:sp>
        <p:nvSpPr>
          <p:cNvPr id="281" name="Google Shape;281;p23"/>
          <p:cNvSpPr txBox="1"/>
          <p:nvPr/>
        </p:nvSpPr>
        <p:spPr>
          <a:xfrm>
            <a:off x="854799" y="3198642"/>
            <a:ext cx="10606849" cy="868520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University of Wales Trinity Saint David (UWTSD) (2026) Problem Solving and Decision Making: Component 1 assessment brief. Unpublished module assessment document supplied to the student.</a:t>
            </a:r>
            <a:endParaRPr/>
          </a:p>
        </p:txBody>
      </p:sp>
      <p:sp>
        <p:nvSpPr>
          <p:cNvPr id="282" name="Google Shape;282;p23"/>
          <p:cNvSpPr txBox="1"/>
          <p:nvPr/>
        </p:nvSpPr>
        <p:spPr>
          <a:xfrm>
            <a:off x="854798" y="3963988"/>
            <a:ext cx="10606945" cy="868619"/>
          </a:xfrm>
          <a:prstGeom prst="rect">
            <a:avLst/>
          </a:prstGeom>
          <a:noFill/>
          <a:ln>
            <a:noFill/>
          </a:ln>
        </p:spPr>
        <p:txBody>
          <a:bodyPr anchorCtr="0" anchor="t" bIns="54850" lIns="54850" spcFirstLastPara="1" rIns="54850" wrap="square" tIns="54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lang="en-US" sz="1800">
                <a:solidFill>
                  <a:srgbClr val="2C363E"/>
                </a:solidFill>
                <a:latin typeface="Arial"/>
                <a:ea typeface="Arial"/>
                <a:cs typeface="Arial"/>
                <a:sym typeface="Arial"/>
              </a:rPr>
              <a:t>University of Wales Trinity Saint David, Library and Learning Resources (2025) Referencing Handbook: Harvard. Available at: https://digitalservices.uwtsd.ac.uk/wp-content/uploads/2025/12/Havard-en_v1.5-V2.pdf (Accessed: 14 October 2026).</a:t>
            </a:r>
            <a:endParaRPr/>
          </a:p>
        </p:txBody>
      </p:sp>
      <p:sp>
        <p:nvSpPr>
          <p:cNvPr id="283" name="Google Shape;283;p23"/>
          <p:cNvSpPr txBox="1"/>
          <p:nvPr/>
        </p:nvSpPr>
        <p:spPr>
          <a:xfrm>
            <a:off x="795996" y="4999523"/>
            <a:ext cx="10299573" cy="9223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https://openstax.org/books/principles-management/pages/8-3-a-firms-external-macro-environment-pestel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4" name="Google Shape;284;p23"/>
          <p:cNvSpPr txBox="1"/>
          <p:nvPr/>
        </p:nvSpPr>
        <p:spPr>
          <a:xfrm>
            <a:off x="907523" y="5655367"/>
            <a:ext cx="9981415" cy="11137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https://www.ons.gov.uk/economy/inflationandpriceindices/bulletins/consumerpriceinflation/may2025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24"/>
          <p:cNvSpPr txBox="1"/>
          <p:nvPr/>
        </p:nvSpPr>
        <p:spPr>
          <a:xfrm>
            <a:off x="1560402" y="1624034"/>
            <a:ext cx="8803169" cy="43606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90" name="Google Shape;290;p24" title="images (4).jpe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26425" y="582125"/>
            <a:ext cx="9932300" cy="5675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