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05" r:id="rId4"/>
    <p:sldMasterId id="2147484218" r:id="rId5"/>
  </p:sldMasterIdLst>
  <p:notesMasterIdLst>
    <p:notesMasterId r:id="rId33"/>
  </p:notesMasterIdLst>
  <p:sldIdLst>
    <p:sldId id="256" r:id="rId6"/>
    <p:sldId id="296" r:id="rId7"/>
    <p:sldId id="313" r:id="rId8"/>
    <p:sldId id="297" r:id="rId9"/>
    <p:sldId id="298" r:id="rId10"/>
    <p:sldId id="299" r:id="rId11"/>
    <p:sldId id="301" r:id="rId12"/>
    <p:sldId id="305" r:id="rId13"/>
    <p:sldId id="306" r:id="rId14"/>
    <p:sldId id="290" r:id="rId15"/>
    <p:sldId id="307" r:id="rId16"/>
    <p:sldId id="284" r:id="rId17"/>
    <p:sldId id="285" r:id="rId18"/>
    <p:sldId id="308" r:id="rId19"/>
    <p:sldId id="309" r:id="rId20"/>
    <p:sldId id="277" r:id="rId21"/>
    <p:sldId id="286" r:id="rId22"/>
    <p:sldId id="281" r:id="rId23"/>
    <p:sldId id="279" r:id="rId24"/>
    <p:sldId id="287" r:id="rId25"/>
    <p:sldId id="278" r:id="rId26"/>
    <p:sldId id="282" r:id="rId27"/>
    <p:sldId id="293" r:id="rId28"/>
    <p:sldId id="294" r:id="rId29"/>
    <p:sldId id="302" r:id="rId30"/>
    <p:sldId id="310" r:id="rId31"/>
    <p:sldId id="311" r:id="rId32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51"/>
    <p:restoredTop sz="94701"/>
  </p:normalViewPr>
  <p:slideViewPr>
    <p:cSldViewPr snapToGrid="0">
      <p:cViewPr varScale="1">
        <p:scale>
          <a:sx n="64" d="100"/>
          <a:sy n="64" d="100"/>
        </p:scale>
        <p:origin x="1572" y="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34" Type="http://schemas.openxmlformats.org/officeDocument/2006/relationships/presProps" Target="presProp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theme" Target="theme/theme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BA9287BF-F806-458F-BE52-8588D7A6BB1A}" type="datetimeFigureOut">
              <a:rPr lang="en-GB"/>
              <a:pPr>
                <a:defRPr/>
              </a:pPr>
              <a:t>25/04/2019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anose="020F0502020204030204" pitchFamily="34" charset="0"/>
              </a:defRPr>
            </a:lvl1pPr>
          </a:lstStyle>
          <a:p>
            <a:fld id="{47E67E19-4B33-464F-92BF-C1EC9789906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6904559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710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70D4291D-7DDE-47C6-97F6-3E83D364458F}" type="slidenum">
              <a:rPr lang="en-GB" altLang="en-US">
                <a:latin typeface="Calibri" panose="020F0502020204030204" pitchFamily="34" charset="0"/>
              </a:rPr>
              <a:pPr eaLnBrk="1" hangingPunct="1"/>
              <a:t>1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05966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5427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9pPr>
          </a:lstStyle>
          <a:p>
            <a:pPr eaLnBrk="1" hangingPunct="1"/>
            <a:fld id="{7B97542E-A46A-C740-8D24-C0296900FB8C}" type="slidenum">
              <a:rPr lang="en-GB" altLang="en-US">
                <a:solidFill>
                  <a:srgbClr val="000000"/>
                </a:solidFill>
                <a:latin typeface="Arial" charset="0"/>
              </a:rPr>
              <a:pPr eaLnBrk="1" hangingPunct="1"/>
              <a:t>11</a:t>
            </a:fld>
            <a:endParaRPr lang="en-GB" altLang="en-US">
              <a:solidFill>
                <a:srgbClr val="000000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11521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5734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9pPr>
          </a:lstStyle>
          <a:p>
            <a:pPr eaLnBrk="1" hangingPunct="1"/>
            <a:fld id="{E36CD8E9-1AB6-0C46-89AD-C38363805A41}" type="slidenum">
              <a:rPr lang="en-GB" altLang="en-US">
                <a:latin typeface="Calibri" charset="0"/>
              </a:rPr>
              <a:pPr eaLnBrk="1" hangingPunct="1"/>
              <a:t>14</a:t>
            </a:fld>
            <a:endParaRPr lang="en-GB" altLang="en-US">
              <a:latin typeface="Calibri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86283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9pPr>
          </a:lstStyle>
          <a:p>
            <a:pPr eaLnBrk="1" hangingPunct="1"/>
            <a:fld id="{EFA86C53-8606-E046-B17D-17B60564DD73}" type="slidenum">
              <a:rPr lang="en-GB" altLang="en-US">
                <a:latin typeface="Calibri" charset="0"/>
              </a:rPr>
              <a:pPr eaLnBrk="1" hangingPunct="1"/>
              <a:t>15</a:t>
            </a:fld>
            <a:endParaRPr lang="en-GB" altLang="en-US">
              <a:latin typeface="Calibri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354089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E67E19-4B33-464F-92BF-C1EC9789906C}" type="slidenum">
              <a:rPr lang="en-GB" altLang="en-US" smtClean="0"/>
              <a:pPr/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218250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F9FEF5-0917-4CB4-A720-4AA05A877D5D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78899435"/>
      </p:ext>
    </p:extLst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66769268"/>
      </p:ext>
    </p:extLst>
  </p:cSld>
  <p:clrMapOvr>
    <a:masterClrMapping/>
  </p:clrMapOvr>
  <p:transition spd="slow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8FB2E8-82A0-4563-979A-71F8D2D2D32C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14395808"/>
      </p:ext>
    </p:extLst>
  </p:cSld>
  <p:clrMapOvr>
    <a:masterClrMapping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25A2F1-1292-4497-89A9-C4ABAE7BB38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41948858"/>
      </p:ext>
    </p:extLst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408CB-E883-4026-8BA5-422B383BCA61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57684901"/>
      </p:ext>
    </p:extLst>
  </p:cSld>
  <p:clrMapOvr>
    <a:masterClrMapping/>
  </p:clrMapOvr>
  <p:transition spd="slow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41CBB8-3210-4BA4-8445-76E84C173690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04778576"/>
      </p:ext>
    </p:extLst>
  </p:cSld>
  <p:clrMapOvr>
    <a:masterClrMapping/>
  </p:clrMapOvr>
  <p:transition spd="slow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D6151-2CA3-4BCA-850E-01B5304259A1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78311714"/>
      </p:ext>
    </p:extLst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D7A6CC-A8DF-44DF-A036-80E5055CB02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41778922"/>
      </p:ext>
    </p:extLst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Drag picture to placeholder or click icon to add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E7056-EAA3-4F57-8BBE-F26589CBA51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40657352"/>
      </p:ext>
    </p:extLst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ADE19-E33E-4602-9267-A0081E7257DC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41598295"/>
      </p:ext>
    </p:extLst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F28F0-FBBC-4244-AA7C-56C5B80F6AA2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060033"/>
      </p:ext>
    </p:extLst>
  </p:cSld>
  <p:clrMapOvr>
    <a:masterClrMapping/>
  </p:clrMapOvr>
  <p:transition spd="slow">
    <p:wip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566738" y="1752600"/>
            <a:ext cx="8001000" cy="4267200"/>
          </a:xfrm>
        </p:spPr>
        <p:txBody>
          <a:bodyPr rtlCol="0">
            <a:normAutofit/>
          </a:bodyPr>
          <a:lstStyle/>
          <a:p>
            <a:pPr lvl="0"/>
            <a:r>
              <a:rPr lang="en-US" noProof="0"/>
              <a:t>Click icon to add table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1981200" cy="476250"/>
          </a:xfr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1981200" cy="476250"/>
          </a:xfrm>
        </p:spPr>
        <p:txBody>
          <a:bodyPr/>
          <a:lstStyle>
            <a:lvl1pPr>
              <a:defRPr>
                <a:latin typeface="Trebuchet MS" charset="0"/>
              </a:defRPr>
            </a:lvl1pPr>
          </a:lstStyle>
          <a:p>
            <a:fld id="{0C23F4CF-ED7C-6647-8FDE-4110ACB98A9F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8755474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F9FEF5-0917-4CB4-A720-4AA05A877D5D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7309972"/>
      </p:ext>
    </p:extLst>
  </p:cSld>
  <p:clrMapOvr>
    <a:masterClrMapping/>
  </p:clrMapOvr>
  <p:transition spd="slow">
    <p:wipe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74499057"/>
      </p:ext>
    </p:extLst>
  </p:cSld>
  <p:clrMapOvr>
    <a:masterClrMapping/>
  </p:clrMapOvr>
  <p:transition spd="slow">
    <p:wipe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8FB2E8-82A0-4563-979A-71F8D2D2D32C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19174087"/>
      </p:ext>
    </p:extLst>
  </p:cSld>
  <p:clrMapOvr>
    <a:masterClrMapping/>
  </p:clrMapOvr>
  <p:transition spd="slow">
    <p:wipe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25A2F1-1292-4497-89A9-C4ABAE7BB38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32822448"/>
      </p:ext>
    </p:extLst>
  </p:cSld>
  <p:clrMapOvr>
    <a:masterClrMapping/>
  </p:clrMapOvr>
  <p:transition spd="slow">
    <p:wipe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408CB-E883-4026-8BA5-422B383BCA61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0075546"/>
      </p:ext>
    </p:extLst>
  </p:cSld>
  <p:clrMapOvr>
    <a:masterClrMapping/>
  </p:clrMapOvr>
  <p:transition spd="slow">
    <p:wipe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41CBB8-3210-4BA4-8445-76E84C173690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07624510"/>
      </p:ext>
    </p:extLst>
  </p:cSld>
  <p:clrMapOvr>
    <a:masterClrMapping/>
  </p:clrMapOvr>
  <p:transition spd="slow">
    <p:wipe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D6151-2CA3-4BCA-850E-01B5304259A1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0398085"/>
      </p:ext>
    </p:extLst>
  </p:cSld>
  <p:clrMapOvr>
    <a:masterClrMapping/>
  </p:clrMapOvr>
  <p:transition spd="slow">
    <p:wipe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D7A6CC-A8DF-44DF-A036-80E5055CB02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3828142"/>
      </p:ext>
    </p:extLst>
  </p:cSld>
  <p:clrMapOvr>
    <a:masterClrMapping/>
  </p:clrMapOvr>
  <p:transition spd="slow">
    <p:wipe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Drag picture to placeholder or click icon to add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E7056-EAA3-4F57-8BBE-F26589CBA51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00479719"/>
      </p:ext>
    </p:extLst>
  </p:cSld>
  <p:clrMapOvr>
    <a:masterClrMapping/>
  </p:clrMapOvr>
  <p:transition spd="slow">
    <p:wipe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ADE19-E33E-4602-9267-A0081E7257DC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41866113"/>
      </p:ext>
    </p:extLst>
  </p:cSld>
  <p:clrMapOvr>
    <a:masterClrMapping/>
  </p:clrMapOvr>
  <p:transition spd="slow">
    <p:wipe/>
  </p:transition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F28F0-FBBC-4244-AA7C-56C5B80F6AA2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8288443"/>
      </p:ext>
    </p:extLst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007E46-2E02-4A8C-9BCB-BB53637D0884}" type="slidenum">
              <a:rPr lang="en-GB" altLang="en-US" smtClean="0"/>
              <a:pPr/>
              <a:t>‹#›</a:t>
            </a:fld>
            <a:endParaRPr lang="en-GB" alt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5"/>
          <a:stretch>
            <a:fillRect/>
          </a:stretch>
        </p:blipFill>
        <p:spPr>
          <a:xfrm>
            <a:off x="6516216" y="188640"/>
            <a:ext cx="2413000" cy="965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3046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06" r:id="rId1"/>
    <p:sldLayoutId id="2147484207" r:id="rId2"/>
    <p:sldLayoutId id="2147484208" r:id="rId3"/>
    <p:sldLayoutId id="2147484209" r:id="rId4"/>
    <p:sldLayoutId id="2147484210" r:id="rId5"/>
    <p:sldLayoutId id="2147484211" r:id="rId6"/>
    <p:sldLayoutId id="2147484212" r:id="rId7"/>
    <p:sldLayoutId id="2147484213" r:id="rId8"/>
    <p:sldLayoutId id="2147484214" r:id="rId9"/>
    <p:sldLayoutId id="2147484215" r:id="rId10"/>
    <p:sldLayoutId id="2147484216" r:id="rId11"/>
    <p:sldLayoutId id="2147484217" r:id="rId12"/>
  </p:sldLayoutIdLst>
  <p:transition spd="slow">
    <p:wip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007E46-2E02-4A8C-9BCB-BB53637D0884}" type="slidenum">
              <a:rPr lang="en-GB" altLang="en-US" smtClean="0"/>
              <a:pPr/>
              <a:t>‹#›</a:t>
            </a:fld>
            <a:endParaRPr lang="en-GB" alt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6516216" y="188640"/>
            <a:ext cx="2413000" cy="965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40851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19" r:id="rId1"/>
    <p:sldLayoutId id="2147484220" r:id="rId2"/>
    <p:sldLayoutId id="2147484221" r:id="rId3"/>
    <p:sldLayoutId id="2147484222" r:id="rId4"/>
    <p:sldLayoutId id="2147484223" r:id="rId5"/>
    <p:sldLayoutId id="2147484224" r:id="rId6"/>
    <p:sldLayoutId id="2147484225" r:id="rId7"/>
    <p:sldLayoutId id="2147484226" r:id="rId8"/>
    <p:sldLayoutId id="2147484227" r:id="rId9"/>
    <p:sldLayoutId id="2147484228" r:id="rId10"/>
    <p:sldLayoutId id="2147484229" r:id="rId11"/>
  </p:sldLayoutIdLst>
  <p:transition spd="slow">
    <p:wip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/>
          <p:cNvSpPr>
            <a:spLocks noGrp="1"/>
          </p:cNvSpPr>
          <p:nvPr>
            <p:ph type="ctrTitle"/>
          </p:nvPr>
        </p:nvSpPr>
        <p:spPr>
          <a:xfrm>
            <a:off x="1098376" y="1144104"/>
            <a:ext cx="6858000" cy="4216400"/>
          </a:xfrm>
        </p:spPr>
        <p:txBody>
          <a:bodyPr>
            <a:normAutofit fontScale="90000"/>
          </a:bodyPr>
          <a:lstStyle/>
          <a:p>
            <a:br>
              <a:rPr lang="en-GB" altLang="en-US" dirty="0"/>
            </a:br>
            <a:br>
              <a:rPr lang="en-GB" altLang="en-US" dirty="0"/>
            </a:br>
            <a:r>
              <a:rPr lang="en-GB" altLang="en-US" dirty="0"/>
              <a:t> </a:t>
            </a:r>
            <a:r>
              <a:rPr lang="en-GB" altLang="en-US" b="1" dirty="0">
                <a:latin typeface="Arial Rounded MT Bold" charset="0"/>
                <a:ea typeface="Arial Rounded MT Bold" charset="0"/>
                <a:cs typeface="Arial Rounded MT Bold" charset="0"/>
              </a:rPr>
              <a:t>BMSK4001</a:t>
            </a:r>
            <a:br>
              <a:rPr lang="en-GB" altLang="en-US" dirty="0"/>
            </a:br>
            <a:r>
              <a:rPr lang="en-GB" altLang="en-US" dirty="0"/>
              <a:t> </a:t>
            </a:r>
            <a:r>
              <a:rPr lang="en-GB" altLang="en-US" dirty="0">
                <a:latin typeface="Arial Rounded MT Bold" charset="0"/>
                <a:ea typeface="Arial Rounded MT Bold" charset="0"/>
                <a:cs typeface="Arial Rounded MT Bold" charset="0"/>
              </a:rPr>
              <a:t>Academic + Employability Skills</a:t>
            </a:r>
            <a:br>
              <a:rPr lang="en-GB" altLang="en-US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dirty="0">
                <a:latin typeface="Arial Rounded MT Bold" charset="0"/>
                <a:ea typeface="Arial Rounded MT Bold" charset="0"/>
                <a:cs typeface="Arial Rounded MT Bold" charset="0"/>
              </a:rPr>
              <a:t> </a:t>
            </a:r>
            <a:br>
              <a:rPr lang="en-GB" altLang="en-US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GB" altLang="en-US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dirty="0">
                <a:solidFill>
                  <a:schemeClr val="bg1"/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Time Management</a:t>
            </a:r>
            <a:br>
              <a:rPr lang="en-GB" altLang="en-US" dirty="0"/>
            </a:br>
            <a:br>
              <a:rPr lang="en-GB" altLang="en-US" dirty="0"/>
            </a:br>
            <a:endParaRPr lang="en-GB" alt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906E5A9F-E615-40BA-994E-0BF3FD40C183}" type="slidenum">
              <a:rPr lang="en-GB" altLang="en-US">
                <a:solidFill>
                  <a:srgbClr val="000000"/>
                </a:solidFill>
                <a:latin typeface="Candara" panose="020E0502030303020204" pitchFamily="34" charset="0"/>
              </a:rPr>
              <a:pPr eaLnBrk="1" hangingPunct="1"/>
              <a:t>1</a:t>
            </a:fld>
            <a:endParaRPr lang="en-GB" altLang="en-US">
              <a:solidFill>
                <a:srgbClr val="000000"/>
              </a:solidFill>
              <a:latin typeface="Candara" panose="020E0502030303020204" pitchFamily="34" charset="0"/>
            </a:endParaRPr>
          </a:p>
        </p:txBody>
      </p:sp>
    </p:spTree>
  </p:cSld>
  <p:clrMapOvr>
    <a:masterClrMapping/>
  </p:clrMapOvr>
  <p:transition spd="slow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47851"/>
            <a:ext cx="7886700" cy="4351338"/>
          </a:xfrm>
        </p:spPr>
        <p:txBody>
          <a:bodyPr>
            <a:normAutofit/>
          </a:bodyPr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2</a:t>
            </a:fld>
            <a:endParaRPr lang="en-GB" altLang="en-US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7" y="200990"/>
            <a:ext cx="8576435" cy="53264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02937620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477855" y="523068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latin typeface="Arial Rounded MT Bold" charset="0"/>
                <a:ea typeface="Arial Rounded MT Bold" charset="0"/>
                <a:cs typeface="Arial Rounded MT Bold" charset="0"/>
              </a:rPr>
              <a:t>Assessing your 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47851"/>
            <a:ext cx="7886700" cy="4351338"/>
          </a:xfrm>
        </p:spPr>
        <p:txBody>
          <a:bodyPr>
            <a:normAutofit/>
          </a:bodyPr>
          <a:lstStyle/>
          <a:p>
            <a:r>
              <a:rPr lang="en-US" sz="3200" dirty="0">
                <a:latin typeface="Arial Rounded MT Bold" charset="0"/>
                <a:ea typeface="Arial Rounded MT Bold" charset="0"/>
                <a:cs typeface="Arial Rounded MT Bold" charset="0"/>
              </a:rPr>
              <a:t>How you manage your work behaviour</a:t>
            </a:r>
          </a:p>
          <a:p>
            <a:r>
              <a:rPr lang="en-US" sz="3200" dirty="0">
                <a:latin typeface="Arial Rounded MT Bold" charset="0"/>
                <a:ea typeface="Arial Rounded MT Bold" charset="0"/>
                <a:cs typeface="Arial Rounded MT Bold" charset="0"/>
              </a:rPr>
              <a:t>How you manage your work planning</a:t>
            </a:r>
          </a:p>
          <a:p>
            <a:r>
              <a:rPr lang="en-US" sz="3200" dirty="0">
                <a:latin typeface="Arial Rounded MT Bold" charset="0"/>
                <a:ea typeface="Arial Rounded MT Bold" charset="0"/>
                <a:cs typeface="Arial Rounded MT Bold" charset="0"/>
              </a:rPr>
              <a:t>How you manage your tendency to procrastinate</a:t>
            </a:r>
          </a:p>
          <a:p>
            <a:r>
              <a:rPr lang="en-US" sz="3200" dirty="0">
                <a:latin typeface="Arial Rounded MT Bold" charset="0"/>
                <a:ea typeface="Arial Rounded MT Bold" charset="0"/>
                <a:cs typeface="Arial Rounded MT Bold" charset="0"/>
              </a:rPr>
              <a:t>How you manage your work stress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3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808477801"/>
      </p:ext>
    </p:extLst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003644"/>
            <a:ext cx="7886700" cy="1325563"/>
          </a:xfrm>
        </p:spPr>
        <p:txBody>
          <a:bodyPr/>
          <a:lstStyle/>
          <a:p>
            <a:r>
              <a:rPr lang="en-GB" sz="3200" dirty="0">
                <a:latin typeface="Arial Rounded MT Bold" charset="0"/>
                <a:ea typeface="Arial Rounded MT Bold" charset="0"/>
                <a:cs typeface="Arial Rounded MT Bold" charset="0"/>
              </a:rPr>
              <a:t>What would a perfect week look like for you?</a:t>
            </a:r>
            <a:endParaRPr lang="en-US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2370138"/>
            <a:ext cx="7886700" cy="4351338"/>
          </a:xfrm>
        </p:spPr>
        <p:txBody>
          <a:bodyPr/>
          <a:lstStyle/>
          <a:p>
            <a:pPr marL="501650" indent="-457200">
              <a:buNone/>
            </a:pPr>
            <a:r>
              <a:rPr lang="en-GB" altLang="en-US" sz="2400" dirty="0"/>
              <a:t>Here are some ideas:</a:t>
            </a:r>
          </a:p>
          <a:p>
            <a:pPr marL="501650" indent="-457200"/>
            <a:r>
              <a:rPr lang="en-GB" altLang="en-US" sz="2400" dirty="0"/>
              <a:t>A week where you got all your key tasks done (not everything, but your key tasks). </a:t>
            </a:r>
          </a:p>
          <a:p>
            <a:pPr marL="501650" indent="-457200"/>
            <a:r>
              <a:rPr lang="en-GB" altLang="en-US" sz="2400" dirty="0"/>
              <a:t>A week where you got time to see you loved ones.</a:t>
            </a:r>
          </a:p>
          <a:p>
            <a:pPr marL="501650" indent="-457200"/>
            <a:r>
              <a:rPr lang="en-GB" altLang="en-US" sz="2400" dirty="0"/>
              <a:t>A week where you did some exercise and other activities to keep you healthy. </a:t>
            </a:r>
          </a:p>
          <a:p>
            <a:pPr marL="501650" indent="-457200"/>
            <a:r>
              <a:rPr lang="en-GB" altLang="en-US" sz="2400" dirty="0"/>
              <a:t>A week where you spent time doing some of the things you love to do.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70421175"/>
      </p:ext>
    </p:extLst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dirty="0">
                <a:latin typeface="Arial Rounded MT Bold" charset="0"/>
                <a:ea typeface="Arial Rounded MT Bold" charset="0"/>
                <a:cs typeface="Arial Rounded MT Bold" charset="0"/>
              </a:rPr>
              <a:t>Exercise</a:t>
            </a:r>
            <a:endParaRPr lang="en-US" sz="4400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01650" indent="-457200">
              <a:buFont typeface="Trebuchet MS" charset="0"/>
              <a:buAutoNum type="arabicPeriod"/>
            </a:pPr>
            <a:r>
              <a:rPr lang="en-GB" altLang="en-US" sz="2800" dirty="0">
                <a:ea typeface="Arial Rounded MT Bold" charset="0"/>
                <a:cs typeface="Arial Rounded MT Bold" charset="0"/>
              </a:rPr>
              <a:t>Identify 5 main activities/demands on your time that cause you problems in a typical day.</a:t>
            </a:r>
          </a:p>
          <a:p>
            <a:pPr marL="501650" indent="-457200">
              <a:buFont typeface="Trebuchet MS" charset="0"/>
              <a:buAutoNum type="arabicPeriod"/>
            </a:pPr>
            <a:endParaRPr lang="en-GB" altLang="en-US" sz="2800" dirty="0">
              <a:ea typeface="Arial Rounded MT Bold" charset="0"/>
              <a:cs typeface="Arial Rounded MT Bold" charset="0"/>
            </a:endParaRPr>
          </a:p>
          <a:p>
            <a:pPr marL="501650" indent="-457200">
              <a:buFont typeface="Trebuchet MS" charset="0"/>
              <a:buAutoNum type="arabicPeriod"/>
            </a:pPr>
            <a:r>
              <a:rPr lang="en-GB" altLang="en-US" sz="2800" dirty="0">
                <a:ea typeface="Arial Rounded MT Bold" charset="0"/>
                <a:cs typeface="Arial Rounded MT Bold" charset="0"/>
              </a:rPr>
              <a:t>Ask yourself whether the demand was</a:t>
            </a:r>
          </a:p>
          <a:p>
            <a:pPr marL="822325" lvl="1" indent="-457200"/>
            <a:r>
              <a:rPr lang="en-GB" altLang="en-US" sz="2800" dirty="0">
                <a:ea typeface="Arial Rounded MT Bold" charset="0"/>
                <a:cs typeface="Arial Rounded MT Bold" charset="0"/>
              </a:rPr>
              <a:t>planned (pro-active) </a:t>
            </a:r>
            <a:r>
              <a:rPr lang="mr-IN" altLang="en-US" sz="2800" dirty="0">
                <a:ea typeface="Arial Rounded MT Bold" charset="0"/>
                <a:cs typeface="Arial Rounded MT Bold" charset="0"/>
              </a:rPr>
              <a:t>–</a:t>
            </a:r>
            <a:r>
              <a:rPr lang="en-GB" altLang="en-US" sz="2800" dirty="0">
                <a:ea typeface="Arial Rounded MT Bold" charset="0"/>
                <a:cs typeface="Arial Rounded MT Bold" charset="0"/>
              </a:rPr>
              <a:t> Why?</a:t>
            </a:r>
          </a:p>
          <a:p>
            <a:pPr marL="822325" lvl="1" indent="-457200"/>
            <a:r>
              <a:rPr lang="en-GB" altLang="en-US" sz="2800" dirty="0">
                <a:ea typeface="Arial Rounded MT Bold" charset="0"/>
                <a:cs typeface="Arial Rounded MT Bold" charset="0"/>
              </a:rPr>
              <a:t>or unplanned (re-active) </a:t>
            </a:r>
            <a:r>
              <a:rPr lang="mr-IN" altLang="en-US" sz="2800" dirty="0">
                <a:ea typeface="Arial Rounded MT Bold" charset="0"/>
                <a:cs typeface="Arial Rounded MT Bold" charset="0"/>
              </a:rPr>
              <a:t>–</a:t>
            </a:r>
            <a:r>
              <a:rPr lang="en-GB" altLang="en-US" sz="2800" dirty="0">
                <a:ea typeface="Arial Rounded MT Bold" charset="0"/>
                <a:cs typeface="Arial Rounded MT Bold" charset="0"/>
              </a:rPr>
              <a:t> Why?</a:t>
            </a:r>
          </a:p>
          <a:p>
            <a:pPr marL="501650" indent="-457200">
              <a:buFont typeface="Trebuchet MS" charset="0"/>
              <a:buAutoNum type="arabicPeriod"/>
            </a:pPr>
            <a:endParaRPr lang="en-GB" altLang="en-US" sz="2800" dirty="0">
              <a:ea typeface="Arial Rounded MT Bold" charset="0"/>
              <a:cs typeface="Arial Rounded MT Bold" charset="0"/>
            </a:endParaRPr>
          </a:p>
          <a:p>
            <a:pPr marL="501650" indent="-457200">
              <a:buFont typeface="Trebuchet MS" charset="0"/>
              <a:buAutoNum type="arabicPeriod"/>
            </a:pPr>
            <a:r>
              <a:rPr lang="en-GB" altLang="en-US" sz="2800" dirty="0">
                <a:ea typeface="Arial Rounded MT Bold" charset="0"/>
                <a:cs typeface="Arial Rounded MT Bold" charset="0"/>
              </a:rPr>
              <a:t>Identify and prioritise the areas that you would like to improve.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5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596088748"/>
      </p:ext>
    </p:extLst>
  </p:cSld>
  <p:clrMapOvr>
    <a:masterClrMapping/>
  </p:clrMapOvr>
  <p:transition spd="slow"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417444" y="457201"/>
            <a:ext cx="8229600" cy="1143000"/>
          </a:xfrm>
        </p:spPr>
        <p:txBody>
          <a:bodyPr>
            <a:noAutofit/>
          </a:bodyPr>
          <a:lstStyle/>
          <a:p>
            <a:r>
              <a:rPr lang="en-GB" altLang="en-US" sz="4800" b="1" dirty="0">
                <a:latin typeface="Arial Rounded MT Bold" charset="0"/>
                <a:ea typeface="Arial Rounded MT Bold" charset="0"/>
                <a:cs typeface="Arial Rounded MT Bold" charset="0"/>
              </a:rPr>
              <a:t>Making Time</a:t>
            </a:r>
            <a:br>
              <a:rPr lang="en-GB" altLang="en-US" sz="48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endParaRPr lang="en-US" sz="4800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altLang="en-US" sz="4000" b="1" dirty="0">
                <a:latin typeface="Arial Rounded MT Bold" charset="0"/>
                <a:ea typeface="Arial Rounded MT Bold" charset="0"/>
                <a:cs typeface="Arial Rounded MT Bold" charset="0"/>
              </a:rPr>
              <a:t>Main Areas to consider:</a:t>
            </a:r>
          </a:p>
          <a:p>
            <a:endParaRPr lang="en-GB" altLang="en-US" sz="2800" dirty="0">
              <a:solidFill>
                <a:srgbClr val="000000"/>
              </a:solidFill>
            </a:endParaRPr>
          </a:p>
          <a:p>
            <a:r>
              <a:rPr lang="en-GB" altLang="en-US" sz="3600" b="1" dirty="0">
                <a:latin typeface="Arial Rounded MT Bold" charset="0"/>
                <a:ea typeface="Arial Rounded MT Bold" charset="0"/>
                <a:cs typeface="Arial Rounded MT Bold" charset="0"/>
              </a:rPr>
              <a:t>Planning and Prioritising</a:t>
            </a:r>
          </a:p>
          <a:p>
            <a:endParaRPr lang="en-GB" altLang="en-US" sz="36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r>
              <a:rPr lang="en-GB" altLang="en-US" sz="3600" b="1" dirty="0">
                <a:latin typeface="Arial Rounded MT Bold" charset="0"/>
                <a:ea typeface="Arial Rounded MT Bold" charset="0"/>
                <a:cs typeface="Arial Rounded MT Bold" charset="0"/>
              </a:rPr>
              <a:t>Dealing with People</a:t>
            </a:r>
          </a:p>
          <a:p>
            <a:endParaRPr lang="en-GB" altLang="en-US" sz="36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r>
              <a:rPr lang="en-GB" altLang="en-US" sz="3600" b="1" dirty="0">
                <a:latin typeface="Arial Rounded MT Bold" charset="0"/>
                <a:ea typeface="Arial Rounded MT Bold" charset="0"/>
                <a:cs typeface="Arial Rounded MT Bold" charset="0"/>
              </a:rPr>
              <a:t>Ways of Working</a:t>
            </a:r>
            <a:endParaRPr lang="en-GB" altLang="en-US" sz="36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8221968"/>
      </p:ext>
    </p:extLst>
  </p:cSld>
  <p:clrMapOvr>
    <a:masterClrMapping/>
  </p:clrMapOvr>
  <p:transition spd="slow">
    <p:wip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067662"/>
            <a:ext cx="7886700" cy="1325563"/>
          </a:xfrm>
        </p:spPr>
        <p:txBody>
          <a:bodyPr>
            <a:noAutofit/>
          </a:bodyPr>
          <a:lstStyle/>
          <a:p>
            <a:pPr algn="l"/>
            <a:r>
              <a:rPr lang="en-GB" altLang="en-US" sz="4800" b="1" dirty="0">
                <a:latin typeface="Arial Rounded MT Bold" charset="0"/>
                <a:ea typeface="Arial Rounded MT Bold" charset="0"/>
                <a:cs typeface="Arial Rounded MT Bold" charset="0"/>
              </a:rPr>
              <a:t>Making Time</a:t>
            </a:r>
            <a:br>
              <a:rPr lang="en-GB" altLang="en-US" sz="4800" b="1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sz="4400" b="1" i="1" dirty="0">
                <a:latin typeface="Arial Rounded MT Bold" charset="0"/>
                <a:ea typeface="Arial Rounded MT Bold" charset="0"/>
                <a:cs typeface="Arial Rounded MT Bold" charset="0"/>
              </a:rPr>
              <a:t>Planning and Prioritising</a:t>
            </a:r>
            <a:br>
              <a:rPr lang="en-GB" altLang="en-US" sz="4800" b="1" i="1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GB" altLang="en-US" sz="48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endParaRPr lang="en-US" sz="4800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696278"/>
            <a:ext cx="7886700" cy="4660072"/>
          </a:xfrm>
        </p:spPr>
        <p:txBody>
          <a:bodyPr>
            <a:normAutofit/>
          </a:bodyPr>
          <a:lstStyle/>
          <a:p>
            <a:endParaRPr lang="en-GB" altLang="en-US" sz="32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r>
              <a:rPr lang="en-GB" altLang="en-US" sz="3200" b="1" dirty="0">
                <a:latin typeface="Arial Rounded MT Bold" charset="0"/>
                <a:ea typeface="Arial Rounded MT Bold" charset="0"/>
                <a:cs typeface="Arial Rounded MT Bold" charset="0"/>
              </a:rPr>
              <a:t>Get priorities clear - and keep them in mind</a:t>
            </a:r>
            <a:endParaRPr lang="en-GB" altLang="en-US" sz="36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r>
              <a:rPr lang="en-GB" altLang="en-US" sz="3200" b="1" dirty="0">
                <a:latin typeface="Arial Rounded MT Bold" charset="0"/>
                <a:ea typeface="Arial Rounded MT Bold" charset="0"/>
                <a:cs typeface="Arial Rounded MT Bold" charset="0"/>
              </a:rPr>
              <a:t>Plan the day - and stick to the plan</a:t>
            </a:r>
            <a:endParaRPr lang="en-GB" altLang="en-US" sz="36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r>
              <a:rPr lang="en-GB" altLang="en-US" sz="3200" b="1" dirty="0">
                <a:latin typeface="Arial Rounded MT Bold" charset="0"/>
                <a:ea typeface="Arial Rounded MT Bold" charset="0"/>
                <a:cs typeface="Arial Rounded MT Bold" charset="0"/>
              </a:rPr>
              <a:t>Set realistic deadlines</a:t>
            </a:r>
            <a:endParaRPr lang="en-GB" altLang="en-US" sz="36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r>
              <a:rPr lang="en-GB" altLang="en-US" sz="3200" b="1" dirty="0">
                <a:latin typeface="Arial Rounded MT Bold" charset="0"/>
                <a:ea typeface="Arial Rounded MT Bold" charset="0"/>
                <a:cs typeface="Arial Rounded MT Bold" charset="0"/>
              </a:rPr>
              <a:t>Look ahead to possible problems</a:t>
            </a:r>
            <a:endParaRPr lang="en-GB" altLang="en-US" sz="36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endParaRPr lang="en-GB" altLang="en-US" sz="32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70415208"/>
      </p:ext>
    </p:extLst>
  </p:cSld>
  <p:clrMapOvr>
    <a:masterClrMapping/>
  </p:clrMapOvr>
  <p:transition spd="slow">
    <p:wip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272497" y="298865"/>
            <a:ext cx="7886700" cy="1325563"/>
          </a:xfrm>
        </p:spPr>
        <p:txBody>
          <a:bodyPr>
            <a:normAutofit fontScale="90000"/>
          </a:bodyPr>
          <a:lstStyle/>
          <a:p>
            <a:br>
              <a:rPr lang="en-GB" altLang="en-US" sz="4400" b="1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GB" altLang="en-US" sz="4400" b="1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sz="5300" b="1" dirty="0">
                <a:latin typeface="Arial Rounded MT Bold" charset="0"/>
                <a:ea typeface="Arial Rounded MT Bold" charset="0"/>
                <a:cs typeface="Arial Rounded MT Bold" charset="0"/>
              </a:rPr>
              <a:t>Making Time</a:t>
            </a:r>
            <a:br>
              <a:rPr lang="en-GB" altLang="en-US" sz="5300" b="1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sz="4400" b="1" i="1" dirty="0">
                <a:latin typeface="Arial Rounded MT Bold" charset="0"/>
                <a:ea typeface="Arial Rounded MT Bold" charset="0"/>
                <a:cs typeface="Arial Rounded MT Bold" charset="0"/>
              </a:rPr>
              <a:t>Dealing with People</a:t>
            </a:r>
            <a:br>
              <a:rPr lang="en-GB" altLang="en-US" sz="44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GB" altLang="en-US" sz="44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endParaRPr lang="en-US" sz="4400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4888" y="2075002"/>
            <a:ext cx="7886700" cy="5169245"/>
          </a:xfrm>
        </p:spPr>
        <p:txBody>
          <a:bodyPr>
            <a:normAutofit/>
          </a:bodyPr>
          <a:lstStyle/>
          <a:p>
            <a:r>
              <a:rPr lang="en-GB" altLang="en-US" sz="3200" b="1" dirty="0">
                <a:latin typeface="Arial Rounded MT Bold" charset="0"/>
                <a:ea typeface="Arial Rounded MT Bold" charset="0"/>
                <a:cs typeface="Arial Rounded MT Bold" charset="0"/>
              </a:rPr>
              <a:t>Deal decisively with interruptions</a:t>
            </a:r>
            <a:endParaRPr lang="en-GB" altLang="en-US" sz="32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r>
              <a:rPr lang="en-GB" altLang="en-US" sz="3200" b="1" dirty="0">
                <a:latin typeface="Arial Rounded MT Bold" charset="0"/>
                <a:ea typeface="Arial Rounded MT Bold" charset="0"/>
                <a:cs typeface="Arial Rounded MT Bold" charset="0"/>
              </a:rPr>
              <a:t>Know how to say ‘no’</a:t>
            </a:r>
          </a:p>
          <a:p>
            <a:r>
              <a:rPr lang="en-GB" altLang="en-US" sz="3200" b="1" dirty="0">
                <a:latin typeface="Arial Rounded MT Bold" charset="0"/>
                <a:ea typeface="Arial Rounded MT Bold" charset="0"/>
                <a:cs typeface="Arial Rounded MT Bold" charset="0"/>
              </a:rPr>
              <a:t>Act assertively</a:t>
            </a:r>
            <a:endParaRPr lang="en-GB" altLang="en-US" sz="32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r>
              <a:rPr lang="en-GB" altLang="en-US" sz="3200" b="1" dirty="0">
                <a:latin typeface="Arial Rounded MT Bold" charset="0"/>
                <a:ea typeface="Arial Rounded MT Bold" charset="0"/>
                <a:cs typeface="Arial Rounded MT Bold" charset="0"/>
              </a:rPr>
              <a:t>Limit phone and online time</a:t>
            </a:r>
          </a:p>
          <a:p>
            <a:r>
              <a:rPr lang="en-GB" altLang="en-US" sz="3200" b="1" dirty="0">
                <a:latin typeface="Arial Rounded MT Bold" charset="0"/>
                <a:ea typeface="Arial Rounded MT Bold" charset="0"/>
                <a:cs typeface="Arial Rounded MT Bold" charset="0"/>
              </a:rPr>
              <a:t>See others as a source of support</a:t>
            </a:r>
            <a:endParaRPr lang="en-GB" altLang="en-US" sz="32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endParaRPr lang="en-GB" altLang="en-US" sz="4000" dirty="0">
              <a:solidFill>
                <a:srgbClr val="000000"/>
              </a:solidFill>
            </a:endParaRPr>
          </a:p>
          <a:p>
            <a:endParaRPr lang="en-GB" altLang="en-US" sz="32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49303791"/>
      </p:ext>
    </p:extLst>
  </p:cSld>
  <p:clrMapOvr>
    <a:masterClrMapping/>
  </p:clrMapOvr>
  <p:transition spd="slow">
    <p:wip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365264" y="524152"/>
            <a:ext cx="7886700" cy="1325563"/>
          </a:xfrm>
        </p:spPr>
        <p:txBody>
          <a:bodyPr>
            <a:normAutofit fontScale="90000"/>
          </a:bodyPr>
          <a:lstStyle/>
          <a:p>
            <a:br>
              <a:rPr lang="en-GB" altLang="en-US" sz="4400" b="1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GB" altLang="en-US" sz="4400" b="1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sz="5300" b="1" dirty="0">
                <a:latin typeface="Arial Rounded MT Bold" charset="0"/>
                <a:ea typeface="Arial Rounded MT Bold" charset="0"/>
                <a:cs typeface="Arial Rounded MT Bold" charset="0"/>
              </a:rPr>
              <a:t>Making Time</a:t>
            </a:r>
            <a:br>
              <a:rPr lang="en-GB" altLang="en-US" sz="5300" b="1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sz="4400" b="1" i="1" dirty="0">
                <a:latin typeface="Arial Rounded MT Bold" charset="0"/>
                <a:ea typeface="Arial Rounded MT Bold" charset="0"/>
                <a:cs typeface="Arial Rounded MT Bold" charset="0"/>
              </a:rPr>
              <a:t>Ways of Working</a:t>
            </a:r>
            <a:br>
              <a:rPr lang="en-GB" altLang="en-US" sz="4800" i="1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GB" altLang="en-US" sz="44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GB" altLang="en-US" sz="44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endParaRPr lang="en-US" sz="4400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4888" y="2048498"/>
            <a:ext cx="7886700" cy="3888476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20000"/>
              </a:lnSpc>
            </a:pPr>
            <a:r>
              <a:rPr lang="en-GB" altLang="en-US" sz="3000" b="1" dirty="0">
                <a:latin typeface="Arial Rounded MT Bold" charset="0"/>
                <a:ea typeface="Arial Rounded MT Bold" charset="0"/>
                <a:cs typeface="Arial Rounded MT Bold" charset="0"/>
              </a:rPr>
              <a:t>Do the difficult things first</a:t>
            </a:r>
            <a:endParaRPr lang="en-GB" altLang="en-US" sz="30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>
              <a:lnSpc>
                <a:spcPct val="120000"/>
              </a:lnSpc>
            </a:pPr>
            <a:r>
              <a:rPr lang="en-GB" altLang="en-US" sz="3000" b="1" dirty="0">
                <a:latin typeface="Arial Rounded MT Bold" charset="0"/>
                <a:ea typeface="Arial Rounded MT Bold" charset="0"/>
                <a:cs typeface="Arial Rounded MT Bold" charset="0"/>
              </a:rPr>
              <a:t>Cut the clutter</a:t>
            </a:r>
            <a:endParaRPr lang="en-GB" altLang="en-US" sz="30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>
              <a:lnSpc>
                <a:spcPct val="120000"/>
              </a:lnSpc>
            </a:pPr>
            <a:r>
              <a:rPr lang="en-GB" altLang="en-US" sz="3000" b="1" dirty="0">
                <a:latin typeface="Arial Rounded MT Bold" charset="0"/>
                <a:ea typeface="Arial Rounded MT Bold" charset="0"/>
                <a:cs typeface="Arial Rounded MT Bold" charset="0"/>
              </a:rPr>
              <a:t>Complete one task before going on to the next</a:t>
            </a:r>
            <a:endParaRPr lang="en-GB" altLang="en-US" sz="30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>
              <a:lnSpc>
                <a:spcPct val="120000"/>
              </a:lnSpc>
            </a:pPr>
            <a:r>
              <a:rPr lang="en-GB" altLang="en-US" sz="3000" b="1" dirty="0">
                <a:latin typeface="Arial Rounded MT Bold" charset="0"/>
                <a:ea typeface="Arial Rounded MT Bold" charset="0"/>
                <a:cs typeface="Arial Rounded MT Bold" charset="0"/>
              </a:rPr>
              <a:t>Concentrate on a limited number of tasks</a:t>
            </a:r>
            <a:endParaRPr lang="en-GB" altLang="en-US" sz="30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>
              <a:lnSpc>
                <a:spcPct val="120000"/>
              </a:lnSpc>
            </a:pPr>
            <a:r>
              <a:rPr lang="en-GB" altLang="en-US" sz="3000" b="1" dirty="0">
                <a:latin typeface="Arial Rounded MT Bold" charset="0"/>
                <a:ea typeface="Arial Rounded MT Bold" charset="0"/>
                <a:cs typeface="Arial Rounded MT Bold" charset="0"/>
              </a:rPr>
              <a:t>Build in thinking time</a:t>
            </a:r>
            <a:endParaRPr lang="en-GB" altLang="en-US" sz="30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>
              <a:lnSpc>
                <a:spcPct val="120000"/>
              </a:lnSpc>
            </a:pPr>
            <a:r>
              <a:rPr lang="en-GB" altLang="en-US" sz="3000" b="1" dirty="0">
                <a:latin typeface="Arial Rounded MT Bold" charset="0"/>
                <a:ea typeface="Arial Rounded MT Bold" charset="0"/>
                <a:cs typeface="Arial Rounded MT Bold" charset="0"/>
              </a:rPr>
              <a:t>Be conscious of time</a:t>
            </a:r>
            <a:br>
              <a:rPr lang="en-GB" altLang="en-US" sz="3200" b="1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endParaRPr lang="en-GB" altLang="en-US" sz="32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endParaRPr lang="en-GB" altLang="en-US" sz="4000" dirty="0">
              <a:solidFill>
                <a:srgbClr val="000000"/>
              </a:solidFill>
            </a:endParaRPr>
          </a:p>
          <a:p>
            <a:endParaRPr lang="en-GB" altLang="en-US" sz="32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96240299"/>
      </p:ext>
    </p:extLst>
  </p:cSld>
  <p:clrMapOvr>
    <a:masterClrMapping/>
  </p:clrMapOvr>
  <p:transition spd="slow">
    <p:wip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377687" y="314394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latin typeface="Arial Rounded MT Bold" charset="0"/>
                <a:ea typeface="Arial Rounded MT Bold" charset="0"/>
                <a:cs typeface="Arial Rounded MT Bold" charset="0"/>
              </a:rPr>
              <a:t>Prioritisation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5154" y="1607678"/>
            <a:ext cx="7886700" cy="4351338"/>
          </a:xfrm>
        </p:spPr>
        <p:txBody>
          <a:bodyPr>
            <a:normAutofit fontScale="85000" lnSpcReduction="10000"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GB" sz="3200" b="1" dirty="0">
                <a:solidFill>
                  <a:srgbClr val="C00000"/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Urgent</a:t>
            </a:r>
            <a:r>
              <a:rPr lang="en-GB" sz="3200" dirty="0">
                <a:latin typeface="Arial Rounded MT Bold" charset="0"/>
                <a:ea typeface="Arial Rounded MT Bold" charset="0"/>
                <a:cs typeface="Arial Rounded MT Bold" charset="0"/>
              </a:rPr>
              <a:t> – requires immediate attention. Tasks  are usually visible and insist on action.</a:t>
            </a:r>
            <a:endParaRPr lang="en-GB" sz="3200" b="1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GB" sz="3200" b="1" dirty="0">
                <a:solidFill>
                  <a:schemeClr val="accent5"/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Important</a:t>
            </a:r>
            <a:r>
              <a:rPr lang="en-GB" sz="3200" dirty="0">
                <a:latin typeface="Arial Rounded MT Bold" charset="0"/>
                <a:ea typeface="Arial Rounded MT Bold" charset="0"/>
                <a:cs typeface="Arial Rounded MT Bold" charset="0"/>
              </a:rPr>
              <a:t> – has to do with results and contributes to your role. Tasks require initiative and pro-activity.</a:t>
            </a:r>
            <a:endParaRPr lang="en-US" sz="32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53901938"/>
      </p:ext>
    </p:extLst>
  </p:cSld>
  <p:clrMapOvr>
    <a:masterClrMapping/>
  </p:clrMapOvr>
  <p:transition spd="slow">
    <p:wip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-538508" y="238539"/>
            <a:ext cx="8001000" cy="1216025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600" dirty="0">
                <a:latin typeface="Arial Rounded MT Bold" charset="0"/>
                <a:ea typeface="Arial Rounded MT Bold" charset="0"/>
                <a:cs typeface="Arial Rounded MT Bold" charset="0"/>
              </a:rPr>
              <a:t>Urgent &amp; Non-urgent work</a:t>
            </a:r>
            <a:endParaRPr lang="en-GB" sz="3600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graphicFrame>
        <p:nvGraphicFramePr>
          <p:cNvPr id="6215" name="Group 71"/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val="96707847"/>
              </p:ext>
            </p:extLst>
          </p:nvPr>
        </p:nvGraphicFramePr>
        <p:xfrm>
          <a:off x="540233" y="1315278"/>
          <a:ext cx="8001000" cy="4175760"/>
        </p:xfrm>
        <a:graphic>
          <a:graphicData uri="http://schemas.openxmlformats.org/drawingml/2006/table">
            <a:tbl>
              <a:tblPr/>
              <a:tblGrid>
                <a:gridCol w="20002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002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0005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152263">
                <a:tc gridSpan="2">
                  <a:txBody>
                    <a:bodyPr/>
                    <a:lstStyle>
                      <a:lvl1pPr marL="469900" indent="-469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>
                          <a:solidFill>
                            <a:schemeClr val="tx2"/>
                          </a:solidFill>
                          <a:latin typeface="Candara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600">
                          <a:solidFill>
                            <a:schemeClr val="tx2"/>
                          </a:solidFill>
                          <a:latin typeface="Candara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9pPr>
                    </a:lstStyle>
                    <a:p>
                      <a:pPr marL="50800" marR="0" lvl="0" indent="-508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1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THE DIFFERENCE BETWEEN IMPORTANT AND URGENT</a:t>
                      </a:r>
                      <a:endParaRPr kumimoji="0" lang="en-US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rowSpan="3">
                  <a:txBody>
                    <a:bodyPr/>
                    <a:lstStyle>
                      <a:lvl1pPr marL="469900" indent="-469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>
                          <a:solidFill>
                            <a:schemeClr val="tx2"/>
                          </a:solidFill>
                          <a:latin typeface="Candara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600">
                          <a:solidFill>
                            <a:schemeClr val="tx2"/>
                          </a:solidFill>
                          <a:latin typeface="Candara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9pPr>
                    </a:lstStyle>
                    <a:p>
                      <a:pPr marL="469900" marR="0" lvl="0" indent="-469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accent5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Important</a:t>
                      </a:r>
                    </a:p>
                    <a:p>
                      <a:pPr marL="12700" marR="0" lvl="0" indent="-127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Those tasks that will lead to the accomplishment of an important objective.   The situation will worsen if they are not completed successfully.</a:t>
                      </a:r>
                    </a:p>
                    <a:p>
                      <a:pPr marL="469900" marR="0" lvl="0" indent="-469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32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Urgent</a:t>
                      </a:r>
                    </a:p>
                    <a:p>
                      <a:pPr marL="12700" marR="0" lvl="0" indent="-127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Those tasks that have to be done in a very short time-scale.   </a:t>
                      </a:r>
                      <a:r>
                        <a:rPr kumimoji="0" lang="en-US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Which usually means NOW!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41335">
                <a:tc>
                  <a:txBody>
                    <a:bodyPr/>
                    <a:lstStyle>
                      <a:lvl1pPr marL="469900" indent="-469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>
                          <a:solidFill>
                            <a:schemeClr val="tx2"/>
                          </a:solidFill>
                          <a:latin typeface="Candara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600">
                          <a:solidFill>
                            <a:schemeClr val="tx2"/>
                          </a:solidFill>
                          <a:latin typeface="Candara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9pPr>
                    </a:lstStyle>
                    <a:p>
                      <a:pPr marL="469900" marR="0" lvl="0" indent="-469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accent5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Important</a:t>
                      </a:r>
                      <a:endParaRPr kumimoji="0" lang="en-US" alt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accent5"/>
                        </a:solidFill>
                        <a:effectLst/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469900" indent="-469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>
                          <a:solidFill>
                            <a:schemeClr val="tx2"/>
                          </a:solidFill>
                          <a:latin typeface="Candara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600">
                          <a:solidFill>
                            <a:schemeClr val="tx2"/>
                          </a:solidFill>
                          <a:latin typeface="Candara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9pPr>
                    </a:lstStyle>
                    <a:p>
                      <a:pPr marL="469900" marR="0" lvl="0" indent="-469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32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Urgent</a:t>
                      </a:r>
                      <a:endParaRPr kumimoji="0" lang="en-US" altLang="en-US" sz="3200" b="0" i="0" u="none" strike="noStrike" cap="none" normalizeH="0" baseline="0" dirty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607682">
                <a:tc>
                  <a:txBody>
                    <a:bodyPr/>
                    <a:lstStyle>
                      <a:lvl1pPr marL="469900" indent="-469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>
                          <a:solidFill>
                            <a:schemeClr val="tx2"/>
                          </a:solidFill>
                          <a:latin typeface="Candara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600">
                          <a:solidFill>
                            <a:schemeClr val="tx2"/>
                          </a:solidFill>
                          <a:latin typeface="Candara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9pPr>
                    </a:lstStyle>
                    <a:p>
                      <a:pPr marL="12700" marR="0" lvl="0" indent="-127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To do with meeting company objectives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469900" indent="-469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>
                          <a:solidFill>
                            <a:schemeClr val="tx2"/>
                          </a:solidFill>
                          <a:latin typeface="Candara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600">
                          <a:solidFill>
                            <a:schemeClr val="tx2"/>
                          </a:solidFill>
                          <a:latin typeface="Candara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9pPr>
                    </a:lstStyle>
                    <a:p>
                      <a:pPr marL="12700" marR="0" lvl="0" indent="-127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Tasks which have a specific deadline for completion</a:t>
                      </a: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452521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988" y="274638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latin typeface="Arial Rounded MT Bold" charset="0"/>
                <a:ea typeface="Arial Rounded MT Bold" charset="0"/>
                <a:cs typeface="Arial Rounded MT Bold" charset="0"/>
              </a:rPr>
              <a:t>Prioritise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45511780"/>
              </p:ext>
            </p:extLst>
          </p:nvPr>
        </p:nvGraphicFramePr>
        <p:xfrm>
          <a:off x="457200" y="1600200"/>
          <a:ext cx="8229600" cy="39319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88843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20817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13298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 marL="95416" marR="9541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HIGH</a:t>
                      </a:r>
                      <a:r>
                        <a:rPr lang="en-US" sz="2400" baseline="0" dirty="0"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 URGENCY</a:t>
                      </a:r>
                      <a:endParaRPr lang="en-US" sz="2400" dirty="0"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</a:txBody>
                  <a:tcPr marL="95416" marR="95416"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LOW URGENCY</a:t>
                      </a:r>
                    </a:p>
                  </a:txBody>
                  <a:tcPr marL="95416" marR="95416"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US" sz="1800" dirty="0"/>
                    </a:p>
                    <a:p>
                      <a:pPr algn="ctr"/>
                      <a:endParaRPr lang="en-US" sz="1800" dirty="0"/>
                    </a:p>
                    <a:p>
                      <a:pPr algn="ctr"/>
                      <a:r>
                        <a:rPr lang="en-US" sz="1800" dirty="0"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HIGH</a:t>
                      </a:r>
                    </a:p>
                    <a:p>
                      <a:pPr algn="ctr"/>
                      <a:r>
                        <a:rPr lang="en-US" sz="1800" dirty="0"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IMPORTANCE</a:t>
                      </a:r>
                    </a:p>
                    <a:p>
                      <a:pPr algn="ctr"/>
                      <a:endParaRPr lang="en-US" sz="1800" dirty="0"/>
                    </a:p>
                    <a:p>
                      <a:pPr algn="ctr"/>
                      <a:endParaRPr lang="en-US" sz="1800" dirty="0"/>
                    </a:p>
                  </a:txBody>
                  <a:tcPr marL="95416" marR="95416"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800" dirty="0"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pPr algn="ctr"/>
                      <a:r>
                        <a:rPr lang="en-US" sz="4800" dirty="0"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A</a:t>
                      </a:r>
                    </a:p>
                  </a:txBody>
                  <a:tcPr marL="95416" marR="95416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800" dirty="0"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pPr algn="ctr"/>
                      <a:r>
                        <a:rPr lang="en-US" sz="4800" dirty="0"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B</a:t>
                      </a:r>
                    </a:p>
                  </a:txBody>
                  <a:tcPr marL="95416" marR="95416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US" sz="1800" dirty="0"/>
                    </a:p>
                    <a:p>
                      <a:pPr algn="ctr"/>
                      <a:endParaRPr lang="en-US" sz="1800" dirty="0"/>
                    </a:p>
                    <a:p>
                      <a:pPr algn="ctr"/>
                      <a:r>
                        <a:rPr lang="en-US" sz="1800" dirty="0"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LOW</a:t>
                      </a:r>
                    </a:p>
                    <a:p>
                      <a:pPr algn="ctr"/>
                      <a:r>
                        <a:rPr lang="en-US" sz="1800" dirty="0"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IMPORTANCE</a:t>
                      </a:r>
                    </a:p>
                    <a:p>
                      <a:pPr algn="ctr"/>
                      <a:endParaRPr lang="en-US" sz="1800" dirty="0"/>
                    </a:p>
                    <a:p>
                      <a:pPr algn="ctr"/>
                      <a:endParaRPr lang="en-US" sz="1800" dirty="0"/>
                    </a:p>
                  </a:txBody>
                  <a:tcPr marL="95416" marR="95416"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800"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pPr algn="ctr"/>
                      <a:r>
                        <a:rPr lang="en-US" sz="4800"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C</a:t>
                      </a:r>
                    </a:p>
                  </a:txBody>
                  <a:tcPr marL="95416" marR="95416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800" dirty="0"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pPr algn="ctr"/>
                      <a:r>
                        <a:rPr lang="en-US" sz="4800" dirty="0"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D</a:t>
                      </a:r>
                    </a:p>
                  </a:txBody>
                  <a:tcPr marL="95416" marR="95416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82702793"/>
      </p:ext>
    </p:extLst>
  </p:cSld>
  <p:clrMapOvr>
    <a:masterClrMapping/>
  </p:clrMapOvr>
  <p:transition spd="slow">
    <p:wip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dirty="0">
                <a:latin typeface="Arial Rounded MT Bold" charset="0"/>
                <a:ea typeface="Arial Rounded MT Bold" charset="0"/>
                <a:cs typeface="Arial Rounded MT Bold" charset="0"/>
              </a:rPr>
              <a:t>Prioritise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55642569"/>
              </p:ext>
            </p:extLst>
          </p:nvPr>
        </p:nvGraphicFramePr>
        <p:xfrm>
          <a:off x="457200" y="1600200"/>
          <a:ext cx="8229601" cy="397882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352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24014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35424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81243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 marL="95416" marR="9541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HIGH</a:t>
                      </a:r>
                      <a:r>
                        <a:rPr lang="en-US" sz="2400" baseline="0" dirty="0"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 URGENCY</a:t>
                      </a:r>
                      <a:endParaRPr lang="en-US" sz="2400" dirty="0"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</a:txBody>
                  <a:tcPr marL="95416" marR="95416"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LOW URGENCY</a:t>
                      </a:r>
                    </a:p>
                  </a:txBody>
                  <a:tcPr marL="95416" marR="95416"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636226">
                <a:tc>
                  <a:txBody>
                    <a:bodyPr/>
                    <a:lstStyle/>
                    <a:p>
                      <a:pPr algn="ctr"/>
                      <a:endParaRPr lang="en-US" sz="1600" dirty="0"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pPr algn="ctr"/>
                      <a:endParaRPr lang="en-US" sz="1600" dirty="0"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pPr algn="ctr"/>
                      <a:r>
                        <a:rPr lang="en-US" sz="1600" dirty="0"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HIGH</a:t>
                      </a:r>
                    </a:p>
                    <a:p>
                      <a:pPr algn="ctr"/>
                      <a:r>
                        <a:rPr lang="en-US" sz="1600" dirty="0"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IMPORTANCE</a:t>
                      </a:r>
                    </a:p>
                    <a:p>
                      <a:pPr algn="ctr"/>
                      <a:endParaRPr lang="en-US" sz="1600" dirty="0"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pPr algn="ctr"/>
                      <a:endParaRPr lang="en-US" sz="1600" dirty="0"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</a:txBody>
                  <a:tcPr marL="95416" marR="95416"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1350" kern="1200" dirty="0"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these should be dealt with immediately whenever possible </a:t>
                      </a:r>
                    </a:p>
                    <a:p>
                      <a:r>
                        <a:rPr lang="en-GB" sz="1350" kern="1200" dirty="0"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 </a:t>
                      </a:r>
                    </a:p>
                    <a:p>
                      <a:pPr lvl="0"/>
                      <a:r>
                        <a:rPr lang="en-GB" sz="1350" kern="1200" dirty="0"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Crisis</a:t>
                      </a:r>
                    </a:p>
                    <a:p>
                      <a:pPr lvl="0"/>
                      <a:r>
                        <a:rPr lang="en-GB" sz="1350" kern="1200" dirty="0"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Deadline driven projects</a:t>
                      </a:r>
                    </a:p>
                    <a:p>
                      <a:pPr lvl="0"/>
                      <a:r>
                        <a:rPr lang="en-GB" sz="1350" kern="1200" dirty="0"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Pressing problems </a:t>
                      </a:r>
                    </a:p>
                  </a:txBody>
                  <a:tcPr marL="95416" marR="95416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350" kern="1200" dirty="0"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spend time forward planning these into your day’s work </a:t>
                      </a:r>
                    </a:p>
                    <a:p>
                      <a:endParaRPr lang="en-GB" sz="1350" kern="1200" dirty="0">
                        <a:solidFill>
                          <a:schemeClr val="tx1"/>
                        </a:solidFill>
                        <a:effectLst/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pPr lvl="0"/>
                      <a:r>
                        <a:rPr lang="en-GB" sz="1350" kern="1200" dirty="0"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Prevention</a:t>
                      </a:r>
                    </a:p>
                    <a:p>
                      <a:pPr lvl="0"/>
                      <a:r>
                        <a:rPr lang="en-GB" sz="1350" kern="1200" dirty="0"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Planning</a:t>
                      </a:r>
                    </a:p>
                    <a:p>
                      <a:r>
                        <a:rPr lang="en-GB" sz="1350" kern="1200" dirty="0"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Relationship building</a:t>
                      </a:r>
                      <a:r>
                        <a:rPr lang="en-GB" dirty="0"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 </a:t>
                      </a:r>
                      <a:endParaRPr lang="en-US" sz="1400" dirty="0"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</a:txBody>
                  <a:tcPr marL="95416" marR="95416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861358">
                <a:tc>
                  <a:txBody>
                    <a:bodyPr/>
                    <a:lstStyle/>
                    <a:p>
                      <a:pPr algn="ctr"/>
                      <a:endParaRPr lang="en-US" sz="1600" dirty="0"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pPr algn="ctr"/>
                      <a:endParaRPr lang="en-US" sz="1600" dirty="0"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pPr algn="ctr"/>
                      <a:r>
                        <a:rPr lang="en-US" sz="1600" dirty="0"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LOW</a:t>
                      </a:r>
                    </a:p>
                    <a:p>
                      <a:pPr algn="ctr"/>
                      <a:r>
                        <a:rPr lang="en-US" sz="1600" dirty="0"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IMPORTANCE</a:t>
                      </a:r>
                    </a:p>
                    <a:p>
                      <a:pPr algn="ctr"/>
                      <a:endParaRPr lang="en-US" sz="1600" dirty="0"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pPr algn="ctr"/>
                      <a:endParaRPr lang="en-US" sz="1600" dirty="0"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</a:txBody>
                  <a:tcPr marL="95416" marR="95416"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1350" kern="1200" dirty="0"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these should be dealt with quickly and simply    </a:t>
                      </a:r>
                    </a:p>
                    <a:p>
                      <a:r>
                        <a:rPr lang="en-GB" sz="1350" kern="1200" dirty="0"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         </a:t>
                      </a:r>
                    </a:p>
                    <a:p>
                      <a:pPr lvl="0"/>
                      <a:r>
                        <a:rPr lang="en-GB" sz="1350" kern="1200" dirty="0"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Interruptions</a:t>
                      </a:r>
                    </a:p>
                    <a:p>
                      <a:pPr lvl="0"/>
                      <a:r>
                        <a:rPr lang="en-GB" sz="1350" kern="1200" dirty="0"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Some telephone calls and email</a:t>
                      </a:r>
                    </a:p>
                    <a:p>
                      <a:r>
                        <a:rPr lang="en-GB" sz="1350" kern="1200" dirty="0"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Some meetings</a:t>
                      </a:r>
                      <a:r>
                        <a:rPr lang="en-GB" dirty="0"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 </a:t>
                      </a:r>
                      <a:endParaRPr lang="en-US" sz="1400" dirty="0"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</a:txBody>
                  <a:tcPr marL="95416" marR="95416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350" kern="1200" dirty="0"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these should be done in ‘background’ mode or discarded if not necessary </a:t>
                      </a:r>
                    </a:p>
                    <a:p>
                      <a:endParaRPr lang="en-GB" sz="1350" kern="1200" dirty="0">
                        <a:solidFill>
                          <a:schemeClr val="tx1"/>
                        </a:solidFill>
                        <a:effectLst/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pPr lvl="0"/>
                      <a:r>
                        <a:rPr lang="en-GB" sz="1350" kern="1200" dirty="0"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Trivia / Filing</a:t>
                      </a:r>
                    </a:p>
                    <a:p>
                      <a:r>
                        <a:rPr lang="en-GB" sz="1350" kern="1200" dirty="0"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Some telephone calls and emails</a:t>
                      </a:r>
                      <a:r>
                        <a:rPr lang="en-GB" dirty="0"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 </a:t>
                      </a:r>
                      <a:endParaRPr lang="en-US" dirty="0">
                        <a:effectLst/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endParaRPr lang="en-US" sz="1400" dirty="0"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</a:txBody>
                  <a:tcPr marL="95416" marR="95416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13</a:t>
            </a:fld>
            <a:endParaRPr lang="en-GB" altLang="en-US"/>
          </a:p>
        </p:txBody>
      </p:sp>
      <p:sp>
        <p:nvSpPr>
          <p:cNvPr id="6" name="TextBox 5"/>
          <p:cNvSpPr txBox="1"/>
          <p:nvPr/>
        </p:nvSpPr>
        <p:spPr>
          <a:xfrm>
            <a:off x="4499992" y="342900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A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028384" y="357301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B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172400" y="5229200"/>
            <a:ext cx="296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D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499992" y="522920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C</a:t>
            </a:r>
          </a:p>
        </p:txBody>
      </p:sp>
    </p:spTree>
    <p:extLst>
      <p:ext uri="{BB962C8B-B14F-4D97-AF65-F5344CB8AC3E}">
        <p14:creationId xmlns:p14="http://schemas.microsoft.com/office/powerpoint/2010/main" val="66516741"/>
      </p:ext>
    </p:extLst>
  </p:cSld>
  <p:clrMapOvr>
    <a:masterClrMapping/>
  </p:clrMapOvr>
  <p:transition spd="slow">
    <p:wip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1" name="Title 2"/>
          <p:cNvSpPr>
            <a:spLocks noGrp="1"/>
          </p:cNvSpPr>
          <p:nvPr>
            <p:ph type="title"/>
          </p:nvPr>
        </p:nvSpPr>
        <p:spPr>
          <a:xfrm>
            <a:off x="-99322" y="208989"/>
            <a:ext cx="8229600" cy="1143000"/>
          </a:xfrm>
        </p:spPr>
        <p:txBody>
          <a:bodyPr>
            <a:normAutofit/>
          </a:bodyPr>
          <a:lstStyle/>
          <a:p>
            <a:r>
              <a:rPr lang="en-GB" altLang="en-US" sz="4400" dirty="0">
                <a:latin typeface="Arial Rounded MT Bold" charset="0"/>
                <a:ea typeface="Arial Rounded MT Bold" charset="0"/>
                <a:cs typeface="Arial Rounded MT Bold" charset="0"/>
              </a:rPr>
              <a:t>Exercise</a:t>
            </a:r>
          </a:p>
        </p:txBody>
      </p:sp>
      <p:sp>
        <p:nvSpPr>
          <p:cNvPr id="37890" name="Content Placeholder 1"/>
          <p:cNvSpPr>
            <a:spLocks noGrp="1"/>
          </p:cNvSpPr>
          <p:nvPr>
            <p:ph idx="1"/>
          </p:nvPr>
        </p:nvSpPr>
        <p:spPr>
          <a:xfrm>
            <a:off x="721416" y="1182689"/>
            <a:ext cx="7408862" cy="3667125"/>
          </a:xfrm>
        </p:spPr>
        <p:txBody>
          <a:bodyPr/>
          <a:lstStyle/>
          <a:p>
            <a:r>
              <a:rPr lang="en-GB" altLang="en-US" sz="2800" dirty="0">
                <a:latin typeface="Arial Rounded MT Bold" charset="0"/>
                <a:ea typeface="Arial Rounded MT Bold" charset="0"/>
                <a:cs typeface="Arial Rounded MT Bold" charset="0"/>
              </a:rPr>
              <a:t>Have a go at listing some of your jobs that you need to do within a similar square with four sectors as shown below:</a:t>
            </a:r>
          </a:p>
          <a:p>
            <a:endParaRPr lang="en-GB" altLang="en-US" dirty="0"/>
          </a:p>
          <a:p>
            <a:endParaRPr lang="en-GB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9pPr>
          </a:lstStyle>
          <a:p>
            <a:pPr eaLnBrk="1" hangingPunct="1"/>
            <a:fld id="{92D9C83E-A2DF-9649-A11F-5C8D50467614}" type="slidenum">
              <a:rPr lang="en-GB" altLang="en-US">
                <a:solidFill>
                  <a:srgbClr val="000000"/>
                </a:solidFill>
                <a:latin typeface="Candara" charset="0"/>
              </a:rPr>
              <a:pPr eaLnBrk="1" hangingPunct="1"/>
              <a:t>14</a:t>
            </a:fld>
            <a:endParaRPr lang="en-GB" altLang="en-US">
              <a:solidFill>
                <a:srgbClr val="000000"/>
              </a:solidFill>
              <a:latin typeface="Candara" charset="0"/>
            </a:endParaRP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07390488"/>
              </p:ext>
            </p:extLst>
          </p:nvPr>
        </p:nvGraphicFramePr>
        <p:xfrm>
          <a:off x="431800" y="3016252"/>
          <a:ext cx="8280400" cy="2560320"/>
        </p:xfrm>
        <a:graphic>
          <a:graphicData uri="http://schemas.openxmlformats.org/drawingml/2006/table">
            <a:tbl>
              <a:tblPr/>
              <a:tblGrid>
                <a:gridCol w="4140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40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198563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>
                          <a:solidFill>
                            <a:schemeClr val="tx2"/>
                          </a:solidFill>
                          <a:latin typeface="Candara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600">
                          <a:solidFill>
                            <a:schemeClr val="tx2"/>
                          </a:solidFill>
                          <a:latin typeface="Candara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A</a:t>
                      </a:r>
                      <a:r>
                        <a:rPr kumimoji="0" lang="en-GB" alt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: High Urgency &amp; High Importance: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1800" b="1" i="0" u="none" strike="noStrike" cap="none" normalizeH="0" baseline="0" dirty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High priority items to do now.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>
                          <a:solidFill>
                            <a:schemeClr val="tx2"/>
                          </a:solidFill>
                          <a:latin typeface="Candara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600">
                          <a:solidFill>
                            <a:schemeClr val="tx2"/>
                          </a:solidFill>
                          <a:latin typeface="Candara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C</a:t>
                      </a:r>
                      <a:r>
                        <a:rPr kumimoji="0" lang="en-GB" alt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: High Urgency, Low Importance: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1800" b="1" i="0" u="none" strike="noStrike" cap="none" normalizeH="0" baseline="0" dirty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Less important tasks that need doing soon.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98563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>
                          <a:solidFill>
                            <a:schemeClr val="tx2"/>
                          </a:solidFill>
                          <a:latin typeface="Candara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600">
                          <a:solidFill>
                            <a:schemeClr val="tx2"/>
                          </a:solidFill>
                          <a:latin typeface="Candara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B</a:t>
                      </a:r>
                      <a:r>
                        <a:rPr kumimoji="0" lang="en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: Low Urgency, High Priority: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Important that these task get done but not necessarily today.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5FE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>
                          <a:solidFill>
                            <a:schemeClr val="tx2"/>
                          </a:solidFill>
                          <a:latin typeface="Candara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600">
                          <a:solidFill>
                            <a:schemeClr val="tx2"/>
                          </a:solidFill>
                          <a:latin typeface="Candara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D</a:t>
                      </a:r>
                      <a:r>
                        <a:rPr kumimoji="0" lang="en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: Low Urgency, Low Importance: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Does anyone need to do this?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5F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48870471"/>
      </p:ext>
    </p:extLst>
  </p:cSld>
  <p:clrMapOvr>
    <a:masterClrMapping/>
  </p:clrMapOvr>
  <p:transition spd="slow">
    <p:wip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5" name="Title 2"/>
          <p:cNvSpPr>
            <a:spLocks noGrp="1"/>
          </p:cNvSpPr>
          <p:nvPr>
            <p:ph type="title"/>
          </p:nvPr>
        </p:nvSpPr>
        <p:spPr>
          <a:xfrm>
            <a:off x="628650" y="645836"/>
            <a:ext cx="7886700" cy="1325563"/>
          </a:xfrm>
        </p:spPr>
        <p:txBody>
          <a:bodyPr>
            <a:normAutofit fontScale="90000"/>
          </a:bodyPr>
          <a:lstStyle/>
          <a:p>
            <a:r>
              <a:rPr lang="en-GB" altLang="en-US" dirty="0">
                <a:latin typeface="Arial Rounded MT Bold" charset="0"/>
                <a:ea typeface="Arial Rounded MT Bold" charset="0"/>
                <a:cs typeface="Arial Rounded MT Bold" charset="0"/>
              </a:rPr>
              <a:t>Time Management for students</a:t>
            </a:r>
          </a:p>
        </p:txBody>
      </p:sp>
      <p:pic>
        <p:nvPicPr>
          <p:cNvPr id="38914" name="Content Placeholder 4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61091" y="1600200"/>
            <a:ext cx="5221817" cy="3916363"/>
          </a:xfr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9pPr>
          </a:lstStyle>
          <a:p>
            <a:pPr eaLnBrk="1" hangingPunct="1"/>
            <a:fld id="{DFFB8395-F205-CE4D-A2D8-BBADE0485466}" type="slidenum">
              <a:rPr lang="en-GB" altLang="en-US">
                <a:solidFill>
                  <a:srgbClr val="000000"/>
                </a:solidFill>
                <a:latin typeface="Candara" charset="0"/>
              </a:rPr>
              <a:pPr eaLnBrk="1" hangingPunct="1"/>
              <a:t>15</a:t>
            </a:fld>
            <a:endParaRPr lang="en-GB" altLang="en-US">
              <a:solidFill>
                <a:srgbClr val="000000"/>
              </a:solidFill>
              <a:latin typeface="Candar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57309320"/>
      </p:ext>
    </p:extLst>
  </p:cSld>
  <p:clrMapOvr>
    <a:masterClrMapping/>
  </p:clrMapOvr>
  <p:transition spd="slow">
    <p:wipe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377687" y="261385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latin typeface="Arial Rounded MT Bold" charset="0"/>
                <a:ea typeface="Arial Rounded MT Bold" charset="0"/>
                <a:cs typeface="Arial Rounded MT Bold" charset="0"/>
              </a:rPr>
              <a:t>Procrastination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sz="4000" dirty="0">
                <a:latin typeface="Arial Rounded MT Bold" charset="0"/>
                <a:ea typeface="Arial Rounded MT Bold" charset="0"/>
                <a:cs typeface="Arial Rounded MT Bold" charset="0"/>
              </a:rPr>
              <a:t>Why do we Procrastinate?</a:t>
            </a:r>
          </a:p>
          <a:p>
            <a:r>
              <a:rPr lang="en-US" sz="4000" dirty="0">
                <a:latin typeface="Arial Rounded MT Bold" charset="0"/>
                <a:ea typeface="Arial Rounded MT Bold" charset="0"/>
                <a:cs typeface="Arial Rounded MT Bold" charset="0"/>
              </a:rPr>
              <a:t>Not Important</a:t>
            </a:r>
          </a:p>
          <a:p>
            <a:r>
              <a:rPr lang="en-US" sz="4000" dirty="0">
                <a:latin typeface="Arial Rounded MT Bold" charset="0"/>
                <a:ea typeface="Arial Rounded MT Bold" charset="0"/>
                <a:cs typeface="Arial Rounded MT Bold" charset="0"/>
              </a:rPr>
              <a:t>Confused</a:t>
            </a:r>
          </a:p>
          <a:p>
            <a:r>
              <a:rPr lang="en-US" sz="4000" dirty="0">
                <a:latin typeface="Arial Rounded MT Bold" charset="0"/>
                <a:ea typeface="Arial Rounded MT Bold" charset="0"/>
                <a:cs typeface="Arial Rounded MT Bold" charset="0"/>
              </a:rPr>
              <a:t>Overwhelmed </a:t>
            </a:r>
          </a:p>
          <a:p>
            <a:r>
              <a:rPr lang="en-US" sz="4000" dirty="0">
                <a:latin typeface="Arial Rounded MT Bold" charset="0"/>
                <a:ea typeface="Arial Rounded MT Bold" charset="0"/>
                <a:cs typeface="Arial Rounded MT Bold" charset="0"/>
              </a:rPr>
              <a:t>Perfectionism </a:t>
            </a:r>
          </a:p>
          <a:p>
            <a:r>
              <a:rPr lang="en-US" sz="4000" dirty="0">
                <a:latin typeface="Arial Rounded MT Bold" charset="0"/>
                <a:ea typeface="Arial Rounded MT Bold" charset="0"/>
                <a:cs typeface="Arial Rounded MT Bold" charset="0"/>
              </a:rPr>
              <a:t>Distractions 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79009820"/>
      </p:ext>
    </p:extLst>
  </p:cSld>
  <p:clrMapOvr>
    <a:masterClrMapping/>
  </p:clrMapOvr>
  <p:transition spd="slow">
    <p:wipe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32723"/>
            <a:ext cx="8229600" cy="391703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dirty="0">
                <a:latin typeface="Arial Rounded MT Bold" charset="0"/>
                <a:ea typeface="Arial Rounded MT Bold" charset="0"/>
                <a:cs typeface="Arial Rounded MT Bold" charset="0"/>
              </a:rPr>
              <a:t>Identify your Roles &amp; Responsibilities under the following headings:</a:t>
            </a:r>
          </a:p>
          <a:p>
            <a:pPr marL="0" indent="0">
              <a:buNone/>
            </a:pPr>
            <a:endParaRPr lang="en-US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lvl="1"/>
            <a:r>
              <a:rPr lang="en-US" sz="2000" dirty="0">
                <a:latin typeface="Arial Rounded MT Bold" charset="0"/>
                <a:ea typeface="Arial Rounded MT Bold" charset="0"/>
                <a:cs typeface="Arial Rounded MT Bold" charset="0"/>
              </a:rPr>
              <a:t>Work</a:t>
            </a:r>
          </a:p>
          <a:p>
            <a:pPr marL="342900" lvl="1" indent="0">
              <a:buNone/>
            </a:pPr>
            <a:endParaRPr lang="en-US" sz="20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342900" lvl="1" indent="0">
              <a:buNone/>
            </a:pPr>
            <a:endParaRPr lang="en-US" sz="20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lvl="1"/>
            <a:r>
              <a:rPr lang="en-US" sz="2000" dirty="0">
                <a:latin typeface="Arial Rounded MT Bold" charset="0"/>
                <a:ea typeface="Arial Rounded MT Bold" charset="0"/>
                <a:cs typeface="Arial Rounded MT Bold" charset="0"/>
              </a:rPr>
              <a:t>Home</a:t>
            </a:r>
          </a:p>
          <a:p>
            <a:pPr lvl="1"/>
            <a:endParaRPr lang="en-US" sz="20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lvl="1"/>
            <a:endParaRPr lang="en-US" sz="20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lvl="1"/>
            <a:r>
              <a:rPr lang="en-US" sz="2000" dirty="0">
                <a:latin typeface="Arial Rounded MT Bold" charset="0"/>
                <a:ea typeface="Arial Rounded MT Bold" charset="0"/>
                <a:cs typeface="Arial Rounded MT Bold" charset="0"/>
              </a:rPr>
              <a:t>Family</a:t>
            </a:r>
          </a:p>
          <a:p>
            <a:pPr lvl="1"/>
            <a:endParaRPr lang="en-US" sz="20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lvl="1"/>
            <a:endParaRPr lang="en-US" sz="20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lvl="1"/>
            <a:r>
              <a:rPr lang="en-US" sz="2000" dirty="0">
                <a:latin typeface="Arial Rounded MT Bold" charset="0"/>
                <a:ea typeface="Arial Rounded MT Bold" charset="0"/>
                <a:cs typeface="Arial Rounded MT Bold" charset="0"/>
              </a:rPr>
              <a:t>Social/Community</a:t>
            </a:r>
          </a:p>
          <a:p>
            <a:pPr marL="342900" lvl="1" indent="0">
              <a:buNone/>
            </a:pPr>
            <a:endParaRPr lang="en-US" sz="2000" dirty="0"/>
          </a:p>
          <a:p>
            <a:pPr marL="342900" lvl="1" indent="0">
              <a:buNone/>
            </a:pPr>
            <a:endParaRPr lang="en-US" sz="2000" dirty="0"/>
          </a:p>
          <a:p>
            <a:pPr lvl="1"/>
            <a:endParaRPr lang="en-US" sz="2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731526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3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3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3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87890"/>
            <a:ext cx="8229600" cy="1143000"/>
          </a:xfrm>
        </p:spPr>
        <p:txBody>
          <a:bodyPr>
            <a:normAutofit/>
          </a:bodyPr>
          <a:lstStyle/>
          <a:p>
            <a:endParaRPr lang="en-US" sz="4400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sz="3200" dirty="0">
                <a:latin typeface="Arial Rounded MT Bold" charset="0"/>
                <a:ea typeface="Arial Rounded MT Bold" charset="0"/>
                <a:cs typeface="Arial Rounded MT Bold" charset="0"/>
              </a:rPr>
              <a:t>Not really sure what you are suppose to do.</a:t>
            </a:r>
          </a:p>
          <a:p>
            <a:pPr marL="0" indent="0">
              <a:buNone/>
            </a:pPr>
            <a:endParaRPr lang="en-US" sz="32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r>
              <a:rPr lang="en-US" sz="3200" dirty="0">
                <a:latin typeface="Arial Rounded MT Bold" charset="0"/>
                <a:ea typeface="Arial Rounded MT Bold" charset="0"/>
                <a:cs typeface="Arial Rounded MT Bold" charset="0"/>
              </a:rPr>
              <a:t>Clarification of the Task/Activity</a:t>
            </a:r>
          </a:p>
          <a:p>
            <a:pPr marL="0" indent="0">
              <a:buNone/>
            </a:pPr>
            <a:endParaRPr lang="en-US" sz="32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r>
              <a:rPr lang="en-US" sz="3200" dirty="0">
                <a:latin typeface="Arial Rounded MT Bold" charset="0"/>
                <a:ea typeface="Arial Rounded MT Bold" charset="0"/>
                <a:cs typeface="Arial Rounded MT Bold" charset="0"/>
              </a:rPr>
              <a:t>Determine the end result – What is the measure of success?</a:t>
            </a:r>
          </a:p>
          <a:p>
            <a:endParaRPr lang="en-US" sz="32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r>
              <a:rPr lang="en-US" sz="3200" dirty="0">
                <a:latin typeface="Arial Rounded MT Bold" charset="0"/>
                <a:ea typeface="Arial Rounded MT Bold" charset="0"/>
                <a:cs typeface="Arial Rounded MT Bold" charset="0"/>
              </a:rPr>
              <a:t>Start with the End in Mind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75490394"/>
      </p:ext>
    </p:extLst>
  </p:cSld>
  <p:clrMapOvr>
    <a:masterClrMapping/>
  </p:clrMapOvr>
  <p:transition spd="slow">
    <p:wipe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65653" y="222812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latin typeface="Arial Rounded MT Bold" charset="0"/>
                <a:ea typeface="Arial Rounded MT Bold" charset="0"/>
                <a:cs typeface="Arial Rounded MT Bold" charset="0"/>
              </a:rPr>
              <a:t>Overwhelmed	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587086"/>
            <a:ext cx="7886700" cy="4351338"/>
          </a:xfrm>
        </p:spPr>
        <p:txBody>
          <a:bodyPr/>
          <a:lstStyle/>
          <a:p>
            <a:pPr marL="0" indent="0">
              <a:buNone/>
            </a:pPr>
            <a:r>
              <a:rPr lang="en-US" sz="3200" dirty="0">
                <a:latin typeface="Arial Rounded MT Bold" charset="0"/>
                <a:ea typeface="Arial Rounded MT Bold" charset="0"/>
                <a:cs typeface="Arial Rounded MT Bold" charset="0"/>
              </a:rPr>
              <a:t>Why do you think people </a:t>
            </a:r>
          </a:p>
          <a:p>
            <a:pPr marL="0" indent="0">
              <a:buNone/>
            </a:pPr>
            <a:r>
              <a:rPr lang="en-US" sz="3200" dirty="0">
                <a:latin typeface="Arial Rounded MT Bold" charset="0"/>
                <a:ea typeface="Arial Rounded MT Bold" charset="0"/>
                <a:cs typeface="Arial Rounded MT Bold" charset="0"/>
              </a:rPr>
              <a:t>get overwhelmed?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sz="2400" dirty="0">
                <a:latin typeface="Arial Rounded MT Bold" charset="0"/>
                <a:ea typeface="Arial Rounded MT Bold" charset="0"/>
                <a:cs typeface="Arial Rounded MT Bold" charset="0"/>
              </a:rPr>
              <a:t>Break Down tasks/assessments/projects to Manageable Bites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18391975"/>
      </p:ext>
    </p:extLst>
  </p:cSld>
  <p:clrMapOvr>
    <a:masterClrMapping/>
  </p:clrMapOvr>
  <p:transition spd="slow">
    <p:wipe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65652" y="736462"/>
            <a:ext cx="8229600" cy="1143000"/>
          </a:xfrm>
        </p:spPr>
        <p:txBody>
          <a:bodyPr/>
          <a:lstStyle/>
          <a:p>
            <a:r>
              <a:rPr lang="en-US" dirty="0">
                <a:latin typeface="Arial Rounded MT Bold" charset="0"/>
                <a:ea typeface="Arial Rounded MT Bold" charset="0"/>
                <a:cs typeface="Arial Rounded MT Bold" charset="0"/>
              </a:rPr>
              <a:t>Overwhelmed -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59227"/>
            <a:ext cx="8229600" cy="391703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sz="2800" dirty="0">
                <a:latin typeface="Arial Rounded MT Bold" charset="0"/>
                <a:ea typeface="Arial Rounded MT Bold" charset="0"/>
                <a:cs typeface="Arial Rounded MT Bold" charset="0"/>
              </a:rPr>
              <a:t>Think of a time when you were overwhelmed – How did you manage to start?</a:t>
            </a:r>
          </a:p>
          <a:p>
            <a:pPr marL="0" indent="0">
              <a:buNone/>
            </a:pPr>
            <a:endParaRPr lang="en-US" sz="28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0" indent="0">
              <a:buNone/>
            </a:pPr>
            <a:r>
              <a:rPr lang="en-US" sz="2800" dirty="0">
                <a:latin typeface="Arial Rounded MT Bold" charset="0"/>
                <a:ea typeface="Arial Rounded MT Bold" charset="0"/>
                <a:cs typeface="Arial Rounded MT Bold" charset="0"/>
              </a:rPr>
              <a:t>Think of a current activity you are putting off because you are overwhelmed</a:t>
            </a:r>
          </a:p>
          <a:p>
            <a:pPr marL="0" indent="0">
              <a:buNone/>
            </a:pPr>
            <a:endParaRPr lang="en-US" sz="28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0" indent="0">
              <a:buNone/>
            </a:pPr>
            <a:r>
              <a:rPr lang="en-US" sz="2800" dirty="0">
                <a:latin typeface="Arial Rounded MT Bold" charset="0"/>
                <a:ea typeface="Arial Rounded MT Bold" charset="0"/>
                <a:cs typeface="Arial Rounded MT Bold" charset="0"/>
              </a:rPr>
              <a:t>How could you break it down to manageable bites?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7457519"/>
      </p:ext>
    </p:extLst>
  </p:cSld>
  <p:clrMapOvr>
    <a:masterClrMapping/>
  </p:clrMapOvr>
  <p:transition spd="slow">
    <p:wipe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470452" y="216894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latin typeface="Arial Rounded MT Bold" charset="0"/>
                <a:ea typeface="Arial Rounded MT Bold" charset="0"/>
                <a:cs typeface="Arial Rounded MT Bold" charset="0"/>
              </a:rPr>
              <a:t>Perfectionism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2800" dirty="0">
                <a:latin typeface="Arial Rounded MT Bold" charset="0"/>
                <a:ea typeface="Arial Rounded MT Bold" charset="0"/>
                <a:cs typeface="Arial Rounded MT Bold" charset="0"/>
              </a:rPr>
              <a:t>We all want to do it Right, First Time</a:t>
            </a:r>
          </a:p>
          <a:p>
            <a:pPr marL="0" indent="0">
              <a:buNone/>
            </a:pPr>
            <a:endParaRPr lang="en-US" sz="28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0" indent="0">
              <a:buNone/>
            </a:pPr>
            <a:r>
              <a:rPr lang="en-US" sz="2800" dirty="0">
                <a:latin typeface="Arial Rounded MT Bold" charset="0"/>
                <a:ea typeface="Arial Rounded MT Bold" charset="0"/>
                <a:cs typeface="Arial Rounded MT Bold" charset="0"/>
              </a:rPr>
              <a:t>Over Specifying</a:t>
            </a:r>
          </a:p>
          <a:p>
            <a:pPr marL="0" indent="0">
              <a:buNone/>
            </a:pPr>
            <a:endParaRPr lang="en-US" sz="28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0" indent="0">
              <a:buNone/>
            </a:pPr>
            <a:r>
              <a:rPr lang="en-US" sz="2800" dirty="0">
                <a:latin typeface="Arial Rounded MT Bold" charset="0"/>
                <a:ea typeface="Arial Rounded MT Bold" charset="0"/>
                <a:cs typeface="Arial Rounded MT Bold" charset="0"/>
              </a:rPr>
              <a:t>Pareto Principle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21</a:t>
            </a:fld>
            <a:endParaRPr lang="en-GB" alt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73588" y="2795127"/>
            <a:ext cx="3048000" cy="25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3836312"/>
      </p:ext>
    </p:extLst>
  </p:cSld>
  <p:clrMapOvr>
    <a:masterClrMapping/>
  </p:clrMapOvr>
  <p:transition spd="slow">
    <p:wipe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74638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latin typeface="Arial Rounded MT Bold" charset="0"/>
                <a:ea typeface="Arial Rounded MT Bold" charset="0"/>
                <a:cs typeface="Arial Rounded MT Bold" charset="0"/>
              </a:rPr>
              <a:t>Distractions		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>
                <a:latin typeface="Arial Rounded MT Bold" charset="0"/>
                <a:ea typeface="Arial Rounded MT Bold" charset="0"/>
                <a:cs typeface="Arial Rounded MT Bold" charset="0"/>
              </a:rPr>
              <a:t>People – Family, Friends, Colleague,  Interruptions</a:t>
            </a:r>
          </a:p>
          <a:p>
            <a:pPr marL="0" indent="0">
              <a:buNone/>
            </a:pPr>
            <a:endParaRPr lang="en-US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0" indent="0">
              <a:buNone/>
            </a:pPr>
            <a:r>
              <a:rPr lang="en-US" dirty="0">
                <a:latin typeface="Arial Rounded MT Bold" charset="0"/>
                <a:ea typeface="Arial Rounded MT Bold" charset="0"/>
                <a:cs typeface="Arial Rounded MT Bold" charset="0"/>
              </a:rPr>
              <a:t>Notifications – Facebook, Emails, phones</a:t>
            </a:r>
          </a:p>
          <a:p>
            <a:pPr marL="0" indent="0">
              <a:buNone/>
            </a:pPr>
            <a:endParaRPr lang="en-US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0" indent="0">
              <a:buNone/>
            </a:pPr>
            <a:r>
              <a:rPr lang="en-US" dirty="0">
                <a:latin typeface="Arial Rounded MT Bold" charset="0"/>
                <a:ea typeface="Arial Rounded MT Bold" charset="0"/>
                <a:cs typeface="Arial Rounded MT Bold" charset="0"/>
              </a:rPr>
              <a:t>Environment  - Clutter </a:t>
            </a:r>
          </a:p>
          <a:p>
            <a:pPr marL="0" indent="0">
              <a:buNone/>
            </a:pPr>
            <a:endParaRPr lang="en-US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0" indent="0">
              <a:buNone/>
            </a:pPr>
            <a:r>
              <a:rPr lang="en-US" dirty="0">
                <a:latin typeface="Arial Rounded MT Bold" charset="0"/>
                <a:ea typeface="Arial Rounded MT Bold" charset="0"/>
                <a:cs typeface="Arial Rounded MT Bold" charset="0"/>
              </a:rPr>
              <a:t>Multitasking</a:t>
            </a:r>
          </a:p>
          <a:p>
            <a:pPr marL="0" indent="0">
              <a:buNone/>
            </a:pPr>
            <a:endParaRPr lang="en-US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0" indent="0">
              <a:buNone/>
            </a:pPr>
            <a:r>
              <a:rPr lang="en-US" dirty="0">
                <a:latin typeface="Arial Rounded MT Bold" charset="0"/>
                <a:ea typeface="Arial Rounded MT Bold" charset="0"/>
                <a:cs typeface="Arial Rounded MT Bold" charset="0"/>
              </a:rPr>
              <a:t>Tiredness</a:t>
            </a:r>
          </a:p>
          <a:p>
            <a:pPr marL="0" indent="0">
              <a:buNone/>
            </a:pPr>
            <a:endParaRPr lang="en-US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0" indent="0">
              <a:buNone/>
            </a:pPr>
            <a:r>
              <a:rPr lang="en-US" dirty="0">
                <a:latin typeface="Arial Rounded MT Bold" charset="0"/>
                <a:ea typeface="Arial Rounded MT Bold" charset="0"/>
                <a:cs typeface="Arial Rounded MT Bold" charset="0"/>
              </a:rPr>
              <a:t>Lack Motivation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41647625"/>
      </p:ext>
    </p:extLst>
  </p:cSld>
  <p:clrMapOvr>
    <a:masterClrMapping/>
  </p:clrMapOvr>
  <p:transition spd="slow">
    <p:wipe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537541" y="371059"/>
            <a:ext cx="7886700" cy="1325563"/>
          </a:xfrm>
        </p:spPr>
        <p:txBody>
          <a:bodyPr/>
          <a:lstStyle/>
          <a:p>
            <a:r>
              <a:rPr lang="en-US" dirty="0">
                <a:latin typeface="Arial Rounded MT Bold" charset="0"/>
                <a:ea typeface="Arial Rounded MT Bold" charset="0"/>
                <a:cs typeface="Arial Rounded MT Bold" charset="0"/>
              </a:rPr>
              <a:t>Planning Your Time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696622"/>
            <a:ext cx="7886700" cy="5532438"/>
          </a:xfrm>
        </p:spPr>
        <p:txBody>
          <a:bodyPr>
            <a:normAutofit fontScale="55000" lnSpcReduction="20000"/>
          </a:bodyPr>
          <a:lstStyle/>
          <a:p>
            <a:pPr marL="514350" indent="-514350">
              <a:lnSpc>
                <a:spcPct val="130000"/>
              </a:lnSpc>
              <a:buFont typeface="+mj-lt"/>
              <a:buAutoNum type="arabicPeriod"/>
            </a:pPr>
            <a:r>
              <a:rPr lang="en-US" sz="4000" dirty="0">
                <a:latin typeface="Arial Rounded MT Bold" charset="0"/>
                <a:ea typeface="Arial Rounded MT Bold" charset="0"/>
                <a:cs typeface="Arial Rounded MT Bold" charset="0"/>
              </a:rPr>
              <a:t>Identify your ‘Project’, and confirm its importance </a:t>
            </a:r>
          </a:p>
          <a:p>
            <a:pPr marL="514350" indent="-514350">
              <a:lnSpc>
                <a:spcPct val="130000"/>
              </a:lnSpc>
              <a:buFont typeface="+mj-lt"/>
              <a:buAutoNum type="arabicPeriod"/>
            </a:pPr>
            <a:r>
              <a:rPr lang="en-US" sz="4000" dirty="0">
                <a:latin typeface="Arial Rounded MT Bold" charset="0"/>
                <a:ea typeface="Arial Rounded MT Bold" charset="0"/>
                <a:cs typeface="Arial Rounded MT Bold" charset="0"/>
              </a:rPr>
              <a:t>Define your Outcome</a:t>
            </a:r>
          </a:p>
          <a:p>
            <a:pPr marL="514350" indent="-514350">
              <a:lnSpc>
                <a:spcPct val="130000"/>
              </a:lnSpc>
              <a:buFont typeface="+mj-lt"/>
              <a:buAutoNum type="arabicPeriod"/>
            </a:pPr>
            <a:r>
              <a:rPr lang="en-US" sz="4000" dirty="0">
                <a:latin typeface="Arial Rounded MT Bold" charset="0"/>
                <a:ea typeface="Arial Rounded MT Bold" charset="0"/>
                <a:cs typeface="Arial Rounded MT Bold" charset="0"/>
              </a:rPr>
              <a:t>Break the Project down into bite size Activities</a:t>
            </a:r>
          </a:p>
          <a:p>
            <a:pPr marL="514350" indent="-514350">
              <a:lnSpc>
                <a:spcPct val="130000"/>
              </a:lnSpc>
              <a:buFont typeface="+mj-lt"/>
              <a:buAutoNum type="arabicPeriod"/>
            </a:pPr>
            <a:r>
              <a:rPr lang="en-US" sz="4000" dirty="0">
                <a:latin typeface="Arial Rounded MT Bold" charset="0"/>
                <a:ea typeface="Arial Rounded MT Bold" charset="0"/>
                <a:cs typeface="Arial Rounded MT Bold" charset="0"/>
              </a:rPr>
              <a:t>Determine the order they have to be completed</a:t>
            </a:r>
          </a:p>
          <a:p>
            <a:pPr marL="514350" indent="-514350">
              <a:lnSpc>
                <a:spcPct val="130000"/>
              </a:lnSpc>
              <a:buFont typeface="+mj-lt"/>
              <a:buAutoNum type="arabicPeriod"/>
            </a:pPr>
            <a:r>
              <a:rPr lang="en-US" sz="4000" dirty="0">
                <a:latin typeface="Arial Rounded MT Bold" charset="0"/>
                <a:ea typeface="Arial Rounded MT Bold" charset="0"/>
                <a:cs typeface="Arial Rounded MT Bold" charset="0"/>
              </a:rPr>
              <a:t>Determine ‘Best Time’, based on the activity type</a:t>
            </a:r>
          </a:p>
          <a:p>
            <a:pPr marL="514350" indent="-514350">
              <a:lnSpc>
                <a:spcPct val="130000"/>
              </a:lnSpc>
              <a:buFont typeface="+mj-lt"/>
              <a:buAutoNum type="arabicPeriod"/>
            </a:pPr>
            <a:r>
              <a:rPr lang="en-US" sz="4000" dirty="0">
                <a:latin typeface="Arial Rounded MT Bold" charset="0"/>
                <a:ea typeface="Arial Rounded MT Bold" charset="0"/>
                <a:cs typeface="Arial Rounded MT Bold" charset="0"/>
              </a:rPr>
              <a:t>Schedule the Activity</a:t>
            </a:r>
          </a:p>
          <a:p>
            <a:pPr marL="514350" indent="-514350">
              <a:lnSpc>
                <a:spcPct val="130000"/>
              </a:lnSpc>
              <a:buFont typeface="+mj-lt"/>
              <a:buAutoNum type="arabicPeriod"/>
            </a:pPr>
            <a:r>
              <a:rPr lang="en-US" sz="4000" dirty="0">
                <a:latin typeface="Arial Rounded MT Bold" charset="0"/>
                <a:ea typeface="Arial Rounded MT Bold" charset="0"/>
                <a:cs typeface="Arial Rounded MT Bold" charset="0"/>
              </a:rPr>
              <a:t>Methodically work your way through your Schedule</a:t>
            </a:r>
          </a:p>
          <a:p>
            <a:pPr marL="514350" indent="-514350">
              <a:lnSpc>
                <a:spcPct val="130000"/>
              </a:lnSpc>
              <a:buFont typeface="+mj-lt"/>
              <a:buAutoNum type="arabicPeriod"/>
            </a:pPr>
            <a:r>
              <a:rPr lang="en-US" sz="4000" dirty="0">
                <a:latin typeface="Arial Rounded MT Bold" charset="0"/>
                <a:ea typeface="Arial Rounded MT Bold" charset="0"/>
                <a:cs typeface="Arial Rounded MT Bold" charset="0"/>
              </a:rPr>
              <a:t>Monitor Progress, adjust as appropriate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11602019"/>
      </p:ext>
    </p:extLst>
  </p:cSld>
  <p:clrMapOvr>
    <a:masterClrMapping/>
  </p:clrMapOvr>
  <p:transition spd="slow">
    <p:wipe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24</a:t>
            </a:fld>
            <a:endParaRPr lang="en-GB" alt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3500"/>
            <a:ext cx="9144000" cy="6725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6151687"/>
      </p:ext>
    </p:extLst>
  </p:cSld>
  <p:clrMapOvr>
    <a:masterClrMapping/>
  </p:clrMapOvr>
  <p:transition spd="slow">
    <p:wipe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617054" y="182010"/>
            <a:ext cx="7886700" cy="1325563"/>
          </a:xfrm>
        </p:spPr>
        <p:txBody>
          <a:bodyPr>
            <a:normAutofit/>
          </a:bodyPr>
          <a:lstStyle/>
          <a:p>
            <a:r>
              <a:rPr lang="en-US" sz="4400" dirty="0">
                <a:latin typeface="Arial Rounded MT Bold" charset="0"/>
                <a:ea typeface="Arial Rounded MT Bold" charset="0"/>
                <a:cs typeface="Arial Rounded MT Bold" charset="0"/>
              </a:rPr>
              <a:t>Work Planning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507573"/>
            <a:ext cx="7886700" cy="4628184"/>
          </a:xfrm>
        </p:spPr>
        <p:txBody>
          <a:bodyPr>
            <a:normAutofit fontScale="77500" lnSpcReduction="20000"/>
          </a:bodyPr>
          <a:lstStyle/>
          <a:p>
            <a:r>
              <a:rPr lang="en-GB" altLang="en-US" sz="3200" b="1" dirty="0">
                <a:latin typeface="Arial Rounded MT Bold" charset="0"/>
                <a:ea typeface="Arial Rounded MT Bold" charset="0"/>
                <a:cs typeface="Arial Rounded MT Bold" charset="0"/>
              </a:rPr>
              <a:t>Work planning must meet 4 criteria:</a:t>
            </a:r>
          </a:p>
          <a:p>
            <a:endParaRPr lang="en-GB" altLang="en-US" sz="32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>
              <a:lnSpc>
                <a:spcPct val="150000"/>
              </a:lnSpc>
            </a:pPr>
            <a:r>
              <a:rPr lang="en-GB" altLang="en-US" sz="2800" b="1" dirty="0">
                <a:latin typeface="Arial Rounded MT Bold" charset="0"/>
                <a:ea typeface="Arial Rounded MT Bold" charset="0"/>
                <a:cs typeface="Arial Rounded MT Bold" charset="0"/>
              </a:rPr>
              <a:t>Planning needs to be flexible</a:t>
            </a:r>
            <a:endParaRPr lang="en-GB" altLang="en-US" sz="28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>
              <a:lnSpc>
                <a:spcPct val="150000"/>
              </a:lnSpc>
            </a:pPr>
            <a:r>
              <a:rPr lang="en-GB" altLang="en-US" sz="2800" b="1" dirty="0">
                <a:latin typeface="Arial Rounded MT Bold" charset="0"/>
                <a:ea typeface="Arial Rounded MT Bold" charset="0"/>
                <a:cs typeface="Arial Rounded MT Bold" charset="0"/>
              </a:rPr>
              <a:t>Planning must be directed at achievable objectives and communicated to others around you</a:t>
            </a:r>
            <a:endParaRPr lang="en-GB" altLang="en-US" sz="28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>
              <a:lnSpc>
                <a:spcPct val="150000"/>
              </a:lnSpc>
            </a:pPr>
            <a:r>
              <a:rPr lang="en-GB" altLang="en-US" sz="2800" b="1" dirty="0">
                <a:latin typeface="Arial Rounded MT Bold" charset="0"/>
                <a:ea typeface="Arial Rounded MT Bold" charset="0"/>
                <a:cs typeface="Arial Rounded MT Bold" charset="0"/>
              </a:rPr>
              <a:t>Planning must concentrate on the effective use of resources and time</a:t>
            </a:r>
            <a:endParaRPr lang="en-GB" altLang="en-US" sz="36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>
              <a:lnSpc>
                <a:spcPct val="150000"/>
              </a:lnSpc>
            </a:pPr>
            <a:r>
              <a:rPr lang="en-GB" altLang="en-US" sz="2800" b="1" dirty="0">
                <a:latin typeface="Arial Rounded MT Bold" charset="0"/>
                <a:ea typeface="Arial Rounded MT Bold" charset="0"/>
                <a:cs typeface="Arial Rounded MT Bold" charset="0"/>
              </a:rPr>
              <a:t>Planning must be reviewed constantly and adapted as needed</a:t>
            </a:r>
            <a:endParaRPr lang="en-GB" altLang="en-US" sz="4000" dirty="0">
              <a:solidFill>
                <a:srgbClr val="000000"/>
              </a:solidFill>
            </a:endParaRPr>
          </a:p>
          <a:p>
            <a:endParaRPr lang="en-GB" altLang="en-US" sz="32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3143929"/>
      </p:ext>
    </p:extLst>
  </p:cSld>
  <p:clrMapOvr>
    <a:masterClrMapping/>
  </p:clrMapOvr>
  <p:transition spd="slow">
    <p:wipe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829089" y="107190"/>
            <a:ext cx="7886700" cy="1325563"/>
          </a:xfrm>
        </p:spPr>
        <p:txBody>
          <a:bodyPr>
            <a:normAutofit/>
          </a:bodyPr>
          <a:lstStyle/>
          <a:p>
            <a:r>
              <a:rPr lang="en-US" sz="4400" dirty="0">
                <a:latin typeface="Arial Rounded MT Bold" charset="0"/>
                <a:ea typeface="Arial Rounded MT Bold" charset="0"/>
                <a:cs typeface="Arial Rounded MT Bold" charset="0"/>
              </a:rPr>
              <a:t>Work Planning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286979"/>
            <a:ext cx="7886700" cy="50693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altLang="en-US" sz="4000" b="1" dirty="0">
                <a:latin typeface="Arial Rounded MT Bold" charset="0"/>
                <a:ea typeface="Arial Rounded MT Bold" charset="0"/>
                <a:cs typeface="Arial Rounded MT Bold" charset="0"/>
              </a:rPr>
              <a:t>Positive attitudes to planning:</a:t>
            </a:r>
            <a:endParaRPr lang="en-GB" altLang="en-US" sz="3600" dirty="0"/>
          </a:p>
          <a:p>
            <a:pPr>
              <a:lnSpc>
                <a:spcPct val="120000"/>
              </a:lnSpc>
            </a:pPr>
            <a:r>
              <a:rPr lang="en-GB" altLang="en-US" sz="2800" b="1" dirty="0">
                <a:latin typeface="Arial Rounded MT Bold" charset="0"/>
                <a:ea typeface="Arial Rounded MT Bold" charset="0"/>
                <a:cs typeface="Arial Rounded MT Bold" charset="0"/>
              </a:rPr>
              <a:t>Commit yourself to planning and implementing your plans</a:t>
            </a:r>
            <a:endParaRPr lang="en-GB" altLang="en-US" sz="28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>
              <a:lnSpc>
                <a:spcPct val="120000"/>
              </a:lnSpc>
            </a:pPr>
            <a:r>
              <a:rPr lang="en-GB" altLang="en-US" sz="2800" b="1" dirty="0">
                <a:latin typeface="Arial Rounded MT Bold" charset="0"/>
                <a:ea typeface="Arial Rounded MT Bold" charset="0"/>
                <a:cs typeface="Arial Rounded MT Bold" charset="0"/>
              </a:rPr>
              <a:t>Use a planning system which is simple and practical - it needs to be flexible</a:t>
            </a:r>
            <a:endParaRPr lang="en-GB" altLang="en-US" sz="28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>
              <a:lnSpc>
                <a:spcPct val="120000"/>
              </a:lnSpc>
            </a:pPr>
            <a:r>
              <a:rPr lang="en-GB" altLang="en-US" sz="2800" dirty="0">
                <a:solidFill>
                  <a:srgbClr val="000000"/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Organise yourself for planning - </a:t>
            </a:r>
            <a:r>
              <a:rPr lang="en-GB" altLang="en-US" sz="2800" b="1" dirty="0">
                <a:latin typeface="Arial Rounded MT Bold" charset="0"/>
                <a:ea typeface="Arial Rounded MT Bold" charset="0"/>
                <a:cs typeface="Arial Rounded MT Bold" charset="0"/>
              </a:rPr>
              <a:t>Planning needs time for organising and review</a:t>
            </a:r>
            <a:endParaRPr lang="en-GB" altLang="en-US" sz="2800" dirty="0">
              <a:solidFill>
                <a:srgbClr val="000000"/>
              </a:solidFill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endParaRPr lang="en-GB" altLang="en-US" sz="4000" dirty="0">
              <a:solidFill>
                <a:srgbClr val="000000"/>
              </a:solidFill>
            </a:endParaRPr>
          </a:p>
          <a:p>
            <a:endParaRPr lang="en-GB" altLang="en-US" sz="32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8216766"/>
      </p:ext>
    </p:extLst>
  </p:cSld>
  <p:clrMapOvr>
    <a:masterClrMapping/>
  </p:clrMapOvr>
  <p:transition spd="slow">
    <p:wipe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292916" y="107189"/>
            <a:ext cx="7886700" cy="1325563"/>
          </a:xfrm>
        </p:spPr>
        <p:txBody>
          <a:bodyPr>
            <a:normAutofit/>
          </a:bodyPr>
          <a:lstStyle/>
          <a:p>
            <a:r>
              <a:rPr lang="en-US" sz="4400" dirty="0">
                <a:latin typeface="Arial Rounded MT Bold" charset="0"/>
                <a:ea typeface="Arial Rounded MT Bold" charset="0"/>
                <a:cs typeface="Arial Rounded MT Bold" charset="0"/>
              </a:rPr>
              <a:t>Work Planning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286979"/>
            <a:ext cx="7886700" cy="50693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altLang="en-US" sz="4000" b="1" dirty="0">
                <a:latin typeface="Arial Rounded MT Bold" charset="0"/>
                <a:ea typeface="Arial Rounded MT Bold" charset="0"/>
                <a:cs typeface="Arial Rounded MT Bold" charset="0"/>
              </a:rPr>
              <a:t>Positive attitudes to planning:</a:t>
            </a:r>
          </a:p>
          <a:p>
            <a:pPr>
              <a:lnSpc>
                <a:spcPct val="110000"/>
              </a:lnSpc>
            </a:pPr>
            <a:r>
              <a:rPr lang="en-GB" altLang="en-US" sz="2800" b="1" dirty="0">
                <a:latin typeface="Arial Rounded MT Bold" charset="0"/>
                <a:ea typeface="Arial Rounded MT Bold" charset="0"/>
                <a:cs typeface="Arial Rounded MT Bold" charset="0"/>
              </a:rPr>
              <a:t>Communicate your plans and what you intend to achieve </a:t>
            </a:r>
            <a:endParaRPr lang="en-GB" altLang="en-US" sz="28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>
              <a:lnSpc>
                <a:spcPct val="110000"/>
              </a:lnSpc>
            </a:pPr>
            <a:r>
              <a:rPr lang="en-GB" altLang="en-US" sz="2800" b="1" dirty="0">
                <a:latin typeface="Arial Rounded MT Bold" charset="0"/>
                <a:ea typeface="Arial Rounded MT Bold" charset="0"/>
                <a:cs typeface="Arial Rounded MT Bold" charset="0"/>
              </a:rPr>
              <a:t>Link long-term planning with short-term planning </a:t>
            </a:r>
            <a:endParaRPr lang="en-GB" altLang="en-US" sz="28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>
              <a:lnSpc>
                <a:spcPct val="110000"/>
              </a:lnSpc>
            </a:pPr>
            <a:r>
              <a:rPr lang="en-GB" altLang="en-US" sz="2800" b="1" dirty="0">
                <a:latin typeface="Arial Rounded MT Bold" charset="0"/>
                <a:ea typeface="Arial Rounded MT Bold" charset="0"/>
                <a:cs typeface="Arial Rounded MT Bold" charset="0"/>
              </a:rPr>
              <a:t>Accept change and benefit from it - always see the benefits and plan to achieve these benefits</a:t>
            </a:r>
            <a:endParaRPr lang="en-GB" altLang="en-US" sz="28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endParaRPr lang="en-GB" altLang="en-US" sz="4000" dirty="0">
              <a:solidFill>
                <a:srgbClr val="000000"/>
              </a:solidFill>
            </a:endParaRPr>
          </a:p>
          <a:p>
            <a:endParaRPr lang="en-GB" altLang="en-US" sz="4000" dirty="0">
              <a:solidFill>
                <a:srgbClr val="000000"/>
              </a:solidFill>
            </a:endParaRPr>
          </a:p>
          <a:p>
            <a:endParaRPr lang="en-GB" altLang="en-US" sz="32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7897051"/>
      </p:ext>
    </p:extLst>
  </p:cSld>
  <p:clrMapOvr>
    <a:masterClrMapping/>
  </p:clrMapOvr>
  <p:transition spd="slow">
    <p:wipe/>
  </p:transition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7" ma:contentTypeDescription="Create a new document." ma:contentTypeScope="" ma:versionID="745031b7136e6d0b314959d7b3aab4cc">
  <xsd:schema xmlns:xsd="http://www.w3.org/2001/XMLSchema" xmlns:xs="http://www.w3.org/2001/XMLSchema" xmlns:p="http://schemas.microsoft.com/office/2006/metadata/properties" xmlns:ns2="f66716c4-314f-46c1-b01e-5a44c61897d8" xmlns:ns3="a908d394-d138-480e-87a3-ff44c37f991a" targetNamespace="http://schemas.microsoft.com/office/2006/metadata/properties" ma:root="true" ma:fieldsID="48d543818a17c4c1e3adee1e8de4930a" ns2:_="" ns3:_="">
    <xsd:import namespace="f66716c4-314f-46c1-b01e-5a44c61897d8"/>
    <xsd:import namespace="a908d394-d138-480e-87a3-ff44c37f991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08d394-d138-480e-87a3-ff44c37f99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E204D06-7C22-4E3B-A780-D2484C514C3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a908d394-d138-480e-87a3-ff44c37f99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65184DA-0349-45D2-8DFF-557E329E9070}">
  <ds:schemaRefs>
    <ds:schemaRef ds:uri="f66716c4-314f-46c1-b01e-5a44c61897d8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a908d394-d138-480e-87a3-ff44c37f991a"/>
    <ds:schemaRef ds:uri="http://purl.org/dc/terms/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03A411FC-49E2-4F2C-9E58-F1DF5DCE696C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Template_new</Template>
  <TotalTime>3051</TotalTime>
  <Words>921</Words>
  <Application>Microsoft Office PowerPoint</Application>
  <PresentationFormat>On-screen Show (4:3)</PresentationFormat>
  <Paragraphs>252</Paragraphs>
  <Slides>27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27</vt:i4>
      </vt:variant>
    </vt:vector>
  </HeadingPairs>
  <TitlesOfParts>
    <vt:vector size="35" baseType="lpstr">
      <vt:lpstr>Arial</vt:lpstr>
      <vt:lpstr>Arial Rounded MT Bold</vt:lpstr>
      <vt:lpstr>Calibri</vt:lpstr>
      <vt:lpstr>Candara</vt:lpstr>
      <vt:lpstr>Myriad Pro</vt:lpstr>
      <vt:lpstr>Trebuchet MS</vt:lpstr>
      <vt:lpstr>20140311PresentationUWTSDTemplate</vt:lpstr>
      <vt:lpstr>1_20140311PresentationUWTSDTemplate</vt:lpstr>
      <vt:lpstr>   BMSK4001  Academic + Employability Skills    Time Management  </vt:lpstr>
      <vt:lpstr>PowerPoint Presentation</vt:lpstr>
      <vt:lpstr>Assessing your work</vt:lpstr>
      <vt:lpstr>What would a perfect week look like for you?</vt:lpstr>
      <vt:lpstr>Exercise</vt:lpstr>
      <vt:lpstr>Making Time </vt:lpstr>
      <vt:lpstr>Making Time Planning and Prioritising  </vt:lpstr>
      <vt:lpstr>  Making Time Dealing with People  </vt:lpstr>
      <vt:lpstr>  Making Time Ways of Working   </vt:lpstr>
      <vt:lpstr>Prioritisation </vt:lpstr>
      <vt:lpstr>Urgent &amp; Non-urgent work</vt:lpstr>
      <vt:lpstr>Prioritise</vt:lpstr>
      <vt:lpstr>Prioritise</vt:lpstr>
      <vt:lpstr>Exercise</vt:lpstr>
      <vt:lpstr>Time Management for students</vt:lpstr>
      <vt:lpstr>Procrastination</vt:lpstr>
      <vt:lpstr>PowerPoint Presentation</vt:lpstr>
      <vt:lpstr>PowerPoint Presentation</vt:lpstr>
      <vt:lpstr>Overwhelmed </vt:lpstr>
      <vt:lpstr>Overwhelmed - Exercise</vt:lpstr>
      <vt:lpstr>Perfectionism</vt:lpstr>
      <vt:lpstr>Distractions  </vt:lpstr>
      <vt:lpstr>Planning Your Time</vt:lpstr>
      <vt:lpstr>PowerPoint Presentation</vt:lpstr>
      <vt:lpstr>Work Planning </vt:lpstr>
      <vt:lpstr>Work Planning </vt:lpstr>
      <vt:lpstr>Work Planning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Time Management  46400</dc:title>
  <dc:creator>Maria</dc:creator>
  <cp:lastModifiedBy>Jessica Shore</cp:lastModifiedBy>
  <cp:revision>24</cp:revision>
  <dcterms:modified xsi:type="dcterms:W3CDTF">2019-04-25T11:19:19Z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