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84" r:id="rId5"/>
    <p:sldId id="273" r:id="rId6"/>
    <p:sldId id="259" r:id="rId7"/>
    <p:sldId id="285" r:id="rId8"/>
    <p:sldId id="286" r:id="rId9"/>
    <p:sldId id="270" r:id="rId10"/>
    <p:sldId id="287" r:id="rId11"/>
    <p:sldId id="279" r:id="rId12"/>
    <p:sldId id="278" r:id="rId13"/>
    <p:sldId id="277" r:id="rId14"/>
    <p:sldId id="271" r:id="rId15"/>
    <p:sldId id="266" r:id="rId16"/>
    <p:sldId id="280" r:id="rId17"/>
    <p:sldId id="269" r:id="rId18"/>
    <p:sldId id="281" r:id="rId19"/>
    <p:sldId id="261" r:id="rId20"/>
    <p:sldId id="262" r:id="rId21"/>
    <p:sldId id="283" r:id="rId22"/>
    <p:sldId id="282" r:id="rId23"/>
    <p:sldId id="26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19E324-0F9B-4748-BDF2-BD0E81B84EAF}" v="373" dt="2026-10-09T14:48:16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8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6-10-09T14:48:16.345" v="856" actId="20577"/>
      <pc:docMkLst>
        <pc:docMk/>
      </pc:docMkLst>
      <pc:sldChg chg="modSp mod">
        <pc:chgData name="Lara Hopkinson" userId="4c46a3d6-da89-4616-bd45-1b70e49404c2" providerId="ADAL" clId="{7F1F0841-190A-46F8-9915-0C9D4FD90F14}" dt="2026-10-09T14:02:12.527" v="294" actId="6549"/>
        <pc:sldMkLst>
          <pc:docMk/>
          <pc:sldMk cId="1391392325" sldId="270"/>
        </pc:sldMkLst>
        <pc:spChg chg="mod">
          <ac:chgData name="Lara Hopkinson" userId="4c46a3d6-da89-4616-bd45-1b70e49404c2" providerId="ADAL" clId="{7F1F0841-190A-46F8-9915-0C9D4FD90F14}" dt="2026-10-09T14:02:12.527" v="294" actId="6549"/>
          <ac:spMkLst>
            <pc:docMk/>
            <pc:sldMk cId="1391392325" sldId="270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09T14:48:16.345" v="856" actId="20577"/>
        <pc:sldMkLst>
          <pc:docMk/>
          <pc:sldMk cId="239314600" sldId="283"/>
        </pc:sldMkLst>
        <pc:spChg chg="mod">
          <ac:chgData name="Lara Hopkinson" userId="4c46a3d6-da89-4616-bd45-1b70e49404c2" providerId="ADAL" clId="{7F1F0841-190A-46F8-9915-0C9D4FD90F14}" dt="2026-10-09T14:48:16.345" v="856" actId="20577"/>
          <ac:spMkLst>
            <pc:docMk/>
            <pc:sldMk cId="239314600" sldId="283"/>
            <ac:spMk id="2" creationId="{00000000-0000-0000-0000-000000000000}"/>
          </ac:spMkLst>
        </pc:spChg>
      </pc:sldChg>
      <pc:sldChg chg="addSp modSp new mod modAnim">
        <pc:chgData name="Lara Hopkinson" userId="4c46a3d6-da89-4616-bd45-1b70e49404c2" providerId="ADAL" clId="{7F1F0841-190A-46F8-9915-0C9D4FD90F14}" dt="2026-10-09T13:20:49.285" v="98" actId="1076"/>
        <pc:sldMkLst>
          <pc:docMk/>
          <pc:sldMk cId="2919918713" sldId="285"/>
        </pc:sldMkLst>
        <pc:spChg chg="mod">
          <ac:chgData name="Lara Hopkinson" userId="4c46a3d6-da89-4616-bd45-1b70e49404c2" providerId="ADAL" clId="{7F1F0841-190A-46F8-9915-0C9D4FD90F14}" dt="2026-10-09T13:18:19.865" v="94" actId="20577"/>
          <ac:spMkLst>
            <pc:docMk/>
            <pc:sldMk cId="2919918713" sldId="285"/>
            <ac:spMk id="2" creationId="{20550349-4433-0F62-9836-F1FF5D1C18C0}"/>
          </ac:spMkLst>
        </pc:spChg>
        <pc:spChg chg="mod">
          <ac:chgData name="Lara Hopkinson" userId="4c46a3d6-da89-4616-bd45-1b70e49404c2" providerId="ADAL" clId="{7F1F0841-190A-46F8-9915-0C9D4FD90F14}" dt="2026-10-09T13:17:56.554" v="46" actId="20577"/>
          <ac:spMkLst>
            <pc:docMk/>
            <pc:sldMk cId="2919918713" sldId="285"/>
            <ac:spMk id="3" creationId="{9954A9D5-82AE-19B4-A9B0-0D117C78A752}"/>
          </ac:spMkLst>
        </pc:spChg>
        <pc:picChg chg="add mod">
          <ac:chgData name="Lara Hopkinson" userId="4c46a3d6-da89-4616-bd45-1b70e49404c2" providerId="ADAL" clId="{7F1F0841-190A-46F8-9915-0C9D4FD90F14}" dt="2026-10-09T13:20:49.285" v="98" actId="1076"/>
          <ac:picMkLst>
            <pc:docMk/>
            <pc:sldMk cId="2919918713" sldId="285"/>
            <ac:picMk id="4" creationId="{BB153A95-A091-CF87-BB13-1D00D1255568}"/>
          </ac:picMkLst>
        </pc:picChg>
      </pc:sldChg>
      <pc:sldChg chg="modSp new mod">
        <pc:chgData name="Lara Hopkinson" userId="4c46a3d6-da89-4616-bd45-1b70e49404c2" providerId="ADAL" clId="{7F1F0841-190A-46F8-9915-0C9D4FD90F14}" dt="2026-10-09T13:57:59.612" v="279" actId="20577"/>
        <pc:sldMkLst>
          <pc:docMk/>
          <pc:sldMk cId="38431195" sldId="286"/>
        </pc:sldMkLst>
        <pc:spChg chg="mod">
          <ac:chgData name="Lara Hopkinson" userId="4c46a3d6-da89-4616-bd45-1b70e49404c2" providerId="ADAL" clId="{7F1F0841-190A-46F8-9915-0C9D4FD90F14}" dt="2026-10-09T13:57:59.612" v="279" actId="20577"/>
          <ac:spMkLst>
            <pc:docMk/>
            <pc:sldMk cId="38431195" sldId="286"/>
            <ac:spMk id="2" creationId="{CFA7753B-DA93-14C7-B131-CE83F7E85E9E}"/>
          </ac:spMkLst>
        </pc:spChg>
        <pc:spChg chg="mod">
          <ac:chgData name="Lara Hopkinson" userId="4c46a3d6-da89-4616-bd45-1b70e49404c2" providerId="ADAL" clId="{7F1F0841-190A-46F8-9915-0C9D4FD90F14}" dt="2026-10-09T13:25:57.534" v="148" actId="20577"/>
          <ac:spMkLst>
            <pc:docMk/>
            <pc:sldMk cId="38431195" sldId="286"/>
            <ac:spMk id="3" creationId="{A8319F1B-9B35-8EC4-9E31-563EBA833ADC}"/>
          </ac:spMkLst>
        </pc:spChg>
      </pc:sldChg>
      <pc:sldChg chg="modSp new mod">
        <pc:chgData name="Lara Hopkinson" userId="4c46a3d6-da89-4616-bd45-1b70e49404c2" providerId="ADAL" clId="{7F1F0841-190A-46F8-9915-0C9D4FD90F14}" dt="2026-10-09T14:08:18.959" v="852" actId="20577"/>
        <pc:sldMkLst>
          <pc:docMk/>
          <pc:sldMk cId="4140340546" sldId="287"/>
        </pc:sldMkLst>
        <pc:spChg chg="mod">
          <ac:chgData name="Lara Hopkinson" userId="4c46a3d6-da89-4616-bd45-1b70e49404c2" providerId="ADAL" clId="{7F1F0841-190A-46F8-9915-0C9D4FD90F14}" dt="2026-10-09T14:08:18.959" v="852" actId="20577"/>
          <ac:spMkLst>
            <pc:docMk/>
            <pc:sldMk cId="4140340546" sldId="287"/>
            <ac:spMk id="2" creationId="{246AAEFA-4126-42AB-B6F8-53471F737FC6}"/>
          </ac:spMkLst>
        </pc:spChg>
        <pc:spChg chg="mod">
          <ac:chgData name="Lara Hopkinson" userId="4c46a3d6-da89-4616-bd45-1b70e49404c2" providerId="ADAL" clId="{7F1F0841-190A-46F8-9915-0C9D4FD90F14}" dt="2026-10-09T14:03:05.608" v="324" actId="20577"/>
          <ac:spMkLst>
            <pc:docMk/>
            <pc:sldMk cId="4140340546" sldId="287"/>
            <ac:spMk id="3" creationId="{2944F2AC-12FD-EE49-3CA2-E53AE334328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qi9UlAz-KY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entencingcouncil.org.uk/resources/guideline-history/environmental-offence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department-for-environment-food-rural-affairs" TargetMode="External"/><Relationship Id="rId7" Type="http://schemas.openxmlformats.org/officeDocument/2006/relationships/hyperlink" Target="http://www.naturalresources.wales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nedd.wales/" TargetMode="External"/><Relationship Id="rId5" Type="http://schemas.openxmlformats.org/officeDocument/2006/relationships/hyperlink" Target="http://www.gov.wales/" TargetMode="External"/><Relationship Id="rId4" Type="http://schemas.openxmlformats.org/officeDocument/2006/relationships/hyperlink" Target="https://www.gov.uk/government/organisations/department-for-energy-security-and-net-zer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Environmental Administration in England and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ACNA5002</a:t>
            </a:r>
          </a:p>
          <a:p>
            <a:r>
              <a:rPr lang="en-GB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Environmental administration</a:t>
            </a:r>
          </a:p>
          <a:p>
            <a:pPr lvl="1"/>
            <a:r>
              <a:rPr lang="en-GB"/>
              <a:t>What it is</a:t>
            </a:r>
          </a:p>
          <a:p>
            <a:pPr lvl="1"/>
            <a:r>
              <a:rPr lang="en-GB"/>
              <a:t>Who takes part</a:t>
            </a:r>
          </a:p>
          <a:p>
            <a:pPr lvl="1"/>
            <a:r>
              <a:rPr lang="en-GB"/>
              <a:t>Each key actor / their roles</a:t>
            </a:r>
          </a:p>
          <a:p>
            <a:pPr lvl="1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administration?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involved?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791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“Responsibility for making, implementing and enforcing environmental law and policy”</a:t>
            </a:r>
          </a:p>
          <a:p>
            <a:r>
              <a:rPr lang="en-GB"/>
              <a:t>Who takes part?</a:t>
            </a:r>
          </a:p>
          <a:p>
            <a:pPr lvl="1"/>
            <a:r>
              <a:rPr lang="en-GB"/>
              <a:t>Central Government / Devolved Governments</a:t>
            </a:r>
          </a:p>
          <a:p>
            <a:pPr lvl="2"/>
            <a:r>
              <a:rPr lang="en-GB"/>
              <a:t>Ministerial &amp; non-ministerial departments</a:t>
            </a:r>
          </a:p>
          <a:p>
            <a:pPr lvl="1"/>
            <a:r>
              <a:rPr lang="en-GB"/>
              <a:t>Non-departmental Public bodies (NDPB)</a:t>
            </a:r>
          </a:p>
          <a:p>
            <a:pPr lvl="1"/>
            <a:r>
              <a:rPr lang="en-GB"/>
              <a:t>Non-Governmental organisations</a:t>
            </a:r>
          </a:p>
          <a:p>
            <a:pPr lvl="1"/>
            <a:r>
              <a:rPr lang="en-GB"/>
              <a:t>Courts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administration?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Issues:</a:t>
            </a:r>
          </a:p>
          <a:p>
            <a:pPr lvl="1"/>
            <a:r>
              <a:rPr lang="en-GB"/>
              <a:t>Definitional?</a:t>
            </a:r>
          </a:p>
          <a:p>
            <a:pPr lvl="1"/>
            <a:r>
              <a:rPr lang="en-GB"/>
              <a:t>Coordination? </a:t>
            </a:r>
          </a:p>
          <a:p>
            <a:pPr lvl="1"/>
            <a:r>
              <a:rPr lang="en-GB"/>
              <a:t>Interdependence </a:t>
            </a:r>
          </a:p>
          <a:p>
            <a:endParaRPr lang="en-GB"/>
          </a:p>
          <a:p>
            <a:r>
              <a:rPr lang="en-GB"/>
              <a:t>Solutions:</a:t>
            </a:r>
          </a:p>
          <a:p>
            <a:pPr lvl="1"/>
            <a:r>
              <a:rPr lang="en-GB"/>
              <a:t>External integration</a:t>
            </a:r>
          </a:p>
          <a:p>
            <a:pPr lvl="1"/>
            <a:r>
              <a:rPr lang="en-GB"/>
              <a:t>Internal integration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&amp; solutions</a:t>
            </a:r>
          </a:p>
        </p:txBody>
      </p:sp>
    </p:spTree>
    <p:extLst>
      <p:ext uri="{BB962C8B-B14F-4D97-AF65-F5344CB8AC3E}">
        <p14:creationId xmlns:p14="http://schemas.microsoft.com/office/powerpoint/2010/main" val="469667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550349-4433-0F62-9836-F1FF5D1C1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Created in November 2021 (Environment Act 2021)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954A9D5-82AE-19B4-A9B0-0D117C78A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Office for Environmental Protection (OEP)</a:t>
            </a:r>
            <a:endParaRPr lang="en-US" dirty="0"/>
          </a:p>
        </p:txBody>
      </p:sp>
      <p:pic>
        <p:nvPicPr>
          <p:cNvPr id="4" name="Online Media 3" title="The Office for Environmental Protection overview">
            <a:hlinkClick r:id="" action="ppaction://media"/>
            <a:extLst>
              <a:ext uri="{FF2B5EF4-FFF2-40B4-BE49-F238E27FC236}">
                <a16:creationId xmlns:a16="http://schemas.microsoft.com/office/drawing/2014/main" id="{BB153A95-A091-CF87-BB13-1D00D12555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3840" y="1674254"/>
            <a:ext cx="9016319" cy="509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91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A7753B-DA93-14C7-B131-CE83F7E85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Created within Environment (Principles, Governance and Biodiversity Targets) (Wales) Act 2026</a:t>
            </a:r>
          </a:p>
          <a:p>
            <a:r>
              <a:rPr lang="en-GB" dirty="0"/>
              <a:t>Enacted 27 April 2026</a:t>
            </a:r>
          </a:p>
          <a:p>
            <a:r>
              <a:rPr lang="en-US" dirty="0"/>
              <a:t>To provide strategic oversight of requirements on public authorities to: </a:t>
            </a:r>
          </a:p>
          <a:p>
            <a:pPr lvl="1"/>
            <a:r>
              <a:rPr lang="en-US" dirty="0"/>
              <a:t>comply with environmental law; </a:t>
            </a:r>
          </a:p>
          <a:p>
            <a:pPr lvl="1"/>
            <a:r>
              <a:rPr lang="en-US" dirty="0"/>
              <a:t>make effective environmental law; </a:t>
            </a:r>
          </a:p>
          <a:p>
            <a:pPr lvl="1"/>
            <a:r>
              <a:rPr lang="en-US" dirty="0"/>
              <a:t>implement / apply environmental law effectively; and </a:t>
            </a:r>
          </a:p>
          <a:p>
            <a:pPr lvl="1"/>
            <a:r>
              <a:rPr lang="en-US" dirty="0"/>
              <a:t>to hold those public authorities to account, in a similar way to the Office for Environmental Protection established by the Environment Act 2021.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319F1B-9B35-8EC4-9E31-563EBA833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Office for Environmental Governance Wales (OEGW)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1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/>
          <a:lstStyle/>
          <a:p>
            <a:r>
              <a:rPr lang="en-GB" dirty="0"/>
              <a:t>Fragmentation of responsibilities across departments</a:t>
            </a:r>
          </a:p>
          <a:p>
            <a:pPr lvl="1"/>
            <a:r>
              <a:rPr lang="en-GB" dirty="0"/>
              <a:t>DEFRA (Department for Environment, Food and Rural Affairs) – supported by 36 agencies &amp; public bodies</a:t>
            </a:r>
          </a:p>
          <a:p>
            <a:pPr lvl="1"/>
            <a:r>
              <a:rPr lang="en-GB" dirty="0"/>
              <a:t>DESNZ (Department for Energy Security and Net Zero) – in relation to Energy and Climate Change</a:t>
            </a:r>
          </a:p>
          <a:p>
            <a:pPr lvl="1"/>
            <a:r>
              <a:rPr lang="en-GB" dirty="0"/>
              <a:t>MHCLG (Ministry of Housing, Communities and Local Government) – planning, building</a:t>
            </a:r>
          </a:p>
          <a:p>
            <a:pPr lvl="1"/>
            <a:r>
              <a:rPr lang="en-GB" dirty="0"/>
              <a:t>DfT (Department for Transport)</a:t>
            </a:r>
          </a:p>
          <a:p>
            <a:pPr lvl="1"/>
            <a:r>
              <a:rPr lang="en-GB" dirty="0"/>
              <a:t>HM Treasury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Government</a:t>
            </a:r>
          </a:p>
        </p:txBody>
      </p:sp>
    </p:spTree>
    <p:extLst>
      <p:ext uri="{BB962C8B-B14F-4D97-AF65-F5344CB8AC3E}">
        <p14:creationId xmlns:p14="http://schemas.microsoft.com/office/powerpoint/2010/main" val="1391392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46AAEFA-4126-42AB-B6F8-53471F737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067" y="2246050"/>
            <a:ext cx="7408333" cy="42736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Improve the environment (cleaner air &amp; water, minimised waste, thriving flora and fauna (terrestrial and marine)</a:t>
            </a:r>
          </a:p>
          <a:p>
            <a:r>
              <a:rPr lang="en-GB" dirty="0"/>
              <a:t>Reduce GHG emissions &amp; increase carbon storage (agriculture, peat, waste &amp; tree planting)</a:t>
            </a:r>
          </a:p>
          <a:p>
            <a:r>
              <a:rPr lang="en-GB" dirty="0"/>
              <a:t>Reduce likelihood &amp; impact of flooding and coastal erosion on people, business, communities, environment</a:t>
            </a:r>
          </a:p>
          <a:p>
            <a:r>
              <a:rPr lang="en-GB" dirty="0"/>
              <a:t>Increase sustainability, productivity &amp; resilience of key sectors (agriculture, fishing, food &amp; drink), enhance biosecurity and raise animal welfare standards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44F2AC-12FD-EE49-3CA2-E53AE334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DEFRA priority outcomes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340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855193"/>
              </p:ext>
            </p:extLst>
          </p:nvPr>
        </p:nvGraphicFramePr>
        <p:xfrm>
          <a:off x="871538" y="2564904"/>
          <a:ext cx="7408862" cy="404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04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Air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Economic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Assessing environmental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Assessing environmental impact: guidance; ecosystem</a:t>
                      </a:r>
                      <a:r>
                        <a:rPr lang="en-GB" baseline="0"/>
                        <a:t> services; etc.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Chemicals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REACH</a:t>
                      </a:r>
                      <a:r>
                        <a:rPr lang="en-GB" baseline="0"/>
                        <a:t> chemical regulations; PCBs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Environmental permits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Register; check; statutory nuisance</a:t>
                      </a:r>
                      <a:r>
                        <a:rPr lang="en-GB" baseline="0"/>
                        <a:t> guidance; etc.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Environmental 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Advice for</a:t>
                      </a:r>
                      <a:r>
                        <a:rPr lang="en-GB" baseline="0"/>
                        <a:t> developers, planners, etc.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Environmental risk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Estimating cost of Statutory nuisance</a:t>
                      </a:r>
                      <a:r>
                        <a:rPr lang="en-GB" baseline="0"/>
                        <a:t> noise complaints, etc.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Flooding and coastal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Flood risk activities, management,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DEFRA</a:t>
            </a:r>
          </a:p>
        </p:txBody>
      </p:sp>
    </p:spTree>
    <p:extLst>
      <p:ext uri="{BB962C8B-B14F-4D97-AF65-F5344CB8AC3E}">
        <p14:creationId xmlns:p14="http://schemas.microsoft.com/office/powerpoint/2010/main" val="625811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Primary law-making powers not fully devolved</a:t>
            </a:r>
          </a:p>
          <a:p>
            <a:pPr lvl="1"/>
            <a:r>
              <a:rPr lang="en-GB"/>
              <a:t>Some areas do not fall under the remit of national governments</a:t>
            </a:r>
          </a:p>
          <a:p>
            <a:r>
              <a:rPr lang="en-GB"/>
              <a:t>Power to pass new legislation was constrained by EU</a:t>
            </a:r>
          </a:p>
          <a:p>
            <a:pPr lvl="1"/>
            <a:r>
              <a:rPr lang="en-GB"/>
              <a:t>Compliance with law / international obligations</a:t>
            </a:r>
          </a:p>
          <a:p>
            <a:pPr lvl="1"/>
            <a:r>
              <a:rPr lang="en-GB"/>
              <a:t>There is scope to diversify</a:t>
            </a:r>
          </a:p>
          <a:p>
            <a:r>
              <a:rPr lang="en-GB"/>
              <a:t>Obligations tend to fall on UK as a whole</a:t>
            </a:r>
          </a:p>
          <a:p>
            <a:pPr lvl="1"/>
            <a:r>
              <a:rPr lang="en-GB"/>
              <a:t>Negotiated on behalf of the UK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Devolution</a:t>
            </a:r>
          </a:p>
        </p:txBody>
      </p:sp>
    </p:spTree>
    <p:extLst>
      <p:ext uri="{BB962C8B-B14F-4D97-AF65-F5344CB8AC3E}">
        <p14:creationId xmlns:p14="http://schemas.microsoft.com/office/powerpoint/2010/main" val="1939682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408333" cy="4032448"/>
          </a:xfrm>
        </p:spPr>
        <p:txBody>
          <a:bodyPr/>
          <a:lstStyle/>
          <a:p>
            <a:r>
              <a:rPr lang="en-GB"/>
              <a:t>Welsh Government</a:t>
            </a:r>
          </a:p>
          <a:p>
            <a:r>
              <a:rPr lang="en-GB"/>
              <a:t>Cabinet – main decision-making body</a:t>
            </a:r>
          </a:p>
          <a:p>
            <a:pPr lvl="1"/>
            <a:r>
              <a:rPr lang="en-GB"/>
              <a:t>Topic on Environment &amp; Climate Change which covers:</a:t>
            </a:r>
          </a:p>
          <a:p>
            <a:pPr lvl="2"/>
            <a:r>
              <a:rPr lang="en-GB"/>
              <a:t>Air pollution</a:t>
            </a:r>
          </a:p>
          <a:p>
            <a:pPr lvl="2"/>
            <a:r>
              <a:rPr lang="en-GB"/>
              <a:t>Climate Change</a:t>
            </a:r>
          </a:p>
          <a:p>
            <a:pPr lvl="2"/>
            <a:r>
              <a:rPr lang="en-GB"/>
              <a:t>Flooding and coastal erosion</a:t>
            </a:r>
          </a:p>
          <a:p>
            <a:pPr lvl="2"/>
            <a:r>
              <a:rPr lang="en-GB"/>
              <a:t>Low carbon energy</a:t>
            </a:r>
          </a:p>
          <a:p>
            <a:pPr lvl="2"/>
            <a:r>
              <a:rPr lang="en-GB"/>
              <a:t>Noise and soundscape</a:t>
            </a:r>
          </a:p>
          <a:p>
            <a:pPr lvl="1"/>
            <a:r>
              <a:rPr lang="en-GB"/>
              <a:t>Associated Advisory Bodies e.g. CCC</a:t>
            </a:r>
          </a:p>
          <a:p>
            <a:r>
              <a:rPr lang="en-GB"/>
              <a:t>Senedd Cymru (Welsh Parliament)</a:t>
            </a:r>
          </a:p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Devolved Government</a:t>
            </a:r>
          </a:p>
        </p:txBody>
      </p:sp>
    </p:spTree>
    <p:extLst>
      <p:ext uri="{BB962C8B-B14F-4D97-AF65-F5344CB8AC3E}">
        <p14:creationId xmlns:p14="http://schemas.microsoft.com/office/powerpoint/2010/main" val="835543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Environment Agency / </a:t>
            </a:r>
            <a:br>
              <a:rPr lang="en-GB"/>
            </a:br>
            <a:r>
              <a:rPr lang="en-GB"/>
              <a:t>Natural Resources Wales</a:t>
            </a:r>
          </a:p>
        </p:txBody>
      </p:sp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r>
              <a:rPr lang="en-GB"/>
              <a:t>Independent corporate body</a:t>
            </a:r>
          </a:p>
          <a:p>
            <a:r>
              <a:rPr lang="en-GB"/>
              <a:t>Regulatory agency (EA in England – NRW for Wales)</a:t>
            </a:r>
          </a:p>
          <a:p>
            <a:r>
              <a:rPr lang="en-GB"/>
              <a:t>“</a:t>
            </a:r>
            <a:r>
              <a:rPr lang="en-GB" i="1"/>
              <a:t>to protect or enhance the environment, taken as a whole, as to make a contribution towards attaining the objective of achieving sustainable development</a:t>
            </a:r>
            <a:r>
              <a:rPr lang="en-GB"/>
              <a:t>”</a:t>
            </a:r>
          </a:p>
          <a:p>
            <a:r>
              <a:rPr lang="en-GB"/>
              <a:t>Do NOT cover all environmental regulations</a:t>
            </a:r>
          </a:p>
          <a:p>
            <a:pPr lvl="1"/>
            <a:r>
              <a:rPr lang="en-GB"/>
              <a:t>E.g., drinking water, nature conservation, landscape protection, certain regulations within local authorities…</a:t>
            </a:r>
          </a:p>
        </p:txBody>
      </p:sp>
    </p:spTree>
    <p:extLst>
      <p:ext uri="{BB962C8B-B14F-4D97-AF65-F5344CB8AC3E}">
        <p14:creationId xmlns:p14="http://schemas.microsoft.com/office/powerpoint/2010/main" val="302800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>
            <a:normAutofit lnSpcReduction="10000"/>
          </a:bodyPr>
          <a:lstStyle/>
          <a:p>
            <a:r>
              <a:rPr lang="en-GB"/>
              <a:t>Number of bodies with direct responsibility for specific aspects of pollution control / environmental protection</a:t>
            </a:r>
          </a:p>
          <a:p>
            <a:pPr lvl="1"/>
            <a:r>
              <a:rPr lang="en-GB"/>
              <a:t>Sewerage undertakers / Water Services Regulation Authority (OFWAT)</a:t>
            </a:r>
          </a:p>
          <a:p>
            <a:pPr lvl="1"/>
            <a:r>
              <a:rPr lang="en-GB"/>
              <a:t>Countryside bodies (England)</a:t>
            </a:r>
          </a:p>
          <a:p>
            <a:pPr lvl="1"/>
            <a:r>
              <a:rPr lang="en-GB"/>
              <a:t>Local authorities</a:t>
            </a:r>
          </a:p>
          <a:p>
            <a:pPr lvl="2"/>
            <a:r>
              <a:rPr lang="en-GB"/>
              <a:t>Single-tier London boroughs and metropolitan districts</a:t>
            </a:r>
          </a:p>
          <a:p>
            <a:pPr lvl="2"/>
            <a:r>
              <a:rPr lang="en-GB"/>
              <a:t>Non-metropolitan areas</a:t>
            </a:r>
          </a:p>
          <a:p>
            <a:pPr lvl="2"/>
            <a:r>
              <a:rPr lang="en-GB"/>
              <a:t>Unitary authorities</a:t>
            </a:r>
          </a:p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Other Regulatory Agencies</a:t>
            </a:r>
          </a:p>
        </p:txBody>
      </p:sp>
    </p:spTree>
    <p:extLst>
      <p:ext uri="{BB962C8B-B14F-4D97-AF65-F5344CB8AC3E}">
        <p14:creationId xmlns:p14="http://schemas.microsoft.com/office/powerpoint/2010/main" val="499944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/>
          <a:lstStyle/>
          <a:p>
            <a:r>
              <a:rPr lang="en-GB"/>
              <a:t>Responsible for:</a:t>
            </a:r>
          </a:p>
          <a:p>
            <a:pPr lvl="1"/>
            <a:r>
              <a:rPr lang="en-GB"/>
              <a:t>Town &amp; Country Planning</a:t>
            </a:r>
          </a:p>
          <a:p>
            <a:pPr lvl="1"/>
            <a:r>
              <a:rPr lang="en-GB"/>
              <a:t>Public health matters</a:t>
            </a:r>
          </a:p>
          <a:p>
            <a:pPr lvl="1"/>
            <a:r>
              <a:rPr lang="en-GB"/>
              <a:t>Control of noise</a:t>
            </a:r>
          </a:p>
          <a:p>
            <a:pPr lvl="1"/>
            <a:r>
              <a:rPr lang="en-GB"/>
              <a:t>Air pollution</a:t>
            </a:r>
          </a:p>
          <a:p>
            <a:pPr lvl="1"/>
            <a:r>
              <a:rPr lang="en-GB"/>
              <a:t>Waste collection &amp; disposal</a:t>
            </a:r>
          </a:p>
          <a:p>
            <a:pPr lvl="1"/>
            <a:r>
              <a:rPr lang="en-GB"/>
              <a:t>Contaminated land</a:t>
            </a:r>
          </a:p>
          <a:p>
            <a:pPr lvl="1"/>
            <a:endParaRPr lang="en-GB"/>
          </a:p>
          <a:p>
            <a:pPr lvl="1"/>
            <a:r>
              <a:rPr lang="en-GB"/>
              <a:t>Also, general duties and sustainable development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Local authorities</a:t>
            </a:r>
          </a:p>
        </p:txBody>
      </p:sp>
    </p:spTree>
    <p:extLst>
      <p:ext uri="{BB962C8B-B14F-4D97-AF65-F5344CB8AC3E}">
        <p14:creationId xmlns:p14="http://schemas.microsoft.com/office/powerpoint/2010/main" val="4130777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/>
          </a:bodyPr>
          <a:lstStyle/>
          <a:p>
            <a:r>
              <a:rPr lang="en-GB"/>
              <a:t>Wide ranging….</a:t>
            </a:r>
          </a:p>
          <a:p>
            <a:pPr lvl="1"/>
            <a:r>
              <a:rPr lang="en-GB"/>
              <a:t>International e.g. Greenpeace, Friends of the Earth</a:t>
            </a:r>
          </a:p>
          <a:p>
            <a:pPr lvl="1"/>
            <a:r>
              <a:rPr lang="en-GB"/>
              <a:t>National e.g. RSPB, National Trust</a:t>
            </a:r>
          </a:p>
          <a:p>
            <a:pPr lvl="1"/>
            <a:r>
              <a:rPr lang="en-GB"/>
              <a:t>Local interest groups e.g. local wildlife trusts</a:t>
            </a:r>
          </a:p>
          <a:p>
            <a:r>
              <a:rPr lang="en-GB"/>
              <a:t>Undertake activities that influence decision-makers</a:t>
            </a:r>
          </a:p>
          <a:p>
            <a:r>
              <a:rPr lang="en-GB"/>
              <a:t>Secure favourable changes to environmental law &amp; policy</a:t>
            </a:r>
          </a:p>
          <a:p>
            <a:r>
              <a:rPr lang="en-GB"/>
              <a:t>Campaign for new legislation</a:t>
            </a:r>
          </a:p>
          <a:p>
            <a:r>
              <a:rPr lang="en-GB"/>
              <a:t>Implementation &amp; enforcement of environmental law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Non-Governmental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6367168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Nazca Lines, Peru (World Heritage Site)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</a:t>
            </a:r>
          </a:p>
        </p:txBody>
      </p:sp>
      <p:sp>
        <p:nvSpPr>
          <p:cNvPr id="4" name="AutoShape 2" descr="Greenpeace activists stand next to large letters that spell out 'Time for Change: The Future is Renewable' next to the hummingbird geoglyph in Nazca, Peru in December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75" y="3441904"/>
            <a:ext cx="4501315" cy="27007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3461" y="6525344"/>
            <a:ext cx="3687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Picture source: The Guardian / The Times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3441904"/>
            <a:ext cx="4038786" cy="269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665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High Court – supervises exercise of statutory powers</a:t>
            </a:r>
          </a:p>
          <a:p>
            <a:pPr lvl="1"/>
            <a:r>
              <a:rPr lang="en-GB"/>
              <a:t>Adjudication of judicial review actions</a:t>
            </a:r>
          </a:p>
          <a:p>
            <a:pPr lvl="1"/>
            <a:r>
              <a:rPr lang="en-GB"/>
              <a:t>Compliance with ‘proper procedure’</a:t>
            </a:r>
          </a:p>
          <a:p>
            <a:r>
              <a:rPr lang="en-GB"/>
              <a:t>Appellate function</a:t>
            </a:r>
          </a:p>
          <a:p>
            <a:pPr lvl="1"/>
            <a:r>
              <a:rPr lang="en-GB"/>
              <a:t>E.g. magistrates court hear appeals </a:t>
            </a:r>
          </a:p>
          <a:p>
            <a:r>
              <a:rPr lang="en-GB"/>
              <a:t>Determine civil disputes re: the environment</a:t>
            </a:r>
          </a:p>
          <a:p>
            <a:r>
              <a:rPr lang="en-GB"/>
              <a:t>Try cases involving environmental crime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Role of the courts</a:t>
            </a:r>
          </a:p>
        </p:txBody>
      </p:sp>
    </p:spTree>
    <p:extLst>
      <p:ext uri="{BB962C8B-B14F-4D97-AF65-F5344CB8AC3E}">
        <p14:creationId xmlns:p14="http://schemas.microsoft.com/office/powerpoint/2010/main" val="39082775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/>
              <a:t>Wild animal traffic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Indiscriminate logging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Electronic waste mismanagement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Finning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Dumping in rivers and aquifers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Top 5 environmental crimes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5856" y="2564905"/>
            <a:ext cx="2595997" cy="17281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5856" y="4447780"/>
            <a:ext cx="2608607" cy="17365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004" y="4941168"/>
            <a:ext cx="2618695" cy="17433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024" y="4941168"/>
            <a:ext cx="2618696" cy="174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1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 to Sentencing Guidelines: </a:t>
            </a:r>
            <a:r>
              <a:rPr lang="en-GB" dirty="0">
                <a:hlinkClick r:id="rId2"/>
              </a:rPr>
              <a:t>https://sentencingcouncil.org.uk/resources/guideline-history/environmental-offences/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Relates to risk of harm &amp; culpability</a:t>
            </a:r>
          </a:p>
          <a:p>
            <a:r>
              <a:rPr lang="en-GB" dirty="0"/>
              <a:t>Organisations – fines £100 - £3m</a:t>
            </a:r>
          </a:p>
          <a:p>
            <a:r>
              <a:rPr lang="en-GB" dirty="0"/>
              <a:t>Individuals – fines or up to 3 years custodial / community orders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Penalties</a:t>
            </a:r>
          </a:p>
        </p:txBody>
      </p:sp>
    </p:spTree>
    <p:extLst>
      <p:ext uri="{BB962C8B-B14F-4D97-AF65-F5344CB8AC3E}">
        <p14:creationId xmlns:p14="http://schemas.microsoft.com/office/powerpoint/2010/main" val="2393146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Waste Crime: Tacking Britain’s dirty secret (ESAET)</a:t>
            </a:r>
          </a:p>
          <a:p>
            <a:r>
              <a:rPr lang="en-GB"/>
              <a:t>Environmental crime case studies (EFFACE)</a:t>
            </a:r>
          </a:p>
          <a:p>
            <a:r>
              <a:rPr lang="en-GB"/>
              <a:t>Fighting environmental crime in the UK: A country report (EFFACE)</a:t>
            </a:r>
          </a:p>
          <a:p>
            <a:r>
              <a:rPr lang="en-GB"/>
              <a:t>Environmental Offences: Definitive Guideline (Sentencing Council)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2214137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814733" cy="3777869"/>
          </a:xfrm>
        </p:spPr>
        <p:txBody>
          <a:bodyPr>
            <a:normAutofit lnSpcReduction="10000"/>
          </a:bodyPr>
          <a:lstStyle/>
          <a:p>
            <a:r>
              <a:rPr lang="en-GB"/>
              <a:t>UK Government (</a:t>
            </a:r>
            <a:r>
              <a:rPr lang="en-GB">
                <a:hlinkClick r:id="rId2"/>
              </a:rPr>
              <a:t>www.gov.uk</a:t>
            </a:r>
            <a:r>
              <a:rPr lang="en-GB"/>
              <a:t>)</a:t>
            </a:r>
          </a:p>
          <a:p>
            <a:pPr lvl="1"/>
            <a:r>
              <a:rPr lang="en-GB"/>
              <a:t>DEFRA (</a:t>
            </a:r>
            <a:r>
              <a:rPr lang="en-GB">
                <a:hlinkClick r:id="rId3"/>
              </a:rPr>
              <a:t>https://www.gov.uk/government/organisations/department-for-environment-food-rural-affairs</a:t>
            </a:r>
            <a:r>
              <a:rPr lang="en-GB"/>
              <a:t>)</a:t>
            </a:r>
          </a:p>
          <a:p>
            <a:pPr lvl="1"/>
            <a:r>
              <a:rPr lang="en-GB"/>
              <a:t>DESNZ (</a:t>
            </a:r>
            <a:r>
              <a:rPr lang="en-GB">
                <a:hlinkClick r:id="rId4"/>
              </a:rPr>
              <a:t>https://www.gov.uk/government/organisations/department-for-energy-security-and-net-zero</a:t>
            </a:r>
            <a:r>
              <a:rPr lang="en-GB"/>
              <a:t>) </a:t>
            </a:r>
          </a:p>
          <a:p>
            <a:r>
              <a:rPr lang="en-GB"/>
              <a:t>Welsh Government (</a:t>
            </a:r>
            <a:r>
              <a:rPr lang="en-GB">
                <a:hlinkClick r:id="rId5"/>
              </a:rPr>
              <a:t>www.gov.wales</a:t>
            </a:r>
            <a:r>
              <a:rPr lang="en-GB"/>
              <a:t>)</a:t>
            </a:r>
          </a:p>
          <a:p>
            <a:r>
              <a:rPr lang="en-GB"/>
              <a:t>Welsh Parliament (</a:t>
            </a:r>
            <a:r>
              <a:rPr lang="en-GB">
                <a:hlinkClick r:id="rId6"/>
              </a:rPr>
              <a:t>https://senedd.wales/</a:t>
            </a:r>
            <a:r>
              <a:rPr lang="en-GB"/>
              <a:t>) </a:t>
            </a:r>
          </a:p>
          <a:p>
            <a:r>
              <a:rPr lang="en-GB"/>
              <a:t>Natural Resources Wales (</a:t>
            </a:r>
            <a:r>
              <a:rPr lang="en-GB">
                <a:hlinkClick r:id="rId7"/>
              </a:rPr>
              <a:t>www.naturalresources.wales</a:t>
            </a:r>
            <a:r>
              <a:rPr lang="en-GB"/>
              <a:t>) </a:t>
            </a:r>
          </a:p>
          <a:p>
            <a:pPr lvl="1"/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955</Words>
  <Application>Microsoft Office PowerPoint</Application>
  <PresentationFormat>On-screen Show (4:3)</PresentationFormat>
  <Paragraphs>155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Candara</vt:lpstr>
      <vt:lpstr>Symbol</vt:lpstr>
      <vt:lpstr>Waveform</vt:lpstr>
      <vt:lpstr>Environmental Administration in England and Wales</vt:lpstr>
      <vt:lpstr>Overview</vt:lpstr>
      <vt:lpstr>What is administration?</vt:lpstr>
      <vt:lpstr>Who is involved?</vt:lpstr>
      <vt:lpstr>What is administration?</vt:lpstr>
      <vt:lpstr>Issues &amp; solutions</vt:lpstr>
      <vt:lpstr>Office for Environmental Protection (OEP)</vt:lpstr>
      <vt:lpstr>Office for Environmental Governance Wales (OEGW)</vt:lpstr>
      <vt:lpstr>Central Government</vt:lpstr>
      <vt:lpstr>DEFRA priority outcomes</vt:lpstr>
      <vt:lpstr>DEFRA</vt:lpstr>
      <vt:lpstr>Devolution</vt:lpstr>
      <vt:lpstr>Devolved Government</vt:lpstr>
      <vt:lpstr>Environment Agency /  Natural Resources Wales</vt:lpstr>
      <vt:lpstr>Other Regulatory Agencies</vt:lpstr>
      <vt:lpstr>Local authorities</vt:lpstr>
      <vt:lpstr>Non-Governmental Organisations</vt:lpstr>
      <vt:lpstr>Case study</vt:lpstr>
      <vt:lpstr>Role of the courts</vt:lpstr>
      <vt:lpstr>Top 5 environmental crimes</vt:lpstr>
      <vt:lpstr>Penalties</vt:lpstr>
      <vt:lpstr>Further reading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1</cp:revision>
  <dcterms:created xsi:type="dcterms:W3CDTF">2016-08-23T07:49:55Z</dcterms:created>
  <dcterms:modified xsi:type="dcterms:W3CDTF">2026-10-09T14:48:22Z</dcterms:modified>
</cp:coreProperties>
</file>