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49" r:id="rId1"/>
  </p:sldMasterIdLst>
  <p:notesMasterIdLst>
    <p:notesMasterId r:id="rId30"/>
  </p:notesMasterIdLst>
  <p:handoutMasterIdLst>
    <p:handoutMasterId r:id="rId31"/>
  </p:handoutMasterIdLst>
  <p:sldIdLst>
    <p:sldId id="284" r:id="rId2"/>
    <p:sldId id="317" r:id="rId3"/>
    <p:sldId id="318" r:id="rId4"/>
    <p:sldId id="319" r:id="rId5"/>
    <p:sldId id="320" r:id="rId6"/>
    <p:sldId id="337" r:id="rId7"/>
    <p:sldId id="321" r:id="rId8"/>
    <p:sldId id="338" r:id="rId9"/>
    <p:sldId id="339" r:id="rId10"/>
    <p:sldId id="340" r:id="rId11"/>
    <p:sldId id="341" r:id="rId12"/>
    <p:sldId id="342" r:id="rId13"/>
    <p:sldId id="343" r:id="rId14"/>
    <p:sldId id="322" r:id="rId15"/>
    <p:sldId id="325" r:id="rId16"/>
    <p:sldId id="323" r:id="rId17"/>
    <p:sldId id="324" r:id="rId18"/>
    <p:sldId id="326" r:id="rId19"/>
    <p:sldId id="327" r:id="rId20"/>
    <p:sldId id="328" r:id="rId21"/>
    <p:sldId id="329" r:id="rId22"/>
    <p:sldId id="330" r:id="rId23"/>
    <p:sldId id="331" r:id="rId24"/>
    <p:sldId id="332" r:id="rId25"/>
    <p:sldId id="333" r:id="rId26"/>
    <p:sldId id="334" r:id="rId27"/>
    <p:sldId id="335" r:id="rId28"/>
    <p:sldId id="336" r:id="rId29"/>
  </p:sldIdLst>
  <p:sldSz cx="9144000" cy="6858000" type="screen4x3"/>
  <p:notesSz cx="6724650" cy="9774238"/>
  <p:kinsoku lang="ja-JP" invalStChars="、。，．・：；？！゛゜ヽヾゝゞ々ー’”）〕］｝〉》」』】°‰′″℃￠％ぁぃぅぇぉっゃゅょゎァィゥェォッャュョヮヵヶ!%),.:;?]}｡｣､･ｧｨｩｪｫｬｭｮｯｰﾞﾟ" invalEndChars="‘“（〔［｛〈《「『【￥＄$([\{｢￡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ahoma" panose="020B0604030504040204" pitchFamily="34" charset="0"/>
        <a:ea typeface="MS PGothic" panose="020B0600070205080204" pitchFamily="34" charset="-128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ahoma" panose="020B0604030504040204" pitchFamily="34" charset="0"/>
        <a:ea typeface="MS PGothic" panose="020B0600070205080204" pitchFamily="34" charset="-128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ahoma" panose="020B0604030504040204" pitchFamily="34" charset="0"/>
        <a:ea typeface="MS PGothic" panose="020B0600070205080204" pitchFamily="34" charset="-128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ahoma" panose="020B0604030504040204" pitchFamily="34" charset="0"/>
        <a:ea typeface="MS PGothic" panose="020B0600070205080204" pitchFamily="34" charset="-128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ahoma" panose="020B0604030504040204" pitchFamily="34" charset="0"/>
        <a:ea typeface="MS PGothic" panose="020B0600070205080204" pitchFamily="34" charset="-128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ahoma" panose="020B0604030504040204" pitchFamily="34" charset="0"/>
        <a:ea typeface="MS PGothic" panose="020B0600070205080204" pitchFamily="34" charset="-128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ahoma" panose="020B0604030504040204" pitchFamily="34" charset="0"/>
        <a:ea typeface="MS PGothic" panose="020B0600070205080204" pitchFamily="34" charset="-128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ahoma" panose="020B0604030504040204" pitchFamily="34" charset="0"/>
        <a:ea typeface="MS PGothic" panose="020B0600070205080204" pitchFamily="34" charset="-128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ahoma" panose="020B0604030504040204" pitchFamily="34" charset="0"/>
        <a:ea typeface="MS PGothic" panose="020B0600070205080204" pitchFamily="34" charset="-128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prnPr prnWhat="handouts4" frameSlides="1"/>
  <p:showPr showNarration="1" useTimings="0">
    <p:present/>
    <p:sldAll/>
    <p:penClr>
      <a:schemeClr val="tx1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>
      <p:cViewPr varScale="1">
        <p:scale>
          <a:sx n="88" d="100"/>
          <a:sy n="88" d="100"/>
        </p:scale>
        <p:origin x="1334" y="6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notesMaster" Target="notesMasters/notesMaster1.xml"/><Relationship Id="rId35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52375333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30814617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defTabSz="7620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MS PGothic" panose="020B0600070205080204" pitchFamily="34" charset="-128"/>
        <a:cs typeface="ＭＳ Ｐゴシック" charset="0"/>
      </a:defRPr>
    </a:lvl1pPr>
    <a:lvl2pPr marL="457200" algn="l" defTabSz="7620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MS PGothic" panose="020B0600070205080204" pitchFamily="34" charset="-128"/>
        <a:cs typeface="+mn-cs"/>
      </a:defRPr>
    </a:lvl2pPr>
    <a:lvl3pPr marL="914400" algn="l" defTabSz="7620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MS PGothic" panose="020B0600070205080204" pitchFamily="34" charset="-128"/>
        <a:cs typeface="+mn-cs"/>
      </a:defRPr>
    </a:lvl3pPr>
    <a:lvl4pPr marL="1371600" algn="l" defTabSz="7620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MS PGothic" panose="020B0600070205080204" pitchFamily="34" charset="-128"/>
        <a:cs typeface="+mn-cs"/>
      </a:defRPr>
    </a:lvl4pPr>
    <a:lvl5pPr marL="1828800" algn="l" defTabSz="7620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MS PGothic" panose="020B0600070205080204" pitchFamily="34" charset="-128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2438400"/>
            <a:ext cx="9009063" cy="1052513"/>
            <a:chOff x="0" y="1536"/>
            <a:chExt cx="5675" cy="663"/>
          </a:xfrm>
        </p:grpSpPr>
        <p:grpSp>
          <p:nvGrpSpPr>
            <p:cNvPr id="5" name="Group 3"/>
            <p:cNvGrpSpPr>
              <a:grpSpLocks/>
            </p:cNvGrpSpPr>
            <p:nvPr/>
          </p:nvGrpSpPr>
          <p:grpSpPr bwMode="auto">
            <a:xfrm>
              <a:off x="185" y="1604"/>
              <a:ext cx="449" cy="299"/>
              <a:chOff x="720" y="336"/>
              <a:chExt cx="624" cy="432"/>
            </a:xfrm>
          </p:grpSpPr>
          <p:sp>
            <p:nvSpPr>
              <p:cNvPr id="12" name="Rectangle 4"/>
              <p:cNvSpPr>
                <a:spLocks noChangeArrowheads="1"/>
              </p:cNvSpPr>
              <p:nvPr/>
            </p:nvSpPr>
            <p:spPr bwMode="auto">
              <a:xfrm>
                <a:off x="720" y="336"/>
                <a:ext cx="384" cy="432"/>
              </a:xfrm>
              <a:prstGeom prst="rect">
                <a:avLst/>
              </a:prstGeom>
              <a:solidFill>
                <a:schemeClr val="folHlink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 eaLnBrk="1" hangingPunct="1"/>
                <a:endParaRPr lang="en-GB" altLang="en-US"/>
              </a:p>
            </p:txBody>
          </p:sp>
          <p:sp>
            <p:nvSpPr>
              <p:cNvPr id="13" name="Rectangle 5"/>
              <p:cNvSpPr>
                <a:spLocks noChangeArrowheads="1"/>
              </p:cNvSpPr>
              <p:nvPr/>
            </p:nvSpPr>
            <p:spPr bwMode="auto">
              <a:xfrm>
                <a:off x="1056" y="336"/>
                <a:ext cx="288" cy="432"/>
              </a:xfrm>
              <a:prstGeom prst="rect">
                <a:avLst/>
              </a:prstGeom>
              <a:gradFill rotWithShape="0">
                <a:gsLst>
                  <a:gs pos="0">
                    <a:schemeClr val="folHlink"/>
                  </a:gs>
                  <a:gs pos="100000">
                    <a:schemeClr val="bg1"/>
                  </a:gs>
                </a:gsLst>
                <a:lin ang="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 eaLnBrk="1" hangingPunct="1"/>
                <a:endParaRPr lang="en-GB" altLang="en-US"/>
              </a:p>
            </p:txBody>
          </p:sp>
        </p:grpSp>
        <p:grpSp>
          <p:nvGrpSpPr>
            <p:cNvPr id="6" name="Group 6"/>
            <p:cNvGrpSpPr>
              <a:grpSpLocks/>
            </p:cNvGrpSpPr>
            <p:nvPr/>
          </p:nvGrpSpPr>
          <p:grpSpPr bwMode="auto">
            <a:xfrm>
              <a:off x="263" y="1870"/>
              <a:ext cx="466" cy="299"/>
              <a:chOff x="912" y="2640"/>
              <a:chExt cx="672" cy="432"/>
            </a:xfrm>
          </p:grpSpPr>
          <p:sp>
            <p:nvSpPr>
              <p:cNvPr id="10" name="Rectangle 7"/>
              <p:cNvSpPr>
                <a:spLocks noChangeArrowheads="1"/>
              </p:cNvSpPr>
              <p:nvPr/>
            </p:nvSpPr>
            <p:spPr bwMode="auto">
              <a:xfrm>
                <a:off x="912" y="2640"/>
                <a:ext cx="384" cy="432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 eaLnBrk="1" hangingPunct="1"/>
                <a:endParaRPr lang="en-GB" altLang="en-US"/>
              </a:p>
            </p:txBody>
          </p:sp>
          <p:sp>
            <p:nvSpPr>
              <p:cNvPr id="11" name="Rectangle 8"/>
              <p:cNvSpPr>
                <a:spLocks noChangeArrowheads="1"/>
              </p:cNvSpPr>
              <p:nvPr/>
            </p:nvSpPr>
            <p:spPr bwMode="auto">
              <a:xfrm>
                <a:off x="1248" y="2640"/>
                <a:ext cx="336" cy="432"/>
              </a:xfrm>
              <a:prstGeom prst="rect">
                <a:avLst/>
              </a:prstGeom>
              <a:gradFill rotWithShape="0">
                <a:gsLst>
                  <a:gs pos="0">
                    <a:schemeClr val="accent2"/>
                  </a:gs>
                  <a:gs pos="100000">
                    <a:schemeClr val="bg1"/>
                  </a:gs>
                </a:gsLst>
                <a:lin ang="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 eaLnBrk="1" hangingPunct="1"/>
                <a:endParaRPr lang="en-GB" altLang="en-US"/>
              </a:p>
            </p:txBody>
          </p:sp>
        </p:grpSp>
        <p:sp>
          <p:nvSpPr>
            <p:cNvPr id="7" name="Rectangle 9"/>
            <p:cNvSpPr>
              <a:spLocks noChangeArrowheads="1"/>
            </p:cNvSpPr>
            <p:nvPr/>
          </p:nvSpPr>
          <p:spPr bwMode="auto">
            <a:xfrm>
              <a:off x="0" y="1824"/>
              <a:ext cx="353" cy="26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hlink"/>
                </a:gs>
              </a:gsLst>
              <a:lin ang="189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/>
              <a:endParaRPr lang="en-GB" altLang="en-US"/>
            </a:p>
          </p:txBody>
        </p:sp>
        <p:sp>
          <p:nvSpPr>
            <p:cNvPr id="8" name="Rectangle 10"/>
            <p:cNvSpPr>
              <a:spLocks noChangeArrowheads="1"/>
            </p:cNvSpPr>
            <p:nvPr/>
          </p:nvSpPr>
          <p:spPr bwMode="auto">
            <a:xfrm>
              <a:off x="400" y="1536"/>
              <a:ext cx="20" cy="663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/>
              <a:endParaRPr lang="en-GB" altLang="en-US"/>
            </a:p>
          </p:txBody>
        </p:sp>
        <p:sp>
          <p:nvSpPr>
            <p:cNvPr id="9" name="Rectangle 11"/>
            <p:cNvSpPr>
              <a:spLocks noChangeArrowheads="1"/>
            </p:cNvSpPr>
            <p:nvPr/>
          </p:nvSpPr>
          <p:spPr bwMode="auto">
            <a:xfrm flipV="1">
              <a:off x="199" y="2054"/>
              <a:ext cx="5476" cy="35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/>
              <a:endParaRPr lang="en-GB" altLang="en-US"/>
            </a:p>
          </p:txBody>
        </p:sp>
      </p:grpSp>
      <p:sp>
        <p:nvSpPr>
          <p:cNvPr id="52236" name="Rectangle 12"/>
          <p:cNvSpPr>
            <a:spLocks noGrp="1" noChangeArrowheads="1"/>
          </p:cNvSpPr>
          <p:nvPr>
            <p:ph type="ctrTitle"/>
          </p:nvPr>
        </p:nvSpPr>
        <p:spPr>
          <a:xfrm>
            <a:off x="990600" y="1828800"/>
            <a:ext cx="77724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2237" name="Rectangle 13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14" name="Rectangle 14"/>
          <p:cNvSpPr>
            <a:spLocks noGrp="1" noChangeArrowheads="1"/>
          </p:cNvSpPr>
          <p:nvPr>
            <p:ph type="dt" sz="half" idx="10"/>
          </p:nvPr>
        </p:nvSpPr>
        <p:spPr>
          <a:xfrm>
            <a:off x="990600" y="6248400"/>
            <a:ext cx="1905000" cy="457200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5" name="Rectangle 15"/>
          <p:cNvSpPr>
            <a:spLocks noGrp="1" noChangeArrowheads="1"/>
          </p:cNvSpPr>
          <p:nvPr>
            <p:ph type="ftr" sz="quarter" idx="11"/>
          </p:nvPr>
        </p:nvSpPr>
        <p:spPr>
          <a:xfrm>
            <a:off x="3429000" y="6248400"/>
            <a:ext cx="2895600" cy="457200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6" name="Rectangle 1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858000" y="6248400"/>
            <a:ext cx="1905000" cy="457200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BC3B3735-99B9-4A8E-86FC-16C8E3E86950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0700579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65AF625C-EAA0-4480-BD7D-74BCE99C9A42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8830548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4BCBD0AD-FAEB-454E-959A-271131A6FA01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31089384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82688" y="2017713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45088" y="2017713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549F8C7-17D7-4CAF-8C7C-22E3907541E3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0033982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DDAB41F-1E33-415C-9399-8608D799F956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60363934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3B892C49-F032-43A4-BF4D-90407EC17985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5884083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48243D0-114D-485B-84A5-2CC6FBE42411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25508384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315D8DE-3A05-43EA-8359-3023974FF86D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6326372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10375342-00EC-488B-8980-9AB014B8E264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56925298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4B231F1F-8751-4E86-BD48-FB5D9D193A08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69580601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002463" y="304800"/>
            <a:ext cx="1952625" cy="5827713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3000" y="304800"/>
            <a:ext cx="5707063" cy="5827713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42F8905-8788-4A36-AA59-B31ADCDC2810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2216104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ChangeArrowheads="1"/>
          </p:cNvSpPr>
          <p:nvPr/>
        </p:nvSpPr>
        <p:spPr bwMode="ltGray">
          <a:xfrm>
            <a:off x="417513" y="1098550"/>
            <a:ext cx="438150" cy="474663"/>
          </a:xfrm>
          <a:prstGeom prst="rect">
            <a:avLst/>
          </a:prstGeom>
          <a:solidFill>
            <a:schemeClr val="accent2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/>
            <a:endParaRPr kumimoji="1" lang="en-US" altLang="en-US"/>
          </a:p>
        </p:txBody>
      </p:sp>
      <p:sp>
        <p:nvSpPr>
          <p:cNvPr id="1027" name="Rectangle 3"/>
          <p:cNvSpPr>
            <a:spLocks noChangeArrowheads="1"/>
          </p:cNvSpPr>
          <p:nvPr/>
        </p:nvSpPr>
        <p:spPr bwMode="ltGray">
          <a:xfrm>
            <a:off x="800100" y="1098550"/>
            <a:ext cx="328613" cy="474663"/>
          </a:xfrm>
          <a:prstGeom prst="rect">
            <a:avLst/>
          </a:prstGeom>
          <a:gradFill rotWithShape="0">
            <a:gsLst>
              <a:gs pos="0">
                <a:schemeClr val="accent2"/>
              </a:gs>
              <a:gs pos="100000">
                <a:schemeClr val="bg1"/>
              </a:gs>
            </a:gsLst>
            <a:lin ang="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/>
            <a:endParaRPr kumimoji="1" lang="en-US" altLang="en-US"/>
          </a:p>
        </p:txBody>
      </p:sp>
      <p:sp>
        <p:nvSpPr>
          <p:cNvPr id="1028" name="Rectangle 4"/>
          <p:cNvSpPr>
            <a:spLocks noChangeArrowheads="1"/>
          </p:cNvSpPr>
          <p:nvPr/>
        </p:nvSpPr>
        <p:spPr bwMode="ltGray">
          <a:xfrm>
            <a:off x="541338" y="1520825"/>
            <a:ext cx="422275" cy="474663"/>
          </a:xfrm>
          <a:prstGeom prst="rect">
            <a:avLst/>
          </a:prstGeom>
          <a:solidFill>
            <a:schemeClr val="folHlink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/>
            <a:endParaRPr kumimoji="1" lang="en-US" altLang="en-US"/>
          </a:p>
        </p:txBody>
      </p:sp>
      <p:sp>
        <p:nvSpPr>
          <p:cNvPr id="1029" name="Rectangle 5"/>
          <p:cNvSpPr>
            <a:spLocks noChangeArrowheads="1"/>
          </p:cNvSpPr>
          <p:nvPr/>
        </p:nvSpPr>
        <p:spPr bwMode="ltGray">
          <a:xfrm>
            <a:off x="911225" y="1520825"/>
            <a:ext cx="368300" cy="474663"/>
          </a:xfrm>
          <a:prstGeom prst="rect">
            <a:avLst/>
          </a:prstGeom>
          <a:gradFill rotWithShape="0">
            <a:gsLst>
              <a:gs pos="0">
                <a:schemeClr val="folHlink"/>
              </a:gs>
              <a:gs pos="100000">
                <a:schemeClr val="bg1"/>
              </a:gs>
            </a:gsLst>
            <a:lin ang="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/>
            <a:endParaRPr kumimoji="1" lang="en-US" altLang="en-US"/>
          </a:p>
        </p:txBody>
      </p:sp>
      <p:sp>
        <p:nvSpPr>
          <p:cNvPr id="1030" name="Rectangle 6"/>
          <p:cNvSpPr>
            <a:spLocks noChangeArrowheads="1"/>
          </p:cNvSpPr>
          <p:nvPr/>
        </p:nvSpPr>
        <p:spPr bwMode="ltGray">
          <a:xfrm>
            <a:off x="127000" y="1447800"/>
            <a:ext cx="560388" cy="422275"/>
          </a:xfrm>
          <a:prstGeom prst="rect">
            <a:avLst/>
          </a:prstGeom>
          <a:gradFill rotWithShape="0">
            <a:gsLst>
              <a:gs pos="0">
                <a:schemeClr val="bg1"/>
              </a:gs>
              <a:gs pos="100000">
                <a:schemeClr val="hlink"/>
              </a:gs>
            </a:gsLst>
            <a:lin ang="1890000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/>
            <a:endParaRPr kumimoji="1" lang="en-US" altLang="en-US"/>
          </a:p>
        </p:txBody>
      </p:sp>
      <p:sp>
        <p:nvSpPr>
          <p:cNvPr id="1031" name="Rectangle 7"/>
          <p:cNvSpPr>
            <a:spLocks noChangeArrowheads="1"/>
          </p:cNvSpPr>
          <p:nvPr/>
        </p:nvSpPr>
        <p:spPr bwMode="gray">
          <a:xfrm>
            <a:off x="762000" y="990600"/>
            <a:ext cx="31750" cy="1052513"/>
          </a:xfrm>
          <a:prstGeom prst="rect">
            <a:avLst/>
          </a:prstGeom>
          <a:solidFill>
            <a:schemeClr val="bg2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/>
            <a:endParaRPr kumimoji="1" lang="en-US" altLang="en-US"/>
          </a:p>
        </p:txBody>
      </p:sp>
      <p:sp>
        <p:nvSpPr>
          <p:cNvPr id="1032" name="Rectangle 8"/>
          <p:cNvSpPr>
            <a:spLocks noChangeArrowheads="1"/>
          </p:cNvSpPr>
          <p:nvPr/>
        </p:nvSpPr>
        <p:spPr bwMode="gray">
          <a:xfrm>
            <a:off x="442913" y="1781175"/>
            <a:ext cx="8226425" cy="31750"/>
          </a:xfrm>
          <a:prstGeom prst="rect">
            <a:avLst/>
          </a:prstGeom>
          <a:gradFill rotWithShape="0">
            <a:gsLst>
              <a:gs pos="0">
                <a:schemeClr val="bg2"/>
              </a:gs>
              <a:gs pos="100000">
                <a:schemeClr val="bg1"/>
              </a:gs>
            </a:gsLst>
            <a:lin ang="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/>
            <a:endParaRPr kumimoji="1" lang="en-US" altLang="en-US"/>
          </a:p>
        </p:txBody>
      </p:sp>
      <p:sp>
        <p:nvSpPr>
          <p:cNvPr id="1033" name="Rectangle 9"/>
          <p:cNvSpPr>
            <a:spLocks noGrp="1" noChangeArrowheads="1"/>
          </p:cNvSpPr>
          <p:nvPr>
            <p:ph type="title"/>
          </p:nvPr>
        </p:nvSpPr>
        <p:spPr bwMode="auto">
          <a:xfrm>
            <a:off x="1143000" y="304800"/>
            <a:ext cx="7793038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title style</a:t>
            </a:r>
          </a:p>
        </p:txBody>
      </p:sp>
      <p:sp>
        <p:nvSpPr>
          <p:cNvPr id="1034" name="Rectangle 10"/>
          <p:cNvSpPr>
            <a:spLocks noGrp="1" noChangeArrowheads="1"/>
          </p:cNvSpPr>
          <p:nvPr>
            <p:ph type="body" idx="1"/>
          </p:nvPr>
        </p:nvSpPr>
        <p:spPr bwMode="auto">
          <a:xfrm>
            <a:off x="1182688" y="2017713"/>
            <a:ext cx="7772400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text styles</a:t>
            </a:r>
          </a:p>
          <a:p>
            <a:pPr lvl="1"/>
            <a:r>
              <a:rPr lang="en-US" altLang="en-US" smtClean="0"/>
              <a:t>Second level</a:t>
            </a:r>
          </a:p>
          <a:p>
            <a:pPr lvl="2"/>
            <a:r>
              <a:rPr lang="en-US" altLang="en-US" smtClean="0"/>
              <a:t>Third level</a:t>
            </a:r>
          </a:p>
          <a:p>
            <a:pPr lvl="3"/>
            <a:r>
              <a:rPr lang="en-US" altLang="en-US" smtClean="0"/>
              <a:t>Fourth level</a:t>
            </a:r>
          </a:p>
          <a:p>
            <a:pPr lvl="4"/>
            <a:r>
              <a:rPr lang="en-US" altLang="en-US" smtClean="0"/>
              <a:t>Fifth level</a:t>
            </a:r>
          </a:p>
        </p:txBody>
      </p:sp>
      <p:sp>
        <p:nvSpPr>
          <p:cNvPr id="51211" name="Rectangle 11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914400" y="63246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400">
                <a:latin typeface="Tahoma" pitchFamily="34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1212" name="Rectangle 1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352800" y="63246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400">
                <a:latin typeface="Tahoma" pitchFamily="34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1213" name="Rectangle 1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781800" y="63246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B7A5B189-04A4-4A32-833E-0E62836EC252}" type="slidenum">
              <a:rPr lang="en-US" altLang="en-US"/>
              <a:pPr/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+mj-lt"/>
          <a:ea typeface="MS PGothic" panose="020B0600070205080204" pitchFamily="34" charset="-128"/>
          <a:cs typeface="ＭＳ Ｐゴシック" charset="0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Tahoma" pitchFamily="34" charset="0"/>
          <a:ea typeface="MS PGothic" panose="020B0600070205080204" pitchFamily="34" charset="-128"/>
          <a:cs typeface="ＭＳ Ｐゴシック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Tahoma" pitchFamily="34" charset="0"/>
          <a:ea typeface="MS PGothic" panose="020B0600070205080204" pitchFamily="34" charset="-128"/>
          <a:cs typeface="ＭＳ Ｐゴシック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Tahoma" pitchFamily="34" charset="0"/>
          <a:ea typeface="MS PGothic" panose="020B0600070205080204" pitchFamily="34" charset="-128"/>
          <a:cs typeface="ＭＳ Ｐゴシック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Tahoma" pitchFamily="34" charset="0"/>
          <a:ea typeface="MS PGothic" panose="020B0600070205080204" pitchFamily="34" charset="-128"/>
          <a:cs typeface="ＭＳ Ｐゴシック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Tahoma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Tahoma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Tahoma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Tahoma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60000"/>
        <a:buFont typeface="Wingdings" panose="05000000000000000000" pitchFamily="2" charset="2"/>
        <a:buChar char="n"/>
        <a:defRPr sz="3200">
          <a:solidFill>
            <a:schemeClr val="tx1"/>
          </a:solidFill>
          <a:latin typeface="+mn-lt"/>
          <a:ea typeface="MS PGothic" panose="020B0600070205080204" pitchFamily="34" charset="-128"/>
          <a:cs typeface="ＭＳ Ｐゴシック" charset="0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55000"/>
        <a:buFont typeface="Wingdings" panose="05000000000000000000" pitchFamily="2" charset="2"/>
        <a:buChar char="n"/>
        <a:defRPr sz="2800">
          <a:solidFill>
            <a:schemeClr val="tx1"/>
          </a:solidFill>
          <a:latin typeface="+mn-lt"/>
          <a:ea typeface="MS PGothic" panose="020B0600070205080204" pitchFamily="34" charset="-128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50000"/>
        <a:buFont typeface="Wingdings" panose="05000000000000000000" pitchFamily="2" charset="2"/>
        <a:buChar char="n"/>
        <a:defRPr sz="2400">
          <a:solidFill>
            <a:schemeClr val="tx1"/>
          </a:solidFill>
          <a:latin typeface="+mn-lt"/>
          <a:ea typeface="MS PGothic" panose="020B0600070205080204" pitchFamily="34" charset="-128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55000"/>
        <a:buFont typeface="Wingdings" panose="05000000000000000000" pitchFamily="2" charset="2"/>
        <a:buChar char="n"/>
        <a:defRPr sz="2000">
          <a:solidFill>
            <a:schemeClr val="tx1"/>
          </a:solidFill>
          <a:latin typeface="+mn-lt"/>
          <a:ea typeface="MS PGothic" panose="020B0600070205080204" pitchFamily="34" charset="-128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anose="05000000000000000000" pitchFamily="2" charset="2"/>
        <a:buChar char="n"/>
        <a:defRPr sz="2000">
          <a:solidFill>
            <a:schemeClr val="tx1"/>
          </a:solidFill>
          <a:latin typeface="+mn-lt"/>
          <a:ea typeface="MS PGothic" panose="020B0600070205080204" pitchFamily="34" charset="-128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hyperlink" Target="https://docs.oracle.com/javaee/6/api/javax/annotation/security/DenyAll.html" TargetMode="External"/><Relationship Id="rId2" Type="http://schemas.openxmlformats.org/officeDocument/2006/relationships/hyperlink" Target="https://docs.oracle.com/javaee/6/api/javax/annotation/security/PermitAll.html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docs.oracle.com/javaee/6/api/javax/annotation/security/RolesAllowed.html" TargetMode="Externa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>
          <a:xfrm>
            <a:off x="990600" y="6248400"/>
            <a:ext cx="2285256" cy="457200"/>
          </a:xfrm>
        </p:spPr>
        <p:txBody>
          <a:bodyPr/>
          <a:lstStyle/>
          <a:p>
            <a:endParaRPr lang="en-US" dirty="0" smtClean="0"/>
          </a:p>
          <a:p>
            <a:endParaRPr lang="en-US" dirty="0" smtClean="0"/>
          </a:p>
          <a:p>
            <a:endParaRPr lang="en-US" dirty="0" smtClean="0"/>
          </a:p>
          <a:p>
            <a:endParaRPr lang="en-US" dirty="0" smtClean="0"/>
          </a:p>
          <a:p>
            <a:r>
              <a:rPr lang="en-US" dirty="0" smtClean="0"/>
              <a:t>Semester 2 – 2018/2019</a:t>
            </a:r>
          </a:p>
          <a:p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429000" y="6248400"/>
            <a:ext cx="3663280" cy="457200"/>
          </a:xfrm>
        </p:spPr>
        <p:txBody>
          <a:bodyPr/>
          <a:lstStyle/>
          <a:p>
            <a:r>
              <a:rPr lang="en-US" smtClean="0"/>
              <a:t>DVLA Software Engineering Masters</a:t>
            </a:r>
            <a:endParaRPr lang="en-US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2C9A24-6438-4039-9137-61B9E05A740A}" type="slidenum">
              <a:rPr lang="en-US"/>
              <a:pPr/>
              <a:t>1</a:t>
            </a:fld>
            <a:endParaRPr lang="en-US"/>
          </a:p>
        </p:txBody>
      </p:sp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79512" y="1196752"/>
            <a:ext cx="8712968" cy="1143000"/>
          </a:xfrm>
        </p:spPr>
        <p:txBody>
          <a:bodyPr/>
          <a:lstStyle/>
          <a:p>
            <a:pPr algn="ctr"/>
            <a:r>
              <a:rPr lang="en-US" b="1" smtClean="0"/>
              <a:t>Topic </a:t>
            </a:r>
            <a:r>
              <a:rPr lang="en-US" b="1" dirty="0"/>
              <a:t>5</a:t>
            </a:r>
            <a:r>
              <a:rPr lang="en-US" b="1" smtClean="0"/>
              <a:t> </a:t>
            </a:r>
            <a:r>
              <a:rPr lang="en-US" b="1" dirty="0" smtClean="0"/>
              <a:t>– RESTful API Security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689537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Introduction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9552" y="2017713"/>
            <a:ext cx="8415536" cy="4114800"/>
          </a:xfrm>
        </p:spPr>
        <p:txBody>
          <a:bodyPr/>
          <a:lstStyle/>
          <a:p>
            <a:r>
              <a:rPr lang="en-GB" sz="2800" dirty="0"/>
              <a:t>Knowledge of </a:t>
            </a:r>
            <a:r>
              <a:rPr lang="en-GB" sz="2800" b="1" dirty="0"/>
              <a:t>how to secure REST APIs</a:t>
            </a:r>
            <a:r>
              <a:rPr lang="en-GB" sz="2800" dirty="0"/>
              <a:t> is as much important as to write the APIs itself. </a:t>
            </a:r>
            <a:endParaRPr lang="en-GB" sz="2800" dirty="0" smtClean="0"/>
          </a:p>
          <a:p>
            <a:r>
              <a:rPr lang="en-GB" sz="2800" dirty="0" smtClean="0"/>
              <a:t>Mostly </a:t>
            </a:r>
            <a:r>
              <a:rPr lang="en-GB" sz="2800" dirty="0"/>
              <a:t>REST APIs are HTTP protocol based, and any user having internet connection can access them, and so can bad users as well. </a:t>
            </a:r>
            <a:endParaRPr lang="en-GB" sz="2800" dirty="0" smtClean="0"/>
          </a:p>
          <a:p>
            <a:r>
              <a:rPr lang="en-GB" sz="2800" dirty="0" smtClean="0"/>
              <a:t>It </a:t>
            </a:r>
            <a:r>
              <a:rPr lang="en-GB" sz="2800" dirty="0"/>
              <a:t>is very important to write secure APIs to protect the business.</a:t>
            </a:r>
          </a:p>
        </p:txBody>
      </p:sp>
    </p:spTree>
    <p:extLst>
      <p:ext uri="{BB962C8B-B14F-4D97-AF65-F5344CB8AC3E}">
        <p14:creationId xmlns:p14="http://schemas.microsoft.com/office/powerpoint/2010/main" val="261964830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Four Methods to Secure RESTful Web Services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2017713"/>
            <a:ext cx="8631560" cy="4114800"/>
          </a:xfrm>
        </p:spPr>
        <p:txBody>
          <a:bodyPr/>
          <a:lstStyle/>
          <a:p>
            <a:r>
              <a:rPr lang="en-GB" dirty="0"/>
              <a:t>Four </a:t>
            </a:r>
            <a:r>
              <a:rPr lang="en-GB" dirty="0" smtClean="0"/>
              <a:t>Methods </a:t>
            </a:r>
            <a:r>
              <a:rPr lang="en-GB" dirty="0"/>
              <a:t>to Secure RESTful Web </a:t>
            </a:r>
            <a:r>
              <a:rPr lang="en-GB" dirty="0" smtClean="0"/>
              <a:t>Services:</a:t>
            </a:r>
            <a:endParaRPr lang="en-GB" dirty="0"/>
          </a:p>
          <a:p>
            <a:pPr lvl="1"/>
            <a:r>
              <a:rPr lang="en-GB" dirty="0" smtClean="0"/>
              <a:t>BASIC </a:t>
            </a:r>
            <a:r>
              <a:rPr lang="en-GB" dirty="0"/>
              <a:t>Authentication</a:t>
            </a:r>
          </a:p>
          <a:p>
            <a:pPr lvl="1"/>
            <a:r>
              <a:rPr lang="en-GB" dirty="0" smtClean="0"/>
              <a:t>DIGEST </a:t>
            </a:r>
            <a:r>
              <a:rPr lang="en-GB" dirty="0"/>
              <a:t>Authentication</a:t>
            </a:r>
          </a:p>
          <a:p>
            <a:pPr lvl="1"/>
            <a:r>
              <a:rPr lang="en-GB" dirty="0" smtClean="0"/>
              <a:t>Client CERTIFICATE </a:t>
            </a:r>
            <a:r>
              <a:rPr lang="en-GB" dirty="0"/>
              <a:t>Authentication</a:t>
            </a:r>
          </a:p>
          <a:p>
            <a:pPr lvl="1"/>
            <a:r>
              <a:rPr lang="en-GB" dirty="0" smtClean="0"/>
              <a:t>OAUTH2 </a:t>
            </a:r>
            <a:r>
              <a:rPr lang="en-GB" dirty="0"/>
              <a:t>API Keys</a:t>
            </a:r>
          </a:p>
        </p:txBody>
      </p:sp>
    </p:spTree>
    <p:extLst>
      <p:ext uri="{BB962C8B-B14F-4D97-AF65-F5344CB8AC3E}">
        <p14:creationId xmlns:p14="http://schemas.microsoft.com/office/powerpoint/2010/main" val="264486088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Basic Authentication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9552" y="2017713"/>
            <a:ext cx="8415536" cy="4114800"/>
          </a:xfrm>
        </p:spPr>
        <p:txBody>
          <a:bodyPr/>
          <a:lstStyle/>
          <a:p>
            <a:r>
              <a:rPr lang="en-GB" sz="2800" dirty="0"/>
              <a:t>It’s simplest of all techniques and probably most used as well. </a:t>
            </a:r>
            <a:endParaRPr lang="en-GB" sz="2800" dirty="0" smtClean="0"/>
          </a:p>
          <a:p>
            <a:r>
              <a:rPr lang="en-GB" sz="2800" dirty="0" smtClean="0"/>
              <a:t>You </a:t>
            </a:r>
            <a:r>
              <a:rPr lang="en-GB" sz="2800" dirty="0"/>
              <a:t>use login/password forms – it’s basic authentication only. </a:t>
            </a:r>
            <a:endParaRPr lang="en-GB" sz="2800" dirty="0" smtClean="0"/>
          </a:p>
          <a:p>
            <a:r>
              <a:rPr lang="en-GB" sz="2800" dirty="0" smtClean="0"/>
              <a:t>You </a:t>
            </a:r>
            <a:r>
              <a:rPr lang="en-GB" sz="2800" dirty="0"/>
              <a:t>input your username and password and submit the form to server, and </a:t>
            </a:r>
            <a:r>
              <a:rPr lang="en-GB" sz="2800" dirty="0" smtClean="0"/>
              <a:t>the application:</a:t>
            </a:r>
          </a:p>
          <a:p>
            <a:pPr lvl="1"/>
            <a:r>
              <a:rPr lang="en-GB" sz="2400" dirty="0" smtClean="0"/>
              <a:t>Either identifies </a:t>
            </a:r>
            <a:r>
              <a:rPr lang="en-GB" sz="2400" dirty="0"/>
              <a:t>you as a </a:t>
            </a:r>
            <a:r>
              <a:rPr lang="en-GB" sz="2400" dirty="0" smtClean="0"/>
              <a:t>user</a:t>
            </a:r>
          </a:p>
          <a:p>
            <a:pPr lvl="2"/>
            <a:r>
              <a:rPr lang="en-GB" sz="2000" dirty="0" smtClean="0"/>
              <a:t>And you </a:t>
            </a:r>
            <a:r>
              <a:rPr lang="en-GB" sz="2000" dirty="0"/>
              <a:t>are allowed to use the </a:t>
            </a:r>
            <a:r>
              <a:rPr lang="en-GB" sz="2000" dirty="0" smtClean="0"/>
              <a:t>system</a:t>
            </a:r>
          </a:p>
          <a:p>
            <a:pPr lvl="1"/>
            <a:r>
              <a:rPr lang="en-GB" sz="2400" dirty="0" smtClean="0"/>
              <a:t>Or else </a:t>
            </a:r>
            <a:r>
              <a:rPr lang="en-GB" sz="2400" dirty="0"/>
              <a:t>you get error.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3990029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Basic Authentication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0502" y="1844824"/>
            <a:ext cx="8415536" cy="4608512"/>
          </a:xfrm>
        </p:spPr>
        <p:txBody>
          <a:bodyPr/>
          <a:lstStyle/>
          <a:p>
            <a:pPr lvl="0">
              <a:buClr>
                <a:srgbClr val="3333CC"/>
              </a:buClr>
            </a:pPr>
            <a:r>
              <a:rPr lang="en-GB" sz="2800" dirty="0">
                <a:solidFill>
                  <a:srgbClr val="000000"/>
                </a:solidFill>
              </a:rPr>
              <a:t>The main problem with this security implementation is that credentials are propagated in a plain way from the client to the server</a:t>
            </a:r>
            <a:r>
              <a:rPr lang="en-GB" sz="2800" dirty="0" smtClean="0">
                <a:solidFill>
                  <a:srgbClr val="000000"/>
                </a:solidFill>
              </a:rPr>
              <a:t>.</a:t>
            </a:r>
          </a:p>
          <a:p>
            <a:pPr lvl="0">
              <a:buClr>
                <a:srgbClr val="3333CC"/>
              </a:buClr>
            </a:pPr>
            <a:r>
              <a:rPr lang="en-GB" sz="2800" dirty="0" smtClean="0">
                <a:solidFill>
                  <a:srgbClr val="000000"/>
                </a:solidFill>
              </a:rPr>
              <a:t>Credentials </a:t>
            </a:r>
            <a:r>
              <a:rPr lang="en-GB" sz="2800" dirty="0">
                <a:solidFill>
                  <a:srgbClr val="000000"/>
                </a:solidFill>
              </a:rPr>
              <a:t>are merely encoded with Base64 in transit, but not encrypted or hashed in any way. </a:t>
            </a:r>
            <a:endParaRPr lang="en-GB" sz="2800" dirty="0" smtClean="0">
              <a:solidFill>
                <a:srgbClr val="000000"/>
              </a:solidFill>
            </a:endParaRPr>
          </a:p>
          <a:p>
            <a:pPr lvl="0">
              <a:buClr>
                <a:srgbClr val="3333CC"/>
              </a:buClr>
            </a:pPr>
            <a:r>
              <a:rPr lang="en-GB" sz="2800" dirty="0" smtClean="0">
                <a:solidFill>
                  <a:srgbClr val="000000"/>
                </a:solidFill>
              </a:rPr>
              <a:t>This </a:t>
            </a:r>
            <a:r>
              <a:rPr lang="en-GB" sz="2800" dirty="0">
                <a:solidFill>
                  <a:srgbClr val="000000"/>
                </a:solidFill>
              </a:rPr>
              <a:t>way, any sniffer could read the sent packages over the network</a:t>
            </a:r>
            <a:r>
              <a:rPr lang="en-GB" sz="2800" dirty="0" smtClean="0">
                <a:solidFill>
                  <a:srgbClr val="000000"/>
                </a:solidFill>
              </a:rPr>
              <a:t>.</a:t>
            </a:r>
          </a:p>
          <a:p>
            <a:pPr lvl="0">
              <a:buClr>
                <a:srgbClr val="3333CC"/>
              </a:buClr>
            </a:pPr>
            <a:r>
              <a:rPr lang="en-GB" sz="2800" dirty="0" smtClean="0">
                <a:solidFill>
                  <a:srgbClr val="000000"/>
                </a:solidFill>
              </a:rPr>
              <a:t>An example of BASE64 encryption/decryption is on the following slide.</a:t>
            </a:r>
            <a:endParaRPr lang="en-GB" sz="2800" dirty="0">
              <a:solidFill>
                <a:srgbClr val="000000"/>
              </a:solidFill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834799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9512" y="260648"/>
            <a:ext cx="8640960" cy="64807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607502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Basic Authentication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1560" y="2017713"/>
            <a:ext cx="8343528" cy="4114800"/>
          </a:xfrm>
        </p:spPr>
        <p:txBody>
          <a:bodyPr/>
          <a:lstStyle/>
          <a:p>
            <a:pPr lvl="0">
              <a:buClr>
                <a:srgbClr val="3333CC"/>
              </a:buClr>
            </a:pPr>
            <a:r>
              <a:rPr lang="en-GB" sz="2800" dirty="0">
                <a:solidFill>
                  <a:srgbClr val="000000"/>
                </a:solidFill>
              </a:rPr>
              <a:t>HTTPS is, therefore, typically preferred over or used in conjunction with Basic Authentication which makes the conversation with the web server entirely encrypted. </a:t>
            </a:r>
            <a:endParaRPr lang="en-GB" sz="2800" dirty="0" smtClean="0">
              <a:solidFill>
                <a:srgbClr val="000000"/>
              </a:solidFill>
            </a:endParaRPr>
          </a:p>
          <a:p>
            <a:pPr lvl="0">
              <a:buClr>
                <a:srgbClr val="3333CC"/>
              </a:buClr>
            </a:pPr>
            <a:r>
              <a:rPr lang="en-GB" sz="2800" dirty="0" smtClean="0">
                <a:solidFill>
                  <a:srgbClr val="000000"/>
                </a:solidFill>
              </a:rPr>
              <a:t>The </a:t>
            </a:r>
            <a:r>
              <a:rPr lang="en-GB" sz="2800" dirty="0">
                <a:solidFill>
                  <a:srgbClr val="000000"/>
                </a:solidFill>
              </a:rPr>
              <a:t>best part is that nobody can even guess from the outside that Basic </a:t>
            </a:r>
            <a:r>
              <a:rPr lang="en-GB" sz="2800" dirty="0" smtClean="0">
                <a:solidFill>
                  <a:srgbClr val="000000"/>
                </a:solidFill>
              </a:rPr>
              <a:t>Authentication </a:t>
            </a:r>
            <a:r>
              <a:rPr lang="en-GB" sz="2800" dirty="0">
                <a:solidFill>
                  <a:srgbClr val="000000"/>
                </a:solidFill>
              </a:rPr>
              <a:t>is taking place.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097860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Encrypted RESTful Web Service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9552" y="2017713"/>
            <a:ext cx="8415536" cy="4114800"/>
          </a:xfrm>
        </p:spPr>
        <p:txBody>
          <a:bodyPr/>
          <a:lstStyle/>
          <a:p>
            <a:r>
              <a:rPr lang="en-GB" sz="2400" dirty="0" smtClean="0"/>
              <a:t>The following slides demonstrate the code for a BASE64 encrypted authentication service.</a:t>
            </a:r>
          </a:p>
          <a:p>
            <a:r>
              <a:rPr lang="en-GB" sz="2400" dirty="0" smtClean="0"/>
              <a:t>The project consists of three classes:</a:t>
            </a:r>
          </a:p>
          <a:p>
            <a:pPr lvl="1"/>
            <a:r>
              <a:rPr lang="en-GB" sz="2000" dirty="0" smtClean="0"/>
              <a:t>An Order class to store data temporarily;</a:t>
            </a:r>
          </a:p>
          <a:p>
            <a:pPr lvl="1"/>
            <a:r>
              <a:rPr lang="en-GB" sz="2000" dirty="0" smtClean="0"/>
              <a:t>A RESTful Service class named </a:t>
            </a:r>
            <a:r>
              <a:rPr lang="en-GB" sz="2000" dirty="0" err="1" smtClean="0"/>
              <a:t>OrderInventClass</a:t>
            </a:r>
            <a:r>
              <a:rPr lang="en-GB" sz="2000" dirty="0" smtClean="0"/>
              <a:t>;</a:t>
            </a:r>
          </a:p>
          <a:p>
            <a:pPr lvl="1"/>
            <a:r>
              <a:rPr lang="en-GB" sz="2000" dirty="0" smtClean="0"/>
              <a:t>A Java Main Class named </a:t>
            </a:r>
            <a:r>
              <a:rPr lang="en-GB" sz="2000" dirty="0" err="1" smtClean="0"/>
              <a:t>JerseyGetClient</a:t>
            </a:r>
            <a:r>
              <a:rPr lang="en-GB" sz="2000" dirty="0" smtClean="0"/>
              <a:t> to test the RESTful Service.</a:t>
            </a:r>
          </a:p>
          <a:p>
            <a:r>
              <a:rPr lang="en-GB" sz="2400" dirty="0" smtClean="0"/>
              <a:t>In addition the:</a:t>
            </a:r>
          </a:p>
          <a:p>
            <a:pPr lvl="1"/>
            <a:r>
              <a:rPr lang="en-GB" sz="2000" dirty="0" smtClean="0"/>
              <a:t>Jersey-bundle-1.9.jar file has been added to the code library of the project.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56568760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9512" y="188641"/>
            <a:ext cx="8712968" cy="65527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837753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7503" y="188640"/>
            <a:ext cx="8856985" cy="65527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105955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7504" y="260648"/>
            <a:ext cx="8640960" cy="64087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5821850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7504" y="188641"/>
            <a:ext cx="8928992" cy="64807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167599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7584" y="304800"/>
            <a:ext cx="8108454" cy="1143000"/>
          </a:xfrm>
        </p:spPr>
        <p:txBody>
          <a:bodyPr/>
          <a:lstStyle/>
          <a:p>
            <a:r>
              <a:rPr lang="en-GB" dirty="0"/>
              <a:t>Encrypted RESTful Web </a:t>
            </a:r>
            <a:r>
              <a:rPr lang="en-GB" dirty="0" smtClean="0"/>
              <a:t>Service Output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7544" y="2132856"/>
            <a:ext cx="8352928" cy="28803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4869193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DIGEST Authentication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1560" y="2017713"/>
            <a:ext cx="8343528" cy="4114800"/>
          </a:xfrm>
        </p:spPr>
        <p:txBody>
          <a:bodyPr/>
          <a:lstStyle/>
          <a:p>
            <a:r>
              <a:rPr lang="en-GB" sz="2800" dirty="0"/>
              <a:t>This authentication method makes use of a hashing algorithms to encrypt the password (called </a:t>
            </a:r>
            <a:r>
              <a:rPr lang="en-GB" sz="2800" b="1" dirty="0"/>
              <a:t>password hash</a:t>
            </a:r>
            <a:r>
              <a:rPr lang="en-GB" sz="2800" dirty="0"/>
              <a:t>) entered by the user before sending it to the server. </a:t>
            </a:r>
            <a:endParaRPr lang="en-GB" sz="2800" dirty="0" smtClean="0"/>
          </a:p>
          <a:p>
            <a:r>
              <a:rPr lang="en-GB" sz="2800" dirty="0" smtClean="0"/>
              <a:t>This</a:t>
            </a:r>
            <a:r>
              <a:rPr lang="en-GB" sz="2800" dirty="0"/>
              <a:t>, obviously, makes it much safer than the basic authentication method, in which the user’s password travels in plain text that can be easily read by whoever intercepts it.</a:t>
            </a:r>
          </a:p>
        </p:txBody>
      </p:sp>
    </p:spTree>
    <p:extLst>
      <p:ext uri="{BB962C8B-B14F-4D97-AF65-F5344CB8AC3E}">
        <p14:creationId xmlns:p14="http://schemas.microsoft.com/office/powerpoint/2010/main" val="336305576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DIGEST Authentication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2017713"/>
            <a:ext cx="8487544" cy="4114800"/>
          </a:xfrm>
        </p:spPr>
        <p:txBody>
          <a:bodyPr/>
          <a:lstStyle/>
          <a:p>
            <a:r>
              <a:rPr lang="en-GB" sz="2800" dirty="0"/>
              <a:t>There are many such hashing algorithms in java also, which can prove really effective for password security such </a:t>
            </a:r>
            <a:r>
              <a:rPr lang="en-GB" sz="2800" dirty="0" smtClean="0"/>
              <a:t>as: </a:t>
            </a:r>
          </a:p>
          <a:p>
            <a:pPr lvl="1"/>
            <a:r>
              <a:rPr lang="en-GB" sz="2400" dirty="0" smtClean="0"/>
              <a:t>MD5</a:t>
            </a:r>
            <a:r>
              <a:rPr lang="en-GB" sz="2400" dirty="0"/>
              <a:t>;</a:t>
            </a:r>
            <a:r>
              <a:rPr lang="en-GB" sz="2400" dirty="0" smtClean="0"/>
              <a:t> </a:t>
            </a:r>
          </a:p>
          <a:p>
            <a:pPr lvl="1"/>
            <a:r>
              <a:rPr lang="en-GB" sz="2400" dirty="0" smtClean="0"/>
              <a:t>SHA;</a:t>
            </a:r>
          </a:p>
          <a:p>
            <a:pPr lvl="1"/>
            <a:r>
              <a:rPr lang="en-GB" sz="2400" dirty="0" err="1" smtClean="0"/>
              <a:t>Bcrypt</a:t>
            </a:r>
            <a:r>
              <a:rPr lang="en-GB" sz="2400" dirty="0"/>
              <a:t>;</a:t>
            </a:r>
            <a:r>
              <a:rPr lang="en-GB" sz="2400" dirty="0" smtClean="0"/>
              <a:t> </a:t>
            </a:r>
          </a:p>
          <a:p>
            <a:pPr lvl="1"/>
            <a:r>
              <a:rPr lang="en-GB" sz="2400" dirty="0" err="1" smtClean="0"/>
              <a:t>Scrypt</a:t>
            </a:r>
            <a:r>
              <a:rPr lang="en-GB" sz="2400" dirty="0" smtClean="0"/>
              <a:t>; </a:t>
            </a:r>
          </a:p>
          <a:p>
            <a:pPr lvl="1"/>
            <a:r>
              <a:rPr lang="en-GB" sz="2400" dirty="0" smtClean="0"/>
              <a:t>PBKDF2WithHmacSHA1.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31496120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DIGEST Authentication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536" y="2017713"/>
            <a:ext cx="8559552" cy="4114800"/>
          </a:xfrm>
        </p:spPr>
        <p:txBody>
          <a:bodyPr/>
          <a:lstStyle/>
          <a:p>
            <a:r>
              <a:rPr lang="en-GB" sz="2800" dirty="0"/>
              <a:t>Each time </a:t>
            </a:r>
            <a:r>
              <a:rPr lang="en-GB" sz="2800" dirty="0" smtClean="0"/>
              <a:t>the user logs in to the application</a:t>
            </a:r>
            <a:r>
              <a:rPr lang="en-GB" sz="2800" dirty="0"/>
              <a:t>, </a:t>
            </a:r>
            <a:r>
              <a:rPr lang="en-GB" sz="2800" dirty="0" smtClean="0"/>
              <a:t>the system will </a:t>
            </a:r>
            <a:r>
              <a:rPr lang="en-GB" sz="2800" dirty="0"/>
              <a:t>have to regenerate </a:t>
            </a:r>
            <a:r>
              <a:rPr lang="en-GB" sz="2800" dirty="0" smtClean="0"/>
              <a:t>the password </a:t>
            </a:r>
            <a:r>
              <a:rPr lang="en-GB" sz="2800" dirty="0"/>
              <a:t>hash again, and match with </a:t>
            </a:r>
            <a:r>
              <a:rPr lang="en-GB" sz="2800" dirty="0" smtClean="0"/>
              <a:t>the value </a:t>
            </a:r>
            <a:r>
              <a:rPr lang="en-GB" sz="2800" dirty="0"/>
              <a:t>stored in database. </a:t>
            </a:r>
            <a:endParaRPr lang="en-GB" sz="2800" dirty="0" smtClean="0"/>
          </a:p>
          <a:p>
            <a:r>
              <a:rPr lang="en-GB" sz="2800" dirty="0" smtClean="0"/>
              <a:t>If </a:t>
            </a:r>
            <a:r>
              <a:rPr lang="en-GB" sz="2800" dirty="0"/>
              <a:t>user </a:t>
            </a:r>
            <a:r>
              <a:rPr lang="en-GB" sz="2800" dirty="0" smtClean="0"/>
              <a:t>forgets their </a:t>
            </a:r>
            <a:r>
              <a:rPr lang="en-GB" sz="2800" dirty="0"/>
              <a:t>password, </a:t>
            </a:r>
            <a:r>
              <a:rPr lang="en-GB" sz="2800" dirty="0" smtClean="0"/>
              <a:t>the system </a:t>
            </a:r>
            <a:r>
              <a:rPr lang="en-GB" sz="2800" dirty="0"/>
              <a:t>will have to send </a:t>
            </a:r>
            <a:r>
              <a:rPr lang="en-GB" sz="2800" dirty="0" smtClean="0"/>
              <a:t>them </a:t>
            </a:r>
            <a:r>
              <a:rPr lang="en-GB" sz="2800" dirty="0"/>
              <a:t>a temporary password and ask </a:t>
            </a:r>
            <a:r>
              <a:rPr lang="en-GB" sz="2800" dirty="0" smtClean="0"/>
              <a:t>them </a:t>
            </a:r>
            <a:r>
              <a:rPr lang="en-GB" sz="2800" dirty="0"/>
              <a:t>to change it with </a:t>
            </a:r>
            <a:r>
              <a:rPr lang="en-GB" sz="2800" dirty="0" smtClean="0"/>
              <a:t>a </a:t>
            </a:r>
            <a:r>
              <a:rPr lang="en-GB" sz="2800" dirty="0"/>
              <a:t>new password.</a:t>
            </a:r>
          </a:p>
        </p:txBody>
      </p:sp>
    </p:spTree>
    <p:extLst>
      <p:ext uri="{BB962C8B-B14F-4D97-AF65-F5344CB8AC3E}">
        <p14:creationId xmlns:p14="http://schemas.microsoft.com/office/powerpoint/2010/main" val="151451145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03648" y="304800"/>
            <a:ext cx="7532390" cy="1179984"/>
          </a:xfrm>
        </p:spPr>
        <p:txBody>
          <a:bodyPr/>
          <a:lstStyle/>
          <a:p>
            <a:pPr algn="ctr"/>
            <a:r>
              <a:rPr lang="en-GB" dirty="0" smtClean="0"/>
              <a:t>Client CERTIFICATE Authentication (CA)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2017713"/>
            <a:ext cx="8631560" cy="4114800"/>
          </a:xfrm>
        </p:spPr>
        <p:txBody>
          <a:bodyPr/>
          <a:lstStyle/>
          <a:p>
            <a:r>
              <a:rPr lang="en-GB" sz="2800" dirty="0"/>
              <a:t>This is a mechanism in which a trust agreement is established between the server and the client through certificates. </a:t>
            </a:r>
            <a:endParaRPr lang="en-GB" sz="2800" dirty="0" smtClean="0"/>
          </a:p>
          <a:p>
            <a:r>
              <a:rPr lang="en-GB" sz="2800" dirty="0" smtClean="0"/>
              <a:t>They </a:t>
            </a:r>
            <a:r>
              <a:rPr lang="en-GB" sz="2800" dirty="0"/>
              <a:t>must be signed by an agency established to ensure that the certificate presented for authentication is legitimate, which is known as CA.</a:t>
            </a:r>
          </a:p>
        </p:txBody>
      </p:sp>
    </p:spTree>
    <p:extLst>
      <p:ext uri="{BB962C8B-B14F-4D97-AF65-F5344CB8AC3E}">
        <p14:creationId xmlns:p14="http://schemas.microsoft.com/office/powerpoint/2010/main" val="398845339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Client CERTIFICATE Authentication (CA)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1560" y="2017713"/>
            <a:ext cx="8343528" cy="4114800"/>
          </a:xfrm>
        </p:spPr>
        <p:txBody>
          <a:bodyPr/>
          <a:lstStyle/>
          <a:p>
            <a:r>
              <a:rPr lang="en-GB" sz="2800" dirty="0"/>
              <a:t>Using this technique, when the client attempts to access a protected resource, instead of providing a username or password, it presents the certificate to the server. </a:t>
            </a:r>
            <a:endParaRPr lang="en-GB" sz="2800" dirty="0" smtClean="0"/>
          </a:p>
          <a:p>
            <a:r>
              <a:rPr lang="en-GB" sz="2800" dirty="0" smtClean="0"/>
              <a:t>The </a:t>
            </a:r>
            <a:r>
              <a:rPr lang="en-GB" sz="2800" dirty="0"/>
              <a:t>certificate contains the user information for authentication including security credentials, besides a unique private-public key pair</a:t>
            </a:r>
          </a:p>
        </p:txBody>
      </p:sp>
    </p:spTree>
    <p:extLst>
      <p:ext uri="{BB962C8B-B14F-4D97-AF65-F5344CB8AC3E}">
        <p14:creationId xmlns:p14="http://schemas.microsoft.com/office/powerpoint/2010/main" val="348270365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Client CERTIFICATE Authentication (CA)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2017712"/>
            <a:ext cx="8487544" cy="4507631"/>
          </a:xfrm>
        </p:spPr>
        <p:txBody>
          <a:bodyPr/>
          <a:lstStyle/>
          <a:p>
            <a:r>
              <a:rPr lang="en-GB" sz="2800" dirty="0"/>
              <a:t>The server then determines if the user is legitimate through the CA. </a:t>
            </a:r>
            <a:endParaRPr lang="en-GB" sz="2800" dirty="0" smtClean="0"/>
          </a:p>
          <a:p>
            <a:r>
              <a:rPr lang="en-GB" sz="2800" dirty="0" smtClean="0"/>
              <a:t>Additionally</a:t>
            </a:r>
            <a:r>
              <a:rPr lang="en-GB" sz="2800" dirty="0"/>
              <a:t>, it must verify whether the user has access to the resource. </a:t>
            </a:r>
            <a:endParaRPr lang="en-GB" sz="2800" dirty="0" smtClean="0"/>
          </a:p>
          <a:p>
            <a:r>
              <a:rPr lang="en-GB" sz="2800" dirty="0" smtClean="0"/>
              <a:t>This </a:t>
            </a:r>
            <a:r>
              <a:rPr lang="en-GB" sz="2800" dirty="0"/>
              <a:t>mechanism must use HTTPS as the communication protocol as we don’t have a secure channel to prevent anyone from stealing the client’s identity.</a:t>
            </a:r>
          </a:p>
        </p:txBody>
      </p:sp>
    </p:spTree>
    <p:extLst>
      <p:ext uri="{BB962C8B-B14F-4D97-AF65-F5344CB8AC3E}">
        <p14:creationId xmlns:p14="http://schemas.microsoft.com/office/powerpoint/2010/main" val="426097512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anchor="ctr"/>
          <a:lstStyle/>
          <a:p>
            <a:pPr lvl="1"/>
            <a:r>
              <a:rPr lang="en-GB" dirty="0"/>
              <a:t>OAUTH2 API Keys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9552" y="2017713"/>
            <a:ext cx="8415536" cy="4114800"/>
          </a:xfrm>
        </p:spPr>
        <p:txBody>
          <a:bodyPr/>
          <a:lstStyle/>
          <a:p>
            <a:r>
              <a:rPr lang="en-GB" dirty="0" smtClean="0"/>
              <a:t>This method requires the system to provide two keys: </a:t>
            </a:r>
          </a:p>
          <a:p>
            <a:pPr lvl="1"/>
            <a:r>
              <a:rPr lang="en-GB" dirty="0" smtClean="0"/>
              <a:t>API key</a:t>
            </a:r>
          </a:p>
          <a:p>
            <a:pPr lvl="1"/>
            <a:r>
              <a:rPr lang="en-GB" dirty="0" smtClean="0"/>
              <a:t>API </a:t>
            </a:r>
            <a:r>
              <a:rPr lang="en-GB" dirty="0"/>
              <a:t>secret to rightly identify you. </a:t>
            </a:r>
            <a:endParaRPr lang="en-GB" dirty="0" smtClean="0"/>
          </a:p>
          <a:p>
            <a:r>
              <a:rPr lang="en-GB" dirty="0" smtClean="0"/>
              <a:t>These </a:t>
            </a:r>
            <a:r>
              <a:rPr lang="en-GB" dirty="0"/>
              <a:t>API </a:t>
            </a:r>
            <a:r>
              <a:rPr lang="en-GB" dirty="0" smtClean="0"/>
              <a:t>keys are </a:t>
            </a:r>
            <a:r>
              <a:rPr lang="en-GB" dirty="0"/>
              <a:t>secret </a:t>
            </a:r>
            <a:r>
              <a:rPr lang="en-GB" dirty="0" smtClean="0"/>
              <a:t>and based on </a:t>
            </a:r>
            <a:r>
              <a:rPr lang="en-GB" dirty="0"/>
              <a:t>some random encoded string which is impossible to guess.</a:t>
            </a:r>
          </a:p>
        </p:txBody>
      </p:sp>
    </p:spTree>
    <p:extLst>
      <p:ext uri="{BB962C8B-B14F-4D97-AF65-F5344CB8AC3E}">
        <p14:creationId xmlns:p14="http://schemas.microsoft.com/office/powerpoint/2010/main" val="285092320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OAUTH2 API Keys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9552" y="1844824"/>
            <a:ext cx="8415536" cy="4680520"/>
          </a:xfrm>
        </p:spPr>
        <p:txBody>
          <a:bodyPr/>
          <a:lstStyle/>
          <a:p>
            <a:r>
              <a:rPr lang="en-GB" sz="2800" dirty="0"/>
              <a:t>To understand how it works, let’s assume you are using a Flickr (photo sharing application) and want to post some of your photos using it’s REST API. </a:t>
            </a:r>
            <a:endParaRPr lang="en-GB" sz="2800" dirty="0" smtClean="0"/>
          </a:p>
          <a:p>
            <a:r>
              <a:rPr lang="en-GB" sz="2800" dirty="0" smtClean="0"/>
              <a:t>You </a:t>
            </a:r>
            <a:r>
              <a:rPr lang="en-GB" sz="2800" dirty="0"/>
              <a:t>build the request as documented in Flickr docs, then send it</a:t>
            </a:r>
            <a:r>
              <a:rPr lang="en-GB" dirty="0" smtClean="0"/>
              <a:t>.</a:t>
            </a:r>
            <a:endParaRPr lang="en-GB" dirty="0"/>
          </a:p>
          <a:p>
            <a:r>
              <a:rPr lang="en-GB" sz="2800" dirty="0"/>
              <a:t>Then, when receiving the request, Flickr authenticates the user by reading the information from the API key with the secret key that belongs to the user.</a:t>
            </a:r>
          </a:p>
        </p:txBody>
      </p:sp>
    </p:spTree>
    <p:extLst>
      <p:ext uri="{BB962C8B-B14F-4D97-AF65-F5344CB8AC3E}">
        <p14:creationId xmlns:p14="http://schemas.microsoft.com/office/powerpoint/2010/main" val="412229877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OAUTH2 API Keys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2017713"/>
            <a:ext cx="8487544" cy="4114800"/>
          </a:xfrm>
        </p:spPr>
        <p:txBody>
          <a:bodyPr/>
          <a:lstStyle/>
          <a:p>
            <a:r>
              <a:rPr lang="en-GB" sz="2800" dirty="0"/>
              <a:t>Once these validations are successful, the server delivers the response to the client. </a:t>
            </a:r>
            <a:endParaRPr lang="en-GB" sz="2800" dirty="0" smtClean="0"/>
          </a:p>
          <a:p>
            <a:r>
              <a:rPr lang="en-GB" sz="2800" dirty="0" smtClean="0"/>
              <a:t>Thus</a:t>
            </a:r>
            <a:r>
              <a:rPr lang="en-GB" sz="2800" dirty="0"/>
              <a:t>, we obtain a response with all the photos that have been recently posted within Flickr</a:t>
            </a:r>
            <a:r>
              <a:rPr lang="en-GB" sz="2800" dirty="0" smtClean="0"/>
              <a:t>.</a:t>
            </a:r>
          </a:p>
          <a:p>
            <a:r>
              <a:rPr lang="en-GB" sz="2800" dirty="0" smtClean="0"/>
              <a:t>It is straightforward to create </a:t>
            </a:r>
            <a:r>
              <a:rPr lang="en-GB" sz="2800" dirty="0"/>
              <a:t>applications using the provider’s API. </a:t>
            </a:r>
            <a:endParaRPr lang="en-GB" sz="2800" dirty="0" smtClean="0"/>
          </a:p>
          <a:p>
            <a:r>
              <a:rPr lang="en-GB" sz="2800" dirty="0" smtClean="0"/>
              <a:t>Also</a:t>
            </a:r>
            <a:r>
              <a:rPr lang="en-GB" sz="2800" dirty="0"/>
              <a:t>, the provider will allow you to authenticate, access public information.</a:t>
            </a:r>
          </a:p>
        </p:txBody>
      </p:sp>
    </p:spTree>
    <p:extLst>
      <p:ext uri="{BB962C8B-B14F-4D97-AF65-F5344CB8AC3E}">
        <p14:creationId xmlns:p14="http://schemas.microsoft.com/office/powerpoint/2010/main" val="347962511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71600" y="332656"/>
            <a:ext cx="7793038" cy="1143000"/>
          </a:xfrm>
        </p:spPr>
        <p:txBody>
          <a:bodyPr/>
          <a:lstStyle/>
          <a:p>
            <a:r>
              <a:rPr lang="en-GB" dirty="0"/>
              <a:t>JAX-RS </a:t>
            </a:r>
            <a:r>
              <a:rPr lang="en-GB" dirty="0" err="1"/>
              <a:t>SecurityContext</a:t>
            </a:r>
            <a:r>
              <a:rPr lang="en-GB" dirty="0"/>
              <a:t> instance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9552" y="2017713"/>
            <a:ext cx="8415536" cy="4114800"/>
          </a:xfrm>
        </p:spPr>
        <p:txBody>
          <a:bodyPr/>
          <a:lstStyle/>
          <a:p>
            <a:r>
              <a:rPr lang="en-GB" sz="2800" dirty="0"/>
              <a:t>The </a:t>
            </a:r>
            <a:r>
              <a:rPr lang="en-GB" sz="2800" dirty="0" err="1"/>
              <a:t>javax.ws.rs.core.SecurityContext</a:t>
            </a:r>
            <a:r>
              <a:rPr lang="en-GB" sz="2800" dirty="0"/>
              <a:t> interface provides access to security-related information for a request and is very similar to </a:t>
            </a:r>
            <a:r>
              <a:rPr lang="en-GB" sz="2800" dirty="0" err="1"/>
              <a:t>javax.servlet.http.HttpServletRequest</a:t>
            </a:r>
            <a:r>
              <a:rPr lang="en-GB" sz="2800" dirty="0"/>
              <a:t>.</a:t>
            </a:r>
          </a:p>
          <a:p>
            <a:r>
              <a:rPr lang="en-GB" sz="2800" dirty="0"/>
              <a:t>You access the </a:t>
            </a:r>
            <a:r>
              <a:rPr lang="en-GB" sz="2800" dirty="0" err="1"/>
              <a:t>SecurityContext</a:t>
            </a:r>
            <a:r>
              <a:rPr lang="en-GB" sz="2800" dirty="0"/>
              <a:t> by injecting an instance into a class field, setter method, or method parameter using the </a:t>
            </a:r>
            <a:r>
              <a:rPr lang="en-GB" sz="2800" dirty="0" err="1"/>
              <a:t>javax.ws.rs.core.Context</a:t>
            </a:r>
            <a:r>
              <a:rPr lang="en-GB" sz="2800" dirty="0"/>
              <a:t> </a:t>
            </a:r>
            <a:r>
              <a:rPr lang="en-GB" sz="2800" dirty="0" smtClean="0"/>
              <a:t>annotation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60536833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JAX-RS </a:t>
            </a:r>
            <a:r>
              <a:rPr lang="en-GB" dirty="0" err="1"/>
              <a:t>SecurityContext</a:t>
            </a:r>
            <a:r>
              <a:rPr lang="en-GB" dirty="0"/>
              <a:t> instance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code below </a:t>
            </a:r>
            <a:r>
              <a:rPr lang="en-GB" dirty="0" err="1" smtClean="0"/>
              <a:t>sc.isUserInRole</a:t>
            </a:r>
            <a:r>
              <a:rPr lang="en-GB" dirty="0"/>
              <a:t>() is used to check authorization for user.</a:t>
            </a:r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5536" y="3212976"/>
            <a:ext cx="8352928" cy="31683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4728526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JAR-RS annotations for method level authorization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3568" y="2017713"/>
            <a:ext cx="8271520" cy="4114800"/>
          </a:xfrm>
        </p:spPr>
        <p:txBody>
          <a:bodyPr/>
          <a:lstStyle/>
          <a:p>
            <a:r>
              <a:rPr lang="en-GB" sz="2800" dirty="0"/>
              <a:t>This technique is widely used in enterprise application and used to verify roles and </a:t>
            </a:r>
            <a:r>
              <a:rPr lang="en-GB" sz="2800" dirty="0" err="1"/>
              <a:t>responsibities</a:t>
            </a:r>
            <a:r>
              <a:rPr lang="en-GB" sz="2800" dirty="0"/>
              <a:t> of an authenticated used – for any certain operation. </a:t>
            </a:r>
            <a:endParaRPr lang="en-GB" sz="2800" dirty="0" smtClean="0"/>
          </a:p>
          <a:p>
            <a:r>
              <a:rPr lang="en-GB" sz="2800" dirty="0" smtClean="0"/>
              <a:t>JAX-RS </a:t>
            </a:r>
            <a:r>
              <a:rPr lang="en-GB" sz="2800" dirty="0"/>
              <a:t>provides below annotations for this purpose.</a:t>
            </a:r>
          </a:p>
          <a:p>
            <a:pPr lvl="1"/>
            <a:r>
              <a:rPr lang="en-GB" sz="2400" dirty="0">
                <a:hlinkClick r:id="rId2"/>
              </a:rPr>
              <a:t>@</a:t>
            </a:r>
            <a:r>
              <a:rPr lang="en-GB" sz="2400" dirty="0" err="1">
                <a:hlinkClick r:id="rId2"/>
              </a:rPr>
              <a:t>PermitAll</a:t>
            </a:r>
            <a:endParaRPr lang="en-GB" sz="2400" dirty="0"/>
          </a:p>
          <a:p>
            <a:pPr lvl="1"/>
            <a:r>
              <a:rPr lang="en-GB" sz="2400" dirty="0">
                <a:hlinkClick r:id="rId3"/>
              </a:rPr>
              <a:t>@</a:t>
            </a:r>
            <a:r>
              <a:rPr lang="en-GB" sz="2400" dirty="0" err="1">
                <a:hlinkClick r:id="rId3"/>
              </a:rPr>
              <a:t>DenyAll</a:t>
            </a:r>
            <a:endParaRPr lang="en-GB" sz="2400" dirty="0"/>
          </a:p>
          <a:p>
            <a:pPr lvl="1"/>
            <a:r>
              <a:rPr lang="en-GB" sz="2400" dirty="0">
                <a:hlinkClick r:id="rId4"/>
              </a:rPr>
              <a:t>@</a:t>
            </a:r>
            <a:r>
              <a:rPr lang="en-GB" sz="2400" dirty="0" err="1">
                <a:hlinkClick r:id="rId4"/>
              </a:rPr>
              <a:t>RolesAllowed</a:t>
            </a:r>
            <a:endParaRPr lang="en-GB" sz="24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64186742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solidFill>
                  <a:srgbClr val="333399"/>
                </a:solidFill>
              </a:rPr>
              <a:t>JAR-RS annotations for method level authorization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An example use of annotation can be</a:t>
            </a:r>
            <a:r>
              <a:rPr lang="en-GB" dirty="0" smtClean="0"/>
              <a:t>:</a:t>
            </a:r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552" y="2852936"/>
            <a:ext cx="8064896" cy="3600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16992106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REST API Security Best Practices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2017713"/>
            <a:ext cx="8487544" cy="4114800"/>
          </a:xfrm>
        </p:spPr>
        <p:txBody>
          <a:bodyPr/>
          <a:lstStyle/>
          <a:p>
            <a:r>
              <a:rPr lang="en-GB" sz="2800" dirty="0"/>
              <a:t>Use only HTTPS protocol so that your whole communication is always encrypted.</a:t>
            </a:r>
          </a:p>
          <a:p>
            <a:r>
              <a:rPr lang="en-GB" sz="2800" dirty="0"/>
              <a:t>Never send </a:t>
            </a:r>
            <a:r>
              <a:rPr lang="en-GB" sz="2800" dirty="0" err="1"/>
              <a:t>auth</a:t>
            </a:r>
            <a:r>
              <a:rPr lang="en-GB" sz="2800" dirty="0"/>
              <a:t> credentials or API keys as query </a:t>
            </a:r>
            <a:r>
              <a:rPr lang="en-GB" sz="2800" dirty="0" err="1"/>
              <a:t>param</a:t>
            </a:r>
            <a:r>
              <a:rPr lang="en-GB" sz="2800"/>
              <a:t>. </a:t>
            </a:r>
            <a:endParaRPr lang="en-GB" sz="2800" smtClean="0"/>
          </a:p>
          <a:p>
            <a:r>
              <a:rPr lang="en-GB" sz="2800" smtClean="0"/>
              <a:t>They </a:t>
            </a:r>
            <a:r>
              <a:rPr lang="en-GB" sz="2800" dirty="0"/>
              <a:t>appear in URL and can be logged or tracked easily.</a:t>
            </a:r>
          </a:p>
          <a:p>
            <a:r>
              <a:rPr lang="en-GB" sz="2800" dirty="0"/>
              <a:t>Use hardest encryption level always. It will help in having more confidence</a:t>
            </a:r>
            <a:r>
              <a:rPr lang="en-GB" sz="2800" dirty="0" smtClean="0"/>
              <a:t>.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408513181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REST API Security Best Practices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1560" y="2017713"/>
            <a:ext cx="8343528" cy="4114800"/>
          </a:xfrm>
        </p:spPr>
        <p:txBody>
          <a:bodyPr/>
          <a:lstStyle/>
          <a:p>
            <a:pPr lvl="0">
              <a:buClr>
                <a:srgbClr val="3333CC"/>
              </a:buClr>
            </a:pPr>
            <a:r>
              <a:rPr lang="en-GB" sz="2800" dirty="0">
                <a:solidFill>
                  <a:srgbClr val="000000"/>
                </a:solidFill>
              </a:rPr>
              <a:t>For resources exposed by RESTful web services, it’s important to make sure any PUT, POST, and DELETE request is protected from Cross Site Request Forgery.</a:t>
            </a:r>
          </a:p>
          <a:p>
            <a:pPr lvl="0">
              <a:buClr>
                <a:srgbClr val="3333CC"/>
              </a:buClr>
            </a:pPr>
            <a:r>
              <a:rPr lang="en-GB" sz="2800" dirty="0">
                <a:solidFill>
                  <a:srgbClr val="000000"/>
                </a:solidFill>
              </a:rPr>
              <a:t>Always validate the input data asap it is received in server method. Use only primitive data as input parameter as much as possible.</a:t>
            </a:r>
          </a:p>
          <a:p>
            <a:pPr lvl="0">
              <a:buClr>
                <a:srgbClr val="3333CC"/>
              </a:buClr>
            </a:pPr>
            <a:r>
              <a:rPr lang="en-GB" sz="2800" dirty="0">
                <a:solidFill>
                  <a:srgbClr val="000000"/>
                </a:solidFill>
              </a:rPr>
              <a:t>Rely on framework provided validation features as they are tested by large community already.</a:t>
            </a:r>
          </a:p>
          <a:p>
            <a:pPr lvl="0">
              <a:buClr>
                <a:srgbClr val="3333CC"/>
              </a:buClr>
            </a:pPr>
            <a:endParaRPr lang="en-GB" dirty="0">
              <a:solidFill>
                <a:srgbClr val="000000"/>
              </a:solidFill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7256884"/>
      </p:ext>
    </p:extLst>
  </p:cSld>
  <p:clrMapOvr>
    <a:masterClrMapping/>
  </p:clrMapOvr>
</p:sld>
</file>

<file path=ppt/theme/theme1.xml><?xml version="1.0" encoding="utf-8"?>
<a:theme xmlns:a="http://schemas.openxmlformats.org/drawingml/2006/main" name="Blends">
  <a:themeElements>
    <a:clrScheme name="Blends 2">
      <a:dk1>
        <a:srgbClr val="000000"/>
      </a:dk1>
      <a:lt1>
        <a:srgbClr val="FFFFFF"/>
      </a:lt1>
      <a:dk2>
        <a:srgbClr val="333399"/>
      </a:dk2>
      <a:lt2>
        <a:srgbClr val="1C1C1C"/>
      </a:lt2>
      <a:accent1>
        <a:srgbClr val="00E4A8"/>
      </a:accent1>
      <a:accent2>
        <a:srgbClr val="FFCF01"/>
      </a:accent2>
      <a:accent3>
        <a:srgbClr val="FFFFFF"/>
      </a:accent3>
      <a:accent4>
        <a:srgbClr val="000000"/>
      </a:accent4>
      <a:accent5>
        <a:srgbClr val="AAEFD1"/>
      </a:accent5>
      <a:accent6>
        <a:srgbClr val="E7BB01"/>
      </a:accent6>
      <a:hlink>
        <a:srgbClr val="FF0000"/>
      </a:hlink>
      <a:folHlink>
        <a:srgbClr val="3333CC"/>
      </a:folHlink>
    </a:clrScheme>
    <a:fontScheme name="Blends">
      <a:majorFont>
        <a:latin typeface="Tahoma"/>
        <a:ea typeface=""/>
        <a:cs typeface=""/>
      </a:majorFont>
      <a:minorFont>
        <a:latin typeface="Tahom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miter lim="800000"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ahoma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miter lim="800000"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ahoma" pitchFamily="34" charset="0"/>
          </a:defRPr>
        </a:defPPr>
      </a:lstStyle>
    </a:lnDef>
  </a:objectDefaults>
  <a:extraClrSchemeLst>
    <a:extraClrScheme>
      <a:clrScheme name="Blends 1">
        <a:dk1>
          <a:srgbClr val="969696"/>
        </a:dk1>
        <a:lt1>
          <a:srgbClr val="FFFFFF"/>
        </a:lt1>
        <a:dk2>
          <a:srgbClr val="000000"/>
        </a:dk2>
        <a:lt2>
          <a:srgbClr val="DDDDDD"/>
        </a:lt2>
        <a:accent1>
          <a:srgbClr val="00E4A8"/>
        </a:accent1>
        <a:accent2>
          <a:srgbClr val="3333CC"/>
        </a:accent2>
        <a:accent3>
          <a:srgbClr val="AAAAAA"/>
        </a:accent3>
        <a:accent4>
          <a:srgbClr val="DADADA"/>
        </a:accent4>
        <a:accent5>
          <a:srgbClr val="AAEFD1"/>
        </a:accent5>
        <a:accent6>
          <a:srgbClr val="2D2DB9"/>
        </a:accent6>
        <a:hlink>
          <a:srgbClr val="FF5050"/>
        </a:hlink>
        <a:folHlink>
          <a:srgbClr val="FFCF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ends 2">
        <a:dk1>
          <a:srgbClr val="000000"/>
        </a:dk1>
        <a:lt1>
          <a:srgbClr val="FFFFFF"/>
        </a:lt1>
        <a:dk2>
          <a:srgbClr val="333399"/>
        </a:dk2>
        <a:lt2>
          <a:srgbClr val="1C1C1C"/>
        </a:lt2>
        <a:accent1>
          <a:srgbClr val="00E4A8"/>
        </a:accent1>
        <a:accent2>
          <a:srgbClr val="FFCF01"/>
        </a:accent2>
        <a:accent3>
          <a:srgbClr val="FFFFFF"/>
        </a:accent3>
        <a:accent4>
          <a:srgbClr val="000000"/>
        </a:accent4>
        <a:accent5>
          <a:srgbClr val="AAEFD1"/>
        </a:accent5>
        <a:accent6>
          <a:srgbClr val="E7BB01"/>
        </a:accent6>
        <a:hlink>
          <a:srgbClr val="FF0000"/>
        </a:hlink>
        <a:folHlink>
          <a:srgbClr val="3333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ends 3">
        <a:dk1>
          <a:srgbClr val="000000"/>
        </a:dk1>
        <a:lt1>
          <a:srgbClr val="FFFFFF"/>
        </a:lt1>
        <a:dk2>
          <a:srgbClr val="000000"/>
        </a:dk2>
        <a:lt2>
          <a:srgbClr val="5F5F5F"/>
        </a:lt2>
        <a:accent1>
          <a:srgbClr val="EAEAEA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F3F3F3"/>
        </a:accent5>
        <a:accent6>
          <a:srgbClr val="737373"/>
        </a:accent6>
        <a:hlink>
          <a:srgbClr val="4D4D4D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ends 4">
        <a:dk1>
          <a:srgbClr val="000094"/>
        </a:dk1>
        <a:lt1>
          <a:srgbClr val="FFFFFF"/>
        </a:lt1>
        <a:dk2>
          <a:srgbClr val="0000CC"/>
        </a:dk2>
        <a:lt2>
          <a:srgbClr val="FFFFCC"/>
        </a:lt2>
        <a:accent1>
          <a:srgbClr val="3193FF"/>
        </a:accent1>
        <a:accent2>
          <a:srgbClr val="9900FF"/>
        </a:accent2>
        <a:accent3>
          <a:srgbClr val="AAAAE2"/>
        </a:accent3>
        <a:accent4>
          <a:srgbClr val="DADADA"/>
        </a:accent4>
        <a:accent5>
          <a:srgbClr val="ADC8FF"/>
        </a:accent5>
        <a:accent6>
          <a:srgbClr val="8A00E7"/>
        </a:accent6>
        <a:hlink>
          <a:srgbClr val="FF3399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ends 5">
        <a:dk1>
          <a:srgbClr val="000000"/>
        </a:dk1>
        <a:lt1>
          <a:srgbClr val="FFFFFF"/>
        </a:lt1>
        <a:dk2>
          <a:srgbClr val="000066"/>
        </a:dk2>
        <a:lt2>
          <a:srgbClr val="333333"/>
        </a:lt2>
        <a:accent1>
          <a:srgbClr val="C4709A"/>
        </a:accent1>
        <a:accent2>
          <a:srgbClr val="4B4EB5"/>
        </a:accent2>
        <a:accent3>
          <a:srgbClr val="FFFFFF"/>
        </a:accent3>
        <a:accent4>
          <a:srgbClr val="000000"/>
        </a:accent4>
        <a:accent5>
          <a:srgbClr val="DEBBCA"/>
        </a:accent5>
        <a:accent6>
          <a:srgbClr val="4346A4"/>
        </a:accent6>
        <a:hlink>
          <a:srgbClr val="C481CF"/>
        </a:hlink>
        <a:folHlink>
          <a:srgbClr val="76B74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ends 6">
        <a:dk1>
          <a:srgbClr val="000000"/>
        </a:dk1>
        <a:lt1>
          <a:srgbClr val="FFFFFF"/>
        </a:lt1>
        <a:dk2>
          <a:srgbClr val="6A4076"/>
        </a:dk2>
        <a:lt2>
          <a:srgbClr val="969696"/>
        </a:lt2>
        <a:accent1>
          <a:srgbClr val="DBA9C2"/>
        </a:accent1>
        <a:accent2>
          <a:srgbClr val="E1BF91"/>
        </a:accent2>
        <a:accent3>
          <a:srgbClr val="FFFFFF"/>
        </a:accent3>
        <a:accent4>
          <a:srgbClr val="000000"/>
        </a:accent4>
        <a:accent5>
          <a:srgbClr val="EAD1DD"/>
        </a:accent5>
        <a:accent6>
          <a:srgbClr val="CCAD83"/>
        </a:accent6>
        <a:hlink>
          <a:srgbClr val="B3CE82"/>
        </a:hlink>
        <a:folHlink>
          <a:srgbClr val="B8AD4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ends 7">
        <a:dk1>
          <a:srgbClr val="000000"/>
        </a:dk1>
        <a:lt1>
          <a:srgbClr val="FFFFFF"/>
        </a:lt1>
        <a:dk2>
          <a:srgbClr val="515F7B"/>
        </a:dk2>
        <a:lt2>
          <a:srgbClr val="808080"/>
        </a:lt2>
        <a:accent1>
          <a:srgbClr val="9FCAD3"/>
        </a:accent1>
        <a:accent2>
          <a:srgbClr val="C0C0C0"/>
        </a:accent2>
        <a:accent3>
          <a:srgbClr val="FFFFFF"/>
        </a:accent3>
        <a:accent4>
          <a:srgbClr val="000000"/>
        </a:accent4>
        <a:accent5>
          <a:srgbClr val="CDE1E6"/>
        </a:accent5>
        <a:accent6>
          <a:srgbClr val="AEAEAE"/>
        </a:accent6>
        <a:hlink>
          <a:srgbClr val="91AFBF"/>
        </a:hlink>
        <a:folHlink>
          <a:srgbClr val="ECEAAC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969696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C:\Program Files\Microsoft Office\Templates\Presentation Designs\Blends.pot</Template>
  <TotalTime>1472216552</TotalTime>
  <Words>1092</Words>
  <Application>Microsoft Office PowerPoint</Application>
  <PresentationFormat>On-screen Show (4:3)</PresentationFormat>
  <Paragraphs>101</Paragraphs>
  <Slides>28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33" baseType="lpstr">
      <vt:lpstr>MS PGothic</vt:lpstr>
      <vt:lpstr>MS PGothic</vt:lpstr>
      <vt:lpstr>Tahoma</vt:lpstr>
      <vt:lpstr>Wingdings</vt:lpstr>
      <vt:lpstr>Blends</vt:lpstr>
      <vt:lpstr>Topic 5 – RESTful API Security</vt:lpstr>
      <vt:lpstr>Introduction</vt:lpstr>
      <vt:lpstr>Four Methods to Secure RESTful Web Services</vt:lpstr>
      <vt:lpstr>Basic Authentication</vt:lpstr>
      <vt:lpstr>Basic Authentication</vt:lpstr>
      <vt:lpstr>PowerPoint Presentation</vt:lpstr>
      <vt:lpstr>Basic Authentication</vt:lpstr>
      <vt:lpstr>Encrypted RESTful Web Service</vt:lpstr>
      <vt:lpstr>PowerPoint Presentation</vt:lpstr>
      <vt:lpstr>PowerPoint Presentation</vt:lpstr>
      <vt:lpstr>PowerPoint Presentation</vt:lpstr>
      <vt:lpstr>PowerPoint Presentation</vt:lpstr>
      <vt:lpstr>Encrypted RESTful Web Service Output</vt:lpstr>
      <vt:lpstr>DIGEST Authentication</vt:lpstr>
      <vt:lpstr>DIGEST Authentication</vt:lpstr>
      <vt:lpstr>DIGEST Authentication</vt:lpstr>
      <vt:lpstr>Client CERTIFICATE Authentication (CA)</vt:lpstr>
      <vt:lpstr>Client CERTIFICATE Authentication (CA)</vt:lpstr>
      <vt:lpstr>Client CERTIFICATE Authentication (CA)</vt:lpstr>
      <vt:lpstr>OAUTH2 API Keys </vt:lpstr>
      <vt:lpstr>OAUTH2 API Keys</vt:lpstr>
      <vt:lpstr>OAUTH2 API Keys</vt:lpstr>
      <vt:lpstr>JAX-RS SecurityContext instance</vt:lpstr>
      <vt:lpstr>JAX-RS SecurityContext instance</vt:lpstr>
      <vt:lpstr>JAR-RS annotations for method level authorization</vt:lpstr>
      <vt:lpstr>JAR-RS annotations for method level authorization</vt:lpstr>
      <vt:lpstr>REST API Security Best Practices</vt:lpstr>
      <vt:lpstr>REST API Security Best Practices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Chapter 1</dc:title>
  <dc:subject>Database Systems</dc:subject>
  <dc:creator>Thomas Connolly and Carolyn Begg</dc:creator>
  <dc:description>Transparencies for Chapter 1 of textbook_x000d_
Database Systems: A Practical Approach to Design, Implementation and Management</dc:description>
  <cp:lastModifiedBy>Stephen Hole</cp:lastModifiedBy>
  <cp:revision>167</cp:revision>
  <cp:lastPrinted>2018-10-31T08:24:02Z</cp:lastPrinted>
  <dcterms:created xsi:type="dcterms:W3CDTF">1996-12-09T10:09:10Z</dcterms:created>
  <dcterms:modified xsi:type="dcterms:W3CDTF">2019-03-21T22:18:01Z</dcterms:modified>
</cp:coreProperties>
</file>