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1" d="100"/>
          <a:sy n="61" d="100"/>
        </p:scale>
        <p:origin x="88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481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19767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32163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90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04802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02691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15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18138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088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2502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1001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1B709-BF00-4157-BF55-927C334FB791}" type="datetimeFigureOut">
              <a:rPr lang="en-GB" smtClean="0"/>
              <a:t>06/10/2020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E137DA-1115-42C7-ABE8-2EA6704692A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01783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sites/nazbeheshti/2019/01/16/10-timely-statistics-about-the-connection-between-employee-engagement-and-wellness/#5b7de61e22a0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215612" y="245993"/>
            <a:ext cx="7734297" cy="923330"/>
          </a:xfrm>
          <a:prstGeom prst="rect">
            <a:avLst/>
          </a:prstGeom>
          <a:noFill/>
          <a:ln>
            <a:solidFill>
              <a:srgbClr val="7030A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0" cap="none" spc="0" dirty="0" smtClean="0">
                <a:ln w="0"/>
                <a:gradFill>
                  <a:gsLst>
                    <a:gs pos="0">
                      <a:schemeClr val="accent5">
                        <a:lumMod val="50000"/>
                      </a:schemeClr>
                    </a:gs>
                    <a:gs pos="50000">
                      <a:schemeClr val="accent5"/>
                    </a:gs>
                    <a:gs pos="100000">
                      <a:schemeClr val="accent5">
                        <a:lumMod val="60000"/>
                        <a:lumOff val="40000"/>
                      </a:schemeClr>
                    </a:gs>
                  </a:gsLst>
                  <a:lin ang="5400000"/>
                </a:gradFill>
                <a:effectLst>
                  <a:reflection blurRad="6350" stA="53000" endA="300" endPos="35500" dir="5400000" sy="-90000" algn="bl" rotWithShape="0"/>
                </a:effectLst>
              </a:rPr>
              <a:t>Performance Management</a:t>
            </a:r>
          </a:p>
        </p:txBody>
      </p:sp>
      <p:pic>
        <p:nvPicPr>
          <p:cNvPr id="8" name="Picture 7"/>
          <p:cNvPicPr/>
          <p:nvPr/>
        </p:nvPicPr>
        <p:blipFill>
          <a:blip r:embed="rId2"/>
          <a:stretch>
            <a:fillRect/>
          </a:stretch>
        </p:blipFill>
        <p:spPr>
          <a:xfrm>
            <a:off x="8175723" y="1953767"/>
            <a:ext cx="2331412" cy="1620962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>
          <a:xfrm>
            <a:off x="0" y="6304002"/>
            <a:ext cx="7816544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000" dirty="0" smtClean="0">
                <a:hlinkClick r:id="rId3"/>
              </a:rPr>
              <a:t>Forbes (2019) ‘</a:t>
            </a:r>
            <a:r>
              <a:rPr lang="en-GB" sz="1000" b="1" i="1" dirty="0"/>
              <a:t>10 Timely Statistics About The Connection Between Employee Engagement And </a:t>
            </a:r>
            <a:r>
              <a:rPr lang="en-GB" sz="1000" b="1" i="1" dirty="0" smtClean="0"/>
              <a:t>Wellness’.</a:t>
            </a:r>
            <a:r>
              <a:rPr lang="en-GB" sz="1000" b="1" dirty="0" smtClean="0"/>
              <a:t>  Available at:</a:t>
            </a:r>
            <a:endParaRPr lang="en-GB" sz="1000" b="1" dirty="0"/>
          </a:p>
          <a:p>
            <a:r>
              <a:rPr lang="en-GB" sz="1000" dirty="0" smtClean="0">
                <a:hlinkClick r:id="rId3"/>
              </a:rPr>
              <a:t>https://www.forbes.com/sites/nazbeheshti/2019/01/16/10-timely-statistics-about-the-connection-between-employee-engagement-and-wellness/#5b7de61e22a0</a:t>
            </a:r>
            <a:endParaRPr lang="en-GB" sz="1000" dirty="0"/>
          </a:p>
        </p:txBody>
      </p:sp>
      <p:sp>
        <p:nvSpPr>
          <p:cNvPr id="12" name="Rectangle 11"/>
          <p:cNvSpPr/>
          <p:nvPr/>
        </p:nvSpPr>
        <p:spPr>
          <a:xfrm>
            <a:off x="465840" y="1297586"/>
            <a:ext cx="3620040" cy="49244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600" dirty="0" smtClean="0">
                <a:ln w="0"/>
                <a:solidFill>
                  <a:srgbClr val="92D050"/>
                </a:solidFill>
                <a:effectLst>
                  <a:reflection blurRad="6350" stA="53000" endA="300" endPos="35500" dir="5400000" sy="-90000" algn="bl" rotWithShape="0"/>
                </a:effectLst>
              </a:rPr>
              <a:t>Employee Engagement</a:t>
            </a:r>
            <a:endParaRPr lang="en-US" sz="2600" dirty="0">
              <a:ln w="0"/>
              <a:solidFill>
                <a:srgbClr val="92D05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2" name="Right Arrow 1"/>
          <p:cNvSpPr/>
          <p:nvPr/>
        </p:nvSpPr>
        <p:spPr>
          <a:xfrm>
            <a:off x="5082761" y="1367582"/>
            <a:ext cx="2245868" cy="4166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7991401" y="1333061"/>
            <a:ext cx="3798051" cy="492443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2600" dirty="0" smtClean="0">
                <a:ln w="0"/>
                <a:solidFill>
                  <a:srgbClr val="92D050"/>
                </a:solidFill>
                <a:effectLst>
                  <a:reflection blurRad="6350" stA="53000" endA="300" endPos="35500" dir="5400000" sy="-90000" algn="bl" rotWithShape="0"/>
                </a:effectLst>
              </a:rPr>
              <a:t>Increased Performance</a:t>
            </a:r>
            <a:endParaRPr lang="en-US" sz="2600" b="0" cap="none" spc="0" dirty="0" smtClean="0">
              <a:ln w="0"/>
              <a:solidFill>
                <a:srgbClr val="92D05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465775" y="4029603"/>
            <a:ext cx="169668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200" b="1" cap="none" spc="0" dirty="0" smtClean="0">
                <a:ln w="0"/>
                <a:solidFill>
                  <a:srgbClr val="7030A0"/>
                </a:solidFill>
                <a:effectLst>
                  <a:reflection blurRad="6350" stA="53000" endA="300" endPos="35500" dir="5400000" sy="-90000" algn="bl" rotWithShape="0"/>
                </a:effectLst>
              </a:rPr>
              <a:t>Statistics</a:t>
            </a:r>
            <a:endParaRPr lang="en-US" sz="3200" b="1" cap="none" spc="0" dirty="0">
              <a:ln w="0"/>
              <a:solidFill>
                <a:srgbClr val="7030A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sp>
        <p:nvSpPr>
          <p:cNvPr id="14" name="Rectangle 13"/>
          <p:cNvSpPr/>
          <p:nvPr/>
        </p:nvSpPr>
        <p:spPr>
          <a:xfrm>
            <a:off x="7816544" y="4006365"/>
            <a:ext cx="3526021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200" b="1" dirty="0">
                <a:solidFill>
                  <a:srgbClr val="7030A0"/>
                </a:solidFill>
                <a:latin typeface="Georgia" panose="02040502050405020303" pitchFamily="18" charset="0"/>
              </a:rPr>
              <a:t>89% of workers at companies that support well-being initiatives are more likely to recommend their company as a good place to work</a:t>
            </a:r>
          </a:p>
        </p:txBody>
      </p:sp>
      <p:sp>
        <p:nvSpPr>
          <p:cNvPr id="15" name="Rectangle 14"/>
          <p:cNvSpPr/>
          <p:nvPr/>
        </p:nvSpPr>
        <p:spPr>
          <a:xfrm>
            <a:off x="4570480" y="4694715"/>
            <a:ext cx="3270427" cy="67710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200" b="1" dirty="0" smtClean="0">
                <a:solidFill>
                  <a:srgbClr val="7030A0"/>
                </a:solidFill>
                <a:latin typeface="Georgia" panose="02040502050405020303" pitchFamily="18" charset="0"/>
              </a:rPr>
              <a:t>Highly </a:t>
            </a:r>
            <a:r>
              <a:rPr lang="en-GB" sz="1200" b="1" dirty="0">
                <a:solidFill>
                  <a:srgbClr val="7030A0"/>
                </a:solidFill>
                <a:latin typeface="Georgia" panose="02040502050405020303" pitchFamily="18" charset="0"/>
              </a:rPr>
              <a:t>engaged teams show 21% greater profitability</a:t>
            </a:r>
          </a:p>
          <a:p>
            <a:pPr algn="ctr"/>
            <a:endParaRPr lang="en-US" sz="1400" b="1" cap="none" spc="0" dirty="0">
              <a:ln/>
              <a:solidFill>
                <a:srgbClr val="7030A0"/>
              </a:solidFill>
              <a:effectLst/>
            </a:endParaRPr>
          </a:p>
        </p:txBody>
      </p:sp>
      <p:sp>
        <p:nvSpPr>
          <p:cNvPr id="16" name="Rectangle 15"/>
          <p:cNvSpPr/>
          <p:nvPr/>
        </p:nvSpPr>
        <p:spPr>
          <a:xfrm>
            <a:off x="985739" y="3998826"/>
            <a:ext cx="3526021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200" b="1" dirty="0" smtClean="0">
                <a:solidFill>
                  <a:srgbClr val="7030A0"/>
                </a:solidFill>
                <a:latin typeface="Georgia" panose="02040502050405020303" pitchFamily="18" charset="0"/>
              </a:rPr>
              <a:t>89</a:t>
            </a:r>
            <a:r>
              <a:rPr lang="en-GB" sz="1200" b="1" dirty="0">
                <a:solidFill>
                  <a:srgbClr val="7030A0"/>
                </a:solidFill>
                <a:latin typeface="Georgia" panose="02040502050405020303" pitchFamily="18" charset="0"/>
              </a:rPr>
              <a:t>% of HR leaders agree that ongoing peer feedback and check-ins are key for successful outcomes</a:t>
            </a:r>
            <a:endParaRPr lang="en-GB" sz="1200" dirty="0">
              <a:solidFill>
                <a:srgbClr val="7030A0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7947139" y="4950547"/>
            <a:ext cx="3526021" cy="646331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200" b="1" dirty="0">
                <a:solidFill>
                  <a:srgbClr val="7030A0"/>
                </a:solidFill>
                <a:latin typeface="Georgia" panose="02040502050405020303" pitchFamily="18" charset="0"/>
              </a:rPr>
              <a:t>Employees who feel their voice is heard are 4.6 times more likely to feel empowered to perform their best work</a:t>
            </a:r>
          </a:p>
        </p:txBody>
      </p:sp>
      <p:sp>
        <p:nvSpPr>
          <p:cNvPr id="18" name="Rectangle 17"/>
          <p:cNvSpPr/>
          <p:nvPr/>
        </p:nvSpPr>
        <p:spPr>
          <a:xfrm>
            <a:off x="559859" y="4765881"/>
            <a:ext cx="3526021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en-GB" sz="1200" b="1" dirty="0">
                <a:solidFill>
                  <a:srgbClr val="7030A0"/>
                </a:solidFill>
                <a:latin typeface="Georgia" panose="02040502050405020303" pitchFamily="18" charset="0"/>
              </a:rPr>
              <a:t>89% of workers at companies that support well-being initiatives are more likely to recommend their company as a good place to work</a:t>
            </a:r>
          </a:p>
        </p:txBody>
      </p:sp>
      <p:sp>
        <p:nvSpPr>
          <p:cNvPr id="22" name="Flowchart: Alternate Process 21"/>
          <p:cNvSpPr/>
          <p:nvPr/>
        </p:nvSpPr>
        <p:spPr>
          <a:xfrm>
            <a:off x="414738" y="3878102"/>
            <a:ext cx="11581913" cy="2251167"/>
          </a:xfrm>
          <a:prstGeom prst="flowChartAlternateProcess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/>
          <p:cNvSpPr/>
          <p:nvPr/>
        </p:nvSpPr>
        <p:spPr>
          <a:xfrm>
            <a:off x="712020" y="1818198"/>
            <a:ext cx="6747720" cy="2062103"/>
          </a:xfrm>
          <a:prstGeom prst="rect">
            <a:avLst/>
          </a:prstGeom>
          <a:ln>
            <a:solidFill>
              <a:schemeClr val="tx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dirty="0" smtClean="0">
                <a:ln w="0"/>
                <a:solidFill>
                  <a:srgbClr val="C00000"/>
                </a:solidFill>
                <a:effectLst>
                  <a:reflection blurRad="6350" stA="53000" endA="300" endPos="35500" dir="5400000" sy="-90000" algn="bl" rotWithShape="0"/>
                </a:effectLst>
              </a:rPr>
              <a:t>Performance management cycle - 5 stages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chemeClr val="tx1"/>
                </a:solidFill>
              </a:rPr>
              <a:t>Planning – Setting Goals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chemeClr val="tx1"/>
                </a:solidFill>
              </a:rPr>
              <a:t>Monitoring – Monitor performance based on goals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chemeClr val="tx1"/>
                </a:solidFill>
              </a:rPr>
              <a:t>Developing – Support and training requirements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chemeClr val="tx1"/>
                </a:solidFill>
              </a:rPr>
              <a:t>Rating – Identify state of performance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US" dirty="0" smtClean="0">
                <a:solidFill>
                  <a:schemeClr val="tx1"/>
                </a:solidFill>
              </a:rPr>
              <a:t>Rewarding – Informal/Forma recognition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en-US" sz="2000" dirty="0">
              <a:ln w="0"/>
              <a:solidFill>
                <a:srgbClr val="C00000"/>
              </a:solidFill>
              <a:effectLst>
                <a:reflection blurRad="6350" stA="53000" endA="300" endPos="35500" dir="5400000" sy="-90000" algn="bl" rotWithShape="0"/>
              </a:effectLst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14699" y="296829"/>
            <a:ext cx="2258461" cy="821658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>
            <a:off x="2275860" y="5646218"/>
            <a:ext cx="773059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smtClean="0"/>
              <a:t>BUILDING A HIGH PERFORMANCE CULTURE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96784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161</Words>
  <Application>Microsoft Office PowerPoint</Application>
  <PresentationFormat>Widescreen</PresentationFormat>
  <Paragraphs>18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Arial</vt:lpstr>
      <vt:lpstr>Calibri</vt:lpstr>
      <vt:lpstr>Calibri Light</vt:lpstr>
      <vt:lpstr>Georgia</vt:lpstr>
      <vt:lpstr>Wingdings</vt:lpstr>
      <vt:lpstr>Office Theme</vt:lpstr>
      <vt:lpstr>PowerPoint Presentation</vt:lpstr>
    </vt:vector>
  </TitlesOfParts>
  <Company>City &amp; County of Swansea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Stephanie Rayner</dc:creator>
  <cp:lastModifiedBy>Stephanie Rayner</cp:lastModifiedBy>
  <cp:revision>9</cp:revision>
  <dcterms:created xsi:type="dcterms:W3CDTF">2020-10-06T16:19:17Z</dcterms:created>
  <dcterms:modified xsi:type="dcterms:W3CDTF">2020-10-06T17:16:19Z</dcterms:modified>
</cp:coreProperties>
</file>