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260" r:id="rId5"/>
    <p:sldId id="262" r:id="rId6"/>
    <p:sldId id="261" r:id="rId7"/>
    <p:sldId id="258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43A"/>
    <a:srgbClr val="103350"/>
    <a:srgbClr val="0C4360"/>
    <a:srgbClr val="1B6872"/>
    <a:srgbClr val="63B7C6"/>
    <a:srgbClr val="002136"/>
    <a:srgbClr val="0C75A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226" autoAdjust="0"/>
  </p:normalViewPr>
  <p:slideViewPr>
    <p:cSldViewPr snapToGrid="0">
      <p:cViewPr>
        <p:scale>
          <a:sx n="82" d="100"/>
          <a:sy n="82" d="100"/>
        </p:scale>
        <p:origin x="499" y="14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457B-CDAE-4DEB-AEC8-C82DE2312E37}" type="datetimeFigureOut">
              <a:rPr lang="en-US" smtClean="0"/>
              <a:t>3/13/2021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1430A-4AA4-45C8-AC23-CD6B61C41A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B78EA-28CE-41D8-9043-90E391E5F567}" type="datetimeFigureOut">
              <a:rPr lang="en-US" noProof="0" smtClean="0"/>
              <a:t>3/13/2021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4D747-9380-41EE-9946-EC9EC0CA5D1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1" u="none" kern="1200" dirty="0">
              <a:solidFill>
                <a:srgbClr val="00243A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4D747-9380-41EE-9946-EC9EC0CA5D1E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70251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/>
            <a:r>
              <a:rPr lang="en-US" sz="1840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E0C167E-2626-40DB-AACF-D02543E29B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09700" y="1749570"/>
            <a:ext cx="9372600" cy="33588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4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1681163"/>
            <a:ext cx="5157787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812" y="1681163"/>
            <a:ext cx="5157788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00" y="2505075"/>
            <a:ext cx="5157787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412" y="2505075"/>
            <a:ext cx="5183188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290" y="1444649"/>
            <a:ext cx="7694310" cy="4579079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3D6C4-4840-40CC-AC84-17E24B3B7BDE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r>
              <a:rPr lang="en-US" noProof="0" dirty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7" r:id="rId7"/>
    <p:sldLayoutId id="2147483674" r:id="rId8"/>
    <p:sldLayoutId id="2147483665" r:id="rId9"/>
    <p:sldLayoutId id="2147483673" r:id="rId10"/>
    <p:sldLayoutId id="2147483662" r:id="rId11"/>
    <p:sldLayoutId id="2147483663" r:id="rId12"/>
    <p:sldLayoutId id="2147483664" r:id="rId13"/>
    <p:sldLayoutId id="2147483675" r:id="rId14"/>
    <p:sldLayoutId id="2147483676" r:id="rId15"/>
    <p:sldLayoutId id="2147483672" r:id="rId16"/>
    <p:sldLayoutId id="2147483667" r:id="rId17"/>
    <p:sldLayoutId id="2147483668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179B88-D43C-4A31-9A52-3498E943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080"/>
            <a:ext cx="13766800" cy="859055"/>
          </a:xfrm>
        </p:spPr>
        <p:txBody>
          <a:bodyPr>
            <a:normAutofit/>
          </a:bodyPr>
          <a:lstStyle/>
          <a:p>
            <a:r>
              <a:rPr lang="en-US" sz="4400" b="1" u="sng" kern="1200" dirty="0">
                <a:solidFill>
                  <a:srgbClr val="FFFFFF"/>
                </a:solidFill>
                <a:effectLst>
                  <a:outerShdw blurRad="381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Arial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Article 33 – Drug Abuse</a:t>
            </a:r>
            <a:endParaRPr lang="en-US" sz="4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DDBE65-9AB1-4989-AF86-726591A6A1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989065"/>
            <a:ext cx="11252200" cy="2782835"/>
          </a:xfrm>
        </p:spPr>
        <p:txBody>
          <a:bodyPr/>
          <a:lstStyle/>
          <a:p>
            <a:endParaRPr lang="en-US" sz="1800" b="1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065C75-272B-4BB5-BA23-D80E8654D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1</a:t>
            </a:fld>
            <a:endParaRPr lang="en-US" dirty="0"/>
          </a:p>
        </p:txBody>
      </p:sp>
      <p:pic>
        <p:nvPicPr>
          <p:cNvPr id="9" name="Picture 2" descr="Government takes action on county line drug gangs - GOV.UK">
            <a:extLst>
              <a:ext uri="{FF2B5EF4-FFF2-40B4-BE49-F238E27FC236}">
                <a16:creationId xmlns:a16="http://schemas.microsoft.com/office/drawing/2014/main" id="{CF36446B-D4F6-470F-9B54-AA47954E4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65" y="3771896"/>
            <a:ext cx="4362450" cy="2908300"/>
          </a:xfrm>
          <a:prstGeom prst="rect">
            <a:avLst/>
          </a:prstGeom>
          <a:ln w="38100" cap="sq">
            <a:solidFill>
              <a:schemeClr val="bg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1E7642-87BA-4E82-A04A-2A7231AA7D83}"/>
              </a:ext>
            </a:extLst>
          </p:cNvPr>
          <p:cNvSpPr txBox="1"/>
          <p:nvPr/>
        </p:nvSpPr>
        <p:spPr>
          <a:xfrm>
            <a:off x="73661" y="892632"/>
            <a:ext cx="6535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spc="300" dirty="0">
                <a:solidFill>
                  <a:schemeClr val="bg1"/>
                </a:solidFill>
                <a:cs typeface="Arial" panose="020B0604020202020204" pitchFamily="34" charset="0"/>
              </a:rPr>
              <a:t>What is drug abuse?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spc="300" dirty="0">
                <a:solidFill>
                  <a:schemeClr val="bg1"/>
                </a:solidFill>
                <a:cs typeface="Arial" panose="020B0604020202020204" pitchFamily="34" charset="0"/>
              </a:rPr>
              <a:t>Factors of being involved in drug abuse?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spc="300" dirty="0">
                <a:solidFill>
                  <a:schemeClr val="bg1"/>
                </a:solidFill>
                <a:cs typeface="Arial" panose="020B0604020202020204" pitchFamily="34" charset="0"/>
              </a:rPr>
              <a:t>How children become neglected through substance abuse?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spc="300" dirty="0">
                <a:solidFill>
                  <a:schemeClr val="bg1"/>
                </a:solidFill>
                <a:cs typeface="Arial" panose="020B0604020202020204" pitchFamily="34" charset="0"/>
              </a:rPr>
              <a:t>What is county lines?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spc="300" dirty="0">
                <a:solidFill>
                  <a:schemeClr val="bg1"/>
                </a:solidFill>
                <a:cs typeface="Arial" panose="020B0604020202020204" pitchFamily="34" charset="0"/>
              </a:rPr>
              <a:t>Local Authority’s response of drug abuse?</a:t>
            </a:r>
          </a:p>
        </p:txBody>
      </p:sp>
      <p:pic>
        <p:nvPicPr>
          <p:cNvPr id="1030" name="Picture 6" descr="Maslow's Hierarchy of Needs | Simply Psychology">
            <a:extLst>
              <a:ext uri="{FF2B5EF4-FFF2-40B4-BE49-F238E27FC236}">
                <a16:creationId xmlns:a16="http://schemas.microsoft.com/office/drawing/2014/main" id="{69A573B4-A38A-4446-8436-D9724C58FE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830" y="3771896"/>
            <a:ext cx="3952490" cy="2908304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loud 6">
            <a:extLst>
              <a:ext uri="{FF2B5EF4-FFF2-40B4-BE49-F238E27FC236}">
                <a16:creationId xmlns:a16="http://schemas.microsoft.com/office/drawing/2014/main" id="{DB4F5158-1428-4117-8E15-BABBBCD64BD2}"/>
              </a:ext>
            </a:extLst>
          </p:cNvPr>
          <p:cNvSpPr/>
          <p:nvPr/>
        </p:nvSpPr>
        <p:spPr>
          <a:xfrm rot="383470">
            <a:off x="6386372" y="741562"/>
            <a:ext cx="5669375" cy="2764578"/>
          </a:xfrm>
          <a:prstGeom prst="cloud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3A2A8C-08BB-45AD-B10C-73B4BB378B4B}"/>
              </a:ext>
            </a:extLst>
          </p:cNvPr>
          <p:cNvSpPr txBox="1"/>
          <p:nvPr/>
        </p:nvSpPr>
        <p:spPr>
          <a:xfrm>
            <a:off x="7089396" y="1031131"/>
            <a:ext cx="43660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‘’We estimate there are between 200,000 and 300,000 children in England and Wales where one or both parents have serious drug problems. This represents about 2–3% of children under 16’’ – (Gov.uk, 2009)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B573AD-66C1-4B6E-A9EA-46CD284DAF63}"/>
              </a:ext>
            </a:extLst>
          </p:cNvPr>
          <p:cNvSpPr txBox="1"/>
          <p:nvPr/>
        </p:nvSpPr>
        <p:spPr>
          <a:xfrm>
            <a:off x="7035800" y="6370065"/>
            <a:ext cx="2970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</a:lstStyle>
          <a:p>
            <a:r>
              <a:rPr lang="en-GB" dirty="0">
                <a:latin typeface="arial" panose="020B0604020202020204" pitchFamily="34" charset="0"/>
              </a:rPr>
              <a:t>(Mcleod, 2018)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1A42C48-F054-4624-A066-4658F1435807}"/>
              </a:ext>
            </a:extLst>
          </p:cNvPr>
          <p:cNvSpPr txBox="1"/>
          <p:nvPr/>
        </p:nvSpPr>
        <p:spPr>
          <a:xfrm>
            <a:off x="2379018" y="6310864"/>
            <a:ext cx="2873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(Home Office,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8287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179B88-D43C-4A31-9A52-3498E943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080"/>
            <a:ext cx="13766800" cy="859055"/>
          </a:xfrm>
        </p:spPr>
        <p:txBody>
          <a:bodyPr>
            <a:normAutofit/>
          </a:bodyPr>
          <a:lstStyle/>
          <a:p>
            <a:r>
              <a:rPr lang="en-US" sz="4400" b="1" u="sng" kern="1200" dirty="0">
                <a:solidFill>
                  <a:srgbClr val="FFFFFF"/>
                </a:solidFill>
                <a:effectLst>
                  <a:outerShdw blurRad="381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Arial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Article 34 – Sexual Exploitation</a:t>
            </a:r>
            <a:endParaRPr lang="en-US" sz="4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DDBE65-9AB1-4989-AF86-726591A6A1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864135"/>
            <a:ext cx="7571232" cy="2782835"/>
          </a:xfrm>
        </p:spPr>
        <p:txBody>
          <a:bodyPr>
            <a:normAutofit fontScale="925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What is sexual exploitation?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Sexual exploitation in children and the impact it has on them?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How to spot the signs of child exploitation?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How to protect children from sexual exploitation?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Responding to sexual exploitation?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How to prevent sexual exploitation?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The Governments response to sexual exploitation?</a:t>
            </a:r>
          </a:p>
          <a:p>
            <a:endParaRPr lang="en-US" sz="1800" b="1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065C75-272B-4BB5-BA23-D80E8654D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7" name="Picture 2" descr="Child Sexual Exploitation - a child psychologist's account - Special Needs  Jungle">
            <a:extLst>
              <a:ext uri="{FF2B5EF4-FFF2-40B4-BE49-F238E27FC236}">
                <a16:creationId xmlns:a16="http://schemas.microsoft.com/office/drawing/2014/main" id="{2E05608E-4C4E-4C31-B233-4499F6F162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4087975"/>
            <a:ext cx="8921750" cy="2592225"/>
          </a:xfrm>
          <a:prstGeom prst="rect">
            <a:avLst/>
          </a:prstGeom>
          <a:ln w="38100" cap="sq">
            <a:solidFill>
              <a:schemeClr val="bg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loud 2">
            <a:extLst>
              <a:ext uri="{FF2B5EF4-FFF2-40B4-BE49-F238E27FC236}">
                <a16:creationId xmlns:a16="http://schemas.microsoft.com/office/drawing/2014/main" id="{9D82C8FF-566A-4DA2-950F-6D8B103FE332}"/>
              </a:ext>
            </a:extLst>
          </p:cNvPr>
          <p:cNvSpPr/>
          <p:nvPr/>
        </p:nvSpPr>
        <p:spPr>
          <a:xfrm rot="576955">
            <a:off x="7248646" y="981404"/>
            <a:ext cx="5158059" cy="2982267"/>
          </a:xfrm>
          <a:prstGeom prst="cloud">
            <a:avLst/>
          </a:prstGeom>
          <a:solidFill>
            <a:schemeClr val="bg1"/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4A20F5-DA18-4AF7-82B3-DA0C2ABA560B}"/>
              </a:ext>
            </a:extLst>
          </p:cNvPr>
          <p:cNvSpPr txBox="1"/>
          <p:nvPr/>
        </p:nvSpPr>
        <p:spPr>
          <a:xfrm>
            <a:off x="7785515" y="1376339"/>
            <a:ext cx="40843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1600" b="0" i="0">
                <a:solidFill>
                  <a:srgbClr val="002060"/>
                </a:solidFill>
                <a:effectLst/>
                <a:latin typeface="arial" panose="020B0604020202020204" pitchFamily="34" charset="0"/>
              </a:defRPr>
            </a:lvl1pPr>
          </a:lstStyle>
          <a:p>
            <a:r>
              <a:rPr lang="en-GB" sz="1800" dirty="0"/>
              <a:t>‘’In England and Wales, it is estimated that 7.5% of adults aged 18 to 74 years experienced sexual abuse before the age of 16 years (3.1 million people); this includes both adult and child perpetrators’’ </a:t>
            </a:r>
          </a:p>
          <a:p>
            <a:r>
              <a:rPr lang="en-GB" sz="1800" dirty="0"/>
              <a:t>(Office for National Statistics, 2019)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73C777-21EB-4F16-AA11-4E757DDD2F4E}"/>
              </a:ext>
            </a:extLst>
          </p:cNvPr>
          <p:cNvSpPr txBox="1"/>
          <p:nvPr/>
        </p:nvSpPr>
        <p:spPr>
          <a:xfrm>
            <a:off x="3328416" y="6310868"/>
            <a:ext cx="6966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(Child Sexual Exploitation Awareness Campaign, 2015)</a:t>
            </a:r>
          </a:p>
        </p:txBody>
      </p:sp>
    </p:spTree>
    <p:extLst>
      <p:ext uri="{BB962C8B-B14F-4D97-AF65-F5344CB8AC3E}">
        <p14:creationId xmlns:p14="http://schemas.microsoft.com/office/powerpoint/2010/main" val="53487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179B88-D43C-4A31-9A52-3498E943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080"/>
            <a:ext cx="13766800" cy="859055"/>
          </a:xfrm>
        </p:spPr>
        <p:txBody>
          <a:bodyPr>
            <a:normAutofit/>
          </a:bodyPr>
          <a:lstStyle/>
          <a:p>
            <a:r>
              <a:rPr lang="en-US" sz="4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Article 35 – Abduction, sale and trafficking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DDBE65-9AB1-4989-AF86-726591A6A1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989065"/>
            <a:ext cx="7327392" cy="278283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What is child abduction and trafficking?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What are the different types of child abduction?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The local authority’s response to child abduction and trafficking?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The laws and strategies of child abduction?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Exploring child trafficking internationally? </a:t>
            </a:r>
          </a:p>
          <a:p>
            <a:endParaRPr lang="en-US" sz="1800" b="1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065C75-272B-4BB5-BA23-D80E8654D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3074" name="Picture 2" descr="Child abduction in Spain | Family Law | Abduction | Advocate Abroad">
            <a:extLst>
              <a:ext uri="{FF2B5EF4-FFF2-40B4-BE49-F238E27FC236}">
                <a16:creationId xmlns:a16="http://schemas.microsoft.com/office/drawing/2014/main" id="{E79E2FFB-9DC0-48A3-8D21-0CB13E0DC5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950" y="3771900"/>
            <a:ext cx="4393202" cy="2908300"/>
          </a:xfrm>
          <a:prstGeom prst="rect">
            <a:avLst/>
          </a:prstGeom>
          <a:ln w="38100" cap="sq">
            <a:solidFill>
              <a:schemeClr val="bg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hild Trafficking in the European Union - Humanium">
            <a:extLst>
              <a:ext uri="{FF2B5EF4-FFF2-40B4-BE49-F238E27FC236}">
                <a16:creationId xmlns:a16="http://schemas.microsoft.com/office/drawing/2014/main" id="{B5106910-4F67-445C-8F9A-3FAC58FF74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87" y="3771900"/>
            <a:ext cx="4361777" cy="2908300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loud 6">
            <a:extLst>
              <a:ext uri="{FF2B5EF4-FFF2-40B4-BE49-F238E27FC236}">
                <a16:creationId xmlns:a16="http://schemas.microsoft.com/office/drawing/2014/main" id="{50CB7D1D-AFF9-44C4-AB1C-C97F0BC9CBDA}"/>
              </a:ext>
            </a:extLst>
          </p:cNvPr>
          <p:cNvSpPr/>
          <p:nvPr/>
        </p:nvSpPr>
        <p:spPr>
          <a:xfrm rot="383470">
            <a:off x="6715349" y="852277"/>
            <a:ext cx="5201989" cy="2875190"/>
          </a:xfrm>
          <a:prstGeom prst="cloud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58386C-B31B-4016-B3D5-39030532C6C2}"/>
              </a:ext>
            </a:extLst>
          </p:cNvPr>
          <p:cNvSpPr txBox="1"/>
          <p:nvPr/>
        </p:nvSpPr>
        <p:spPr>
          <a:xfrm>
            <a:off x="7519040" y="1222891"/>
            <a:ext cx="36474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‘’There were approximately 1.1 thousand child abduction offences recorded by the police in England and Wales in 2019/20, 161 fewer when compared with the previous year’’ - (Statista, 2019)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8EB9AF-7FC2-4FC9-9DFD-8D1CF8F3B9AD}"/>
              </a:ext>
            </a:extLst>
          </p:cNvPr>
          <p:cNvSpPr txBox="1"/>
          <p:nvPr/>
        </p:nvSpPr>
        <p:spPr>
          <a:xfrm>
            <a:off x="7457712" y="6330616"/>
            <a:ext cx="323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(</a:t>
            </a:r>
            <a:r>
              <a:rPr lang="en-GB" dirty="0"/>
              <a:t>Abroad, 2018)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5C3FCC-AB0A-433A-92DF-1B2DAA11C380}"/>
              </a:ext>
            </a:extLst>
          </p:cNvPr>
          <p:cNvSpPr txBox="1"/>
          <p:nvPr/>
        </p:nvSpPr>
        <p:spPr>
          <a:xfrm>
            <a:off x="2770325" y="6340840"/>
            <a:ext cx="3325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(Bigstock, 2019)</a:t>
            </a:r>
          </a:p>
        </p:txBody>
      </p:sp>
    </p:spTree>
    <p:extLst>
      <p:ext uri="{BB962C8B-B14F-4D97-AF65-F5344CB8AC3E}">
        <p14:creationId xmlns:p14="http://schemas.microsoft.com/office/powerpoint/2010/main" val="96070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875C19A-1AAE-476A-A316-A2CF92D76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" y="276595"/>
            <a:ext cx="11214100" cy="535531"/>
          </a:xfrm>
        </p:spPr>
        <p:txBody>
          <a:bodyPr/>
          <a:lstStyle/>
          <a:p>
            <a:r>
              <a:rPr lang="en-US" u="sng" dirty="0">
                <a:latin typeface="+mn-lt"/>
              </a:rPr>
              <a:t>Reference List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F2BC084-E6DB-4DE7-B309-042A85EBA70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100" y="812126"/>
            <a:ext cx="12153900" cy="5322343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effectLst/>
              </a:rPr>
              <a:t>Abroad, A. (2018). </a:t>
            </a:r>
            <a:r>
              <a:rPr lang="en-GB" sz="1100" i="1" dirty="0">
                <a:effectLst/>
              </a:rPr>
              <a:t>Child Abduction in Spain, Family Law, Abduction</a:t>
            </a:r>
            <a:r>
              <a:rPr lang="en-GB" sz="1100" dirty="0">
                <a:effectLst/>
              </a:rPr>
              <a:t>. [online] Advocate Abroad. Available at: https://advocateabroad.com/child-abduction-spain/ [Accessed 12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effectLst/>
              </a:rPr>
              <a:t>Bigstock (2019). </a:t>
            </a:r>
            <a:r>
              <a:rPr lang="en-GB" sz="1100" i="1" dirty="0">
                <a:effectLst/>
              </a:rPr>
              <a:t>Little Boy Rope Tied Image &amp; Photo (Free Trial)</a:t>
            </a:r>
            <a:r>
              <a:rPr lang="en-GB" sz="1100" dirty="0">
                <a:effectLst/>
              </a:rPr>
              <a:t>. [online] Bigstock. Available at: https://www.bigstockphoto.com/image-274184914/stock-photo-little-boy-with-rope-tied-legs-and-hands-in-car%2C-children-thief%2C-criminal-stealing-child-in-human-ch [Accessed 13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effectLst/>
              </a:rPr>
              <a:t>Bowlby, J. (1979). The Bowlby-Ainsworth Attachment Theory. </a:t>
            </a:r>
            <a:r>
              <a:rPr lang="en-GB" sz="1100" i="1" dirty="0">
                <a:effectLst/>
              </a:rPr>
              <a:t>Behavioural and Brain Sciences</a:t>
            </a:r>
            <a:r>
              <a:rPr lang="en-GB" sz="1100" dirty="0">
                <a:effectLst/>
              </a:rPr>
              <a:t>, [online] 2(04), pp.637–638. Available at: https://www.cambridge.org/core/journals/behavioral-and-brain-sciences/article/abs/bowlbyainsworth-attachment-theory/6D35C7A344107195D97FD7ADAE06C807 [Accessed 13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i="1" dirty="0">
                <a:effectLst/>
              </a:rPr>
              <a:t>Child Sexual Exploitation Awareness Campaign</a:t>
            </a:r>
            <a:r>
              <a:rPr lang="en-GB" sz="1100" dirty="0">
                <a:effectLst/>
              </a:rPr>
              <a:t>, (2015). Heart Radio. 18 Mar. Available at: https://www.heart.co.uk/fourcounties/news/local/child-sexual-exploitation-awarness-campaign/ [Accessed 12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effectLst/>
              </a:rPr>
              <a:t>Ecpat Uk (2020). </a:t>
            </a:r>
            <a:r>
              <a:rPr lang="en-GB" sz="1100" i="1" dirty="0">
                <a:effectLst/>
              </a:rPr>
              <a:t>More Children than Ever Identified as Potential Victims of Trafficking</a:t>
            </a:r>
            <a:r>
              <a:rPr lang="en-GB" sz="1100" dirty="0">
                <a:effectLst/>
              </a:rPr>
              <a:t>. [online] Ecpat Uk. Available at: https://www.ecpat.org.uk/news/more-children-than-ever-identified-as-trafficking-victims#:~:text=A%20total%20of%204%2C550%20children [Accessed 13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effectLst/>
              </a:rPr>
              <a:t>Elsa Support (2020). </a:t>
            </a:r>
            <a:r>
              <a:rPr lang="en-GB" sz="1100" i="1" dirty="0">
                <a:effectLst/>
              </a:rPr>
              <a:t>Resources for Emotional Literacy Support Assistants</a:t>
            </a:r>
            <a:r>
              <a:rPr lang="en-GB" sz="1100" dirty="0">
                <a:effectLst/>
              </a:rPr>
              <a:t>. [online] Elsa Support. Available at: https://www.elsa-support.co.uk/ [Accessed 13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effectLst/>
              </a:rPr>
              <a:t>Gov.uk (2009). Hidden Harm. </a:t>
            </a:r>
            <a:r>
              <a:rPr lang="en-GB" sz="1100" i="1" dirty="0">
                <a:effectLst/>
              </a:rPr>
              <a:t>Heterocycles</a:t>
            </a:r>
            <a:r>
              <a:rPr lang="en-GB" sz="1100" dirty="0">
                <a:effectLst/>
              </a:rPr>
              <a:t>, [online] 78(1), p.0. Available at: http://corporate.aerlingus.com/media/corporateaerlinguscom/content/pdfs/2015-AERL-Annual-Report-2014-FINAL-20150327.pdf [Accessed 9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effectLst/>
              </a:rPr>
              <a:t>Gov.uk (2017). </a:t>
            </a:r>
            <a:r>
              <a:rPr lang="en-GB" sz="1100" i="1" dirty="0">
                <a:effectLst/>
              </a:rPr>
              <a:t>Child Sexual Exploitation Definition and a Guide for Practitioners</a:t>
            </a:r>
            <a:r>
              <a:rPr lang="en-GB" sz="1100" dirty="0">
                <a:effectLst/>
              </a:rPr>
              <a:t>. [online] </a:t>
            </a:r>
            <a:r>
              <a:rPr lang="en-GB" sz="1100" i="1" dirty="0">
                <a:effectLst/>
              </a:rPr>
              <a:t>Gov.uk</a:t>
            </a:r>
            <a:r>
              <a:rPr lang="en-GB" sz="1100" dirty="0">
                <a:effectLst/>
              </a:rPr>
              <a:t>, pp.0–23. Available at: https://assets.publishing.service.gov.uk/government/uploads/system/uploads/attachment_data/file/591903/CSE_Guidance_Core_Document_13.02.2017.pdf [Accessed 13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effectLst/>
              </a:rPr>
              <a:t>Harding, S. (2020). </a:t>
            </a:r>
            <a:r>
              <a:rPr lang="en-GB" sz="1100" i="1" dirty="0">
                <a:effectLst/>
              </a:rPr>
              <a:t>County Lines Exploitation and Drug Dealing among Urban Street Gangs Paperback</a:t>
            </a:r>
            <a:r>
              <a:rPr lang="en-GB" sz="1100" dirty="0">
                <a:effectLst/>
              </a:rPr>
              <a:t>. 1st ed. [online] England: Bristol University Press, pp.1–330. Available at: https://www.amazon.co.uk/County-Lines-Exploitation-Dealing-Street/dp/1529203082/ref=sr_1_2?adgrpid=105543892513&amp;dchild=1&amp;gclid=EAIaIQobChMIkf_c1NSj7wIVkdayCh00cAewEAAYASAAEgLco_D_BwE&amp;hvadid=448145196375&amp;hvdev=c&amp;hvlocphy=9045267&amp;hvnetw=g&amp;hvqmt=e&amp;hvrand=8453972639614483091&amp;hvtargid=kwd-859230197699&amp;hydadcr=24403_1816059&amp;keywords=county+lines+book&amp;qid=1615308452&amp;sr=8-2 [Accessed 9 Mar. 2021].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9800F6-D571-48C4-8466-12AA1ADB6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486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F243365-96AF-4820-B69B-606DBDED6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5</a:t>
            </a:fld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0C7DDA-41AB-446F-B536-D919DCDC5FD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6371" y="-368423"/>
            <a:ext cx="11319029" cy="6591423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sz="4800" dirty="0">
                <a:effectLst/>
              </a:rPr>
              <a:t>HM Government (2018). </a:t>
            </a:r>
            <a:r>
              <a:rPr lang="en-GB" sz="4800" i="1" dirty="0">
                <a:effectLst/>
              </a:rPr>
              <a:t>Working Together to Safeguard Children</a:t>
            </a:r>
            <a:r>
              <a:rPr lang="en-GB" sz="4800" dirty="0">
                <a:effectLst/>
              </a:rPr>
              <a:t>. [online] </a:t>
            </a:r>
            <a:r>
              <a:rPr lang="en-GB" sz="4800" i="1" dirty="0">
                <a:effectLst/>
              </a:rPr>
              <a:t>Working Together to Safeguard Children</a:t>
            </a:r>
            <a:r>
              <a:rPr lang="en-GB" sz="4800" dirty="0">
                <a:effectLst/>
              </a:rPr>
              <a:t>, Wales: Gov.uk, pp.1–116. Available at: https://assets.publishing.service.gov.uk/government/uploads/system/uploads/attachment_data/file/942454/Working_together_to_safeguard_children_inter_agency_guidance.pdf [Accessed 9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4800" dirty="0">
                <a:effectLst/>
              </a:rPr>
              <a:t>Holder, E., Robinson, L. and Stokowski, J. (2010). </a:t>
            </a:r>
            <a:r>
              <a:rPr lang="en-GB" sz="4800" i="1" dirty="0">
                <a:effectLst/>
              </a:rPr>
              <a:t>The Crime of Family Abduction</a:t>
            </a:r>
            <a:r>
              <a:rPr lang="en-GB" sz="4800" dirty="0">
                <a:effectLst/>
              </a:rPr>
              <a:t>. [online] </a:t>
            </a:r>
            <a:r>
              <a:rPr lang="en-GB" sz="4800" i="1" dirty="0">
                <a:effectLst/>
              </a:rPr>
              <a:t>Us Department of Justice</a:t>
            </a:r>
            <a:r>
              <a:rPr lang="en-GB" sz="4800" dirty="0">
                <a:effectLst/>
              </a:rPr>
              <a:t>, USA: Us Department of Justice, pp.1–72. Available at: https://www.ojp.gov/pdffiles1/ojjdp/229933.pdf [Accessed 13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4800" dirty="0">
                <a:effectLst/>
              </a:rPr>
              <a:t>Home Office (2017). </a:t>
            </a:r>
            <a:r>
              <a:rPr lang="en-GB" sz="4800" i="1" dirty="0">
                <a:effectLst/>
              </a:rPr>
              <a:t>Government Takes Action on County Line Drug Gangs</a:t>
            </a:r>
            <a:r>
              <a:rPr lang="en-GB" sz="4800" dirty="0">
                <a:effectLst/>
              </a:rPr>
              <a:t>. [online] Gov.uk. Available at: https://www.gov.uk/government/news/government-takes-action-on-county-line-drug-gangs [Accessed 12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4800" dirty="0">
                <a:effectLst/>
              </a:rPr>
              <a:t>Jenny, P. (2019). </a:t>
            </a:r>
            <a:r>
              <a:rPr lang="en-GB" sz="4800" i="1" dirty="0">
                <a:effectLst/>
              </a:rPr>
              <a:t>Child Sexual Exploitation: Why Theory Matters</a:t>
            </a:r>
            <a:r>
              <a:rPr lang="en-GB" sz="4800" dirty="0">
                <a:effectLst/>
              </a:rPr>
              <a:t>. [online] </a:t>
            </a:r>
            <a:r>
              <a:rPr lang="en-GB" sz="4800" i="1" dirty="0">
                <a:effectLst/>
              </a:rPr>
              <a:t>Google Books</a:t>
            </a:r>
            <a:r>
              <a:rPr lang="en-GB" sz="4800" dirty="0">
                <a:effectLst/>
              </a:rPr>
              <a:t>, Policy Press, pp.0–278. Available at: https://books.google.co.uk/books?hl=en&amp;lr=&amp;id=d0LBDwAAQBAJ&amp;oi=fnd&amp;pg=PP1&amp;dq=sexual+exploitation+child+book&amp;ots=School Beat (2020). </a:t>
            </a:r>
            <a:r>
              <a:rPr lang="en-GB" sz="4800" i="1" dirty="0" err="1">
                <a:effectLst/>
              </a:rPr>
              <a:t>SchoolBeat</a:t>
            </a:r>
            <a:r>
              <a:rPr lang="en-GB" sz="4800" i="1" dirty="0">
                <a:effectLst/>
              </a:rPr>
              <a:t>: Home</a:t>
            </a:r>
            <a:r>
              <a:rPr lang="en-GB" sz="4800" dirty="0">
                <a:effectLst/>
              </a:rPr>
              <a:t>. [online] schoolbeat.cymru. Available at: https://schoolbeat.cymru/ [Accessed 13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4800" dirty="0">
                <a:effectLst/>
              </a:rPr>
              <a:t>Statista (2019). </a:t>
            </a:r>
            <a:r>
              <a:rPr lang="en-GB" sz="4800" i="1" dirty="0">
                <a:effectLst/>
              </a:rPr>
              <a:t>Child Abduction Offences in England and Wales 2020</a:t>
            </a:r>
            <a:r>
              <a:rPr lang="en-GB" sz="4800" dirty="0">
                <a:effectLst/>
              </a:rPr>
              <a:t>. [online] Statista. Available at: https://www.statista.com/statistics/303536/child-abduction-in-england-and-wales-uk/#:~:text=There%20were%20approximately%201.1%20thousand [Accessed 10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4800" dirty="0">
                <a:effectLst/>
              </a:rPr>
              <a:t>The Met Police (2020). </a:t>
            </a:r>
            <a:r>
              <a:rPr lang="en-GB" sz="4800" i="1" dirty="0">
                <a:effectLst/>
              </a:rPr>
              <a:t>Child Sexual Exploitation - the Met</a:t>
            </a:r>
            <a:r>
              <a:rPr lang="en-GB" sz="4800" dirty="0">
                <a:effectLst/>
              </a:rPr>
              <a:t>. [online] Police.uk. Available at: https://www.met.police.uk/advice/advice-and-information/caa/child-abuse/child-sexual-exploitation/ [Accessed 13 Mar. 2021].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4800" dirty="0">
                <a:effectLst/>
              </a:rPr>
              <a:t>Weiner, M.H. (2000). </a:t>
            </a:r>
            <a:r>
              <a:rPr lang="en-GB" sz="4800" i="1" dirty="0">
                <a:effectLst/>
              </a:rPr>
              <a:t>International Child Abduction and the Escape from Domestic Violence</a:t>
            </a:r>
            <a:r>
              <a:rPr lang="en-GB" sz="4800" dirty="0">
                <a:effectLst/>
              </a:rPr>
              <a:t>. [online] </a:t>
            </a:r>
            <a:r>
              <a:rPr lang="en-GB" sz="4800" i="1" dirty="0">
                <a:effectLst/>
              </a:rPr>
              <a:t>Google Scholar</a:t>
            </a:r>
            <a:r>
              <a:rPr lang="en-GB" sz="4800" dirty="0">
                <a:effectLst/>
              </a:rPr>
              <a:t>, pp.0–115. Available at: https://ir.lawnet.fordham.edu/cgi/viewcontent.cgi?article=3674&amp;context=flr [Accessed 13 Mar. 2021].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0620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687569_Modern blue presentation_AAS_v5" id="{C7B59113-CD15-4341-96CA-86E715D5BE98}" vid="{5A8FDAEB-3DF3-4B3C-A708-49813F8D6F8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2">
    <a:dk1>
      <a:srgbClr val="000000"/>
    </a:dk1>
    <a:lt1>
      <a:srgbClr val="FFFFFF"/>
    </a:lt1>
    <a:dk2>
      <a:srgbClr val="6D6E71"/>
    </a:dk2>
    <a:lt2>
      <a:srgbClr val="58595B"/>
    </a:lt2>
    <a:accent1>
      <a:srgbClr val="0065A4"/>
    </a:accent1>
    <a:accent2>
      <a:srgbClr val="47C3D3"/>
    </a:accent2>
    <a:accent3>
      <a:srgbClr val="8F2D63"/>
    </a:accent3>
    <a:accent4>
      <a:srgbClr val="1A6871"/>
    </a:accent4>
    <a:accent5>
      <a:srgbClr val="0C4360"/>
    </a:accent5>
    <a:accent6>
      <a:srgbClr val="F47735"/>
    </a:accent6>
    <a:hlink>
      <a:srgbClr val="00559A"/>
    </a:hlink>
    <a:folHlink>
      <a:srgbClr val="595851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757914-1161-4661-9696-421FD6935CD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5B26E0C9-B2AA-42E6-97B6-E1B7D9EAF1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C103400-4A22-4E35-B588-4C4D426389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</TotalTime>
  <Words>1305</Words>
  <Application>Microsoft Office PowerPoint</Application>
  <PresentationFormat>Widescreen</PresentationFormat>
  <Paragraphs>52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Arial</vt:lpstr>
      <vt:lpstr>Calibri</vt:lpstr>
      <vt:lpstr>Trade Gothic LT Pro</vt:lpstr>
      <vt:lpstr>Trebuchet MS</vt:lpstr>
      <vt:lpstr>Office Theme</vt:lpstr>
      <vt:lpstr>Article 33 – Drug Abuse</vt:lpstr>
      <vt:lpstr>Article 34 – Sexual Exploitation</vt:lpstr>
      <vt:lpstr>Article 35 – Abduction, sale and trafficking</vt:lpstr>
      <vt:lpstr>Reference List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Article 33 – Drug Abuse</dc:title>
  <dc:creator>kirsty roberts</dc:creator>
  <cp:lastModifiedBy>kirsty roberts</cp:lastModifiedBy>
  <cp:revision>20</cp:revision>
  <dcterms:created xsi:type="dcterms:W3CDTF">2021-03-07T12:29:57Z</dcterms:created>
  <dcterms:modified xsi:type="dcterms:W3CDTF">2021-03-13T09:17:51Z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