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3"/>
  </p:notesMasterIdLst>
  <p:sldIdLst>
    <p:sldId id="256" r:id="rId5"/>
    <p:sldId id="267" r:id="rId6"/>
    <p:sldId id="309" r:id="rId7"/>
    <p:sldId id="303" r:id="rId8"/>
    <p:sldId id="302" r:id="rId9"/>
    <p:sldId id="293" r:id="rId10"/>
    <p:sldId id="278" r:id="rId11"/>
    <p:sldId id="279" r:id="rId12"/>
    <p:sldId id="260" r:id="rId13"/>
    <p:sldId id="281" r:id="rId14"/>
    <p:sldId id="261" r:id="rId15"/>
    <p:sldId id="307" r:id="rId16"/>
    <p:sldId id="306" r:id="rId17"/>
    <p:sldId id="308" r:id="rId18"/>
    <p:sldId id="296" r:id="rId19"/>
    <p:sldId id="292" r:id="rId20"/>
    <p:sldId id="284" r:id="rId21"/>
    <p:sldId id="282" r:id="rId22"/>
    <p:sldId id="263" r:id="rId23"/>
    <p:sldId id="312" r:id="rId24"/>
    <p:sldId id="313" r:id="rId25"/>
    <p:sldId id="294" r:id="rId26"/>
    <p:sldId id="295" r:id="rId27"/>
    <p:sldId id="283" r:id="rId28"/>
    <p:sldId id="280" r:id="rId29"/>
    <p:sldId id="285" r:id="rId30"/>
    <p:sldId id="277" r:id="rId31"/>
    <p:sldId id="30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1F7306-82AF-422E-A68F-9A590356F0C9}" v="60" dt="2024-09-30T14:48:23.2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245" autoAdjust="0"/>
    <p:restoredTop sz="94660"/>
  </p:normalViewPr>
  <p:slideViewPr>
    <p:cSldViewPr snapToGrid="0">
      <p:cViewPr>
        <p:scale>
          <a:sx n="97" d="100"/>
          <a:sy n="97" d="100"/>
        </p:scale>
        <p:origin x="-309"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6D7DB7-0874-4782-9762-ABC6274C44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F11B60-763D-4CAF-A110-BE7215F3A308}">
      <dgm:prSet/>
      <dgm:spPr/>
      <dgm:t>
        <a:bodyPr/>
        <a:lstStyle/>
        <a:p>
          <a:r>
            <a:rPr lang="en-GB"/>
            <a:t>WEEK 2</a:t>
          </a:r>
          <a:endParaRPr lang="en-US"/>
        </a:p>
      </dgm:t>
    </dgm:pt>
    <dgm:pt modelId="{B25AA8B1-889D-4264-9B95-640F25E4C33D}" type="parTrans" cxnId="{26DA0DC7-1AAA-4A50-B8A7-7260EF8465A6}">
      <dgm:prSet/>
      <dgm:spPr/>
      <dgm:t>
        <a:bodyPr/>
        <a:lstStyle/>
        <a:p>
          <a:endParaRPr lang="en-US"/>
        </a:p>
      </dgm:t>
    </dgm:pt>
    <dgm:pt modelId="{7443EB55-A0EC-46CE-9AB9-B76BB9F589D7}" type="sibTrans" cxnId="{26DA0DC7-1AAA-4A50-B8A7-7260EF8465A6}">
      <dgm:prSet/>
      <dgm:spPr/>
      <dgm:t>
        <a:bodyPr/>
        <a:lstStyle/>
        <a:p>
          <a:endParaRPr lang="en-US"/>
        </a:p>
      </dgm:t>
    </dgm:pt>
    <dgm:pt modelId="{1F0C93A6-C744-4F43-ACD3-3D6E40468CD5}">
      <dgm:prSet/>
      <dgm:spPr/>
      <dgm:t>
        <a:bodyPr/>
        <a:lstStyle/>
        <a:p>
          <a:r>
            <a:rPr lang="en-US" dirty="0"/>
            <a:t>Reflective Practice: working within an ethical framework</a:t>
          </a:r>
        </a:p>
      </dgm:t>
    </dgm:pt>
    <dgm:pt modelId="{E90A635C-1B7E-4B9D-A2F3-12EA0F5C5B53}" type="parTrans" cxnId="{E6CF4C04-C95E-49DF-AC8C-523E9DB854F0}">
      <dgm:prSet/>
      <dgm:spPr/>
      <dgm:t>
        <a:bodyPr/>
        <a:lstStyle/>
        <a:p>
          <a:endParaRPr lang="en-US"/>
        </a:p>
      </dgm:t>
    </dgm:pt>
    <dgm:pt modelId="{FB2F11F1-1E4E-4CBF-8560-B94E98DF9A4A}" type="sibTrans" cxnId="{E6CF4C04-C95E-49DF-AC8C-523E9DB854F0}">
      <dgm:prSet/>
      <dgm:spPr/>
      <dgm:t>
        <a:bodyPr/>
        <a:lstStyle/>
        <a:p>
          <a:endParaRPr lang="en-US"/>
        </a:p>
      </dgm:t>
    </dgm:pt>
    <dgm:pt modelId="{1D033907-00F7-421E-A290-A06226870BA9}" type="pres">
      <dgm:prSet presAssocID="{E96D7DB7-0874-4782-9762-ABC6274C44D7}" presName="linear" presStyleCnt="0">
        <dgm:presLayoutVars>
          <dgm:animLvl val="lvl"/>
          <dgm:resizeHandles val="exact"/>
        </dgm:presLayoutVars>
      </dgm:prSet>
      <dgm:spPr/>
    </dgm:pt>
    <dgm:pt modelId="{749D7121-E7AD-4CAB-9AA5-C9267E5F0428}" type="pres">
      <dgm:prSet presAssocID="{10F11B60-763D-4CAF-A110-BE7215F3A308}" presName="parentText" presStyleLbl="node1" presStyleIdx="0" presStyleCnt="2">
        <dgm:presLayoutVars>
          <dgm:chMax val="0"/>
          <dgm:bulletEnabled val="1"/>
        </dgm:presLayoutVars>
      </dgm:prSet>
      <dgm:spPr/>
    </dgm:pt>
    <dgm:pt modelId="{3F483A90-C054-40A6-88F2-732B2E11561D}" type="pres">
      <dgm:prSet presAssocID="{7443EB55-A0EC-46CE-9AB9-B76BB9F589D7}" presName="spacer" presStyleCnt="0"/>
      <dgm:spPr/>
    </dgm:pt>
    <dgm:pt modelId="{13EDDD93-924F-42CB-9477-8C6CAB53A827}" type="pres">
      <dgm:prSet presAssocID="{1F0C93A6-C744-4F43-ACD3-3D6E40468CD5}" presName="parentText" presStyleLbl="node1" presStyleIdx="1" presStyleCnt="2">
        <dgm:presLayoutVars>
          <dgm:chMax val="0"/>
          <dgm:bulletEnabled val="1"/>
        </dgm:presLayoutVars>
      </dgm:prSet>
      <dgm:spPr/>
    </dgm:pt>
  </dgm:ptLst>
  <dgm:cxnLst>
    <dgm:cxn modelId="{E6CF4C04-C95E-49DF-AC8C-523E9DB854F0}" srcId="{E96D7DB7-0874-4782-9762-ABC6274C44D7}" destId="{1F0C93A6-C744-4F43-ACD3-3D6E40468CD5}" srcOrd="1" destOrd="0" parTransId="{E90A635C-1B7E-4B9D-A2F3-12EA0F5C5B53}" sibTransId="{FB2F11F1-1E4E-4CBF-8560-B94E98DF9A4A}"/>
    <dgm:cxn modelId="{55DE1A38-0FF7-434A-96AE-960E27A856AA}" type="presOf" srcId="{1F0C93A6-C744-4F43-ACD3-3D6E40468CD5}" destId="{13EDDD93-924F-42CB-9477-8C6CAB53A827}" srcOrd="0" destOrd="0" presId="urn:microsoft.com/office/officeart/2005/8/layout/vList2"/>
    <dgm:cxn modelId="{548BFF3C-E84A-486C-AA07-82591A28535E}" type="presOf" srcId="{E96D7DB7-0874-4782-9762-ABC6274C44D7}" destId="{1D033907-00F7-421E-A290-A06226870BA9}" srcOrd="0" destOrd="0" presId="urn:microsoft.com/office/officeart/2005/8/layout/vList2"/>
    <dgm:cxn modelId="{D287259D-158F-426C-8926-80421987383E}" type="presOf" srcId="{10F11B60-763D-4CAF-A110-BE7215F3A308}" destId="{749D7121-E7AD-4CAB-9AA5-C9267E5F0428}" srcOrd="0" destOrd="0" presId="urn:microsoft.com/office/officeart/2005/8/layout/vList2"/>
    <dgm:cxn modelId="{26DA0DC7-1AAA-4A50-B8A7-7260EF8465A6}" srcId="{E96D7DB7-0874-4782-9762-ABC6274C44D7}" destId="{10F11B60-763D-4CAF-A110-BE7215F3A308}" srcOrd="0" destOrd="0" parTransId="{B25AA8B1-889D-4264-9B95-640F25E4C33D}" sibTransId="{7443EB55-A0EC-46CE-9AB9-B76BB9F589D7}"/>
    <dgm:cxn modelId="{86CCAF35-967A-4652-A8B7-04BC47AF096D}" type="presParOf" srcId="{1D033907-00F7-421E-A290-A06226870BA9}" destId="{749D7121-E7AD-4CAB-9AA5-C9267E5F0428}" srcOrd="0" destOrd="0" presId="urn:microsoft.com/office/officeart/2005/8/layout/vList2"/>
    <dgm:cxn modelId="{48CEA384-87A0-4845-8EF6-742A0A3D4CC3}" type="presParOf" srcId="{1D033907-00F7-421E-A290-A06226870BA9}" destId="{3F483A90-C054-40A6-88F2-732B2E11561D}" srcOrd="1" destOrd="0" presId="urn:microsoft.com/office/officeart/2005/8/layout/vList2"/>
    <dgm:cxn modelId="{A509990E-6634-4373-8A4A-AC6CB4874217}" type="presParOf" srcId="{1D033907-00F7-421E-A290-A06226870BA9}" destId="{13EDDD93-924F-42CB-9477-8C6CAB53A8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7121-E7AD-4CAB-9AA5-C9267E5F0428}">
      <dsp:nvSpPr>
        <dsp:cNvPr id="0" name=""/>
        <dsp:cNvSpPr/>
      </dsp:nvSpPr>
      <dsp:spPr>
        <a:xfrm>
          <a:off x="0" y="19994"/>
          <a:ext cx="4754880" cy="1941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WEEK 2</a:t>
          </a:r>
          <a:endParaRPr lang="en-US" sz="3500" kern="1200"/>
        </a:p>
      </dsp:txBody>
      <dsp:txXfrm>
        <a:off x="94766" y="114760"/>
        <a:ext cx="4565348" cy="1751753"/>
      </dsp:txXfrm>
    </dsp:sp>
    <dsp:sp modelId="{13EDDD93-924F-42CB-9477-8C6CAB53A827}">
      <dsp:nvSpPr>
        <dsp:cNvPr id="0" name=""/>
        <dsp:cNvSpPr/>
      </dsp:nvSpPr>
      <dsp:spPr>
        <a:xfrm>
          <a:off x="0" y="2062080"/>
          <a:ext cx="4754880" cy="1941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Reflective Practice: working within an ethical framework</a:t>
          </a:r>
        </a:p>
      </dsp:txBody>
      <dsp:txXfrm>
        <a:off x="94766" y="2156846"/>
        <a:ext cx="4565348" cy="17517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9/30/2024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Split your participants into groups of 3 or more and allocate them to breakout rooms.</a:t>
            </a:r>
          </a:p>
          <a:p>
            <a:pPr marL="285750" indent="-285750">
              <a:buFont typeface="Arial"/>
              <a:buChar char="•"/>
            </a:pPr>
            <a:r>
              <a:rPr lang="en-US" dirty="0"/>
              <a:t>Ask each group to write down as a list on an online whiteboard or virtual sticky note all the interesting things that they all have in common (ask them to avoid obvious things, such as all being men or women) and something unique to each participant. They will have 5 minutes for this task.</a:t>
            </a:r>
            <a:endParaRPr lang="en-GB" dirty="0"/>
          </a:p>
          <a:p>
            <a:pPr marL="285750" indent="-285750">
              <a:buFont typeface="Arial"/>
              <a:buChar char="•"/>
            </a:pPr>
            <a:r>
              <a:rPr lang="en-US" dirty="0"/>
              <a:t>At the end of the 5 minutes, ask each group to share their list to the rest of the class via an online whiteboard.</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5</a:t>
            </a:fld>
            <a:endParaRPr lang="en-GB"/>
          </a:p>
        </p:txBody>
      </p:sp>
    </p:spTree>
    <p:extLst>
      <p:ext uri="{BB962C8B-B14F-4D97-AF65-F5344CB8AC3E}">
        <p14:creationId xmlns:p14="http://schemas.microsoft.com/office/powerpoint/2010/main" val="2299307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9/30/2024</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9/30/2024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9/30/2024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9/30/2024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9/30/2024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9/30/2024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9/30/2024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9/30/2024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9/30/2024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9/30/2024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9/30/2024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9/30/2024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mailto:https://moodle.uwtsd.ac.uk/course/view.php?id=12877" TargetMode="External"/><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ECCS6005: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Welcome to </a:t>
            </a:r>
            <a:r>
              <a:rPr lang="en-GB" b="1"/>
              <a:t>the ECCS6005 </a:t>
            </a:r>
            <a:r>
              <a:rPr lang="en-GB" b="1" dirty="0"/>
              <a:t>Counselling Skills Module </a:t>
            </a:r>
            <a:r>
              <a:rPr lang="en-GB" b="1"/>
              <a:t>- 2024/25.</a:t>
            </a:r>
            <a:endParaRPr lang="en-GB" dirty="0"/>
          </a:p>
        </p:txBody>
      </p:sp>
      <p:sp>
        <p:nvSpPr>
          <p:cNvPr id="3" name="Content Placeholder 2"/>
          <p:cNvSpPr>
            <a:spLocks noGrp="1"/>
          </p:cNvSpPr>
          <p:nvPr>
            <p:ph sz="half" idx="1"/>
          </p:nvPr>
        </p:nvSpPr>
        <p:spPr/>
        <p:txBody>
          <a:bodyPr/>
          <a:lstStyle/>
          <a:p>
            <a:pPr marL="45720" indent="0">
              <a:buNone/>
            </a:pPr>
            <a:endParaRPr lang="en-GB" sz="2800" b="1" dirty="0"/>
          </a:p>
          <a:p>
            <a:pPr marL="45720" indent="0">
              <a:buNone/>
            </a:pPr>
            <a:r>
              <a:rPr lang="en-GB" sz="2800" b="1" dirty="0"/>
              <a:t>Module Leader: Andrea Williams</a:t>
            </a:r>
          </a:p>
          <a:p>
            <a:pPr marL="45720" indent="0">
              <a:buNone/>
            </a:pPr>
            <a:r>
              <a:rPr lang="en-GB" sz="2800" dirty="0"/>
              <a:t>Email: </a:t>
            </a:r>
            <a:r>
              <a:rPr lang="en-GB" sz="2800" dirty="0">
                <a:hlinkClick r:id="rId2"/>
              </a:rPr>
              <a:t>andrea.williams@uwtsd.ac.uk</a:t>
            </a:r>
            <a:endParaRPr lang="en-GB" sz="2800" dirty="0"/>
          </a:p>
          <a:p>
            <a:pPr marL="45720" indent="0">
              <a:buNone/>
            </a:pPr>
            <a:r>
              <a:rPr lang="en-GB" sz="2800" dirty="0"/>
              <a:t>Office Hours: Please email for an appointment</a:t>
            </a:r>
          </a:p>
          <a:p>
            <a:pPr marL="45720" indent="0">
              <a:buNone/>
            </a:pPr>
            <a:endParaRPr lang="en-GB" dirty="0"/>
          </a:p>
          <a:p>
            <a:pPr marL="45720" indent="0">
              <a:buNone/>
            </a:pP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Lesson Aims</a:t>
            </a:r>
          </a:p>
        </p:txBody>
      </p:sp>
      <p:sp>
        <p:nvSpPr>
          <p:cNvPr id="3" name="Content Placeholder 2"/>
          <p:cNvSpPr>
            <a:spLocks noGrp="1"/>
          </p:cNvSpPr>
          <p:nvPr>
            <p:ph sz="half" idx="1"/>
          </p:nvPr>
        </p:nvSpPr>
        <p:spPr/>
        <p:txBody>
          <a:bodyPr>
            <a:normAutofit/>
          </a:bodyPr>
          <a:lstStyle/>
          <a:p>
            <a:pPr marL="45720" indent="0">
              <a:buNone/>
            </a:pPr>
            <a:endParaRPr lang="en-GB" sz="2800" b="1" dirty="0"/>
          </a:p>
          <a:p>
            <a:pPr algn="l"/>
            <a:r>
              <a:rPr lang="en-GB" sz="3200" i="0" dirty="0">
                <a:solidFill>
                  <a:schemeClr val="accent1">
                    <a:lumMod val="75000"/>
                  </a:schemeClr>
                </a:solidFill>
                <a:effectLst/>
              </a:rPr>
              <a:t>The aim of this session </a:t>
            </a:r>
            <a:r>
              <a:rPr lang="en-GB" sz="3200" dirty="0">
                <a:solidFill>
                  <a:schemeClr val="accent1">
                    <a:lumMod val="75000"/>
                  </a:schemeClr>
                </a:solidFill>
              </a:rPr>
              <a:t>is</a:t>
            </a:r>
            <a:r>
              <a:rPr lang="en-GB" sz="3200" i="0" dirty="0">
                <a:solidFill>
                  <a:schemeClr val="accent1">
                    <a:lumMod val="75000"/>
                  </a:schemeClr>
                </a:solidFill>
                <a:effectLst/>
              </a:rPr>
              <a:t> to introduce the module aims, learning outcomes and provide an overview of the module structure, content and assessment. </a:t>
            </a:r>
          </a:p>
          <a:p>
            <a:pPr marL="45720" indent="0">
              <a:buNone/>
            </a:pPr>
            <a:endParaRPr lang="en-GB" dirty="0">
              <a:solidFill>
                <a:schemeClr val="accent1">
                  <a:lumMod val="75000"/>
                </a:schemeClr>
              </a:solidFill>
            </a:endParaRPr>
          </a:p>
          <a:p>
            <a:pPr marL="4572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2759574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6908C80-63F4-D1D6-88D6-3F847034A2E1}"/>
              </a:ext>
            </a:extLst>
          </p:cNvPr>
          <p:cNvSpPr>
            <a:spLocks noGrp="1"/>
          </p:cNvSpPr>
          <p:nvPr>
            <p:ph type="title"/>
          </p:nvPr>
        </p:nvSpPr>
        <p:spPr>
          <a:xfrm>
            <a:off x="441009" y="873457"/>
            <a:ext cx="3273042" cy="5222543"/>
          </a:xfrm>
        </p:spPr>
        <p:txBody>
          <a:bodyPr>
            <a:normAutofit/>
          </a:bodyPr>
          <a:lstStyle/>
          <a:p>
            <a:r>
              <a:rPr lang="en-GB" sz="2800" dirty="0">
                <a:solidFill>
                  <a:srgbClr val="FFFFFF"/>
                </a:solidFill>
              </a:rPr>
              <a:t>Lesson Schedule:</a:t>
            </a:r>
          </a:p>
        </p:txBody>
      </p:sp>
      <p:sp>
        <p:nvSpPr>
          <p:cNvPr id="3" name="Content Placeholder 2">
            <a:extLst>
              <a:ext uri="{FF2B5EF4-FFF2-40B4-BE49-F238E27FC236}">
                <a16:creationId xmlns:a16="http://schemas.microsoft.com/office/drawing/2014/main" id="{76C41CA5-AE01-53F6-AC51-EA3F2748B994}"/>
              </a:ext>
            </a:extLst>
          </p:cNvPr>
          <p:cNvSpPr>
            <a:spLocks noGrp="1"/>
          </p:cNvSpPr>
          <p:nvPr>
            <p:ph idx="1"/>
          </p:nvPr>
        </p:nvSpPr>
        <p:spPr>
          <a:xfrm>
            <a:off x="4995081" y="588245"/>
            <a:ext cx="6020790" cy="5899918"/>
          </a:xfrm>
        </p:spPr>
        <p:txBody>
          <a:bodyPr anchor="ctr">
            <a:normAutofit/>
          </a:bodyPr>
          <a:lstStyle/>
          <a:p>
            <a:r>
              <a:rPr lang="en-GB" sz="1700" dirty="0">
                <a:solidFill>
                  <a:schemeClr val="accent1">
                    <a:lumMod val="75000"/>
                  </a:schemeClr>
                </a:solidFill>
              </a:rPr>
              <a:t>17:00 - Meet Jane from Student Services - </a:t>
            </a:r>
            <a:r>
              <a:rPr lang="en-GB" sz="1700" dirty="0" err="1">
                <a:solidFill>
                  <a:schemeClr val="accent1">
                    <a:lumMod val="75000"/>
                  </a:schemeClr>
                </a:solidFill>
              </a:rPr>
              <a:t>SpLD</a:t>
            </a:r>
            <a:r>
              <a:rPr lang="en-GB" sz="1700" dirty="0">
                <a:solidFill>
                  <a:schemeClr val="accent1">
                    <a:lumMod val="75000"/>
                  </a:schemeClr>
                </a:solidFill>
              </a:rPr>
              <a:t> screening TBC</a:t>
            </a:r>
          </a:p>
          <a:p>
            <a:r>
              <a:rPr lang="en-GB" sz="1700" dirty="0">
                <a:solidFill>
                  <a:schemeClr val="accent1">
                    <a:lumMod val="75000"/>
                  </a:schemeClr>
                </a:solidFill>
              </a:rPr>
              <a:t> Opening round and small group work</a:t>
            </a:r>
          </a:p>
          <a:p>
            <a:r>
              <a:rPr lang="en-GB" sz="1700" dirty="0">
                <a:solidFill>
                  <a:schemeClr val="accent1">
                    <a:lumMod val="75000"/>
                  </a:schemeClr>
                </a:solidFill>
              </a:rPr>
              <a:t>6pm – Break – Student Rep</a:t>
            </a:r>
          </a:p>
          <a:p>
            <a:r>
              <a:rPr lang="en-GB" sz="1700" dirty="0">
                <a:solidFill>
                  <a:schemeClr val="accent1">
                    <a:lumMod val="75000"/>
                  </a:schemeClr>
                </a:solidFill>
              </a:rPr>
              <a:t>Introduction to Module - Structure, Content and Assessment</a:t>
            </a:r>
          </a:p>
          <a:p>
            <a:r>
              <a:rPr lang="en-GB" sz="1700" dirty="0">
                <a:solidFill>
                  <a:schemeClr val="accent1">
                    <a:lumMod val="75000"/>
                  </a:schemeClr>
                </a:solidFill>
              </a:rPr>
              <a:t>Some of the themes we will explore in this session:</a:t>
            </a:r>
          </a:p>
          <a:p>
            <a:r>
              <a:rPr lang="en-GB" sz="1700" dirty="0">
                <a:solidFill>
                  <a:schemeClr val="accent1">
                    <a:lumMod val="75000"/>
                  </a:schemeClr>
                </a:solidFill>
              </a:rPr>
              <a:t>What is Counselling and Psychotherapy? are they the same and how do they differ to counselling skills?</a:t>
            </a:r>
          </a:p>
          <a:p>
            <a:r>
              <a:rPr lang="en-GB" sz="1700" dirty="0">
                <a:solidFill>
                  <a:schemeClr val="accent1">
                    <a:lumMod val="75000"/>
                  </a:schemeClr>
                </a:solidFill>
              </a:rPr>
              <a:t>A brief overview of the historical development of "Counselling professions"</a:t>
            </a:r>
          </a:p>
          <a:p>
            <a:r>
              <a:rPr lang="en-GB" sz="1700" dirty="0">
                <a:solidFill>
                  <a:schemeClr val="accent1">
                    <a:lumMod val="75000"/>
                  </a:schemeClr>
                </a:solidFill>
              </a:rPr>
              <a:t>20:00 - Group contract and confidentiality</a:t>
            </a:r>
          </a:p>
          <a:p>
            <a:r>
              <a:rPr lang="en-GB" sz="1700" dirty="0">
                <a:solidFill>
                  <a:schemeClr val="accent1">
                    <a:lumMod val="75000"/>
                  </a:schemeClr>
                </a:solidFill>
              </a:rPr>
              <a:t>*Elect student representative</a:t>
            </a:r>
          </a:p>
          <a:p>
            <a:r>
              <a:rPr lang="en-GB" sz="1700" dirty="0">
                <a:solidFill>
                  <a:schemeClr val="accent1">
                    <a:lumMod val="75000"/>
                  </a:schemeClr>
                </a:solidFill>
              </a:rPr>
              <a:t>20:40 - Reflections and closing round</a:t>
            </a:r>
          </a:p>
        </p:txBody>
      </p:sp>
    </p:spTree>
    <p:extLst>
      <p:ext uri="{BB962C8B-B14F-4D97-AF65-F5344CB8AC3E}">
        <p14:creationId xmlns:p14="http://schemas.microsoft.com/office/powerpoint/2010/main" val="3894046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necklace&#10;&#10;Description automatically generated">
            <a:extLst>
              <a:ext uri="{FF2B5EF4-FFF2-40B4-BE49-F238E27FC236}">
                <a16:creationId xmlns:a16="http://schemas.microsoft.com/office/drawing/2014/main" id="{4BC8291B-B362-44BE-9841-E123730733FB}"/>
              </a:ext>
            </a:extLst>
          </p:cNvPr>
          <p:cNvPicPr>
            <a:picLocks noChangeAspect="1"/>
          </p:cNvPicPr>
          <p:nvPr/>
        </p:nvPicPr>
        <p:blipFill rotWithShape="1">
          <a:blip r:embed="rId3"/>
          <a:srcRect l="2890" r="1003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p:nvSpPr>
          <p:cNvPr id="2" name="Title 1">
            <a:extLst>
              <a:ext uri="{FF2B5EF4-FFF2-40B4-BE49-F238E27FC236}">
                <a16:creationId xmlns:a16="http://schemas.microsoft.com/office/drawing/2014/main" id="{F84E56F4-5526-4647-BDD0-1C2E36C52588}"/>
              </a:ext>
            </a:extLst>
          </p:cNvPr>
          <p:cNvSpPr>
            <a:spLocks noGrp="1"/>
          </p:cNvSpPr>
          <p:nvPr>
            <p:ph type="title"/>
          </p:nvPr>
        </p:nvSpPr>
        <p:spPr>
          <a:xfrm>
            <a:off x="371094" y="1161288"/>
            <a:ext cx="3438144" cy="1239012"/>
          </a:xfrm>
        </p:spPr>
        <p:txBody>
          <a:bodyPr anchor="ctr">
            <a:normAutofit/>
          </a:bodyPr>
          <a:lstStyle/>
          <a:p>
            <a:r>
              <a:rPr lang="en-GB" sz="2800"/>
              <a:t>Activity</a:t>
            </a:r>
            <a:endParaRPr lang="en-US" sz="2800"/>
          </a:p>
        </p:txBody>
      </p:sp>
      <p:sp>
        <p:nvSpPr>
          <p:cNvPr id="3" name="Content Placeholder 2">
            <a:extLst>
              <a:ext uri="{FF2B5EF4-FFF2-40B4-BE49-F238E27FC236}">
                <a16:creationId xmlns:a16="http://schemas.microsoft.com/office/drawing/2014/main" id="{6ECD622A-8ED4-4352-8F83-B1629356029A}"/>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4000" dirty="0"/>
              <a:t>Small Group Work.</a:t>
            </a:r>
          </a:p>
          <a:p>
            <a:r>
              <a:rPr lang="en-GB" sz="4000" dirty="0"/>
              <a:t>Similarities  and Differences</a:t>
            </a:r>
          </a:p>
        </p:txBody>
      </p:sp>
    </p:spTree>
    <p:extLst>
      <p:ext uri="{BB962C8B-B14F-4D97-AF65-F5344CB8AC3E}">
        <p14:creationId xmlns:p14="http://schemas.microsoft.com/office/powerpoint/2010/main" val="383415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0A9AD570-E9D0-4960-8950-13B882D41AC5}"/>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Take a Break</a:t>
            </a:r>
          </a:p>
        </p:txBody>
      </p:sp>
      <p:pic>
        <p:nvPicPr>
          <p:cNvPr id="5" name="Picture 4">
            <a:extLst>
              <a:ext uri="{FF2B5EF4-FFF2-40B4-BE49-F238E27FC236}">
                <a16:creationId xmlns:a16="http://schemas.microsoft.com/office/drawing/2014/main" id="{F35DF322-51FE-4FAD-B1EE-AF1C204CB8B5}"/>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989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930812"/>
          </a:xfrm>
        </p:spPr>
        <p:txBody>
          <a:bodyPr/>
          <a:lstStyle/>
          <a:p>
            <a:r>
              <a:rPr lang="en-GB" dirty="0">
                <a:solidFill>
                  <a:schemeClr val="accent1">
                    <a:lumMod val="75000"/>
                  </a:schemeClr>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626013" y="1751428"/>
            <a:ext cx="6703255" cy="4740812"/>
          </a:xfrm>
        </p:spPr>
        <p:txBody>
          <a:bodyPr>
            <a:normAutofit fontScale="92500" lnSpcReduction="20000"/>
          </a:bodyPr>
          <a:lstStyle/>
          <a:p>
            <a:pPr marL="274320" indent="0" algn="just">
              <a:lnSpc>
                <a:spcPct val="115000"/>
              </a:lnSpc>
              <a:spcAft>
                <a:spcPts val="1000"/>
              </a:spcAft>
              <a:buNone/>
            </a:pPr>
            <a:r>
              <a:rPr lang="en-GB" sz="2400" dirty="0">
                <a:solidFill>
                  <a:schemeClr val="accent1">
                    <a:lumMod val="75000"/>
                  </a:schemeClr>
                </a:solidFill>
                <a:effectLst/>
                <a:ea typeface="Calibri" panose="020F0502020204030204" pitchFamily="34" charset="0"/>
                <a:cs typeface="Times New Roman" panose="02020603050405020304" pitchFamily="18" charset="0"/>
              </a:rPr>
              <a:t>To</a:t>
            </a:r>
          </a:p>
          <a:p>
            <a:pPr marL="457200" algn="just">
              <a:lnSpc>
                <a:spcPct val="115000"/>
              </a:lnSpc>
              <a:spcAft>
                <a:spcPts val="1000"/>
              </a:spcAft>
            </a:pPr>
            <a:r>
              <a:rPr lang="en-GB" sz="2400" dirty="0">
                <a:solidFill>
                  <a:schemeClr val="accent1">
                    <a:lumMod val="75000"/>
                  </a:schemeClr>
                </a:solidFill>
                <a:effectLst/>
                <a:ea typeface="Calibri" panose="020F0502020204030204" pitchFamily="34" charset="0"/>
                <a:cs typeface="Times New Roman" panose="02020603050405020304" pitchFamily="18" charset="0"/>
              </a:rPr>
              <a:t> Develop and use basic counselling skills ethically and safely in a variety of professional contexts, </a:t>
            </a:r>
          </a:p>
          <a:p>
            <a:pPr marL="457200" algn="just">
              <a:lnSpc>
                <a:spcPct val="115000"/>
              </a:lnSpc>
              <a:spcAft>
                <a:spcPts val="1000"/>
              </a:spcAft>
            </a:pPr>
            <a:r>
              <a:rPr lang="en-GB" sz="2400" dirty="0">
                <a:solidFill>
                  <a:schemeClr val="accent1">
                    <a:lumMod val="75000"/>
                  </a:schemeClr>
                </a:solidFill>
                <a:ea typeface="Calibri" panose="020F0502020204030204" pitchFamily="34" charset="0"/>
                <a:cs typeface="Times New Roman" panose="02020603050405020304" pitchFamily="18" charset="0"/>
              </a:rPr>
              <a:t>R</a:t>
            </a:r>
            <a:r>
              <a:rPr lang="en-GB" sz="2400" dirty="0">
                <a:solidFill>
                  <a:schemeClr val="accent1">
                    <a:lumMod val="75000"/>
                  </a:schemeClr>
                </a:solidFill>
                <a:effectLst/>
                <a:ea typeface="Calibri" panose="020F0502020204030204" pitchFamily="34" charset="0"/>
                <a:cs typeface="Times New Roman" panose="02020603050405020304" pitchFamily="18" charset="0"/>
              </a:rPr>
              <a:t>ecognise own personal and professional strengths and limitations that may affect practice</a:t>
            </a:r>
          </a:p>
          <a:p>
            <a:pPr marL="457200" algn="just">
              <a:lnSpc>
                <a:spcPct val="115000"/>
              </a:lnSpc>
              <a:spcAft>
                <a:spcPts val="1000"/>
              </a:spcAft>
            </a:pPr>
            <a:r>
              <a:rPr lang="en-GB" sz="2400" dirty="0">
                <a:solidFill>
                  <a:schemeClr val="accent1">
                    <a:lumMod val="75000"/>
                  </a:schemeClr>
                </a:solidFill>
                <a:ea typeface="Calibri" panose="020F0502020204030204" pitchFamily="34" charset="0"/>
                <a:cs typeface="Times New Roman" panose="02020603050405020304" pitchFamily="18" charset="0"/>
              </a:rPr>
              <a:t>De</a:t>
            </a:r>
            <a:r>
              <a:rPr lang="en-GB" sz="2400" dirty="0">
                <a:solidFill>
                  <a:schemeClr val="accent1">
                    <a:lumMod val="75000"/>
                  </a:schemeClr>
                </a:solidFill>
                <a:effectLst/>
                <a:ea typeface="Calibri" panose="020F0502020204030204" pitchFamily="34" charset="0"/>
                <a:cs typeface="Times New Roman" panose="02020603050405020304" pitchFamily="18" charset="0"/>
              </a:rPr>
              <a:t>velop appropriate self-support and self-care strategies</a:t>
            </a:r>
          </a:p>
          <a:p>
            <a:pPr marL="457200" algn="just">
              <a:lnSpc>
                <a:spcPct val="115000"/>
              </a:lnSpc>
              <a:spcAft>
                <a:spcPts val="1000"/>
              </a:spcAft>
            </a:pPr>
            <a:r>
              <a:rPr lang="en-GB" sz="2400" dirty="0">
                <a:solidFill>
                  <a:schemeClr val="accent1">
                    <a:lumMod val="75000"/>
                  </a:schemeClr>
                </a:solidFill>
                <a:effectLst/>
                <a:ea typeface="Calibri" panose="020F0502020204030204" pitchFamily="34" charset="0"/>
                <a:cs typeface="Times New Roman" panose="02020603050405020304" pitchFamily="18" charset="0"/>
              </a:rPr>
              <a:t>Demonstrate a critical awareness and application of relevant professional codes of ethical practice and professional standards.</a:t>
            </a:r>
          </a:p>
          <a:p>
            <a:endParaRPr lang="en-GB" dirty="0"/>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a:blip r:embed="rId2"/>
          <a:stretch>
            <a:fillRect/>
          </a:stretch>
        </p:blipFill>
        <p:spPr>
          <a:xfrm>
            <a:off x="7533248" y="1842868"/>
            <a:ext cx="4002259" cy="3810748"/>
          </a:xfrm>
          <a:prstGeom prst="rect">
            <a:avLst/>
          </a:prstGeom>
        </p:spPr>
      </p:pic>
    </p:spTree>
    <p:extLst>
      <p:ext uri="{BB962C8B-B14F-4D97-AF65-F5344CB8AC3E}">
        <p14:creationId xmlns:p14="http://schemas.microsoft.com/office/powerpoint/2010/main" val="387978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a:bodyPr>
          <a:lstStyle/>
          <a:p>
            <a:pPr marL="342900" lvl="0" indent="-342900" algn="just">
              <a:lnSpc>
                <a:spcPct val="115000"/>
              </a:lnSpc>
              <a:buFont typeface="Symbol" panose="05050102010706020507" pitchFamily="18" charset="2"/>
              <a:buChar char=""/>
            </a:pPr>
            <a:r>
              <a:rPr lang="en-GB" dirty="0"/>
              <a:t> </a:t>
            </a:r>
            <a:r>
              <a:rPr lang="en-US" sz="2000" dirty="0">
                <a:solidFill>
                  <a:schemeClr val="accent1">
                    <a:lumMod val="75000"/>
                  </a:schemeClr>
                </a:solidFill>
                <a:cs typeface="Times New Roman" panose="02020603050405020304" pitchFamily="18" charset="0"/>
              </a:rPr>
              <a:t>D</a:t>
            </a:r>
            <a:r>
              <a:rPr lang="en-US" sz="2000" dirty="0">
                <a:solidFill>
                  <a:schemeClr val="accent1">
                    <a:lumMod val="75000"/>
                  </a:schemeClr>
                </a:solidFill>
                <a:effectLst/>
                <a:ea typeface="Calibri" panose="020F0502020204030204" pitchFamily="34" charset="0"/>
                <a:cs typeface="Times New Roman" panose="02020603050405020304" pitchFamily="18" charset="0"/>
              </a:rPr>
              <a:t>emonstrate the secure use of a range of counselling skills; communicating empathic understanding and acceptance</a:t>
            </a:r>
            <a:endParaRPr lang="en-GB" sz="20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US" sz="2000" dirty="0">
                <a:solidFill>
                  <a:schemeClr val="accent1">
                    <a:lumMod val="75000"/>
                  </a:schemeClr>
                </a:solidFill>
                <a:ea typeface="Calibri" panose="020F0502020204030204" pitchFamily="34" charset="0"/>
                <a:cs typeface="Times New Roman" panose="02020603050405020304" pitchFamily="18" charset="0"/>
              </a:rPr>
              <a:t>D</a:t>
            </a:r>
            <a:r>
              <a:rPr lang="en-US" sz="2000" dirty="0">
                <a:solidFill>
                  <a:schemeClr val="accent1">
                    <a:lumMod val="75000"/>
                  </a:schemeClr>
                </a:solidFill>
                <a:effectLst/>
                <a:ea typeface="Calibri" panose="020F0502020204030204" pitchFamily="34" charset="0"/>
                <a:cs typeface="Times New Roman" panose="02020603050405020304" pitchFamily="18" charset="0"/>
              </a:rPr>
              <a:t>emonstrate the qualities of empathy, unconditional positive regard and </a:t>
            </a:r>
            <a:r>
              <a:rPr lang="en-US" sz="2000" dirty="0">
                <a:solidFill>
                  <a:schemeClr val="accent1">
                    <a:lumMod val="75000"/>
                  </a:schemeClr>
                </a:solidFill>
                <a:ea typeface="Calibri" panose="020F0502020204030204" pitchFamily="34" charset="0"/>
                <a:cs typeface="Times New Roman" panose="02020603050405020304" pitchFamily="18" charset="0"/>
              </a:rPr>
              <a:t>congruence</a:t>
            </a:r>
            <a:endParaRPr lang="en-GB" sz="20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2000" dirty="0">
                <a:solidFill>
                  <a:schemeClr val="accent1">
                    <a:lumMod val="75000"/>
                  </a:schemeClr>
                </a:solidFill>
                <a:ea typeface="Calibri" panose="020F0502020204030204" pitchFamily="34" charset="0"/>
                <a:cs typeface="Times New Roman" panose="02020603050405020304" pitchFamily="18" charset="0"/>
              </a:rPr>
              <a:t>R</a:t>
            </a:r>
            <a:r>
              <a:rPr lang="en-GB" sz="2000" dirty="0">
                <a:solidFill>
                  <a:schemeClr val="accent1">
                    <a:lumMod val="75000"/>
                  </a:schemeClr>
                </a:solidFill>
                <a:effectLst/>
                <a:ea typeface="Calibri" panose="020F0502020204030204" pitchFamily="34" charset="0"/>
                <a:cs typeface="Times New Roman" panose="02020603050405020304" pitchFamily="18" charset="0"/>
              </a:rPr>
              <a:t>ecognise own personal and professional strengths and limitations that may affect practice and develop appropriate self-support and self-care strategies</a:t>
            </a:r>
          </a:p>
          <a:p>
            <a:pPr marL="342900" lvl="0" indent="-342900" algn="just">
              <a:lnSpc>
                <a:spcPct val="115000"/>
              </a:lnSpc>
              <a:buFont typeface="Symbol" panose="05050102010706020507" pitchFamily="18" charset="2"/>
              <a:buChar char=""/>
            </a:pPr>
            <a:r>
              <a:rPr lang="en-US" sz="2000" dirty="0">
                <a:solidFill>
                  <a:schemeClr val="accent1">
                    <a:lumMod val="75000"/>
                  </a:schemeClr>
                </a:solidFill>
                <a:ea typeface="Calibri" panose="020F0502020204030204" pitchFamily="34" charset="0"/>
                <a:cs typeface="Times New Roman" panose="02020603050405020304" pitchFamily="18" charset="0"/>
              </a:rPr>
              <a:t>D</a:t>
            </a:r>
            <a:r>
              <a:rPr lang="en-US" sz="2000" dirty="0">
                <a:solidFill>
                  <a:schemeClr val="accent1">
                    <a:lumMod val="75000"/>
                  </a:schemeClr>
                </a:solidFill>
                <a:effectLst/>
                <a:ea typeface="Calibri" panose="020F0502020204030204" pitchFamily="34" charset="0"/>
                <a:cs typeface="Times New Roman" panose="02020603050405020304" pitchFamily="18" charset="0"/>
              </a:rPr>
              <a:t>emonstrate a critical awareness and application of relevant professional codes of ethical practice and professional standards</a:t>
            </a:r>
            <a:endParaRPr lang="en-GB" sz="20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US" sz="2000" dirty="0">
                <a:solidFill>
                  <a:schemeClr val="accent1">
                    <a:lumMod val="75000"/>
                  </a:schemeClr>
                </a:solidFill>
                <a:ea typeface="Calibri" panose="020F0502020204030204" pitchFamily="34" charset="0"/>
                <a:cs typeface="Times New Roman" panose="02020603050405020304" pitchFamily="18" charset="0"/>
              </a:rPr>
              <a:t>P</a:t>
            </a:r>
            <a:r>
              <a:rPr lang="en-US" sz="2000" dirty="0">
                <a:solidFill>
                  <a:schemeClr val="accent1">
                    <a:lumMod val="75000"/>
                  </a:schemeClr>
                </a:solidFill>
                <a:effectLst/>
                <a:ea typeface="Calibri" panose="020F0502020204030204" pitchFamily="34" charset="0"/>
                <a:cs typeface="Times New Roman" panose="02020603050405020304" pitchFamily="18" charset="0"/>
              </a:rPr>
              <a:t>romote equality, diversity and inclusivity and critically identify and address implicit biases and prejudices within self and practice</a:t>
            </a:r>
            <a:endParaRPr lang="en-GB" sz="20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000" dirty="0">
                <a:solidFill>
                  <a:schemeClr val="accent1">
                    <a:lumMod val="75000"/>
                  </a:schemeClr>
                </a:solidFill>
                <a:ea typeface="Calibri" panose="020F0502020204030204" pitchFamily="34" charset="0"/>
                <a:cs typeface="Times New Roman" panose="02020603050405020304" pitchFamily="18" charset="0"/>
              </a:rPr>
              <a:t>T</a:t>
            </a:r>
            <a:r>
              <a:rPr lang="en-GB" sz="2000" dirty="0">
                <a:solidFill>
                  <a:schemeClr val="accent1">
                    <a:lumMod val="75000"/>
                  </a:schemeClr>
                </a:solidFill>
                <a:effectLst/>
                <a:ea typeface="Calibri" panose="020F0502020204030204" pitchFamily="34" charset="0"/>
                <a:cs typeface="Times New Roman" panose="02020603050405020304" pitchFamily="18" charset="0"/>
              </a:rPr>
              <a:t>ake responsibility for own learning and skill development and critically review own use of skills, personal and professional development and personal planning.</a:t>
            </a:r>
          </a:p>
          <a:p>
            <a:endParaRPr lang="en-GB" dirty="0"/>
          </a:p>
        </p:txBody>
      </p:sp>
    </p:spTree>
    <p:extLst>
      <p:ext uri="{BB962C8B-B14F-4D97-AF65-F5344CB8AC3E}">
        <p14:creationId xmlns:p14="http://schemas.microsoft.com/office/powerpoint/2010/main" val="372446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1">
                    <a:lumMod val="75000"/>
                  </a:schemeClr>
                </a:solidFill>
              </a:rPr>
              <a:t>Module Structure and Key Dates 2024-25</a:t>
            </a:r>
            <a:br>
              <a:rPr lang="en-GB" b="1" dirty="0">
                <a:solidFill>
                  <a:schemeClr val="accent1">
                    <a:lumMod val="75000"/>
                  </a:schemeClr>
                </a:solidFill>
              </a:rPr>
            </a:br>
            <a:r>
              <a:rPr lang="en-GB" sz="3600" dirty="0">
                <a:solidFill>
                  <a:schemeClr val="accent1">
                    <a:lumMod val="75000"/>
                  </a:schemeClr>
                </a:solidFill>
              </a:rPr>
              <a:t>30 credit module delivered over two semesters – 20 weeks</a:t>
            </a:r>
            <a:br>
              <a:rPr lang="en-GB" sz="4400" dirty="0">
                <a:solidFill>
                  <a:schemeClr val="accent1">
                    <a:lumMod val="75000"/>
                  </a:schemeClr>
                </a:solidFill>
              </a:rPr>
            </a:br>
            <a:br>
              <a:rPr lang="en-GB" b="1" dirty="0">
                <a:solidFill>
                  <a:schemeClr val="accent1">
                    <a:lumMod val="75000"/>
                  </a:schemeClr>
                </a:solidFill>
              </a:rPr>
            </a:br>
            <a:endParaRPr lang="en-GB" dirty="0">
              <a:solidFill>
                <a:schemeClr val="accent1">
                  <a:lumMod val="75000"/>
                </a:schemeClr>
              </a:solidFill>
            </a:endParaRPr>
          </a:p>
        </p:txBody>
      </p:sp>
      <p:sp>
        <p:nvSpPr>
          <p:cNvPr id="3" name="Content Placeholder 2"/>
          <p:cNvSpPr>
            <a:spLocks noGrp="1"/>
          </p:cNvSpPr>
          <p:nvPr>
            <p:ph sz="half" idx="1"/>
          </p:nvPr>
        </p:nvSpPr>
        <p:spPr>
          <a:xfrm>
            <a:off x="1143000" y="1415845"/>
            <a:ext cx="4754880" cy="4664914"/>
          </a:xfrm>
        </p:spPr>
        <p:txBody>
          <a:bodyPr>
            <a:normAutofit fontScale="92500"/>
          </a:bodyPr>
          <a:lstStyle/>
          <a:p>
            <a:pPr marL="45720" indent="0">
              <a:buNone/>
            </a:pPr>
            <a:r>
              <a:rPr lang="en-GB" sz="3000" b="1" dirty="0">
                <a:solidFill>
                  <a:schemeClr val="accent1">
                    <a:lumMod val="75000"/>
                  </a:schemeClr>
                </a:solidFill>
              </a:rPr>
              <a:t>Semester 1: 23</a:t>
            </a:r>
            <a:r>
              <a:rPr lang="en-GB" sz="3000" b="1" baseline="30000" dirty="0">
                <a:solidFill>
                  <a:schemeClr val="accent1">
                    <a:lumMod val="75000"/>
                  </a:schemeClr>
                </a:solidFill>
              </a:rPr>
              <a:t>rd</a:t>
            </a:r>
            <a:r>
              <a:rPr lang="en-GB" sz="3000" b="1" dirty="0">
                <a:solidFill>
                  <a:schemeClr val="accent1">
                    <a:lumMod val="75000"/>
                  </a:schemeClr>
                </a:solidFill>
              </a:rPr>
              <a:t> September 2024 to 24</a:t>
            </a:r>
            <a:r>
              <a:rPr lang="en-GB" sz="3000" b="1" baseline="30000" dirty="0">
                <a:solidFill>
                  <a:schemeClr val="accent1">
                    <a:lumMod val="75000"/>
                  </a:schemeClr>
                </a:solidFill>
              </a:rPr>
              <a:t>th</a:t>
            </a:r>
            <a:r>
              <a:rPr lang="en-GB" sz="3000" b="1" dirty="0">
                <a:solidFill>
                  <a:schemeClr val="accent1">
                    <a:lumMod val="75000"/>
                  </a:schemeClr>
                </a:solidFill>
              </a:rPr>
              <a:t> January 2025</a:t>
            </a:r>
          </a:p>
          <a:p>
            <a:r>
              <a:rPr lang="en-GB" sz="3000" dirty="0">
                <a:solidFill>
                  <a:schemeClr val="accent1">
                    <a:lumMod val="75000"/>
                  </a:schemeClr>
                </a:solidFill>
              </a:rPr>
              <a:t>Week 1: Monday 30</a:t>
            </a:r>
            <a:r>
              <a:rPr lang="en-GB" sz="3000" baseline="30000" dirty="0">
                <a:solidFill>
                  <a:schemeClr val="accent1">
                    <a:lumMod val="75000"/>
                  </a:schemeClr>
                </a:solidFill>
              </a:rPr>
              <a:t>th</a:t>
            </a:r>
            <a:r>
              <a:rPr lang="en-GB" sz="3000" dirty="0">
                <a:solidFill>
                  <a:schemeClr val="accent1">
                    <a:lumMod val="75000"/>
                  </a:schemeClr>
                </a:solidFill>
              </a:rPr>
              <a:t> September  </a:t>
            </a:r>
          </a:p>
          <a:p>
            <a:r>
              <a:rPr lang="en-GB" sz="3000" b="1" dirty="0">
                <a:solidFill>
                  <a:schemeClr val="accent1">
                    <a:lumMod val="75000"/>
                  </a:schemeClr>
                </a:solidFill>
              </a:rPr>
              <a:t>Reading Week</a:t>
            </a:r>
            <a:r>
              <a:rPr lang="en-GB" sz="3000" dirty="0">
                <a:solidFill>
                  <a:schemeClr val="accent1">
                    <a:lumMod val="75000"/>
                  </a:schemeClr>
                </a:solidFill>
              </a:rPr>
              <a:t>: 28</a:t>
            </a:r>
            <a:r>
              <a:rPr lang="en-GB" sz="3000" baseline="30000" dirty="0">
                <a:solidFill>
                  <a:schemeClr val="accent1">
                    <a:lumMod val="75000"/>
                  </a:schemeClr>
                </a:solidFill>
              </a:rPr>
              <a:t>th</a:t>
            </a:r>
            <a:r>
              <a:rPr lang="en-GB" sz="3000" dirty="0">
                <a:solidFill>
                  <a:schemeClr val="accent1">
                    <a:lumMod val="75000"/>
                  </a:schemeClr>
                </a:solidFill>
              </a:rPr>
              <a:t> October</a:t>
            </a:r>
          </a:p>
          <a:p>
            <a:r>
              <a:rPr lang="en-GB" sz="3000" dirty="0">
                <a:solidFill>
                  <a:schemeClr val="accent1">
                    <a:lumMod val="75000"/>
                  </a:schemeClr>
                </a:solidFill>
              </a:rPr>
              <a:t>Week 10: Monday 9</a:t>
            </a:r>
            <a:r>
              <a:rPr lang="en-GB" sz="3000" baseline="30000" dirty="0">
                <a:solidFill>
                  <a:schemeClr val="accent1">
                    <a:lumMod val="75000"/>
                  </a:schemeClr>
                </a:solidFill>
              </a:rPr>
              <a:t>th</a:t>
            </a:r>
            <a:r>
              <a:rPr lang="en-GB" sz="3000" dirty="0">
                <a:solidFill>
                  <a:schemeClr val="accent1">
                    <a:lumMod val="75000"/>
                  </a:schemeClr>
                </a:solidFill>
              </a:rPr>
              <a:t> December </a:t>
            </a:r>
          </a:p>
          <a:p>
            <a:r>
              <a:rPr lang="en-GB" sz="3000" b="1" dirty="0">
                <a:solidFill>
                  <a:schemeClr val="accent1">
                    <a:lumMod val="75000"/>
                  </a:schemeClr>
                </a:solidFill>
              </a:rPr>
              <a:t>Christmas Break</a:t>
            </a:r>
            <a:r>
              <a:rPr lang="en-GB" sz="3000" dirty="0">
                <a:solidFill>
                  <a:schemeClr val="accent1">
                    <a:lumMod val="75000"/>
                  </a:schemeClr>
                </a:solidFill>
              </a:rPr>
              <a:t>: Monday 16th December 2024 ~ Friday, 3rd January 2025</a:t>
            </a:r>
          </a:p>
          <a:p>
            <a:pPr marL="45720" indent="0">
              <a:buNone/>
            </a:pPr>
            <a:endParaRPr lang="en-GB" dirty="0"/>
          </a:p>
        </p:txBody>
      </p:sp>
      <p:sp>
        <p:nvSpPr>
          <p:cNvPr id="7" name="Content Placeholder 6">
            <a:extLst>
              <a:ext uri="{FF2B5EF4-FFF2-40B4-BE49-F238E27FC236}">
                <a16:creationId xmlns:a16="http://schemas.microsoft.com/office/drawing/2014/main" id="{E7244E7D-424E-314C-3263-CC1116ED0F26}"/>
              </a:ext>
            </a:extLst>
          </p:cNvPr>
          <p:cNvSpPr>
            <a:spLocks noGrp="1"/>
          </p:cNvSpPr>
          <p:nvPr>
            <p:ph sz="half" idx="2"/>
          </p:nvPr>
        </p:nvSpPr>
        <p:spPr>
          <a:xfrm>
            <a:off x="6267611" y="1415845"/>
            <a:ext cx="5199769" cy="4664915"/>
          </a:xfrm>
        </p:spPr>
        <p:txBody>
          <a:bodyPr>
            <a:normAutofit fontScale="92500"/>
          </a:bodyPr>
          <a:lstStyle/>
          <a:p>
            <a:r>
              <a:rPr lang="en-GB" sz="3000" b="1" dirty="0">
                <a:solidFill>
                  <a:schemeClr val="accent1">
                    <a:lumMod val="75000"/>
                  </a:schemeClr>
                </a:solidFill>
              </a:rPr>
              <a:t>Semester 2: 27th January 2025 to 6th June 2025</a:t>
            </a:r>
          </a:p>
          <a:p>
            <a:r>
              <a:rPr lang="en-GB" sz="3000" dirty="0">
                <a:solidFill>
                  <a:schemeClr val="accent1">
                    <a:lumMod val="75000"/>
                  </a:schemeClr>
                </a:solidFill>
              </a:rPr>
              <a:t>Week 11: 27</a:t>
            </a:r>
            <a:r>
              <a:rPr lang="en-GB" sz="3000" baseline="30000" dirty="0">
                <a:solidFill>
                  <a:schemeClr val="accent1">
                    <a:lumMod val="75000"/>
                  </a:schemeClr>
                </a:solidFill>
              </a:rPr>
              <a:t>th</a:t>
            </a:r>
            <a:r>
              <a:rPr lang="en-GB" sz="3000" dirty="0">
                <a:solidFill>
                  <a:schemeClr val="accent1">
                    <a:lumMod val="75000"/>
                  </a:schemeClr>
                </a:solidFill>
              </a:rPr>
              <a:t> January 2025</a:t>
            </a:r>
          </a:p>
          <a:p>
            <a:r>
              <a:rPr lang="en-GB" sz="3000" b="1" dirty="0">
                <a:solidFill>
                  <a:schemeClr val="accent1">
                    <a:lumMod val="75000"/>
                  </a:schemeClr>
                </a:solidFill>
              </a:rPr>
              <a:t>Reading Week</a:t>
            </a:r>
            <a:r>
              <a:rPr lang="en-GB" sz="3000" dirty="0">
                <a:solidFill>
                  <a:schemeClr val="accent1">
                    <a:lumMod val="75000"/>
                  </a:schemeClr>
                </a:solidFill>
              </a:rPr>
              <a:t>: 24</a:t>
            </a:r>
            <a:r>
              <a:rPr lang="en-GB" sz="3000" baseline="30000" dirty="0">
                <a:solidFill>
                  <a:schemeClr val="accent1">
                    <a:lumMod val="75000"/>
                  </a:schemeClr>
                </a:solidFill>
              </a:rPr>
              <a:t>th</a:t>
            </a:r>
            <a:r>
              <a:rPr lang="en-GB" sz="3000" dirty="0">
                <a:solidFill>
                  <a:schemeClr val="accent1">
                    <a:lumMod val="75000"/>
                  </a:schemeClr>
                </a:solidFill>
              </a:rPr>
              <a:t> February </a:t>
            </a:r>
          </a:p>
          <a:p>
            <a:r>
              <a:rPr lang="en-GB" sz="3000" b="1" dirty="0">
                <a:solidFill>
                  <a:schemeClr val="accent1">
                    <a:lumMod val="75000"/>
                  </a:schemeClr>
                </a:solidFill>
              </a:rPr>
              <a:t>Easter Break</a:t>
            </a:r>
            <a:r>
              <a:rPr lang="en-GB" sz="3000" dirty="0">
                <a:solidFill>
                  <a:schemeClr val="accent1">
                    <a:lumMod val="75000"/>
                  </a:schemeClr>
                </a:solidFill>
              </a:rPr>
              <a:t>: 7th to 25</a:t>
            </a:r>
            <a:r>
              <a:rPr lang="en-GB" sz="3000" baseline="30000" dirty="0">
                <a:solidFill>
                  <a:schemeClr val="accent1">
                    <a:lumMod val="75000"/>
                  </a:schemeClr>
                </a:solidFill>
              </a:rPr>
              <a:t>th</a:t>
            </a:r>
            <a:r>
              <a:rPr lang="en-GB" sz="3000" dirty="0">
                <a:solidFill>
                  <a:schemeClr val="accent1">
                    <a:lumMod val="75000"/>
                  </a:schemeClr>
                </a:solidFill>
              </a:rPr>
              <a:t> April </a:t>
            </a:r>
          </a:p>
          <a:p>
            <a:r>
              <a:rPr lang="en-GB" sz="3000" dirty="0">
                <a:solidFill>
                  <a:schemeClr val="accent1">
                    <a:lumMod val="75000"/>
                  </a:schemeClr>
                </a:solidFill>
              </a:rPr>
              <a:t>Week 20: 28</a:t>
            </a:r>
            <a:r>
              <a:rPr lang="en-GB" sz="3000" baseline="30000" dirty="0">
                <a:solidFill>
                  <a:schemeClr val="accent1">
                    <a:lumMod val="75000"/>
                  </a:schemeClr>
                </a:solidFill>
              </a:rPr>
              <a:t>th</a:t>
            </a:r>
            <a:r>
              <a:rPr lang="en-GB" sz="3000" dirty="0">
                <a:solidFill>
                  <a:schemeClr val="accent1">
                    <a:lumMod val="75000"/>
                  </a:schemeClr>
                </a:solidFill>
              </a:rPr>
              <a:t> April 2025</a:t>
            </a:r>
          </a:p>
          <a:p>
            <a:endParaRPr lang="en-GB" dirty="0"/>
          </a:p>
        </p:txBody>
      </p:sp>
    </p:spTree>
    <p:extLst>
      <p:ext uri="{BB962C8B-B14F-4D97-AF65-F5344CB8AC3E}">
        <p14:creationId xmlns:p14="http://schemas.microsoft.com/office/powerpoint/2010/main" val="198586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Structure</a:t>
            </a:r>
            <a:br>
              <a:rPr lang="en-GB" b="1" dirty="0"/>
            </a:br>
            <a:endParaRPr lang="en-GB" dirty="0"/>
          </a:p>
        </p:txBody>
      </p:sp>
      <p:sp>
        <p:nvSpPr>
          <p:cNvPr id="3" name="Content Placeholder 2"/>
          <p:cNvSpPr>
            <a:spLocks noGrp="1"/>
          </p:cNvSpPr>
          <p:nvPr>
            <p:ph sz="half" idx="1"/>
          </p:nvPr>
        </p:nvSpPr>
        <p:spPr>
          <a:xfrm>
            <a:off x="753687" y="1590502"/>
            <a:ext cx="5144193" cy="4490257"/>
          </a:xfrm>
        </p:spPr>
        <p:txBody>
          <a:bodyPr>
            <a:normAutofit/>
          </a:bodyPr>
          <a:lstStyle/>
          <a:p>
            <a:r>
              <a:rPr lang="en-GB" sz="2800" dirty="0"/>
              <a:t>Begin with an opening round and mindfulness practice</a:t>
            </a:r>
          </a:p>
          <a:p>
            <a:r>
              <a:rPr lang="en-GB" sz="2800" dirty="0"/>
              <a:t>Any business of the day</a:t>
            </a:r>
          </a:p>
          <a:p>
            <a:r>
              <a:rPr lang="en-GB" sz="2800" dirty="0"/>
              <a:t>Theoretical understanding</a:t>
            </a:r>
          </a:p>
          <a:p>
            <a:r>
              <a:rPr lang="en-GB" sz="2800" dirty="0"/>
              <a:t>Skills practice</a:t>
            </a:r>
          </a:p>
          <a:p>
            <a:r>
              <a:rPr lang="en-GB" sz="2800" dirty="0"/>
              <a:t>Reflection </a:t>
            </a:r>
          </a:p>
          <a:p>
            <a:r>
              <a:rPr lang="en-GB" sz="2800" dirty="0"/>
              <a:t>Closing Round.</a:t>
            </a:r>
          </a:p>
          <a:p>
            <a:r>
              <a:rPr lang="en-GB" sz="2800" dirty="0"/>
              <a:t>The evening will go </a:t>
            </a:r>
            <a:r>
              <a:rPr lang="en-GB" sz="2800" u="sng" dirty="0"/>
              <a:t>very </a:t>
            </a:r>
            <a:r>
              <a:rPr lang="en-GB" sz="2800" dirty="0"/>
              <a:t>fast!</a:t>
            </a:r>
          </a:p>
          <a:p>
            <a:pPr marL="45720" indent="0">
              <a:buNone/>
            </a:pPr>
            <a:endParaRPr lang="en-GB" dirty="0"/>
          </a:p>
        </p:txBody>
      </p:sp>
      <p:pic>
        <p:nvPicPr>
          <p:cNvPr id="7" name="Content Placeholder 6">
            <a:extLst>
              <a:ext uri="{FF2B5EF4-FFF2-40B4-BE49-F238E27FC236}">
                <a16:creationId xmlns:a16="http://schemas.microsoft.com/office/drawing/2014/main" id="{4AD9B02C-0B79-4BE0-A7EE-8F395B55098B}"/>
              </a:ext>
            </a:extLst>
          </p:cNvPr>
          <p:cNvPicPr>
            <a:picLocks noGrp="1" noChangeAspect="1"/>
          </p:cNvPicPr>
          <p:nvPr>
            <p:ph sz="half" idx="2"/>
          </p:nvPr>
        </p:nvPicPr>
        <p:blipFill>
          <a:blip r:embed="rId2"/>
          <a:stretch>
            <a:fillRect/>
          </a:stretch>
        </p:blipFill>
        <p:spPr>
          <a:xfrm>
            <a:off x="6145130" y="1779563"/>
            <a:ext cx="5144193" cy="3618242"/>
          </a:xfrm>
          <a:prstGeom prst="rect">
            <a:avLst/>
          </a:prstGeom>
        </p:spPr>
      </p:pic>
    </p:spTree>
    <p:extLst>
      <p:ext uri="{BB962C8B-B14F-4D97-AF65-F5344CB8AC3E}">
        <p14:creationId xmlns:p14="http://schemas.microsoft.com/office/powerpoint/2010/main" val="244091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ECCS6005</a:t>
            </a:r>
            <a:br>
              <a:rPr lang="en-GB" dirty="0"/>
            </a:br>
            <a:r>
              <a:rPr lang="en-GB" dirty="0"/>
              <a:t> Assessment Schedule 2024-25</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40%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latin typeface="Arial" panose="020B0604020202020204" pitchFamily="34" charset="0"/>
                <a:ea typeface="Times New Roman" panose="02020603050405020304" pitchFamily="18" charset="0"/>
              </a:rPr>
              <a:t>Coursework: Essay 2,500 words</a:t>
            </a:r>
          </a:p>
          <a:p>
            <a:pPr algn="ctr"/>
            <a:endParaRPr lang="en-GB" sz="2000" b="1" dirty="0">
              <a:solidFill>
                <a:schemeClr val="accent1">
                  <a:lumMod val="20000"/>
                  <a:lumOff val="80000"/>
                </a:schemeClr>
              </a:solidFill>
              <a:latin typeface="Arial" panose="020B0604020202020204" pitchFamily="34" charset="0"/>
            </a:endParaRPr>
          </a:p>
          <a:p>
            <a:pPr algn="ctr"/>
            <a:r>
              <a:rPr lang="en-GB" sz="2000" b="1" dirty="0">
                <a:solidFill>
                  <a:schemeClr val="accent1">
                    <a:lumMod val="20000"/>
                    <a:lumOff val="80000"/>
                  </a:schemeClr>
                </a:solidFill>
                <a:latin typeface="Arial" panose="020B0604020202020204" pitchFamily="34" charset="0"/>
              </a:rPr>
              <a:t>Submission Date: </a:t>
            </a:r>
          </a:p>
          <a:p>
            <a:pPr algn="ctr"/>
            <a:r>
              <a:rPr lang="en-GB" sz="2000" b="1" dirty="0">
                <a:solidFill>
                  <a:schemeClr val="accent1">
                    <a:lumMod val="20000"/>
                    <a:lumOff val="80000"/>
                  </a:schemeClr>
                </a:solidFill>
                <a:latin typeface="Arial" panose="020B0604020202020204" pitchFamily="34" charset="0"/>
              </a:rPr>
              <a:t>1</a:t>
            </a:r>
            <a:r>
              <a:rPr lang="en-GB" sz="2000" b="1" baseline="30000" dirty="0">
                <a:solidFill>
                  <a:schemeClr val="accent1">
                    <a:lumMod val="20000"/>
                    <a:lumOff val="80000"/>
                  </a:schemeClr>
                </a:solidFill>
                <a:latin typeface="Arial" panose="020B0604020202020204" pitchFamily="34" charset="0"/>
              </a:rPr>
              <a:t>st</a:t>
            </a:r>
            <a:r>
              <a:rPr lang="en-GB" sz="2000" b="1" dirty="0">
                <a:solidFill>
                  <a:schemeClr val="accent1">
                    <a:lumMod val="20000"/>
                    <a:lumOff val="80000"/>
                  </a:schemeClr>
                </a:solidFill>
                <a:latin typeface="Arial" panose="020B0604020202020204" pitchFamily="34" charset="0"/>
              </a:rPr>
              <a:t> April 2025</a:t>
            </a:r>
            <a:endParaRPr lang="en-GB" sz="2000" b="1" dirty="0">
              <a:solidFill>
                <a:schemeClr val="accent1">
                  <a:lumMod val="20000"/>
                  <a:lumOff val="80000"/>
                </a:schemeClr>
              </a:solidFill>
            </a:endParaRP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60%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Skills Recording</a:t>
            </a:r>
          </a:p>
          <a:p>
            <a:pPr algn="ctr"/>
            <a:r>
              <a:rPr lang="en-GB" sz="2000" b="1" dirty="0">
                <a:solidFill>
                  <a:schemeClr val="accent1">
                    <a:lumMod val="20000"/>
                    <a:lumOff val="80000"/>
                  </a:schemeClr>
                </a:solidFill>
              </a:rPr>
              <a:t>30 Minutes</a:t>
            </a:r>
          </a:p>
          <a:p>
            <a:pPr algn="ctr"/>
            <a:endParaRPr lang="en-GB" sz="2000" b="1" dirty="0"/>
          </a:p>
          <a:p>
            <a:pPr algn="ctr"/>
            <a:r>
              <a:rPr lang="en-GB" sz="2000" b="1" dirty="0">
                <a:solidFill>
                  <a:schemeClr val="accent1">
                    <a:lumMod val="20000"/>
                    <a:lumOff val="80000"/>
                  </a:schemeClr>
                </a:solidFill>
                <a:latin typeface="Arial" panose="020B0604020202020204" pitchFamily="34" charset="0"/>
              </a:rPr>
              <a:t>Submission Date:</a:t>
            </a:r>
          </a:p>
          <a:p>
            <a:pPr algn="ctr"/>
            <a:r>
              <a:rPr lang="en-GB" sz="2000" b="1" dirty="0">
                <a:solidFill>
                  <a:schemeClr val="accent1">
                    <a:lumMod val="20000"/>
                    <a:lumOff val="80000"/>
                  </a:schemeClr>
                </a:solidFill>
                <a:latin typeface="Arial" panose="020B0604020202020204" pitchFamily="34" charset="0"/>
              </a:rPr>
              <a:t>1</a:t>
            </a:r>
            <a:r>
              <a:rPr lang="en-GB" sz="2000" b="1" baseline="30000" dirty="0">
                <a:solidFill>
                  <a:schemeClr val="accent1">
                    <a:lumMod val="20000"/>
                    <a:lumOff val="80000"/>
                  </a:schemeClr>
                </a:solidFill>
                <a:latin typeface="Arial" panose="020B0604020202020204" pitchFamily="34" charset="0"/>
              </a:rPr>
              <a:t>st</a:t>
            </a:r>
            <a:r>
              <a:rPr lang="en-GB" sz="2000" b="1" dirty="0">
                <a:solidFill>
                  <a:schemeClr val="accent1">
                    <a:lumMod val="20000"/>
                    <a:lumOff val="80000"/>
                  </a:schemeClr>
                </a:solidFill>
                <a:latin typeface="Arial" panose="020B0604020202020204" pitchFamily="34" charset="0"/>
              </a:rPr>
              <a:t> April 2025</a:t>
            </a:r>
            <a:endParaRPr lang="en-GB" sz="2000" b="1" dirty="0">
              <a:solidFill>
                <a:schemeClr val="accent1">
                  <a:lumMod val="20000"/>
                  <a:lumOff val="80000"/>
                </a:schemeClr>
              </a:solidFill>
            </a:endParaRPr>
          </a:p>
          <a:p>
            <a:pPr algn="ctr"/>
            <a:endParaRPr lang="en-GB" sz="2000" b="1" dirty="0">
              <a:solidFill>
                <a:schemeClr val="accent1">
                  <a:lumMod val="20000"/>
                  <a:lumOff val="8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Assessment</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718868" y="2128058"/>
            <a:ext cx="4692770" cy="3862648"/>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solidFill>
                  <a:schemeClr val="accent1">
                    <a:lumMod val="20000"/>
                    <a:lumOff val="80000"/>
                  </a:schemeClr>
                </a:solidFill>
              </a:rPr>
              <a:t>•Summative assessment will be set as a practical skills practice demonstration evidenced in an audio video recording using purpose built digital technology.  </a:t>
            </a:r>
          </a:p>
          <a:p>
            <a:r>
              <a:rPr lang="en-GB" sz="2000" b="1" dirty="0">
                <a:solidFill>
                  <a:schemeClr val="accent1">
                    <a:lumMod val="20000"/>
                    <a:lumOff val="80000"/>
                  </a:schemeClr>
                </a:solidFill>
              </a:rPr>
              <a:t>This will be supported by a written skills evaluation/ analysis reflecting on individual personal and professional development.</a:t>
            </a:r>
          </a:p>
        </p:txBody>
      </p:sp>
      <p:sp>
        <p:nvSpPr>
          <p:cNvPr id="9" name="Flowchart: Predefined Process 8"/>
          <p:cNvSpPr/>
          <p:nvPr/>
        </p:nvSpPr>
        <p:spPr>
          <a:xfrm>
            <a:off x="6176513" y="2173776"/>
            <a:ext cx="4808755" cy="381692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a:t>
            </a:r>
            <a:r>
              <a:rPr lang="en-GB" sz="2000" b="1" dirty="0">
                <a:solidFill>
                  <a:schemeClr val="accent1">
                    <a:lumMod val="20000"/>
                    <a:lumOff val="80000"/>
                  </a:schemeClr>
                </a:solidFill>
              </a:rPr>
              <a:t>Formative assessment and feedback are a collaborative process between student, peers, and tutor.  </a:t>
            </a:r>
          </a:p>
          <a:p>
            <a:r>
              <a:rPr lang="en-GB" sz="2000" b="1" dirty="0">
                <a:solidFill>
                  <a:schemeClr val="accent1">
                    <a:lumMod val="20000"/>
                    <a:lumOff val="80000"/>
                  </a:schemeClr>
                </a:solidFill>
              </a:rPr>
              <a:t>Tutor and peer observation and the giving and receiving feedback on skills work is an important part of the learning process and professional development.</a:t>
            </a:r>
          </a:p>
        </p:txBody>
      </p:sp>
    </p:spTree>
    <p:extLst>
      <p:ext uri="{BB962C8B-B14F-4D97-AF65-F5344CB8AC3E}">
        <p14:creationId xmlns:p14="http://schemas.microsoft.com/office/powerpoint/2010/main" val="1644078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818327-9D44-4214-BEC7-F7463A8BD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419A809E-3C2B-5DD5-B571-A169F9044880}"/>
              </a:ext>
            </a:extLst>
          </p:cNvPr>
          <p:cNvPicPr>
            <a:picLocks noChangeAspect="1"/>
          </p:cNvPicPr>
          <p:nvPr/>
        </p:nvPicPr>
        <p:blipFill rotWithShape="1">
          <a:blip r:embed="rId2">
            <a:alphaModFix amt="25000"/>
          </a:blip>
          <a:srcRect t="2407" b="17806"/>
          <a:stretch/>
        </p:blipFill>
        <p:spPr>
          <a:xfrm>
            <a:off x="20" y="3809"/>
            <a:ext cx="12191980" cy="6858000"/>
          </a:xfrm>
          <a:prstGeom prst="rect">
            <a:avLst/>
          </a:prstGeom>
        </p:spPr>
      </p:pic>
      <p:cxnSp>
        <p:nvCxnSpPr>
          <p:cNvPr id="13" name="Straight Connector 12">
            <a:extLst>
              <a:ext uri="{FF2B5EF4-FFF2-40B4-BE49-F238E27FC236}">
                <a16:creationId xmlns:a16="http://schemas.microsoft.com/office/drawing/2014/main" id="{F896B7D9-8894-4E5C-8DCF-35BECF8D36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B124AB85-4100-4F9F-3DE3-808C50A63260}"/>
              </a:ext>
            </a:extLst>
          </p:cNvPr>
          <p:cNvSpPr>
            <a:spLocks noGrp="1"/>
          </p:cNvSpPr>
          <p:nvPr>
            <p:ph type="ctrTitle"/>
          </p:nvPr>
        </p:nvSpPr>
        <p:spPr>
          <a:xfrm>
            <a:off x="1109980" y="882376"/>
            <a:ext cx="9966960" cy="2926080"/>
          </a:xfrm>
        </p:spPr>
        <p:txBody>
          <a:bodyPr>
            <a:normAutofit/>
          </a:bodyPr>
          <a:lstStyle/>
          <a:p>
            <a:r>
              <a:rPr lang="cy-GB" dirty="0"/>
              <a:t>MOODLE</a:t>
            </a:r>
            <a:br>
              <a:rPr lang="cy-GB" dirty="0"/>
            </a:br>
            <a:r>
              <a:rPr lang="cy-GB" dirty="0"/>
              <a:t>ECCS6005-Counselling </a:t>
            </a:r>
            <a:r>
              <a:rPr lang="cy-GB" dirty="0" err="1"/>
              <a:t>Skills</a:t>
            </a:r>
            <a:endParaRPr lang="en-GB" dirty="0"/>
          </a:p>
        </p:txBody>
      </p:sp>
      <p:sp>
        <p:nvSpPr>
          <p:cNvPr id="5" name="Subtitle 4">
            <a:extLst>
              <a:ext uri="{FF2B5EF4-FFF2-40B4-BE49-F238E27FC236}">
                <a16:creationId xmlns:a16="http://schemas.microsoft.com/office/drawing/2014/main" id="{76726F78-2EE2-9579-D209-4DADC1C9001D}"/>
              </a:ext>
            </a:extLst>
          </p:cNvPr>
          <p:cNvSpPr>
            <a:spLocks noGrp="1"/>
          </p:cNvSpPr>
          <p:nvPr>
            <p:ph type="subTitle" idx="1"/>
          </p:nvPr>
        </p:nvSpPr>
        <p:spPr>
          <a:xfrm>
            <a:off x="1709530" y="3869634"/>
            <a:ext cx="8767860" cy="1388165"/>
          </a:xfrm>
        </p:spPr>
        <p:txBody>
          <a:bodyPr>
            <a:normAutofit/>
          </a:bodyPr>
          <a:lstStyle/>
          <a:p>
            <a:r>
              <a:rPr lang="en-GB" dirty="0">
                <a:hlinkClick r:id="rId3"/>
              </a:rPr>
              <a:t>MOODLE: ECCS6005</a:t>
            </a:r>
            <a:endParaRPr lang="en-GB" dirty="0"/>
          </a:p>
        </p:txBody>
      </p:sp>
    </p:spTree>
    <p:extLst>
      <p:ext uri="{BB962C8B-B14F-4D97-AF65-F5344CB8AC3E}">
        <p14:creationId xmlns:p14="http://schemas.microsoft.com/office/powerpoint/2010/main" val="2977073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52E71-B83D-D6D7-0001-5483777756B9}"/>
              </a:ext>
            </a:extLst>
          </p:cNvPr>
          <p:cNvSpPr>
            <a:spLocks noGrp="1"/>
          </p:cNvSpPr>
          <p:nvPr>
            <p:ph type="title"/>
          </p:nvPr>
        </p:nvSpPr>
        <p:spPr/>
        <p:txBody>
          <a:bodyPr/>
          <a:lstStyle/>
          <a:p>
            <a:r>
              <a:rPr lang="en-GB" dirty="0"/>
              <a:t>Study Time</a:t>
            </a:r>
          </a:p>
        </p:txBody>
      </p:sp>
      <p:graphicFrame>
        <p:nvGraphicFramePr>
          <p:cNvPr id="7" name="Content Placeholder 6">
            <a:extLst>
              <a:ext uri="{FF2B5EF4-FFF2-40B4-BE49-F238E27FC236}">
                <a16:creationId xmlns:a16="http://schemas.microsoft.com/office/drawing/2014/main" id="{DF87D218-62FB-855E-7FAA-845A74672578}"/>
              </a:ext>
            </a:extLst>
          </p:cNvPr>
          <p:cNvGraphicFramePr>
            <a:graphicFrameLocks noGrp="1"/>
          </p:cNvGraphicFramePr>
          <p:nvPr>
            <p:ph idx="1"/>
            <p:extLst>
              <p:ext uri="{D42A27DB-BD31-4B8C-83A1-F6EECF244321}">
                <p14:modId xmlns:p14="http://schemas.microsoft.com/office/powerpoint/2010/main" val="3403721180"/>
              </p:ext>
            </p:extLst>
          </p:nvPr>
        </p:nvGraphicFramePr>
        <p:xfrm>
          <a:off x="644106" y="1696528"/>
          <a:ext cx="10961297" cy="4502988"/>
        </p:xfrm>
        <a:graphic>
          <a:graphicData uri="http://schemas.openxmlformats.org/drawingml/2006/table">
            <a:tbl>
              <a:tblPr firstRow="1" bandRow="1">
                <a:tableStyleId>{5C22544A-7EE6-4342-B048-85BDC9FD1C3A}</a:tableStyleId>
              </a:tblPr>
              <a:tblGrid>
                <a:gridCol w="3661207">
                  <a:extLst>
                    <a:ext uri="{9D8B030D-6E8A-4147-A177-3AD203B41FA5}">
                      <a16:colId xmlns:a16="http://schemas.microsoft.com/office/drawing/2014/main" val="2573692854"/>
                    </a:ext>
                  </a:extLst>
                </a:gridCol>
                <a:gridCol w="3650045">
                  <a:extLst>
                    <a:ext uri="{9D8B030D-6E8A-4147-A177-3AD203B41FA5}">
                      <a16:colId xmlns:a16="http://schemas.microsoft.com/office/drawing/2014/main" val="4266737006"/>
                    </a:ext>
                  </a:extLst>
                </a:gridCol>
                <a:gridCol w="3650045">
                  <a:extLst>
                    <a:ext uri="{9D8B030D-6E8A-4147-A177-3AD203B41FA5}">
                      <a16:colId xmlns:a16="http://schemas.microsoft.com/office/drawing/2014/main" val="2312634139"/>
                    </a:ext>
                  </a:extLst>
                </a:gridCol>
              </a:tblGrid>
              <a:tr h="1125747">
                <a:tc>
                  <a:txBody>
                    <a:bodyPr/>
                    <a:lstStyle/>
                    <a:p>
                      <a:r>
                        <a:rPr lang="en-GB" dirty="0"/>
                        <a:t>Learning</a:t>
                      </a:r>
                    </a:p>
                  </a:txBody>
                  <a:tcPr/>
                </a:tc>
                <a:tc>
                  <a:txBody>
                    <a:bodyPr/>
                    <a:lstStyle/>
                    <a:p>
                      <a:r>
                        <a:rPr lang="en-GB" dirty="0"/>
                        <a:t>Hours</a:t>
                      </a:r>
                    </a:p>
                  </a:txBody>
                  <a:tcPr/>
                </a:tc>
                <a:tc>
                  <a:txBody>
                    <a:bodyPr/>
                    <a:lstStyle/>
                    <a:p>
                      <a:r>
                        <a:rPr lang="en-GB" dirty="0"/>
                        <a:t>Percentage</a:t>
                      </a:r>
                    </a:p>
                  </a:txBody>
                  <a:tcPr/>
                </a:tc>
                <a:extLst>
                  <a:ext uri="{0D108BD9-81ED-4DB2-BD59-A6C34878D82A}">
                    <a16:rowId xmlns:a16="http://schemas.microsoft.com/office/drawing/2014/main" val="286161991"/>
                  </a:ext>
                </a:extLst>
              </a:tr>
              <a:tr h="1125747">
                <a:tc>
                  <a:txBody>
                    <a:bodyPr/>
                    <a:lstStyle/>
                    <a:p>
                      <a:r>
                        <a:rPr lang="en-GB" dirty="0"/>
                        <a:t>Scheduled Learning</a:t>
                      </a:r>
                    </a:p>
                  </a:txBody>
                  <a:tcPr/>
                </a:tc>
                <a:tc>
                  <a:txBody>
                    <a:bodyPr/>
                    <a:lstStyle/>
                    <a:p>
                      <a:r>
                        <a:rPr lang="en-GB" dirty="0"/>
                        <a:t>40</a:t>
                      </a:r>
                    </a:p>
                  </a:txBody>
                  <a:tcPr/>
                </a:tc>
                <a:tc>
                  <a:txBody>
                    <a:bodyPr/>
                    <a:lstStyle/>
                    <a:p>
                      <a:r>
                        <a:rPr lang="en-GB" dirty="0"/>
                        <a:t>13%</a:t>
                      </a:r>
                    </a:p>
                  </a:txBody>
                  <a:tcPr/>
                </a:tc>
                <a:extLst>
                  <a:ext uri="{0D108BD9-81ED-4DB2-BD59-A6C34878D82A}">
                    <a16:rowId xmlns:a16="http://schemas.microsoft.com/office/drawing/2014/main" val="1971232217"/>
                  </a:ext>
                </a:extLst>
              </a:tr>
              <a:tr h="1125747">
                <a:tc>
                  <a:txBody>
                    <a:bodyPr/>
                    <a:lstStyle/>
                    <a:p>
                      <a:r>
                        <a:rPr lang="en-GB" dirty="0"/>
                        <a:t>Independent Learning</a:t>
                      </a:r>
                    </a:p>
                  </a:txBody>
                  <a:tcPr/>
                </a:tc>
                <a:tc>
                  <a:txBody>
                    <a:bodyPr/>
                    <a:lstStyle/>
                    <a:p>
                      <a:r>
                        <a:rPr lang="en-GB" sz="1800" kern="1200" dirty="0">
                          <a:solidFill>
                            <a:schemeClr val="dk1"/>
                          </a:solidFill>
                          <a:effectLst/>
                          <a:latin typeface="+mn-lt"/>
                          <a:ea typeface="+mn-ea"/>
                          <a:cs typeface="+mn-cs"/>
                        </a:rPr>
                        <a:t>260</a:t>
                      </a:r>
                      <a:endParaRPr lang="en-GB" dirty="0"/>
                    </a:p>
                  </a:txBody>
                  <a:tcPr/>
                </a:tc>
                <a:tc>
                  <a:txBody>
                    <a:bodyPr/>
                    <a:lstStyle/>
                    <a:p>
                      <a:r>
                        <a:rPr lang="en-GB" dirty="0"/>
                        <a:t>87%</a:t>
                      </a:r>
                    </a:p>
                  </a:txBody>
                  <a:tcPr/>
                </a:tc>
                <a:extLst>
                  <a:ext uri="{0D108BD9-81ED-4DB2-BD59-A6C34878D82A}">
                    <a16:rowId xmlns:a16="http://schemas.microsoft.com/office/drawing/2014/main" val="1873979027"/>
                  </a:ext>
                </a:extLst>
              </a:tr>
              <a:tr h="1125747">
                <a:tc>
                  <a:txBody>
                    <a:bodyPr/>
                    <a:lstStyle/>
                    <a:p>
                      <a:r>
                        <a:rPr lang="en-GB" dirty="0"/>
                        <a:t>Total Learning</a:t>
                      </a:r>
                    </a:p>
                  </a:txBody>
                  <a:tcPr/>
                </a:tc>
                <a:tc>
                  <a:txBody>
                    <a:bodyPr/>
                    <a:lstStyle/>
                    <a:p>
                      <a:r>
                        <a:rPr lang="en-GB" dirty="0"/>
                        <a:t>300</a:t>
                      </a:r>
                    </a:p>
                  </a:txBody>
                  <a:tcPr/>
                </a:tc>
                <a:tc>
                  <a:txBody>
                    <a:bodyPr/>
                    <a:lstStyle/>
                    <a:p>
                      <a:r>
                        <a:rPr lang="en-GB" dirty="0"/>
                        <a:t>100%</a:t>
                      </a:r>
                    </a:p>
                  </a:txBody>
                  <a:tcPr/>
                </a:tc>
                <a:extLst>
                  <a:ext uri="{0D108BD9-81ED-4DB2-BD59-A6C34878D82A}">
                    <a16:rowId xmlns:a16="http://schemas.microsoft.com/office/drawing/2014/main" val="1318695120"/>
                  </a:ext>
                </a:extLst>
              </a:tr>
            </a:tbl>
          </a:graphicData>
        </a:graphic>
      </p:graphicFrame>
    </p:spTree>
    <p:extLst>
      <p:ext uri="{BB962C8B-B14F-4D97-AF65-F5344CB8AC3E}">
        <p14:creationId xmlns:p14="http://schemas.microsoft.com/office/powerpoint/2010/main" val="3883699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1B4D244C-DF0F-4F09-A743-1B15D360898A}"/>
              </a:ext>
            </a:extLst>
          </p:cNvPr>
          <p:cNvSpPr/>
          <p:nvPr/>
        </p:nvSpPr>
        <p:spPr>
          <a:xfrm>
            <a:off x="1318953" y="1086196"/>
            <a:ext cx="9964189" cy="480475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What are you expecting to learn within this module?</a:t>
            </a:r>
          </a:p>
        </p:txBody>
      </p:sp>
    </p:spTree>
    <p:extLst>
      <p:ext uri="{BB962C8B-B14F-4D97-AF65-F5344CB8AC3E}">
        <p14:creationId xmlns:p14="http://schemas.microsoft.com/office/powerpoint/2010/main" val="3913758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856891"/>
          </a:xfrm>
        </p:spPr>
        <p:txBody>
          <a:bodyPr>
            <a:normAutofit fontScale="90000"/>
          </a:bodyPr>
          <a:lstStyle/>
          <a:p>
            <a:r>
              <a:rPr lang="en-GB" b="1" dirty="0">
                <a:solidFill>
                  <a:schemeClr val="accent1">
                    <a:lumMod val="75000"/>
                  </a:schemeClr>
                </a:solidFill>
              </a:rPr>
              <a:t>Module Content</a:t>
            </a:r>
            <a:br>
              <a:rPr lang="en-GB" b="1" dirty="0"/>
            </a:br>
            <a:endParaRPr lang="en-GB" dirty="0"/>
          </a:p>
        </p:txBody>
      </p:sp>
      <p:sp>
        <p:nvSpPr>
          <p:cNvPr id="3" name="Content Placeholder 2"/>
          <p:cNvSpPr>
            <a:spLocks noGrp="1"/>
          </p:cNvSpPr>
          <p:nvPr>
            <p:ph sz="half" idx="1"/>
          </p:nvPr>
        </p:nvSpPr>
        <p:spPr>
          <a:xfrm>
            <a:off x="753687" y="1207698"/>
            <a:ext cx="5144193" cy="4873061"/>
          </a:xfrm>
        </p:spPr>
        <p:txBody>
          <a:bodyPr>
            <a:normAutofit lnSpcReduction="10000"/>
          </a:bodyPr>
          <a:lstStyle/>
          <a:p>
            <a:r>
              <a:rPr lang="en-GB" sz="1700" dirty="0">
                <a:solidFill>
                  <a:schemeClr val="accent1">
                    <a:lumMod val="75000"/>
                  </a:schemeClr>
                </a:solidFill>
              </a:rPr>
              <a:t>Philosophy of human nature, growth and development.</a:t>
            </a:r>
          </a:p>
          <a:p>
            <a:r>
              <a:rPr lang="en-GB" sz="1700" dirty="0">
                <a:solidFill>
                  <a:schemeClr val="accent1">
                    <a:lumMod val="75000"/>
                  </a:schemeClr>
                </a:solidFill>
              </a:rPr>
              <a:t>Humanistic concepts of personality development.</a:t>
            </a:r>
          </a:p>
          <a:p>
            <a:r>
              <a:rPr lang="en-GB" sz="1700" dirty="0">
                <a:solidFill>
                  <a:schemeClr val="accent1">
                    <a:lumMod val="75000"/>
                  </a:schemeClr>
                </a:solidFill>
              </a:rPr>
              <a:t>Person-centred theory and practice.</a:t>
            </a:r>
          </a:p>
          <a:p>
            <a:r>
              <a:rPr lang="en-GB" sz="1700" dirty="0">
                <a:solidFill>
                  <a:schemeClr val="accent1">
                    <a:lumMod val="75000"/>
                  </a:schemeClr>
                </a:solidFill>
              </a:rPr>
              <a:t>6 conditions of therapeutic change (3 of which are core).</a:t>
            </a:r>
          </a:p>
          <a:p>
            <a:r>
              <a:rPr lang="en-GB" sz="1700" dirty="0">
                <a:solidFill>
                  <a:schemeClr val="accent1">
                    <a:lumMod val="75000"/>
                  </a:schemeClr>
                </a:solidFill>
              </a:rPr>
              <a:t>Empathy and empathic understanding.</a:t>
            </a:r>
          </a:p>
          <a:p>
            <a:r>
              <a:rPr lang="en-US" sz="1700" dirty="0">
                <a:solidFill>
                  <a:schemeClr val="accent1">
                    <a:lumMod val="75000"/>
                  </a:schemeClr>
                </a:solidFill>
                <a:effectLst/>
                <a:ea typeface="Calibri" panose="020F0502020204030204" pitchFamily="34" charset="0"/>
                <a:cs typeface="Times New Roman" panose="02020603050405020304" pitchFamily="18" charset="0"/>
              </a:rPr>
              <a:t>Equality, diversity and inclusivity.</a:t>
            </a:r>
          </a:p>
          <a:p>
            <a:r>
              <a:rPr lang="en-GB" sz="1700" dirty="0">
                <a:solidFill>
                  <a:schemeClr val="accent1">
                    <a:lumMod val="75000"/>
                  </a:schemeClr>
                </a:solidFill>
              </a:rPr>
              <a:t>Psychotherapeutic strategies and interventions.</a:t>
            </a:r>
          </a:p>
          <a:p>
            <a:r>
              <a:rPr lang="en-GB" sz="1700" dirty="0">
                <a:solidFill>
                  <a:schemeClr val="accent1">
                    <a:lumMod val="75000"/>
                  </a:schemeClr>
                </a:solidFill>
                <a:effectLst/>
                <a:ea typeface="Calibri" panose="020F0502020204030204" pitchFamily="34" charset="0"/>
                <a:cs typeface="Times New Roman" panose="02020603050405020304" pitchFamily="18" charset="0"/>
              </a:rPr>
              <a:t>Understanding of mental health systems and structures.</a:t>
            </a:r>
          </a:p>
          <a:p>
            <a:r>
              <a:rPr lang="en-GB" sz="1700" dirty="0">
                <a:solidFill>
                  <a:schemeClr val="accent1">
                    <a:lumMod val="75000"/>
                  </a:schemeClr>
                </a:solidFill>
                <a:effectLst/>
                <a:ea typeface="Calibri" panose="020F0502020204030204" pitchFamily="34" charset="0"/>
                <a:cs typeface="Times New Roman" panose="02020603050405020304" pitchFamily="18" charset="0"/>
              </a:rPr>
              <a:t>Emotional competency and emotional warmth.</a:t>
            </a:r>
          </a:p>
          <a:p>
            <a:r>
              <a:rPr lang="en-GB" sz="1700" dirty="0">
                <a:solidFill>
                  <a:schemeClr val="accent1">
                    <a:lumMod val="75000"/>
                  </a:schemeClr>
                </a:solidFill>
                <a:effectLst/>
                <a:ea typeface="Calibri" panose="020F0502020204030204" pitchFamily="34" charset="0"/>
                <a:cs typeface="Times New Roman" panose="02020603050405020304" pitchFamily="18" charset="0"/>
              </a:rPr>
              <a:t>Self- awareness, and identity.</a:t>
            </a:r>
          </a:p>
          <a:p>
            <a:r>
              <a:rPr lang="en-GB" sz="1700" dirty="0">
                <a:solidFill>
                  <a:schemeClr val="accent1">
                    <a:lumMod val="75000"/>
                  </a:schemeClr>
                </a:solidFill>
                <a:effectLst/>
                <a:ea typeface="Calibri" panose="020F0502020204030204" pitchFamily="34" charset="0"/>
                <a:cs typeface="Times New Roman" panose="02020603050405020304" pitchFamily="18" charset="0"/>
              </a:rPr>
              <a:t>Personal and professional development.</a:t>
            </a:r>
          </a:p>
          <a:p>
            <a:endParaRPr lang="en-GB" sz="18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pPr marL="45720" indent="0">
              <a:buNone/>
            </a:pPr>
            <a:endParaRPr lang="en-GB" dirty="0"/>
          </a:p>
        </p:txBody>
      </p:sp>
      <p:sp>
        <p:nvSpPr>
          <p:cNvPr id="5" name="Content Placeholder 4">
            <a:extLst>
              <a:ext uri="{FF2B5EF4-FFF2-40B4-BE49-F238E27FC236}">
                <a16:creationId xmlns:a16="http://schemas.microsoft.com/office/drawing/2014/main" id="{2AB008D4-83D2-0157-55E2-DA67AEAE2E41}"/>
              </a:ext>
            </a:extLst>
          </p:cNvPr>
          <p:cNvSpPr>
            <a:spLocks noGrp="1"/>
          </p:cNvSpPr>
          <p:nvPr>
            <p:ph sz="half" idx="2"/>
          </p:nvPr>
        </p:nvSpPr>
        <p:spPr>
          <a:xfrm>
            <a:off x="6267612" y="1207698"/>
            <a:ext cx="4754880" cy="4873062"/>
          </a:xfrm>
        </p:spPr>
        <p:txBody>
          <a:bodyPr>
            <a:normAutofit lnSpcReduction="10000"/>
          </a:bodyPr>
          <a:lstStyle/>
          <a:p>
            <a:r>
              <a:rPr lang="en-GB" sz="1800" dirty="0">
                <a:solidFill>
                  <a:schemeClr val="accent1">
                    <a:lumMod val="75000"/>
                  </a:schemeClr>
                </a:solidFill>
              </a:rPr>
              <a:t>Active listening: SOLER, focused listening, responding Skills:  paraphrasing, reflecting and summarising, identifying key themes and feelings, listening to non-verbal messages, use of questions, clarifying, empathic listening.</a:t>
            </a:r>
          </a:p>
          <a:p>
            <a:r>
              <a:rPr lang="en-GB" sz="1800" dirty="0">
                <a:solidFill>
                  <a:schemeClr val="accent1">
                    <a:lumMod val="75000"/>
                  </a:schemeClr>
                </a:solidFill>
              </a:rPr>
              <a:t>Ethics and Law: Professional boundaries, contracts, informed consent and confidentiality.</a:t>
            </a:r>
          </a:p>
          <a:p>
            <a:r>
              <a:rPr lang="en-GB" sz="1800" dirty="0">
                <a:solidFill>
                  <a:schemeClr val="accent1">
                    <a:lumMod val="75000"/>
                  </a:schemeClr>
                </a:solidFill>
              </a:rPr>
              <a:t>Understanding mental health systems and structures.</a:t>
            </a:r>
          </a:p>
          <a:p>
            <a:r>
              <a:rPr lang="en-GB" sz="1800" dirty="0">
                <a:solidFill>
                  <a:schemeClr val="accent1">
                    <a:lumMod val="75000"/>
                  </a:schemeClr>
                </a:solidFill>
              </a:rPr>
              <a:t>Reflective and reflexive practice.</a:t>
            </a:r>
          </a:p>
          <a:p>
            <a:r>
              <a:rPr lang="en-GB" sz="1800" dirty="0">
                <a:solidFill>
                  <a:schemeClr val="accent1">
                    <a:lumMod val="75000"/>
                  </a:schemeClr>
                </a:solidFill>
              </a:rPr>
              <a:t>Self-Care, burnout, compassion fatigue.</a:t>
            </a:r>
          </a:p>
          <a:p>
            <a:r>
              <a:rPr lang="en-GB" sz="1800" dirty="0">
                <a:solidFill>
                  <a:schemeClr val="accent1">
                    <a:lumMod val="75000"/>
                  </a:schemeClr>
                </a:solidFill>
              </a:rPr>
              <a:t>Mindfulness and focusing.</a:t>
            </a:r>
          </a:p>
          <a:p>
            <a:r>
              <a:rPr lang="en-GB" sz="1800" dirty="0">
                <a:solidFill>
                  <a:schemeClr val="accent1">
                    <a:lumMod val="75000"/>
                  </a:schemeClr>
                </a:solidFill>
              </a:rPr>
              <a:t>Digital Technology – Online and telephone counselling, presentations</a:t>
            </a:r>
          </a:p>
          <a:p>
            <a:endParaRPr lang="en-GB" sz="1800" dirty="0">
              <a:solidFill>
                <a:schemeClr val="accent1">
                  <a:lumMod val="75000"/>
                </a:schemeClr>
              </a:solidFill>
            </a:endParaRPr>
          </a:p>
          <a:p>
            <a:pPr marL="45720" indent="0">
              <a:buNone/>
            </a:pPr>
            <a:endParaRPr lang="en-GB" sz="1800" dirty="0">
              <a:solidFill>
                <a:schemeClr val="accent1">
                  <a:lumMod val="75000"/>
                </a:schemeClr>
              </a:solidFill>
            </a:endParaRPr>
          </a:p>
          <a:p>
            <a:endParaRPr lang="en-GB" dirty="0"/>
          </a:p>
        </p:txBody>
      </p:sp>
    </p:spTree>
    <p:extLst>
      <p:ext uri="{BB962C8B-B14F-4D97-AF65-F5344CB8AC3E}">
        <p14:creationId xmlns:p14="http://schemas.microsoft.com/office/powerpoint/2010/main" val="777295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endParaRPr lang="en-GB" sz="3600" dirty="0"/>
          </a:p>
          <a:p>
            <a:pPr marL="45720" indent="0">
              <a:buNone/>
            </a:pPr>
            <a:r>
              <a:rPr lang="en-GB" sz="3600" dirty="0"/>
              <a:t>Working in 3 small groups</a:t>
            </a:r>
          </a:p>
          <a:p>
            <a:pPr>
              <a:buFont typeface="Wingdings" panose="05000000000000000000" pitchFamily="2" charset="2"/>
              <a:buChar char="Ø"/>
            </a:pPr>
            <a:r>
              <a:rPr lang="en-GB" sz="3600" dirty="0"/>
              <a:t>Define Counselling</a:t>
            </a:r>
          </a:p>
          <a:p>
            <a:pPr>
              <a:buFont typeface="Wingdings" panose="05000000000000000000" pitchFamily="2" charset="2"/>
              <a:buChar char="Ø"/>
            </a:pPr>
            <a:r>
              <a:rPr lang="en-GB" sz="3600" dirty="0"/>
              <a:t>Define Psychotherapy</a:t>
            </a:r>
          </a:p>
          <a:p>
            <a:pPr>
              <a:buFont typeface="Wingdings" panose="05000000000000000000" pitchFamily="2" charset="2"/>
              <a:buChar char="Ø"/>
            </a:pPr>
            <a:r>
              <a:rPr lang="en-GB" sz="3600" dirty="0"/>
              <a:t>Define Counselling Skills</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8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457499" y="809105"/>
            <a:ext cx="8855826" cy="4927735"/>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a:solidFill>
                  <a:schemeClr val="accent1">
                    <a:lumMod val="75000"/>
                  </a:schemeClr>
                </a:solidFill>
              </a:rPr>
              <a:t>What is Counselling and Psychotherapy? are they the same and how do they differ to counselling skills?</a:t>
            </a:r>
            <a:endParaRPr lang="en-GB" sz="4400" b="1" dirty="0">
              <a:solidFill>
                <a:schemeClr val="accent1">
                  <a:lumMod val="75000"/>
                </a:schemeClr>
              </a:solidFill>
            </a:endParaRPr>
          </a:p>
        </p:txBody>
      </p:sp>
    </p:spTree>
    <p:extLst>
      <p:ext uri="{BB962C8B-B14F-4D97-AF65-F5344CB8AC3E}">
        <p14:creationId xmlns:p14="http://schemas.microsoft.com/office/powerpoint/2010/main" val="3360839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 Group Contract</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endParaRPr lang="en-GB" sz="3600" dirty="0"/>
          </a:p>
          <a:p>
            <a:pPr marL="45720" indent="0">
              <a:buNone/>
            </a:pPr>
            <a:r>
              <a:rPr lang="en-GB" sz="3600" dirty="0"/>
              <a:t>Working in small groups consider your expectations and ideas for working effectively and safely as a group</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6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A6DBAC63-E1D3-1776-A313-71997E3968FF}"/>
              </a:ext>
            </a:extLst>
          </p:cNvPr>
          <p:cNvPicPr>
            <a:picLocks noChangeAspect="1"/>
          </p:cNvPicPr>
          <p:nvPr/>
        </p:nvPicPr>
        <p:blipFill>
          <a:blip r:embed="rId2">
            <a:duotone>
              <a:schemeClr val="accent1">
                <a:shade val="45000"/>
                <a:satMod val="135000"/>
              </a:schemeClr>
              <a:prstClr val="white"/>
            </a:duotone>
            <a:alphaModFix amt="60000"/>
          </a:blip>
          <a:srcRect t="19111" b="16419"/>
          <a:stretch/>
        </p:blipFill>
        <p:spPr>
          <a:xfrm>
            <a:off x="20" y="-1"/>
            <a:ext cx="12191980" cy="6858001"/>
          </a:xfrm>
          <a:prstGeom prst="rect">
            <a:avLst/>
          </a:prstGeom>
        </p:spPr>
      </p:pic>
      <p:cxnSp>
        <p:nvCxnSpPr>
          <p:cNvPr id="14" name="Straight Connector 13">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49932DB1-E34F-4311-7E9E-2440EDC40637}"/>
              </a:ext>
            </a:extLst>
          </p:cNvPr>
          <p:cNvSpPr>
            <a:spLocks noGrp="1"/>
          </p:cNvSpPr>
          <p:nvPr>
            <p:ph type="ctrTitle"/>
          </p:nvPr>
        </p:nvSpPr>
        <p:spPr>
          <a:xfrm>
            <a:off x="1109980" y="882376"/>
            <a:ext cx="9966960" cy="2926080"/>
          </a:xfrm>
        </p:spPr>
        <p:txBody>
          <a:bodyPr>
            <a:normAutofit/>
          </a:bodyPr>
          <a:lstStyle/>
          <a:p>
            <a:r>
              <a:rPr lang="en-GB" dirty="0"/>
              <a:t>Confidentiality</a:t>
            </a:r>
          </a:p>
        </p:txBody>
      </p:sp>
    </p:spTree>
    <p:extLst>
      <p:ext uri="{BB962C8B-B14F-4D97-AF65-F5344CB8AC3E}">
        <p14:creationId xmlns:p14="http://schemas.microsoft.com/office/powerpoint/2010/main" val="467093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6" name="Rectangle 1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13">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15">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17">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 name="Rectangle 19">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21">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2" name="Rectangle 23">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A30A981C-9849-40F0-B701-8F9A0F20380B}"/>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Pause for a moment</a:t>
            </a:r>
          </a:p>
        </p:txBody>
      </p:sp>
      <p:pic>
        <p:nvPicPr>
          <p:cNvPr id="7" name="Content Placeholder 6">
            <a:extLst>
              <a:ext uri="{FF2B5EF4-FFF2-40B4-BE49-F238E27FC236}">
                <a16:creationId xmlns:a16="http://schemas.microsoft.com/office/drawing/2014/main" id="{DD0D4118-1131-416D-835F-091838099274}"/>
              </a:ext>
            </a:extLst>
          </p:cNvPr>
          <p:cNvPicPr>
            <a:picLocks noGrp="1" noChangeAspect="1"/>
          </p:cNvPicPr>
          <p:nvPr>
            <p:ph idx="1"/>
          </p:nvPr>
        </p:nvPicPr>
        <p:blipFill rotWithShape="1">
          <a:blip r:embed="rId2"/>
          <a:srcRect r="-1" b="14967"/>
          <a:stretch/>
        </p:blipFill>
        <p:spPr>
          <a:xfrm>
            <a:off x="872064" y="857675"/>
            <a:ext cx="6045576" cy="5140669"/>
          </a:xfrm>
          <a:prstGeom prst="rect">
            <a:avLst/>
          </a:prstGeom>
        </p:spPr>
      </p:pic>
    </p:spTree>
    <p:extLst>
      <p:ext uri="{BB962C8B-B14F-4D97-AF65-F5344CB8AC3E}">
        <p14:creationId xmlns:p14="http://schemas.microsoft.com/office/powerpoint/2010/main" val="16477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Reflective Practice</a:t>
            </a:r>
            <a:br>
              <a:rPr lang="en-GB" b="1" dirty="0"/>
            </a:br>
            <a:endParaRPr lang="en-GB" dirty="0"/>
          </a:p>
        </p:txBody>
      </p:sp>
      <p:sp>
        <p:nvSpPr>
          <p:cNvPr id="3" name="Content Placeholder 2"/>
          <p:cNvSpPr>
            <a:spLocks noGrp="1"/>
          </p:cNvSpPr>
          <p:nvPr>
            <p:ph sz="half" idx="1"/>
          </p:nvPr>
        </p:nvSpPr>
        <p:spPr>
          <a:xfrm>
            <a:off x="753687" y="1590502"/>
            <a:ext cx="5763491" cy="4800600"/>
          </a:xfrm>
        </p:spPr>
        <p:txBody>
          <a:bodyPr>
            <a:normAutofit/>
          </a:bodyPr>
          <a:lstStyle/>
          <a:p>
            <a:r>
              <a:rPr lang="en-GB" sz="2400" dirty="0"/>
              <a:t>As you undertake your practice you are asked to reflect on your work.</a:t>
            </a:r>
          </a:p>
          <a:p>
            <a:r>
              <a:rPr lang="en-GB" sz="2400" dirty="0"/>
              <a:t>This is during the skills practice as well as after, in the group discussion.</a:t>
            </a:r>
          </a:p>
          <a:p>
            <a:r>
              <a:rPr lang="en-GB" sz="2400" dirty="0"/>
              <a:t>You will also reflect on your work during your time away from the course.</a:t>
            </a:r>
          </a:p>
          <a:p>
            <a:r>
              <a:rPr lang="en-GB" sz="2400" dirty="0"/>
              <a:t>This reflection will enable you to evaluate your skills, which in turn will help you to become a more able and confident practitioner.</a:t>
            </a:r>
          </a:p>
          <a:p>
            <a:pPr marL="45720" indent="0">
              <a:buNone/>
            </a:pPr>
            <a:endParaRPr lang="en-GB" dirty="0"/>
          </a:p>
        </p:txBody>
      </p:sp>
      <p:pic>
        <p:nvPicPr>
          <p:cNvPr id="1026" name="Picture 2" descr="Reflective Practice - Examples - Psychiatry Training UK">
            <a:extLst>
              <a:ext uri="{FF2B5EF4-FFF2-40B4-BE49-F238E27FC236}">
                <a16:creationId xmlns:a16="http://schemas.microsoft.com/office/drawing/2014/main" id="{D3AFE963-853F-4E67-AFA4-974344845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652" y="1104207"/>
            <a:ext cx="4800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662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1109980" y="882376"/>
            <a:ext cx="6585048" cy="2170313"/>
          </a:xfrm>
        </p:spPr>
        <p:txBody>
          <a:bodyPr/>
          <a:lstStyle/>
          <a:p>
            <a:r>
              <a:rPr lang="en-GB" dirty="0"/>
              <a:t>Journalling</a:t>
            </a:r>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tretch>
            <a:fillRect/>
          </a:stretch>
        </p:blipFill>
        <p:spPr>
          <a:xfrm>
            <a:off x="7585075" y="1744663"/>
            <a:ext cx="4606925" cy="4205287"/>
          </a:xfrm>
        </p:spPr>
      </p:pic>
    </p:spTree>
    <p:extLst>
      <p:ext uri="{BB962C8B-B14F-4D97-AF65-F5344CB8AC3E}">
        <p14:creationId xmlns:p14="http://schemas.microsoft.com/office/powerpoint/2010/main" val="3744946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b="1" dirty="0">
                <a:solidFill>
                  <a:schemeClr val="accent1">
                    <a:lumMod val="20000"/>
                    <a:lumOff val="80000"/>
                  </a:schemeClr>
                </a:solidFill>
              </a:rPr>
              <a:t>Course Representative</a:t>
            </a:r>
            <a:br>
              <a:rPr lang="en-US" b="1" dirty="0">
                <a:solidFill>
                  <a:schemeClr val="accent1">
                    <a:lumMod val="20000"/>
                    <a:lumOff val="80000"/>
                  </a:schemeClr>
                </a:solidFill>
              </a:rPr>
            </a:br>
            <a:endParaRPr lang="en-US" dirty="0">
              <a:solidFill>
                <a:schemeClr val="accent1">
                  <a:lumMod val="20000"/>
                  <a:lumOff val="80000"/>
                </a:schemeClr>
              </a:solidFill>
            </a:endParaRPr>
          </a:p>
        </p:txBody>
      </p:sp>
      <p:pic>
        <p:nvPicPr>
          <p:cNvPr id="8" name="Content Placeholder 7">
            <a:extLst>
              <a:ext uri="{FF2B5EF4-FFF2-40B4-BE49-F238E27FC236}">
                <a16:creationId xmlns:a16="http://schemas.microsoft.com/office/drawing/2014/main" id="{B777D311-1424-4FE6-A727-E8250F588647}"/>
              </a:ext>
            </a:extLst>
          </p:cNvPr>
          <p:cNvPicPr>
            <a:picLocks noGrp="1" noChangeAspect="1"/>
          </p:cNvPicPr>
          <p:nvPr>
            <p:ph sz="half" idx="2"/>
          </p:nvPr>
        </p:nvPicPr>
        <p:blipFill rotWithShape="1">
          <a:blip r:embed="rId2"/>
          <a:srcRect l="29691" r="24565"/>
          <a:stretch/>
        </p:blipFill>
        <p:spPr>
          <a:xfrm>
            <a:off x="232861" y="243840"/>
            <a:ext cx="3646837" cy="6377939"/>
          </a:xfrm>
          <a:prstGeom prst="rect">
            <a:avLst/>
          </a:prstGeom>
        </p:spPr>
      </p:pic>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dirty="0">
              <a:solidFill>
                <a:srgbClr val="FFFFFF"/>
              </a:solidFill>
            </a:endParaRPr>
          </a:p>
          <a:p>
            <a:pPr marL="45720"/>
            <a:r>
              <a:rPr lang="en-US" sz="3200" dirty="0">
                <a:solidFill>
                  <a:schemeClr val="accent1">
                    <a:lumMod val="20000"/>
                    <a:lumOff val="80000"/>
                  </a:schemeClr>
                </a:solidFill>
              </a:rPr>
              <a:t>Student Voice</a:t>
            </a:r>
          </a:p>
          <a:p>
            <a:pPr marL="45720"/>
            <a:r>
              <a:rPr lang="en-US" sz="3200" dirty="0">
                <a:solidFill>
                  <a:schemeClr val="accent1">
                    <a:lumMod val="20000"/>
                    <a:lumOff val="80000"/>
                  </a:schemeClr>
                </a:solidFill>
              </a:rPr>
              <a:t>Make a difference</a:t>
            </a:r>
          </a:p>
          <a:p>
            <a:pPr marL="45720"/>
            <a:r>
              <a:rPr lang="en-US" sz="3200" dirty="0">
                <a:solidFill>
                  <a:schemeClr val="accent1">
                    <a:lumMod val="20000"/>
                    <a:lumOff val="80000"/>
                  </a:schemeClr>
                </a:solidFill>
              </a:rPr>
              <a:t>Collaboration</a:t>
            </a:r>
          </a:p>
          <a:p>
            <a:pPr marL="45720"/>
            <a:r>
              <a:rPr lang="en-US" sz="3200" dirty="0">
                <a:solidFill>
                  <a:schemeClr val="accent1">
                    <a:lumMod val="20000"/>
                    <a:lumOff val="80000"/>
                  </a:schemeClr>
                </a:solidFill>
              </a:rPr>
              <a:t>Represent the course  at student staff community meetings</a:t>
            </a:r>
          </a:p>
        </p:txBody>
      </p:sp>
      <p:sp>
        <p:nvSpPr>
          <p:cNvPr id="17" name="Rectangle 16">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79712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a:bodyPr>
          <a:lstStyle/>
          <a:p>
            <a:r>
              <a:rPr lang="en-GB" sz="4000" dirty="0"/>
              <a:t>Online CHAT Forum</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04964" y="3079795"/>
            <a:ext cx="4754563" cy="2109233"/>
          </a:xfrm>
        </p:spPr>
      </p:pic>
    </p:spTree>
    <p:extLst>
      <p:ext uri="{BB962C8B-B14F-4D97-AF65-F5344CB8AC3E}">
        <p14:creationId xmlns:p14="http://schemas.microsoft.com/office/powerpoint/2010/main" val="4616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999C-5FDE-CE89-14B8-880FF879D228}"/>
              </a:ext>
            </a:extLst>
          </p:cNvPr>
          <p:cNvSpPr>
            <a:spLocks noGrp="1"/>
          </p:cNvSpPr>
          <p:nvPr>
            <p:ph type="title"/>
          </p:nvPr>
        </p:nvSpPr>
        <p:spPr/>
        <p:txBody>
          <a:bodyPr/>
          <a:lstStyle/>
          <a:p>
            <a:r>
              <a:rPr lang="en-GB" dirty="0"/>
              <a:t>Reading for next week</a:t>
            </a:r>
          </a:p>
        </p:txBody>
      </p:sp>
      <p:graphicFrame>
        <p:nvGraphicFramePr>
          <p:cNvPr id="6" name="Content Placeholder 2">
            <a:extLst>
              <a:ext uri="{FF2B5EF4-FFF2-40B4-BE49-F238E27FC236}">
                <a16:creationId xmlns:a16="http://schemas.microsoft.com/office/drawing/2014/main" id="{D416448C-AF44-7E3F-33C5-1DF6BFF7EDC4}"/>
              </a:ext>
            </a:extLst>
          </p:cNvPr>
          <p:cNvGraphicFramePr>
            <a:graphicFrameLocks noGrp="1"/>
          </p:cNvGraphicFramePr>
          <p:nvPr>
            <p:ph sz="half" idx="1"/>
            <p:extLst>
              <p:ext uri="{D42A27DB-BD31-4B8C-83A1-F6EECF244321}">
                <p14:modId xmlns:p14="http://schemas.microsoft.com/office/powerpoint/2010/main" val="4240182998"/>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57ECEFA-C8EE-E972-09E1-897291B361AC}"/>
              </a:ext>
            </a:extLst>
          </p:cNvPr>
          <p:cNvSpPr>
            <a:spLocks noGrp="1"/>
          </p:cNvSpPr>
          <p:nvPr>
            <p:ph sz="half" idx="2"/>
          </p:nvPr>
        </p:nvSpPr>
        <p:spPr>
          <a:xfrm>
            <a:off x="6096000" y="1518920"/>
            <a:ext cx="5659120" cy="4993640"/>
          </a:xfrm>
        </p:spPr>
        <p:txBody>
          <a:bodyPr>
            <a:normAutofit/>
          </a:bodyPr>
          <a:lstStyle/>
          <a:p>
            <a:pPr marL="45720" indent="0">
              <a:buNone/>
            </a:pPr>
            <a:endParaRPr lang="en-GB" dirty="0">
              <a:solidFill>
                <a:schemeClr val="accent1">
                  <a:lumMod val="75000"/>
                </a:schemeClr>
              </a:solidFill>
            </a:endParaRP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READING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Bager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-Charleson, S., (2010) Reflective practice in counselling and psychotherapy, Exeter: Learning Matters.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ebook</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Chapter 1</a:t>
            </a:r>
          </a:p>
          <a:p>
            <a:pPr>
              <a:lnSpc>
                <a:spcPct val="115000"/>
              </a:lnSpc>
              <a:spcAft>
                <a:spcPts val="800"/>
              </a:spcAft>
            </a:pP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Stedmon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et al., (2009) Reflective practice in psychotherapy and counselling, Maidenhead: McGraw-Hill/Open University Press.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ebook</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chapter 1.</a:t>
            </a:r>
          </a:p>
          <a:p>
            <a:pPr>
              <a:lnSpc>
                <a:spcPct val="115000"/>
              </a:lnSpc>
              <a:spcAft>
                <a:spcPts val="800"/>
              </a:spcAft>
            </a:pPr>
            <a:r>
              <a:rPr lang="en-GB" sz="1800" kern="100" dirty="0">
                <a:latin typeface="Aptos" panose="020B0004020202020204" pitchFamily="34" charset="0"/>
                <a:ea typeface="DengXian" panose="02010600030101010101" pitchFamily="2" charset="-122"/>
                <a:cs typeface="Times New Roman" panose="02020603050405020304" pitchFamily="18" charset="0"/>
              </a:rPr>
              <a:t>BACP Ethical Framework (2018)</a:t>
            </a:r>
          </a:p>
          <a:p>
            <a:pPr>
              <a:lnSpc>
                <a:spcPct val="115000"/>
              </a:lnSpc>
              <a:spcAft>
                <a:spcPts val="800"/>
              </a:spcAft>
            </a:pPr>
            <a:r>
              <a:rPr lang="en-GB" sz="1800" kern="100">
                <a:latin typeface="Aptos" panose="020B0004020202020204" pitchFamily="34" charset="0"/>
                <a:ea typeface="DengXian" panose="02010600030101010101" pitchFamily="2" charset="-122"/>
                <a:cs typeface="Times New Roman" panose="02020603050405020304" pitchFamily="18" charset="0"/>
              </a:rPr>
              <a:t>BACP C</a:t>
            </a:r>
            <a:r>
              <a:rPr lang="en-GB" sz="1800" kern="100">
                <a:effectLst/>
                <a:latin typeface="Aptos" panose="020B0004020202020204" pitchFamily="34" charset="0"/>
                <a:ea typeface="DengXian" panose="02010600030101010101" pitchFamily="2" charset="-122"/>
                <a:cs typeface="Times New Roman" panose="02020603050405020304" pitchFamily="18" charset="0"/>
              </a:rPr>
              <a:t>ounselling </a:t>
            </a:r>
            <a:r>
              <a:rPr lang="en-GB" sz="1800" kern="100">
                <a:latin typeface="Aptos" panose="020B0004020202020204" pitchFamily="34" charset="0"/>
                <a:ea typeface="DengXian" panose="02010600030101010101" pitchFamily="2" charset="-122"/>
                <a:cs typeface="Times New Roman" panose="02020603050405020304" pitchFamily="18" charset="0"/>
              </a:rPr>
              <a:t>S</a:t>
            </a:r>
            <a:r>
              <a:rPr lang="en-GB" sz="1800" kern="100">
                <a:effectLst/>
                <a:latin typeface="Aptos" panose="020B0004020202020204" pitchFamily="34" charset="0"/>
                <a:ea typeface="DengXian" panose="02010600030101010101" pitchFamily="2" charset="-122"/>
                <a:cs typeface="Times New Roman" panose="02020603050405020304" pitchFamily="18" charset="0"/>
              </a:rPr>
              <a:t>kills </a:t>
            </a:r>
            <a:r>
              <a:rPr lang="en-GB" sz="1800" kern="100">
                <a:latin typeface="Aptos" panose="020B0004020202020204" pitchFamily="34" charset="0"/>
                <a:ea typeface="DengXian" panose="02010600030101010101" pitchFamily="2" charset="-122"/>
                <a:cs typeface="Times New Roman" panose="02020603050405020304" pitchFamily="18" charset="0"/>
              </a:rPr>
              <a:t>C</a:t>
            </a:r>
            <a:r>
              <a:rPr lang="en-GB" sz="1800" kern="100">
                <a:effectLst/>
                <a:latin typeface="Aptos" panose="020B0004020202020204" pitchFamily="34" charset="0"/>
                <a:ea typeface="DengXian" panose="02010600030101010101" pitchFamily="2" charset="-122"/>
                <a:cs typeface="Times New Roman" panose="02020603050405020304" pitchFamily="18" charset="0"/>
              </a:rPr>
              <a:t>ompetence </a:t>
            </a:r>
            <a:r>
              <a:rPr lang="en-GB" sz="1800" kern="100" dirty="0">
                <a:latin typeface="Aptos" panose="020B0004020202020204" pitchFamily="34" charset="0"/>
                <a:ea typeface="DengXian" panose="02010600030101010101" pitchFamily="2" charset="-122"/>
                <a:cs typeface="Times New Roman" panose="02020603050405020304" pitchFamily="18" charset="0"/>
              </a:rPr>
              <a:t>F</a:t>
            </a:r>
            <a:r>
              <a:rPr lang="en-GB" sz="1800" kern="100">
                <a:effectLst/>
                <a:latin typeface="Aptos" panose="020B0004020202020204" pitchFamily="34" charset="0"/>
                <a:ea typeface="DengXian" panose="02010600030101010101" pitchFamily="2" charset="-122"/>
                <a:cs typeface="Times New Roman" panose="02020603050405020304" pitchFamily="18" charset="0"/>
              </a:rPr>
              <a:t>ramework</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45720" indent="0">
              <a:buNone/>
            </a:pP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3018625977"/>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1134</Words>
  <Application>Microsoft Office PowerPoint</Application>
  <PresentationFormat>Widescreen</PresentationFormat>
  <Paragraphs>156</Paragraphs>
  <Slides>28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Arial</vt:lpstr>
      <vt:lpstr>Calibri</vt:lpstr>
      <vt:lpstr>Corbel</vt:lpstr>
      <vt:lpstr>Symbol</vt:lpstr>
      <vt:lpstr>Times New Roman</vt:lpstr>
      <vt:lpstr>Wingdings</vt:lpstr>
      <vt:lpstr>Basis</vt:lpstr>
      <vt:lpstr>ECCS6005: Counselling Skills Module Lead: Andrea Williams</vt:lpstr>
      <vt:lpstr>Welcome to the ECCS6005 Counselling Skills Module - 2024/25.</vt:lpstr>
      <vt:lpstr>Lesson Aims</vt:lpstr>
      <vt:lpstr>Lesson Schedule:</vt:lpstr>
      <vt:lpstr>Activity</vt:lpstr>
      <vt:lpstr>Take a Break</vt:lpstr>
      <vt:lpstr>Module Aims</vt:lpstr>
      <vt:lpstr>Module Learning Outcomes</vt:lpstr>
      <vt:lpstr>Module Structure and Key Dates 2024-25 30 credit module delivered over two semesters – 20 weeks  </vt:lpstr>
      <vt:lpstr>Module Structure </vt:lpstr>
      <vt:lpstr>Module ECCS6005  Assessment Schedule 2024-25</vt:lpstr>
      <vt:lpstr>Module Assessment</vt:lpstr>
      <vt:lpstr>MOODLE ECCS6005-Counselling Skills</vt:lpstr>
      <vt:lpstr>Study Time</vt:lpstr>
      <vt:lpstr>PowerPoint Presentation</vt:lpstr>
      <vt:lpstr>PowerPoint Presentation</vt:lpstr>
      <vt:lpstr>Module Content </vt:lpstr>
      <vt:lpstr>Interactive Task: </vt:lpstr>
      <vt:lpstr>PowerPoint Presentation</vt:lpstr>
      <vt:lpstr>Interactive Task: Group Contract </vt:lpstr>
      <vt:lpstr>Confidentiality</vt:lpstr>
      <vt:lpstr>Pause for a moment</vt:lpstr>
      <vt:lpstr>PowerPoint Presentation</vt:lpstr>
      <vt:lpstr>Reflective Practice </vt:lpstr>
      <vt:lpstr>Journalling</vt:lpstr>
      <vt:lpstr>Course Representative </vt:lpstr>
      <vt:lpstr>PowerPoint Presentation</vt:lpstr>
      <vt:lpstr>Reading for next week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2024-09-30T14:49:56Z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