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257" r:id="rId4"/>
    <p:sldId id="261" r:id="rId5"/>
    <p:sldId id="264" r:id="rId6"/>
    <p:sldId id="263" r:id="rId7"/>
    <p:sldId id="259" r:id="rId8"/>
    <p:sldId id="260"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4" d="100"/>
          <a:sy n="74" d="100"/>
        </p:scale>
        <p:origin x="144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89C9691-43DA-5E47-8F72-00F1A5BAF72C}" type="datetimeFigureOut">
              <a:rPr lang="en-US" smtClean="0"/>
              <a:t>10/4/2019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1489507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89C9691-43DA-5E47-8F72-00F1A5BAF72C}" type="datetimeFigureOut">
              <a:rPr lang="en-US" smtClean="0"/>
              <a:t>10/4/2019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217269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89C9691-43DA-5E47-8F72-00F1A5BAF72C}" type="datetimeFigureOut">
              <a:rPr lang="en-US" smtClean="0"/>
              <a:t>10/4/2019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3846319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89C9691-43DA-5E47-8F72-00F1A5BAF72C}" type="datetimeFigureOut">
              <a:rPr lang="en-US" smtClean="0"/>
              <a:t>10/4/2019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3671771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89C9691-43DA-5E47-8F72-00F1A5BAF72C}" type="datetimeFigureOut">
              <a:rPr lang="en-US" smtClean="0"/>
              <a:t>10/4/2019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1688498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89C9691-43DA-5E47-8F72-00F1A5BAF72C}" type="datetimeFigureOut">
              <a:rPr lang="en-US" smtClean="0"/>
              <a:t>10/4/2019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3462308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9C9691-43DA-5E47-8F72-00F1A5BAF72C}" type="datetimeFigureOut">
              <a:rPr lang="en-US" smtClean="0"/>
              <a:t>10/4/2019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2021292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89C9691-43DA-5E47-8F72-00F1A5BAF72C}" type="datetimeFigureOut">
              <a:rPr lang="en-US" smtClean="0"/>
              <a:t>10/4/2019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2348312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89C9691-43DA-5E47-8F72-00F1A5BAF72C}" type="datetimeFigureOut">
              <a:rPr lang="en-US" smtClean="0"/>
              <a:t>10/4/2019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2464826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89C9691-43DA-5E47-8F72-00F1A5BAF72C}" type="datetimeFigureOut">
              <a:rPr lang="en-US" smtClean="0"/>
              <a:t>10/4/2019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1922459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89C9691-43DA-5E47-8F72-00F1A5BAF72C}" type="datetimeFigureOut">
              <a:rPr lang="en-US" smtClean="0"/>
              <a:t>10/4/2019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0579BF-82AF-B547-8EDC-75AF0E4F5BF1}" type="slidenum">
              <a:rPr lang="en-US" smtClean="0"/>
              <a:t>‹#›</a:t>
            </a:fld>
            <a:endParaRPr lang="en-US"/>
          </a:p>
        </p:txBody>
      </p:sp>
    </p:spTree>
    <p:extLst>
      <p:ext uri="{BB962C8B-B14F-4D97-AF65-F5344CB8AC3E}">
        <p14:creationId xmlns:p14="http://schemas.microsoft.com/office/powerpoint/2010/main" val="663819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9C9691-43DA-5E47-8F72-00F1A5BAF72C}" type="datetimeFigureOut">
              <a:rPr lang="en-US" smtClean="0"/>
              <a:t>10/4/2019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0579BF-82AF-B547-8EDC-75AF0E4F5BF1}" type="slidenum">
              <a:rPr lang="en-US" smtClean="0"/>
              <a:t>‹#›</a:t>
            </a:fld>
            <a:endParaRPr lang="en-US"/>
          </a:p>
        </p:txBody>
      </p:sp>
    </p:spTree>
    <p:extLst>
      <p:ext uri="{BB962C8B-B14F-4D97-AF65-F5344CB8AC3E}">
        <p14:creationId xmlns:p14="http://schemas.microsoft.com/office/powerpoint/2010/main" val="41915541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jCulXPYPP4U"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Pedagogy of Place: Sustainable Outdoor Education</a:t>
            </a:r>
            <a:endParaRPr lang="en-US" dirty="0"/>
          </a:p>
        </p:txBody>
      </p:sp>
      <p:sp>
        <p:nvSpPr>
          <p:cNvPr id="3" name="Subtitle 2"/>
          <p:cNvSpPr>
            <a:spLocks noGrp="1"/>
          </p:cNvSpPr>
          <p:nvPr>
            <p:ph type="subTitle" idx="1"/>
          </p:nvPr>
        </p:nvSpPr>
        <p:spPr/>
        <p:txBody>
          <a:bodyPr/>
          <a:lstStyle/>
          <a:p>
            <a:r>
              <a:rPr lang="en-US" dirty="0" smtClean="0"/>
              <a:t>Week 1: Introductory Lecture</a:t>
            </a:r>
            <a:endParaRPr lang="en-US" dirty="0"/>
          </a:p>
        </p:txBody>
      </p:sp>
    </p:spTree>
    <p:extLst>
      <p:ext uri="{BB962C8B-B14F-4D97-AF65-F5344CB8AC3E}">
        <p14:creationId xmlns:p14="http://schemas.microsoft.com/office/powerpoint/2010/main" val="91074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Aims and Objectives</a:t>
            </a:r>
            <a:endParaRPr lang="en-US" dirty="0"/>
          </a:p>
        </p:txBody>
      </p:sp>
      <p:sp>
        <p:nvSpPr>
          <p:cNvPr id="3" name="Content Placeholder 2"/>
          <p:cNvSpPr>
            <a:spLocks noGrp="1"/>
          </p:cNvSpPr>
          <p:nvPr>
            <p:ph idx="1"/>
          </p:nvPr>
        </p:nvSpPr>
        <p:spPr/>
        <p:txBody>
          <a:bodyPr>
            <a:normAutofit fontScale="77500" lnSpcReduction="20000"/>
          </a:bodyPr>
          <a:lstStyle/>
          <a:p>
            <a:pPr lvl="0"/>
            <a:r>
              <a:rPr lang="en-GB" dirty="0"/>
              <a:t>To investigate the relationship between landscape, culture and outdoor education within a local environment.</a:t>
            </a:r>
          </a:p>
          <a:p>
            <a:pPr marL="0" indent="0">
              <a:buNone/>
            </a:pPr>
            <a:r>
              <a:rPr lang="en-GB" dirty="0"/>
              <a:t> </a:t>
            </a:r>
          </a:p>
          <a:p>
            <a:pPr lvl="0"/>
            <a:r>
              <a:rPr lang="en-US" dirty="0"/>
              <a:t>To understand the inter-relationships between </a:t>
            </a:r>
            <a:r>
              <a:rPr lang="en-GB" dirty="0" smtClean="0"/>
              <a:t>people, place and profit in the context of the outdoor adventure education sector</a:t>
            </a:r>
          </a:p>
          <a:p>
            <a:pPr lvl="0"/>
            <a:endParaRPr lang="en-GB" dirty="0"/>
          </a:p>
          <a:p>
            <a:pPr lvl="0"/>
            <a:r>
              <a:rPr lang="en-GB" dirty="0" smtClean="0"/>
              <a:t>The understand the role and purpose of legislation relating to land use and sustainability in particular within Wales.</a:t>
            </a:r>
          </a:p>
          <a:p>
            <a:pPr lvl="0"/>
            <a:endParaRPr lang="en-GB" dirty="0"/>
          </a:p>
          <a:p>
            <a:pPr lvl="0"/>
            <a:r>
              <a:rPr lang="en-GB" dirty="0" smtClean="0"/>
              <a:t>To understand the issues relating to sustainability and outdoor practice in both a local and global context.</a:t>
            </a:r>
            <a:endParaRPr lang="en-GB" dirty="0"/>
          </a:p>
          <a:p>
            <a:endParaRPr lang="en-US" dirty="0"/>
          </a:p>
        </p:txBody>
      </p:sp>
    </p:spTree>
    <p:extLst>
      <p:ext uri="{BB962C8B-B14F-4D97-AF65-F5344CB8AC3E}">
        <p14:creationId xmlns:p14="http://schemas.microsoft.com/office/powerpoint/2010/main" val="3363578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What’s it all about?</a:t>
            </a:r>
            <a:endParaRPr lang="en-US" dirty="0"/>
          </a:p>
        </p:txBody>
      </p:sp>
      <p:sp>
        <p:nvSpPr>
          <p:cNvPr id="3" name="Content Placeholder 2"/>
          <p:cNvSpPr>
            <a:spLocks noGrp="1"/>
          </p:cNvSpPr>
          <p:nvPr>
            <p:ph idx="1"/>
          </p:nvPr>
        </p:nvSpPr>
        <p:spPr>
          <a:xfrm>
            <a:off x="158759" y="1600200"/>
            <a:ext cx="8837508" cy="4525963"/>
          </a:xfrm>
        </p:spPr>
        <p:txBody>
          <a:bodyPr>
            <a:normAutofit fontScale="92500" lnSpcReduction="20000"/>
          </a:bodyPr>
          <a:lstStyle/>
          <a:p>
            <a:r>
              <a:rPr lang="en-US" dirty="0" smtClean="0"/>
              <a:t>Pedagogy: </a:t>
            </a:r>
            <a:r>
              <a:rPr lang="en-US" sz="1900" dirty="0"/>
              <a:t>M</a:t>
            </a:r>
            <a:r>
              <a:rPr lang="en-US" sz="1900" dirty="0" smtClean="0"/>
              <a:t>ethod and practice of teaching</a:t>
            </a:r>
          </a:p>
          <a:p>
            <a:r>
              <a:rPr lang="en-US" dirty="0" smtClean="0"/>
              <a:t>Place: </a:t>
            </a:r>
            <a:r>
              <a:rPr lang="en-US" sz="1900" dirty="0" smtClean="0"/>
              <a:t>Culture, History, Language, People, Economy, Ecology, Ekistics</a:t>
            </a:r>
          </a:p>
          <a:p>
            <a:r>
              <a:rPr lang="en-US" dirty="0" smtClean="0"/>
              <a:t>Sustainable: </a:t>
            </a:r>
            <a:r>
              <a:rPr lang="en-US" sz="1900" dirty="0" smtClean="0"/>
              <a:t>Maintained at a certain level, not detrimental to future generations</a:t>
            </a:r>
          </a:p>
          <a:p>
            <a:r>
              <a:rPr lang="en-US" dirty="0" smtClean="0"/>
              <a:t>Outdoor Education: </a:t>
            </a:r>
            <a:r>
              <a:rPr lang="en-US" sz="1900" dirty="0" smtClean="0"/>
              <a:t>Learning out of doors, experiential education</a:t>
            </a:r>
          </a:p>
          <a:p>
            <a:endParaRPr lang="en-US" dirty="0"/>
          </a:p>
          <a:p>
            <a:pPr marL="0" indent="0" algn="ctr">
              <a:buNone/>
            </a:pPr>
            <a:r>
              <a:rPr lang="en-US" dirty="0" smtClean="0"/>
              <a:t>In a nutshell we are going to look at how our understanding of place through the medium of outdoor education influences and impacts on the sustainability of social communities and the natural environment (locally and globally).</a:t>
            </a:r>
            <a:endParaRPr lang="en-US" dirty="0"/>
          </a:p>
        </p:txBody>
      </p:sp>
    </p:spTree>
    <p:extLst>
      <p:ext uri="{BB962C8B-B14F-4D97-AF65-F5344CB8AC3E}">
        <p14:creationId xmlns:p14="http://schemas.microsoft.com/office/powerpoint/2010/main" val="564787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6082" y="647578"/>
            <a:ext cx="8229600" cy="5879650"/>
          </a:xfrm>
        </p:spPr>
        <p:txBody>
          <a:bodyPr>
            <a:normAutofit fontScale="77500" lnSpcReduction="20000"/>
          </a:bodyPr>
          <a:lstStyle/>
          <a:p>
            <a:r>
              <a:rPr lang="en-US" sz="3400" b="1" dirty="0" err="1" smtClean="0"/>
              <a:t>Programme</a:t>
            </a:r>
            <a:endParaRPr lang="en-US" sz="3400" b="1" dirty="0" smtClean="0"/>
          </a:p>
          <a:p>
            <a:pPr marL="0" indent="0">
              <a:buNone/>
            </a:pPr>
            <a:endParaRPr lang="en-US" sz="3400" b="1" dirty="0" smtClean="0"/>
          </a:p>
          <a:p>
            <a:pPr lvl="1"/>
            <a:r>
              <a:rPr lang="en-US" dirty="0" smtClean="0"/>
              <a:t>Week 1&amp;2 Lectures</a:t>
            </a:r>
          </a:p>
          <a:p>
            <a:pPr lvl="1"/>
            <a:r>
              <a:rPr lang="en-US" dirty="0" smtClean="0"/>
              <a:t>Week 3&amp;4 Field Work</a:t>
            </a:r>
          </a:p>
          <a:p>
            <a:pPr lvl="1"/>
            <a:r>
              <a:rPr lang="en-US" dirty="0" smtClean="0"/>
              <a:t>Week 5&amp;6 Placement</a:t>
            </a:r>
          </a:p>
          <a:p>
            <a:pPr lvl="1"/>
            <a:r>
              <a:rPr lang="en-US" dirty="0" smtClean="0"/>
              <a:t>Week 7&amp;8 Lectures</a:t>
            </a:r>
          </a:p>
          <a:p>
            <a:pPr lvl="1"/>
            <a:r>
              <a:rPr lang="en-US" dirty="0" smtClean="0"/>
              <a:t>Week 9 Tutorial and Assessment 2</a:t>
            </a:r>
          </a:p>
          <a:p>
            <a:pPr lvl="1"/>
            <a:r>
              <a:rPr lang="en-US" dirty="0" smtClean="0"/>
              <a:t>Week 10 </a:t>
            </a:r>
            <a:r>
              <a:rPr lang="en-US" dirty="0" err="1" smtClean="0"/>
              <a:t>Glanllyn</a:t>
            </a:r>
            <a:endParaRPr lang="en-US" dirty="0" smtClean="0"/>
          </a:p>
          <a:p>
            <a:pPr lvl="1"/>
            <a:r>
              <a:rPr lang="en-US" dirty="0" smtClean="0"/>
              <a:t>Week 11 Module Review</a:t>
            </a:r>
          </a:p>
          <a:p>
            <a:pPr marL="0" indent="0">
              <a:buNone/>
            </a:pPr>
            <a:endParaRPr lang="en-US" dirty="0"/>
          </a:p>
          <a:p>
            <a:r>
              <a:rPr lang="en-US" sz="3800" b="1" dirty="0" smtClean="0"/>
              <a:t>Placement</a:t>
            </a:r>
          </a:p>
          <a:p>
            <a:pPr marL="0" indent="0">
              <a:buNone/>
            </a:pPr>
            <a:endParaRPr lang="en-US" sz="3800" b="1" dirty="0" smtClean="0"/>
          </a:p>
          <a:p>
            <a:pPr lvl="1"/>
            <a:r>
              <a:rPr lang="en-US" dirty="0" smtClean="0"/>
              <a:t>2 Days (16 Hours)</a:t>
            </a:r>
          </a:p>
          <a:p>
            <a:pPr lvl="1"/>
            <a:r>
              <a:rPr lang="en-US" dirty="0" smtClean="0"/>
              <a:t>Conservation/sustainability link</a:t>
            </a:r>
          </a:p>
          <a:p>
            <a:pPr lvl="1"/>
            <a:r>
              <a:rPr lang="en-US" dirty="0" smtClean="0"/>
              <a:t>John Muir Award?</a:t>
            </a:r>
          </a:p>
          <a:p>
            <a:pPr lvl="1"/>
            <a:r>
              <a:rPr lang="en-US" dirty="0" smtClean="0"/>
              <a:t>Independently </a:t>
            </a:r>
            <a:r>
              <a:rPr lang="en-US" dirty="0" err="1" smtClean="0"/>
              <a:t>organised</a:t>
            </a:r>
            <a:endParaRPr lang="en-US" dirty="0"/>
          </a:p>
        </p:txBody>
      </p:sp>
    </p:spTree>
    <p:extLst>
      <p:ext uri="{BB962C8B-B14F-4D97-AF65-F5344CB8AC3E}">
        <p14:creationId xmlns:p14="http://schemas.microsoft.com/office/powerpoint/2010/main" val="290905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Muir Award</a:t>
            </a:r>
            <a:endParaRPr lang="en-US" dirty="0"/>
          </a:p>
        </p:txBody>
      </p:sp>
      <p:sp>
        <p:nvSpPr>
          <p:cNvPr id="3" name="Content Placeholder 2"/>
          <p:cNvSpPr>
            <a:spLocks noGrp="1"/>
          </p:cNvSpPr>
          <p:nvPr>
            <p:ph idx="1"/>
          </p:nvPr>
        </p:nvSpPr>
        <p:spPr/>
        <p:txBody>
          <a:bodyPr>
            <a:normAutofit lnSpcReduction="10000"/>
          </a:bodyPr>
          <a:lstStyle/>
          <a:p>
            <a:r>
              <a:rPr lang="en-US" dirty="0" smtClean="0">
                <a:hlinkClick r:id="rId2"/>
              </a:rPr>
              <a:t>John Muir Award Video</a:t>
            </a:r>
            <a:endParaRPr lang="en-US" dirty="0" smtClean="0"/>
          </a:p>
          <a:p>
            <a:endParaRPr lang="en-US" dirty="0"/>
          </a:p>
          <a:p>
            <a:r>
              <a:rPr lang="en-US" dirty="0" smtClean="0"/>
              <a:t>Choose your level (Discovery/Explorer/Conserver)</a:t>
            </a:r>
          </a:p>
          <a:p>
            <a:endParaRPr lang="en-US" dirty="0"/>
          </a:p>
          <a:p>
            <a:r>
              <a:rPr lang="en-US" dirty="0" smtClean="0"/>
              <a:t>Submit a proposal 2 weeks before</a:t>
            </a:r>
          </a:p>
          <a:p>
            <a:endParaRPr lang="en-US" dirty="0"/>
          </a:p>
          <a:p>
            <a:r>
              <a:rPr lang="en-US" dirty="0" smtClean="0"/>
              <a:t>Request a certificate</a:t>
            </a:r>
          </a:p>
          <a:p>
            <a:endParaRPr lang="en-US" dirty="0"/>
          </a:p>
          <a:p>
            <a:endParaRPr lang="en-US" dirty="0"/>
          </a:p>
        </p:txBody>
      </p:sp>
    </p:spTree>
    <p:extLst>
      <p:ext uri="{BB962C8B-B14F-4D97-AF65-F5344CB8AC3E}">
        <p14:creationId xmlns:p14="http://schemas.microsoft.com/office/powerpoint/2010/main" val="2983316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 we assess the module?</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Assessment 1: Due 10</a:t>
            </a:r>
            <a:r>
              <a:rPr lang="en-US" baseline="30000" dirty="0" smtClean="0"/>
              <a:t>th</a:t>
            </a:r>
            <a:r>
              <a:rPr lang="en-US" dirty="0" smtClean="0"/>
              <a:t> January 2020</a:t>
            </a:r>
          </a:p>
          <a:p>
            <a:pPr lvl="1"/>
            <a:r>
              <a:rPr lang="en-US" dirty="0" smtClean="0"/>
              <a:t>Portfolio from placement – Docs and </a:t>
            </a:r>
            <a:r>
              <a:rPr lang="en-US" dirty="0" err="1" smtClean="0"/>
              <a:t>Pics</a:t>
            </a:r>
            <a:endParaRPr lang="en-US" dirty="0" smtClean="0"/>
          </a:p>
          <a:p>
            <a:pPr lvl="1"/>
            <a:r>
              <a:rPr lang="en-US" dirty="0" smtClean="0"/>
              <a:t>Reflective account – 1000 words</a:t>
            </a:r>
          </a:p>
          <a:p>
            <a:pPr lvl="1"/>
            <a:r>
              <a:rPr lang="en-US" dirty="0" smtClean="0"/>
              <a:t>Links between sustainability and OAE</a:t>
            </a:r>
          </a:p>
          <a:p>
            <a:pPr marL="457200" lvl="1" indent="0">
              <a:buNone/>
            </a:pPr>
            <a:endParaRPr lang="en-US" dirty="0" smtClean="0"/>
          </a:p>
          <a:p>
            <a:r>
              <a:rPr lang="en-US" dirty="0" smtClean="0"/>
              <a:t>Assessment 2: Due 29</a:t>
            </a:r>
            <a:r>
              <a:rPr lang="en-US" baseline="30000" dirty="0" smtClean="0"/>
              <a:t>th</a:t>
            </a:r>
            <a:r>
              <a:rPr lang="en-US" dirty="0" smtClean="0"/>
              <a:t> November 2019</a:t>
            </a:r>
          </a:p>
          <a:p>
            <a:pPr lvl="1"/>
            <a:r>
              <a:rPr lang="en-US" dirty="0" smtClean="0"/>
              <a:t>Business Case Study – clear rationale</a:t>
            </a:r>
          </a:p>
          <a:p>
            <a:pPr lvl="1"/>
            <a:r>
              <a:rPr lang="en-US" dirty="0" err="1" smtClean="0"/>
              <a:t>Analyse</a:t>
            </a:r>
            <a:r>
              <a:rPr lang="en-US" dirty="0" smtClean="0"/>
              <a:t> relationship between OAE and Sustainability</a:t>
            </a:r>
          </a:p>
          <a:p>
            <a:pPr lvl="1"/>
            <a:r>
              <a:rPr lang="en-US" dirty="0" smtClean="0"/>
              <a:t>Legislation, conflicts of use, local and global impacts</a:t>
            </a:r>
          </a:p>
          <a:p>
            <a:pPr lvl="1"/>
            <a:r>
              <a:rPr lang="en-US" dirty="0" smtClean="0"/>
              <a:t>3000 words!!</a:t>
            </a:r>
          </a:p>
          <a:p>
            <a:pPr lvl="1"/>
            <a:r>
              <a:rPr lang="en-US" dirty="0" smtClean="0"/>
              <a:t>Start reading now!</a:t>
            </a:r>
          </a:p>
          <a:p>
            <a:pPr lvl="1"/>
            <a:endParaRPr lang="en-US" dirty="0" smtClean="0"/>
          </a:p>
          <a:p>
            <a:endParaRPr lang="en-US" dirty="0" smtClean="0"/>
          </a:p>
          <a:p>
            <a:pPr marL="457200" lvl="1" indent="0">
              <a:buNone/>
            </a:pPr>
            <a:endParaRPr lang="en-US" dirty="0"/>
          </a:p>
          <a:p>
            <a:pPr marL="457200" lvl="1" indent="0">
              <a:buNone/>
            </a:pPr>
            <a:endParaRPr lang="en-US" dirty="0" smtClean="0"/>
          </a:p>
        </p:txBody>
      </p:sp>
    </p:spTree>
    <p:extLst>
      <p:ext uri="{BB962C8B-B14F-4D97-AF65-F5344CB8AC3E}">
        <p14:creationId xmlns:p14="http://schemas.microsoft.com/office/powerpoint/2010/main" val="2377329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Task: Impacts of Adventure on 3 pillars of Sustainability</a:t>
            </a:r>
            <a:endParaRPr lang="en-US" dirty="0"/>
          </a:p>
        </p:txBody>
      </p:sp>
      <p:sp>
        <p:nvSpPr>
          <p:cNvPr id="3" name="Content Placeholder 2"/>
          <p:cNvSpPr>
            <a:spLocks noGrp="1"/>
          </p:cNvSpPr>
          <p:nvPr>
            <p:ph idx="1"/>
          </p:nvPr>
        </p:nvSpPr>
        <p:spPr>
          <a:xfrm>
            <a:off x="457200" y="1600200"/>
            <a:ext cx="8229600" cy="5068158"/>
          </a:xfrm>
        </p:spPr>
        <p:txBody>
          <a:bodyPr>
            <a:normAutofit/>
          </a:bodyPr>
          <a:lstStyle/>
          <a:p>
            <a:r>
              <a:rPr lang="en-US" dirty="0" smtClean="0"/>
              <a:t>Environmental (Planet)</a:t>
            </a:r>
          </a:p>
          <a:p>
            <a:endParaRPr lang="en-US" dirty="0" smtClean="0"/>
          </a:p>
          <a:p>
            <a:endParaRPr lang="en-US" dirty="0"/>
          </a:p>
          <a:p>
            <a:r>
              <a:rPr lang="en-US" dirty="0" smtClean="0"/>
              <a:t>Social (People)</a:t>
            </a:r>
          </a:p>
          <a:p>
            <a:endParaRPr lang="en-US" dirty="0" smtClean="0"/>
          </a:p>
          <a:p>
            <a:endParaRPr lang="en-US" dirty="0"/>
          </a:p>
          <a:p>
            <a:r>
              <a:rPr lang="en-US" dirty="0" smtClean="0"/>
              <a:t>Economic (Profits)</a:t>
            </a:r>
          </a:p>
        </p:txBody>
      </p:sp>
    </p:spTree>
    <p:extLst>
      <p:ext uri="{BB962C8B-B14F-4D97-AF65-F5344CB8AC3E}">
        <p14:creationId xmlns:p14="http://schemas.microsoft.com/office/powerpoint/2010/main" val="32046140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1325563"/>
          </a:xfrm>
        </p:spPr>
        <p:txBody>
          <a:bodyPr>
            <a:normAutofit fontScale="90000"/>
          </a:bodyPr>
          <a:lstStyle/>
          <a:p>
            <a:r>
              <a:rPr lang="en-US" dirty="0" smtClean="0"/>
              <a:t>Homework</a:t>
            </a:r>
            <a:r>
              <a:rPr lang="en-US" dirty="0"/>
              <a:t/>
            </a:r>
            <a:br>
              <a:rPr lang="en-US" dirty="0"/>
            </a:br>
            <a:r>
              <a:rPr lang="en-US" sz="2200" dirty="0" smtClean="0"/>
              <a:t>“The interdependence of everything is key to understanding the relationship between sustainability and adventure” (</a:t>
            </a:r>
            <a:r>
              <a:rPr lang="en-US" sz="2200" dirty="0" err="1" smtClean="0"/>
              <a:t>Beames</a:t>
            </a:r>
            <a:r>
              <a:rPr lang="en-US" sz="2200" dirty="0" smtClean="0"/>
              <a:t>, Mackie, </a:t>
            </a:r>
            <a:r>
              <a:rPr lang="en-US" sz="2200" dirty="0" err="1" smtClean="0"/>
              <a:t>Atencio</a:t>
            </a:r>
            <a:r>
              <a:rPr lang="en-US" sz="2200" dirty="0" smtClean="0"/>
              <a:t>, 2019)</a:t>
            </a:r>
            <a:endParaRPr lang="en-US" sz="2200" dirty="0"/>
          </a:p>
        </p:txBody>
      </p:sp>
      <p:sp>
        <p:nvSpPr>
          <p:cNvPr id="3" name="Content Placeholder 2"/>
          <p:cNvSpPr>
            <a:spLocks noGrp="1"/>
          </p:cNvSpPr>
          <p:nvPr>
            <p:ph idx="1"/>
          </p:nvPr>
        </p:nvSpPr>
        <p:spPr>
          <a:xfrm>
            <a:off x="457200" y="1815921"/>
            <a:ext cx="8229600" cy="3438660"/>
          </a:xfrm>
        </p:spPr>
        <p:txBody>
          <a:bodyPr>
            <a:normAutofit lnSpcReduction="10000"/>
          </a:bodyPr>
          <a:lstStyle/>
          <a:p>
            <a:r>
              <a:rPr lang="en-US" dirty="0" smtClean="0"/>
              <a:t>What does sustainable outdoor adventure education look like to you? (Max 100 words)</a:t>
            </a:r>
          </a:p>
          <a:p>
            <a:endParaRPr lang="en-US" dirty="0"/>
          </a:p>
          <a:p>
            <a:r>
              <a:rPr lang="en-US" dirty="0" smtClean="0"/>
              <a:t>Read </a:t>
            </a:r>
            <a:r>
              <a:rPr lang="en-US" dirty="0" smtClean="0"/>
              <a:t>2 Articles  and 1 Paper on Moodle</a:t>
            </a:r>
          </a:p>
          <a:p>
            <a:pPr lvl="1"/>
            <a:r>
              <a:rPr lang="en-US" dirty="0" smtClean="0"/>
              <a:t>Notice who wrote them and potential bias</a:t>
            </a:r>
          </a:p>
          <a:p>
            <a:pPr lvl="1"/>
            <a:r>
              <a:rPr lang="en-US" dirty="0" smtClean="0"/>
              <a:t>How do they link Outdoor Adventure with Sustainability?</a:t>
            </a:r>
          </a:p>
          <a:p>
            <a:pPr marL="457200" lvl="1" indent="0">
              <a:buNone/>
            </a:pPr>
            <a:endParaRPr lang="en-US" dirty="0" smtClean="0"/>
          </a:p>
        </p:txBody>
      </p:sp>
      <p:sp>
        <p:nvSpPr>
          <p:cNvPr id="4" name="TextBox 3"/>
          <p:cNvSpPr txBox="1"/>
          <p:nvPr/>
        </p:nvSpPr>
        <p:spPr>
          <a:xfrm>
            <a:off x="708338" y="5357611"/>
            <a:ext cx="7379594" cy="646331"/>
          </a:xfrm>
          <a:prstGeom prst="rect">
            <a:avLst/>
          </a:prstGeom>
          <a:noFill/>
        </p:spPr>
        <p:txBody>
          <a:bodyPr wrap="square" rtlCol="0">
            <a:spAutoFit/>
          </a:bodyPr>
          <a:lstStyle/>
          <a:p>
            <a:r>
              <a:rPr lang="en-GB" dirty="0" smtClean="0"/>
              <a:t>Further Reading: </a:t>
            </a:r>
            <a:r>
              <a:rPr lang="en-GB" dirty="0" err="1" smtClean="0"/>
              <a:t>Wattchow</a:t>
            </a:r>
            <a:r>
              <a:rPr lang="en-GB" dirty="0" smtClean="0"/>
              <a:t> and Brown (2011) </a:t>
            </a:r>
            <a:r>
              <a:rPr lang="en-GB" i="1" dirty="0" smtClean="0"/>
              <a:t>A Pedagogy of Place: Outdoor Education for a changing world. </a:t>
            </a:r>
            <a:r>
              <a:rPr lang="en-GB" dirty="0" smtClean="0"/>
              <a:t>Monash University Publishing.</a:t>
            </a:r>
            <a:endParaRPr lang="en-GB" dirty="0"/>
          </a:p>
        </p:txBody>
      </p:sp>
    </p:spTree>
    <p:extLst>
      <p:ext uri="{BB962C8B-B14F-4D97-AF65-F5344CB8AC3E}">
        <p14:creationId xmlns:p14="http://schemas.microsoft.com/office/powerpoint/2010/main" val="241357263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196</TotalTime>
  <Words>338</Words>
  <Application>Microsoft Office PowerPoint</Application>
  <PresentationFormat>On-screen Show (4:3)</PresentationFormat>
  <Paragraphs>70</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Pedagogy of Place: Sustainable Outdoor Education</vt:lpstr>
      <vt:lpstr>Aims and Objectives</vt:lpstr>
      <vt:lpstr>What’s it all about?</vt:lpstr>
      <vt:lpstr>PowerPoint Presentation</vt:lpstr>
      <vt:lpstr>John Muir Award</vt:lpstr>
      <vt:lpstr>How do we assess the module?</vt:lpstr>
      <vt:lpstr>Task: Impacts of Adventure on 3 pillars of Sustainability</vt:lpstr>
      <vt:lpstr>Homework “The interdependence of everything is key to understanding the relationship between sustainability and adventure” (Beames, Mackie, Atencio, 2019)</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Pedagogy of Place: Sustainable Outdoor Education</dc:title>
  <dc:creator>shoe</dc:creator>
  <cp:lastModifiedBy>Denise Leonard</cp:lastModifiedBy>
  <cp:revision>17</cp:revision>
  <dcterms:created xsi:type="dcterms:W3CDTF">2019-10-03T18:47:29Z</dcterms:created>
  <dcterms:modified xsi:type="dcterms:W3CDTF">2019-10-04T10:13:36Z</dcterms:modified>
</cp:coreProperties>
</file>