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Body Grotesque Bold" panose="020B0604020202020204" charset="0"/>
      <p:regular r:id="rId11"/>
    </p:embeddedFont>
    <p:embeddedFont>
      <p:font typeface="Roboto" panose="02000000000000000000" pitchFamily="2" charset="0"/>
      <p:regular r:id="rId12"/>
    </p:embeddedFont>
    <p:embeddedFont>
      <p:font typeface="Roboto Italics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2" d="100"/>
          <a:sy n="42" d="100"/>
        </p:scale>
        <p:origin x="780" y="-1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04304" y="8059189"/>
            <a:ext cx="20295244" cy="2472330"/>
          </a:xfrm>
          <a:custGeom>
            <a:avLst/>
            <a:gdLst/>
            <a:ahLst/>
            <a:cxnLst/>
            <a:rect l="l" t="t" r="r" b="b"/>
            <a:pathLst>
              <a:path w="20295244" h="2472330">
                <a:moveTo>
                  <a:pt x="0" y="0"/>
                </a:moveTo>
                <a:lnTo>
                  <a:pt x="20295244" y="0"/>
                </a:lnTo>
                <a:lnTo>
                  <a:pt x="20295244" y="2472330"/>
                </a:lnTo>
                <a:lnTo>
                  <a:pt x="0" y="24723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flipH="1" flipV="1">
            <a:off x="0" y="0"/>
            <a:ext cx="18378931" cy="5539423"/>
          </a:xfrm>
          <a:custGeom>
            <a:avLst/>
            <a:gdLst/>
            <a:ahLst/>
            <a:cxnLst/>
            <a:rect l="l" t="t" r="r" b="b"/>
            <a:pathLst>
              <a:path w="18378931" h="5539423">
                <a:moveTo>
                  <a:pt x="18378931" y="5539423"/>
                </a:moveTo>
                <a:lnTo>
                  <a:pt x="0" y="5539423"/>
                </a:lnTo>
                <a:lnTo>
                  <a:pt x="0" y="0"/>
                </a:lnTo>
                <a:lnTo>
                  <a:pt x="18378931" y="0"/>
                </a:lnTo>
                <a:lnTo>
                  <a:pt x="18378931" y="5539423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301388" y="4981575"/>
            <a:ext cx="16478964" cy="14344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1760"/>
              </a:lnSpc>
            </a:pPr>
            <a:r>
              <a:rPr lang="en-US" sz="84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CYFLWYNIAD SEMINAR UNIGOL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312805" y="6678646"/>
            <a:ext cx="3467548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880"/>
              </a:lnSpc>
            </a:pPr>
            <a:r>
              <a:rPr lang="en-US" sz="4200" b="1">
                <a:solidFill>
                  <a:srgbClr val="2C5D63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DEIO CLWYD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4383253" cy="1490306"/>
          </a:xfrm>
          <a:custGeom>
            <a:avLst/>
            <a:gdLst/>
            <a:ahLst/>
            <a:cxnLst/>
            <a:rect l="l" t="t" r="r" b="b"/>
            <a:pathLst>
              <a:path w="4383253" h="1490306">
                <a:moveTo>
                  <a:pt x="4383253" y="1490306"/>
                </a:moveTo>
                <a:lnTo>
                  <a:pt x="0" y="1490306"/>
                </a:lnTo>
                <a:lnTo>
                  <a:pt x="0" y="0"/>
                </a:lnTo>
                <a:lnTo>
                  <a:pt x="4383253" y="0"/>
                </a:lnTo>
                <a:lnTo>
                  <a:pt x="4383253" y="149030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3904747" y="8796694"/>
            <a:ext cx="4383253" cy="1490306"/>
          </a:xfrm>
          <a:custGeom>
            <a:avLst/>
            <a:gdLst/>
            <a:ahLst/>
            <a:cxnLst/>
            <a:rect l="l" t="t" r="r" b="b"/>
            <a:pathLst>
              <a:path w="4383253" h="1490306">
                <a:moveTo>
                  <a:pt x="0" y="0"/>
                </a:moveTo>
                <a:lnTo>
                  <a:pt x="4383253" y="0"/>
                </a:lnTo>
                <a:lnTo>
                  <a:pt x="4383253" y="1490306"/>
                </a:lnTo>
                <a:lnTo>
                  <a:pt x="0" y="14903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grpSp>
        <p:nvGrpSpPr>
          <p:cNvPr id="4" name="Group 4"/>
          <p:cNvGrpSpPr/>
          <p:nvPr/>
        </p:nvGrpSpPr>
        <p:grpSpPr>
          <a:xfrm>
            <a:off x="0" y="9210675"/>
            <a:ext cx="14498242" cy="7155874"/>
            <a:chOff x="0" y="0"/>
            <a:chExt cx="3818467" cy="188467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818467" cy="1884675"/>
            </a:xfrm>
            <a:custGeom>
              <a:avLst/>
              <a:gdLst/>
              <a:ahLst/>
              <a:cxnLst/>
              <a:rect l="l" t="t" r="r" b="b"/>
              <a:pathLst>
                <a:path w="3818467" h="1884675">
                  <a:moveTo>
                    <a:pt x="0" y="0"/>
                  </a:moveTo>
                  <a:lnTo>
                    <a:pt x="3818467" y="0"/>
                  </a:lnTo>
                  <a:lnTo>
                    <a:pt x="3818467" y="1884675"/>
                  </a:lnTo>
                  <a:lnTo>
                    <a:pt x="0" y="1884675"/>
                  </a:lnTo>
                  <a:close/>
                </a:path>
              </a:pathLst>
            </a:custGeom>
            <a:solidFill>
              <a:srgbClr val="2C5D63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3818467" cy="1922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364203" y="-6084947"/>
            <a:ext cx="14498242" cy="7155874"/>
            <a:chOff x="0" y="0"/>
            <a:chExt cx="3818467" cy="188467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818467" cy="1884675"/>
            </a:xfrm>
            <a:custGeom>
              <a:avLst/>
              <a:gdLst/>
              <a:ahLst/>
              <a:cxnLst/>
              <a:rect l="l" t="t" r="r" b="b"/>
              <a:pathLst>
                <a:path w="3818467" h="1884675">
                  <a:moveTo>
                    <a:pt x="0" y="0"/>
                  </a:moveTo>
                  <a:lnTo>
                    <a:pt x="3818467" y="0"/>
                  </a:lnTo>
                  <a:lnTo>
                    <a:pt x="3818467" y="1884675"/>
                  </a:lnTo>
                  <a:lnTo>
                    <a:pt x="0" y="1884675"/>
                  </a:lnTo>
                  <a:close/>
                </a:path>
              </a:pathLst>
            </a:custGeom>
            <a:solidFill>
              <a:srgbClr val="2C5D63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818467" cy="1922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0" y="2584005"/>
            <a:ext cx="18288000" cy="6411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06782" lvl="1" indent="-453391" algn="l">
              <a:lnSpc>
                <a:spcPts val="4578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Cyflwyno cysyniadau cynnar o’r maes cynllunio iaith</a:t>
            </a:r>
          </a:p>
          <a:p>
            <a:pPr algn="l">
              <a:lnSpc>
                <a:spcPts val="4578"/>
              </a:lnSpc>
            </a:pPr>
            <a:endParaRPr lang="en-US" sz="4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06782" lvl="1" indent="-453391" algn="l">
              <a:lnSpc>
                <a:spcPts val="4578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Amlygu cyfyngiadau cysyniadau sylfaenol gyda safbwyntaiu damcaniaethol</a:t>
            </a:r>
          </a:p>
          <a:p>
            <a:pPr algn="l">
              <a:lnSpc>
                <a:spcPts val="4578"/>
              </a:lnSpc>
            </a:pPr>
            <a:endParaRPr lang="en-US" sz="4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06782" lvl="1" indent="-453391" algn="l">
              <a:lnSpc>
                <a:spcPts val="4578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Beirniadu safbwyntiau damcaniaethol trwy eu gosod o fewn cyd-destunau ieithyddol cyfoes</a:t>
            </a:r>
          </a:p>
          <a:p>
            <a:pPr algn="l">
              <a:lnSpc>
                <a:spcPts val="4578"/>
              </a:lnSpc>
            </a:pPr>
            <a:endParaRPr lang="en-US" sz="4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06782" lvl="1" indent="-453391" algn="l">
              <a:lnSpc>
                <a:spcPts val="4578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Cipolwg i ddyfodol y maes</a:t>
            </a:r>
          </a:p>
          <a:p>
            <a:pPr algn="l">
              <a:lnSpc>
                <a:spcPts val="4578"/>
              </a:lnSpc>
            </a:pPr>
            <a:endParaRPr lang="en-US" sz="42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906782" lvl="1" indent="-453391" algn="l">
              <a:lnSpc>
                <a:spcPts val="4578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Crynodeb o brif ddadleuon y seminar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91626" y="1170309"/>
            <a:ext cx="14275445" cy="1160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20"/>
              </a:lnSpc>
            </a:pPr>
            <a:r>
              <a:rPr lang="en-US" sz="68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TROSOLWG O’R SEMINAR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0638213" y="0"/>
            <a:ext cx="7649787" cy="10287000"/>
          </a:xfrm>
          <a:custGeom>
            <a:avLst/>
            <a:gdLst/>
            <a:ahLst/>
            <a:cxnLst/>
            <a:rect l="l" t="t" r="r" b="b"/>
            <a:pathLst>
              <a:path w="7649787" h="10287000">
                <a:moveTo>
                  <a:pt x="7649787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7649787" y="0"/>
                </a:lnTo>
                <a:lnTo>
                  <a:pt x="7649787" y="102870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239697" y="2202850"/>
            <a:ext cx="14923139" cy="5347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87720" lvl="1" indent="-393860" algn="l">
              <a:lnSpc>
                <a:spcPts val="4268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Tarddiad cynllunio ieithyddol </a:t>
            </a:r>
            <a:r>
              <a:rPr lang="en-US" sz="3648" i="1">
                <a:solidFill>
                  <a:srgbClr val="303841"/>
                </a:solidFill>
                <a:latin typeface="Roboto Italics"/>
                <a:ea typeface="Roboto Italics"/>
                <a:cs typeface="Roboto Italics"/>
                <a:sym typeface="Roboto Italics"/>
              </a:rPr>
              <a:t>(Haugen, 1959, t.109-123).</a:t>
            </a:r>
          </a:p>
          <a:p>
            <a:pPr algn="l">
              <a:lnSpc>
                <a:spcPts val="4268"/>
              </a:lnSpc>
            </a:pPr>
            <a:endParaRPr lang="en-US" sz="3648" i="1">
              <a:solidFill>
                <a:srgbClr val="303841"/>
              </a:solidFill>
              <a:latin typeface="Roboto Italics"/>
              <a:ea typeface="Roboto Italics"/>
              <a:cs typeface="Roboto Italics"/>
              <a:sym typeface="Roboto Italics"/>
            </a:endParaRPr>
          </a:p>
          <a:p>
            <a:pPr marL="787720" lvl="1" indent="-393860" algn="l">
              <a:lnSpc>
                <a:spcPts val="4268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Trefn sylfaenol ar iaith - codio, safoni, canllawiau/rheolau gramadegol ayyb</a:t>
            </a:r>
          </a:p>
          <a:p>
            <a:pPr algn="l">
              <a:lnSpc>
                <a:spcPts val="4268"/>
              </a:lnSpc>
            </a:pPr>
            <a:endParaRPr lang="en-US" sz="3648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87720" lvl="1" indent="-393860" algn="l">
              <a:lnSpc>
                <a:spcPts val="4268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Cynllunio Corpws</a:t>
            </a:r>
          </a:p>
          <a:p>
            <a:pPr algn="l">
              <a:lnSpc>
                <a:spcPts val="4268"/>
              </a:lnSpc>
            </a:pPr>
            <a:endParaRPr lang="en-US" sz="3648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87720" lvl="1" indent="-393860" algn="l">
              <a:lnSpc>
                <a:spcPts val="4268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Yn brin o ystyriaethau cymdeithasol a diwyllianol - </a:t>
            </a:r>
            <a:r>
              <a:rPr lang="en-US" sz="3648" i="1">
                <a:solidFill>
                  <a:srgbClr val="303841"/>
                </a:solidFill>
                <a:latin typeface="Roboto Italics"/>
                <a:ea typeface="Roboto Italics"/>
                <a:cs typeface="Roboto Italics"/>
                <a:sym typeface="Roboto Italics"/>
              </a:rPr>
              <a:t>(Fishman, 2001)</a:t>
            </a:r>
          </a:p>
          <a:p>
            <a:pPr algn="l">
              <a:lnSpc>
                <a:spcPts val="4268"/>
              </a:lnSpc>
            </a:pPr>
            <a:endParaRPr lang="en-US" sz="3648" i="1">
              <a:solidFill>
                <a:srgbClr val="303841"/>
              </a:solidFill>
              <a:latin typeface="Roboto Italics"/>
              <a:ea typeface="Roboto Italics"/>
              <a:cs typeface="Roboto Italics"/>
              <a:sym typeface="Roboto Italics"/>
            </a:endParaRPr>
          </a:p>
          <a:p>
            <a:pPr marL="787720" lvl="1" indent="-393860" algn="l">
              <a:lnSpc>
                <a:spcPts val="4268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Ei waith yn hanfodol o ran siapio y maes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0" y="9210675"/>
            <a:ext cx="15409073" cy="8194965"/>
            <a:chOff x="0" y="0"/>
            <a:chExt cx="4058357" cy="215834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58357" cy="2158345"/>
            </a:xfrm>
            <a:custGeom>
              <a:avLst/>
              <a:gdLst/>
              <a:ahLst/>
              <a:cxnLst/>
              <a:rect l="l" t="t" r="r" b="b"/>
              <a:pathLst>
                <a:path w="4058357" h="2158345">
                  <a:moveTo>
                    <a:pt x="0" y="0"/>
                  </a:moveTo>
                  <a:lnTo>
                    <a:pt x="4058357" y="0"/>
                  </a:lnTo>
                  <a:lnTo>
                    <a:pt x="4058357" y="2158345"/>
                  </a:lnTo>
                  <a:lnTo>
                    <a:pt x="0" y="2158345"/>
                  </a:lnTo>
                  <a:close/>
                </a:path>
              </a:pathLst>
            </a:custGeom>
            <a:solidFill>
              <a:srgbClr val="A9C52F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058357" cy="21964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30065" y="680612"/>
            <a:ext cx="9458310" cy="1085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0"/>
              </a:lnSpc>
            </a:pPr>
            <a:r>
              <a:rPr lang="en-US" sz="64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HAUGEN, Y CATALYDD?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54454" y="1338018"/>
            <a:ext cx="15506056" cy="7790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Adeiladu ar waith Haugen, ond yn tynnu sylw at gyfyngiadau ei ymagwedd dechnegol/fecanyddol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Ymdrechion o’r gawelod i fyny - y raddfa GIDS - </a:t>
            </a:r>
            <a:r>
              <a:rPr lang="en-US" sz="3399" i="1">
                <a:solidFill>
                  <a:srgbClr val="303841"/>
                </a:solidFill>
                <a:latin typeface="Roboto Italics"/>
                <a:ea typeface="Roboto Italics"/>
                <a:cs typeface="Roboto Italics"/>
                <a:sym typeface="Roboto Italics"/>
              </a:rPr>
              <a:t>(Fishman, 2001, t.466)</a:t>
            </a:r>
          </a:p>
          <a:p>
            <a:pPr algn="l">
              <a:lnSpc>
                <a:spcPts val="4759"/>
              </a:lnSpc>
            </a:pPr>
            <a:endParaRPr lang="en-US" sz="3399" i="1">
              <a:solidFill>
                <a:srgbClr val="303841"/>
              </a:solidFill>
              <a:latin typeface="Roboto Italics"/>
              <a:ea typeface="Roboto Italics"/>
              <a:cs typeface="Roboto Italics"/>
              <a:sym typeface="Roboto Italics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Ymgysylltu’n ddyfnach gyda agweddau cymdeithasol, diwyllianol a gwleidyddol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Cynllunio Caffael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Conglfaen adfywiad yw pontio ieithyddol rhwng cenedlaethau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Diffyg pwyslais ar y rôl o gymhellion economaidd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42171" y="9258300"/>
            <a:ext cx="15945829" cy="8965052"/>
            <a:chOff x="0" y="0"/>
            <a:chExt cx="4199724" cy="236116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99724" cy="2361166"/>
            </a:xfrm>
            <a:custGeom>
              <a:avLst/>
              <a:gdLst/>
              <a:ahLst/>
              <a:cxnLst/>
              <a:rect l="l" t="t" r="r" b="b"/>
              <a:pathLst>
                <a:path w="4199724" h="2361166">
                  <a:moveTo>
                    <a:pt x="0" y="0"/>
                  </a:moveTo>
                  <a:lnTo>
                    <a:pt x="4199724" y="0"/>
                  </a:lnTo>
                  <a:lnTo>
                    <a:pt x="4199724" y="2361166"/>
                  </a:lnTo>
                  <a:lnTo>
                    <a:pt x="0" y="2361166"/>
                  </a:lnTo>
                  <a:close/>
                </a:path>
              </a:pathLst>
            </a:custGeom>
            <a:solidFill>
              <a:srgbClr val="2C5D63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199724" cy="23992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5400000">
            <a:off x="-4852571" y="2579975"/>
            <a:ext cx="12559597" cy="2854454"/>
          </a:xfrm>
          <a:custGeom>
            <a:avLst/>
            <a:gdLst/>
            <a:ahLst/>
            <a:cxnLst/>
            <a:rect l="l" t="t" r="r" b="b"/>
            <a:pathLst>
              <a:path w="12559597" h="2854454">
                <a:moveTo>
                  <a:pt x="0" y="0"/>
                </a:moveTo>
                <a:lnTo>
                  <a:pt x="12559596" y="0"/>
                </a:lnTo>
                <a:lnTo>
                  <a:pt x="12559596" y="2854454"/>
                </a:lnTo>
                <a:lnTo>
                  <a:pt x="0" y="28544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6172878" y="57932"/>
            <a:ext cx="11654053" cy="1226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080"/>
              </a:lnSpc>
            </a:pPr>
            <a:r>
              <a:rPr lang="en-US" sz="72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FISHMAN, YR ARLOESWR?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0638213" y="0"/>
            <a:ext cx="7649787" cy="10287000"/>
          </a:xfrm>
          <a:custGeom>
            <a:avLst/>
            <a:gdLst/>
            <a:ahLst/>
            <a:cxnLst/>
            <a:rect l="l" t="t" r="r" b="b"/>
            <a:pathLst>
              <a:path w="7649787" h="10287000">
                <a:moveTo>
                  <a:pt x="7649787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7649787" y="0"/>
                </a:lnTo>
                <a:lnTo>
                  <a:pt x="7649787" y="102870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324928" y="1963538"/>
            <a:ext cx="13318680" cy="6278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6906" lvl="1" indent="-318453" algn="l">
              <a:lnSpc>
                <a:spcPts val="4130"/>
              </a:lnSpc>
              <a:buFont typeface="Arial"/>
              <a:buChar char="•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Tebygrwydd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rhwng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y Gymraeg a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Basgeg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:</a:t>
            </a:r>
          </a:p>
          <a:p>
            <a:pPr marL="1273812" lvl="2" indent="-424604" algn="l">
              <a:lnSpc>
                <a:spcPts val="4130"/>
              </a:lnSpc>
              <a:buFont typeface="Arial"/>
              <a:buChar char="⚬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Cynllunio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caffael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effeithiol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- micro a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meso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1273812" lvl="2" indent="-424604" algn="l">
              <a:lnSpc>
                <a:spcPts val="4130"/>
              </a:lnSpc>
              <a:buFont typeface="Arial"/>
              <a:buChar char="⚬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Cymhellion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economaidd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1273812" lvl="2" indent="-424604" algn="l">
              <a:lnSpc>
                <a:spcPts val="4130"/>
              </a:lnSpc>
              <a:buFont typeface="Arial"/>
              <a:buChar char="⚬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Ymdrechion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ar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lawr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gwlad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1273812" lvl="2" indent="-424604" algn="l">
              <a:lnSpc>
                <a:spcPts val="4130"/>
              </a:lnSpc>
              <a:buFont typeface="Arial"/>
              <a:buChar char="⚬"/>
            </a:pP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Yn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parhau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i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wynebu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heriau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tebyg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algn="l">
              <a:lnSpc>
                <a:spcPts val="4130"/>
              </a:lnSpc>
            </a:pP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636906" lvl="1" indent="-318453" algn="just">
              <a:lnSpc>
                <a:spcPts val="4130"/>
              </a:lnSpc>
              <a:buFont typeface="Arial"/>
              <a:buChar char="•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Llydaweg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a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Gaeleg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:</a:t>
            </a:r>
          </a:p>
          <a:p>
            <a:pPr marL="1273812" lvl="2" indent="-424604" algn="just">
              <a:lnSpc>
                <a:spcPts val="4130"/>
              </a:lnSpc>
              <a:buFont typeface="Arial"/>
              <a:buChar char="⚬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Pwysleisio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cyfyngiadau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polisiau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macro a micro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ar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ben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eu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hunain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1273812" lvl="2" indent="-424604" algn="just">
              <a:lnSpc>
                <a:spcPts val="4130"/>
              </a:lnSpc>
              <a:buFont typeface="Arial"/>
              <a:buChar char="⚬"/>
            </a:pP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Wedi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methu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â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gwrthsefyll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dominyddiaeth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ieithyddol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ac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ataliad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canolog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1273812" lvl="2" indent="-424604" algn="just">
              <a:lnSpc>
                <a:spcPts val="4130"/>
              </a:lnSpc>
              <a:buFont typeface="Arial"/>
              <a:buChar char="⚬"/>
            </a:pP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Yn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rybudd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i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eraill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algn="just">
              <a:lnSpc>
                <a:spcPts val="4130"/>
              </a:lnSpc>
            </a:pP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636906" lvl="1" indent="-318453" algn="just">
              <a:lnSpc>
                <a:spcPts val="4130"/>
              </a:lnSpc>
              <a:buFont typeface="Arial"/>
              <a:buChar char="•"/>
            </a:pP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Taro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cydbwysedd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yn</a:t>
            </a:r>
            <a:r>
              <a:rPr lang="en-US" sz="2950" dirty="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2950" dirty="0" err="1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hollbwysig</a:t>
            </a:r>
            <a:endParaRPr lang="en-US" sz="2950" dirty="0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0677" y="671950"/>
            <a:ext cx="9692202" cy="910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60"/>
              </a:lnSpc>
            </a:pPr>
            <a:r>
              <a:rPr lang="en-US" sz="54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DAMCANIAETHAU AR WAITH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0" y="9210675"/>
            <a:ext cx="15409073" cy="8194965"/>
            <a:chOff x="0" y="0"/>
            <a:chExt cx="4058357" cy="21583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058357" cy="2158345"/>
            </a:xfrm>
            <a:custGeom>
              <a:avLst/>
              <a:gdLst/>
              <a:ahLst/>
              <a:cxnLst/>
              <a:rect l="l" t="t" r="r" b="b"/>
              <a:pathLst>
                <a:path w="4058357" h="2158345">
                  <a:moveTo>
                    <a:pt x="0" y="0"/>
                  </a:moveTo>
                  <a:lnTo>
                    <a:pt x="4058357" y="0"/>
                  </a:lnTo>
                  <a:lnTo>
                    <a:pt x="4058357" y="2158345"/>
                  </a:lnTo>
                  <a:lnTo>
                    <a:pt x="0" y="2158345"/>
                  </a:lnTo>
                  <a:close/>
                </a:path>
              </a:pathLst>
            </a:custGeom>
            <a:solidFill>
              <a:srgbClr val="A9C52F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058357" cy="21964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22002" y="2902979"/>
            <a:ext cx="14197823" cy="5333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8539" lvl="1" indent="-324269" algn="l">
              <a:lnSpc>
                <a:spcPts val="4205"/>
              </a:lnSpc>
              <a:buFont typeface="Arial"/>
              <a:buChar char="•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Globaleiddio:</a:t>
            </a:r>
          </a:p>
          <a:p>
            <a:pPr marL="1297078" lvl="2" indent="-432359" algn="l">
              <a:lnSpc>
                <a:spcPts val="4205"/>
              </a:lnSpc>
              <a:buFont typeface="Arial"/>
              <a:buChar char="⚬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Dim lle i ieithoedd lleiafrifol yn y ras tuag at dwf economaidd</a:t>
            </a:r>
          </a:p>
          <a:p>
            <a:pPr marL="1297078" lvl="2" indent="-432359" algn="l">
              <a:lnSpc>
                <a:spcPts val="4205"/>
              </a:lnSpc>
              <a:buFont typeface="Arial"/>
              <a:buChar char="⚬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Capio adfywiad y Gymraeg a Basgeg</a:t>
            </a:r>
          </a:p>
          <a:p>
            <a:pPr marL="1297078" lvl="2" indent="-432359" algn="l">
              <a:lnSpc>
                <a:spcPts val="4205"/>
              </a:lnSpc>
              <a:buFont typeface="Arial"/>
              <a:buChar char="⚬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Sylfaen cadarn sy’n gwneud dirywiad sylweddol yn anhebygol </a:t>
            </a:r>
          </a:p>
          <a:p>
            <a:pPr marL="1297078" lvl="2" indent="-432359" algn="l">
              <a:lnSpc>
                <a:spcPts val="4205"/>
              </a:lnSpc>
              <a:buFont typeface="Arial"/>
              <a:buChar char="⚬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Cofleidio ac annog dwyieithrwydd</a:t>
            </a:r>
          </a:p>
          <a:p>
            <a:pPr algn="l">
              <a:lnSpc>
                <a:spcPts val="4205"/>
              </a:lnSpc>
            </a:pPr>
            <a:endParaRPr lang="en-US" sz="3003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648539" lvl="1" indent="-324269" algn="l">
              <a:lnSpc>
                <a:spcPts val="4205"/>
              </a:lnSpc>
              <a:buFont typeface="Arial"/>
              <a:buChar char="•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Ymfudo:</a:t>
            </a:r>
          </a:p>
          <a:p>
            <a:pPr marL="1297078" lvl="2" indent="-432359" algn="l">
              <a:lnSpc>
                <a:spcPts val="4205"/>
              </a:lnSpc>
              <a:buFont typeface="Arial"/>
              <a:buChar char="⚬"/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Mewnfudo -</a:t>
            </a:r>
          </a:p>
          <a:p>
            <a:pPr algn="l">
              <a:lnSpc>
                <a:spcPts val="4205"/>
              </a:lnSpc>
            </a:pPr>
            <a:r>
              <a:rPr lang="en-US" sz="3003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</a:p>
          <a:p>
            <a:pPr algn="l">
              <a:lnSpc>
                <a:spcPts val="4205"/>
              </a:lnSpc>
            </a:pPr>
            <a:endParaRPr lang="en-US" sz="3003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" name="Freeform 3"/>
          <p:cNvSpPr/>
          <p:nvPr/>
        </p:nvSpPr>
        <p:spPr>
          <a:xfrm flipH="1" flipV="1">
            <a:off x="0" y="0"/>
            <a:ext cx="4383253" cy="1490306"/>
          </a:xfrm>
          <a:custGeom>
            <a:avLst/>
            <a:gdLst/>
            <a:ahLst/>
            <a:cxnLst/>
            <a:rect l="l" t="t" r="r" b="b"/>
            <a:pathLst>
              <a:path w="4383253" h="1490306">
                <a:moveTo>
                  <a:pt x="4383253" y="1490306"/>
                </a:moveTo>
                <a:lnTo>
                  <a:pt x="0" y="1490306"/>
                </a:lnTo>
                <a:lnTo>
                  <a:pt x="0" y="0"/>
                </a:lnTo>
                <a:lnTo>
                  <a:pt x="4383253" y="0"/>
                </a:lnTo>
                <a:lnTo>
                  <a:pt x="4383253" y="149030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3904747" y="8796694"/>
            <a:ext cx="4383253" cy="1490306"/>
          </a:xfrm>
          <a:custGeom>
            <a:avLst/>
            <a:gdLst/>
            <a:ahLst/>
            <a:cxnLst/>
            <a:rect l="l" t="t" r="r" b="b"/>
            <a:pathLst>
              <a:path w="4383253" h="1490306">
                <a:moveTo>
                  <a:pt x="0" y="0"/>
                </a:moveTo>
                <a:lnTo>
                  <a:pt x="4383253" y="0"/>
                </a:lnTo>
                <a:lnTo>
                  <a:pt x="4383253" y="1490306"/>
                </a:lnTo>
                <a:lnTo>
                  <a:pt x="0" y="14903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grpSp>
        <p:nvGrpSpPr>
          <p:cNvPr id="5" name="Group 5"/>
          <p:cNvGrpSpPr/>
          <p:nvPr/>
        </p:nvGrpSpPr>
        <p:grpSpPr>
          <a:xfrm>
            <a:off x="0" y="9210675"/>
            <a:ext cx="14498242" cy="7155874"/>
            <a:chOff x="0" y="0"/>
            <a:chExt cx="3818467" cy="18846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818467" cy="1884675"/>
            </a:xfrm>
            <a:custGeom>
              <a:avLst/>
              <a:gdLst/>
              <a:ahLst/>
              <a:cxnLst/>
              <a:rect l="l" t="t" r="r" b="b"/>
              <a:pathLst>
                <a:path w="3818467" h="1884675">
                  <a:moveTo>
                    <a:pt x="0" y="0"/>
                  </a:moveTo>
                  <a:lnTo>
                    <a:pt x="3818467" y="0"/>
                  </a:lnTo>
                  <a:lnTo>
                    <a:pt x="3818467" y="1884675"/>
                  </a:lnTo>
                  <a:lnTo>
                    <a:pt x="0" y="1884675"/>
                  </a:lnTo>
                  <a:close/>
                </a:path>
              </a:pathLst>
            </a:custGeom>
            <a:solidFill>
              <a:srgbClr val="2C5D63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818467" cy="1922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364203" y="-6084947"/>
            <a:ext cx="14498242" cy="7155874"/>
            <a:chOff x="0" y="0"/>
            <a:chExt cx="3818467" cy="188467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818467" cy="1884675"/>
            </a:xfrm>
            <a:custGeom>
              <a:avLst/>
              <a:gdLst/>
              <a:ahLst/>
              <a:cxnLst/>
              <a:rect l="l" t="t" r="r" b="b"/>
              <a:pathLst>
                <a:path w="3818467" h="1884675">
                  <a:moveTo>
                    <a:pt x="0" y="0"/>
                  </a:moveTo>
                  <a:lnTo>
                    <a:pt x="3818467" y="0"/>
                  </a:lnTo>
                  <a:lnTo>
                    <a:pt x="3818467" y="1884675"/>
                  </a:lnTo>
                  <a:lnTo>
                    <a:pt x="0" y="1884675"/>
                  </a:lnTo>
                  <a:close/>
                </a:path>
              </a:pathLst>
            </a:custGeom>
            <a:solidFill>
              <a:srgbClr val="2C5D63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818467" cy="1922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268175" y="1342784"/>
            <a:ext cx="13751650" cy="1226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BETH SYDD I DDOD?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176554" y="6692425"/>
            <a:ext cx="10122701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Tarfu ar gymdeithasau ieithyddol traddodiadol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Ond, hefyd yn cyflwyno cynulleidfaoedd newydd i’r iaith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02649" y="7225825"/>
            <a:ext cx="154856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-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95289" y="2471005"/>
            <a:ext cx="11776373" cy="5822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87720" lvl="1" indent="-393860" algn="just">
              <a:lnSpc>
                <a:spcPts val="5107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Datblygiad sylweddol yn y maes</a:t>
            </a:r>
          </a:p>
          <a:p>
            <a:pPr algn="just">
              <a:lnSpc>
                <a:spcPts val="5107"/>
              </a:lnSpc>
            </a:pPr>
            <a:endParaRPr lang="en-US" sz="3648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87720" lvl="1" indent="-393860" algn="just">
              <a:lnSpc>
                <a:spcPts val="5107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Haugen a Fishman yn haeddu clod</a:t>
            </a:r>
          </a:p>
          <a:p>
            <a:pPr algn="just">
              <a:lnSpc>
                <a:spcPts val="5107"/>
              </a:lnSpc>
            </a:pPr>
            <a:endParaRPr lang="en-US" sz="3648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87720" lvl="1" indent="-393860" algn="just">
              <a:lnSpc>
                <a:spcPts val="5107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Fishman - gormod o bwyslais ar bontio ieithyddol</a:t>
            </a:r>
          </a:p>
          <a:p>
            <a:pPr algn="just">
              <a:lnSpc>
                <a:spcPts val="5107"/>
              </a:lnSpc>
            </a:pPr>
            <a:endParaRPr lang="en-US" sz="3648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87720" lvl="1" indent="-393860" algn="just">
              <a:lnSpc>
                <a:spcPts val="5107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Y byd modern yn fygythiol</a:t>
            </a:r>
          </a:p>
          <a:p>
            <a:pPr algn="just">
              <a:lnSpc>
                <a:spcPts val="5107"/>
              </a:lnSpc>
            </a:pPr>
            <a:endParaRPr lang="en-US" sz="3648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787720" lvl="1" indent="-393860" algn="just">
              <a:lnSpc>
                <a:spcPts val="5107"/>
              </a:lnSpc>
              <a:buFont typeface="Arial"/>
              <a:buChar char="•"/>
            </a:pPr>
            <a:r>
              <a:rPr lang="en-US" sz="3648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Mae gofyn i gynllunwyr ieithyddol addasu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42171" y="9258300"/>
            <a:ext cx="15945829" cy="8965052"/>
            <a:chOff x="0" y="0"/>
            <a:chExt cx="4199724" cy="236116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99724" cy="2361166"/>
            </a:xfrm>
            <a:custGeom>
              <a:avLst/>
              <a:gdLst/>
              <a:ahLst/>
              <a:cxnLst/>
              <a:rect l="l" t="t" r="r" b="b"/>
              <a:pathLst>
                <a:path w="4199724" h="2361166">
                  <a:moveTo>
                    <a:pt x="0" y="0"/>
                  </a:moveTo>
                  <a:lnTo>
                    <a:pt x="4199724" y="0"/>
                  </a:lnTo>
                  <a:lnTo>
                    <a:pt x="4199724" y="2361166"/>
                  </a:lnTo>
                  <a:lnTo>
                    <a:pt x="0" y="2361166"/>
                  </a:lnTo>
                  <a:close/>
                </a:path>
              </a:pathLst>
            </a:custGeom>
            <a:solidFill>
              <a:srgbClr val="2C5D63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199724" cy="23992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5400000">
            <a:off x="-4852571" y="2579975"/>
            <a:ext cx="12559597" cy="2854454"/>
          </a:xfrm>
          <a:custGeom>
            <a:avLst/>
            <a:gdLst/>
            <a:ahLst/>
            <a:cxnLst/>
            <a:rect l="l" t="t" r="r" b="b"/>
            <a:pathLst>
              <a:path w="12559597" h="2854454">
                <a:moveTo>
                  <a:pt x="0" y="0"/>
                </a:moveTo>
                <a:lnTo>
                  <a:pt x="12559596" y="0"/>
                </a:lnTo>
                <a:lnTo>
                  <a:pt x="12559596" y="2854454"/>
                </a:lnTo>
                <a:lnTo>
                  <a:pt x="0" y="28544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3439261" y="895350"/>
            <a:ext cx="13751650" cy="1226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CRYNODEB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1104304" y="8059189"/>
            <a:ext cx="20295244" cy="2472330"/>
          </a:xfrm>
          <a:custGeom>
            <a:avLst/>
            <a:gdLst/>
            <a:ahLst/>
            <a:cxnLst/>
            <a:rect l="l" t="t" r="r" b="b"/>
            <a:pathLst>
              <a:path w="20295244" h="2472330">
                <a:moveTo>
                  <a:pt x="20295244" y="0"/>
                </a:moveTo>
                <a:lnTo>
                  <a:pt x="0" y="0"/>
                </a:lnTo>
                <a:lnTo>
                  <a:pt x="0" y="2472330"/>
                </a:lnTo>
                <a:lnTo>
                  <a:pt x="20295244" y="2472330"/>
                </a:lnTo>
                <a:lnTo>
                  <a:pt x="2029524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flipV="1">
            <a:off x="0" y="0"/>
            <a:ext cx="18378931" cy="5539423"/>
          </a:xfrm>
          <a:custGeom>
            <a:avLst/>
            <a:gdLst/>
            <a:ahLst/>
            <a:cxnLst/>
            <a:rect l="l" t="t" r="r" b="b"/>
            <a:pathLst>
              <a:path w="18378931" h="5539423">
                <a:moveTo>
                  <a:pt x="0" y="5539423"/>
                </a:moveTo>
                <a:lnTo>
                  <a:pt x="18378931" y="5539423"/>
                </a:lnTo>
                <a:lnTo>
                  <a:pt x="18378931" y="0"/>
                </a:lnTo>
                <a:lnTo>
                  <a:pt x="0" y="0"/>
                </a:lnTo>
                <a:lnTo>
                  <a:pt x="0" y="5539423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028700" y="4670425"/>
            <a:ext cx="13203779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80"/>
              </a:lnSpc>
            </a:pPr>
            <a:r>
              <a:rPr lang="en-US" sz="92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CWESTIYNAU...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115122" y="9258300"/>
            <a:ext cx="20403122" cy="2021931"/>
          </a:xfrm>
          <a:custGeom>
            <a:avLst/>
            <a:gdLst/>
            <a:ahLst/>
            <a:cxnLst/>
            <a:rect l="l" t="t" r="r" b="b"/>
            <a:pathLst>
              <a:path w="20403122" h="2021931">
                <a:moveTo>
                  <a:pt x="0" y="0"/>
                </a:moveTo>
                <a:lnTo>
                  <a:pt x="20403122" y="0"/>
                </a:lnTo>
                <a:lnTo>
                  <a:pt x="20403122" y="2021931"/>
                </a:lnTo>
                <a:lnTo>
                  <a:pt x="0" y="20219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028700" y="895350"/>
            <a:ext cx="16230600" cy="1226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303841"/>
                </a:solidFill>
                <a:latin typeface="Body Grotesque Bold"/>
                <a:ea typeface="Body Grotesque Bold"/>
                <a:cs typeface="Body Grotesque Bold"/>
                <a:sym typeface="Body Grotesque Bold"/>
              </a:rPr>
              <a:t>LLYFRYDDIAETH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74276" y="2364080"/>
            <a:ext cx="17739447" cy="7069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Cooper, R.L (1989) Language planning and social change Cambridge, University of Cambridge.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Cymraeg 2050: A Million Welsh Speakers (2017). Ar gael - https://www.gov.wales/cymraeg-2050-welsh-language-strategy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Fishman, J. (2001) Can Threatened Languages be Saved?. Bristol, Blue Ridge Summit: Multilingual Matters.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Gartziarena, M. (2024) Pre- and in-service teachers’ language attitudes towards Basque [Seminar] Prifysgol Cymru Y Drindod Dewi Sant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Geiriadur yr Academi (2003) Ar gael yn: https://geiriaduracademi.org/rhagair/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Haugen, Einar. (1959) Planning for a standard language in modern Norway. Anthropological Linguistic. Indiana University.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Karadog, A. (2024) Y Sefyllfa yn Llydaw [Seminar] Prifysgol Cymru Y Drindod Dewi Sant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Lewis, M.P and Simons, G.F (2010) Assessing endangerment: Expanding Fishman's GIDS Revue Roumaine de Linguistique.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Mesthrie, R. and Swan, J. and Deumert, A and Leap, W. (2009) Introducing Sociolinguistics Edinburgh University Press.</a:t>
            </a:r>
          </a:p>
          <a:p>
            <a:pPr algn="l">
              <a:lnSpc>
                <a:spcPts val="3494"/>
              </a:lnSpc>
            </a:pPr>
            <a:r>
              <a:rPr lang="en-US" sz="24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UK Government (2022) Census 2021: population and household estimates for England and Wales. Ar gael - https://www.ons.gov.uk/census </a:t>
            </a:r>
          </a:p>
          <a:p>
            <a:pPr algn="l">
              <a:lnSpc>
                <a:spcPts val="3634"/>
              </a:lnSpc>
            </a:pPr>
            <a:r>
              <a:rPr lang="en-US" sz="2596">
                <a:solidFill>
                  <a:srgbClr val="303841"/>
                </a:solidFill>
                <a:latin typeface="Roboto"/>
                <a:ea typeface="Roboto"/>
                <a:cs typeface="Roboto"/>
                <a:sym typeface="Roboto"/>
              </a:rPr>
              <a:t>UNESCO, (2009) UNESCO Atlas of the World's Languages in Danger UNESCO. Ar gael - https://unesdoc.unesco.org/ark:/48223/pf0000187026</a:t>
            </a:r>
          </a:p>
          <a:p>
            <a:pPr algn="l">
              <a:lnSpc>
                <a:spcPts val="3634"/>
              </a:lnSpc>
            </a:pPr>
            <a:endParaRPr lang="en-US" sz="2596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  <a:p>
            <a:pPr algn="l">
              <a:lnSpc>
                <a:spcPts val="3634"/>
              </a:lnSpc>
            </a:pPr>
            <a:endParaRPr lang="en-US" sz="2596">
              <a:solidFill>
                <a:srgbClr val="30384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" name="Freeform 5"/>
          <p:cNvSpPr/>
          <p:nvPr/>
        </p:nvSpPr>
        <p:spPr>
          <a:xfrm flipH="1">
            <a:off x="0" y="-1010966"/>
            <a:ext cx="20403122" cy="2021931"/>
          </a:xfrm>
          <a:custGeom>
            <a:avLst/>
            <a:gdLst/>
            <a:ahLst/>
            <a:cxnLst/>
            <a:rect l="l" t="t" r="r" b="b"/>
            <a:pathLst>
              <a:path w="20403122" h="2021931">
                <a:moveTo>
                  <a:pt x="20403122" y="0"/>
                </a:moveTo>
                <a:lnTo>
                  <a:pt x="0" y="0"/>
                </a:lnTo>
                <a:lnTo>
                  <a:pt x="0" y="2021932"/>
                </a:lnTo>
                <a:lnTo>
                  <a:pt x="20403122" y="2021932"/>
                </a:lnTo>
                <a:lnTo>
                  <a:pt x="2040312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578</Words>
  <Application>Microsoft Office PowerPoint</Application>
  <PresentationFormat>Custom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Body Grotesque Bold</vt:lpstr>
      <vt:lpstr>Arial</vt:lpstr>
      <vt:lpstr>Calibri</vt:lpstr>
      <vt:lpstr>Roboto</vt:lpstr>
      <vt:lpstr>Roboto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White Abstract Geometric Seminar Proposal Presentation</dc:title>
  <dc:creator>Clwyd, Deio</dc:creator>
  <cp:lastModifiedBy>Clwyd, Deio</cp:lastModifiedBy>
  <cp:revision>1</cp:revision>
  <dcterms:created xsi:type="dcterms:W3CDTF">2006-08-16T00:00:00Z</dcterms:created>
  <dcterms:modified xsi:type="dcterms:W3CDTF">2024-12-02T04:24:07Z</dcterms:modified>
  <dc:identifier>DAGXI7Beh5A</dc:identifier>
</cp:coreProperties>
</file>