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  <p:sldMasterId id="2147483706" r:id="rId2"/>
    <p:sldMasterId id="2147483712" r:id="rId3"/>
    <p:sldMasterId id="2147483724" r:id="rId4"/>
  </p:sldMasterIdLst>
  <p:notesMasterIdLst>
    <p:notesMasterId r:id="rId23"/>
  </p:notesMasterIdLst>
  <p:handoutMasterIdLst>
    <p:handoutMasterId r:id="rId24"/>
  </p:handoutMasterIdLst>
  <p:sldIdLst>
    <p:sldId id="446" r:id="rId5"/>
    <p:sldId id="454" r:id="rId6"/>
    <p:sldId id="491" r:id="rId7"/>
    <p:sldId id="492" r:id="rId8"/>
    <p:sldId id="493" r:id="rId9"/>
    <p:sldId id="494" r:id="rId10"/>
    <p:sldId id="498" r:id="rId11"/>
    <p:sldId id="499" r:id="rId12"/>
    <p:sldId id="495" r:id="rId13"/>
    <p:sldId id="490" r:id="rId14"/>
    <p:sldId id="496" r:id="rId15"/>
    <p:sldId id="497" r:id="rId16"/>
    <p:sldId id="466" r:id="rId17"/>
    <p:sldId id="486" r:id="rId18"/>
    <p:sldId id="487" r:id="rId19"/>
    <p:sldId id="467" r:id="rId20"/>
    <p:sldId id="488" r:id="rId21"/>
    <p:sldId id="48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C5896"/>
    <a:srgbClr val="7C6560"/>
    <a:srgbClr val="29282D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2B7F53-3C6B-749D-34BC-02E04B692D50}" v="36" dt="2022-08-26T07:31:47.962"/>
    <p1510:client id="{9006EDF1-FD52-474F-AB94-3DC39A1568D8}" v="6" dt="2022-02-17T14:36:36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58" d="100"/>
          <a:sy n="58" d="100"/>
        </p:scale>
        <p:origin x="42" y="804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640" y="-6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1956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1453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249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078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478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01265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5022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4995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4332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6804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749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84412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0272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79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83578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7070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3147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052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t>9/2/2022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ttps/www.bing.com/videos/search?q=(27)+Benjamin+Zander-+Give+Yourself+an+A+%e2%80%93+YouTube&amp;docid=608001566643604475&amp;mid=82C40B3E1BC97F1699CD82C40B3E1BC97F1699CD&amp;view=detail&amp;FORM=VIRE" TargetMode="External"/><Relationship Id="rId5" Type="http://schemas.openxmlformats.org/officeDocument/2006/relationships/hyperlink" Target="https://www.bing.com/search?q=youtube+give+yourself+an+a+grade&amp;qs=n&amp;form=QBRE&amp;sp=-1&amp;pq=youtube+give+yourself+an+a+grade&amp;sc=6-32&amp;sk=&amp;cvid=1F7E52875AC841AB87B4E2BB98DAEB08&amp;ghsh=0&amp;ghacc=0&amp;ghpl=" TargetMode="External"/><Relationship Id="rId4" Type="http://schemas.openxmlformats.org/officeDocument/2006/relationships/hyperlink" Target="https://www.youtube.com/watch?v=M1ANV5BQnJ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search?q=youtube+give+yourself+an+a+grade&amp;qs=n&amp;form=QBRE&amp;sp=-1&amp;pq=youtube+give+yourself+an+a+grade&amp;sc=6-32&amp;sk=&amp;cvid=1F7E52875AC841AB87B4E2BB98DAEB08&amp;ghsh=0&amp;ghacc=0&amp;ghpl=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ing.com/search?q=youtube+give+yourself+an+a+grade&amp;qs=n&amp;form=QBRE&amp;sp=-1&amp;pq=youtube+give+yourself+an+a+grade&amp;sc=6-32&amp;sk=&amp;cvid=1F7E52875AC841AB87B4E2BB98DAEB08&amp;ghsh=0&amp;ghacc=0&amp;ghpl=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sycnet.apa.org/doi/10.1037/amp00007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 of curvy lines">
            <a:extLst>
              <a:ext uri="{FF2B5EF4-FFF2-40B4-BE49-F238E27FC236}">
                <a16:creationId xmlns:a16="http://schemas.microsoft.com/office/drawing/2014/main" id="{81F59575-96AE-45B0-B1FB-3CFC139E9D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13873" y="0"/>
            <a:ext cx="12191550" cy="6857999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8347D8D-E852-43D5-858E-2D01BE57F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084394"/>
            <a:ext cx="8086299" cy="2802240"/>
          </a:xfrm>
        </p:spPr>
        <p:txBody>
          <a:bodyPr anchor="t" anchorCtr="0"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EGCE5002P/C</a:t>
            </a:r>
            <a:br>
              <a:rPr lang="en-GB" dirty="0"/>
            </a:br>
            <a:r>
              <a:rPr lang="en-GB" dirty="0"/>
              <a:t>Changemakers: Building your personal brand for sustainable employment                             session 1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315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/>
              <a:t>Module aims: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5400" dirty="0"/>
          </a:p>
          <a:p>
            <a:r>
              <a:rPr lang="en-GB" dirty="0"/>
              <a:t>  </a:t>
            </a:r>
            <a:endParaRPr lang="en-GB" dirty="0">
              <a:cs typeface="Segoe UI"/>
            </a:endParaRPr>
          </a:p>
          <a:p>
            <a:r>
              <a:rPr lang="en-GB" sz="3600" dirty="0"/>
              <a:t>To build the skills and competencies</a:t>
            </a:r>
            <a:endParaRPr lang="en-GB" sz="3600" dirty="0">
              <a:cs typeface="Segoe UI"/>
            </a:endParaRPr>
          </a:p>
          <a:p>
            <a:endParaRPr lang="en-GB" sz="3600" dirty="0"/>
          </a:p>
          <a:p>
            <a:r>
              <a:rPr lang="en-GB" sz="3600" dirty="0"/>
              <a:t>necessary for career resilience and </a:t>
            </a:r>
            <a:endParaRPr lang="en-GB" sz="3600"/>
          </a:p>
          <a:p>
            <a:endParaRPr lang="en-GB" sz="3600" dirty="0"/>
          </a:p>
          <a:p>
            <a:r>
              <a:rPr lang="en-GB" sz="3600" dirty="0"/>
              <a:t>professional development for the </a:t>
            </a:r>
            <a:endParaRPr lang="en-GB" sz="3600" dirty="0">
              <a:cs typeface="Segoe UI"/>
            </a:endParaRPr>
          </a:p>
          <a:p>
            <a:endParaRPr lang="en-GB" sz="3600" dirty="0"/>
          </a:p>
          <a:p>
            <a:r>
              <a:rPr lang="en-GB" sz="3600" dirty="0"/>
              <a:t>future work context. </a:t>
            </a:r>
            <a:endParaRPr lang="en-GB" sz="3600" dirty="0">
              <a:cs typeface="Segoe UI"/>
            </a:endParaRPr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512934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/>
              <a:t>Learning outcomes: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5400" dirty="0"/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Evaluate personal employability skills and their congruence with the skills required for professional practice in a real or simulated environment.</a:t>
            </a:r>
            <a:endParaRPr lang="en-GB" sz="24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2400" dirty="0">
                <a:latin typeface="Arial" panose="020B0604020202020204" pitchFamily="34" charset="0"/>
                <a:cs typeface="Times New Roman" panose="02020603050405020304" pitchFamily="18" charset="0"/>
              </a:rPr>
              <a:t>Build a personal brand and promote a professional identity for a specific opportunity.</a:t>
            </a:r>
            <a:endParaRPr lang="en-GB" sz="24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endParaRPr lang="en-GB" dirty="0">
              <a:cs typeface="Segoe UI"/>
            </a:endParaRPr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41034883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/>
              <a:t>Content :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5400" dirty="0"/>
          </a:p>
          <a:p>
            <a:r>
              <a:rPr lang="en-GB" sz="2800" dirty="0">
                <a:cs typeface="Segoe UI"/>
              </a:rPr>
              <a:t>Week 1:  Introduction and some key concepts; Zander letter</a:t>
            </a:r>
          </a:p>
          <a:p>
            <a:endParaRPr lang="en-GB" sz="2800" dirty="0">
              <a:cs typeface="Segoe UI"/>
            </a:endParaRPr>
          </a:p>
          <a:p>
            <a:r>
              <a:rPr lang="en-GB" sz="2800" dirty="0">
                <a:cs typeface="Segoe UI"/>
              </a:rPr>
              <a:t>Week 2: Guest speaker, Mel Hall How to progress your career; Professional development</a:t>
            </a:r>
          </a:p>
          <a:p>
            <a:endParaRPr lang="en-GB" sz="2800" dirty="0">
              <a:cs typeface="Segoe UI"/>
            </a:endParaRPr>
          </a:p>
          <a:p>
            <a:r>
              <a:rPr lang="en-GB" sz="2800" dirty="0">
                <a:cs typeface="Segoe UI"/>
              </a:rPr>
              <a:t>Week 3: Reflection; Limiting beliefs</a:t>
            </a:r>
          </a:p>
          <a:p>
            <a:endParaRPr lang="en-GB" sz="2800" dirty="0">
              <a:cs typeface="Segoe UI"/>
            </a:endParaRPr>
          </a:p>
          <a:p>
            <a:r>
              <a:rPr lang="en-GB" sz="2800" dirty="0">
                <a:cs typeface="Segoe UI"/>
              </a:rPr>
              <a:t>Week 4: Networking, theory and practice</a:t>
            </a:r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6812067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/>
              <a:t>assessment: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5400" dirty="0"/>
          </a:p>
          <a:p>
            <a:endParaRPr lang="en-GB" sz="5400" dirty="0"/>
          </a:p>
          <a:p>
            <a:endParaRPr lang="en-GB" sz="5400" dirty="0"/>
          </a:p>
          <a:p>
            <a:endParaRPr lang="en-GB" sz="54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cs typeface="Segoe UI"/>
              </a:rPr>
              <a:t>Part A</a:t>
            </a:r>
          </a:p>
          <a:p>
            <a:endParaRPr lang="en-GB" sz="4800" dirty="0">
              <a:cs typeface="Segoe UI"/>
            </a:endParaRPr>
          </a:p>
          <a:p>
            <a:endParaRPr lang="en-GB" sz="4800" dirty="0">
              <a:cs typeface="Segoe UI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cs typeface="Segoe UI"/>
              </a:rPr>
              <a:t>Part B </a:t>
            </a:r>
          </a:p>
        </p:txBody>
      </p:sp>
    </p:spTree>
    <p:extLst>
      <p:ext uri="{BB962C8B-B14F-4D97-AF65-F5344CB8AC3E}">
        <p14:creationId xmlns:p14="http://schemas.microsoft.com/office/powerpoint/2010/main" val="260720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>
                <a:cs typeface="Segoe UI Light"/>
              </a:rPr>
              <a:t>Growth Mindset: Carol Dweck 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It’s not intelligence, talent or education that sets successful people apart. It’s their mindset, or the way they approach life’s challenges. (Dweck, 2017)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Fixed mindset versus Growth mindset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ProximaNova-n4"/>
              </a:rPr>
              <a:t>Growth mindset =  self-motivation, effectiveness and success (Dweck, 2017)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3200" dirty="0">
              <a:latin typeface="ProximaNova-n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ProximaNova-n4"/>
              </a:rPr>
              <a:t>Focus is on effort not results</a:t>
            </a:r>
          </a:p>
          <a:p>
            <a:r>
              <a:rPr lang="en-GB" sz="2400" b="0" i="0" dirty="0">
                <a:solidFill>
                  <a:srgbClr val="333333"/>
                </a:solidFill>
                <a:effectLst/>
                <a:latin typeface="ProximaNova-n4"/>
              </a:rPr>
              <a:t> </a:t>
            </a:r>
            <a:endParaRPr lang="en-GB" sz="2400" dirty="0"/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4696450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>
                <a:cs typeface="Segoe UI Light"/>
              </a:rPr>
              <a:t>How to achieve a Growth Mindset</a:t>
            </a: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4000" dirty="0">
              <a:latin typeface="ProximaNova-n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>
                <a:latin typeface="ProximaNova-n4"/>
              </a:rPr>
              <a:t>Listen to yourself</a:t>
            </a:r>
          </a:p>
          <a:p>
            <a:endParaRPr lang="en-GB" sz="4000" dirty="0">
              <a:latin typeface="ProximaNova-n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b="0" i="0" dirty="0">
                <a:effectLst/>
                <a:latin typeface="ProximaNova-n4"/>
              </a:rPr>
              <a:t>Recognise you have a choice</a:t>
            </a:r>
          </a:p>
          <a:p>
            <a:endParaRPr lang="en-GB" sz="4000" b="0" i="0" dirty="0">
              <a:effectLst/>
              <a:latin typeface="ProximaNova-n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>
                <a:latin typeface="ProximaNova-n4"/>
              </a:rPr>
              <a:t>Challenge your fixed mindset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4000" dirty="0">
              <a:latin typeface="ProximaNova-n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>
                <a:latin typeface="ProximaNova-n4"/>
              </a:rPr>
              <a:t>Take action</a:t>
            </a:r>
          </a:p>
          <a:p>
            <a:endParaRPr lang="en-GB" sz="4000" b="0" i="0" dirty="0">
              <a:effectLst/>
              <a:latin typeface="ProximaNova-n4"/>
            </a:endParaRPr>
          </a:p>
          <a:p>
            <a:r>
              <a:rPr lang="en-GB" sz="4000" dirty="0">
                <a:latin typeface="ProximaNova-n4"/>
              </a:rPr>
              <a:t>   </a:t>
            </a:r>
            <a:r>
              <a:rPr lang="en-GB" sz="4000" b="0" i="0" dirty="0">
                <a:effectLst/>
                <a:latin typeface="ProximaNova-n4"/>
              </a:rPr>
              <a:t>(Dweck, 2017)</a:t>
            </a:r>
          </a:p>
          <a:p>
            <a:r>
              <a:rPr lang="en-GB" sz="2400" b="0" i="0" dirty="0">
                <a:solidFill>
                  <a:srgbClr val="333333"/>
                </a:solidFill>
                <a:effectLst/>
                <a:latin typeface="ProximaNova-n4"/>
              </a:rPr>
              <a:t> </a:t>
            </a:r>
            <a:endParaRPr lang="en-GB" sz="2400" dirty="0"/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069483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dirty="0">
                <a:cs typeface="Segoe UI Light"/>
              </a:rPr>
              <a:t>Research on Growth Mindset </a:t>
            </a:r>
            <a:br>
              <a:rPr lang="en-GB" dirty="0">
                <a:cs typeface="Segoe UI Light"/>
              </a:rPr>
            </a:br>
            <a:endParaRPr lang="en-US" dirty="0">
              <a:cs typeface="Segoe UI Light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3200" dirty="0">
              <a:latin typeface="ProximaNova-n4"/>
            </a:endParaRPr>
          </a:p>
          <a:p>
            <a:r>
              <a:rPr lang="en-GB" sz="3200" dirty="0">
                <a:latin typeface="ProximaNova-n4"/>
              </a:rPr>
              <a:t>‘</a:t>
            </a:r>
            <a:r>
              <a:rPr lang="en-GB" sz="3200" i="1" dirty="0">
                <a:latin typeface="ProximaNova-n4"/>
              </a:rPr>
              <a:t>Research on growth mindset – the belief that intellectual ability can be developed – has found that a growth mindset can lead to greater resilience and academic achievement among students facing difficulties.’ </a:t>
            </a:r>
          </a:p>
          <a:p>
            <a:endParaRPr lang="en-GB" sz="3200" i="1" dirty="0">
              <a:latin typeface="ProximaNova-n4"/>
            </a:endParaRPr>
          </a:p>
          <a:p>
            <a:r>
              <a:rPr lang="en-GB" sz="3200" i="1" dirty="0">
                <a:latin typeface="ProximaNova-n4"/>
              </a:rPr>
              <a:t>(Yeager &amp; Dweck, p.1270, 2020)</a:t>
            </a:r>
            <a:endParaRPr lang="en-GB" sz="3200" dirty="0">
              <a:latin typeface="ProximaNova-n4"/>
            </a:endParaRPr>
          </a:p>
          <a:p>
            <a:r>
              <a:rPr lang="en-GB" sz="2400" b="0" i="0" dirty="0">
                <a:solidFill>
                  <a:srgbClr val="333333"/>
                </a:solidFill>
                <a:effectLst/>
                <a:latin typeface="ProximaNova-n4"/>
              </a:rPr>
              <a:t> </a:t>
            </a:r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083008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>
                <a:cs typeface="Segoe UI Light"/>
              </a:rPr>
              <a:t>Catalytic Leadership: agents of change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endParaRPr lang="en-GB" sz="5400" dirty="0"/>
          </a:p>
          <a:p>
            <a:r>
              <a:rPr lang="en-GB" sz="2400" b="0" i="0" dirty="0">
                <a:effectLst/>
                <a:latin typeface="Open Sans" panose="020B0606030504020204" pitchFamily="34" charset="0"/>
              </a:rPr>
              <a:t>‘</a:t>
            </a:r>
            <a:r>
              <a:rPr lang="en-GB" sz="2400" b="0" i="1" dirty="0">
                <a:effectLst/>
                <a:latin typeface="Open Sans" panose="020B0606030504020204" pitchFamily="34" charset="0"/>
              </a:rPr>
              <a:t>A catalyst is defined as an agent that provokes or speeds significant change or action. A catalytic leader, then, is an agent of change</a:t>
            </a:r>
            <a:r>
              <a:rPr lang="en-GB" sz="2400" b="0" i="0" dirty="0">
                <a:effectLst/>
                <a:latin typeface="Open Sans" panose="020B0606030504020204" pitchFamily="34" charset="0"/>
              </a:rPr>
              <a:t>.’                 (Attaway, p.4, 2022)</a:t>
            </a:r>
          </a:p>
          <a:p>
            <a:endParaRPr lang="en-GB" sz="2400" dirty="0">
              <a:latin typeface="Open Sans" panose="020B0606030504020204" pitchFamily="34" charset="0"/>
            </a:endParaRPr>
          </a:p>
          <a:p>
            <a:pPr marL="0" indent="0">
              <a:buNone/>
            </a:pPr>
            <a:r>
              <a:rPr lang="en-GB" sz="24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This does </a:t>
            </a:r>
            <a:r>
              <a:rPr lang="en-GB" sz="2400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not</a:t>
            </a:r>
            <a:r>
              <a:rPr lang="en-GB" sz="24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come from </a:t>
            </a:r>
            <a:r>
              <a:rPr lang="en-GB" sz="2400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above</a:t>
            </a:r>
            <a:r>
              <a:rPr lang="en-GB" sz="24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 or from the </a:t>
            </a:r>
            <a:r>
              <a:rPr lang="en-GB" sz="2400" b="1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front</a:t>
            </a:r>
            <a:r>
              <a:rPr lang="en-GB" sz="24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i="1" dirty="0"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This comes from anywhere and everywhere.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(Reed and Canning, 2012)</a:t>
            </a:r>
            <a:endParaRPr lang="en-GB" sz="2400" b="0" i="0" dirty="0">
              <a:effectLst/>
              <a:latin typeface="Open Sans" panose="020B0606030504020204" pitchFamily="34" charset="0"/>
            </a:endParaRPr>
          </a:p>
          <a:p>
            <a:endParaRPr lang="en-GB" sz="2800" dirty="0">
              <a:latin typeface="Open Sans" panose="020B0606030504020204" pitchFamily="34" charset="0"/>
            </a:endParaRPr>
          </a:p>
          <a:p>
            <a:pPr algn="ctr"/>
            <a:r>
              <a:rPr lang="en-GB" sz="3200" b="1" i="0" dirty="0">
                <a:effectLst/>
                <a:latin typeface="Open Sans" panose="020B0606030504020204" pitchFamily="34" charset="0"/>
              </a:rPr>
              <a:t>Anyone can be a catalytic leader</a:t>
            </a:r>
          </a:p>
          <a:p>
            <a:endParaRPr lang="en-GB" sz="2800" dirty="0">
              <a:latin typeface="Open Sans" panose="020B0606030504020204" pitchFamily="34" charset="0"/>
            </a:endParaRPr>
          </a:p>
          <a:p>
            <a:endParaRPr lang="en-GB" sz="2800" dirty="0"/>
          </a:p>
          <a:p>
            <a:endParaRPr lang="en-GB" sz="5400" dirty="0"/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626212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Catalytic leadership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019869"/>
            <a:ext cx="7732958" cy="441750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problem/issue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Communicate it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Involve others in solution-finding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Maintain engagement with the issue and sustain the engagement and interest of others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A leader with authority by job title can impose change, but a catalytic leader brings change through progressive action.’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(Reed and Canning, 2012, cited in Siraj-Blatchford a Hallett, 2014, p. 103)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17164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>
                <a:cs typeface="Segoe UI Light"/>
              </a:rPr>
              <a:t>Catalytic Leadership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 lIns="91440" tIns="45720" rIns="91440" bIns="45720" anchor="t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Position of </a:t>
            </a:r>
            <a:r>
              <a:rPr lang="en-GB" sz="2800" b="1" dirty="0"/>
              <a:t>influence</a:t>
            </a:r>
            <a:r>
              <a:rPr lang="en-GB" sz="2800" dirty="0"/>
              <a:t> </a:t>
            </a:r>
            <a:r>
              <a:rPr lang="en-GB" sz="2800" b="1" dirty="0"/>
              <a:t>rather than </a:t>
            </a:r>
            <a:r>
              <a:rPr lang="en-GB" sz="2800" dirty="0"/>
              <a:t>position of </a:t>
            </a:r>
            <a:r>
              <a:rPr lang="en-GB" sz="2800" b="1" dirty="0"/>
              <a:t>authority</a:t>
            </a:r>
            <a:r>
              <a:rPr lang="en-GB" sz="2800" dirty="0"/>
              <a:t> is key to becoming a change agent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Change through small incremental steps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Change through recognition of potential rather than imposed from above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Creative and dynamic process rather than a set of attitudes and behaviours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Do you know a catalytic leader in your work place?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endParaRPr lang="en-GB" sz="2800" dirty="0">
              <a:latin typeface="Open Sans" panose="020B0606030504020204" pitchFamily="34" charset="0"/>
            </a:endParaRPr>
          </a:p>
          <a:p>
            <a:endParaRPr lang="en-GB" sz="2800" dirty="0"/>
          </a:p>
          <a:p>
            <a:endParaRPr lang="en-GB" sz="5400" dirty="0"/>
          </a:p>
          <a:p>
            <a:endParaRPr lang="en-GB" sz="4800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245621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GB" sz="4800" dirty="0"/>
              <a:t>Your skill set</a:t>
            </a:r>
            <a:r>
              <a:rPr lang="en-GB" dirty="0"/>
              <a:t>: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endParaRPr lang="en-GB" sz="5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Tools to get your foot in the door of a prospective employer (Morgan, 2020) </a:t>
            </a:r>
          </a:p>
          <a:p>
            <a:endParaRPr lang="en-GB" sz="3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/>
              <a:t>Identifies your academic achievements, skills and competencies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419877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What skills and competencies will you list?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r>
              <a:rPr lang="en-GB" sz="4000" b="0" i="0" dirty="0">
                <a:effectLst/>
              </a:rPr>
              <a:t>A Zander letter can help you to </a:t>
            </a:r>
          </a:p>
          <a:p>
            <a:endParaRPr lang="en-GB" sz="4000" dirty="0"/>
          </a:p>
          <a:p>
            <a:r>
              <a:rPr lang="en-GB" sz="4000" b="0" i="0" dirty="0">
                <a:effectLst/>
              </a:rPr>
              <a:t>identify your skills and </a:t>
            </a:r>
          </a:p>
          <a:p>
            <a:endParaRPr lang="en-GB" sz="4000" dirty="0"/>
          </a:p>
          <a:p>
            <a:r>
              <a:rPr lang="en-GB" sz="4000" b="0" i="0" dirty="0">
                <a:effectLst/>
              </a:rPr>
              <a:t>competencies.</a:t>
            </a:r>
          </a:p>
          <a:p>
            <a:endParaRPr lang="en-GB" sz="4000" dirty="0"/>
          </a:p>
          <a:p>
            <a:r>
              <a:rPr lang="en-GB" sz="4000" b="0" i="0" dirty="0">
                <a:effectLst/>
              </a:rPr>
              <a:t>‘The art of possibility’ – </a:t>
            </a:r>
          </a:p>
          <a:p>
            <a:endParaRPr lang="en-GB" sz="4000" dirty="0"/>
          </a:p>
          <a:p>
            <a:r>
              <a:rPr lang="en-GB" sz="4000" b="0" i="0" dirty="0">
                <a:effectLst/>
              </a:rPr>
              <a:t>identifying the best you can be</a:t>
            </a:r>
          </a:p>
          <a:p>
            <a:endParaRPr lang="en-GB" sz="4000" dirty="0"/>
          </a:p>
          <a:p>
            <a:r>
              <a:rPr lang="en-GB" sz="4000" b="0" i="0" dirty="0">
                <a:effectLst/>
              </a:rPr>
              <a:t>(Zander, 2000) </a:t>
            </a:r>
          </a:p>
          <a:p>
            <a:endParaRPr lang="en-GB" sz="4000" dirty="0"/>
          </a:p>
          <a:p>
            <a:endParaRPr lang="en-GB" sz="40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347227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A Zander letter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r>
              <a:rPr lang="en-GB" sz="4000" dirty="0"/>
              <a:t>Students are told they have </a:t>
            </a:r>
          </a:p>
          <a:p>
            <a:endParaRPr lang="en-GB" sz="4000" dirty="0"/>
          </a:p>
          <a:p>
            <a:r>
              <a:rPr lang="en-GB" sz="4000" dirty="0"/>
              <a:t>achieved an A grade. They </a:t>
            </a:r>
          </a:p>
          <a:p>
            <a:endParaRPr lang="en-GB" sz="4000" dirty="0"/>
          </a:p>
          <a:p>
            <a:r>
              <a:rPr lang="en-GB" sz="4000" dirty="0"/>
              <a:t>write a letter to themselves in the </a:t>
            </a:r>
          </a:p>
          <a:p>
            <a:endParaRPr lang="en-GB" sz="4000" dirty="0"/>
          </a:p>
          <a:p>
            <a:r>
              <a:rPr lang="en-GB" sz="4000" dirty="0"/>
              <a:t>future which identifies the skills </a:t>
            </a:r>
          </a:p>
          <a:p>
            <a:endParaRPr lang="en-GB" sz="4000" dirty="0"/>
          </a:p>
          <a:p>
            <a:r>
              <a:rPr lang="en-GB" sz="4000" dirty="0"/>
              <a:t>they developed to achieve this.</a:t>
            </a:r>
          </a:p>
        </p:txBody>
      </p:sp>
    </p:spTree>
    <p:extLst>
      <p:ext uri="{BB962C8B-B14F-4D97-AF65-F5344CB8AC3E}">
        <p14:creationId xmlns:p14="http://schemas.microsoft.com/office/powerpoint/2010/main" val="3839637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hlinkClick r:id="rId4"/>
              </a:rPr>
              <a:t>Benjamin Zander- Give Yourself an A - YouTube</a:t>
            </a:r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A Zander letter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br>
              <a:rPr lang="en-GB" sz="4000" b="0" i="0" u="none" strike="noStrike" dirty="0">
                <a:solidFill>
                  <a:srgbClr val="1A0DAB"/>
                </a:solidFill>
                <a:effectLst/>
                <a:latin typeface="Roboto" panose="02000000000000000000" pitchFamily="2" charset="0"/>
                <a:hlinkClick r:id="rId5"/>
              </a:rPr>
            </a:br>
            <a:r>
              <a:rPr lang="en-GB" sz="4000" b="0" i="0" u="none" strike="noStrike" dirty="0">
                <a:solidFill>
                  <a:srgbClr val="1A0DAB"/>
                </a:solidFill>
                <a:effectLst/>
                <a:latin typeface="Roboto" panose="02000000000000000000" pitchFamily="2" charset="0"/>
              </a:rPr>
              <a:t> </a:t>
            </a:r>
            <a:endParaRPr lang="en-GB" sz="4000" dirty="0"/>
          </a:p>
        </p:txBody>
      </p:sp>
      <p:sp>
        <p:nvSpPr>
          <p:cNvPr id="3" name="Action Button: Video 2">
            <a:hlinkClick r:id="rId6" highlightClick="1"/>
            <a:extLst>
              <a:ext uri="{FF2B5EF4-FFF2-40B4-BE49-F238E27FC236}">
                <a16:creationId xmlns:a16="http://schemas.microsoft.com/office/drawing/2014/main" id="{0DD87AE8-B6E6-BB44-85F5-45F68D111E70}"/>
              </a:ext>
            </a:extLst>
          </p:cNvPr>
          <p:cNvSpPr/>
          <p:nvPr/>
        </p:nvSpPr>
        <p:spPr>
          <a:xfrm>
            <a:off x="2249714" y="3744686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24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Zander letter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pPr marL="457200" algn="just">
              <a:lnSpc>
                <a:spcPct val="150000"/>
              </a:lnSpc>
            </a:pPr>
            <a:br>
              <a:rPr lang="en-GB" sz="2400" b="0" i="0" u="none" strike="noStrike" dirty="0">
                <a:solidFill>
                  <a:srgbClr val="1A0DAB"/>
                </a:solidFill>
                <a:effectLst/>
                <a:latin typeface="Roboto" panose="02000000000000000000" pitchFamily="2" charset="0"/>
                <a:hlinkClick r:id="rId4"/>
              </a:rPr>
            </a:br>
            <a:r>
              <a:rPr lang="en-US" sz="4400" dirty="0"/>
              <a:t>Identify some of the skills you will have developed…….</a:t>
            </a:r>
            <a:endParaRPr lang="en-GB" sz="2400" dirty="0"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1989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1325880"/>
          </a:xfrm>
        </p:spPr>
        <p:txBody>
          <a:bodyPr>
            <a:normAutofit/>
          </a:bodyPr>
          <a:lstStyle/>
          <a:p>
            <a:r>
              <a:rPr lang="en-US" dirty="0"/>
              <a:t>Zander letter : Links  to assignment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2240280"/>
            <a:ext cx="7732958" cy="4197096"/>
          </a:xfrm>
        </p:spPr>
        <p:txBody>
          <a:bodyPr/>
          <a:lstStyle/>
          <a:p>
            <a:pPr marL="457200" algn="just">
              <a:lnSpc>
                <a:spcPct val="150000"/>
              </a:lnSpc>
            </a:pPr>
            <a:br>
              <a:rPr lang="en-GB" sz="2400" b="0" i="0" u="none" strike="noStrike" dirty="0">
                <a:solidFill>
                  <a:srgbClr val="1A0DAB"/>
                </a:solidFill>
                <a:effectLst/>
                <a:latin typeface="Roboto" panose="02000000000000000000" pitchFamily="2" charset="0"/>
                <a:hlinkClick r:id="rId4"/>
              </a:rPr>
            </a:br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 B</a:t>
            </a: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Write a Zander letter to yourself (600 words).</a:t>
            </a: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502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erson standing on a rock while looking at the ocean wave with outstretched arms">
            <a:extLst>
              <a:ext uri="{FF2B5EF4-FFF2-40B4-BE49-F238E27FC236}">
                <a16:creationId xmlns:a16="http://schemas.microsoft.com/office/drawing/2014/main" id="{8C1A64BB-92C4-44CC-9AB7-8416F1B9BF5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solidFill>
            <a:srgbClr val="6768AB">
              <a:alpha val="75000"/>
            </a:srgbClr>
          </a:solidFill>
        </p:spPr>
      </p:pic>
      <p:sp>
        <p:nvSpPr>
          <p:cNvPr id="9" name="Rectangle 8" descr="Shaded overlay">
            <a:extLst>
              <a:ext uri="{FF2B5EF4-FFF2-40B4-BE49-F238E27FC236}">
                <a16:creationId xmlns:a16="http://schemas.microsoft.com/office/drawing/2014/main" id="{558C501A-DC1F-4BA4-BFFA-44EF8845A38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768AB">
              <a:alpha val="74902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35A981B-6487-4B00-9EAF-D0D748FA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5256"/>
          </a:xfrm>
        </p:spPr>
        <p:txBody>
          <a:bodyPr>
            <a:normAutofit/>
          </a:bodyPr>
          <a:lstStyle/>
          <a:p>
            <a:r>
              <a:rPr lang="en-US" dirty="0"/>
              <a:t>Reference list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3F7E3B-CE99-4770-8587-6554C15693F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1194" y="1819656"/>
            <a:ext cx="8374438" cy="4617720"/>
          </a:xfrm>
        </p:spPr>
        <p:txBody>
          <a:bodyPr/>
          <a:lstStyle/>
          <a:p>
            <a:pPr marL="457200" algn="just">
              <a:lnSpc>
                <a:spcPct val="150000"/>
              </a:lnSpc>
            </a:pPr>
            <a:r>
              <a:rPr lang="en-GB" sz="1400" b="0" i="0" u="none" strike="noStrike" dirty="0">
                <a:effectLst/>
                <a:latin typeface="Roboto" panose="02000000000000000000" pitchFamily="2" charset="0"/>
              </a:rPr>
              <a:t>Attaway, W.C. (2022) </a:t>
            </a:r>
            <a:r>
              <a:rPr lang="en-GB" sz="1400" b="0" i="1" u="none" strike="noStrike" dirty="0">
                <a:effectLst/>
                <a:latin typeface="Roboto" panose="02000000000000000000" pitchFamily="2" charset="0"/>
              </a:rPr>
              <a:t>Catalytic Leadership: 12 keys to becoming an intentional leader who makes a difference. </a:t>
            </a:r>
            <a:r>
              <a:rPr lang="en-GB" sz="1400" b="0" u="none" strike="noStrike" dirty="0">
                <a:effectLst/>
                <a:latin typeface="Roboto" panose="02000000000000000000" pitchFamily="2" charset="0"/>
              </a:rPr>
              <a:t>Washington D.C. : </a:t>
            </a:r>
            <a:r>
              <a:rPr lang="en-GB" sz="1400" b="0" u="none" strike="noStrike" dirty="0" err="1">
                <a:effectLst/>
                <a:latin typeface="Roboto" panose="02000000000000000000" pitchFamily="2" charset="0"/>
              </a:rPr>
              <a:t>Eriall</a:t>
            </a:r>
            <a:r>
              <a:rPr lang="en-GB" sz="1400" b="0" u="none" strike="noStrike" dirty="0">
                <a:effectLst/>
                <a:latin typeface="Roboto" panose="02000000000000000000" pitchFamily="2" charset="0"/>
              </a:rPr>
              <a:t> Press</a:t>
            </a:r>
            <a:endParaRPr lang="en-GB" sz="1400" b="0" i="0" u="none" strike="noStrike" dirty="0">
              <a:effectLst/>
              <a:latin typeface="Roboto" panose="02000000000000000000" pitchFamily="2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sz="1400" b="0" i="0" u="none" strike="noStrike" dirty="0">
                <a:effectLst/>
                <a:latin typeface="Roboto" panose="02000000000000000000" pitchFamily="2" charset="0"/>
              </a:rPr>
              <a:t>Dweck, C.S. (2017) </a:t>
            </a:r>
            <a:r>
              <a:rPr lang="en-GB" sz="1400" b="0" i="1" u="none" strike="noStrike" dirty="0">
                <a:effectLst/>
                <a:latin typeface="Roboto" panose="02000000000000000000" pitchFamily="2" charset="0"/>
              </a:rPr>
              <a:t>Changing the way you think </a:t>
            </a:r>
            <a:r>
              <a:rPr lang="en-GB" sz="1400" i="1" dirty="0">
                <a:latin typeface="Roboto" panose="02000000000000000000" pitchFamily="2" charset="0"/>
              </a:rPr>
              <a:t>to fulfil your potential (6</a:t>
            </a:r>
            <a:r>
              <a:rPr lang="en-GB" sz="1400" i="1" baseline="30000" dirty="0">
                <a:latin typeface="Roboto" panose="02000000000000000000" pitchFamily="2" charset="0"/>
              </a:rPr>
              <a:t>th</a:t>
            </a:r>
            <a:r>
              <a:rPr lang="en-GB" sz="1400" i="1" dirty="0">
                <a:latin typeface="Roboto" panose="02000000000000000000" pitchFamily="2" charset="0"/>
              </a:rPr>
              <a:t> </a:t>
            </a:r>
            <a:r>
              <a:rPr lang="en-GB" sz="1400" i="1" dirty="0" err="1">
                <a:latin typeface="Roboto" panose="02000000000000000000" pitchFamily="2" charset="0"/>
              </a:rPr>
              <a:t>Edn</a:t>
            </a:r>
            <a:r>
              <a:rPr lang="en-GB" sz="1400" i="1" dirty="0">
                <a:latin typeface="Roboto" panose="02000000000000000000" pitchFamily="2" charset="0"/>
              </a:rPr>
              <a:t>..) </a:t>
            </a:r>
            <a:r>
              <a:rPr lang="en-GB" sz="1400" dirty="0">
                <a:latin typeface="Roboto" panose="02000000000000000000" pitchFamily="2" charset="0"/>
              </a:rPr>
              <a:t>London</a:t>
            </a:r>
            <a:r>
              <a:rPr lang="en-GB" sz="1400" i="1" dirty="0">
                <a:latin typeface="Roboto" panose="02000000000000000000" pitchFamily="2" charset="0"/>
              </a:rPr>
              <a:t>: </a:t>
            </a:r>
            <a:r>
              <a:rPr lang="en-GB" sz="1400" dirty="0">
                <a:latin typeface="Roboto" panose="02000000000000000000" pitchFamily="2" charset="0"/>
              </a:rPr>
              <a:t>Robinson </a:t>
            </a: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latin typeface="Roboto" panose="02000000000000000000" pitchFamily="2" charset="0"/>
              </a:rPr>
              <a:t>Morgan, J. (2020) </a:t>
            </a:r>
            <a:r>
              <a:rPr lang="en-GB" sz="1400" i="1" dirty="0">
                <a:latin typeface="Roboto" panose="02000000000000000000" pitchFamily="2" charset="0"/>
              </a:rPr>
              <a:t>The Future Leader: 9 Skills and Mindsets to achieve in the next decade. </a:t>
            </a:r>
            <a:r>
              <a:rPr lang="en-GB" sz="1400" dirty="0">
                <a:latin typeface="Roboto" panose="02000000000000000000" pitchFamily="2" charset="0"/>
              </a:rPr>
              <a:t>New Jersey</a:t>
            </a:r>
            <a:r>
              <a:rPr lang="en-GB" sz="1400" i="1" dirty="0">
                <a:latin typeface="Roboto" panose="02000000000000000000" pitchFamily="2" charset="0"/>
              </a:rPr>
              <a:t>: </a:t>
            </a:r>
            <a:r>
              <a:rPr lang="en-GB" sz="1400" dirty="0">
                <a:latin typeface="Roboto" panose="02000000000000000000" pitchFamily="2" charset="0"/>
              </a:rPr>
              <a:t>Wiley</a:t>
            </a: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latin typeface="Roboto" panose="02000000000000000000" pitchFamily="2" charset="0"/>
              </a:rPr>
              <a:t>Reed, M. and Canning, N. (2012) </a:t>
            </a:r>
            <a:r>
              <a:rPr lang="en-GB" sz="1400" i="1" dirty="0">
                <a:latin typeface="Roboto" panose="02000000000000000000" pitchFamily="2" charset="0"/>
              </a:rPr>
              <a:t>Implementing quality improvement and change in the Early Years. London: Sage</a:t>
            </a: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latin typeface="Roboto" panose="02000000000000000000" pitchFamily="2" charset="0"/>
              </a:rPr>
              <a:t>Siraj-Blatchford, I and </a:t>
            </a:r>
            <a:r>
              <a:rPr lang="en-GB" sz="1400" dirty="0" err="1">
                <a:latin typeface="Roboto" panose="02000000000000000000" pitchFamily="2" charset="0"/>
              </a:rPr>
              <a:t>Hallet</a:t>
            </a:r>
            <a:r>
              <a:rPr lang="en-GB" sz="1400" dirty="0">
                <a:latin typeface="Roboto" panose="02000000000000000000" pitchFamily="2" charset="0"/>
              </a:rPr>
              <a:t>, E. (2014) </a:t>
            </a:r>
            <a:r>
              <a:rPr lang="en-GB" sz="1400" i="1" dirty="0">
                <a:latin typeface="Roboto" panose="02000000000000000000" pitchFamily="2" charset="0"/>
              </a:rPr>
              <a:t>Effective and caring leadership in the Early Years. London: Sage Publications</a:t>
            </a: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latin typeface="Roboto" panose="02000000000000000000" pitchFamily="2" charset="0"/>
              </a:rPr>
              <a:t>Yeager, D. and Dweck, C.S. (2020). What can be learned from growth mindset controversies? American Psychologist 75(9) 1269-1284 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. </a:t>
            </a:r>
            <a:r>
              <a:rPr lang="en-GB" sz="1400" b="0" i="0" u="none" strike="noStrike" dirty="0"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https://doi.org/10.1037/amp0000794</a:t>
            </a:r>
            <a:endParaRPr lang="en-GB" sz="1400" i="1" dirty="0">
              <a:latin typeface="Roboto" panose="02000000000000000000" pitchFamily="2" charset="0"/>
            </a:endParaRPr>
          </a:p>
          <a:p>
            <a:pPr marL="457200" algn="just">
              <a:lnSpc>
                <a:spcPct val="150000"/>
              </a:lnSpc>
            </a:pPr>
            <a:r>
              <a:rPr lang="en-GB" sz="1400" dirty="0">
                <a:latin typeface="Roboto" panose="02000000000000000000" pitchFamily="2" charset="0"/>
              </a:rPr>
              <a:t>Zander, R.S. and Zander, B. (2000) </a:t>
            </a:r>
            <a:r>
              <a:rPr lang="en-GB" sz="1400" i="1" dirty="0">
                <a:latin typeface="Roboto" panose="02000000000000000000" pitchFamily="2" charset="0"/>
              </a:rPr>
              <a:t>The Art of Possibility: Transforming Professional and Personal Life (1</a:t>
            </a:r>
            <a:r>
              <a:rPr lang="en-GB" sz="1400" i="1" baseline="30000" dirty="0">
                <a:latin typeface="Roboto" panose="02000000000000000000" pitchFamily="2" charset="0"/>
              </a:rPr>
              <a:t>st</a:t>
            </a:r>
            <a:r>
              <a:rPr lang="en-GB" sz="1400" i="1" dirty="0">
                <a:latin typeface="Roboto" panose="02000000000000000000" pitchFamily="2" charset="0"/>
              </a:rPr>
              <a:t> </a:t>
            </a:r>
            <a:r>
              <a:rPr lang="en-GB" sz="1400" i="1" dirty="0" err="1">
                <a:latin typeface="Roboto" panose="02000000000000000000" pitchFamily="2" charset="0"/>
              </a:rPr>
              <a:t>Edn</a:t>
            </a:r>
            <a:r>
              <a:rPr lang="en-GB" sz="1400" i="1" dirty="0">
                <a:latin typeface="Roboto" panose="02000000000000000000" pitchFamily="2" charset="0"/>
              </a:rPr>
              <a:t>.). </a:t>
            </a:r>
            <a:r>
              <a:rPr lang="en-GB" sz="1400" dirty="0">
                <a:latin typeface="Roboto" panose="02000000000000000000" pitchFamily="2" charset="0"/>
              </a:rPr>
              <a:t>Massachusetts: Harvard Business School Press</a:t>
            </a:r>
            <a:endParaRPr lang="en-GB" sz="1400" dirty="0"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749137"/>
      </p:ext>
    </p:extLst>
  </p:cSld>
  <p:clrMapOvr>
    <a:masterClrMapping/>
  </p:clrMapOvr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{136B01C9-7758-4185-8006-97446FE09AB7}tf78479028_win32</Template>
  <TotalTime>1</TotalTime>
  <Words>833</Words>
  <Application>Microsoft Office PowerPoint</Application>
  <PresentationFormat>Widescreen</PresentationFormat>
  <Paragraphs>150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ProximaNova-n4</vt:lpstr>
      <vt:lpstr>Arial</vt:lpstr>
      <vt:lpstr>Calibri</vt:lpstr>
      <vt:lpstr>Open Sans</vt:lpstr>
      <vt:lpstr>Roboto</vt:lpstr>
      <vt:lpstr>Segoe UI</vt:lpstr>
      <vt:lpstr>Segoe UI Light</vt:lpstr>
      <vt:lpstr>Symbol</vt:lpstr>
      <vt:lpstr>Balancing Act</vt:lpstr>
      <vt:lpstr>Wellspring</vt:lpstr>
      <vt:lpstr>Star of the show</vt:lpstr>
      <vt:lpstr>Amusements</vt:lpstr>
      <vt:lpstr> EGCE5002P/C Changemakers: Building your personal brand for sustainable employment                             session 1  </vt:lpstr>
      <vt:lpstr>Module aims:</vt:lpstr>
      <vt:lpstr>Learning outcomes:</vt:lpstr>
      <vt:lpstr>Content :</vt:lpstr>
      <vt:lpstr>assessment:</vt:lpstr>
      <vt:lpstr>Growth Mindset: Carol Dweck </vt:lpstr>
      <vt:lpstr>How to achieve a Growth Mindset</vt:lpstr>
      <vt:lpstr>Research on Growth Mindset  </vt:lpstr>
      <vt:lpstr>Catalytic Leadership: agents of change</vt:lpstr>
      <vt:lpstr>Catalytic leadership</vt:lpstr>
      <vt:lpstr>Catalytic Leadership</vt:lpstr>
      <vt:lpstr>Your skill set:</vt:lpstr>
      <vt:lpstr>What skills and competencies will you list?</vt:lpstr>
      <vt:lpstr>A Zander letter</vt:lpstr>
      <vt:lpstr>A Zander letter</vt:lpstr>
      <vt:lpstr>Zander letter</vt:lpstr>
      <vt:lpstr>Zander letter : Links  to assignment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EDN303 Childhood Studies Week 5 - Conflict and disputes –  a socio-cultural perspective  Sue Ainsworth</dc:title>
  <dc:creator>Sue Ainsworth</dc:creator>
  <cp:lastModifiedBy>Heike Griffiths</cp:lastModifiedBy>
  <cp:revision>29</cp:revision>
  <dcterms:created xsi:type="dcterms:W3CDTF">2022-02-10T07:41:56Z</dcterms:created>
  <dcterms:modified xsi:type="dcterms:W3CDTF">2022-09-02T08:15:46Z</dcterms:modified>
</cp:coreProperties>
</file>