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4"/>
  </p:notesMasterIdLst>
  <p:sldIdLst>
    <p:sldId id="256" r:id="rId3"/>
    <p:sldId id="258" r:id="rId5"/>
    <p:sldId id="273" r:id="rId6"/>
    <p:sldId id="261" r:id="rId7"/>
    <p:sldId id="259" r:id="rId8"/>
    <p:sldId id="277" r:id="rId9"/>
    <p:sldId id="302" r:id="rId10"/>
    <p:sldId id="275" r:id="rId11"/>
    <p:sldId id="285" r:id="rId12"/>
    <p:sldId id="282" r:id="rId13"/>
    <p:sldId id="288" r:id="rId14"/>
    <p:sldId id="289" r:id="rId15"/>
    <p:sldId id="290" r:id="rId16"/>
    <p:sldId id="272" r:id="rId17"/>
    <p:sldId id="294" r:id="rId18"/>
    <p:sldId id="296" r:id="rId19"/>
    <p:sldId id="295" r:id="rId20"/>
    <p:sldId id="297" r:id="rId21"/>
    <p:sldId id="279" r:id="rId22"/>
    <p:sldId id="269" r:id="rId23"/>
    <p:sldId id="298" r:id="rId24"/>
    <p:sldId id="299" r:id="rId25"/>
    <p:sldId id="271" r:id="rId26"/>
    <p:sldId id="292" r:id="rId27"/>
    <p:sldId id="281" r:id="rId28"/>
    <p:sldId id="293" r:id="rId29"/>
    <p:sldId id="303" r:id="rId30"/>
    <p:sldId id="270" r:id="rId31"/>
    <p:sldId id="278" r:id="rId32"/>
    <p:sldId id="291" r:id="rId33"/>
    <p:sldId id="300" r:id="rId34"/>
  </p:sldIdLst>
  <p:sldSz cx="18288000" cy="10287000"/>
  <p:notesSz cx="6858000" cy="9144000"/>
  <p:embeddedFontLst>
    <p:embeddedFont>
      <p:font typeface="Inter" panose="02000503000000020004"/>
      <p:regular r:id="rId38"/>
    </p:embeddedFont>
    <p:embeddedFont>
      <p:font typeface="Calibri" panose="020F0502020204030204"/>
      <p:regular r:id="rId39"/>
      <p:bold r:id="rId40"/>
      <p:italic r:id="rId41"/>
      <p:boldItalic r:id="rId42"/>
    </p:embeddedFont>
    <p:embeddedFont>
      <p:font typeface="Fraunces Light"/>
      <p:regular r:id="rId4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000000"/>
          </p15:clr>
        </p15:guide>
        <p15:guide id="2" pos="2880" userDrawn="1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ADBB"/>
    <a:srgbClr val="F4DB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中度样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100" d="100"/>
          <a:sy n="100" d="100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3" Type="http://schemas.openxmlformats.org/officeDocument/2006/relationships/font" Target="fonts/font6.fntdata"/><Relationship Id="rId42" Type="http://schemas.openxmlformats.org/officeDocument/2006/relationships/font" Target="fonts/font5.fntdata"/><Relationship Id="rId41" Type="http://schemas.openxmlformats.org/officeDocument/2006/relationships/font" Target="fonts/font4.fntdata"/><Relationship Id="rId40" Type="http://schemas.openxmlformats.org/officeDocument/2006/relationships/font" Target="fonts/font3.fntdata"/><Relationship Id="rId4" Type="http://schemas.openxmlformats.org/officeDocument/2006/relationships/notesMaster" Target="notesMasters/notesMaster1.xml"/><Relationship Id="rId39" Type="http://schemas.openxmlformats.org/officeDocument/2006/relationships/font" Target="fonts/font2.fntdata"/><Relationship Id="rId38" Type="http://schemas.openxmlformats.org/officeDocument/2006/relationships/font" Target="fonts/font1.fntdata"/><Relationship Id="rId37" Type="http://schemas.openxmlformats.org/officeDocument/2006/relationships/tableStyles" Target="tableStyles.xml"/><Relationship Id="rId36" Type="http://schemas.openxmlformats.org/officeDocument/2006/relationships/viewProps" Target="viewProps.xml"/><Relationship Id="rId35" Type="http://schemas.openxmlformats.org/officeDocument/2006/relationships/presProps" Target="presProps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 panose="020B0604020202020204"/>
      <a:defRPr sz="1400" b="0" i="0" u="none" strike="noStrike" cap="none">
        <a:solidFill>
          <a:srgbClr val="000000"/>
        </a:solidFill>
        <a:latin typeface="Arial" panose="020B0604020202020204"/>
        <a:ea typeface="Arial" panose="020B0604020202020204"/>
        <a:cs typeface="Arial" panose="020B0604020202020204"/>
        <a:sym typeface="Arial" panose="020B0604020202020204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7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8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0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83" name="Google Shape;8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20" name="Google Shape;12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34" name="Google Shape;13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79" name="Google Shape;17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62" name="Google Shape;16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62" name="Google Shape;16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62" name="Google Shape;16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PhAnim="0" showMasterSp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162" name="Google Shape;16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matchingNam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matchingName="Title Slide">
  <p:cSld name="TITLE">
    <p:bg>
      <p:bgPr>
        <a:solidFill>
          <a:srgbClr val="C6798E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oogle Shape;16;p3"/>
          <p:cNvGrpSpPr/>
          <p:nvPr/>
        </p:nvGrpSpPr>
        <p:grpSpPr>
          <a:xfrm>
            <a:off x="7646176" y="645114"/>
            <a:ext cx="9747022" cy="8816402"/>
            <a:chOff x="0" y="-47625"/>
            <a:chExt cx="2567100" cy="2322000"/>
          </a:xfrm>
        </p:grpSpPr>
        <p:sp>
          <p:nvSpPr>
            <p:cNvPr id="17" name="Google Shape;17;p3"/>
            <p:cNvSpPr/>
            <p:nvPr/>
          </p:nvSpPr>
          <p:spPr>
            <a:xfrm>
              <a:off x="0" y="0"/>
              <a:ext cx="2567025" cy="2274270"/>
            </a:xfrm>
            <a:custGeom>
              <a:avLst/>
              <a:gdLst/>
              <a:ahLst/>
              <a:cxnLst/>
              <a:rect l="l" t="t" r="r" b="b"/>
              <a:pathLst>
                <a:path w="2567025" h="2274270" extrusionOk="0">
                  <a:moveTo>
                    <a:pt x="23829" y="0"/>
                  </a:moveTo>
                  <a:lnTo>
                    <a:pt x="2543195" y="0"/>
                  </a:lnTo>
                  <a:cubicBezTo>
                    <a:pt x="2549515" y="0"/>
                    <a:pt x="2555576" y="2511"/>
                    <a:pt x="2560045" y="6979"/>
                  </a:cubicBezTo>
                  <a:cubicBezTo>
                    <a:pt x="2564514" y="11448"/>
                    <a:pt x="2567025" y="17509"/>
                    <a:pt x="2567025" y="23829"/>
                  </a:cubicBezTo>
                  <a:lnTo>
                    <a:pt x="2567025" y="2250440"/>
                  </a:lnTo>
                  <a:cubicBezTo>
                    <a:pt x="2567025" y="2263601"/>
                    <a:pt x="2556356" y="2274270"/>
                    <a:pt x="2543195" y="2274270"/>
                  </a:cubicBezTo>
                  <a:lnTo>
                    <a:pt x="23829" y="2274270"/>
                  </a:lnTo>
                  <a:cubicBezTo>
                    <a:pt x="17509" y="2274270"/>
                    <a:pt x="11448" y="2271759"/>
                    <a:pt x="6979" y="2267290"/>
                  </a:cubicBezTo>
                  <a:cubicBezTo>
                    <a:pt x="2511" y="2262821"/>
                    <a:pt x="0" y="2256760"/>
                    <a:pt x="0" y="2250440"/>
                  </a:cubicBezTo>
                  <a:lnTo>
                    <a:pt x="0" y="23829"/>
                  </a:lnTo>
                  <a:cubicBezTo>
                    <a:pt x="0" y="17509"/>
                    <a:pt x="2511" y="11448"/>
                    <a:pt x="6979" y="6979"/>
                  </a:cubicBezTo>
                  <a:cubicBezTo>
                    <a:pt x="11448" y="2511"/>
                    <a:pt x="17509" y="0"/>
                    <a:pt x="23829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" name="Google Shape;18;p3"/>
            <p:cNvSpPr txBox="1"/>
            <p:nvPr/>
          </p:nvSpPr>
          <p:spPr>
            <a:xfrm>
              <a:off x="0" y="-47625"/>
              <a:ext cx="25671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9" name="Google Shape;19;p3"/>
          <p:cNvSpPr/>
          <p:nvPr/>
        </p:nvSpPr>
        <p:spPr>
          <a:xfrm>
            <a:off x="9370705" y="6470436"/>
            <a:ext cx="5941143" cy="129625"/>
          </a:xfrm>
          <a:custGeom>
            <a:avLst/>
            <a:gdLst/>
            <a:ahLst/>
            <a:cxnLst/>
            <a:rect l="l" t="t" r="r" b="b"/>
            <a:pathLst>
              <a:path w="5941143" h="129625" extrusionOk="0">
                <a:moveTo>
                  <a:pt x="0" y="0"/>
                </a:moveTo>
                <a:lnTo>
                  <a:pt x="5941143" y="0"/>
                </a:lnTo>
                <a:lnTo>
                  <a:pt x="5941143" y="129625"/>
                </a:lnTo>
                <a:lnTo>
                  <a:pt x="0" y="1296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/>
            <a:stretch>
              <a:fillRect/>
            </a:stretch>
          </a:blipFill>
          <a:ln>
            <a:noFill/>
          </a:ln>
        </p:spPr>
      </p:sp>
      <p:sp>
        <p:nvSpPr>
          <p:cNvPr id="20" name="Google Shape;20;p3"/>
          <p:cNvSpPr txBox="1">
            <a:spLocks noGrp="1"/>
          </p:cNvSpPr>
          <p:nvPr>
            <p:ph type="title"/>
          </p:nvPr>
        </p:nvSpPr>
        <p:spPr>
          <a:xfrm>
            <a:off x="7959200" y="1717075"/>
            <a:ext cx="8639700" cy="42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Font typeface="Fraunces"/>
              <a:buNone/>
              <a:defRPr sz="12000" i="0" u="none" strike="noStrike" cap="none">
                <a:solidFill>
                  <a:schemeClr val="dk1"/>
                </a:solidFill>
                <a:latin typeface="Fraunces"/>
                <a:ea typeface="Fraunces"/>
                <a:cs typeface="Fraunces"/>
                <a:sym typeface="Fraunc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1" name="Google Shape;21;p3"/>
          <p:cNvSpPr txBox="1">
            <a:spLocks noGrp="1"/>
          </p:cNvSpPr>
          <p:nvPr>
            <p:ph type="title" idx="2"/>
          </p:nvPr>
        </p:nvSpPr>
        <p:spPr>
          <a:xfrm>
            <a:off x="7959200" y="8261325"/>
            <a:ext cx="8639700" cy="34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Inter" panose="02000503000000020004"/>
              <a:buNone/>
              <a:defRPr sz="25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2" name="Google Shape;22;p3"/>
          <p:cNvSpPr>
            <a:spLocks noGrp="1"/>
          </p:cNvSpPr>
          <p:nvPr>
            <p:ph type="pic" idx="3"/>
          </p:nvPr>
        </p:nvSpPr>
        <p:spPr>
          <a:xfrm>
            <a:off x="1040950" y="832275"/>
            <a:ext cx="6444600" cy="4239900"/>
          </a:xfrm>
          <a:prstGeom prst="roundRect">
            <a:avLst>
              <a:gd name="adj" fmla="val 8731"/>
            </a:avLst>
          </a:prstGeom>
          <a:noFill/>
          <a:ln>
            <a:noFill/>
          </a:ln>
        </p:spPr>
      </p:sp>
      <p:sp>
        <p:nvSpPr>
          <p:cNvPr id="23" name="Google Shape;23;p3"/>
          <p:cNvSpPr>
            <a:spLocks noGrp="1"/>
          </p:cNvSpPr>
          <p:nvPr>
            <p:ph type="pic" idx="4"/>
          </p:nvPr>
        </p:nvSpPr>
        <p:spPr>
          <a:xfrm>
            <a:off x="1040950" y="5221495"/>
            <a:ext cx="6444600" cy="4239900"/>
          </a:xfrm>
          <a:prstGeom prst="roundRect">
            <a:avLst>
              <a:gd name="adj" fmla="val 8731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matchingName="Title and Content">
  <p:cSld name="OBJECT">
    <p:bg>
      <p:bgPr>
        <a:solidFill>
          <a:srgbClr val="FFFBFC"/>
        </a:solid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/>
          <p:nvPr/>
        </p:nvSpPr>
        <p:spPr>
          <a:xfrm>
            <a:off x="9731462" y="825941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F4DB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6" name="Google Shape;26;p4"/>
          <p:cNvSpPr/>
          <p:nvPr/>
        </p:nvSpPr>
        <p:spPr>
          <a:xfrm>
            <a:off x="9727297" y="385153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DDAD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7" name="Google Shape;27;p4"/>
          <p:cNvSpPr/>
          <p:nvPr/>
        </p:nvSpPr>
        <p:spPr>
          <a:xfrm>
            <a:off x="13740068" y="385153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F4DB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8" name="Google Shape;28;p4"/>
          <p:cNvSpPr/>
          <p:nvPr/>
        </p:nvSpPr>
        <p:spPr>
          <a:xfrm>
            <a:off x="9731462" y="687712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F4DBE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29" name="Google Shape;29;p4"/>
          <p:cNvSpPr/>
          <p:nvPr/>
        </p:nvSpPr>
        <p:spPr>
          <a:xfrm>
            <a:off x="13744233" y="6877122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DDAD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sp>
        <p:nvSpPr>
          <p:cNvPr id="30" name="Google Shape;30;p4"/>
          <p:cNvSpPr/>
          <p:nvPr/>
        </p:nvSpPr>
        <p:spPr>
          <a:xfrm>
            <a:off x="13744233" y="825941"/>
            <a:ext cx="3652786" cy="2583941"/>
          </a:xfrm>
          <a:custGeom>
            <a:avLst/>
            <a:gdLst/>
            <a:ahLst/>
            <a:cxnLst/>
            <a:rect l="l" t="t" r="r" b="b"/>
            <a:pathLst>
              <a:path w="850197" h="601420" extrusionOk="0">
                <a:moveTo>
                  <a:pt x="63584" y="0"/>
                </a:moveTo>
                <a:lnTo>
                  <a:pt x="786614" y="0"/>
                </a:lnTo>
                <a:cubicBezTo>
                  <a:pt x="821730" y="0"/>
                  <a:pt x="850197" y="28467"/>
                  <a:pt x="850197" y="63584"/>
                </a:cubicBezTo>
                <a:lnTo>
                  <a:pt x="850197" y="537836"/>
                </a:lnTo>
                <a:cubicBezTo>
                  <a:pt x="850197" y="572953"/>
                  <a:pt x="821730" y="601420"/>
                  <a:pt x="786614" y="601420"/>
                </a:cubicBezTo>
                <a:lnTo>
                  <a:pt x="63584" y="601420"/>
                </a:lnTo>
                <a:cubicBezTo>
                  <a:pt x="28467" y="601420"/>
                  <a:pt x="0" y="572953"/>
                  <a:pt x="0" y="537836"/>
                </a:cubicBezTo>
                <a:lnTo>
                  <a:pt x="0" y="63584"/>
                </a:lnTo>
                <a:cubicBezTo>
                  <a:pt x="0" y="28467"/>
                  <a:pt x="28467" y="0"/>
                  <a:pt x="63584" y="0"/>
                </a:cubicBezTo>
                <a:close/>
              </a:path>
            </a:pathLst>
          </a:custGeom>
          <a:solidFill>
            <a:srgbClr val="DDADB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</a:p>
        </p:txBody>
      </p:sp>
      <p:pic>
        <p:nvPicPr>
          <p:cNvPr id="31" name="Google Shape;31;p4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-320975" y="5949797"/>
            <a:ext cx="6294375" cy="4707350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4"/>
          <p:cNvSpPr txBox="1">
            <a:spLocks noGrp="1"/>
          </p:cNvSpPr>
          <p:nvPr>
            <p:ph type="body" idx="1"/>
          </p:nvPr>
        </p:nvSpPr>
        <p:spPr>
          <a:xfrm>
            <a:off x="9980150" y="105762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33" name="Google Shape;33;p4"/>
          <p:cNvSpPr txBox="1">
            <a:spLocks noGrp="1"/>
          </p:cNvSpPr>
          <p:nvPr>
            <p:ph type="body" idx="2"/>
          </p:nvPr>
        </p:nvSpPr>
        <p:spPr>
          <a:xfrm>
            <a:off x="13977625" y="105762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34" name="Google Shape;34;p4"/>
          <p:cNvSpPr txBox="1">
            <a:spLocks noGrp="1"/>
          </p:cNvSpPr>
          <p:nvPr>
            <p:ph type="body" idx="3"/>
          </p:nvPr>
        </p:nvSpPr>
        <p:spPr>
          <a:xfrm>
            <a:off x="9980150" y="4065450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35" name="Google Shape;35;p4"/>
          <p:cNvSpPr txBox="1">
            <a:spLocks noGrp="1"/>
          </p:cNvSpPr>
          <p:nvPr>
            <p:ph type="body" idx="4"/>
          </p:nvPr>
        </p:nvSpPr>
        <p:spPr>
          <a:xfrm>
            <a:off x="13977625" y="4065450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36" name="Google Shape;36;p4"/>
          <p:cNvSpPr txBox="1">
            <a:spLocks noGrp="1"/>
          </p:cNvSpPr>
          <p:nvPr>
            <p:ph type="body" idx="5"/>
          </p:nvPr>
        </p:nvSpPr>
        <p:spPr>
          <a:xfrm>
            <a:off x="9980150" y="707327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37" name="Google Shape;37;p4"/>
          <p:cNvSpPr txBox="1">
            <a:spLocks noGrp="1"/>
          </p:cNvSpPr>
          <p:nvPr>
            <p:ph type="body" idx="6"/>
          </p:nvPr>
        </p:nvSpPr>
        <p:spPr>
          <a:xfrm>
            <a:off x="13977625" y="7073275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38" name="Google Shape;38;p4"/>
          <p:cNvSpPr txBox="1">
            <a:spLocks noGrp="1"/>
          </p:cNvSpPr>
          <p:nvPr>
            <p:ph type="title"/>
          </p:nvPr>
        </p:nvSpPr>
        <p:spPr>
          <a:xfrm>
            <a:off x="1016300" y="964100"/>
            <a:ext cx="7344000" cy="428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matchingName="Section Header">
  <p:cSld name="SECTION_HEADER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oogle Shape;40;p5"/>
          <p:cNvGrpSpPr/>
          <p:nvPr/>
        </p:nvGrpSpPr>
        <p:grpSpPr>
          <a:xfrm>
            <a:off x="895152" y="645114"/>
            <a:ext cx="12898829" cy="3367091"/>
            <a:chOff x="0" y="-47625"/>
            <a:chExt cx="3397200" cy="886800"/>
          </a:xfrm>
        </p:grpSpPr>
        <p:sp>
          <p:nvSpPr>
            <p:cNvPr id="41" name="Google Shape;41;p5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42" name="Google Shape;42;p5"/>
            <p:cNvSpPr txBox="1"/>
            <p:nvPr/>
          </p:nvSpPr>
          <p:spPr>
            <a:xfrm>
              <a:off x="0" y="-47625"/>
              <a:ext cx="3397200" cy="886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grpSp>
        <p:nvGrpSpPr>
          <p:cNvPr id="43" name="Google Shape;43;p5"/>
          <p:cNvGrpSpPr/>
          <p:nvPr/>
        </p:nvGrpSpPr>
        <p:grpSpPr>
          <a:xfrm>
            <a:off x="14167464" y="645114"/>
            <a:ext cx="3225846" cy="3367091"/>
            <a:chOff x="0" y="-47625"/>
            <a:chExt cx="849600" cy="886800"/>
          </a:xfrm>
        </p:grpSpPr>
        <p:sp>
          <p:nvSpPr>
            <p:cNvPr id="44" name="Google Shape;44;p5"/>
            <p:cNvSpPr/>
            <p:nvPr/>
          </p:nvSpPr>
          <p:spPr>
            <a:xfrm>
              <a:off x="0" y="0"/>
              <a:ext cx="849484" cy="839086"/>
            </a:xfrm>
            <a:custGeom>
              <a:avLst/>
              <a:gdLst/>
              <a:ahLst/>
              <a:cxnLst/>
              <a:rect l="l" t="t" r="r" b="b"/>
              <a:pathLst>
                <a:path w="849484" h="839086" extrusionOk="0">
                  <a:moveTo>
                    <a:pt x="72009" y="0"/>
                  </a:moveTo>
                  <a:lnTo>
                    <a:pt x="777474" y="0"/>
                  </a:lnTo>
                  <a:cubicBezTo>
                    <a:pt x="817244" y="0"/>
                    <a:pt x="849484" y="32240"/>
                    <a:pt x="849484" y="72009"/>
                  </a:cubicBezTo>
                  <a:lnTo>
                    <a:pt x="849484" y="767077"/>
                  </a:lnTo>
                  <a:cubicBezTo>
                    <a:pt x="849484" y="806846"/>
                    <a:pt x="817244" y="839086"/>
                    <a:pt x="777474" y="839086"/>
                  </a:cubicBezTo>
                  <a:lnTo>
                    <a:pt x="72009" y="839086"/>
                  </a:lnTo>
                  <a:cubicBezTo>
                    <a:pt x="32240" y="839086"/>
                    <a:pt x="0" y="806846"/>
                    <a:pt x="0" y="767077"/>
                  </a:cubicBezTo>
                  <a:lnTo>
                    <a:pt x="0" y="72009"/>
                  </a:lnTo>
                  <a:cubicBezTo>
                    <a:pt x="0" y="32240"/>
                    <a:pt x="32240" y="0"/>
                    <a:pt x="72009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45" name="Google Shape;45;p5"/>
            <p:cNvSpPr txBox="1"/>
            <p:nvPr/>
          </p:nvSpPr>
          <p:spPr>
            <a:xfrm>
              <a:off x="0" y="-47625"/>
              <a:ext cx="849600" cy="886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pic>
        <p:nvPicPr>
          <p:cNvPr id="46" name="Google Shape;46;p5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15086900" y="1227075"/>
            <a:ext cx="1386550" cy="2202850"/>
          </a:xfrm>
          <a:prstGeom prst="rect">
            <a:avLst/>
          </a:prstGeom>
          <a:noFill/>
          <a:ln>
            <a:noFill/>
          </a:ln>
        </p:spPr>
      </p:pic>
      <p:sp>
        <p:nvSpPr>
          <p:cNvPr id="47" name="Google Shape;47;p5"/>
          <p:cNvSpPr>
            <a:spLocks noGrp="1"/>
          </p:cNvSpPr>
          <p:nvPr>
            <p:ph type="pic" idx="2"/>
          </p:nvPr>
        </p:nvSpPr>
        <p:spPr>
          <a:xfrm>
            <a:off x="895150" y="4242825"/>
            <a:ext cx="16498200" cy="5104800"/>
          </a:xfrm>
          <a:prstGeom prst="roundRect">
            <a:avLst>
              <a:gd name="adj" fmla="val 3724"/>
            </a:avLst>
          </a:prstGeom>
          <a:noFill/>
          <a:ln>
            <a:noFill/>
          </a:ln>
        </p:spPr>
      </p:sp>
      <p:sp>
        <p:nvSpPr>
          <p:cNvPr id="48" name="Google Shape;48;p5"/>
          <p:cNvSpPr txBox="1">
            <a:spLocks noGrp="1"/>
          </p:cNvSpPr>
          <p:nvPr>
            <p:ph type="title"/>
          </p:nvPr>
        </p:nvSpPr>
        <p:spPr>
          <a:xfrm>
            <a:off x="1337425" y="1227075"/>
            <a:ext cx="11828700" cy="237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matchingName="Two Content">
  <p:cSld name="TWO_OBJECTS">
    <p:bg>
      <p:bgPr>
        <a:solidFill>
          <a:srgbClr val="C6798E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Google Shape;50;p6"/>
          <p:cNvGrpSpPr/>
          <p:nvPr/>
        </p:nvGrpSpPr>
        <p:grpSpPr>
          <a:xfrm>
            <a:off x="895152" y="645114"/>
            <a:ext cx="7865278" cy="8816402"/>
            <a:chOff x="0" y="-47625"/>
            <a:chExt cx="2071500" cy="2322000"/>
          </a:xfrm>
        </p:grpSpPr>
        <p:sp>
          <p:nvSpPr>
            <p:cNvPr id="51" name="Google Shape;51;p6"/>
            <p:cNvSpPr/>
            <p:nvPr/>
          </p:nvSpPr>
          <p:spPr>
            <a:xfrm>
              <a:off x="0" y="0"/>
              <a:ext cx="2071444" cy="2274270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52" name="Google Shape;52;p6"/>
            <p:cNvSpPr txBox="1"/>
            <p:nvPr/>
          </p:nvSpPr>
          <p:spPr>
            <a:xfrm>
              <a:off x="0" y="-47625"/>
              <a:ext cx="20715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grpSp>
        <p:nvGrpSpPr>
          <p:cNvPr id="53" name="Google Shape;53;p6"/>
          <p:cNvGrpSpPr/>
          <p:nvPr/>
        </p:nvGrpSpPr>
        <p:grpSpPr>
          <a:xfrm>
            <a:off x="9144000" y="645114"/>
            <a:ext cx="8249145" cy="3825270"/>
            <a:chOff x="0" y="-47625"/>
            <a:chExt cx="2172600" cy="1007472"/>
          </a:xfrm>
        </p:grpSpPr>
        <p:sp>
          <p:nvSpPr>
            <p:cNvPr id="54" name="Google Shape;54;p6"/>
            <p:cNvSpPr/>
            <p:nvPr/>
          </p:nvSpPr>
          <p:spPr>
            <a:xfrm>
              <a:off x="0" y="0"/>
              <a:ext cx="2172536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55" name="Google Shape;55;p6"/>
            <p:cNvSpPr txBox="1"/>
            <p:nvPr/>
          </p:nvSpPr>
          <p:spPr>
            <a:xfrm>
              <a:off x="0" y="-47625"/>
              <a:ext cx="2172600" cy="1007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grpSp>
        <p:nvGrpSpPr>
          <p:cNvPr id="56" name="Google Shape;56;p6"/>
          <p:cNvGrpSpPr/>
          <p:nvPr/>
        </p:nvGrpSpPr>
        <p:grpSpPr>
          <a:xfrm>
            <a:off x="9144000" y="4656793"/>
            <a:ext cx="8249145" cy="4804597"/>
            <a:chOff x="0" y="-47625"/>
            <a:chExt cx="2172600" cy="1265400"/>
          </a:xfrm>
        </p:grpSpPr>
        <p:sp>
          <p:nvSpPr>
            <p:cNvPr id="57" name="Google Shape;57;p6"/>
            <p:cNvSpPr/>
            <p:nvPr/>
          </p:nvSpPr>
          <p:spPr>
            <a:xfrm>
              <a:off x="0" y="0"/>
              <a:ext cx="2172536" cy="1217696"/>
            </a:xfrm>
            <a:custGeom>
              <a:avLst/>
              <a:gdLst/>
              <a:ahLst/>
              <a:cxnLst/>
              <a:rect l="l" t="t" r="r" b="b"/>
              <a:pathLst>
                <a:path w="2172536" h="1217696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1189540"/>
                  </a:lnTo>
                  <a:cubicBezTo>
                    <a:pt x="2172536" y="1205090"/>
                    <a:pt x="2159930" y="1217696"/>
                    <a:pt x="2144380" y="1217696"/>
                  </a:cubicBezTo>
                  <a:lnTo>
                    <a:pt x="28156" y="1217696"/>
                  </a:lnTo>
                  <a:cubicBezTo>
                    <a:pt x="12606" y="1217696"/>
                    <a:pt x="0" y="1205090"/>
                    <a:pt x="0" y="118954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58" name="Google Shape;58;p6"/>
            <p:cNvSpPr txBox="1"/>
            <p:nvPr/>
          </p:nvSpPr>
          <p:spPr>
            <a:xfrm>
              <a:off x="0" y="-47625"/>
              <a:ext cx="2172600" cy="1265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59" name="Google Shape;59;p6"/>
          <p:cNvSpPr txBox="1">
            <a:spLocks noGrp="1"/>
          </p:cNvSpPr>
          <p:nvPr>
            <p:ph type="body" idx="1"/>
          </p:nvPr>
        </p:nvSpPr>
        <p:spPr>
          <a:xfrm>
            <a:off x="9592575" y="5210075"/>
            <a:ext cx="7344000" cy="39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60" name="Google Shape;60;p6"/>
          <p:cNvSpPr txBox="1">
            <a:spLocks noGrp="1"/>
          </p:cNvSpPr>
          <p:nvPr>
            <p:ph type="title"/>
          </p:nvPr>
        </p:nvSpPr>
        <p:spPr>
          <a:xfrm>
            <a:off x="9476225" y="1163400"/>
            <a:ext cx="7545900" cy="291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matchingName="Comparison">
  <p:cSld name="TWO_OBJECTS_WITH_TEXT">
    <p:bg>
      <p:bgPr>
        <a:solidFill>
          <a:srgbClr val="FFFBFC"/>
        </a:solidFill>
        <a:effectLst/>
      </p:bgPr>
    </p:bg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oogle Shape;62;p7"/>
          <p:cNvGrpSpPr/>
          <p:nvPr/>
        </p:nvGrpSpPr>
        <p:grpSpPr>
          <a:xfrm>
            <a:off x="9281696" y="645114"/>
            <a:ext cx="8111317" cy="8816402"/>
            <a:chOff x="0" y="-47625"/>
            <a:chExt cx="2136300" cy="2322000"/>
          </a:xfrm>
        </p:grpSpPr>
        <p:sp>
          <p:nvSpPr>
            <p:cNvPr id="63" name="Google Shape;63;p7"/>
            <p:cNvSpPr/>
            <p:nvPr/>
          </p:nvSpPr>
          <p:spPr>
            <a:xfrm>
              <a:off x="0" y="0"/>
              <a:ext cx="2136271" cy="2274270"/>
            </a:xfrm>
            <a:custGeom>
              <a:avLst/>
              <a:gdLst/>
              <a:ahLst/>
              <a:cxnLst/>
              <a:rect l="l" t="t" r="r" b="b"/>
              <a:pathLst>
                <a:path w="2136271" h="2274270" extrusionOk="0">
                  <a:moveTo>
                    <a:pt x="28634" y="0"/>
                  </a:moveTo>
                  <a:lnTo>
                    <a:pt x="2107636" y="0"/>
                  </a:lnTo>
                  <a:cubicBezTo>
                    <a:pt x="2123451" y="0"/>
                    <a:pt x="2136271" y="12820"/>
                    <a:pt x="2136271" y="28634"/>
                  </a:cubicBezTo>
                  <a:lnTo>
                    <a:pt x="2136271" y="2245635"/>
                  </a:lnTo>
                  <a:cubicBezTo>
                    <a:pt x="2136271" y="2261450"/>
                    <a:pt x="2123451" y="2274270"/>
                    <a:pt x="2107636" y="2274270"/>
                  </a:cubicBezTo>
                  <a:lnTo>
                    <a:pt x="28634" y="2274270"/>
                  </a:lnTo>
                  <a:cubicBezTo>
                    <a:pt x="12820" y="2274270"/>
                    <a:pt x="0" y="2261450"/>
                    <a:pt x="0" y="2245635"/>
                  </a:cubicBezTo>
                  <a:lnTo>
                    <a:pt x="0" y="28634"/>
                  </a:lnTo>
                  <a:cubicBezTo>
                    <a:pt x="0" y="12820"/>
                    <a:pt x="12820" y="0"/>
                    <a:pt x="28634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64" name="Google Shape;64;p7"/>
            <p:cNvSpPr txBox="1"/>
            <p:nvPr/>
          </p:nvSpPr>
          <p:spPr>
            <a:xfrm>
              <a:off x="0" y="-47625"/>
              <a:ext cx="21363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65" name="Google Shape;65;p7"/>
          <p:cNvSpPr txBox="1">
            <a:spLocks noGrp="1"/>
          </p:cNvSpPr>
          <p:nvPr>
            <p:ph type="body" idx="1"/>
          </p:nvPr>
        </p:nvSpPr>
        <p:spPr>
          <a:xfrm>
            <a:off x="955475" y="924750"/>
            <a:ext cx="7344000" cy="853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66" name="Google Shape;66;p7"/>
          <p:cNvSpPr txBox="1">
            <a:spLocks noGrp="1"/>
          </p:cNvSpPr>
          <p:nvPr>
            <p:ph type="title"/>
          </p:nvPr>
        </p:nvSpPr>
        <p:spPr>
          <a:xfrm>
            <a:off x="10231313" y="2709000"/>
            <a:ext cx="6212100" cy="496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matchingName="Title Only">
  <p:cSld name="TITLE_ONLY">
    <p:bg>
      <p:bgPr>
        <a:solidFill>
          <a:srgbClr val="DDADBB"/>
        </a:solidFill>
        <a:effectLst/>
      </p:bgPr>
    </p:bg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" name="Google Shape;68;p8"/>
          <p:cNvGrpSpPr/>
          <p:nvPr/>
        </p:nvGrpSpPr>
        <p:grpSpPr>
          <a:xfrm>
            <a:off x="7345080" y="645114"/>
            <a:ext cx="4814913" cy="8816402"/>
            <a:chOff x="0" y="-47625"/>
            <a:chExt cx="1268117" cy="2322000"/>
          </a:xfrm>
        </p:grpSpPr>
        <p:sp>
          <p:nvSpPr>
            <p:cNvPr id="69" name="Google Shape;69;p8"/>
            <p:cNvSpPr/>
            <p:nvPr/>
          </p:nvSpPr>
          <p:spPr>
            <a:xfrm>
              <a:off x="0" y="0"/>
              <a:ext cx="1268117" cy="2274270"/>
            </a:xfrm>
            <a:custGeom>
              <a:avLst/>
              <a:gdLst/>
              <a:ahLst/>
              <a:cxnLst/>
              <a:rect l="l" t="t" r="r" b="b"/>
              <a:pathLst>
                <a:path w="1268117" h="2274270" extrusionOk="0">
                  <a:moveTo>
                    <a:pt x="48237" y="0"/>
                  </a:moveTo>
                  <a:lnTo>
                    <a:pt x="1219880" y="0"/>
                  </a:lnTo>
                  <a:cubicBezTo>
                    <a:pt x="1232673" y="0"/>
                    <a:pt x="1244943" y="5082"/>
                    <a:pt x="1253989" y="14128"/>
                  </a:cubicBezTo>
                  <a:cubicBezTo>
                    <a:pt x="1263035" y="23175"/>
                    <a:pt x="1268117" y="35444"/>
                    <a:pt x="1268117" y="48237"/>
                  </a:cubicBezTo>
                  <a:lnTo>
                    <a:pt x="1268117" y="2226032"/>
                  </a:lnTo>
                  <a:cubicBezTo>
                    <a:pt x="1268117" y="2238825"/>
                    <a:pt x="1263035" y="2251095"/>
                    <a:pt x="1253989" y="2260141"/>
                  </a:cubicBezTo>
                  <a:cubicBezTo>
                    <a:pt x="1244943" y="2269187"/>
                    <a:pt x="1232673" y="2274270"/>
                    <a:pt x="1219880" y="2274270"/>
                  </a:cubicBezTo>
                  <a:lnTo>
                    <a:pt x="48237" y="2274270"/>
                  </a:lnTo>
                  <a:cubicBezTo>
                    <a:pt x="35444" y="2274270"/>
                    <a:pt x="23175" y="2269187"/>
                    <a:pt x="14128" y="2260141"/>
                  </a:cubicBezTo>
                  <a:cubicBezTo>
                    <a:pt x="5082" y="2251095"/>
                    <a:pt x="0" y="2238825"/>
                    <a:pt x="0" y="2226032"/>
                  </a:cubicBezTo>
                  <a:lnTo>
                    <a:pt x="0" y="48237"/>
                  </a:lnTo>
                  <a:cubicBezTo>
                    <a:pt x="0" y="35444"/>
                    <a:pt x="5082" y="23175"/>
                    <a:pt x="14128" y="14128"/>
                  </a:cubicBezTo>
                  <a:cubicBezTo>
                    <a:pt x="23175" y="5082"/>
                    <a:pt x="35444" y="0"/>
                    <a:pt x="4823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70" name="Google Shape;70;p8"/>
            <p:cNvSpPr txBox="1"/>
            <p:nvPr/>
          </p:nvSpPr>
          <p:spPr>
            <a:xfrm>
              <a:off x="0" y="-47625"/>
              <a:ext cx="12681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grpSp>
        <p:nvGrpSpPr>
          <p:cNvPr id="71" name="Google Shape;71;p8"/>
          <p:cNvGrpSpPr/>
          <p:nvPr/>
        </p:nvGrpSpPr>
        <p:grpSpPr>
          <a:xfrm>
            <a:off x="12577965" y="645114"/>
            <a:ext cx="4814913" cy="8816402"/>
            <a:chOff x="0" y="-47625"/>
            <a:chExt cx="1268117" cy="2322000"/>
          </a:xfrm>
        </p:grpSpPr>
        <p:sp>
          <p:nvSpPr>
            <p:cNvPr id="72" name="Google Shape;72;p8"/>
            <p:cNvSpPr/>
            <p:nvPr/>
          </p:nvSpPr>
          <p:spPr>
            <a:xfrm>
              <a:off x="0" y="0"/>
              <a:ext cx="1268117" cy="2274270"/>
            </a:xfrm>
            <a:custGeom>
              <a:avLst/>
              <a:gdLst/>
              <a:ahLst/>
              <a:cxnLst/>
              <a:rect l="l" t="t" r="r" b="b"/>
              <a:pathLst>
                <a:path w="1268117" h="2274270" extrusionOk="0">
                  <a:moveTo>
                    <a:pt x="48237" y="0"/>
                  </a:moveTo>
                  <a:lnTo>
                    <a:pt x="1219880" y="0"/>
                  </a:lnTo>
                  <a:cubicBezTo>
                    <a:pt x="1232673" y="0"/>
                    <a:pt x="1244943" y="5082"/>
                    <a:pt x="1253989" y="14128"/>
                  </a:cubicBezTo>
                  <a:cubicBezTo>
                    <a:pt x="1263035" y="23175"/>
                    <a:pt x="1268117" y="35444"/>
                    <a:pt x="1268117" y="48237"/>
                  </a:cubicBezTo>
                  <a:lnTo>
                    <a:pt x="1268117" y="2226032"/>
                  </a:lnTo>
                  <a:cubicBezTo>
                    <a:pt x="1268117" y="2238825"/>
                    <a:pt x="1263035" y="2251095"/>
                    <a:pt x="1253989" y="2260141"/>
                  </a:cubicBezTo>
                  <a:cubicBezTo>
                    <a:pt x="1244943" y="2269187"/>
                    <a:pt x="1232673" y="2274270"/>
                    <a:pt x="1219880" y="2274270"/>
                  </a:cubicBezTo>
                  <a:lnTo>
                    <a:pt x="48237" y="2274270"/>
                  </a:lnTo>
                  <a:cubicBezTo>
                    <a:pt x="35444" y="2274270"/>
                    <a:pt x="23175" y="2269187"/>
                    <a:pt x="14128" y="2260141"/>
                  </a:cubicBezTo>
                  <a:cubicBezTo>
                    <a:pt x="5082" y="2251095"/>
                    <a:pt x="0" y="2238825"/>
                    <a:pt x="0" y="2226032"/>
                  </a:cubicBezTo>
                  <a:lnTo>
                    <a:pt x="0" y="48237"/>
                  </a:lnTo>
                  <a:cubicBezTo>
                    <a:pt x="0" y="35444"/>
                    <a:pt x="5082" y="23175"/>
                    <a:pt x="14128" y="14128"/>
                  </a:cubicBezTo>
                  <a:cubicBezTo>
                    <a:pt x="23175" y="5082"/>
                    <a:pt x="35444" y="0"/>
                    <a:pt x="4823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73" name="Google Shape;73;p8"/>
            <p:cNvSpPr txBox="1"/>
            <p:nvPr/>
          </p:nvSpPr>
          <p:spPr>
            <a:xfrm>
              <a:off x="0" y="-47625"/>
              <a:ext cx="1268100" cy="2322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pic>
        <p:nvPicPr>
          <p:cNvPr id="74" name="Google Shape;74;p8"/>
          <p:cNvPicPr preferRelativeResize="0"/>
          <p:nvPr/>
        </p:nvPicPr>
        <p:blipFill>
          <a:blip r:embed="rId2"/>
          <a:stretch>
            <a:fillRect/>
          </a:stretch>
        </p:blipFill>
        <p:spPr>
          <a:xfrm>
            <a:off x="-782775" y="6149721"/>
            <a:ext cx="6229917" cy="5012428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8"/>
          <p:cNvSpPr txBox="1">
            <a:spLocks noGrp="1"/>
          </p:cNvSpPr>
          <p:nvPr>
            <p:ph type="body" idx="1"/>
          </p:nvPr>
        </p:nvSpPr>
        <p:spPr>
          <a:xfrm>
            <a:off x="1145672" y="5210075"/>
            <a:ext cx="5371200" cy="39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76" name="Google Shape;76;p8"/>
          <p:cNvSpPr txBox="1">
            <a:spLocks noGrp="1"/>
          </p:cNvSpPr>
          <p:nvPr>
            <p:ph type="title"/>
          </p:nvPr>
        </p:nvSpPr>
        <p:spPr>
          <a:xfrm>
            <a:off x="1060575" y="1163400"/>
            <a:ext cx="5519100" cy="291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0"/>
              <a:buFont typeface="Fraunces Light"/>
              <a:buNone/>
              <a:defRPr sz="9000" i="0" u="none" strike="noStrike" cap="none">
                <a:solidFill>
                  <a:schemeClr val="dk1"/>
                </a:solidFill>
                <a:latin typeface="Fraunces Light"/>
                <a:ea typeface="Fraunces Light"/>
                <a:cs typeface="Fraunces Light"/>
                <a:sym typeface="Fraunces Ligh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7" name="Google Shape;77;p8"/>
          <p:cNvSpPr txBox="1">
            <a:spLocks noGrp="1"/>
          </p:cNvSpPr>
          <p:nvPr>
            <p:ph type="body" idx="2"/>
          </p:nvPr>
        </p:nvSpPr>
        <p:spPr>
          <a:xfrm>
            <a:off x="7701025" y="6745375"/>
            <a:ext cx="4105200" cy="24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78" name="Google Shape;78;p8"/>
          <p:cNvSpPr txBox="1">
            <a:spLocks noGrp="1"/>
          </p:cNvSpPr>
          <p:nvPr>
            <p:ph type="body" idx="3"/>
          </p:nvPr>
        </p:nvSpPr>
        <p:spPr>
          <a:xfrm>
            <a:off x="12932825" y="6745375"/>
            <a:ext cx="4105200" cy="24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79" name="Google Shape;79;p8"/>
          <p:cNvSpPr>
            <a:spLocks noGrp="1"/>
          </p:cNvSpPr>
          <p:nvPr>
            <p:ph type="pic" idx="4"/>
          </p:nvPr>
        </p:nvSpPr>
        <p:spPr>
          <a:xfrm>
            <a:off x="7797600" y="1208775"/>
            <a:ext cx="3919800" cy="5148900"/>
          </a:xfrm>
          <a:prstGeom prst="rect">
            <a:avLst/>
          </a:prstGeom>
          <a:noFill/>
          <a:ln>
            <a:noFill/>
          </a:ln>
        </p:spPr>
      </p:sp>
      <p:sp>
        <p:nvSpPr>
          <p:cNvPr id="80" name="Google Shape;80;p8"/>
          <p:cNvSpPr>
            <a:spLocks noGrp="1"/>
          </p:cNvSpPr>
          <p:nvPr>
            <p:ph type="pic" idx="5"/>
          </p:nvPr>
        </p:nvSpPr>
        <p:spPr>
          <a:xfrm>
            <a:off x="13025525" y="1208775"/>
            <a:ext cx="3919800" cy="51489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BLANK_1_1_1_1_1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9"/>
          <p:cNvSpPr/>
          <p:nvPr/>
        </p:nvSpPr>
        <p:spPr>
          <a:xfrm>
            <a:off x="300800" y="250900"/>
            <a:ext cx="17646000" cy="846600"/>
          </a:xfrm>
          <a:prstGeom prst="roundRect">
            <a:avLst>
              <a:gd name="adj" fmla="val 38512"/>
            </a:avLst>
          </a:prstGeom>
          <a:solidFill>
            <a:schemeClr val="dk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19" name="Google Shape;119;p19"/>
          <p:cNvSpPr/>
          <p:nvPr/>
        </p:nvSpPr>
        <p:spPr>
          <a:xfrm>
            <a:off x="300800" y="9217000"/>
            <a:ext cx="17646000" cy="846600"/>
          </a:xfrm>
          <a:prstGeom prst="roundRect">
            <a:avLst>
              <a:gd name="adj" fmla="val 38512"/>
            </a:avLst>
          </a:prstGeom>
          <a:solidFill>
            <a:schemeClr val="dk2"/>
          </a:solidFill>
          <a:ln>
            <a:noFill/>
          </a:ln>
          <a:effectLst>
            <a:outerShdw blurRad="57150" dist="19050" dir="5400000" algn="bl" rotWithShape="0">
              <a:schemeClr val="dk1">
                <a:alpha val="50000"/>
              </a:schemeClr>
            </a:outerShdw>
          </a:effectLst>
        </p:spPr>
        <p:txBody>
          <a:bodyPr spcFirstLastPara="1" wrap="square" lIns="182850" tIns="182850" rIns="182850" bIns="18285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800"/>
          </a:p>
        </p:txBody>
      </p:sp>
      <p:sp>
        <p:nvSpPr>
          <p:cNvPr id="120" name="Google Shape;120;p19"/>
          <p:cNvSpPr txBox="1">
            <a:spLocks noGrp="1"/>
          </p:cNvSpPr>
          <p:nvPr>
            <p:ph type="subTitle" idx="1"/>
          </p:nvPr>
        </p:nvSpPr>
        <p:spPr>
          <a:xfrm>
            <a:off x="1444200" y="2785194"/>
            <a:ext cx="3995400" cy="138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1" name="Google Shape;121;p19"/>
          <p:cNvSpPr txBox="1">
            <a:spLocks noGrp="1"/>
          </p:cNvSpPr>
          <p:nvPr>
            <p:ph type="subTitle" idx="2"/>
          </p:nvPr>
        </p:nvSpPr>
        <p:spPr>
          <a:xfrm>
            <a:off x="7131606" y="2785200"/>
            <a:ext cx="4003800" cy="138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2" name="Google Shape;122;p19"/>
          <p:cNvSpPr txBox="1">
            <a:spLocks noGrp="1"/>
          </p:cNvSpPr>
          <p:nvPr>
            <p:ph type="subTitle" idx="3"/>
          </p:nvPr>
        </p:nvSpPr>
        <p:spPr>
          <a:xfrm>
            <a:off x="12849802" y="2785196"/>
            <a:ext cx="4003800" cy="1381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3" name="Google Shape;123;p19"/>
          <p:cNvSpPr txBox="1">
            <a:spLocks noGrp="1"/>
          </p:cNvSpPr>
          <p:nvPr>
            <p:ph type="subTitle" idx="4"/>
          </p:nvPr>
        </p:nvSpPr>
        <p:spPr>
          <a:xfrm>
            <a:off x="1444200" y="6260094"/>
            <a:ext cx="3995400" cy="130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4" name="Google Shape;124;p19"/>
          <p:cNvSpPr txBox="1">
            <a:spLocks noGrp="1"/>
          </p:cNvSpPr>
          <p:nvPr>
            <p:ph type="subTitle" idx="5"/>
          </p:nvPr>
        </p:nvSpPr>
        <p:spPr>
          <a:xfrm>
            <a:off x="7131606" y="6260096"/>
            <a:ext cx="4003800" cy="130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5" name="Google Shape;125;p19"/>
          <p:cNvSpPr txBox="1">
            <a:spLocks noGrp="1"/>
          </p:cNvSpPr>
          <p:nvPr>
            <p:ph type="subTitle" idx="6"/>
          </p:nvPr>
        </p:nvSpPr>
        <p:spPr>
          <a:xfrm>
            <a:off x="12854002" y="6260096"/>
            <a:ext cx="3995400" cy="1300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6" name="Google Shape;126;p19"/>
          <p:cNvSpPr txBox="1">
            <a:spLocks noGrp="1"/>
          </p:cNvSpPr>
          <p:nvPr>
            <p:ph type="subTitle" idx="7"/>
          </p:nvPr>
        </p:nvSpPr>
        <p:spPr>
          <a:xfrm>
            <a:off x="1444200" y="1820494"/>
            <a:ext cx="3995400" cy="96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127" name="Google Shape;127;p19"/>
          <p:cNvSpPr txBox="1">
            <a:spLocks noGrp="1"/>
          </p:cNvSpPr>
          <p:nvPr>
            <p:ph type="subTitle" idx="8"/>
          </p:nvPr>
        </p:nvSpPr>
        <p:spPr>
          <a:xfrm>
            <a:off x="7131606" y="1820494"/>
            <a:ext cx="4003800" cy="96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128" name="Google Shape;128;p19"/>
          <p:cNvSpPr txBox="1">
            <a:spLocks noGrp="1"/>
          </p:cNvSpPr>
          <p:nvPr>
            <p:ph type="subTitle" idx="9"/>
          </p:nvPr>
        </p:nvSpPr>
        <p:spPr>
          <a:xfrm>
            <a:off x="12849802" y="1820494"/>
            <a:ext cx="4003800" cy="969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129" name="Google Shape;129;p19"/>
          <p:cNvSpPr txBox="1">
            <a:spLocks noGrp="1"/>
          </p:cNvSpPr>
          <p:nvPr>
            <p:ph type="subTitle" idx="13"/>
          </p:nvPr>
        </p:nvSpPr>
        <p:spPr>
          <a:xfrm>
            <a:off x="1444200" y="5409294"/>
            <a:ext cx="3995400" cy="84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130" name="Google Shape;130;p19"/>
          <p:cNvSpPr txBox="1">
            <a:spLocks noGrp="1"/>
          </p:cNvSpPr>
          <p:nvPr>
            <p:ph type="subTitle" idx="14"/>
          </p:nvPr>
        </p:nvSpPr>
        <p:spPr>
          <a:xfrm>
            <a:off x="7131606" y="5409294"/>
            <a:ext cx="4003800" cy="84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  <p:sp>
        <p:nvSpPr>
          <p:cNvPr id="131" name="Google Shape;131;p19"/>
          <p:cNvSpPr txBox="1">
            <a:spLocks noGrp="1"/>
          </p:cNvSpPr>
          <p:nvPr>
            <p:ph type="subTitle" idx="15"/>
          </p:nvPr>
        </p:nvSpPr>
        <p:spPr>
          <a:xfrm>
            <a:off x="12854002" y="5409294"/>
            <a:ext cx="3995400" cy="84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000" b="1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48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000" b="0" i="0">
                <a:solidFill>
                  <a:schemeClr val="tx1"/>
                </a:solidFill>
                <a:latin typeface="Cambria" panose="02040503050406030204"/>
                <a:cs typeface="Cambria" panose="02040503050406030204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rgbClr val="212121"/>
                </a:solidFill>
                <a:latin typeface="Arial MT"/>
                <a:cs typeface="Arial MT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0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Fraunces"/>
              <a:buNone/>
              <a:defRPr sz="4400" i="0" u="none" strike="noStrike" cap="none">
                <a:solidFill>
                  <a:schemeClr val="dk1"/>
                </a:solidFill>
                <a:latin typeface="Fraunces"/>
                <a:ea typeface="Fraunces"/>
                <a:cs typeface="Fraunces"/>
                <a:sym typeface="Fraunce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556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/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/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</a:fld>
            <a:endParaRPr lang="en-US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 panose="020B0604020202020204"/>
        <a:defRPr sz="1400" b="0" i="0" u="none" strike="noStrike" cap="none">
          <a:solidFill>
            <a:srgbClr val="000000"/>
          </a:solidFill>
          <a:latin typeface="Arial" panose="020B0604020202020204"/>
          <a:ea typeface="Arial" panose="020B0604020202020204"/>
          <a:cs typeface="Arial" panose="020B0604020202020204"/>
          <a:sym typeface="Arial" panose="020B0604020202020204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7.png"/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8.png"/><Relationship Id="rId1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9.xml"/><Relationship Id="rId1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9.xml"/><Relationship Id="rId1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9.xml"/><Relationship Id="rId1" Type="http://schemas.openxmlformats.org/officeDocument/2006/relationships/image" Target="../media/image2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8.jpeg"/><Relationship Id="rId1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9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30.jpeg"/></Relationships>
</file>

<file path=ppt/slides/_rels/slide28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3.xml"/><Relationship Id="rId5" Type="http://schemas.openxmlformats.org/officeDocument/2006/relationships/slideLayout" Target="../slideLayouts/slideLayout1.xml"/><Relationship Id="rId4" Type="http://schemas.openxmlformats.org/officeDocument/2006/relationships/hyperlink" Target="https://doi.org/10.1093/bjd/ljad462" TargetMode="External"/><Relationship Id="rId3" Type="http://schemas.openxmlformats.org/officeDocument/2006/relationships/hyperlink" Target="https://doi.org/10.3390/su14159053" TargetMode="External"/><Relationship Id="rId2" Type="http://schemas.openxmlformats.org/officeDocument/2006/relationships/hyperlink" Target="https://doi.org/10.24911/IJMDC.51-1736276775" TargetMode="External"/><Relationship Id="rId1" Type="http://schemas.openxmlformats.org/officeDocument/2006/relationships/hyperlink" Target="https://doi.org/10.3390/su13041909" TargetMode="External"/></Relationships>
</file>

<file path=ppt/slides/_rels/slide29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1.xml"/><Relationship Id="rId4" Type="http://schemas.openxmlformats.org/officeDocument/2006/relationships/hyperlink" Target="https://doi.org/10.1186/s12960-024-00966-1" TargetMode="External"/><Relationship Id="rId3" Type="http://schemas.openxmlformats.org/officeDocument/2006/relationships/hyperlink" Target="https://doi.org/10.3967/bes2021.008" TargetMode="External"/><Relationship Id="rId2" Type="http://schemas.openxmlformats.org/officeDocument/2006/relationships/hyperlink" Target="https://doi.org/10.1371/journal.pmed.1003602" TargetMode="External"/><Relationship Id="rId1" Type="http://schemas.openxmlformats.org/officeDocument/2006/relationships/hyperlink" Target="https://doi.org/10.3390/bs14020102" TargetMode="External"/></Relationships>
</file>

<file path=ppt/slides/_rels/slide30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5.xml"/><Relationship Id="rId3" Type="http://schemas.openxmlformats.org/officeDocument/2006/relationships/slideLayout" Target="../slideLayouts/slideLayout1.xml"/><Relationship Id="rId2" Type="http://schemas.openxmlformats.org/officeDocument/2006/relationships/hyperlink" Target="https://doi.org/10.1186/s12913-024-11724-3" TargetMode="External"/><Relationship Id="rId1" Type="http://schemas.openxmlformats.org/officeDocument/2006/relationships/hyperlink" Target="https://doi.org/10.1016/j.comnet.2021.108074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DBB"/>
        </a:solidFill>
        <a:effectLst/>
      </p:bgPr>
    </p:bg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oogle Shape;85;p9"/>
          <p:cNvGrpSpPr/>
          <p:nvPr/>
        </p:nvGrpSpPr>
        <p:grpSpPr>
          <a:xfrm>
            <a:off x="9611579" y="-233044"/>
            <a:ext cx="8673366" cy="10516503"/>
            <a:chOff x="0" y="-47625"/>
            <a:chExt cx="2567025" cy="2321895"/>
          </a:xfrm>
        </p:grpSpPr>
        <p:sp>
          <p:nvSpPr>
            <p:cNvPr id="86" name="Google Shape;86;p9"/>
            <p:cNvSpPr/>
            <p:nvPr/>
          </p:nvSpPr>
          <p:spPr>
            <a:xfrm>
              <a:off x="0" y="0"/>
              <a:ext cx="2567025" cy="2274270"/>
            </a:xfrm>
            <a:custGeom>
              <a:avLst/>
              <a:gdLst/>
              <a:ahLst/>
              <a:cxnLst/>
              <a:rect l="l" t="t" r="r" b="b"/>
              <a:pathLst>
                <a:path w="2567025" h="2274270" extrusionOk="0">
                  <a:moveTo>
                    <a:pt x="23829" y="0"/>
                  </a:moveTo>
                  <a:lnTo>
                    <a:pt x="2543195" y="0"/>
                  </a:lnTo>
                  <a:cubicBezTo>
                    <a:pt x="2549515" y="0"/>
                    <a:pt x="2555576" y="2511"/>
                    <a:pt x="2560045" y="6979"/>
                  </a:cubicBezTo>
                  <a:cubicBezTo>
                    <a:pt x="2564514" y="11448"/>
                    <a:pt x="2567025" y="17509"/>
                    <a:pt x="2567025" y="23829"/>
                  </a:cubicBezTo>
                  <a:lnTo>
                    <a:pt x="2567025" y="2250440"/>
                  </a:lnTo>
                  <a:cubicBezTo>
                    <a:pt x="2567025" y="2263601"/>
                    <a:pt x="2556356" y="2274270"/>
                    <a:pt x="2543195" y="2274270"/>
                  </a:cubicBezTo>
                  <a:lnTo>
                    <a:pt x="23829" y="2274270"/>
                  </a:lnTo>
                  <a:cubicBezTo>
                    <a:pt x="17509" y="2274270"/>
                    <a:pt x="11448" y="2271759"/>
                    <a:pt x="6979" y="2267290"/>
                  </a:cubicBezTo>
                  <a:cubicBezTo>
                    <a:pt x="2511" y="2262821"/>
                    <a:pt x="0" y="2256760"/>
                    <a:pt x="0" y="2250440"/>
                  </a:cubicBezTo>
                  <a:lnTo>
                    <a:pt x="0" y="23829"/>
                  </a:lnTo>
                  <a:cubicBezTo>
                    <a:pt x="0" y="17509"/>
                    <a:pt x="2511" y="11448"/>
                    <a:pt x="6979" y="6979"/>
                  </a:cubicBezTo>
                  <a:cubicBezTo>
                    <a:pt x="11448" y="2511"/>
                    <a:pt x="17509" y="0"/>
                    <a:pt x="23829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87" name="Google Shape;87;p9"/>
            <p:cNvSpPr txBox="1"/>
            <p:nvPr/>
          </p:nvSpPr>
          <p:spPr>
            <a:xfrm>
              <a:off x="0" y="-47625"/>
              <a:ext cx="2567025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88" name="Google Shape;88;p9"/>
          <p:cNvSpPr/>
          <p:nvPr/>
        </p:nvSpPr>
        <p:spPr>
          <a:xfrm>
            <a:off x="11140961" y="5924063"/>
            <a:ext cx="5941143" cy="129625"/>
          </a:xfrm>
          <a:custGeom>
            <a:avLst/>
            <a:gdLst/>
            <a:ahLst/>
            <a:cxnLst/>
            <a:rect l="l" t="t" r="r" b="b"/>
            <a:pathLst>
              <a:path w="5941143" h="129625" extrusionOk="0">
                <a:moveTo>
                  <a:pt x="0" y="0"/>
                </a:moveTo>
                <a:lnTo>
                  <a:pt x="5941143" y="0"/>
                </a:lnTo>
                <a:lnTo>
                  <a:pt x="5941143" y="129625"/>
                </a:lnTo>
                <a:lnTo>
                  <a:pt x="0" y="129625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1"/>
            <a:stretch>
              <a:fillRect/>
            </a:stretch>
          </a:blipFill>
          <a:ln>
            <a:noFill/>
          </a:ln>
        </p:spPr>
      </p:sp>
      <p:sp>
        <p:nvSpPr>
          <p:cNvPr id="90" name="Google Shape;90;p9"/>
          <p:cNvSpPr txBox="1"/>
          <p:nvPr/>
        </p:nvSpPr>
        <p:spPr>
          <a:xfrm>
            <a:off x="10781471" y="6274572"/>
            <a:ext cx="6946889" cy="2548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en-US" sz="3600" b="1" i="1" dirty="0">
                <a:latin typeface="Inter" panose="02000503000000020004"/>
                <a:ea typeface="Inter" panose="02000503000000020004"/>
                <a:sym typeface="Inter" panose="02000503000000020004"/>
              </a:rPr>
              <a:t>A Smartwatch for Children with Eczema: Promoting Timely Emollient Use through Digital Health Innovation</a:t>
            </a:r>
            <a:endParaRPr lang="en-US" sz="3200" b="1" i="1" dirty="0"/>
          </a:p>
        </p:txBody>
      </p:sp>
      <p:sp>
        <p:nvSpPr>
          <p:cNvPr id="91" name="Google Shape;91;p9"/>
          <p:cNvSpPr/>
          <p:nvPr/>
        </p:nvSpPr>
        <p:spPr>
          <a:xfrm rot="182170">
            <a:off x="12507947" y="6823864"/>
            <a:ext cx="2139525" cy="800390"/>
          </a:xfrm>
          <a:custGeom>
            <a:avLst/>
            <a:gdLst/>
            <a:ahLst/>
            <a:cxnLst/>
            <a:rect l="l" t="t" r="r" b="b"/>
            <a:pathLst>
              <a:path w="2655268" h="897963" extrusionOk="0">
                <a:moveTo>
                  <a:pt x="0" y="0"/>
                </a:moveTo>
                <a:lnTo>
                  <a:pt x="2655269" y="0"/>
                </a:lnTo>
                <a:lnTo>
                  <a:pt x="2655269" y="897963"/>
                </a:lnTo>
                <a:lnTo>
                  <a:pt x="0" y="89796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2"/>
            <a:stretch>
              <a:fillRect/>
            </a:stretch>
          </a:blipFill>
          <a:ln>
            <a:noFill/>
          </a:ln>
        </p:spPr>
      </p:sp>
      <p:pic>
        <p:nvPicPr>
          <p:cNvPr id="93" name="Google Shape;93;p9" descr="A child with a lotion on her face&#10;&#10;AI-generated content may be incorrect."/>
          <p:cNvPicPr preferRelativeResize="0"/>
          <p:nvPr/>
        </p:nvPicPr>
        <p:blipFill>
          <a:blip r:embed="rId3"/>
          <a:srcRect t="1800" b="1800"/>
          <a:stretch>
            <a:fillRect/>
          </a:stretch>
        </p:blipFill>
        <p:spPr>
          <a:xfrm>
            <a:off x="10779724" y="1276263"/>
            <a:ext cx="6659400" cy="4281900"/>
          </a:xfrm>
          <a:prstGeom prst="roundRect">
            <a:avLst>
              <a:gd name="adj" fmla="val 7431"/>
            </a:avLst>
          </a:prstGeom>
          <a:noFill/>
          <a:ln>
            <a:noFill/>
          </a:ln>
        </p:spPr>
      </p:pic>
      <p:pic>
        <p:nvPicPr>
          <p:cNvPr id="2" name="Picture 1" descr="A pink square watch with a face and text&#10;&#10;AI-generated content may be incorrect.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4180" y="1011775"/>
            <a:ext cx="6465651" cy="6521407"/>
          </a:xfrm>
          <a:prstGeom prst="rect">
            <a:avLst/>
          </a:prstGeom>
        </p:spPr>
      </p:pic>
      <p:sp>
        <p:nvSpPr>
          <p:cNvPr id="4" name="Google Shape;149;p12"/>
          <p:cNvSpPr txBox="1"/>
          <p:nvPr/>
        </p:nvSpPr>
        <p:spPr>
          <a:xfrm>
            <a:off x="1599880" y="7908960"/>
            <a:ext cx="7686440" cy="27607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n-US" b="1" dirty="0">
                <a:latin typeface="Inter" panose="02000503000000020004"/>
                <a:ea typeface="Inter" panose="02000503000000020004"/>
              </a:rPr>
              <a:t>MODULE: </a:t>
            </a:r>
            <a:r>
              <a:rPr lang="en-US" dirty="0">
                <a:latin typeface="Inter" panose="02000503000000020004"/>
                <a:ea typeface="Inter" panose="02000503000000020004"/>
              </a:rPr>
              <a:t>LCHS7009 Population Health and Digital Health Promotion </a:t>
            </a:r>
            <a:endParaRPr lang="en-US" dirty="0">
              <a:latin typeface="Inter" panose="02000503000000020004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r>
              <a:rPr lang="en-US" b="1">
                <a:latin typeface="Inter" panose="02000503000000020004"/>
                <a:ea typeface="Inter" panose="02000503000000020004"/>
              </a:rPr>
              <a:t>LECTURER: </a:t>
            </a:r>
            <a:r>
              <a:rPr lang="en-US">
                <a:latin typeface="Inter" panose="02000503000000020004"/>
                <a:ea typeface="Inter" panose="02000503000000020004"/>
              </a:rPr>
              <a:t>Dr Besty Jose</a:t>
            </a:r>
            <a:endParaRPr lang="en-US">
              <a:latin typeface="Inter" panose="02000503000000020004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r>
              <a:rPr lang="en-US" b="1" dirty="0">
                <a:latin typeface="Inter" panose="02000503000000020004"/>
                <a:ea typeface="Inter" panose="02000503000000020004"/>
              </a:rPr>
              <a:t>STUDENTS:</a:t>
            </a:r>
            <a:endParaRPr lang="en-US" b="1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AutoNum type="arabicPeriod"/>
            </a:pPr>
            <a:r>
              <a:rPr lang="en-US">
                <a:latin typeface="Inter" panose="02000503000000020004"/>
                <a:ea typeface="Inter" panose="02000503000000020004"/>
                <a:sym typeface="Inter" panose="02000503000000020004"/>
              </a:rPr>
              <a:t>Chiani Nicholas, ID: 2437886</a:t>
            </a:r>
            <a:endParaRPr lang="en-US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AutoNum type="arabicPeriod"/>
            </a:pPr>
            <a:r>
              <a:rPr lang="en-US" dirty="0">
                <a:latin typeface="Inter" panose="02000503000000020004"/>
                <a:ea typeface="Inter" panose="02000503000000020004"/>
              </a:rPr>
              <a:t>Patel Krupaben, ID: 2434366</a:t>
            </a:r>
            <a:endParaRPr lang="en-US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AutoNum type="arabicPeriod"/>
            </a:pPr>
            <a:r>
              <a:rPr lang="en-US" dirty="0">
                <a:latin typeface="Inter" panose="02000503000000020004"/>
                <a:ea typeface="Inter" panose="02000503000000020004"/>
              </a:rPr>
              <a:t>Adil Karim, ID: 2426763</a:t>
            </a:r>
            <a:endParaRPr lang="en-US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AutoNum type="arabicPeriod"/>
            </a:pPr>
            <a:r>
              <a:rPr lang="en-US" dirty="0">
                <a:latin typeface="Inter" panose="02000503000000020004"/>
                <a:ea typeface="Inter" panose="02000503000000020004"/>
              </a:rPr>
              <a:t>Harsh Pal, ID: 2432312</a:t>
            </a:r>
            <a:endParaRPr lang="en-US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AutoNum type="arabicPeriod"/>
            </a:pPr>
            <a:endParaRPr lang="en-US" b="1" dirty="0">
              <a:latin typeface="Inter" panose="02000503000000020004"/>
              <a:ea typeface="Inter" panose="02000503000000020004"/>
            </a:endParaRPr>
          </a:p>
          <a:p>
            <a:pPr marL="342900" marR="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AutoNum type="arabicPeriod"/>
            </a:pP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AutoNum type="arabicPeriod"/>
            </a:pPr>
            <a:endParaRPr lang="en-US" sz="2400" dirty="0">
              <a:latin typeface="Inter" panose="02000503000000020004"/>
              <a:ea typeface="Inter" panose="02000503000000020004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" name="Google Shape;122;p11"/>
          <p:cNvGrpSpPr/>
          <p:nvPr/>
        </p:nvGrpSpPr>
        <p:grpSpPr>
          <a:xfrm>
            <a:off x="895152" y="645115"/>
            <a:ext cx="13542481" cy="3366730"/>
            <a:chOff x="0" y="-47625"/>
            <a:chExt cx="3397146" cy="886711"/>
          </a:xfrm>
        </p:grpSpPr>
        <p:sp>
          <p:nvSpPr>
            <p:cNvPr id="123" name="Google Shape;123;p11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24" name="Google Shape;124;p11"/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29" name="Google Shape;129;p11"/>
          <p:cNvSpPr txBox="1"/>
          <p:nvPr/>
        </p:nvSpPr>
        <p:spPr>
          <a:xfrm>
            <a:off x="1353446" y="1231891"/>
            <a:ext cx="10025305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0" i="0" u="none" strike="noStrike" cap="none" dirty="0">
                <a:solidFill>
                  <a:srgbClr val="000000"/>
                </a:solidFill>
                <a:latin typeface="Fraunces Light"/>
                <a:ea typeface="Fraunces Light"/>
                <a:cs typeface="Fraunces Light"/>
                <a:sym typeface="Fraunces Light"/>
              </a:rPr>
              <a:t>About </a:t>
            </a:r>
            <a:r>
              <a:rPr lang="en-US" sz="5400" dirty="0">
                <a:latin typeface="Fraunces Light"/>
                <a:ea typeface="Fraunces Light"/>
                <a:cs typeface="Fraunces Light"/>
                <a:sym typeface="Fraunces Light"/>
              </a:rPr>
              <a:t>Eczema</a:t>
            </a:r>
            <a:endParaRPr lang="en-US" sz="5400" dirty="0"/>
          </a:p>
        </p:txBody>
      </p:sp>
      <p:sp>
        <p:nvSpPr>
          <p:cNvPr id="130" name="Google Shape;130;p11"/>
          <p:cNvSpPr txBox="1"/>
          <p:nvPr/>
        </p:nvSpPr>
        <p:spPr>
          <a:xfrm>
            <a:off x="1353446" y="2216405"/>
            <a:ext cx="12554944" cy="1415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Eczema, also known as atopic dermatitis, is a common, non-contagious skin condition that causes the skin to become dry, itchy, and irritated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.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Often referred to as “the itch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that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rashes” (Nemeth et al., 2022), this long-term condition tends to flare up unpredictably, making it challenging to manage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and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to assess treatment effectiveness (Langan et al., 2024).</a:t>
            </a:r>
            <a:endParaRPr lang="en-US" sz="2000" dirty="0"/>
          </a:p>
        </p:txBody>
      </p:sp>
      <p:pic>
        <p:nvPicPr>
          <p:cNvPr id="131" name="Google Shape;131;p11"/>
          <p:cNvPicPr preferRelativeResize="0"/>
          <p:nvPr/>
        </p:nvPicPr>
        <p:blipFill>
          <a:blip r:embed="rId1"/>
          <a:stretch>
            <a:fillRect/>
          </a:stretch>
        </p:blipFill>
        <p:spPr>
          <a:xfrm>
            <a:off x="15086900" y="1227075"/>
            <a:ext cx="1386550" cy="2202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Placeholder 3" descr="A collage of a child&amp;#39;s face&#10;&#10;AI-generated content may be incorrect."/>
          <p:cNvPicPr>
            <a:picLocks noChangeAspect="1"/>
          </p:cNvPicPr>
          <p:nvPr/>
        </p:nvPicPr>
        <p:blipFill>
          <a:blip r:embed="rId2"/>
          <a:srcRect t="25934" b="25934"/>
          <a:stretch>
            <a:fillRect/>
          </a:stretch>
        </p:blipFill>
        <p:spPr>
          <a:xfrm>
            <a:off x="895150" y="4419909"/>
            <a:ext cx="16498200" cy="5104800"/>
          </a:xfrm>
          <a:prstGeom prst="roundRect">
            <a:avLst>
              <a:gd name="adj" fmla="val 3724"/>
            </a:avLst>
          </a:prstGeom>
          <a:noFill/>
          <a:ln>
            <a:noFill/>
          </a:ln>
        </p:spPr>
      </p:pic>
      <p:sp>
        <p:nvSpPr>
          <p:cNvPr id="4" name="Text Placeholder 1"/>
          <p:cNvSpPr txBox="1"/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marL="101600" indent="0" algn="ctr">
              <a:buNone/>
            </a:pPr>
            <a:r>
              <a:rPr lang="en-US" sz="4000" b="1" dirty="0"/>
              <a:t>2.6%</a:t>
            </a:r>
            <a:endParaRPr lang="en-US" sz="4000" b="1" dirty="0"/>
          </a:p>
          <a:p>
            <a:pPr marL="101600" indent="0" algn="ctr"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/>
              <a:t>Of the global population is affected by eczema.</a:t>
            </a:r>
            <a:endParaRPr lang="en-US" sz="2400"/>
          </a:p>
          <a:p>
            <a:pPr marL="101600" indent="0" algn="ctr">
              <a:buNone/>
            </a:pPr>
            <a:endParaRPr lang="en-US" sz="240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84336" y="1116102"/>
            <a:ext cx="6201000" cy="4184327"/>
          </a:xfrm>
        </p:spPr>
        <p:txBody>
          <a:bodyPr/>
          <a:lstStyle/>
          <a:p>
            <a:r>
              <a:rPr lang="en-US" dirty="0"/>
              <a:t>ECZEMA </a:t>
            </a:r>
            <a:br>
              <a:rPr lang="en-US" dirty="0"/>
            </a:br>
            <a:r>
              <a:rPr lang="en-US" dirty="0"/>
              <a:t>in numbers</a:t>
            </a:r>
            <a:endParaRPr lang="en-US" dirty="0"/>
          </a:p>
        </p:txBody>
      </p:sp>
      <p:sp>
        <p:nvSpPr>
          <p:cNvPr id="10" name="Text Placeholder 1"/>
          <p:cNvSpPr txBox="1"/>
          <p:nvPr/>
        </p:nvSpPr>
        <p:spPr>
          <a:xfrm>
            <a:off x="9742258" y="4151159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Font typeface="Inter" panose="02000503000000020004"/>
              <a:buNone/>
            </a:pPr>
            <a:r>
              <a:rPr lang="en-US" sz="4000" b="1" dirty="0"/>
              <a:t>1 in 10</a:t>
            </a:r>
            <a:endParaRPr lang="en-US" sz="4000" b="1" dirty="0"/>
          </a:p>
          <a:p>
            <a:pPr marL="101600" indent="0" algn="ctr">
              <a:buFont typeface="Inter" panose="02000503000000020004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Adults in the UK have eczema</a:t>
            </a:r>
            <a:endParaRPr lang="en-US" sz="2400" dirty="0"/>
          </a:p>
        </p:txBody>
      </p:sp>
      <p:sp>
        <p:nvSpPr>
          <p:cNvPr id="12" name="Text Placeholder 1"/>
          <p:cNvSpPr txBox="1"/>
          <p:nvPr/>
        </p:nvSpPr>
        <p:spPr>
          <a:xfrm>
            <a:off x="9979221" y="7189866"/>
            <a:ext cx="3186000" cy="215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Font typeface="Inter" panose="02000503000000020004"/>
              <a:buNone/>
            </a:pPr>
            <a:r>
              <a:rPr lang="en-US" sz="4000" b="1" dirty="0"/>
              <a:t>1 in 5</a:t>
            </a:r>
            <a:endParaRPr lang="en-US" sz="4000" b="1" dirty="0"/>
          </a:p>
          <a:p>
            <a:pPr marL="101600" indent="0" algn="ctr">
              <a:buFont typeface="Inter" panose="02000503000000020004"/>
              <a:buNone/>
            </a:pPr>
            <a:endParaRPr lang="en-US" sz="800" dirty="0"/>
          </a:p>
          <a:p>
            <a:pPr marL="101600" indent="0" algn="ctr">
              <a:buFont typeface="Inter" panose="02000503000000020004"/>
              <a:buNone/>
            </a:pPr>
            <a:r>
              <a:rPr lang="en-US" sz="2400" dirty="0"/>
              <a:t>Children in the UK have eczema</a:t>
            </a:r>
            <a:endParaRPr lang="en-US" sz="2400" dirty="0"/>
          </a:p>
        </p:txBody>
      </p:sp>
      <p:sp>
        <p:nvSpPr>
          <p:cNvPr id="13" name="Text Placeholder 1"/>
          <p:cNvSpPr txBox="1"/>
          <p:nvPr/>
        </p:nvSpPr>
        <p:spPr>
          <a:xfrm>
            <a:off x="13714880" y="987000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Font typeface="Inter" panose="02000503000000020004"/>
              <a:buNone/>
            </a:pPr>
            <a:r>
              <a:rPr lang="en-US" sz="4000" b="1" dirty="0"/>
              <a:t>86%</a:t>
            </a:r>
            <a:endParaRPr lang="en-US" sz="4000" b="1" dirty="0"/>
          </a:p>
          <a:p>
            <a:pPr marL="101600" indent="0" algn="ctr">
              <a:buFont typeface="Inter" panose="02000503000000020004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Children with eczema report loss of sleep.</a:t>
            </a:r>
            <a:endParaRPr lang="en-US" sz="2400" dirty="0"/>
          </a:p>
        </p:txBody>
      </p:sp>
      <p:sp>
        <p:nvSpPr>
          <p:cNvPr id="14" name="Text Placeholder 1"/>
          <p:cNvSpPr txBox="1"/>
          <p:nvPr/>
        </p:nvSpPr>
        <p:spPr>
          <a:xfrm>
            <a:off x="13714880" y="4067524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Font typeface="Inter" panose="02000503000000020004"/>
              <a:buNone/>
            </a:pPr>
            <a:r>
              <a:rPr lang="en-US" sz="4000" b="1" dirty="0"/>
              <a:t>26%</a:t>
            </a:r>
            <a:endParaRPr lang="en-US" sz="4000" b="1" dirty="0"/>
          </a:p>
          <a:p>
            <a:pPr marL="101600" indent="0" algn="ctr">
              <a:buFont typeface="Inter" panose="02000503000000020004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Children missed 1-2 days of school per month due to eczema.</a:t>
            </a:r>
            <a:endParaRPr lang="en-US" sz="2400" dirty="0"/>
          </a:p>
        </p:txBody>
      </p:sp>
      <p:sp>
        <p:nvSpPr>
          <p:cNvPr id="15" name="Text Placeholder 1"/>
          <p:cNvSpPr txBox="1"/>
          <p:nvPr/>
        </p:nvSpPr>
        <p:spPr>
          <a:xfrm>
            <a:off x="13714880" y="7175926"/>
            <a:ext cx="3632048" cy="21700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4000" b="1" dirty="0"/>
              <a:t>£257 million</a:t>
            </a:r>
            <a:endParaRPr lang="en-US" sz="4000" b="1" dirty="0"/>
          </a:p>
          <a:p>
            <a:pPr marL="101600" indent="0" algn="ctr">
              <a:buFont typeface="Inter" panose="02000503000000020004"/>
              <a:buNone/>
            </a:pPr>
            <a:endParaRPr lang="en-US" sz="800" dirty="0"/>
          </a:p>
          <a:p>
            <a:pPr marL="101600" indent="0" algn="ctr">
              <a:buNone/>
            </a:pPr>
            <a:r>
              <a:rPr lang="en-US" sz="2400" dirty="0"/>
              <a:t>Spent by the NHS treating eczema in 2020.</a:t>
            </a:r>
            <a:endParaRPr lang="en-US" sz="2400" dirty="0"/>
          </a:p>
        </p:txBody>
      </p:sp>
      <p:sp>
        <p:nvSpPr>
          <p:cNvPr id="20" name="Google Shape;149;p12"/>
          <p:cNvSpPr txBox="1"/>
          <p:nvPr/>
        </p:nvSpPr>
        <p:spPr>
          <a:xfrm>
            <a:off x="9253765" y="9787574"/>
            <a:ext cx="8927756" cy="6724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r>
              <a:rPr lang="en-US" dirty="0">
                <a:latin typeface="Inter" panose="02000503000000020004"/>
                <a:ea typeface="Inter" panose="02000503000000020004"/>
                <a:sym typeface="Inter" panose="02000503000000020004"/>
              </a:rPr>
              <a:t>References: National Eczema Society (2025); British Journal of Dermatology (2023) &amp; Dawson, 2023.</a:t>
            </a:r>
            <a:endParaRPr lang="en-US" dirty="0"/>
          </a:p>
          <a:p>
            <a:pPr marL="342900" marR="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har char="•"/>
            </a:pPr>
            <a:endParaRPr lang="en-US" sz="2400" dirty="0">
              <a:latin typeface="Inter" panose="02000503000000020004"/>
              <a:ea typeface="Inter" panose="02000503000000020004"/>
            </a:endParaRPr>
          </a:p>
        </p:txBody>
      </p:sp>
      <p:pic>
        <p:nvPicPr>
          <p:cNvPr id="6" name="Picture 5" descr="A person with a rash on her arm&#10;&#10;AI-generated content may be incorrect.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805" y="5466142"/>
            <a:ext cx="5958089" cy="5407785"/>
          </a:xfrm>
          <a:prstGeom prst="rect">
            <a:avLst/>
          </a:prstGeom>
        </p:spPr>
      </p:pic>
      <p:sp>
        <p:nvSpPr>
          <p:cNvPr id="4" name="Text Placeholder 1"/>
          <p:cNvSpPr txBox="1"/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14" descr="A child with long hair touching her hair&#10;&#10;AI-generated content may be incorrect."/>
          <p:cNvPicPr preferRelativeResize="0"/>
          <p:nvPr/>
        </p:nvPicPr>
        <p:blipFill rotWithShape="1">
          <a:blip r:embed="rId1"/>
          <a:srcRect l="19495" r="19495"/>
          <a:stretch>
            <a:fillRect/>
          </a:stretch>
        </p:blipFill>
        <p:spPr>
          <a:xfrm>
            <a:off x="10612002" y="825941"/>
            <a:ext cx="6780845" cy="86351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b="1" dirty="0">
                <a:latin typeface="Fraunces Light"/>
                <a:sym typeface="Fraunces Light"/>
              </a:rPr>
              <a:t>Why?</a:t>
            </a:r>
            <a:endParaRPr lang="en-US" sz="8000" b="1" dirty="0">
              <a:latin typeface="Fraunces Light"/>
            </a:endParaRPr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7538260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9" name="Google Shape;189;p14"/>
          <p:cNvSpPr txBox="1"/>
          <p:nvPr/>
        </p:nvSpPr>
        <p:spPr>
          <a:xfrm>
            <a:off x="1294224" y="3081338"/>
            <a:ext cx="8437800" cy="6795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Managing eczema is demanding, often requiring multiple daily treatments which take up to 2+ hours daily affecting routines and social life (Murray, 2020).  </a:t>
            </a:r>
            <a:endParaRPr lang="en-US" dirty="0"/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Patients struggle to maintain consistent use of emollients due 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to</a:t>
            </a: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 inconvenience, fear of side effects, forgetfulness, or limited understanding of their condition (Tier et al., 2021). </a:t>
            </a:r>
            <a:endParaRPr lang="en-US" dirty="0"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Research shows 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that </a:t>
            </a: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adherence to topical treatments can drop 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by </a:t>
            </a: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around 70% within just a few days of starting a regimen (Krejci-Manwaring et al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, </a:t>
            </a: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2007). </a:t>
            </a:r>
            <a:endParaRPr lang="en-US"/>
          </a:p>
          <a:p>
            <a:pPr>
              <a:lnSpc>
                <a:spcPct val="115000"/>
              </a:lnSpc>
            </a:pPr>
            <a:endParaRPr lang="en-US" sz="2400" dirty="0">
              <a:latin typeface="Inter" panose="02000503000000020004"/>
              <a:ea typeface="Inter" panose="02000503000000020004"/>
              <a:cs typeface="Inter" panose="02000503000000020004"/>
              <a:sym typeface="Inter" panose="02000503000000020004"/>
            </a:endParaRPr>
          </a:p>
          <a:p>
            <a:pPr algn="ctr">
              <a:lnSpc>
                <a:spcPct val="115000"/>
              </a:lnSpc>
            </a:pPr>
            <a:r>
              <a:rPr lang="en-US" sz="2400" b="1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Effective management therefore relies not only on medical treatment </a:t>
            </a:r>
            <a:r>
              <a:rPr lang="en-US" sz="2400" b="1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but </a:t>
            </a:r>
            <a:r>
              <a:rPr lang="en-US" sz="2400" b="1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also on </a:t>
            </a:r>
            <a:r>
              <a:rPr lang="en-US" sz="2400" b="1" dirty="0" err="1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behavioural</a:t>
            </a:r>
            <a:r>
              <a:rPr lang="en-US" sz="2400" b="1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 support – eczema is a disease that requires change in daily habits (</a:t>
            </a:r>
            <a:r>
              <a:rPr lang="en-US" sz="2400" b="1" dirty="0" err="1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Muzzolon</a:t>
            </a:r>
            <a:r>
              <a:rPr lang="en-US" sz="2400" b="1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 et al., 2025).</a:t>
            </a:r>
            <a:endParaRPr lang="en-US" b="1" dirty="0"/>
          </a:p>
          <a:p>
            <a:pPr marL="0" marR="0" lv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 panose="02000503000000020004"/>
              <a:ea typeface="Inter" panose="02000503000000020004"/>
            </a:endParaRPr>
          </a:p>
        </p:txBody>
      </p:sp>
      <p:sp>
        <p:nvSpPr>
          <p:cNvPr id="3" name="Text Placeholder 1"/>
          <p:cNvSpPr txBox="1"/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ADBB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6" name="Google Shape;136;p12"/>
          <p:cNvGrpSpPr/>
          <p:nvPr/>
        </p:nvGrpSpPr>
        <p:grpSpPr>
          <a:xfrm>
            <a:off x="880427" y="656698"/>
            <a:ext cx="7865013" cy="8815943"/>
            <a:chOff x="0" y="-47625"/>
            <a:chExt cx="2071444" cy="2321895"/>
          </a:xfrm>
        </p:grpSpPr>
        <p:sp>
          <p:nvSpPr>
            <p:cNvPr id="137" name="Google Shape;137;p12"/>
            <p:cNvSpPr/>
            <p:nvPr/>
          </p:nvSpPr>
          <p:spPr>
            <a:xfrm>
              <a:off x="0" y="0"/>
              <a:ext cx="2071444" cy="2274270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38" name="Google Shape;138;p12"/>
            <p:cNvSpPr txBox="1"/>
            <p:nvPr/>
          </p:nvSpPr>
          <p:spPr>
            <a:xfrm>
              <a:off x="0" y="-47625"/>
              <a:ext cx="2071444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grpSp>
        <p:nvGrpSpPr>
          <p:cNvPr id="141" name="Google Shape;141;p12"/>
          <p:cNvGrpSpPr/>
          <p:nvPr/>
        </p:nvGrpSpPr>
        <p:grpSpPr>
          <a:xfrm>
            <a:off x="9141508" y="710658"/>
            <a:ext cx="8235241" cy="2777496"/>
            <a:chOff x="0" y="-47625"/>
            <a:chExt cx="2172536" cy="1007472"/>
          </a:xfrm>
        </p:grpSpPr>
        <p:sp>
          <p:nvSpPr>
            <p:cNvPr id="142" name="Google Shape;142;p12"/>
            <p:cNvSpPr/>
            <p:nvPr/>
          </p:nvSpPr>
          <p:spPr>
            <a:xfrm>
              <a:off x="0" y="0"/>
              <a:ext cx="2172536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43" name="Google Shape;143;p12"/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grpSp>
        <p:nvGrpSpPr>
          <p:cNvPr id="144" name="Google Shape;144;p12"/>
          <p:cNvGrpSpPr/>
          <p:nvPr/>
        </p:nvGrpSpPr>
        <p:grpSpPr>
          <a:xfrm>
            <a:off x="9144000" y="3592945"/>
            <a:ext cx="8232750" cy="3639226"/>
            <a:chOff x="0" y="-47625"/>
            <a:chExt cx="2172536" cy="1265321"/>
          </a:xfrm>
        </p:grpSpPr>
        <p:sp>
          <p:nvSpPr>
            <p:cNvPr id="145" name="Google Shape;145;p12"/>
            <p:cNvSpPr/>
            <p:nvPr/>
          </p:nvSpPr>
          <p:spPr>
            <a:xfrm>
              <a:off x="0" y="0"/>
              <a:ext cx="2172536" cy="1217696"/>
            </a:xfrm>
            <a:custGeom>
              <a:avLst/>
              <a:gdLst/>
              <a:ahLst/>
              <a:cxnLst/>
              <a:rect l="l" t="t" r="r" b="b"/>
              <a:pathLst>
                <a:path w="2172536" h="1217696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1189540"/>
                  </a:lnTo>
                  <a:cubicBezTo>
                    <a:pt x="2172536" y="1205090"/>
                    <a:pt x="2159930" y="1217696"/>
                    <a:pt x="2144380" y="1217696"/>
                  </a:cubicBezTo>
                  <a:lnTo>
                    <a:pt x="28156" y="1217696"/>
                  </a:lnTo>
                  <a:cubicBezTo>
                    <a:pt x="12606" y="1217696"/>
                    <a:pt x="0" y="1205090"/>
                    <a:pt x="0" y="118954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46" name="Google Shape;146;p12"/>
            <p:cNvSpPr txBox="1"/>
            <p:nvPr/>
          </p:nvSpPr>
          <p:spPr>
            <a:xfrm>
              <a:off x="0" y="-47625"/>
              <a:ext cx="2172536" cy="126532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48" name="Google Shape;148;p12"/>
          <p:cNvSpPr txBox="1"/>
          <p:nvPr/>
        </p:nvSpPr>
        <p:spPr>
          <a:xfrm>
            <a:off x="9384123" y="1246160"/>
            <a:ext cx="7833054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i="0" u="none" strike="noStrike" cap="none" dirty="0">
                <a:solidFill>
                  <a:srgbClr val="000000"/>
                </a:solidFill>
                <a:latin typeface="Fraunces Light"/>
                <a:ea typeface="Fraunces Light"/>
                <a:cs typeface="Fraunces Light"/>
                <a:sym typeface="Fraunces Light"/>
              </a:rPr>
              <a:t>About</a:t>
            </a:r>
            <a:endParaRPr lang="en-US" b="1"/>
          </a:p>
          <a:p>
            <a:pPr>
              <a:lnSpc>
                <a:spcPct val="80000"/>
              </a:lnSpc>
            </a:pPr>
            <a:r>
              <a:rPr lang="en-US" sz="8000" b="1" dirty="0">
                <a:latin typeface="Fraunces Light"/>
                <a:sym typeface="Fraunces Light"/>
              </a:rPr>
              <a:t>the smartwatch</a:t>
            </a:r>
            <a:endParaRPr b="1" dirty="0"/>
          </a:p>
        </p:txBody>
      </p:sp>
      <p:sp>
        <p:nvSpPr>
          <p:cNvPr id="149" name="Google Shape;149;p12"/>
          <p:cNvSpPr txBox="1"/>
          <p:nvPr/>
        </p:nvSpPr>
        <p:spPr>
          <a:xfrm>
            <a:off x="9410380" y="4275853"/>
            <a:ext cx="7686440" cy="25483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Hydration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and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dryness sensors detect early signs of eczema flare-ups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.</a:t>
            </a:r>
            <a:endParaRPr lang="en-US" sz="2000"/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AI reminders schedule emollient application at optimal times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.</a:t>
            </a:r>
            <a:endParaRPr lang="en-US" sz="2000"/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Interactive interface designed for children </a:t>
            </a:r>
            <a:endParaRPr lang="en-US" sz="2000" b="1" dirty="0">
              <a:latin typeface="Inter" panose="02000503000000020004"/>
              <a:ea typeface="Inter" panose="02000503000000020004"/>
              <a:sym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Reward Systems and Streaks system - </a:t>
            </a:r>
            <a:r>
              <a:rPr lang="en-US" sz="2000" b="1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gamification</a:t>
            </a:r>
            <a:endParaRPr lang="en-US" sz="2000" b="1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Data sharing with parents or healthcare professionals </a:t>
            </a:r>
            <a:endParaRPr lang="en-US" sz="2000"/>
          </a:p>
          <a:p>
            <a:pPr marL="342900" marR="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har char="•"/>
            </a:pPr>
            <a:endParaRPr lang="en-US" sz="2400" dirty="0">
              <a:latin typeface="Inter" panose="02000503000000020004"/>
              <a:ea typeface="Inter" panose="02000503000000020004"/>
            </a:endParaRPr>
          </a:p>
        </p:txBody>
      </p:sp>
      <p:pic>
        <p:nvPicPr>
          <p:cNvPr id="3" name="Picture 2" descr="A pink square watch with a face and text&#10;&#10;AI-generated content may be incorrect.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7438" y="1560085"/>
            <a:ext cx="6952250" cy="7008006"/>
          </a:xfrm>
          <a:prstGeom prst="rect">
            <a:avLst/>
          </a:prstGeom>
        </p:spPr>
      </p:pic>
      <p:grpSp>
        <p:nvGrpSpPr>
          <p:cNvPr id="5" name="Google Shape;141;p12"/>
          <p:cNvGrpSpPr/>
          <p:nvPr/>
        </p:nvGrpSpPr>
        <p:grpSpPr>
          <a:xfrm>
            <a:off x="9143999" y="7374325"/>
            <a:ext cx="8232750" cy="2086597"/>
            <a:chOff x="0" y="-47625"/>
            <a:chExt cx="2172536" cy="1007472"/>
          </a:xfrm>
        </p:grpSpPr>
        <p:sp>
          <p:nvSpPr>
            <p:cNvPr id="6" name="Google Shape;142;p12"/>
            <p:cNvSpPr/>
            <p:nvPr/>
          </p:nvSpPr>
          <p:spPr>
            <a:xfrm>
              <a:off x="0" y="0"/>
              <a:ext cx="2172536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7" name="Google Shape;143;p12"/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4" name="Google Shape;149;p12"/>
          <p:cNvSpPr txBox="1"/>
          <p:nvPr/>
        </p:nvSpPr>
        <p:spPr>
          <a:xfrm>
            <a:off x="9577307" y="7571466"/>
            <a:ext cx="7366194" cy="16989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en-US" sz="2400" b="1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Purpose:</a:t>
            </a:r>
            <a:b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</a:rPr>
            </a:br>
            <a:r>
              <a:rPr lang="en-US" sz="2400" b="1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 Encourages routine adherence, improves eczema management, and empowers children to take part in their own care.</a:t>
            </a:r>
            <a:endParaRPr lang="en-US" sz="2400" b="1" dirty="0">
              <a:latin typeface="Inter" panose="02000503000000020004"/>
              <a:ea typeface="Inter" panose="02000503000000020004"/>
            </a:endParaRPr>
          </a:p>
        </p:txBody>
      </p:sp>
      <p:sp>
        <p:nvSpPr>
          <p:cNvPr id="8" name="Text Placeholder 1"/>
          <p:cNvSpPr txBox="1"/>
          <p:nvPr/>
        </p:nvSpPr>
        <p:spPr>
          <a:xfrm>
            <a:off x="14543564" y="163616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67232" y="619732"/>
            <a:ext cx="11535296" cy="9744337"/>
          </a:xfrm>
          <a:prstGeom prst="rect">
            <a:avLst/>
          </a:prstGeom>
          <a:solidFill>
            <a:srgbClr val="DDAD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oogle Shape;141;p12"/>
          <p:cNvGrpSpPr/>
          <p:nvPr/>
        </p:nvGrpSpPr>
        <p:grpSpPr>
          <a:xfrm>
            <a:off x="641452" y="211602"/>
            <a:ext cx="10006087" cy="3662918"/>
            <a:chOff x="0" y="-47625"/>
            <a:chExt cx="2894520" cy="1007472"/>
          </a:xfrm>
        </p:grpSpPr>
        <p:sp>
          <p:nvSpPr>
            <p:cNvPr id="13" name="Google Shape;142;p12"/>
            <p:cNvSpPr/>
            <p:nvPr/>
          </p:nvSpPr>
          <p:spPr>
            <a:xfrm>
              <a:off x="67951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4" name="Google Shape;143;p12"/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7" name="Google Shape;148;p12"/>
          <p:cNvSpPr txBox="1"/>
          <p:nvPr/>
        </p:nvSpPr>
        <p:spPr>
          <a:xfrm>
            <a:off x="1206038" y="618315"/>
            <a:ext cx="9330222" cy="29546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8000" b="1" dirty="0">
                <a:latin typeface="Fraunces Light"/>
                <a:sym typeface="Fraunces Light"/>
              </a:rPr>
              <a:t>What makes </a:t>
            </a:r>
            <a:r>
              <a:rPr lang="en-US" sz="8000" b="1" dirty="0" err="1">
                <a:latin typeface="Fraunces Light"/>
                <a:sym typeface="Fraunces Light"/>
              </a:rPr>
              <a:t>Creamitosmooth</a:t>
            </a:r>
            <a:r>
              <a:rPr lang="en-US" sz="8000" b="1" dirty="0">
                <a:latin typeface="Fraunces Light"/>
                <a:sym typeface="Fraunces Light"/>
              </a:rPr>
              <a:t> unique?</a:t>
            </a:r>
            <a:endParaRPr lang="en-US" b="1" dirty="0"/>
          </a:p>
        </p:txBody>
      </p:sp>
      <p:grpSp>
        <p:nvGrpSpPr>
          <p:cNvPr id="22" name="Google Shape;141;p12"/>
          <p:cNvGrpSpPr/>
          <p:nvPr/>
        </p:nvGrpSpPr>
        <p:grpSpPr>
          <a:xfrm>
            <a:off x="4456816" y="2320"/>
            <a:ext cx="13097020" cy="9893072"/>
            <a:chOff x="0" y="-47625"/>
            <a:chExt cx="5622596" cy="1007472"/>
          </a:xfrm>
        </p:grpSpPr>
        <p:sp>
          <p:nvSpPr>
            <p:cNvPr id="24" name="Google Shape;143;p12"/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  <p:sp>
          <p:nvSpPr>
            <p:cNvPr id="23" name="Google Shape;142;p12"/>
            <p:cNvSpPr/>
            <p:nvPr/>
          </p:nvSpPr>
          <p:spPr>
            <a:xfrm>
              <a:off x="2796027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</p:grp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>
          <a:xfrm>
            <a:off x="11274671" y="788896"/>
            <a:ext cx="5956535" cy="8321982"/>
          </a:xfr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01600" indent="0">
              <a:buNone/>
            </a:pPr>
            <a:r>
              <a:rPr lang="en-US" sz="2400" b="1" dirty="0"/>
              <a:t>INTEGRATES GAMIFICATION:</a:t>
            </a:r>
            <a:endParaRPr lang="en-US" sz="2200" b="1" dirty="0"/>
          </a:p>
          <a:p>
            <a:pPr marL="101600" indent="0">
              <a:buNone/>
            </a:pPr>
            <a:r>
              <a:rPr lang="en-US" sz="2100" err="1"/>
              <a:t>Recognised</a:t>
            </a:r>
            <a:r>
              <a:rPr lang="en-US" sz="2100" dirty="0"/>
              <a:t> as an effective strategy for enhancing user engagement and facilitating </a:t>
            </a:r>
            <a:r>
              <a:rPr lang="en-US" sz="2100" err="1"/>
              <a:t>behavioural</a:t>
            </a:r>
            <a:r>
              <a:rPr lang="en-US" sz="2100" dirty="0"/>
              <a:t> change. Existing evidence demonstrates that gamification holds significant potential to (Al-Rayes et a., 2022): </a:t>
            </a:r>
            <a:endParaRPr lang="en-US" sz="2100" b="1" dirty="0"/>
          </a:p>
          <a:p>
            <a:pPr marL="444500" indent="-342900"/>
            <a:r>
              <a:rPr lang="en-US" sz="2100" b="1" dirty="0"/>
              <a:t>support patient </a:t>
            </a:r>
            <a:r>
              <a:rPr lang="en-US" sz="2100" b="1" err="1"/>
              <a:t>behavioural</a:t>
            </a:r>
            <a:r>
              <a:rPr lang="en-US" sz="2100" b="1" dirty="0"/>
              <a:t> modification</a:t>
            </a:r>
            <a:endParaRPr lang="en-US" sz="2100" b="1" dirty="0"/>
          </a:p>
          <a:p>
            <a:pPr marL="444500" indent="-342900"/>
            <a:r>
              <a:rPr lang="en-US" sz="2100" b="1" dirty="0"/>
              <a:t>promote self-management of chronic conditions, </a:t>
            </a:r>
            <a:endParaRPr lang="en-US" sz="2100" dirty="0"/>
          </a:p>
          <a:p>
            <a:pPr marL="444500" indent="-342900"/>
            <a:r>
              <a:rPr lang="en-US" sz="2100" b="1" dirty="0"/>
              <a:t>improve adherence to treatment </a:t>
            </a:r>
            <a:endParaRPr lang="en-US" sz="2100" dirty="0"/>
          </a:p>
          <a:p>
            <a:pPr marL="444500" indent="-342900"/>
            <a:r>
              <a:rPr lang="en-US" sz="2100" b="1" dirty="0"/>
              <a:t>enhance ongoing patient monitoring.</a:t>
            </a:r>
            <a:endParaRPr lang="en-US" sz="2100" dirty="0"/>
          </a:p>
          <a:p>
            <a:pPr marL="101600" indent="0">
              <a:buNone/>
            </a:pPr>
            <a:endParaRPr lang="en-US" sz="2200" b="1" dirty="0"/>
          </a:p>
          <a:p>
            <a:pPr marL="101600" indent="0">
              <a:buNone/>
            </a:pPr>
            <a:r>
              <a:rPr lang="en-US" sz="2400" b="1" dirty="0"/>
              <a:t>PREPARES CHILDREN FOR THE FUTURE AND PROMOTES GOOD PRACTICES:</a:t>
            </a:r>
            <a:r>
              <a:rPr lang="en-US" sz="2200" b="1" dirty="0"/>
              <a:t> </a:t>
            </a:r>
            <a:endParaRPr lang="en-US" sz="2200" b="1" dirty="0"/>
          </a:p>
          <a:p>
            <a:pPr marL="101600" indent="0">
              <a:buNone/>
            </a:pPr>
            <a:r>
              <a:rPr lang="en-US" sz="2100" dirty="0"/>
              <a:t>Managing long-term conditions requires ongoing lifestyle changes and self-care skills. This can be particularly difficult for younger patients (Wilson et al., 2024). </a:t>
            </a:r>
            <a:r>
              <a:rPr lang="en-US" sz="2100" err="1"/>
              <a:t>Creamitosmooth</a:t>
            </a:r>
            <a:r>
              <a:rPr lang="en-US" sz="2100" dirty="0"/>
              <a:t> Exposes children to self-care at a young age preparing them to eventually manage their long term-condition in adulthood. </a:t>
            </a:r>
            <a:endParaRPr lang="en-US" sz="2100"/>
          </a:p>
          <a:p>
            <a:pPr marL="101600" indent="0">
              <a:buNone/>
            </a:pPr>
            <a:endParaRPr lang="en-US" dirty="0"/>
          </a:p>
        </p:txBody>
      </p:sp>
      <p:pic>
        <p:nvPicPr>
          <p:cNvPr id="4" name="Picture 3" descr="A young children playing on a tablet&#10;&#10;AI-generated content may be incorrect."/>
          <p:cNvPicPr>
            <a:picLocks noChangeAspect="1"/>
          </p:cNvPicPr>
          <p:nvPr/>
        </p:nvPicPr>
        <p:blipFill>
          <a:blip r:embed="rId1"/>
          <a:srcRect t="7524" r="127" b="7067"/>
          <a:stretch>
            <a:fillRect/>
          </a:stretch>
        </p:blipFill>
        <p:spPr>
          <a:xfrm>
            <a:off x="879514" y="4233928"/>
            <a:ext cx="9642584" cy="5664854"/>
          </a:xfrm>
          <a:prstGeom prst="rect">
            <a:avLst/>
          </a:prstGeom>
        </p:spPr>
      </p:pic>
      <p:sp>
        <p:nvSpPr>
          <p:cNvPr id="12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/>
              <a:t>Chiani Nicholas, ID: 2437886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2838" y="523140"/>
            <a:ext cx="11535296" cy="9744337"/>
          </a:xfrm>
          <a:prstGeom prst="rect">
            <a:avLst/>
          </a:prstGeom>
          <a:solidFill>
            <a:srgbClr val="DDAD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oogle Shape;141;p12"/>
          <p:cNvGrpSpPr/>
          <p:nvPr/>
        </p:nvGrpSpPr>
        <p:grpSpPr>
          <a:xfrm>
            <a:off x="705846" y="533573"/>
            <a:ext cx="10006087" cy="1650595"/>
            <a:chOff x="0" y="-47625"/>
            <a:chExt cx="2894520" cy="1007472"/>
          </a:xfrm>
        </p:grpSpPr>
        <p:sp>
          <p:nvSpPr>
            <p:cNvPr id="13" name="Google Shape;142;p12"/>
            <p:cNvSpPr/>
            <p:nvPr/>
          </p:nvSpPr>
          <p:spPr>
            <a:xfrm>
              <a:off x="67951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4" name="Google Shape;143;p12"/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7" name="Google Shape;148;p12"/>
          <p:cNvSpPr txBox="1"/>
          <p:nvPr/>
        </p:nvSpPr>
        <p:spPr>
          <a:xfrm>
            <a:off x="1286531" y="956385"/>
            <a:ext cx="7833054" cy="9848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000" b="1" dirty="0">
                <a:latin typeface="Fraunces Light"/>
                <a:sym typeface="Fraunces Light"/>
              </a:rPr>
              <a:t>Application</a:t>
            </a:r>
            <a:endParaRPr lang="en-US" b="1" dirty="0"/>
          </a:p>
        </p:txBody>
      </p:sp>
      <p:sp>
        <p:nvSpPr>
          <p:cNvPr id="19" name="Google Shape;149;p12"/>
          <p:cNvSpPr txBox="1"/>
          <p:nvPr/>
        </p:nvSpPr>
        <p:spPr>
          <a:xfrm>
            <a:off x="465504" y="9921860"/>
            <a:ext cx="10698602" cy="1946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5000"/>
              </a:lnSpc>
            </a:pPr>
            <a:r>
              <a:rPr lang="en-US" sz="1100" b="1" dirty="0">
                <a:latin typeface="Inter" panose="02000503000000020004"/>
                <a:ea typeface="Inter" panose="02000503000000020004"/>
                <a:sym typeface="Inter" panose="02000503000000020004"/>
              </a:rPr>
              <a:t>REFERENCE: (Gielen et al., 2008).</a:t>
            </a:r>
            <a:endParaRPr lang="en-US" sz="1100" b="1" dirty="0">
              <a:latin typeface="Inter" panose="02000503000000020004"/>
              <a:ea typeface="Inter" panose="02000503000000020004"/>
            </a:endParaRPr>
          </a:p>
        </p:txBody>
      </p:sp>
      <p:pic>
        <p:nvPicPr>
          <p:cNvPr id="20" name="Picture 19" descr="A diagram of a process&#10;&#10;AI-generated content may be incorrect.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4065" y="2348919"/>
            <a:ext cx="9795053" cy="7343909"/>
          </a:xfrm>
          <a:prstGeom prst="rect">
            <a:avLst/>
          </a:prstGeom>
        </p:spPr>
      </p:pic>
      <p:grpSp>
        <p:nvGrpSpPr>
          <p:cNvPr id="22" name="Google Shape;141;p12"/>
          <p:cNvGrpSpPr/>
          <p:nvPr/>
        </p:nvGrpSpPr>
        <p:grpSpPr>
          <a:xfrm>
            <a:off x="4762690" y="-45976"/>
            <a:ext cx="12807246" cy="9748185"/>
            <a:chOff x="0" y="-47625"/>
            <a:chExt cx="5622596" cy="1007472"/>
          </a:xfrm>
        </p:grpSpPr>
        <p:sp>
          <p:nvSpPr>
            <p:cNvPr id="24" name="Google Shape;143;p12"/>
            <p:cNvSpPr txBox="1"/>
            <p:nvPr/>
          </p:nvSpPr>
          <p:spPr>
            <a:xfrm>
              <a:off x="0" y="-47625"/>
              <a:ext cx="2172536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  <p:sp>
          <p:nvSpPr>
            <p:cNvPr id="23" name="Google Shape;142;p12"/>
            <p:cNvSpPr/>
            <p:nvPr/>
          </p:nvSpPr>
          <p:spPr>
            <a:xfrm>
              <a:off x="2796027" y="0"/>
              <a:ext cx="2826569" cy="959847"/>
            </a:xfrm>
            <a:custGeom>
              <a:avLst/>
              <a:gdLst/>
              <a:ahLst/>
              <a:cxnLst/>
              <a:rect l="l" t="t" r="r" b="b"/>
              <a:pathLst>
                <a:path w="2172536" h="959847" extrusionOk="0">
                  <a:moveTo>
                    <a:pt x="28156" y="0"/>
                  </a:moveTo>
                  <a:lnTo>
                    <a:pt x="2144380" y="0"/>
                  </a:lnTo>
                  <a:cubicBezTo>
                    <a:pt x="2151847" y="0"/>
                    <a:pt x="2159009" y="2966"/>
                    <a:pt x="2164289" y="8247"/>
                  </a:cubicBezTo>
                  <a:cubicBezTo>
                    <a:pt x="2169570" y="13527"/>
                    <a:pt x="2172536" y="20689"/>
                    <a:pt x="2172536" y="28156"/>
                  </a:cubicBezTo>
                  <a:lnTo>
                    <a:pt x="2172536" y="931690"/>
                  </a:lnTo>
                  <a:cubicBezTo>
                    <a:pt x="2172536" y="947241"/>
                    <a:pt x="2159930" y="959847"/>
                    <a:pt x="2144380" y="959847"/>
                  </a:cubicBezTo>
                  <a:lnTo>
                    <a:pt x="28156" y="959847"/>
                  </a:lnTo>
                  <a:cubicBezTo>
                    <a:pt x="20689" y="959847"/>
                    <a:pt x="13527" y="956880"/>
                    <a:pt x="8247" y="951600"/>
                  </a:cubicBezTo>
                  <a:cubicBezTo>
                    <a:pt x="2966" y="946319"/>
                    <a:pt x="0" y="939158"/>
                    <a:pt x="0" y="931690"/>
                  </a:cubicBezTo>
                  <a:lnTo>
                    <a:pt x="0" y="28156"/>
                  </a:lnTo>
                  <a:cubicBezTo>
                    <a:pt x="0" y="12606"/>
                    <a:pt x="12606" y="0"/>
                    <a:pt x="28156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</p:grp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>
          <a:xfrm>
            <a:off x="11274670" y="772797"/>
            <a:ext cx="5698959" cy="8321982"/>
          </a:xfr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01600" indent="0">
              <a:buNone/>
            </a:pPr>
            <a:r>
              <a:rPr lang="en-US" sz="1800" dirty="0"/>
              <a:t>Introduction to the PRECEDE-PROCEED Model:</a:t>
            </a:r>
            <a:endParaRPr lang="en-US" sz="1800" dirty="0"/>
          </a:p>
          <a:p>
            <a:r>
              <a:rPr lang="en-US" sz="1800" dirty="0"/>
              <a:t>Applying health </a:t>
            </a:r>
            <a:r>
              <a:rPr lang="en-US" sz="1800" err="1"/>
              <a:t>behaviour</a:t>
            </a:r>
            <a:r>
              <a:rPr lang="en-US" sz="1800" dirty="0"/>
              <a:t> theory is vital when designing health interventions, as most current health issues are influenced by </a:t>
            </a:r>
            <a:r>
              <a:rPr lang="en-US" sz="1800" err="1"/>
              <a:t>behavioural</a:t>
            </a:r>
            <a:r>
              <a:rPr lang="en-US" sz="1800" dirty="0"/>
              <a:t> risks and protective factors (Gielen et al., 2008).</a:t>
            </a:r>
            <a:endParaRPr lang="en-US" sz="1800" dirty="0"/>
          </a:p>
          <a:p>
            <a:r>
              <a:rPr lang="en-US" sz="1800" dirty="0"/>
              <a:t>A planning model works like a blueprint. It provides a step-by-step structure for designing, implementing and evaluating an intervention (Crosby et al., 2011).</a:t>
            </a:r>
            <a:endParaRPr lang="en-US" sz="1800" dirty="0"/>
          </a:p>
          <a:p>
            <a:r>
              <a:rPr lang="en-US" sz="1800" dirty="0"/>
              <a:t>The PRECEDE-PROCEED Model is one of the most widely used planning models in public health (Porter, 2016).</a:t>
            </a:r>
            <a:endParaRPr lang="en-US" sz="1800" dirty="0"/>
          </a:p>
          <a:p>
            <a:endParaRPr lang="en-US" sz="1800" dirty="0"/>
          </a:p>
          <a:p>
            <a:pPr marL="101600" indent="0">
              <a:buNone/>
            </a:pPr>
            <a:r>
              <a:rPr lang="en-US" sz="1800" b="1" dirty="0"/>
              <a:t>PRECEDE (Steps 1–4): PLANNING</a:t>
            </a:r>
            <a:endParaRPr lang="en-US" sz="1800" b="1" dirty="0"/>
          </a:p>
          <a:p>
            <a:r>
              <a:rPr lang="en-US" sz="1800" dirty="0"/>
              <a:t>Stands for: Predisposing, Reinforcing and Enabling Constructs in Educational/Environmental Diagnosis and Evaluation</a:t>
            </a:r>
            <a:endParaRPr lang="en-US" sz="1800" dirty="0"/>
          </a:p>
          <a:p>
            <a:r>
              <a:rPr lang="en-US" sz="1800" dirty="0">
                <a:solidFill>
                  <a:srgbClr val="000000"/>
                </a:solidFill>
              </a:rPr>
              <a:t>Focuses on assessment and understanding factors influencing the health problem</a:t>
            </a:r>
            <a:endParaRPr lang="en-US" sz="1800" dirty="0">
              <a:solidFill>
                <a:srgbClr val="000000"/>
              </a:solidFill>
            </a:endParaRPr>
          </a:p>
          <a:p>
            <a:pPr marL="101600" indent="0">
              <a:buNone/>
            </a:pPr>
            <a:endParaRPr lang="en-US" sz="1800" dirty="0"/>
          </a:p>
          <a:p>
            <a:pPr marL="101600" indent="0">
              <a:buNone/>
            </a:pPr>
            <a:r>
              <a:rPr lang="en-US" sz="1800" b="1" dirty="0"/>
              <a:t>PROCEED (Step 5 onwards): EVALUATION</a:t>
            </a:r>
            <a:endParaRPr lang="en-US" sz="1800" b="1" dirty="0"/>
          </a:p>
          <a:p>
            <a:r>
              <a:rPr lang="en-US" sz="1800" dirty="0"/>
              <a:t>Stands for: Policy, Regulatory and </a:t>
            </a:r>
            <a:r>
              <a:rPr lang="en-US" sz="1800" err="1"/>
              <a:t>Organisational</a:t>
            </a:r>
            <a:r>
              <a:rPr lang="en-US" sz="1800" dirty="0"/>
              <a:t> Constructs in Educational and Environmental Development</a:t>
            </a:r>
            <a:endParaRPr lang="en-US" sz="1800" dirty="0"/>
          </a:p>
          <a:p>
            <a:r>
              <a:rPr lang="en-US" sz="1800" dirty="0"/>
              <a:t>Focuses on implementing and evaluating the intervention </a:t>
            </a:r>
            <a:endParaRPr lang="en-US" sz="1800" dirty="0"/>
          </a:p>
          <a:p>
            <a:pPr marL="101600" indent="0">
              <a:buNone/>
            </a:pPr>
            <a:endParaRPr lang="en-US" dirty="0"/>
          </a:p>
        </p:txBody>
      </p:sp>
      <p:sp>
        <p:nvSpPr>
          <p:cNvPr id="3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PRECEDE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625957" y="4459309"/>
          <a:ext cx="15039302" cy="54571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200900"/>
                <a:gridCol w="7838402"/>
              </a:tblGrid>
              <a:tr h="565060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/>
                        <a:t>SOCIAL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800" b="1" i="0" u="none" strike="noStrike" baseline="0" noProof="0" dirty="0">
                          <a:solidFill>
                            <a:srgbClr val="FFFFFF"/>
                          </a:solidFill>
                          <a:latin typeface="Arial" panose="020B0604020202020204"/>
                        </a:rPr>
                        <a:t>EPIDEMIOLOGICAL</a:t>
                      </a:r>
                      <a:endParaRPr lang="en-US" sz="2800" dirty="0"/>
                    </a:p>
                  </a:txBody>
                  <a:tcPr/>
                </a:tc>
              </a:tr>
              <a:tr h="4317642"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Eczema in children also leads to absence from school because of infections and chronic sleep deprivation (Eczema Support, 2025). </a:t>
                      </a:r>
                      <a:endParaRPr lang="en-IN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Loss of sleep influences concentration, emotions and the general quality of life.</a:t>
                      </a:r>
                      <a:endParaRPr lang="en-IN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Families feel pressured with the daily routine and treatment duties in the house. </a:t>
                      </a: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In the UK, symptoms of eczema affect 1 in 5children (Allergy UK, 2025).</a:t>
                      </a: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None/>
                      </a:pPr>
                      <a:endParaRPr lang="en-GB" sz="25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Weak compliance with the use of emollients results in frequent exacerbations and pain. </a:t>
                      </a:r>
                      <a:endParaRPr lang="en-GB" sz="25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None/>
                      </a:pPr>
                      <a:endParaRPr lang="en-GB" sz="25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5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The NHS is treating eczema-related complications to improve people's health (Smith, 2025). </a:t>
                      </a:r>
                      <a:endParaRPr lang="en-US" baseline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05228" y="1388061"/>
            <a:ext cx="12102375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PRECEDE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515154" y="4330521"/>
          <a:ext cx="17270996" cy="57230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5591978"/>
                <a:gridCol w="5591978"/>
                <a:gridCol w="6087040"/>
              </a:tblGrid>
              <a:tr h="555634"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00000"/>
                        </a:lnSpc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Arial" panose="020B0604020202020204"/>
                        </a:rPr>
                        <a:t>BEHAVIOURAL/ENVIRONMENTAL</a:t>
                      </a:r>
                      <a:endParaRPr lang="en-US" sz="2400" b="1" i="0" u="none" strike="noStrike" baseline="0" noProof="0" dirty="0">
                        <a:solidFill>
                          <a:srgbClr val="FFFFFF"/>
                        </a:solidFill>
                        <a:latin typeface="Arial" panose="020B060402020202020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Arial" panose="020B0604020202020204"/>
                        </a:rPr>
                        <a:t>EDUCATIONAL/ECOLOGICAL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rgbClr val="FFFFFF"/>
                          </a:solidFill>
                          <a:latin typeface="Arial" panose="020B0604020202020204"/>
                        </a:rPr>
                        <a:t>ADMINISTRATIVE &amp; POLICY</a:t>
                      </a:r>
                      <a:endParaRPr lang="en-US" sz="2400" dirty="0"/>
                    </a:p>
                  </a:txBody>
                  <a:tcPr/>
                </a:tc>
              </a:tr>
              <a:tr h="5167406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Children tend to forget using emollients because they are not reminded about using them routinely. 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Treatment consistency and effectiveness are minimised by busy family schedules and lack of motivation. </a:t>
                      </a: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Symptoms are aggravated by environmental factors such as heat or low humidity (Ma et al., 2021).</a:t>
                      </a:r>
                      <a:endParaRPr lang="en-GB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Parents and patients' education are highly significant in the eczema management (Almutairi et al., 2025). 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Children are dependent on parents and do not know how to cope with their skin condition. </a:t>
                      </a: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Families are not provided with tools or reminders to facilitate frequent application of emollients. </a:t>
                      </a:r>
                      <a:endParaRPr lang="en-GB" sz="2000" baseline="0"/>
                    </a:p>
                    <a:p>
                      <a:pPr marL="342900" marR="0" lvl="0" indent="-34290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The National Institute for Health and Care Excellence guidelines suggest regular emollient application in eczema treatment of children (NICE, 2025).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r>
                        <a:rPr lang="en-GB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Digital health tools that deal with under-13s need parental consent (ICO, 2025). </a:t>
                      </a:r>
                      <a:endParaRPr lang="en-GB" sz="2000" dirty="0"/>
                    </a:p>
                    <a:p>
                      <a:pPr marL="342900" marR="0" lvl="0" indent="-342900" algn="l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Symbol,Sans-Serif"/>
                        <a:buChar char=""/>
                      </a:pPr>
                      <a:endParaRPr lang="en-GB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/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5" name="Google Shape;124;p11"/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8" name="Google Shape;129;p11"/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914400" indent="-914400">
              <a:lnSpc>
                <a:spcPct val="120000"/>
              </a:lnSpc>
              <a:buAutoNum type="arabicPeriod"/>
            </a:pPr>
            <a:r>
              <a:rPr lang="en-US" sz="5400" b="1" dirty="0">
                <a:latin typeface="Fraunces Light"/>
              </a:rPr>
              <a:t>Implementation</a:t>
            </a:r>
            <a:endParaRPr lang="en-US" sz="5400" b="1" dirty="0">
              <a:latin typeface="Fraunces Light"/>
            </a:endParaRPr>
          </a:p>
        </p:txBody>
      </p:sp>
      <p:sp>
        <p:nvSpPr>
          <p:cNvPr id="10" name="Google Shape;130;p11"/>
          <p:cNvSpPr txBox="1"/>
          <p:nvPr/>
        </p:nvSpPr>
        <p:spPr>
          <a:xfrm>
            <a:off x="1305150" y="6305447"/>
            <a:ext cx="9592804" cy="247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The smartwatch gives hydration notifications and emollient reminders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.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 </a:t>
            </a:r>
            <a:endParaRPr lang="en-US"/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Gamified rewards support children to follow their treatment 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and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improve well-being (</a:t>
            </a:r>
            <a:r>
              <a:rPr lang="en-US" sz="2000" err="1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Gkintoni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 et al.,2024). </a:t>
            </a: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Children are assisted by their parents and teachers to use the device on a regular basis and in a safe manner. </a:t>
            </a:r>
            <a:endParaRPr lang="en-US" dirty="0"/>
          </a:p>
        </p:txBody>
      </p:sp>
      <p:pic>
        <p:nvPicPr>
          <p:cNvPr id="11" name="Picture 10" descr="A child wearing glasses and looking at a smart watch&#10;&#10;AI-generated content may be incorrect.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143503" y="4551071"/>
            <a:ext cx="4545572" cy="5370490"/>
          </a:xfrm>
          <a:prstGeom prst="rect">
            <a:avLst/>
          </a:prstGeom>
        </p:spPr>
      </p:pic>
      <p:sp>
        <p:nvSpPr>
          <p:cNvPr id="13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/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5" name="Google Shape;124;p11"/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8" name="Google Shape;129;p11"/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1" dirty="0">
                <a:latin typeface="Fraunces Light"/>
              </a:rPr>
              <a:t>2. Process Evaluation </a:t>
            </a:r>
            <a:endParaRPr lang="en-US" dirty="0"/>
          </a:p>
        </p:txBody>
      </p:sp>
      <p:sp>
        <p:nvSpPr>
          <p:cNvPr id="10" name="Google Shape;130;p11"/>
          <p:cNvSpPr txBox="1"/>
          <p:nvPr/>
        </p:nvSpPr>
        <p:spPr>
          <a:xfrm>
            <a:off x="1305150" y="6305447"/>
            <a:ext cx="9592804" cy="2477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Process evaluation is a check on the usage of the smartwatch and app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.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 </a:t>
            </a: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</a:rPr>
              <a:t>It follows up on the completion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of reminders, the use of the apps, and the rate at which people use their devices daily. </a:t>
            </a: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  <a:sym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User feedback plays a critical role in improving application usability by providing developers with valuable insights (GTCSYS, 2025).</a:t>
            </a:r>
            <a:endParaRPr lang="en-US" dirty="0"/>
          </a:p>
        </p:txBody>
      </p:sp>
      <p:pic>
        <p:nvPicPr>
          <p:cNvPr id="2" name="Picture 1" descr="How to Effectively Collect User Feedback in Mobile Application - InfoQ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72790" y="5138670"/>
            <a:ext cx="5273362" cy="3921617"/>
          </a:xfrm>
          <a:prstGeom prst="rect">
            <a:avLst/>
          </a:prstGeom>
        </p:spPr>
      </p:pic>
      <p:sp>
        <p:nvSpPr>
          <p:cNvPr id="9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/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5" name="Google Shape;124;p11"/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8" name="Google Shape;129;p11"/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1" dirty="0">
                <a:latin typeface="Fraunces Light"/>
              </a:rPr>
              <a:t>3. Impact Evaluation </a:t>
            </a:r>
            <a:endParaRPr lang="en-US" sz="5400" b="1" dirty="0">
              <a:latin typeface="Fraunces Light"/>
            </a:endParaRPr>
          </a:p>
        </p:txBody>
      </p:sp>
      <p:sp>
        <p:nvSpPr>
          <p:cNvPr id="10" name="Google Shape;130;p11"/>
          <p:cNvSpPr txBox="1"/>
          <p:nvPr/>
        </p:nvSpPr>
        <p:spPr>
          <a:xfrm>
            <a:off x="1305150" y="6305447"/>
            <a:ext cx="9592804" cy="2831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Digital technologies and health innovation can speed up the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</a:rPr>
              <a:t>achievement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of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</a:rPr>
              <a:t>health and well-being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across the globe (WHO, 2025). </a:t>
            </a: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  <a:sym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  <a:sym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Changes in the frequency of Eczema and controlling symptoms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</a:rPr>
              <a:t>are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 evaluated through impact evaluation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.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 </a:t>
            </a: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</a:rPr>
              <a:t>It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examines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</a:rPr>
              <a:t>the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frequency of adherence to the treatment routine by the children using the app. </a:t>
            </a:r>
            <a:endParaRPr lang="en-US" dirty="0"/>
          </a:p>
        </p:txBody>
      </p:sp>
      <p:pic>
        <p:nvPicPr>
          <p:cNvPr id="7" name="Picture 6" descr="Minsait: the digital technologies to build the future of healthcare - The  Healthcare Insights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682748" y="5329506"/>
            <a:ext cx="6288110" cy="3507750"/>
          </a:xfrm>
          <a:prstGeom prst="rect">
            <a:avLst/>
          </a:prstGeom>
        </p:spPr>
      </p:pic>
      <p:sp>
        <p:nvSpPr>
          <p:cNvPr id="11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05228" y="1388061"/>
            <a:ext cx="11828700" cy="2373600"/>
          </a:xfrm>
        </p:spPr>
        <p:txBody>
          <a:bodyPr>
            <a:normAutofit/>
          </a:bodyPr>
          <a:lstStyle/>
          <a:p>
            <a:r>
              <a:rPr lang="en-US" sz="7200" b="1" dirty="0"/>
              <a:t>PROCEED vs </a:t>
            </a:r>
            <a:r>
              <a:rPr lang="en-US" sz="7200" b="1" dirty="0" err="1"/>
              <a:t>Creamitosmooth</a:t>
            </a:r>
            <a:endParaRPr lang="en-US" sz="7200" b="1" dirty="0"/>
          </a:p>
        </p:txBody>
      </p:sp>
      <p:grpSp>
        <p:nvGrpSpPr>
          <p:cNvPr id="6" name="Google Shape;122;p11"/>
          <p:cNvGrpSpPr/>
          <p:nvPr/>
        </p:nvGrpSpPr>
        <p:grpSpPr>
          <a:xfrm>
            <a:off x="943448" y="4251200"/>
            <a:ext cx="10451552" cy="5652730"/>
            <a:chOff x="0" y="-47625"/>
            <a:chExt cx="3397146" cy="886711"/>
          </a:xfrm>
        </p:grpSpPr>
        <p:sp>
          <p:nvSpPr>
            <p:cNvPr id="4" name="Google Shape;123;p11"/>
            <p:cNvSpPr/>
            <p:nvPr/>
          </p:nvSpPr>
          <p:spPr>
            <a:xfrm>
              <a:off x="0" y="0"/>
              <a:ext cx="3397146" cy="839086"/>
            </a:xfrm>
            <a:custGeom>
              <a:avLst/>
              <a:gdLst/>
              <a:ahLst/>
              <a:cxnLst/>
              <a:rect l="l" t="t" r="r" b="b"/>
              <a:pathLst>
                <a:path w="3397146" h="839086" extrusionOk="0">
                  <a:moveTo>
                    <a:pt x="18007" y="0"/>
                  </a:moveTo>
                  <a:lnTo>
                    <a:pt x="3379139" y="0"/>
                  </a:lnTo>
                  <a:cubicBezTo>
                    <a:pt x="3389084" y="0"/>
                    <a:pt x="3397146" y="8062"/>
                    <a:pt x="3397146" y="18007"/>
                  </a:cubicBezTo>
                  <a:lnTo>
                    <a:pt x="3397146" y="821079"/>
                  </a:lnTo>
                  <a:cubicBezTo>
                    <a:pt x="3397146" y="831024"/>
                    <a:pt x="3389084" y="839086"/>
                    <a:pt x="3379139" y="839086"/>
                  </a:cubicBezTo>
                  <a:lnTo>
                    <a:pt x="18007" y="839086"/>
                  </a:lnTo>
                  <a:cubicBezTo>
                    <a:pt x="8062" y="839086"/>
                    <a:pt x="0" y="831024"/>
                    <a:pt x="0" y="821079"/>
                  </a:cubicBezTo>
                  <a:lnTo>
                    <a:pt x="0" y="18007"/>
                  </a:lnTo>
                  <a:cubicBezTo>
                    <a:pt x="0" y="8062"/>
                    <a:pt x="8062" y="0"/>
                    <a:pt x="18007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5" name="Google Shape;124;p11"/>
            <p:cNvSpPr txBox="1"/>
            <p:nvPr/>
          </p:nvSpPr>
          <p:spPr>
            <a:xfrm>
              <a:off x="0" y="-47625"/>
              <a:ext cx="3397146" cy="88671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8" name="Google Shape;129;p11"/>
          <p:cNvSpPr txBox="1"/>
          <p:nvPr/>
        </p:nvSpPr>
        <p:spPr>
          <a:xfrm>
            <a:off x="1401742" y="4837975"/>
            <a:ext cx="9494052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20000"/>
              </a:lnSpc>
            </a:pPr>
            <a:r>
              <a:rPr lang="en-US" sz="5400" b="1" dirty="0">
                <a:latin typeface="Fraunces Light"/>
              </a:rPr>
              <a:t>4. Outcome Evaluation </a:t>
            </a:r>
            <a:endParaRPr lang="en-US" sz="5400" b="1" dirty="0">
              <a:latin typeface="Fraunces Light"/>
            </a:endParaRPr>
          </a:p>
        </p:txBody>
      </p:sp>
      <p:sp>
        <p:nvSpPr>
          <p:cNvPr id="10" name="Google Shape;130;p11"/>
          <p:cNvSpPr txBox="1"/>
          <p:nvPr/>
        </p:nvSpPr>
        <p:spPr>
          <a:xfrm>
            <a:off x="1305150" y="6305447"/>
            <a:ext cx="9592804" cy="28315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Self-care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</a:rPr>
              <a:t> interventions, such as devices,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 help in enhancing self-care (WHO, 2024).</a:t>
            </a:r>
            <a:endParaRPr lang="en-US" sz="2000">
              <a:latin typeface="Inter" panose="02000503000000020004"/>
              <a:ea typeface="Inter" panose="02000503000000020004"/>
              <a:cs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  <a:cs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Outcome evaluation is associated with such long-term benefits as improved sleep and well-being</a:t>
            </a:r>
            <a:r>
              <a:rPr lang="en-US" sz="20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.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 </a:t>
            </a:r>
            <a:endParaRPr lang="en-US" sz="2000" dirty="0">
              <a:latin typeface="Inter" panose="02000503000000020004"/>
              <a:ea typeface="Inter" panose="02000503000000020004"/>
              <a:sym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</a:rPr>
              <a:t>Outcomes demonstrate the </a:t>
            </a:r>
            <a:r>
              <a:rPr lang="en-US" sz="20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quality of life that is supported by the intervention in the family. </a:t>
            </a:r>
            <a:endParaRPr lang="en-US" dirty="0"/>
          </a:p>
        </p:txBody>
      </p:sp>
      <p:pic>
        <p:nvPicPr>
          <p:cNvPr id="2" name="Picture 1" descr="Eczema Relief: 7 Treatment Options To Manage Eczema | Oak Street Health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34868" y="5329975"/>
            <a:ext cx="5877998" cy="3973669"/>
          </a:xfrm>
          <a:prstGeom prst="rect">
            <a:avLst/>
          </a:prstGeom>
        </p:spPr>
      </p:pic>
      <p:sp>
        <p:nvSpPr>
          <p:cNvPr id="11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Patel Krupaben, ID: 2434366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STAKEHOLDERS</a:t>
            </a:r>
            <a:endParaRPr lang="en-US" sz="8000" dirty="0">
              <a:latin typeface="Fraunces Light"/>
            </a:endParaRPr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6524049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pic>
        <p:nvPicPr>
          <p:cNvPr id="3" name="Picture 2" descr="A diagram of a company&#10;&#10;AI-generated content may be incorrect.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57541" y="2760908"/>
            <a:ext cx="8533595" cy="505495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851338" y="3791218"/>
            <a:ext cx="7083381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GB" sz="2500" baseline="0" dirty="0">
                <a:latin typeface="Inter" panose="02000503000000020004"/>
                <a:ea typeface="Arial" panose="020B0604020202020204"/>
                <a:cs typeface="Arial" panose="020B0604020202020204"/>
              </a:rPr>
              <a:t>The main stakeholders are child and parents, physicians,</a:t>
            </a:r>
            <a:r>
              <a:rPr lang="en-GB" sz="2500" dirty="0">
                <a:latin typeface="Inter" panose="02000503000000020004"/>
              </a:rPr>
              <a:t> </a:t>
            </a:r>
            <a:r>
              <a:rPr lang="en-GB" sz="2500" baseline="0" dirty="0">
                <a:latin typeface="Inter" panose="02000503000000020004"/>
                <a:ea typeface="Arial" panose="020B0604020202020204"/>
                <a:cs typeface="Arial" panose="020B0604020202020204"/>
              </a:rPr>
              <a:t>teachers, NHS teams, developers and Health workers </a:t>
            </a:r>
            <a:r>
              <a:rPr lang="en-GB" sz="2500" dirty="0">
                <a:latin typeface="Inter" panose="02000503000000020004"/>
              </a:rPr>
              <a:t>and charities</a:t>
            </a:r>
            <a:r>
              <a:rPr lang="en-GB" sz="2500" baseline="0" dirty="0">
                <a:latin typeface="Inter" panose="02000503000000020004"/>
                <a:ea typeface="Arial" panose="020B0604020202020204"/>
                <a:cs typeface="Arial" panose="020B0604020202020204"/>
              </a:rPr>
              <a:t>. </a:t>
            </a:r>
            <a:r>
              <a:rPr lang="en-IN" sz="2500" dirty="0">
                <a:latin typeface="Inter" panose="02000503000000020004"/>
                <a:ea typeface="Arial" panose="020B0604020202020204"/>
                <a:cs typeface="Arial" panose="020B0604020202020204"/>
              </a:rPr>
              <a:t>​</a:t>
            </a:r>
            <a:endParaRPr lang="en-US"/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r>
              <a:rPr lang="en-GB" sz="2500" baseline="0" dirty="0">
                <a:latin typeface="Inter" panose="02000503000000020004"/>
                <a:ea typeface="Arial" panose="020B0604020202020204"/>
                <a:cs typeface="Arial" panose="020B0604020202020204"/>
              </a:rPr>
              <a:t>These populations are significant since they enable </a:t>
            </a:r>
            <a:r>
              <a:rPr lang="en-GB" sz="2500" dirty="0">
                <a:latin typeface="Inter" panose="02000503000000020004"/>
              </a:rPr>
              <a:t>children to</a:t>
            </a:r>
            <a:r>
              <a:rPr lang="en-GB" sz="2500" baseline="0" dirty="0">
                <a:latin typeface="Inter" panose="02000503000000020004"/>
                <a:ea typeface="Arial" panose="020B0604020202020204"/>
                <a:cs typeface="Arial" panose="020B0604020202020204"/>
              </a:rPr>
              <a:t> utilise the smartwatch.</a:t>
            </a:r>
            <a:endParaRPr lang="en-GB" sz="2500" baseline="0" dirty="0">
              <a:latin typeface="Inter" panose="02000503000000020004"/>
              <a:ea typeface="Arial" panose="020B0604020202020204"/>
              <a:cs typeface="Arial" panose="020B0604020202020204"/>
            </a:endParaRPr>
          </a:p>
          <a:p>
            <a:pPr algn="ctr"/>
            <a:endParaRPr lang="en-US"/>
          </a:p>
        </p:txBody>
      </p:sp>
      <p:sp>
        <p:nvSpPr>
          <p:cNvPr id="9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Child and Parents </a:t>
            </a:r>
            <a:endParaRPr lang="en-US" dirty="0"/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6556246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561563" y="3855613"/>
            <a:ext cx="7920508" cy="37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Parents help children to use the intervention (Jeong et al., 2021).</a:t>
            </a:r>
            <a:endParaRPr lang="en-US" dirty="0"/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They check on the app frequently to update on the health status and act on the alerts or recommendations</a:t>
            </a:r>
            <a:r>
              <a:rPr lang="en-IN" sz="2500" baseline="0" dirty="0">
                <a:latin typeface="Inter" panose="02000503000000020004"/>
                <a:ea typeface="Inter" panose="02000503000000020004"/>
              </a:rPr>
              <a:t>.</a:t>
            </a: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Children use </a:t>
            </a:r>
            <a:r>
              <a:rPr lang="en-IN" sz="2500" baseline="0" dirty="0">
                <a:latin typeface="Inter" panose="02000503000000020004"/>
                <a:ea typeface="Inter" panose="02000503000000020004"/>
              </a:rPr>
              <a:t>the smartwatch</a:t>
            </a:r>
            <a:r>
              <a:rPr lang="en-IN" sz="2500" dirty="0">
                <a:latin typeface="Inter" panose="02000503000000020004"/>
                <a:ea typeface="Inter" panose="02000503000000020004"/>
              </a:rPr>
              <a:t> functions, and this promotes their frequent use</a:t>
            </a:r>
            <a:r>
              <a:rPr lang="en-IN" sz="2500" baseline="0" dirty="0">
                <a:latin typeface="Inter" panose="02000503000000020004"/>
                <a:ea typeface="Inter" panose="02000503000000020004"/>
              </a:rPr>
              <a:t>.</a:t>
            </a:r>
            <a:r>
              <a:rPr lang="en-IN" sz="2500" dirty="0">
                <a:latin typeface="Inter" panose="02000503000000020004"/>
                <a:ea typeface="Inter" panose="02000503000000020004"/>
              </a:rPr>
              <a:t> 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4" name="Picture 3" descr="The Importance of Early Intervention School Counseling Programs for  Children's Emotional Health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58547" y="2189140"/>
            <a:ext cx="8048625" cy="6134100"/>
          </a:xfrm>
          <a:prstGeom prst="rect">
            <a:avLst/>
          </a:prstGeom>
        </p:spPr>
      </p:pic>
      <p:sp>
        <p:nvSpPr>
          <p:cNvPr id="9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925041"/>
            <a:ext cx="8761896" cy="11172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6600" dirty="0">
                <a:latin typeface="Fraunces Light"/>
                <a:sym typeface="Fraunces Light"/>
              </a:rPr>
              <a:t>Teachers and Schools  </a:t>
            </a:r>
            <a:endParaRPr lang="en-US" sz="6600"/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6910415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561563" y="3855613"/>
            <a:ext cx="7920508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Teacher assists students with the intervention (Osman et al., 2024).</a:t>
            </a: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Schools provide the opportunity to test and monitor the effectiveness of a safe</a:t>
            </a:r>
            <a:r>
              <a:rPr lang="en-IN" sz="2500" baseline="0" dirty="0">
                <a:latin typeface="Inter" panose="02000503000000020004"/>
                <a:ea typeface="Inter" panose="02000503000000020004"/>
              </a:rPr>
              <a:t>.</a:t>
            </a:r>
            <a:r>
              <a:rPr lang="en-IN" sz="2500" dirty="0">
                <a:latin typeface="Inter" panose="02000503000000020004"/>
                <a:ea typeface="Inter" panose="02000503000000020004"/>
              </a:rPr>
              <a:t> </a:t>
            </a: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The teachers report any concerns or progress to parents and health teams. 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2" name="Picture 1" descr="Understanding Intervention, Remediation, &amp; Acceleration Teaching Approach  for Student Success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96416" y="3366820"/>
            <a:ext cx="7437281" cy="5066630"/>
          </a:xfrm>
          <a:prstGeom prst="rect">
            <a:avLst/>
          </a:prstGeom>
        </p:spPr>
      </p:pic>
      <p:sp>
        <p:nvSpPr>
          <p:cNvPr id="5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925041"/>
            <a:ext cx="8761896" cy="111722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5400" dirty="0">
                <a:latin typeface="Fraunces Light"/>
                <a:sym typeface="Fraunces Light"/>
              </a:rPr>
              <a:t>Physicians and NHS teams</a:t>
            </a:r>
            <a:r>
              <a:rPr lang="en-US" sz="6600" dirty="0">
                <a:latin typeface="Fraunces Light"/>
                <a:sym typeface="Fraunces Light"/>
              </a:rPr>
              <a:t> </a:t>
            </a:r>
            <a:endParaRPr lang="en-US" sz="6600" dirty="0"/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6910415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561563" y="3855613"/>
            <a:ext cx="7920508" cy="37702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Physicians monitor skin information and adjust the treatment method.</a:t>
            </a: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They guarantee that the device is appropriate to the clinical standards and does not disrupt the current medical care</a:t>
            </a:r>
            <a:r>
              <a:rPr lang="en-IN" sz="2500" baseline="0" dirty="0">
                <a:latin typeface="Inter" panose="02000503000000020004"/>
                <a:ea typeface="Inter" panose="02000503000000020004"/>
              </a:rPr>
              <a:t>.</a:t>
            </a: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NHS teams help in funding and policy assistance (McKee et al., 2025). 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2" name="Picture 1" descr="A person in a white coat pointing at a person in a blue shirt&#10;&#10;AI-generated content may be incorrect.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431821" y="3541623"/>
            <a:ext cx="7534275" cy="4507740"/>
          </a:xfrm>
          <a:prstGeom prst="rect">
            <a:avLst/>
          </a:prstGeom>
        </p:spPr>
      </p:pic>
      <p:sp>
        <p:nvSpPr>
          <p:cNvPr id="5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/>
          <p:cNvGrpSpPr/>
          <p:nvPr/>
        </p:nvGrpSpPr>
        <p:grpSpPr>
          <a:xfrm>
            <a:off x="895152" y="419735"/>
            <a:ext cx="9268170" cy="190951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425985"/>
            <a:ext cx="8761896" cy="26745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br>
              <a:rPr lang="en-US" dirty="0">
                <a:sym typeface="Fraunces Light"/>
              </a:rPr>
            </a:br>
            <a:r>
              <a:rPr lang="en-US" sz="4800" dirty="0">
                <a:latin typeface="Fraunces Light"/>
                <a:sym typeface="Fraunces Light"/>
              </a:rPr>
              <a:t>Developers, Health workers and charities </a:t>
            </a:r>
            <a:endParaRPr lang="en-US" sz="4800" dirty="0">
              <a:latin typeface="Fraunces Light"/>
            </a:endParaRPr>
          </a:p>
          <a:p>
            <a:pPr algn="ctr">
              <a:lnSpc>
                <a:spcPct val="110000"/>
              </a:lnSpc>
            </a:pPr>
            <a:endParaRPr lang="en-US" sz="4800" dirty="0"/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6910415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561563" y="3855613"/>
            <a:ext cx="7920508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Developers develop convenient apps (</a:t>
            </a:r>
            <a:r>
              <a:rPr lang="en-IN" sz="2500" dirty="0" err="1">
                <a:latin typeface="Inter" panose="02000503000000020004"/>
                <a:ea typeface="Inter" panose="02000503000000020004"/>
              </a:rPr>
              <a:t>Alrabaiah</a:t>
            </a:r>
            <a:r>
              <a:rPr lang="en-IN" sz="2500" dirty="0">
                <a:latin typeface="Inter" panose="02000503000000020004"/>
                <a:ea typeface="Inter" panose="02000503000000020004"/>
              </a:rPr>
              <a:t> et al., 2021). </a:t>
            </a: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They guarantee the compatibility of the app with other devices and standards of privacy and security</a:t>
            </a:r>
            <a:r>
              <a:rPr lang="en-IN" sz="2500" baseline="0" dirty="0">
                <a:latin typeface="Inter" panose="02000503000000020004"/>
                <a:ea typeface="Inter" panose="02000503000000020004"/>
              </a:rPr>
              <a:t>.</a:t>
            </a: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endParaRPr lang="en-IN" sz="25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buFont typeface="Symbol,Sans-Serif"/>
              <a:buChar char=""/>
            </a:pPr>
            <a:r>
              <a:rPr lang="en-IN" sz="2500" dirty="0">
                <a:latin typeface="Inter" panose="02000503000000020004"/>
                <a:ea typeface="Inter" panose="02000503000000020004"/>
              </a:rPr>
              <a:t>Health workers and charities create awareness and make the families aware of the correct usage of the device</a:t>
            </a:r>
            <a:endParaRPr lang="en-GB" dirty="0"/>
          </a:p>
          <a:p>
            <a:pPr algn="ctr"/>
            <a:endParaRPr lang="en-US"/>
          </a:p>
        </p:txBody>
      </p:sp>
      <p:pic>
        <p:nvPicPr>
          <p:cNvPr id="3" name="Picture 2" descr="How to Become An App Developer in 2025? - Designveloper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68755" y="3567045"/>
            <a:ext cx="7924800" cy="4489093"/>
          </a:xfrm>
          <a:prstGeom prst="rect">
            <a:avLst/>
          </a:prstGeom>
        </p:spPr>
      </p:pic>
      <p:sp>
        <p:nvSpPr>
          <p:cNvPr id="5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321971" y="1577661"/>
          <a:ext cx="17617458" cy="8213167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415896"/>
                <a:gridCol w="7218228"/>
                <a:gridCol w="7983334"/>
              </a:tblGrid>
              <a:tr h="66101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noProof="0" dirty="0">
                          <a:solidFill>
                            <a:schemeClr val="bg1"/>
                          </a:solidFill>
                          <a:latin typeface="Inter" panose="02000503000000020004"/>
                        </a:rPr>
                        <a:t>Barriers</a:t>
                      </a:r>
                      <a:endParaRPr lang="en-US" sz="2400">
                        <a:solidFill>
                          <a:schemeClr val="bg1"/>
                        </a:solidFill>
                        <a:latin typeface="Inter" panose="02000503000000020004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Inter" panose="02000503000000020004"/>
                        </a:rPr>
                        <a:t>WHY</a:t>
                      </a:r>
                      <a:endParaRPr lang="en-US" sz="2400" b="1" dirty="0">
                        <a:solidFill>
                          <a:schemeClr val="bg1"/>
                        </a:solidFill>
                        <a:latin typeface="Inter" panose="02000503000000020004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>
                          <a:solidFill>
                            <a:schemeClr val="bg1"/>
                          </a:solidFill>
                          <a:latin typeface="Inter" panose="02000503000000020004"/>
                        </a:rPr>
                        <a:t>How to overcome them</a:t>
                      </a:r>
                      <a:endParaRPr lang="en-US" sz="2400" b="1" dirty="0">
                        <a:solidFill>
                          <a:schemeClr val="bg1"/>
                        </a:solidFill>
                        <a:latin typeface="Inter" panose="02000503000000020004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</a:tr>
              <a:tr h="284238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IN" sz="2400" b="1" i="0" u="none" strike="noStrike" noProof="0" dirty="0">
                          <a:solidFill>
                            <a:schemeClr val="bg1"/>
                          </a:solidFill>
                          <a:latin typeface="Inter" panose="02000503000000020004"/>
                        </a:rPr>
                        <a:t>Technological</a:t>
                      </a:r>
                      <a:endParaRPr lang="en-US" sz="2400" b="1">
                        <a:solidFill>
                          <a:schemeClr val="bg1"/>
                        </a:solidFill>
                        <a:latin typeface="Inter" panose="02000503000000020004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The battery cannot last long, and sensors can provide incorrect readings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Ometov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 et al., 2021). 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The app may be difficult to use or fail to support other languages.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285750" lvl="0" indent="-285750" algn="l"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Lack of robust digital infrastructure in rural areas can also prevent families from using the technology (RSN Online,2024).</a:t>
                      </a:r>
                      <a:endParaRPr lang="en-US" sz="2000" dirty="0">
                        <a:latin typeface="Inter" panose="02000503000000020004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Smartwatches should have longer battery life, and sensor performance should be clinically tested to enhance reliability. 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It is important to ensure that they have easy-to-use a applications and that they support a variety of languages.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It is also vital to offer offline data syncs to offer families the services where the internet is unavailable (Offline Internet, 2024). </a:t>
                      </a:r>
                      <a:endParaRPr lang="en-US" sz="2000" dirty="0">
                        <a:latin typeface="Inter" panose="02000503000000020004"/>
                      </a:endParaRPr>
                    </a:p>
                  </a:txBody>
                  <a:tcPr anchor="ctr"/>
                </a:tc>
              </a:tr>
              <a:tr h="252839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err="1">
                          <a:solidFill>
                            <a:schemeClr val="bg1"/>
                          </a:solidFill>
                          <a:latin typeface="Inter" panose="02000503000000020004"/>
                        </a:rPr>
                        <a:t>Behavioural</a:t>
                      </a:r>
                      <a:endParaRPr lang="en-US" sz="2400" b="1">
                        <a:solidFill>
                          <a:schemeClr val="bg1"/>
                        </a:solidFill>
                        <a:latin typeface="Inter" panose="02000503000000020004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Certain families will not prefer to use the device because of a lack of a trusted brand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Basarir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-Ozel et al., 2022).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The low motivation level or busy schedules can also influence adherence to the intervention at home.</a:t>
                      </a:r>
                      <a:endParaRPr lang="en-US" sz="2000" dirty="0">
                        <a:latin typeface="Inter" panose="02000503000000020004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Collaborations with various 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organisations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 and professionals can enhance brand trust and awareness among the people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Senyapar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, 2024). 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Encourage children to use applications to make them use them regularly.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Provide opportunities to use flexibly and reminders to ensure that the busy families remain committed to the intervention. </a:t>
                      </a:r>
                      <a:endParaRPr lang="en-US" sz="2000" dirty="0">
                        <a:latin typeface="Inter" panose="02000503000000020004"/>
                      </a:endParaRPr>
                    </a:p>
                  </a:txBody>
                  <a:tcPr anchor="ctr"/>
                </a:tc>
              </a:tr>
              <a:tr h="2181365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400" b="1" i="0" u="none" strike="noStrike" baseline="0" noProof="0" dirty="0">
                          <a:solidFill>
                            <a:schemeClr val="bg1"/>
                          </a:solidFill>
                          <a:latin typeface="Inter" panose="02000503000000020004"/>
                        </a:rPr>
                        <a:t>Cultural and Social</a:t>
                      </a:r>
                      <a:endParaRPr lang="en-US" sz="2400" b="1">
                        <a:solidFill>
                          <a:schemeClr val="bg1"/>
                        </a:solidFill>
                        <a:latin typeface="Inter" panose="02000503000000020004"/>
                      </a:endParaRPr>
                    </a:p>
                  </a:txBody>
                  <a:tcPr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Certain families might lack the online skills to use online applications (</a:t>
                      </a:r>
                      <a:r>
                        <a:rPr lang="en-US" sz="2000" b="0" i="0" u="none" strike="noStrike" baseline="0" noProof="0" dirty="0" err="1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Skopeliti</a:t>
                      </a: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, 2024). 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The app may be difficult to communicate with because of language barriers. 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Social shame of skin conditions is also a factor that leads to reduced usage (National Eczema, 2025). </a:t>
                      </a:r>
                      <a:endParaRPr lang="en-US" sz="2000" dirty="0">
                        <a:latin typeface="Inter" panose="02000503000000020004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dirty="0">
                          <a:latin typeface="Inter" panose="02000503000000020004"/>
                        </a:rPr>
                        <a:t>Conduct online training for families whose digital skills are limited to boost confidence (Wilson-</a:t>
                      </a:r>
                      <a:r>
                        <a:rPr lang="en-US" sz="2000" dirty="0" err="1">
                          <a:latin typeface="Inter" panose="02000503000000020004"/>
                        </a:rPr>
                        <a:t>Menzfeld</a:t>
                      </a:r>
                      <a:r>
                        <a:rPr lang="en-US" sz="2000" dirty="0">
                          <a:latin typeface="Inter" panose="02000503000000020004"/>
                        </a:rPr>
                        <a:t> et al., 2023). </a:t>
                      </a:r>
                      <a:endParaRPr lang="en-US" sz="2000" dirty="0"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lnSpc>
                          <a:spcPct val="100000"/>
                        </a:lnSpc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Add images and support more than one language to simplify the application use. </a:t>
                      </a:r>
                      <a:endParaRPr lang="en-US" sz="2000" b="0" i="0" u="none" strike="noStrike" baseline="0" noProof="0" dirty="0">
                        <a:solidFill>
                          <a:srgbClr val="000000"/>
                        </a:solidFill>
                        <a:latin typeface="Inter" panose="02000503000000020004"/>
                      </a:endParaRPr>
                    </a:p>
                    <a:p>
                      <a:pPr marL="342900" lvl="0" indent="-342900" algn="l">
                        <a:buFont typeface="Arial" panose="020B0604020202020204"/>
                        <a:buChar char="•"/>
                      </a:pPr>
                      <a:r>
                        <a:rPr lang="en-US" sz="2000" b="0" i="0" u="none" strike="noStrike" baseline="0" noProof="0" dirty="0">
                          <a:solidFill>
                            <a:srgbClr val="000000"/>
                          </a:solidFill>
                          <a:latin typeface="Inter" panose="02000503000000020004"/>
                        </a:rPr>
                        <a:t>Campaigns in schools and communities can lower the shame of skin conditions. </a:t>
                      </a:r>
                      <a:endParaRPr lang="en-US" sz="2000" dirty="0">
                        <a:latin typeface="Inter" panose="02000503000000020004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Google Shape;185;p14"/>
          <p:cNvSpPr txBox="1"/>
          <p:nvPr/>
        </p:nvSpPr>
        <p:spPr>
          <a:xfrm>
            <a:off x="5060247" y="104013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</a:rPr>
              <a:t>BARRIERS</a:t>
            </a:r>
            <a:endParaRPr lang="en-US" sz="8000" dirty="0">
              <a:latin typeface="Fraunces Light"/>
            </a:endParaRPr>
          </a:p>
        </p:txBody>
      </p:sp>
      <p:sp>
        <p:nvSpPr>
          <p:cNvPr id="4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895350" y="723900"/>
            <a:ext cx="9267825" cy="2400657"/>
          </a:xfrm>
          <a:custGeom>
            <a:avLst/>
            <a:gdLst/>
            <a:ahLst/>
            <a:cxnLst/>
            <a:rect l="l" t="t" r="r" b="b"/>
            <a:pathLst>
              <a:path w="9267825" h="1609725">
                <a:moveTo>
                  <a:pt x="9172702" y="0"/>
                </a:moveTo>
                <a:lnTo>
                  <a:pt x="95148" y="0"/>
                </a:lnTo>
                <a:lnTo>
                  <a:pt x="58110" y="3300"/>
                </a:lnTo>
                <a:lnTo>
                  <a:pt x="27866" y="12303"/>
                </a:lnTo>
                <a:lnTo>
                  <a:pt x="7476" y="25663"/>
                </a:lnTo>
                <a:lnTo>
                  <a:pt x="0" y="42036"/>
                </a:lnTo>
                <a:lnTo>
                  <a:pt x="0" y="1567688"/>
                </a:lnTo>
                <a:lnTo>
                  <a:pt x="7476" y="1584061"/>
                </a:lnTo>
                <a:lnTo>
                  <a:pt x="27866" y="1597421"/>
                </a:lnTo>
                <a:lnTo>
                  <a:pt x="58110" y="1606424"/>
                </a:lnTo>
                <a:lnTo>
                  <a:pt x="95148" y="1609725"/>
                </a:lnTo>
                <a:lnTo>
                  <a:pt x="9172702" y="1609725"/>
                </a:lnTo>
                <a:lnTo>
                  <a:pt x="9209746" y="1606424"/>
                </a:lnTo>
                <a:lnTo>
                  <a:pt x="9239980" y="1597421"/>
                </a:lnTo>
                <a:lnTo>
                  <a:pt x="9260355" y="1584061"/>
                </a:lnTo>
                <a:lnTo>
                  <a:pt x="9267825" y="1567688"/>
                </a:lnTo>
                <a:lnTo>
                  <a:pt x="9267825" y="42036"/>
                </a:lnTo>
                <a:lnTo>
                  <a:pt x="9240012" y="12319"/>
                </a:lnTo>
                <a:lnTo>
                  <a:pt x="9191363" y="817"/>
                </a:lnTo>
                <a:lnTo>
                  <a:pt x="9172702" y="0"/>
                </a:lnTo>
                <a:close/>
              </a:path>
            </a:pathLst>
          </a:custGeom>
          <a:solidFill>
            <a:srgbClr val="DDAC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95350" y="3204138"/>
            <a:ext cx="9267825" cy="6273238"/>
          </a:xfrm>
          <a:custGeom>
            <a:avLst/>
            <a:gdLst/>
            <a:ahLst/>
            <a:cxnLst/>
            <a:rect l="l" t="t" r="r" b="b"/>
            <a:pathLst>
              <a:path w="9267825" h="6867525">
                <a:moveTo>
                  <a:pt x="9172702" y="0"/>
                </a:moveTo>
                <a:lnTo>
                  <a:pt x="95148" y="0"/>
                </a:lnTo>
                <a:lnTo>
                  <a:pt x="58110" y="11035"/>
                </a:lnTo>
                <a:lnTo>
                  <a:pt x="27866" y="41132"/>
                </a:lnTo>
                <a:lnTo>
                  <a:pt x="7476" y="85778"/>
                </a:lnTo>
                <a:lnTo>
                  <a:pt x="0" y="140461"/>
                </a:lnTo>
                <a:lnTo>
                  <a:pt x="0" y="6727088"/>
                </a:lnTo>
                <a:lnTo>
                  <a:pt x="7476" y="6781751"/>
                </a:lnTo>
                <a:lnTo>
                  <a:pt x="27866" y="6826391"/>
                </a:lnTo>
                <a:lnTo>
                  <a:pt x="58110" y="6856488"/>
                </a:lnTo>
                <a:lnTo>
                  <a:pt x="95148" y="6867525"/>
                </a:lnTo>
                <a:lnTo>
                  <a:pt x="9172702" y="6867525"/>
                </a:lnTo>
                <a:lnTo>
                  <a:pt x="9209746" y="6856488"/>
                </a:lnTo>
                <a:lnTo>
                  <a:pt x="9239980" y="6826391"/>
                </a:lnTo>
                <a:lnTo>
                  <a:pt x="9260355" y="6781751"/>
                </a:lnTo>
                <a:lnTo>
                  <a:pt x="9267825" y="6727088"/>
                </a:lnTo>
                <a:lnTo>
                  <a:pt x="9267825" y="140461"/>
                </a:lnTo>
                <a:lnTo>
                  <a:pt x="9260586" y="86709"/>
                </a:lnTo>
                <a:lnTo>
                  <a:pt x="9240012" y="41148"/>
                </a:lnTo>
                <a:lnTo>
                  <a:pt x="9209119" y="10668"/>
                </a:lnTo>
                <a:lnTo>
                  <a:pt x="9172702" y="0"/>
                </a:lnTo>
                <a:close/>
              </a:path>
            </a:pathLst>
          </a:custGeom>
          <a:solidFill>
            <a:srgbClr val="FFFA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TextBox 8"/>
          <p:cNvSpPr txBox="1"/>
          <p:nvPr/>
        </p:nvSpPr>
        <p:spPr>
          <a:xfrm>
            <a:off x="887976" y="803480"/>
            <a:ext cx="9144000" cy="23083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IN" sz="4800" b="1" dirty="0">
                <a:solidFill>
                  <a:srgbClr val="000000"/>
                </a:solidFill>
                <a:effectLst/>
                <a:latin typeface="Fraunces Light"/>
                <a:ea typeface="Calibri" panose="020F0502020204030204"/>
              </a:rPr>
              <a:t>Legal and Ethical Issues Associated with the Successful Implementation</a:t>
            </a:r>
            <a:endParaRPr lang="en-IN" sz="4800" b="1" dirty="0">
              <a:latin typeface="Fraunces Light"/>
              <a:ea typeface="Calibri" panose="020F0502020204030204"/>
            </a:endParaRPr>
          </a:p>
        </p:txBody>
      </p:sp>
      <p:pic>
        <p:nvPicPr>
          <p:cNvPr id="2053" name="Picture 5" descr="What is the difference between the GDPR and the UK GDPR and how can  businesses comply? — SecureRedact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4820" y="2788920"/>
            <a:ext cx="7696200" cy="568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219200" y="3664717"/>
            <a:ext cx="8610600" cy="533992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 panose="02000503000000020004"/>
                <a:ea typeface="Calibri" panose="020F0502020204030204"/>
              </a:rPr>
              <a:t>Collecting health information of children without the appropriate consent of GDPR Article 8 may result in legal issues (GDPR, 2025).</a:t>
            </a:r>
            <a:endParaRPr lang="en-IN" sz="2400" kern="100">
              <a:solidFill>
                <a:srgbClr val="000000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400" kern="100" dirty="0"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 panose="02000503000000020004"/>
                <a:ea typeface="Calibri" panose="020F0502020204030204"/>
              </a:rPr>
              <a:t>Inappropriate storage of sensitive information presents the possibility of data breaches. </a:t>
            </a:r>
            <a:endParaRPr lang="en-IN" sz="2400" kern="100">
              <a:solidFill>
                <a:srgbClr val="000000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400" kern="100" dirty="0">
              <a:latin typeface="Inter" panose="02000503000000020004"/>
              <a:ea typeface="Calibri" panose="020F0502020204030204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 panose="02000503000000020004"/>
                <a:ea typeface="Calibri" panose="020F0502020204030204"/>
              </a:rPr>
              <a:t>The families might be confused by the complex or unclear privacy policies and be less willing to participate. </a:t>
            </a:r>
            <a:endParaRPr lang="en-IN" sz="2400" kern="100"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endParaRPr lang="en-GB" sz="2400" kern="100" dirty="0">
              <a:solidFill>
                <a:srgbClr val="000000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kern="100" dirty="0">
                <a:solidFill>
                  <a:srgbClr val="000000"/>
                </a:solidFill>
                <a:effectLst/>
                <a:latin typeface="Inter" panose="02000503000000020004"/>
                <a:ea typeface="Calibri" panose="020F0502020204030204"/>
              </a:rPr>
              <a:t>The use of technology that is not sensitive to cultural values or individual values can lead to ethical issues and social withdrawal. </a:t>
            </a:r>
            <a:endParaRPr lang="en-IN" sz="2400" kern="100" dirty="0">
              <a:solidFill>
                <a:srgbClr val="000000"/>
              </a:solidFill>
              <a:effectLst/>
              <a:latin typeface="Inter" panose="02000503000000020004"/>
              <a:ea typeface="Calibri" panose="020F0502020204030204"/>
            </a:endParaRPr>
          </a:p>
        </p:txBody>
      </p:sp>
      <p:sp>
        <p:nvSpPr>
          <p:cNvPr id="6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895350" y="723900"/>
            <a:ext cx="9267825" cy="1609725"/>
          </a:xfrm>
          <a:custGeom>
            <a:avLst/>
            <a:gdLst/>
            <a:ahLst/>
            <a:cxnLst/>
            <a:rect l="l" t="t" r="r" b="b"/>
            <a:pathLst>
              <a:path w="9267825" h="1609725">
                <a:moveTo>
                  <a:pt x="9172702" y="0"/>
                </a:moveTo>
                <a:lnTo>
                  <a:pt x="95148" y="0"/>
                </a:lnTo>
                <a:lnTo>
                  <a:pt x="58110" y="3300"/>
                </a:lnTo>
                <a:lnTo>
                  <a:pt x="27866" y="12303"/>
                </a:lnTo>
                <a:lnTo>
                  <a:pt x="7476" y="25663"/>
                </a:lnTo>
                <a:lnTo>
                  <a:pt x="0" y="42036"/>
                </a:lnTo>
                <a:lnTo>
                  <a:pt x="0" y="1567688"/>
                </a:lnTo>
                <a:lnTo>
                  <a:pt x="7476" y="1584061"/>
                </a:lnTo>
                <a:lnTo>
                  <a:pt x="27866" y="1597421"/>
                </a:lnTo>
                <a:lnTo>
                  <a:pt x="58110" y="1606424"/>
                </a:lnTo>
                <a:lnTo>
                  <a:pt x="95148" y="1609725"/>
                </a:lnTo>
                <a:lnTo>
                  <a:pt x="9172702" y="1609725"/>
                </a:lnTo>
                <a:lnTo>
                  <a:pt x="9209746" y="1606424"/>
                </a:lnTo>
                <a:lnTo>
                  <a:pt x="9239980" y="1597421"/>
                </a:lnTo>
                <a:lnTo>
                  <a:pt x="9260355" y="1584061"/>
                </a:lnTo>
                <a:lnTo>
                  <a:pt x="9267825" y="1567688"/>
                </a:lnTo>
                <a:lnTo>
                  <a:pt x="9267825" y="42036"/>
                </a:lnTo>
                <a:lnTo>
                  <a:pt x="9240012" y="12319"/>
                </a:lnTo>
                <a:lnTo>
                  <a:pt x="9191363" y="817"/>
                </a:lnTo>
                <a:lnTo>
                  <a:pt x="9172702" y="0"/>
                </a:lnTo>
                <a:close/>
              </a:path>
            </a:pathLst>
          </a:custGeom>
          <a:solidFill>
            <a:srgbClr val="DDAC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600200" y="807021"/>
            <a:ext cx="7086600" cy="155555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30"/>
              </a:spcBef>
            </a:pPr>
            <a:r>
              <a:rPr lang="en-IN" sz="4800" b="1" dirty="0">
                <a:latin typeface="Fraunces Light"/>
                <a:cs typeface="Times New Roman" panose="02020603050405020304"/>
              </a:rPr>
              <a:t>Ethical Considerations in Practice </a:t>
            </a:r>
            <a:endParaRPr lang="en-US" sz="5000" b="1" spc="445" dirty="0">
              <a:latin typeface="Fraunces Light"/>
              <a:cs typeface="Times New Roman" panose="02020603050405020304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95350" y="2579370"/>
            <a:ext cx="9267825" cy="6867525"/>
          </a:xfrm>
          <a:custGeom>
            <a:avLst/>
            <a:gdLst/>
            <a:ahLst/>
            <a:cxnLst/>
            <a:rect l="l" t="t" r="r" b="b"/>
            <a:pathLst>
              <a:path w="9267825" h="6867525">
                <a:moveTo>
                  <a:pt x="9172702" y="0"/>
                </a:moveTo>
                <a:lnTo>
                  <a:pt x="95148" y="0"/>
                </a:lnTo>
                <a:lnTo>
                  <a:pt x="58110" y="11035"/>
                </a:lnTo>
                <a:lnTo>
                  <a:pt x="27866" y="41132"/>
                </a:lnTo>
                <a:lnTo>
                  <a:pt x="7476" y="85778"/>
                </a:lnTo>
                <a:lnTo>
                  <a:pt x="0" y="140461"/>
                </a:lnTo>
                <a:lnTo>
                  <a:pt x="0" y="6727088"/>
                </a:lnTo>
                <a:lnTo>
                  <a:pt x="7476" y="6781751"/>
                </a:lnTo>
                <a:lnTo>
                  <a:pt x="27866" y="6826391"/>
                </a:lnTo>
                <a:lnTo>
                  <a:pt x="58110" y="6856488"/>
                </a:lnTo>
                <a:lnTo>
                  <a:pt x="95148" y="6867525"/>
                </a:lnTo>
                <a:lnTo>
                  <a:pt x="9172702" y="6867525"/>
                </a:lnTo>
                <a:lnTo>
                  <a:pt x="9209746" y="6856488"/>
                </a:lnTo>
                <a:lnTo>
                  <a:pt x="9239980" y="6826391"/>
                </a:lnTo>
                <a:lnTo>
                  <a:pt x="9260355" y="6781751"/>
                </a:lnTo>
                <a:lnTo>
                  <a:pt x="9267825" y="6727088"/>
                </a:lnTo>
                <a:lnTo>
                  <a:pt x="9267825" y="140461"/>
                </a:lnTo>
                <a:lnTo>
                  <a:pt x="9260586" y="86709"/>
                </a:lnTo>
                <a:lnTo>
                  <a:pt x="9240012" y="41148"/>
                </a:lnTo>
                <a:lnTo>
                  <a:pt x="9209119" y="10668"/>
                </a:lnTo>
                <a:lnTo>
                  <a:pt x="9172702" y="0"/>
                </a:lnTo>
                <a:close/>
              </a:path>
            </a:pathLst>
          </a:custGeom>
          <a:solidFill>
            <a:srgbClr val="FFFAF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TextBox 5"/>
          <p:cNvSpPr txBox="1"/>
          <p:nvPr/>
        </p:nvSpPr>
        <p:spPr>
          <a:xfrm>
            <a:off x="1461565" y="3460218"/>
            <a:ext cx="7970520" cy="51706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lvl="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 panose="02000503000000020004"/>
                <a:ea typeface="Calibri" panose="020F0502020204030204"/>
              </a:rPr>
              <a:t>Obtain clear consent from parents before gathering or utilising any health information on children. </a:t>
            </a:r>
            <a:endParaRPr lang="en-IN" sz="2500" kern="100">
              <a:solidFill>
                <a:schemeClr val="tx1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500" kern="100" dirty="0">
              <a:solidFill>
                <a:schemeClr val="tx1"/>
              </a:solidFill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 panose="02000503000000020004"/>
                <a:ea typeface="Calibri" panose="020F0502020204030204"/>
              </a:rPr>
              <a:t>Use a strong password and a safe system to keep all personal information (Microsoft, 2025). </a:t>
            </a:r>
            <a:endParaRPr lang="en-IN" sz="2500" kern="100">
              <a:solidFill>
                <a:schemeClr val="tx1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solidFill>
                <a:schemeClr val="tx1"/>
              </a:solidFill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 panose="02000503000000020004"/>
                <a:ea typeface="Calibri" panose="020F0502020204030204"/>
              </a:rPr>
              <a:t>Keep privacy regulations simple, and every family should be able to comprehend them.</a:t>
            </a:r>
            <a:endParaRPr lang="en-IN" sz="2500" kern="100">
              <a:solidFill>
                <a:schemeClr val="tx1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solidFill>
                <a:schemeClr val="tx1"/>
              </a:solidFill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chemeClr val="tx1"/>
                </a:solidFill>
                <a:effectLst/>
                <a:latin typeface="Inter" panose="02000503000000020004"/>
                <a:ea typeface="Calibri" panose="020F0502020204030204"/>
              </a:rPr>
              <a:t>Create the app with the assistance of various communities to ensure that the app fits the requirements of all people. </a:t>
            </a:r>
            <a:endParaRPr lang="en-IN" sz="2500" kern="100" dirty="0">
              <a:solidFill>
                <a:schemeClr val="tx1"/>
              </a:solidFill>
              <a:effectLst/>
              <a:latin typeface="Inter" panose="02000503000000020004"/>
              <a:ea typeface="Calibri" panose="020F0502020204030204"/>
            </a:endParaRPr>
          </a:p>
        </p:txBody>
      </p:sp>
      <p:pic>
        <p:nvPicPr>
          <p:cNvPr id="8194" name="Picture 2" descr="How to Create Strong Passwords to Secure Your Website | The HostPapa Blog"/>
          <p:cNvPicPr>
            <a:picLocks noChangeAspect="1" noChangeArrowheads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9960" y="3756660"/>
            <a:ext cx="6461760" cy="454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895350" y="723900"/>
            <a:ext cx="9267825" cy="1609725"/>
          </a:xfrm>
          <a:custGeom>
            <a:avLst/>
            <a:gdLst/>
            <a:ahLst/>
            <a:cxnLst/>
            <a:rect l="l" t="t" r="r" b="b"/>
            <a:pathLst>
              <a:path w="9267825" h="1609725">
                <a:moveTo>
                  <a:pt x="9172702" y="0"/>
                </a:moveTo>
                <a:lnTo>
                  <a:pt x="95148" y="0"/>
                </a:lnTo>
                <a:lnTo>
                  <a:pt x="58110" y="3300"/>
                </a:lnTo>
                <a:lnTo>
                  <a:pt x="27866" y="12303"/>
                </a:lnTo>
                <a:lnTo>
                  <a:pt x="7476" y="25663"/>
                </a:lnTo>
                <a:lnTo>
                  <a:pt x="0" y="42036"/>
                </a:lnTo>
                <a:lnTo>
                  <a:pt x="0" y="1567688"/>
                </a:lnTo>
                <a:lnTo>
                  <a:pt x="7476" y="1584061"/>
                </a:lnTo>
                <a:lnTo>
                  <a:pt x="27866" y="1597421"/>
                </a:lnTo>
                <a:lnTo>
                  <a:pt x="58110" y="1606424"/>
                </a:lnTo>
                <a:lnTo>
                  <a:pt x="95148" y="1609725"/>
                </a:lnTo>
                <a:lnTo>
                  <a:pt x="9172702" y="1609725"/>
                </a:lnTo>
                <a:lnTo>
                  <a:pt x="9209746" y="1606424"/>
                </a:lnTo>
                <a:lnTo>
                  <a:pt x="9239980" y="1597421"/>
                </a:lnTo>
                <a:lnTo>
                  <a:pt x="9260355" y="1584061"/>
                </a:lnTo>
                <a:lnTo>
                  <a:pt x="9267825" y="1567688"/>
                </a:lnTo>
                <a:lnTo>
                  <a:pt x="9267825" y="42036"/>
                </a:lnTo>
                <a:lnTo>
                  <a:pt x="9240012" y="12319"/>
                </a:lnTo>
                <a:lnTo>
                  <a:pt x="9191363" y="817"/>
                </a:lnTo>
                <a:lnTo>
                  <a:pt x="9172702" y="0"/>
                </a:lnTo>
                <a:close/>
              </a:path>
            </a:pathLst>
          </a:custGeom>
          <a:solidFill>
            <a:srgbClr val="DDAC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895350" y="2609850"/>
            <a:ext cx="9267825" cy="6867525"/>
          </a:xfrm>
          <a:custGeom>
            <a:avLst/>
            <a:gdLst/>
            <a:ahLst/>
            <a:cxnLst/>
            <a:rect l="l" t="t" r="r" b="b"/>
            <a:pathLst>
              <a:path w="9267825" h="6867525">
                <a:moveTo>
                  <a:pt x="9172702" y="0"/>
                </a:moveTo>
                <a:lnTo>
                  <a:pt x="95148" y="0"/>
                </a:lnTo>
                <a:lnTo>
                  <a:pt x="58110" y="11035"/>
                </a:lnTo>
                <a:lnTo>
                  <a:pt x="27866" y="41132"/>
                </a:lnTo>
                <a:lnTo>
                  <a:pt x="7476" y="85778"/>
                </a:lnTo>
                <a:lnTo>
                  <a:pt x="0" y="140461"/>
                </a:lnTo>
                <a:lnTo>
                  <a:pt x="0" y="6727088"/>
                </a:lnTo>
                <a:lnTo>
                  <a:pt x="7476" y="6781751"/>
                </a:lnTo>
                <a:lnTo>
                  <a:pt x="27866" y="6826391"/>
                </a:lnTo>
                <a:lnTo>
                  <a:pt x="58110" y="6856488"/>
                </a:lnTo>
                <a:lnTo>
                  <a:pt x="95148" y="6867525"/>
                </a:lnTo>
                <a:lnTo>
                  <a:pt x="9172702" y="6867525"/>
                </a:lnTo>
                <a:lnTo>
                  <a:pt x="9209746" y="6856488"/>
                </a:lnTo>
                <a:lnTo>
                  <a:pt x="9239980" y="6826391"/>
                </a:lnTo>
                <a:lnTo>
                  <a:pt x="9260355" y="6781751"/>
                </a:lnTo>
                <a:lnTo>
                  <a:pt x="9267825" y="6727088"/>
                </a:lnTo>
                <a:lnTo>
                  <a:pt x="9267825" y="140461"/>
                </a:lnTo>
                <a:lnTo>
                  <a:pt x="9260586" y="86709"/>
                </a:lnTo>
                <a:lnTo>
                  <a:pt x="9240012" y="41148"/>
                </a:lnTo>
                <a:lnTo>
                  <a:pt x="9209119" y="10668"/>
                </a:lnTo>
                <a:lnTo>
                  <a:pt x="9172702" y="0"/>
                </a:lnTo>
                <a:close/>
              </a:path>
            </a:pathLst>
          </a:custGeom>
          <a:solidFill>
            <a:srgbClr val="FFFAFB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" name="Picture 1" descr="The 2 Best Smartwatches for Kids of 2025 | Reviews by Wirecutter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2085" y="3296455"/>
            <a:ext cx="7357111" cy="4884522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/>
          <p:cNvSpPr txBox="1"/>
          <p:nvPr/>
        </p:nvSpPr>
        <p:spPr>
          <a:xfrm>
            <a:off x="1341147" y="3463828"/>
            <a:ext cx="8353425" cy="51706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 panose="02000503000000020004"/>
                <a:ea typeface="Calibri" panose="020F0502020204030204"/>
              </a:rPr>
              <a:t>Affordable devices can help families to access this intervention.</a:t>
            </a:r>
            <a:r>
              <a:rPr lang="en-GB" sz="2500" kern="100" dirty="0">
                <a:latin typeface="Inter" panose="02000503000000020004"/>
                <a:ea typeface="Calibri" panose="020F0502020204030204"/>
              </a:rPr>
              <a:t> </a:t>
            </a:r>
            <a:endParaRPr lang="en-IN" sz="2500" kern="100" dirty="0">
              <a:solidFill>
                <a:srgbClr val="000000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indent="-342900"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500" kern="100" dirty="0"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 panose="02000503000000020004"/>
                <a:ea typeface="Calibri" panose="020F0502020204030204"/>
              </a:rPr>
              <a:t>The smartwatch must be user-friendly and enjoyable for children. </a:t>
            </a:r>
            <a:endParaRPr lang="en-IN" sz="2500" kern="100">
              <a:solidFill>
                <a:srgbClr val="000000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 panose="02000503000000020004"/>
                <a:ea typeface="Calibri" panose="020F0502020204030204"/>
              </a:rPr>
              <a:t>The application should be easy and should support numerous languages (McLean, 2020).</a:t>
            </a:r>
            <a:endParaRPr lang="en-IN" sz="2500" kern="100">
              <a:solidFill>
                <a:srgbClr val="000000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 panose="02000503000000020004"/>
                <a:ea typeface="Calibri" panose="020F0502020204030204"/>
              </a:rPr>
              <a:t>Training of parents and teachers is required. </a:t>
            </a:r>
            <a:endParaRPr lang="en-IN" sz="2500" kern="100">
              <a:solidFill>
                <a:srgbClr val="000000"/>
              </a:solidFill>
              <a:effectLst/>
              <a:latin typeface="Inter" panose="02000503000000020004"/>
              <a:ea typeface="Calibri" panose="020F0502020204030204"/>
            </a:endParaRPr>
          </a:p>
          <a:p>
            <a:pPr marL="342900" indent="-342900">
              <a:buFont typeface="Symbol" panose="05050102010706020507" pitchFamily="18" charset="2"/>
              <a:buChar char=""/>
            </a:pPr>
            <a:endParaRPr lang="en-GB" sz="2500" kern="100" dirty="0">
              <a:latin typeface="Inter" panose="02000503000000020004"/>
              <a:ea typeface="Calibri" panose="020F0502020204030204"/>
            </a:endParaRPr>
          </a:p>
          <a:p>
            <a:pPr marL="342900" lvl="0" indent="-342900"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500" kern="100" dirty="0">
                <a:solidFill>
                  <a:srgbClr val="000000"/>
                </a:solidFill>
                <a:effectLst/>
                <a:latin typeface="Inter" panose="02000503000000020004"/>
                <a:ea typeface="Calibri" panose="020F0502020204030204"/>
              </a:rPr>
              <a:t>The intervention needs to be more effective, trusted, and inclusive, with clear privacy rules. </a:t>
            </a:r>
            <a:endParaRPr lang="en-IN" sz="2500" kern="100" dirty="0">
              <a:solidFill>
                <a:srgbClr val="000000"/>
              </a:solidFill>
              <a:effectLst/>
              <a:latin typeface="Inter" panose="02000503000000020004"/>
              <a:ea typeface="Calibri" panose="020F0502020204030204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19175" y="978634"/>
            <a:ext cx="9143999" cy="101566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IN" sz="6000" b="1" dirty="0">
                <a:solidFill>
                  <a:srgbClr val="000000"/>
                </a:solidFill>
                <a:effectLst/>
                <a:latin typeface="Fraunces Light"/>
                <a:ea typeface="Calibri" panose="020F0502020204030204"/>
              </a:rPr>
              <a:t>Recommendations </a:t>
            </a:r>
            <a:endParaRPr lang="en-IN" sz="6000" b="1" dirty="0">
              <a:latin typeface="Fraunces Light"/>
              <a:ea typeface="Calibri" panose="020F0502020204030204"/>
            </a:endParaRPr>
          </a:p>
        </p:txBody>
      </p:sp>
      <p:sp>
        <p:nvSpPr>
          <p:cNvPr id="6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Adil Karim, ID: 2426763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" name="Google Shape;181;p14" descr="A baby with a rash on its arm&#10;&#10;AI-generated content may be incorrect."/>
          <p:cNvPicPr preferRelativeResize="0"/>
          <p:nvPr/>
        </p:nvPicPr>
        <p:blipFill rotWithShape="1">
          <a:blip r:embed="rId1"/>
          <a:srcRect l="23825" r="23825"/>
          <a:stretch>
            <a:fillRect/>
          </a:stretch>
        </p:blipFill>
        <p:spPr>
          <a:xfrm>
            <a:off x="10692495" y="825941"/>
            <a:ext cx="6780845" cy="86351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BENEFITS</a:t>
            </a:r>
            <a:endParaRPr lang="en-US" sz="8000" dirty="0">
              <a:latin typeface="Fraunces Light"/>
            </a:endParaRPr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244769"/>
            <a:ext cx="9268170" cy="7634852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9" name="Google Shape;189;p14"/>
          <p:cNvSpPr txBox="1"/>
          <p:nvPr/>
        </p:nvSpPr>
        <p:spPr>
          <a:xfrm>
            <a:off x="1117140" y="2759366"/>
            <a:ext cx="8534390" cy="80699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endParaRPr lang="en-US" sz="2400" b="1" i="1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Improved adherence leading to fewer flares (</a:t>
            </a:r>
            <a:r>
              <a:rPr lang="en-US" sz="2400" dirty="0" err="1">
                <a:latin typeface="Inter" panose="02000503000000020004"/>
                <a:ea typeface="Inter" panose="02000503000000020004"/>
                <a:sym typeface="Inter" panose="02000503000000020004"/>
              </a:rPr>
              <a:t>Torrelo</a:t>
            </a: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 et al, 2013)</a:t>
            </a:r>
            <a:endParaRPr lang="en-US" dirty="0"/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Better sleep &amp; quality of life for children and carers (Bass et al, 2015) 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Empowers children learn to self-care via gamification (</a:t>
            </a:r>
            <a:r>
              <a:rPr lang="en-US" sz="2400" dirty="0" err="1">
                <a:latin typeface="Inter" panose="02000503000000020004"/>
                <a:ea typeface="Inter" panose="02000503000000020004"/>
                <a:sym typeface="Inter" panose="02000503000000020004"/>
              </a:rPr>
              <a:t>Mettarikanon</a:t>
            </a: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 et al., 2025)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</a:rPr>
              <a:t>Parents gain confidence in managing eczema as the device provides reminders and progress updates (National Eczema Society, 2025).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</a:rPr>
              <a:t>By maintaining hydration levels, the smartwatch helps in preventing severe flare-ups, thereby improving daily functioning (Langan et al., 2014).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</a:rPr>
              <a:t>Supports a sense of autonomy and responsibility among children in self-managing their condition(</a:t>
            </a:r>
            <a:r>
              <a:rPr lang="en-US" sz="2400" dirty="0" err="1">
                <a:latin typeface="Inter" panose="02000503000000020004"/>
                <a:ea typeface="Inter" panose="02000503000000020004"/>
              </a:rPr>
              <a:t>Mettarikanon</a:t>
            </a:r>
            <a:r>
              <a:rPr lang="en-US" sz="2400" dirty="0">
                <a:latin typeface="Inter" panose="02000503000000020004"/>
                <a:ea typeface="Inter" panose="02000503000000020004"/>
              </a:rPr>
              <a:t> et al.,2025). </a:t>
            </a:r>
            <a:endParaRPr lang="en-US" dirty="0"/>
          </a:p>
          <a:p>
            <a:pPr marL="342900" indent="-342900">
              <a:lnSpc>
                <a:spcPct val="115000"/>
              </a:lnSpc>
              <a:buChar char="•"/>
            </a:pP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0" marR="0" lv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b="1" i="1" dirty="0">
              <a:latin typeface="Inter" panose="02000503000000020004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endParaRPr lang="en-US" sz="2400" dirty="0">
              <a:latin typeface="Inter" panose="02000503000000020004"/>
              <a:ea typeface="Inter" panose="02000503000000020004"/>
            </a:endParaRPr>
          </a:p>
        </p:txBody>
      </p:sp>
      <p:sp>
        <p:nvSpPr>
          <p:cNvPr id="3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dirty="0">
                <a:latin typeface="Fraunces Light"/>
                <a:sym typeface="Fraunces Light"/>
              </a:rPr>
              <a:t>BENEFITS</a:t>
            </a:r>
            <a:endParaRPr lang="en-US" sz="8000" dirty="0">
              <a:latin typeface="Fraunces Light"/>
            </a:endParaRPr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7634852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9" name="Google Shape;189;p14"/>
          <p:cNvSpPr txBox="1"/>
          <p:nvPr/>
        </p:nvSpPr>
        <p:spPr>
          <a:xfrm>
            <a:off x="1294224" y="2920352"/>
            <a:ext cx="8453898" cy="67957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endParaRPr lang="en-US" sz="2400" b="1" i="1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Enhanced treatment adherence through timely AI reminders and hydration alerts (Tier et al., 2021).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Fewer clinical visits as early detection prevents severe eczema escalation (NHS Digital, 2024).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Reduction in emotional and psychological stress for both children and caregivers due to improved symptom control (Bass et al., 2015).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Improved academic performance and attendance due to better sleep and comfort (Greener, 2016).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Consistent monitoring creates a dataset that allows parents and clinicians to track progress over time (Crosby &amp; Noar,2011).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Overall improvement in quality of life and treatment satisfaction (</a:t>
            </a:r>
            <a:r>
              <a:rPr lang="en-US" sz="2400" dirty="0" err="1">
                <a:latin typeface="Inter" panose="02000503000000020004"/>
                <a:ea typeface="Inter" panose="02000503000000020004"/>
                <a:sym typeface="Inter" panose="02000503000000020004"/>
              </a:rPr>
              <a:t>Torrelo</a:t>
            </a: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 et al., 2013).</a:t>
            </a:r>
            <a:endParaRPr lang="en-US" dirty="0"/>
          </a:p>
          <a:p>
            <a:pPr marL="0" marR="0" lv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 panose="02000503000000020004"/>
              <a:ea typeface="Inter" panose="02000503000000020004"/>
            </a:endParaRPr>
          </a:p>
        </p:txBody>
      </p:sp>
      <p:pic>
        <p:nvPicPr>
          <p:cNvPr id="2" name="Picture 1" descr="A hand holding a baby&amp;#39;s hand&#10;&#10;AI-generated content may be incorrect.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50682" y="642938"/>
            <a:ext cx="6868732" cy="9344561"/>
          </a:xfrm>
          <a:prstGeom prst="rect">
            <a:avLst/>
          </a:prstGeom>
        </p:spPr>
      </p:pic>
      <p:sp>
        <p:nvSpPr>
          <p:cNvPr id="4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oogle Shape;136;p12"/>
          <p:cNvGrpSpPr/>
          <p:nvPr/>
        </p:nvGrpSpPr>
        <p:grpSpPr>
          <a:xfrm>
            <a:off x="7625737" y="560106"/>
            <a:ext cx="9796843" cy="9186210"/>
            <a:chOff x="0" y="-47625"/>
            <a:chExt cx="2071444" cy="2419414"/>
          </a:xfrm>
        </p:grpSpPr>
        <p:sp>
          <p:nvSpPr>
            <p:cNvPr id="3" name="Google Shape;137;p12"/>
            <p:cNvSpPr/>
            <p:nvPr/>
          </p:nvSpPr>
          <p:spPr>
            <a:xfrm>
              <a:off x="0" y="25440"/>
              <a:ext cx="2071444" cy="2346349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4" name="Google Shape;138;p12"/>
            <p:cNvSpPr txBox="1"/>
            <p:nvPr/>
          </p:nvSpPr>
          <p:spPr>
            <a:xfrm>
              <a:off x="0" y="-47625"/>
              <a:ext cx="2071444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pic>
        <p:nvPicPr>
          <p:cNvPr id="8" name="Picture Placeholder 7" descr="A child with white cream on her face&#10;&#10;AI-generated content may be incorrect."/>
          <p:cNvPicPr>
            <a:picLocks noGrp="1" noChangeAspect="1"/>
          </p:cNvPicPr>
          <p:nvPr>
            <p:ph type="pic" idx="3"/>
          </p:nvPr>
        </p:nvPicPr>
        <p:blipFill>
          <a:blip r:embed="rId1"/>
          <a:srcRect t="727" b="727"/>
          <a:stretch>
            <a:fillRect/>
          </a:stretch>
        </p:blipFill>
        <p:spPr>
          <a:prstGeom prst="roundRect">
            <a:avLst>
              <a:gd name="adj" fmla="val 8731"/>
            </a:avLst>
          </a:prstGeom>
          <a:noFill/>
          <a:ln>
            <a:noFill/>
          </a:ln>
        </p:spPr>
      </p:pic>
      <p:pic>
        <p:nvPicPr>
          <p:cNvPr id="9" name="Picture Placeholder 8" descr="A child with blonde hair and blue striped shirt&#10;&#10;AI-generated content may be incorrect."/>
          <p:cNvPicPr>
            <a:picLocks noGrp="1" noChangeAspect="1"/>
          </p:cNvPicPr>
          <p:nvPr>
            <p:ph type="pic" idx="4"/>
          </p:nvPr>
        </p:nvPicPr>
        <p:blipFill>
          <a:blip r:embed="rId2"/>
          <a:srcRect t="671" b="671"/>
          <a:stretch>
            <a:fillRect/>
          </a:stretch>
        </p:blipFill>
        <p:spPr>
          <a:prstGeom prst="roundRect">
            <a:avLst>
              <a:gd name="adj" fmla="val 8731"/>
            </a:avLst>
          </a:prstGeom>
          <a:noFill/>
          <a:ln>
            <a:noFill/>
          </a:ln>
        </p:spPr>
      </p:pic>
      <p:sp>
        <p:nvSpPr>
          <p:cNvPr id="7" name="Google Shape;189;p14"/>
          <p:cNvSpPr txBox="1"/>
          <p:nvPr/>
        </p:nvSpPr>
        <p:spPr>
          <a:xfrm>
            <a:off x="7862449" y="425069"/>
            <a:ext cx="9033447" cy="106182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endParaRPr lang="en-US" sz="3600" b="1" dirty="0">
              <a:latin typeface="Fraunces Light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r>
              <a:rPr lang="en-US" sz="3600" b="1" dirty="0">
                <a:latin typeface="Fraunces Light"/>
                <a:ea typeface="Inter" panose="02000503000000020004"/>
              </a:rPr>
              <a:t>IMPLICATIONS FOR POLICY</a:t>
            </a:r>
            <a:endParaRPr lang="en-US" sz="3600" b="1" dirty="0">
              <a:latin typeface="Fraunces Light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endParaRPr lang="en-US" sz="2400" i="1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Demonstrating cost-effectiveness and improved outcomes could justify NHS support or reimbursement for digital eczema devices (NICE,2023).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Supports integration of digital health interventions under NHS Digital’s real-world monitoring initiatives (NHS Digital, 2024).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Encourages future NHS and NICE guidelines to incorporate wearable digital tools for eczema management (UK Government, 2024).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Provides policymakers with evidence for</a:t>
            </a:r>
            <a:r>
              <a:rPr lang="en-US" sz="2400" dirty="0">
                <a:latin typeface="Inter" panose="02000503000000020004"/>
                <a:ea typeface="Inter" panose="02000503000000020004"/>
              </a:rPr>
              <a:t> equitable access </a:t>
            </a: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to child-friendly health technologies (Porter,2016).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Supports the UK's digital health innovation strategy and promotes technology-enabled self-care (</a:t>
            </a:r>
            <a:r>
              <a:rPr lang="en-US" sz="2400" err="1">
                <a:latin typeface="Inter" panose="02000503000000020004"/>
                <a:ea typeface="Inter" panose="02000503000000020004"/>
                <a:sym typeface="Inter" panose="02000503000000020004"/>
              </a:rPr>
              <a:t>NHSDigital</a:t>
            </a:r>
            <a:r>
              <a:rPr lang="en-US" sz="2400" dirty="0">
                <a:latin typeface="Inter" panose="02000503000000020004"/>
                <a:ea typeface="Inter" panose="02000503000000020004"/>
                <a:sym typeface="Inter" panose="02000503000000020004"/>
              </a:rPr>
              <a:t>, 2024).</a:t>
            </a: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endParaRPr lang="en-US" sz="2400" i="1" dirty="0">
              <a:latin typeface="Inter" panose="02000503000000020004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endParaRPr lang="en-US" sz="2400" i="1" dirty="0">
              <a:latin typeface="Inter" panose="02000503000000020004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endParaRPr lang="en-US" sz="2400" b="1" i="1" dirty="0">
              <a:latin typeface="Inter" panose="02000503000000020004"/>
              <a:ea typeface="Inter" panose="02000503000000020004"/>
            </a:endParaRPr>
          </a:p>
          <a:p>
            <a:pPr marL="0" marR="0" lv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 panose="02000503000000020004"/>
              <a:ea typeface="Inter" panose="02000503000000020004"/>
            </a:endParaRPr>
          </a:p>
        </p:txBody>
      </p:sp>
      <p:sp>
        <p:nvSpPr>
          <p:cNvPr id="10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oogle Shape;136;p12"/>
          <p:cNvGrpSpPr/>
          <p:nvPr/>
        </p:nvGrpSpPr>
        <p:grpSpPr>
          <a:xfrm>
            <a:off x="7625737" y="560106"/>
            <a:ext cx="9796843" cy="9186210"/>
            <a:chOff x="0" y="-47625"/>
            <a:chExt cx="2071444" cy="2419414"/>
          </a:xfrm>
        </p:grpSpPr>
        <p:sp>
          <p:nvSpPr>
            <p:cNvPr id="3" name="Google Shape;137;p12"/>
            <p:cNvSpPr/>
            <p:nvPr/>
          </p:nvSpPr>
          <p:spPr>
            <a:xfrm>
              <a:off x="0" y="25440"/>
              <a:ext cx="2071444" cy="2346349"/>
            </a:xfrm>
            <a:custGeom>
              <a:avLst/>
              <a:gdLst/>
              <a:ahLst/>
              <a:cxnLst/>
              <a:rect l="l" t="t" r="r" b="b"/>
              <a:pathLst>
                <a:path w="2071444" h="2274270" extrusionOk="0">
                  <a:moveTo>
                    <a:pt x="29530" y="0"/>
                  </a:moveTo>
                  <a:lnTo>
                    <a:pt x="2041913" y="0"/>
                  </a:lnTo>
                  <a:cubicBezTo>
                    <a:pt x="2058222" y="0"/>
                    <a:pt x="2071444" y="13221"/>
                    <a:pt x="2071444" y="29530"/>
                  </a:cubicBezTo>
                  <a:lnTo>
                    <a:pt x="2071444" y="2244739"/>
                  </a:lnTo>
                  <a:cubicBezTo>
                    <a:pt x="2071444" y="2252571"/>
                    <a:pt x="2068332" y="2260082"/>
                    <a:pt x="2062794" y="2265620"/>
                  </a:cubicBezTo>
                  <a:cubicBezTo>
                    <a:pt x="2057256" y="2271158"/>
                    <a:pt x="2049745" y="2274270"/>
                    <a:pt x="2041913" y="2274270"/>
                  </a:cubicBezTo>
                  <a:lnTo>
                    <a:pt x="29530" y="2274270"/>
                  </a:lnTo>
                  <a:cubicBezTo>
                    <a:pt x="21699" y="2274270"/>
                    <a:pt x="14187" y="2271158"/>
                    <a:pt x="8649" y="2265620"/>
                  </a:cubicBezTo>
                  <a:cubicBezTo>
                    <a:pt x="3111" y="2260082"/>
                    <a:pt x="0" y="2252571"/>
                    <a:pt x="0" y="2244739"/>
                  </a:cubicBezTo>
                  <a:lnTo>
                    <a:pt x="0" y="29530"/>
                  </a:lnTo>
                  <a:cubicBezTo>
                    <a:pt x="0" y="13221"/>
                    <a:pt x="13221" y="0"/>
                    <a:pt x="29530" y="0"/>
                  </a:cubicBezTo>
                  <a:close/>
                </a:path>
              </a:pathLst>
            </a:custGeom>
            <a:solidFill>
              <a:srgbClr val="F4D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4" name="Google Shape;138;p12"/>
            <p:cNvSpPr txBox="1"/>
            <p:nvPr/>
          </p:nvSpPr>
          <p:spPr>
            <a:xfrm>
              <a:off x="0" y="-47625"/>
              <a:ext cx="2071444" cy="23218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7" name="Google Shape;189;p14"/>
          <p:cNvSpPr txBox="1"/>
          <p:nvPr/>
        </p:nvSpPr>
        <p:spPr>
          <a:xfrm>
            <a:off x="7862449" y="425069"/>
            <a:ext cx="8969053" cy="107598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5000"/>
              </a:lnSpc>
            </a:pPr>
            <a:endParaRPr lang="en-US" sz="3600" b="1" dirty="0">
              <a:latin typeface="Fraunces Light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r>
              <a:rPr lang="en-US" sz="3600" b="1" dirty="0">
                <a:latin typeface="Fraunces Light"/>
                <a:ea typeface="Inter" panose="02000503000000020004"/>
              </a:rPr>
              <a:t>IMPLICATIONS FOR EDUCATION AND RESEARCH</a:t>
            </a:r>
            <a:endParaRPr lang="en-US" sz="3600" b="1" dirty="0">
              <a:latin typeface="Fraunces Light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endParaRPr lang="en-US" sz="2400" i="1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sym typeface="Inter" panose="02000503000000020004"/>
              </a:rPr>
              <a:t>Healthcare professionals can use smartwatch data to </a:t>
            </a:r>
            <a:r>
              <a:rPr lang="en-US" sz="2000" dirty="0" err="1">
                <a:latin typeface="Inter" panose="02000503000000020004"/>
                <a:ea typeface="Inter" panose="02000503000000020004"/>
                <a:sym typeface="Inter" panose="02000503000000020004"/>
              </a:rPr>
              <a:t>personalised</a:t>
            </a:r>
            <a:r>
              <a:rPr lang="en-US" sz="2000" dirty="0">
                <a:latin typeface="Inter" panose="02000503000000020004"/>
                <a:ea typeface="Inter" panose="02000503000000020004"/>
                <a:sym typeface="Inter" panose="02000503000000020004"/>
              </a:rPr>
              <a:t> eczema treatment and identify non-adherence(Greener, 2016).</a:t>
            </a: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</a:rPr>
              <a:t>Digital health training modules could be introduced for healthcare staff to improve understanding </a:t>
            </a:r>
            <a:r>
              <a:rPr lang="en-US" sz="2000" dirty="0">
                <a:latin typeface="Inter" panose="02000503000000020004"/>
                <a:ea typeface="Inter" panose="02000503000000020004"/>
                <a:sym typeface="Inter" panose="02000503000000020004"/>
              </a:rPr>
              <a:t>of data-driven care(NHS Digital, 2024).</a:t>
            </a: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</a:rPr>
              <a:t>Incorporating eczema awareness </a:t>
            </a:r>
            <a:r>
              <a:rPr lang="en-US" sz="2000" dirty="0">
                <a:latin typeface="Inter" panose="02000503000000020004"/>
                <a:ea typeface="Inter" panose="02000503000000020004"/>
                <a:sym typeface="Inter" panose="02000503000000020004"/>
              </a:rPr>
              <a:t>and digital self-care programs into schools enhances children’s knowledge and early management (National Eczema Society, 2025).</a:t>
            </a: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 err="1">
                <a:latin typeface="Inter" panose="02000503000000020004"/>
                <a:ea typeface="Inter" panose="02000503000000020004"/>
              </a:rPr>
              <a:t>Anonymised</a:t>
            </a:r>
            <a:r>
              <a:rPr lang="en-US" sz="2000" dirty="0">
                <a:latin typeface="Inter" panose="02000503000000020004"/>
                <a:ea typeface="Inter" panose="02000503000000020004"/>
              </a:rPr>
              <a:t> adherence data could advance dermatology research and clinical practice insights </a:t>
            </a:r>
            <a:r>
              <a:rPr lang="en-US" sz="2000" dirty="0">
                <a:latin typeface="Inter" panose="02000503000000020004"/>
                <a:ea typeface="Inter" panose="02000503000000020004"/>
                <a:sym typeface="Inter" panose="02000503000000020004"/>
              </a:rPr>
              <a:t>(Langan et al., 2014).</a:t>
            </a: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sym typeface="Inter" panose="02000503000000020004"/>
              </a:rPr>
              <a:t>Supports future research on gamification and digital engagement among pediatric patients (</a:t>
            </a:r>
            <a:r>
              <a:rPr lang="en-US" sz="2000" dirty="0" err="1">
                <a:latin typeface="Inter" panose="02000503000000020004"/>
                <a:ea typeface="Inter" panose="02000503000000020004"/>
                <a:sym typeface="Inter" panose="02000503000000020004"/>
              </a:rPr>
              <a:t>Mettarikanon</a:t>
            </a:r>
            <a:r>
              <a:rPr lang="en-US" sz="2000" dirty="0">
                <a:latin typeface="Inter" panose="02000503000000020004"/>
                <a:ea typeface="Inter" panose="02000503000000020004"/>
                <a:sym typeface="Inter" panose="02000503000000020004"/>
              </a:rPr>
              <a:t> et al.,2025).</a:t>
            </a:r>
            <a:endParaRPr lang="en-US" sz="2000" dirty="0">
              <a:latin typeface="Inter" panose="02000503000000020004"/>
              <a:ea typeface="Inter" panose="02000503000000020004"/>
              <a:sym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endParaRPr lang="en-US" sz="2000" dirty="0">
              <a:latin typeface="Inter" panose="02000503000000020004"/>
              <a:ea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000" dirty="0">
                <a:latin typeface="Inter" panose="02000503000000020004"/>
                <a:ea typeface="Inter" panose="02000503000000020004"/>
                <a:sym typeface="Inter" panose="02000503000000020004"/>
              </a:rPr>
              <a:t>Encourages academic partnerships for ongoing evaluation and improvement of digital eczema tools (Crosby &amp; Noar,2011).</a:t>
            </a:r>
            <a:endParaRPr lang="en-US" sz="2000" dirty="0"/>
          </a:p>
          <a:p>
            <a:pPr>
              <a:lnSpc>
                <a:spcPct val="115000"/>
              </a:lnSpc>
            </a:pPr>
            <a:endParaRPr lang="en-US" sz="2400" i="1" dirty="0">
              <a:latin typeface="Inter" panose="02000503000000020004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endParaRPr lang="en-US" sz="2400" i="1" dirty="0">
              <a:latin typeface="Inter" panose="02000503000000020004"/>
              <a:ea typeface="Inter" panose="02000503000000020004"/>
            </a:endParaRPr>
          </a:p>
          <a:p>
            <a:pPr>
              <a:lnSpc>
                <a:spcPct val="115000"/>
              </a:lnSpc>
            </a:pPr>
            <a:endParaRPr lang="en-US" sz="2400" b="1" i="1" dirty="0">
              <a:latin typeface="Inter" panose="02000503000000020004"/>
              <a:ea typeface="Inter" panose="02000503000000020004"/>
            </a:endParaRPr>
          </a:p>
          <a:p>
            <a:pPr marL="0" marR="0" lv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 panose="02000503000000020004"/>
              <a:ea typeface="Inter" panose="02000503000000020004"/>
            </a:endParaRPr>
          </a:p>
        </p:txBody>
      </p:sp>
      <p:pic>
        <p:nvPicPr>
          <p:cNvPr id="2" name="Picture 1" descr="A child with a rash on her arm&#10;&#10;AI-generated content may be incorrect."/>
          <p:cNvPicPr>
            <a:picLocks noChangeAspect="1"/>
          </p:cNvPicPr>
          <p:nvPr/>
        </p:nvPicPr>
        <p:blipFill>
          <a:blip r:embed="rId1"/>
          <a:srcRect l="1743" r="53538"/>
          <a:stretch>
            <a:fillRect/>
          </a:stretch>
        </p:blipFill>
        <p:spPr>
          <a:xfrm>
            <a:off x="420880" y="675409"/>
            <a:ext cx="6913036" cy="9195956"/>
          </a:xfrm>
          <a:prstGeom prst="rect">
            <a:avLst/>
          </a:prstGeom>
        </p:spPr>
      </p:pic>
      <p:sp>
        <p:nvSpPr>
          <p:cNvPr id="14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DBE3"/>
        </a:solidFill>
        <a:effectLst/>
      </p:bgPr>
    </p:bg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2" name="Google Shape;182;p14"/>
          <p:cNvGrpSpPr/>
          <p:nvPr/>
        </p:nvGrpSpPr>
        <p:grpSpPr>
          <a:xfrm>
            <a:off x="895152" y="645115"/>
            <a:ext cx="9268170" cy="1684132"/>
            <a:chOff x="0" y="-47625"/>
            <a:chExt cx="2441000" cy="1007472"/>
          </a:xfrm>
        </p:grpSpPr>
        <p:sp>
          <p:nvSpPr>
            <p:cNvPr id="183" name="Google Shape;183;p14"/>
            <p:cNvSpPr/>
            <p:nvPr/>
          </p:nvSpPr>
          <p:spPr>
            <a:xfrm>
              <a:off x="0" y="0"/>
              <a:ext cx="2440999" cy="959847"/>
            </a:xfrm>
            <a:custGeom>
              <a:avLst/>
              <a:gdLst/>
              <a:ahLst/>
              <a:cxnLst/>
              <a:rect l="l" t="t" r="r" b="b"/>
              <a:pathLst>
                <a:path w="2440999" h="959847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934787"/>
                  </a:lnTo>
                  <a:cubicBezTo>
                    <a:pt x="2440999" y="948627"/>
                    <a:pt x="2429780" y="959847"/>
                    <a:pt x="2415940" y="959847"/>
                  </a:cubicBezTo>
                  <a:lnTo>
                    <a:pt x="25060" y="959847"/>
                  </a:lnTo>
                  <a:cubicBezTo>
                    <a:pt x="11220" y="959847"/>
                    <a:pt x="0" y="948627"/>
                    <a:pt x="0" y="934787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DDAD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4" name="Google Shape;184;p14"/>
            <p:cNvSpPr txBox="1"/>
            <p:nvPr/>
          </p:nvSpPr>
          <p:spPr>
            <a:xfrm>
              <a:off x="0" y="-47625"/>
              <a:ext cx="2441000" cy="100747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5" name="Google Shape;185;p14"/>
          <p:cNvSpPr txBox="1"/>
          <p:nvPr/>
        </p:nvSpPr>
        <p:spPr>
          <a:xfrm>
            <a:off x="1132190" y="828450"/>
            <a:ext cx="8761896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8000" b="1" dirty="0">
                <a:latin typeface="Fraunces Light"/>
                <a:sym typeface="Fraunces Light"/>
              </a:rPr>
              <a:t>CONCLUSION</a:t>
            </a:r>
            <a:endParaRPr lang="en-US" sz="8000" b="1" dirty="0">
              <a:latin typeface="Fraunces Light"/>
            </a:endParaRPr>
          </a:p>
        </p:txBody>
      </p:sp>
      <p:grpSp>
        <p:nvGrpSpPr>
          <p:cNvPr id="186" name="Google Shape;186;p14"/>
          <p:cNvGrpSpPr/>
          <p:nvPr/>
        </p:nvGrpSpPr>
        <p:grpSpPr>
          <a:xfrm>
            <a:off x="895152" y="2341361"/>
            <a:ext cx="9268170" cy="7538260"/>
            <a:chOff x="0" y="-47625"/>
            <a:chExt cx="2441000" cy="1273073"/>
          </a:xfrm>
        </p:grpSpPr>
        <p:sp>
          <p:nvSpPr>
            <p:cNvPr id="187" name="Google Shape;187;p14"/>
            <p:cNvSpPr/>
            <p:nvPr/>
          </p:nvSpPr>
          <p:spPr>
            <a:xfrm>
              <a:off x="0" y="0"/>
              <a:ext cx="2440999" cy="1225448"/>
            </a:xfrm>
            <a:custGeom>
              <a:avLst/>
              <a:gdLst/>
              <a:ahLst/>
              <a:cxnLst/>
              <a:rect l="l" t="t" r="r" b="b"/>
              <a:pathLst>
                <a:path w="2440999" h="1225448" extrusionOk="0">
                  <a:moveTo>
                    <a:pt x="25060" y="0"/>
                  </a:moveTo>
                  <a:lnTo>
                    <a:pt x="2415940" y="0"/>
                  </a:lnTo>
                  <a:cubicBezTo>
                    <a:pt x="2422586" y="0"/>
                    <a:pt x="2428960" y="2640"/>
                    <a:pt x="2433660" y="7340"/>
                  </a:cubicBezTo>
                  <a:cubicBezTo>
                    <a:pt x="2438359" y="12039"/>
                    <a:pt x="2440999" y="18413"/>
                    <a:pt x="2440999" y="25060"/>
                  </a:cubicBezTo>
                  <a:lnTo>
                    <a:pt x="2440999" y="1200388"/>
                  </a:lnTo>
                  <a:cubicBezTo>
                    <a:pt x="2440999" y="1214228"/>
                    <a:pt x="2429780" y="1225448"/>
                    <a:pt x="2415940" y="1225448"/>
                  </a:cubicBezTo>
                  <a:lnTo>
                    <a:pt x="25060" y="1225448"/>
                  </a:lnTo>
                  <a:cubicBezTo>
                    <a:pt x="11220" y="1225448"/>
                    <a:pt x="0" y="1214228"/>
                    <a:pt x="0" y="1200388"/>
                  </a:cubicBezTo>
                  <a:lnTo>
                    <a:pt x="0" y="25060"/>
                  </a:lnTo>
                  <a:cubicBezTo>
                    <a:pt x="0" y="11220"/>
                    <a:pt x="11220" y="0"/>
                    <a:pt x="25060" y="0"/>
                  </a:cubicBezTo>
                  <a:close/>
                </a:path>
              </a:pathLst>
            </a:custGeom>
            <a:solidFill>
              <a:srgbClr val="FFFB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</a:p>
          </p:txBody>
        </p:sp>
        <p:sp>
          <p:nvSpPr>
            <p:cNvPr id="188" name="Google Shape;188;p14"/>
            <p:cNvSpPr txBox="1"/>
            <p:nvPr/>
          </p:nvSpPr>
          <p:spPr>
            <a:xfrm>
              <a:off x="0" y="-47625"/>
              <a:ext cx="2441000" cy="12730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87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 panose="020F0502020204030204"/>
                <a:ea typeface="Calibri" panose="020F0502020204030204"/>
                <a:cs typeface="Calibri" panose="020F0502020204030204"/>
                <a:sym typeface="Calibri" panose="020F0502020204030204"/>
              </a:endParaRPr>
            </a:p>
          </p:txBody>
        </p:sp>
      </p:grpSp>
      <p:sp>
        <p:nvSpPr>
          <p:cNvPr id="189" name="Google Shape;189;p14"/>
          <p:cNvSpPr txBox="1"/>
          <p:nvPr/>
        </p:nvSpPr>
        <p:spPr>
          <a:xfrm>
            <a:off x="1294224" y="3258423"/>
            <a:ext cx="8437800" cy="6149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Eczema management is demanding and time-consuming, often requiring multiple treatments each day.</a:t>
            </a:r>
            <a:endParaRPr lang="en-US" dirty="0"/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As a result, adherence can drop </a:t>
            </a:r>
            <a:r>
              <a:rPr lang="en-US" sz="2400" b="0" i="0" u="none" strike="noStrike" cap="none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by </a:t>
            </a:r>
            <a:r>
              <a:rPr lang="en-US" sz="240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up to 70% within only a few days of starting treatment.</a:t>
            </a:r>
            <a:endParaRPr lang="en-US">
              <a:sym typeface="Inter" panose="02000503000000020004"/>
            </a:endParaRPr>
          </a:p>
          <a:p>
            <a:pPr marL="342900" indent="-342900">
              <a:lnSpc>
                <a:spcPct val="115000"/>
              </a:lnSpc>
              <a:buChar char="•"/>
            </a:pP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Effective eczema care therefore relies not only on medication</a:t>
            </a:r>
            <a:r>
              <a:rPr lang="en-US" sz="2400" b="0" i="0" u="none" strike="noStrike" cap="none" dirty="0">
                <a:solidFill>
                  <a:srgbClr val="000000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, </a:t>
            </a: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but also on </a:t>
            </a:r>
            <a:r>
              <a:rPr lang="en-US" sz="2400" dirty="0" err="1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behavioural</a:t>
            </a:r>
            <a:r>
              <a:rPr lang="en-US" sz="2400" dirty="0"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rPr>
              <a:t> support and sustained self-care habits.</a:t>
            </a:r>
            <a:endParaRPr lang="en-US" dirty="0">
              <a:sym typeface="Inter" panose="02000503000000020004"/>
            </a:endParaRPr>
          </a:p>
          <a:p>
            <a:pPr>
              <a:lnSpc>
                <a:spcPct val="115000"/>
              </a:lnSpc>
            </a:pPr>
            <a:endParaRPr lang="en-US" sz="2400" dirty="0">
              <a:latin typeface="Inter" panose="02000503000000020004"/>
              <a:ea typeface="Inter" panose="02000503000000020004"/>
            </a:endParaRPr>
          </a:p>
          <a:p>
            <a:pPr algn="ctr"/>
            <a:r>
              <a:rPr lang="en-US" sz="2400" b="1">
                <a:ea typeface="Inter" panose="02000503000000020004"/>
                <a:sym typeface="Inter" panose="02000503000000020004"/>
              </a:rPr>
              <a:t>The </a:t>
            </a:r>
            <a:r>
              <a:rPr lang="en-US" sz="2400" b="1" err="1">
                <a:ea typeface="Inter" panose="02000503000000020004"/>
                <a:sym typeface="Inter" panose="02000503000000020004"/>
              </a:rPr>
              <a:t>Creamitosmooth</a:t>
            </a:r>
            <a:r>
              <a:rPr lang="en-US" sz="2400" b="1">
                <a:ea typeface="Inter" panose="02000503000000020004"/>
                <a:sym typeface="Inter" panose="02000503000000020004"/>
              </a:rPr>
              <a:t> smartwatch empowers children through reminders, gamification, and real-time monitoring—helping to build healthy routines that improve long-term outcomes.</a:t>
            </a:r>
            <a:endParaRPr lang="en-US" b="1"/>
          </a:p>
          <a:p>
            <a:pPr algn="ctr">
              <a:lnSpc>
                <a:spcPct val="115000"/>
              </a:lnSpc>
            </a:pPr>
            <a:endParaRPr lang="en-US" sz="2400" b="1" dirty="0">
              <a:latin typeface="Inter" panose="02000503000000020004"/>
              <a:ea typeface="Inter" panose="02000503000000020004"/>
            </a:endParaRPr>
          </a:p>
          <a:p>
            <a:pPr marL="0" marR="0" lvl="0" indent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sz="2400" dirty="0">
              <a:latin typeface="Inter" panose="02000503000000020004"/>
              <a:ea typeface="Inter" panose="02000503000000020004"/>
            </a:endParaRPr>
          </a:p>
        </p:txBody>
      </p:sp>
      <p:pic>
        <p:nvPicPr>
          <p:cNvPr id="2" name="Picture 1" descr="A child wearing pink sunglasses and a watch&#10;&#10;AI-generated content may be incorrect."/>
          <p:cNvPicPr>
            <a:picLocks noChangeAspect="1"/>
          </p:cNvPicPr>
          <p:nvPr/>
        </p:nvPicPr>
        <p:blipFill>
          <a:blip r:embed="rId1"/>
          <a:srcRect l="33368" t="-791" r="9820" b="-941"/>
          <a:stretch>
            <a:fillRect/>
          </a:stretch>
        </p:blipFill>
        <p:spPr>
          <a:xfrm>
            <a:off x="10394324" y="821498"/>
            <a:ext cx="7643801" cy="9141343"/>
          </a:xfrm>
          <a:prstGeom prst="rect">
            <a:avLst/>
          </a:prstGeom>
        </p:spPr>
      </p:pic>
      <p:sp>
        <p:nvSpPr>
          <p:cNvPr id="4" name="Text Placeholder 1"/>
          <p:cNvSpPr txBox="1"/>
          <p:nvPr/>
        </p:nvSpPr>
        <p:spPr>
          <a:xfrm>
            <a:off x="14640156" y="115320"/>
            <a:ext cx="4087521" cy="6750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556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1pPr>
            <a:lvl2pPr marL="914400" marR="0" lvl="1" indent="-3556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2pPr>
            <a:lvl3pPr marL="1371600" marR="0" lvl="2" indent="-3556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–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»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Inter" panose="02000503000000020004"/>
              <a:buChar char="•"/>
              <a:defRPr sz="2000" b="0" i="0" u="none" strike="noStrike" cap="none">
                <a:solidFill>
                  <a:schemeClr val="dk1"/>
                </a:solidFill>
                <a:latin typeface="Inter" panose="02000503000000020004"/>
                <a:ea typeface="Inter" panose="02000503000000020004"/>
                <a:cs typeface="Inter" panose="02000503000000020004"/>
                <a:sym typeface="Inter" panose="02000503000000020004"/>
              </a:defRPr>
            </a:lvl9pPr>
          </a:lstStyle>
          <a:p>
            <a:pPr marL="101600" indent="0" algn="ctr">
              <a:buNone/>
            </a:pPr>
            <a:r>
              <a:rPr lang="en-US" sz="1400" b="1" dirty="0"/>
              <a:t>Harsh Pal, ID: 2432312</a:t>
            </a:r>
            <a:endParaRPr lang="en-US" sz="1400" dirty="0"/>
          </a:p>
          <a:p>
            <a:pPr marL="101600" indent="0" algn="ctr">
              <a:buFont typeface="Inter" panose="02000503000000020004"/>
              <a:buNone/>
            </a:pPr>
            <a:endParaRPr lang="en-US" sz="2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/>
          <p:cNvSpPr txBox="1"/>
          <p:nvPr/>
        </p:nvSpPr>
        <p:spPr>
          <a:xfrm>
            <a:off x="-3752441" y="51851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3" name="Google Shape;189;p14"/>
          <p:cNvSpPr txBox="1"/>
          <p:nvPr/>
        </p:nvSpPr>
        <p:spPr>
          <a:xfrm>
            <a:off x="553688" y="1632464"/>
            <a:ext cx="17453012" cy="76020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Alrabaiah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H.A. and Medina-Medina, N. (2021) ‘Agile Beeswax: Mobile app development process and empirical study in real environment’, Sustainability, 13(4), p.1909.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1"/>
              </a:rPr>
              <a:t>https://doi.org/10.3390/su13041909</a:t>
            </a:r>
            <a:r>
              <a:rPr lang="en-US" sz="1600" dirty="0">
                <a:ea typeface="Inter" panose="02000503000000020004"/>
              </a:rPr>
              <a:t>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(Accessed: 04 November 2025).</a:t>
            </a:r>
            <a:endParaRPr lang="en-US" sz="1600" dirty="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Al-Rayes, S., Al Yaqoub, F.A.,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Alfayez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A., Alsalman, D.,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Alanezi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F., Alyousef, S. et al. (2022) ‘Gaming elements, applications, and challenges of gamification in healthcare’, Informatics in Medicine Unlocked, 31, 100974. (Accessed: 04 November 2025).</a:t>
            </a:r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Allergy UK (2025) Eczema (Atopic Dermatitis). Available at: https://www.allergyuk.org/about-allergy/types-of-allergies/eczema/ (Accessed: 06 November 2025).</a:t>
            </a:r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Almutairi, M.M., Al-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Ojail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H.Y.,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Almaghrabi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M.A.,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Aldreweesh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Y.A.,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Alduhailan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T.S., Obaid, A.A.B. et al. (2025) ‘Parenting knowledge and attitude toward eczema in children: a study in the Eastern Province of Saudi Arabia’, International Journal of Medicine in Developing Countries, 9(2), pp.373–373.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2"/>
              </a:rPr>
              <a:t>https://doi.org/10.24911/IJMDC.51-1736276775</a:t>
            </a:r>
            <a:r>
              <a:rPr lang="en-GB" sz="1600" dirty="0">
                <a:ea typeface="Inter" panose="02000503000000020004"/>
              </a:rPr>
              <a:t>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(Accessed: 04 November 2025).</a:t>
            </a:r>
            <a:endParaRPr lang="en-GB" sz="1600" dirty="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Bass, A.M., Anderson, K.L. and Feldman, S.R. (2015) ‘Interventions to increase treatment adherence in pediatric atopic dermatitis: a systematic review’, Journal of Clinical Medicine, 4(2), pp.231–242. (Accessed: 04 November 2025).</a:t>
            </a:r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Basarir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-Ozel, B., Turker, H.B. and Nasir, V.A. (2022) ‘Identifying the key drivers and barriers of smart home adoption: A thematic analysis from the business perspective’, Sustainability, 14(15), p.9053.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3"/>
              </a:rPr>
              <a:t>https://doi.org/10.3390/su14159053</a:t>
            </a:r>
            <a:r>
              <a:rPr lang="en-GB" sz="1600" dirty="0">
                <a:ea typeface="Inter" panose="02000503000000020004"/>
              </a:rPr>
              <a:t>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(Accessed: 04 November 2025).</a:t>
            </a:r>
            <a:endParaRPr lang="en-GB" sz="1600" dirty="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British Journal of Dermatology (2023) ‘A study about how many people around the world have atopic dermatitis’, British Journal of Dermatology, 190(1), p.e6.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4"/>
              </a:rPr>
              <a:t>https://doi.org/10.1093/bjd/ljad462</a:t>
            </a:r>
            <a:r>
              <a:rPr lang="en-GB" sz="1600" dirty="0">
                <a:ea typeface="Inter" panose="02000503000000020004"/>
              </a:rPr>
              <a:t>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(Accessed: 04 November 2025).</a:t>
            </a:r>
            <a:endParaRPr lang="en-GB" sz="1600" dirty="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Crosby, R. and Noar, S.M. (2011) ‘What is a planning model? An introduction to PRECEDE‐PROCEED’, Journal of Public Health Dentistry, 71, pp.S7–S15.</a:t>
            </a:r>
            <a:endParaRPr lang="en-GB" sz="1600"/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Dawson, A. (2023) The Costs of Atopic Dermatitis. Sanofi UK. Available at: https://www.sanofi.co.uk/assets/dot-uk/pages/images/skin-in-the-game/cost-of-ad-pdf.pdf (Accessed: 2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Eczema Support (2025) Eczema and Missing School. Available at: https://www.eczemasupport.org.au/eczema-and-missing-school/ (Accessed: 06 November 2025).</a:t>
            </a:r>
            <a:endParaRPr lang="en-GB" sz="1600"/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GDPR (2025) Conditions applicable to child's consent in relation to information society services. Available at: https://gdpr-info.eu/art-8-gdpr/ (Accessed: 04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Gielen, A.C., McDonald, E.M., Gary, T.L. and Bone, L.R. (2008) ‘Using the PRECEDE–PROCEED model to apply health behavior theories’, in Health Behavior and Health Education: Theory, Research, and Practice. 4th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edn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. pp.407–29. (Accessed: 04 November 2025).</a:t>
            </a:r>
            <a:endParaRPr lang="en-GB" sz="16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/>
          <p:cNvSpPr txBox="1"/>
          <p:nvPr/>
        </p:nvSpPr>
        <p:spPr>
          <a:xfrm>
            <a:off x="-3961723" y="29313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4" name="Google Shape;189;p14"/>
          <p:cNvSpPr txBox="1"/>
          <p:nvPr/>
        </p:nvSpPr>
        <p:spPr>
          <a:xfrm>
            <a:off x="408800" y="1262196"/>
            <a:ext cx="17453012" cy="9110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Gkintoni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E.,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Vantaraki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F.,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Skoulidi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C.,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Anastassopoulos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P. and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Vantarakis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A. (2024) ‘Promoting physical and mental health among children and adolescents via gamification—A conceptual systematic review’, Behavioral Sciences, 14(2), p.102.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1"/>
              </a:rPr>
              <a:t>https://doi.org/10.3390/bs14020102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Greener, M. (2016) ‘Eczema at school: more than skin deep’, British Journal of School Nursing, 11(5), pp.221–224.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GTCSYS (2025) What is the role of user feedback in improving web application usability? Available at: https://gtcsys.com/faq/what-is-the-role-of-user-feedback-in-improving-web-application-usability/ (Accessed: 07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ICO (2025) UK GDPR guidance and resources. Available at: https://ico.org.uk/for-organisations/uk-gdpr-guidance-and-resources/ (Accessed: 07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Information Commissioner’s Office (2025) Age-Appropriate Design: Code of Practice for Online Services (Children’s Code) – Guidance for 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organisations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. Available at: https://ico.org.uk/... (Accessed: 2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Jeong, J.,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Franchett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E.E., Ramos de Oliveira, C.V., Rehmani, K. and Yousafzai, A.K. (2021) ‘Parenting interventions to promote early child development in the first three years of life: A global systematic review and meta-analysis’,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PLoS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 Medicine, 18(5), p.e1003602.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2"/>
              </a:rPr>
              <a:t>https://doi.org/10.1371/journal.pmed.1003602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Krejci-Manwaring, J., Tusa, M.G., Carroll, C., Camacho, F., Kaur, M., Carr, D. et al. (2007) ‘Stealth monitoring of adherence to topical medication: adherence is very poor in children with atopic dermatitis’, Journal of the American Academy of Dermatology, 56(2), pp.211–216.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Langan, S.M. et al. (2014) ‘How are eczema "flares" defined? A systematic review and recommendation for future studies’, British Journal of Dermatology, 170(3), pp.548–556.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Ma, Y.L., Li, S., Liu, J.T., He, X.T., Li, L.Y., Niu, J.P., Luo, B. and Zhang, K. (2021) ‘Impact of absolute humidity and temperature on eczema’, Biomedical and Environmental Sciences, 34(1), pp.61–65.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3"/>
              </a:rPr>
              <a:t>https://doi.org/10.3967/bes2021.008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McKee, M., Vaughan, L.K. and Russo, G. (2025) ‘A contentious intervention to support the medical workforce: a case study of the policy of introducing physician associates in the United Kingdom’, Human Resources for Health, 23(1), p.4.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4"/>
              </a:rPr>
              <a:t>https://doi.org/10.1186/s12960-024-00966-1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McLean, M.V. (2020) Developing an App for Multiple Languages. Available at: https://calvium.com/developing-an-app-for-multiple-languages/ (Accessed: 04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Mettarikanon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D., Eden, C. and 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Tawanwongsri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W. (2025) ‘The role of game-based learning in dermatology: A scoping review on patient education’, Frontiers in Communication, 10, 1636364.</a:t>
            </a:r>
            <a:endParaRPr lang="en-GB" sz="1600"/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Microsoft (2025) What is password protection? Available at: https://www.microsoft.com/en-us/security/business/security-101/what-is-password-protection (Accessed: 07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Murray, G. (2020) ‘Psychosocial burden and costs in patients with atopic dermatitis’, Irish Skin Foundation. Available at: https://irishskin.ie/... (Accessed: 2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National Eczema (2025) Managing Stress from Eczema. Available at: https://nationaleczema.org/... (Accessed: 04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endParaRPr lang="en-GB" sz="160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/>
          <p:cNvSpPr txBox="1"/>
          <p:nvPr/>
        </p:nvSpPr>
        <p:spPr>
          <a:xfrm>
            <a:off x="-3752441" y="51851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4" name="Google Shape;189;p14"/>
          <p:cNvSpPr txBox="1"/>
          <p:nvPr/>
        </p:nvSpPr>
        <p:spPr>
          <a:xfrm>
            <a:off x="408800" y="1052914"/>
            <a:ext cx="17453012" cy="86177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National Eczema Society (2025) Information and advice. Available at: https://eczema.org/information-and-advice/ (Accessed: 2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National Eczema Society (2025) What we do. Available at: https://eczema.org/what-we-do/ (Accessed: 2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NHS Digital (2024) Monitoring the safety and effectiveness of digital technologies (real-world monitoring). Available at: https://www.digitalregulations.innovation.nhs.uk/... (Accessed: 2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NICE (2023) Atopic eczema in under 12s: diagnosis and management (NICE guideline CG57). London: National Institute for Health and Care Excellence. Available at: https://www.nice.org.uk/guidance/cg57/ (Accessed: 2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NICE (2025) Atopic eczema in under 12s: diagnosis and management – Recommendations. Available at: https://www.nice.org.uk/... (Accessed: 07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Nemeth, V., Syed, H.A. and Evans, J. (2022) ‘Eczema’, in 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StatPearls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. Treasure Island (FL): 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StatPearls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 Publishing. Available at: https://www.ncbi.nlm.nih.gov/books/NBK538209/</a:t>
            </a:r>
            <a:endParaRPr lang="en-GB" sz="1600"/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Offline Internet (2024) The Power of Offline Internet Beyond the Binary of Connectivity. Available at: https://www.offlineinternet.org/... (Accessed: 07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Ometov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A., Shubina, V.,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Klus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L., </a:t>
            </a:r>
            <a:r>
              <a:rPr lang="en-GB" sz="1600" dirty="0" err="1">
                <a:solidFill>
                  <a:srgbClr val="222222"/>
                </a:solidFill>
                <a:ea typeface="Inter" panose="02000503000000020004"/>
              </a:rPr>
              <a:t>Skibińska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J., Saafi, S., Pascacio, P. et al. (2021) ‘A survey on wearable technology: History, state-of-the-art and current challenges’, Computer Networks, 193, 108074.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1"/>
              </a:rPr>
              <a:t>https://doi.org/10.1016/j.comnet.2021.108074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Osman, S., Hirsch, C., Jalal, Z. and Paudyal, V. (2024) ‘Collaborative approaches to health education: perspectives of parents and teachers on self-care and managing common health issues in UK primary schools’, BMC Health Services Research, 24(1), p.1315. Available at: 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  <a:hlinkClick r:id="rId2"/>
              </a:rPr>
              <a:t>https://doi.org/10.1186/s12913-024-11724-3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Pireddu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M. (2021) How to create a multi-language app? Available at: https://www.goodbarber.com/blog/how-to-create-a-multi-language-app-a714/ (Accessed: 04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Porter, C.M. (2016) ‘Revisiting PRECEDE–PROCEED: A leading model for ecological and ethical health promotion’, Health Education Journal, 75(6), pp.753–764.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RSN Online (2024) Digital Disparity: A Closer Look at Rural Connectivity in England. Available at: https://www.rsnonline.org.uk/... (Accessed: 04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Senyapar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H.N. (2024) ‘Healthcare branding and reputation management strategies for organizational success’, 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Technium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 Social Sciences Journal, 55, p.26.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Skopeliti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C. (2024) ‘Nearly half of UK families excluded from modern digital society, study finds’, The Guardian. Available at: https://www.theguardian.com/... (Accessed: 04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Smith, S. (2025) ‘New eczema treatment approved for NHS use “will help 62,000”’, The Mirror. Available at: https://www.mirror.co.uk/... (Accessed: 06 November 2025).</a:t>
            </a:r>
            <a:endParaRPr lang="en-GB" sz="1600"/>
          </a:p>
          <a:p>
            <a:endParaRPr lang="en-GB" sz="160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C"/>
        </a:solidFill>
        <a:effectLst/>
      </p:bgPr>
    </p:bg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3"/>
          <p:cNvSpPr txBox="1"/>
          <p:nvPr/>
        </p:nvSpPr>
        <p:spPr>
          <a:xfrm>
            <a:off x="-3752441" y="518512"/>
            <a:ext cx="12718225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dirty="0">
                <a:latin typeface="Fraunces Light"/>
                <a:sym typeface="Fraunces Light"/>
              </a:rPr>
              <a:t>References</a:t>
            </a:r>
            <a:endParaRPr lang="en-US" sz="7200" dirty="0"/>
          </a:p>
        </p:txBody>
      </p:sp>
      <p:sp>
        <p:nvSpPr>
          <p:cNvPr id="4" name="Google Shape;189;p14"/>
          <p:cNvSpPr txBox="1"/>
          <p:nvPr/>
        </p:nvSpPr>
        <p:spPr>
          <a:xfrm>
            <a:off x="408800" y="1052914"/>
            <a:ext cx="17453012" cy="51706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Tier, H.L., Balogh, E.A., 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Bashyam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A.M., Fleischer, A.B., Spergel, J.M., 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Masicampo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E.J. et al. (2021) ‘Tolerability of and adherence to topical treatments in atopic dermatitis: a narrative review’, Dermatology and Therapy, 11(2), pp.415–431.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Torrelo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A., Ortiz, J., Alomar, A., Ros, S., Pedrosa, E. and Cuervo, J. (2013) ‘Health-related quality of life, patient satisfaction, and adherence to treatment in patients with moderate or severe atopic dermatitis on maintenance therapy: the CONDA-SAT study’, 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Actas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 Dermo-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Sifiliográficas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 (English Edition), 104(5), pp.409–417.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UK Government (2024) Regulating medical devices in the UK. Available at: https://www.gov.uk/guidance/regulating-medical-devices-in-the-uk (Accessed: 2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WHO (2024) Self-care for health and well-being. Available at: https://www.who.int/news-room/fact-sheets/detail/self-care-health-interventions (Accessed: 07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WHO (2025) Digital health. Available at: https://www.who.int/health-topics/digital-health#tab=tab_1 (Accessed: 07 November 2025).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Wilson, A. and McDonagh, J.E. (2014) ‘A gamification model to encourage positive healthcare 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behaviours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 in young people with long term conditions’, EAI Endorsed Transactions on Game-Based Learning, 14(2), e3.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  <a:p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Wilson-</a:t>
            </a:r>
            <a:r>
              <a:rPr lang="en-GB" sz="1600" err="1">
                <a:solidFill>
                  <a:srgbClr val="222222"/>
                </a:solidFill>
                <a:ea typeface="Inter" panose="02000503000000020004"/>
              </a:rPr>
              <a:t>Menzfeld</a:t>
            </a:r>
            <a:r>
              <a:rPr lang="en-GB" sz="1600" dirty="0">
                <a:solidFill>
                  <a:srgbClr val="222222"/>
                </a:solidFill>
                <a:ea typeface="Inter" panose="02000503000000020004"/>
              </a:rPr>
              <a:t>, G., Gates, J.R., Moreland, M., Raw, H. and Johnson, A. (2023) ‘Learning digital skills online: empowering older adults through one-to-one, online digital training provision’, Frontiers in Psychology, 14, p.1122277. Available at: https://doi.org/10.3389/fpsyg.2023.1122277</a:t>
            </a:r>
            <a:endParaRPr lang="en-GB" sz="1600"/>
          </a:p>
          <a:p>
            <a:endParaRPr lang="en-GB" sz="1600" dirty="0">
              <a:solidFill>
                <a:srgbClr val="222222"/>
              </a:solidFill>
              <a:ea typeface="Inter" panose="0200050300000002000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25316</Words>
  <Application>WPS Presentation</Application>
  <PresentationFormat>Custom</PresentationFormat>
  <Paragraphs>551</Paragraphs>
  <Slides>31</Slides>
  <Notes>16</Notes>
  <HiddenSlides>0</HiddenSlides>
  <MMClips>0</MMClips>
  <ScaleCrop>false</ScaleCrop>
  <HeadingPairs>
    <vt:vector size="6" baseType="variant">
      <vt:variant>
        <vt:lpstr>已用的字体</vt:lpstr>
      </vt:variant>
      <vt:variant>
        <vt:i4>17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31</vt:i4>
      </vt:variant>
    </vt:vector>
  </HeadingPairs>
  <TitlesOfParts>
    <vt:vector size="49" baseType="lpstr">
      <vt:lpstr>Arial</vt:lpstr>
      <vt:lpstr>SimSun</vt:lpstr>
      <vt:lpstr>Wingdings</vt:lpstr>
      <vt:lpstr>Arial</vt:lpstr>
      <vt:lpstr>Fraunces</vt:lpstr>
      <vt:lpstr>Segoe Print</vt:lpstr>
      <vt:lpstr>Inter</vt:lpstr>
      <vt:lpstr>Calibri</vt:lpstr>
      <vt:lpstr>Fraunces Light</vt:lpstr>
      <vt:lpstr>Bebas Neue</vt:lpstr>
      <vt:lpstr>Cambria</vt:lpstr>
      <vt:lpstr>Arial MT</vt:lpstr>
      <vt:lpstr>Symbol,Sans-Serif</vt:lpstr>
      <vt:lpstr>Microsoft YaHei</vt:lpstr>
      <vt:lpstr>Arial Unicode MS</vt:lpstr>
      <vt:lpstr>Symbol</vt:lpstr>
      <vt:lpstr>Times New Roman</vt:lpstr>
      <vt:lpstr>Office Theme</vt:lpstr>
      <vt:lpstr>PowerPoint 演示文稿</vt:lpstr>
      <vt:lpstr>PowerPoint 演示文稿</vt:lpstr>
      <vt:lpstr>ECZEMA  in numbers</vt:lpstr>
      <vt:lpstr>PowerPoint 演示文稿</vt:lpstr>
      <vt:lpstr>PowerPoint 演示文稿</vt:lpstr>
      <vt:lpstr>PowerPoint 演示文稿</vt:lpstr>
      <vt:lpstr>PowerPoint 演示文稿</vt:lpstr>
      <vt:lpstr>PRECEDE vs Creamitosmooth</vt:lpstr>
      <vt:lpstr>PRECEDE vs Creamitosmooth</vt:lpstr>
      <vt:lpstr>PROCEED vs Creamitosmooth</vt:lpstr>
      <vt:lpstr>PROCEED vs Creamitosmooth</vt:lpstr>
      <vt:lpstr>PROCEED vs Creamitosmooth</vt:lpstr>
      <vt:lpstr>PROCEED vs Creamitosmooth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Ethical Considerations in Practice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adil karim</cp:lastModifiedBy>
  <cp:revision>1441</cp:revision>
  <dcterms:created xsi:type="dcterms:W3CDTF">2025-11-09T20:34:44Z</dcterms:created>
  <dcterms:modified xsi:type="dcterms:W3CDTF">2025-11-09T20:35:25Z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E2E48EFFFCE4451283BF45924219EC1A_13</vt:lpwstr>
  </property>
  <property fmtid="{D5CDD505-2E9C-101B-9397-08002B2CF9AE}" pid="3" name="KSOProductBuildVer">
    <vt:lpwstr>2057-12.2.0.23149</vt:lpwstr>
  </property>
</Properties>
</file>