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5" r:id="rId3"/>
    <p:sldId id="274" r:id="rId4"/>
    <p:sldId id="270" r:id="rId5"/>
    <p:sldId id="260" r:id="rId6"/>
    <p:sldId id="257" r:id="rId7"/>
    <p:sldId id="271" r:id="rId8"/>
    <p:sldId id="272" r:id="rId9"/>
    <p:sldId id="273" r:id="rId10"/>
    <p:sldId id="262" r:id="rId11"/>
    <p:sldId id="261" r:id="rId12"/>
    <p:sldId id="263" r:id="rId13"/>
    <p:sldId id="267" r:id="rId14"/>
    <p:sldId id="265" r:id="rId15"/>
    <p:sldId id="266" r:id="rId16"/>
    <p:sldId id="264" r:id="rId17"/>
    <p:sldId id="258" r:id="rId18"/>
    <p:sldId id="268"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618"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2/7/2017</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John Rawls’  liberalism and </a:t>
            </a:r>
            <a:r>
              <a:rPr lang="en-GB" dirty="0" smtClean="0"/>
              <a:t>his </a:t>
            </a:r>
            <a:r>
              <a:rPr lang="en-GB" dirty="0" smtClean="0"/>
              <a:t>critics</a:t>
            </a:r>
            <a:endParaRPr lang="en-GB" dirty="0"/>
          </a:p>
        </p:txBody>
      </p:sp>
      <p:sp>
        <p:nvSpPr>
          <p:cNvPr id="3" name="Subtitle 2"/>
          <p:cNvSpPr>
            <a:spLocks noGrp="1"/>
          </p:cNvSpPr>
          <p:nvPr>
            <p:ph type="subTitle" idx="1"/>
          </p:nvPr>
        </p:nvSpPr>
        <p:spPr/>
        <p:txBody>
          <a:bodyPr/>
          <a:lstStyle/>
          <a:p>
            <a:r>
              <a:rPr lang="en-GB" dirty="0" smtClean="0"/>
              <a:t>The American </a:t>
            </a:r>
            <a:r>
              <a:rPr lang="en-GB" smtClean="0"/>
              <a:t>philosophical dream</a:t>
            </a:r>
            <a:endParaRPr lang="en-GB" dirty="0" smtClean="0"/>
          </a:p>
          <a:p>
            <a:r>
              <a:rPr lang="en-GB" dirty="0" smtClean="0"/>
              <a:t>Author A F Davis</a:t>
            </a:r>
            <a:endParaRPr lang="en-GB" dirty="0"/>
          </a:p>
        </p:txBody>
      </p:sp>
    </p:spTree>
    <p:extLst>
      <p:ext uri="{BB962C8B-B14F-4D97-AF65-F5344CB8AC3E}">
        <p14:creationId xmlns:p14="http://schemas.microsoft.com/office/powerpoint/2010/main" val="253791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beginnings of a social contract</a:t>
            </a:r>
            <a:endParaRPr lang="en-GB" dirty="0"/>
          </a:p>
        </p:txBody>
      </p:sp>
      <p:sp>
        <p:nvSpPr>
          <p:cNvPr id="3" name="Content Placeholder 2"/>
          <p:cNvSpPr>
            <a:spLocks noGrp="1"/>
          </p:cNvSpPr>
          <p:nvPr>
            <p:ph idx="1"/>
          </p:nvPr>
        </p:nvSpPr>
        <p:spPr>
          <a:xfrm>
            <a:off x="913795" y="2096064"/>
            <a:ext cx="10353762" cy="4183712"/>
          </a:xfrm>
        </p:spPr>
        <p:txBody>
          <a:bodyPr>
            <a:normAutofit fontScale="92500" lnSpcReduction="10000"/>
          </a:bodyPr>
          <a:lstStyle/>
          <a:p>
            <a:r>
              <a:rPr lang="en-GB" dirty="0"/>
              <a:t>The ‘State of Nature’ is an idea or ideal BEHIND the argument for a SOCIAL CONTRACT. It has been the starting point for most of the important early  social theorists. Think here of Hobbes, Locke and Rousseau as writers and philosophers who have cast back and thought about:  Why politics? Or Why society? </a:t>
            </a:r>
          </a:p>
          <a:p>
            <a:r>
              <a:rPr lang="en-GB" dirty="0"/>
              <a:t>What purpose do these conventions (politics and society) serve and in response to </a:t>
            </a:r>
            <a:r>
              <a:rPr lang="en-GB" u="sng" dirty="0"/>
              <a:t>what</a:t>
            </a:r>
            <a:r>
              <a:rPr lang="en-GB" dirty="0"/>
              <a:t> original (in an ontological and epistemological/ethical sense)  ‘State of nature’ or fundamental concept of ‘self’ are these pivotal concepts of society and politics constructed to manage and or facilitate? </a:t>
            </a:r>
          </a:p>
          <a:p>
            <a:r>
              <a:rPr lang="en-GB" dirty="0"/>
              <a:t>For Hobbes in particular – see the </a:t>
            </a:r>
            <a:r>
              <a:rPr lang="en-GB" i="1" dirty="0"/>
              <a:t>Leviathan</a:t>
            </a:r>
            <a:r>
              <a:rPr lang="en-GB" dirty="0"/>
              <a:t>, the ‘state of nature’ is a very bleak starting point and the life of man is or was ‘solitary, poor, nasty, brutish and short’ (Hobbes in Blackburn 2005: 350).  For Rousseau it was less severe BUT all these writers favoured a form of ‘social contractarianism’ or a ‘social contract’ to manage this ‘state of nature’.    </a:t>
            </a:r>
          </a:p>
          <a:p>
            <a:endParaRPr lang="en-GB" dirty="0"/>
          </a:p>
        </p:txBody>
      </p:sp>
    </p:spTree>
    <p:extLst>
      <p:ext uri="{BB962C8B-B14F-4D97-AF65-F5344CB8AC3E}">
        <p14:creationId xmlns:p14="http://schemas.microsoft.com/office/powerpoint/2010/main" val="1885255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28601"/>
            <a:ext cx="10353761" cy="1196788"/>
          </a:xfrm>
        </p:spPr>
        <p:txBody>
          <a:bodyPr/>
          <a:lstStyle/>
          <a:p>
            <a:r>
              <a:rPr lang="en-GB" dirty="0" smtClean="0"/>
              <a:t>Social contracts: an overview</a:t>
            </a:r>
            <a:endParaRPr lang="en-GB" dirty="0"/>
          </a:p>
        </p:txBody>
      </p:sp>
      <p:sp>
        <p:nvSpPr>
          <p:cNvPr id="3" name="Content Placeholder 2"/>
          <p:cNvSpPr>
            <a:spLocks noGrp="1"/>
          </p:cNvSpPr>
          <p:nvPr>
            <p:ph idx="1"/>
          </p:nvPr>
        </p:nvSpPr>
        <p:spPr>
          <a:xfrm>
            <a:off x="913795" y="1425389"/>
            <a:ext cx="10353762" cy="5244352"/>
          </a:xfrm>
        </p:spPr>
        <p:txBody>
          <a:bodyPr>
            <a:normAutofit fontScale="85000" lnSpcReduction="10000"/>
          </a:bodyPr>
          <a:lstStyle/>
          <a:p>
            <a:r>
              <a:rPr lang="en-GB" dirty="0"/>
              <a:t>State of nature: ‘The condition in which people either did live before, or would live without, making or acceding to a ‘social contract’. It is, therefore, a state that may be thought of as either, an alleged historical fact or a hypothetical claim about what would be or would be the case, given certain conditions that may or may not have occurred’ (Flew and Priest 2002: 386).</a:t>
            </a:r>
          </a:p>
          <a:p>
            <a:endParaRPr lang="en-GB" dirty="0"/>
          </a:p>
          <a:p>
            <a:r>
              <a:rPr lang="en-GB" dirty="0"/>
              <a:t>A ‘social contract’ </a:t>
            </a:r>
            <a:r>
              <a:rPr lang="en-GB" dirty="0" smtClean="0"/>
              <a:t>: </a:t>
            </a:r>
            <a:r>
              <a:rPr lang="en-GB" dirty="0"/>
              <a:t>‘An agreement between individuals, or between individuals and a governing power, in which some personal liberties are freely [?] surrendered in return for the advantages of having a well organised society, or good government’ (ibid 2002: 374).   </a:t>
            </a:r>
          </a:p>
          <a:p>
            <a:endParaRPr lang="en-GB" dirty="0"/>
          </a:p>
          <a:p>
            <a:r>
              <a:rPr lang="en-GB" dirty="0"/>
              <a:t>Criticisms: ‘one of the objections against the view that conflict is inevitable in the ‘state of nature’, is that this view depends on a false view of human nature. The tendencies that lead human beings into conflict are not inherent in human nature, but arise only in human beings corrupted by civilisation (Rousseau) or by economic exploitation (Marxism)’.  In other words, if we organise fundamentally around these views then we will release a cooperative and communal (utopian) approach to ‘securing necessities’ and will ‘reduce the need for civil authority’ (see ‘Social contract’). (Mautner 2005: 592).   </a:t>
            </a:r>
          </a:p>
          <a:p>
            <a:endParaRPr lang="en-GB" dirty="0"/>
          </a:p>
        </p:txBody>
      </p:sp>
    </p:spTree>
    <p:extLst>
      <p:ext uri="{BB962C8B-B14F-4D97-AF65-F5344CB8AC3E}">
        <p14:creationId xmlns:p14="http://schemas.microsoft.com/office/powerpoint/2010/main" val="3938581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83336"/>
            <a:ext cx="10353761" cy="1210613"/>
          </a:xfrm>
        </p:spPr>
        <p:txBody>
          <a:bodyPr>
            <a:normAutofit/>
          </a:bodyPr>
          <a:lstStyle/>
          <a:p>
            <a:r>
              <a:rPr lang="en-GB" sz="2800" dirty="0" smtClean="0"/>
              <a:t>Liberalism, libertarianism and communitarianism</a:t>
            </a:r>
            <a:endParaRPr lang="en-GB" sz="2800" dirty="0"/>
          </a:p>
        </p:txBody>
      </p:sp>
      <p:sp>
        <p:nvSpPr>
          <p:cNvPr id="3" name="Content Placeholder 2"/>
          <p:cNvSpPr>
            <a:spLocks noGrp="1"/>
          </p:cNvSpPr>
          <p:nvPr>
            <p:ph idx="1"/>
          </p:nvPr>
        </p:nvSpPr>
        <p:spPr>
          <a:xfrm>
            <a:off x="913795" y="1493949"/>
            <a:ext cx="10353762" cy="5087155"/>
          </a:xfrm>
        </p:spPr>
        <p:txBody>
          <a:bodyPr>
            <a:normAutofit fontScale="92500" lnSpcReduction="10000"/>
          </a:bodyPr>
          <a:lstStyle/>
          <a:p>
            <a:r>
              <a:rPr lang="en-GB" dirty="0" smtClean="0"/>
              <a:t>We will  consider some brief definitions of these influential political philosophical creeds as they have been theorised and discussed in the </a:t>
            </a:r>
            <a:r>
              <a:rPr lang="en-GB" dirty="0" smtClean="0"/>
              <a:t>US academy  </a:t>
            </a:r>
            <a:r>
              <a:rPr lang="en-GB" dirty="0" smtClean="0"/>
              <a:t>before outlining in this lecture what was perhaps the most influential philosophical position of the three. This theory was laid out in the hugely influential treatise on ‘liberalism’ entitled  ‘A Theory of justice’ published in 1971 by the late the Harvard academic, John Rawls (1921 – 2002).</a:t>
            </a:r>
          </a:p>
          <a:p>
            <a:endParaRPr lang="en-GB" dirty="0" smtClean="0"/>
          </a:p>
          <a:p>
            <a:r>
              <a:rPr lang="en-GB" dirty="0" smtClean="0"/>
              <a:t>This </a:t>
            </a:r>
            <a:r>
              <a:rPr lang="en-GB" dirty="0" smtClean="0"/>
              <a:t>influential work on liberalism both influenced and drew criticisms from two of Rawls  junior colleagues at Harvard. The first of these criticisms was advanced by the prominent libertarian philosopher Robert Nozick (1938 – 2002) in his 1974 repost to Rawls’ in his seminal defence of the ‘minimal state’ entitled ‘Anarchy, State and Utopia’ </a:t>
            </a:r>
            <a:endParaRPr lang="en-GB" dirty="0" smtClean="0"/>
          </a:p>
          <a:p>
            <a:endParaRPr lang="en-GB" dirty="0" smtClean="0"/>
          </a:p>
          <a:p>
            <a:r>
              <a:rPr lang="en-GB" dirty="0" smtClean="0"/>
              <a:t>More recently the most prominent critic of Rawls’ liberalism has been another Harvard philosopher, the Communitarian philosopher and social critic, Michael Sandel (1953 - ).     </a:t>
            </a:r>
            <a:endParaRPr lang="en-GB" dirty="0"/>
          </a:p>
        </p:txBody>
      </p:sp>
    </p:spTree>
    <p:extLst>
      <p:ext uri="{BB962C8B-B14F-4D97-AF65-F5344CB8AC3E}">
        <p14:creationId xmlns:p14="http://schemas.microsoft.com/office/powerpoint/2010/main" val="2735118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83336"/>
            <a:ext cx="10353761" cy="1352281"/>
          </a:xfrm>
        </p:spPr>
        <p:txBody>
          <a:bodyPr/>
          <a:lstStyle/>
          <a:p>
            <a:r>
              <a:rPr lang="en-GB" dirty="0" smtClean="0"/>
              <a:t>Rawls: the four roles of political philosophy</a:t>
            </a:r>
            <a:endParaRPr lang="en-GB" dirty="0"/>
          </a:p>
        </p:txBody>
      </p:sp>
      <p:sp>
        <p:nvSpPr>
          <p:cNvPr id="3" name="Content Placeholder 2"/>
          <p:cNvSpPr>
            <a:spLocks noGrp="1"/>
          </p:cNvSpPr>
          <p:nvPr>
            <p:ph idx="1"/>
          </p:nvPr>
        </p:nvSpPr>
        <p:spPr>
          <a:xfrm>
            <a:off x="913795" y="1635617"/>
            <a:ext cx="10353762" cy="5061397"/>
          </a:xfrm>
        </p:spPr>
        <p:txBody>
          <a:bodyPr>
            <a:normAutofit fontScale="92500" lnSpcReduction="10000"/>
          </a:bodyPr>
          <a:lstStyle/>
          <a:p>
            <a:r>
              <a:rPr lang="en-GB" dirty="0" smtClean="0"/>
              <a:t>In order to assess these competing claims we need to define what political philosophy is? Helpfully, Rawls argued in favour of four distinct but nonetheless, overlapping roles for political philosophy.</a:t>
            </a:r>
          </a:p>
          <a:p>
            <a:r>
              <a:rPr lang="en-GB" i="1" dirty="0" smtClean="0"/>
              <a:t>The practical</a:t>
            </a:r>
            <a:r>
              <a:rPr lang="en-GB" dirty="0" smtClean="0"/>
              <a:t>: where there have been profound and enduring differences within society – i.e. civil strife or war, political philosophy aims at establishing the grounds on which future agreement can be found. Think here of Hobbes ‘Leviathan’ published after the English civil war.</a:t>
            </a:r>
          </a:p>
          <a:p>
            <a:r>
              <a:rPr lang="en-GB" i="1" dirty="0" smtClean="0"/>
              <a:t>To orient and to guide individuals</a:t>
            </a:r>
            <a:r>
              <a:rPr lang="en-GB" dirty="0" smtClean="0"/>
              <a:t>: political philosophy can account for the individuals role within society – broadly construed. </a:t>
            </a:r>
          </a:p>
          <a:p>
            <a:r>
              <a:rPr lang="en-GB" i="1" dirty="0" smtClean="0"/>
              <a:t>Exploratory</a:t>
            </a:r>
            <a:r>
              <a:rPr lang="en-GB" dirty="0" smtClean="0"/>
              <a:t>: to examine the true limits of a workable political creed which achieve broad consensus which includes ‘utopian’ goas or elements as part of that exploration.</a:t>
            </a:r>
          </a:p>
          <a:p>
            <a:r>
              <a:rPr lang="en-GB" i="1" dirty="0" smtClean="0"/>
              <a:t>Reconciliatory</a:t>
            </a:r>
            <a:r>
              <a:rPr lang="en-GB" dirty="0" smtClean="0"/>
              <a:t>:   ‘to calm our frustration and rage against our society and its history by showing us the way in which its institutions … are rational, and developed over time as they did to attain their present rational form’  (Wenar 2012).</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119329" y="111617"/>
            <a:ext cx="1078406" cy="1524000"/>
          </a:xfrm>
          <a:prstGeom prst="rect">
            <a:avLst/>
          </a:prstGeom>
        </p:spPr>
      </p:pic>
    </p:spTree>
    <p:extLst>
      <p:ext uri="{BB962C8B-B14F-4D97-AF65-F5344CB8AC3E}">
        <p14:creationId xmlns:p14="http://schemas.microsoft.com/office/powerpoint/2010/main" val="2290405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Definitions and antecedents of political liberalism</a:t>
            </a:r>
            <a:endParaRPr lang="en-GB" dirty="0"/>
          </a:p>
        </p:txBody>
      </p:sp>
      <p:sp>
        <p:nvSpPr>
          <p:cNvPr id="3" name="Content Placeholder 2"/>
          <p:cNvSpPr>
            <a:spLocks noGrp="1"/>
          </p:cNvSpPr>
          <p:nvPr>
            <p:ph idx="1"/>
          </p:nvPr>
        </p:nvSpPr>
        <p:spPr>
          <a:xfrm>
            <a:off x="913795" y="2096063"/>
            <a:ext cx="10353762" cy="4085795"/>
          </a:xfrm>
        </p:spPr>
        <p:txBody>
          <a:bodyPr>
            <a:normAutofit fontScale="92500"/>
          </a:bodyPr>
          <a:lstStyle/>
          <a:p>
            <a:r>
              <a:rPr lang="en-GB" dirty="0" smtClean="0"/>
              <a:t>‘Is a set of ideas in social and political thought which emphasises the value of individuals rights’, of equality and of individual freedom of choice and freedom from interference’ (Mautner 2005).</a:t>
            </a:r>
          </a:p>
          <a:p>
            <a:endParaRPr lang="en-GB" dirty="0"/>
          </a:p>
          <a:p>
            <a:r>
              <a:rPr lang="en-GB" dirty="0" smtClean="0"/>
              <a:t>A political ideology centred upon the individual … due process under law, equality of respect, freedom of expression and action … freedom from religious and ideological restraint’ (Blackburn 2005).</a:t>
            </a:r>
          </a:p>
          <a:p>
            <a:endParaRPr lang="en-GB" dirty="0" smtClean="0"/>
          </a:p>
          <a:p>
            <a:r>
              <a:rPr lang="en-GB" dirty="0" smtClean="0"/>
              <a:t>John Locke, Adam Smith and Emmanuel Kant amongst others also advocated and argued for significant elements of this philosophical and political approach to governance.  </a:t>
            </a:r>
            <a:endParaRPr lang="en-GB" dirty="0"/>
          </a:p>
        </p:txBody>
      </p:sp>
      <p:pic>
        <p:nvPicPr>
          <p:cNvPr id="4" name="Picture 3"/>
          <p:cNvPicPr>
            <a:picLocks noChangeAspect="1"/>
          </p:cNvPicPr>
          <p:nvPr/>
        </p:nvPicPr>
        <p:blipFill>
          <a:blip r:embed="rId2"/>
          <a:stretch>
            <a:fillRect/>
          </a:stretch>
        </p:blipFill>
        <p:spPr>
          <a:xfrm>
            <a:off x="10058401" y="228599"/>
            <a:ext cx="1506760" cy="904741"/>
          </a:xfrm>
          <a:prstGeom prst="rect">
            <a:avLst/>
          </a:prstGeom>
        </p:spPr>
      </p:pic>
    </p:spTree>
    <p:extLst>
      <p:ext uri="{BB962C8B-B14F-4D97-AF65-F5344CB8AC3E}">
        <p14:creationId xmlns:p14="http://schemas.microsoft.com/office/powerpoint/2010/main" val="3930188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definitions and antecedents of libertarianism  </a:t>
            </a:r>
            <a:endParaRPr lang="en-GB" dirty="0"/>
          </a:p>
        </p:txBody>
      </p:sp>
      <p:sp>
        <p:nvSpPr>
          <p:cNvPr id="3" name="Content Placeholder 2"/>
          <p:cNvSpPr>
            <a:spLocks noGrp="1"/>
          </p:cNvSpPr>
          <p:nvPr>
            <p:ph idx="1"/>
          </p:nvPr>
        </p:nvSpPr>
        <p:spPr>
          <a:xfrm>
            <a:off x="913795" y="2096063"/>
            <a:ext cx="10353762" cy="4573677"/>
          </a:xfrm>
        </p:spPr>
        <p:txBody>
          <a:bodyPr>
            <a:normAutofit lnSpcReduction="10000"/>
          </a:bodyPr>
          <a:lstStyle/>
          <a:p>
            <a:r>
              <a:rPr lang="en-GB" dirty="0" smtClean="0"/>
              <a:t>In a strict philosophical sense libertarianism  is usually contrasted sharply with determinism in so far as it holds that ‘… it is possible for human agents to act freely, independently of necessitating causes’ (Mautner 2005). However, in its resolutely political form it tends to manifest as ‘… an extreme liberal view, which favours very narrow limits to state action [Nozick] and assumes that needs are best satisfied and conflicts resolved by market mechanisms’ (ibid).</a:t>
            </a:r>
          </a:p>
          <a:p>
            <a:r>
              <a:rPr lang="en-GB" dirty="0" smtClean="0"/>
              <a:t>Robert Nozick (1974) as already mentioned, argued in favour of a ‘minimal state’ which he describes elsewhere as serving a ‘night-watchman’ role for the ‘state’ that only protects its citizens against serious crime, fraud  (breach of contract) and theft. </a:t>
            </a:r>
          </a:p>
          <a:p>
            <a:r>
              <a:rPr lang="en-GB" dirty="0" smtClean="0"/>
              <a:t>Nozick argued that any more than that would be unjust. For example, ‘… taxation without consent of the taxed is equivalent to forced labour, and  re-distribution of goods is justified only to rectify past injustice’ (ibid).   </a:t>
            </a:r>
            <a:endParaRPr lang="en-GB" dirty="0"/>
          </a:p>
        </p:txBody>
      </p:sp>
    </p:spTree>
    <p:extLst>
      <p:ext uri="{BB962C8B-B14F-4D97-AF65-F5344CB8AC3E}">
        <p14:creationId xmlns:p14="http://schemas.microsoft.com/office/powerpoint/2010/main" val="434030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Aspects of communitarianism 1</a:t>
            </a:r>
            <a:endParaRPr lang="en-GB" dirty="0"/>
          </a:p>
        </p:txBody>
      </p:sp>
      <p:sp>
        <p:nvSpPr>
          <p:cNvPr id="3" name="Content Placeholder 2"/>
          <p:cNvSpPr>
            <a:spLocks noGrp="1"/>
          </p:cNvSpPr>
          <p:nvPr>
            <p:ph idx="1"/>
          </p:nvPr>
        </p:nvSpPr>
        <p:spPr/>
        <p:txBody>
          <a:bodyPr/>
          <a:lstStyle/>
          <a:p>
            <a:r>
              <a:rPr lang="en-GB" dirty="0"/>
              <a:t>The earliest references to communitarianism as a ‘modern’ political creed and mode of organisation can be traced back to authors such as F </a:t>
            </a:r>
            <a:r>
              <a:rPr lang="en-GB" dirty="0" err="1"/>
              <a:t>Tonnies</a:t>
            </a:r>
            <a:r>
              <a:rPr lang="en-GB" dirty="0"/>
              <a:t> (1855 -1936) and his 1957 book </a:t>
            </a:r>
            <a:r>
              <a:rPr lang="en-GB" i="1" dirty="0"/>
              <a:t>Community and Society.</a:t>
            </a:r>
          </a:p>
          <a:p>
            <a:endParaRPr lang="en-GB" i="1" dirty="0"/>
          </a:p>
          <a:p>
            <a:r>
              <a:rPr lang="en-GB" dirty="0"/>
              <a:t>As a political it eschews the abstract contractual arrangements and loose ties of rational agents or individuals (think ‘Rawls’) typical of the prevailing contractarianism (Social contract theorists). It emphasizes a model of political cooperation which attaches more importance to ‘kinship’; ‘tradition’ and ‘community’ (Blackburn 2005).</a:t>
            </a:r>
            <a:r>
              <a:rPr lang="en-GB" i="1" dirty="0"/>
              <a:t> </a:t>
            </a:r>
          </a:p>
          <a:p>
            <a:endParaRPr lang="en-GB" dirty="0"/>
          </a:p>
        </p:txBody>
      </p:sp>
    </p:spTree>
    <p:extLst>
      <p:ext uri="{BB962C8B-B14F-4D97-AF65-F5344CB8AC3E}">
        <p14:creationId xmlns:p14="http://schemas.microsoft.com/office/powerpoint/2010/main" val="1836100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Aspects of communitarianism 2</a:t>
            </a:r>
            <a:endParaRPr lang="en-GB" dirty="0"/>
          </a:p>
        </p:txBody>
      </p:sp>
      <p:sp>
        <p:nvSpPr>
          <p:cNvPr id="3" name="Content Placeholder 2"/>
          <p:cNvSpPr>
            <a:spLocks noGrp="1"/>
          </p:cNvSpPr>
          <p:nvPr>
            <p:ph idx="1"/>
          </p:nvPr>
        </p:nvSpPr>
        <p:spPr/>
        <p:txBody>
          <a:bodyPr/>
          <a:lstStyle/>
          <a:p>
            <a:pPr marL="0" indent="0">
              <a:buNone/>
            </a:pPr>
            <a:r>
              <a:rPr lang="en-GB" i="1" dirty="0" smtClean="0"/>
              <a:t> </a:t>
            </a:r>
          </a:p>
          <a:p>
            <a:r>
              <a:rPr lang="en-GB" dirty="0" smtClean="0"/>
              <a:t>In </a:t>
            </a:r>
            <a:r>
              <a:rPr lang="en-GB" dirty="0"/>
              <a:t>its ethical form, communitarian perspectives on the ‘rightness’ of moral action present a sharp contrast with the Kantian ethos and emphasis on individual duty and the importance of ‘autonomy’ or where the means justifies the end and the following of ones individual conscience on the one hand is contrasted with the Hegelian ethos on the other, in which the ‘good’ and ‘virtue’ are more closely related to shared community values or the Hegelian concept of </a:t>
            </a:r>
            <a:r>
              <a:rPr lang="en-GB" i="1" dirty="0" err="1"/>
              <a:t>Sittlichkeit</a:t>
            </a:r>
            <a:r>
              <a:rPr lang="en-GB" dirty="0"/>
              <a:t> (or Morality)(see Mautner 2005).  </a:t>
            </a:r>
          </a:p>
          <a:p>
            <a:endParaRPr lang="en-GB" dirty="0"/>
          </a:p>
        </p:txBody>
      </p:sp>
    </p:spTree>
    <p:extLst>
      <p:ext uri="{BB962C8B-B14F-4D97-AF65-F5344CB8AC3E}">
        <p14:creationId xmlns:p14="http://schemas.microsoft.com/office/powerpoint/2010/main" val="2975414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Ideal and Non ideal theories</a:t>
            </a:r>
            <a:endParaRPr lang="en-GB" dirty="0"/>
          </a:p>
        </p:txBody>
      </p:sp>
      <p:sp>
        <p:nvSpPr>
          <p:cNvPr id="3" name="Content Placeholder 2"/>
          <p:cNvSpPr>
            <a:spLocks noGrp="1"/>
          </p:cNvSpPr>
          <p:nvPr>
            <p:ph idx="1"/>
          </p:nvPr>
        </p:nvSpPr>
        <p:spPr>
          <a:xfrm>
            <a:off x="913795" y="1707776"/>
            <a:ext cx="10353762" cy="4921623"/>
          </a:xfrm>
        </p:spPr>
        <p:txBody>
          <a:bodyPr>
            <a:normAutofit fontScale="92500" lnSpcReduction="10000"/>
          </a:bodyPr>
          <a:lstStyle/>
          <a:p>
            <a:r>
              <a:rPr lang="en-GB" dirty="0" smtClean="0"/>
              <a:t>In his work  ‘A Theory of Justice’ (1971) Rawls outlines a distinction between ‘ideal’ and ‘non ideal’ theory upon which his theories of justice and fairness can be constructed.   </a:t>
            </a:r>
          </a:p>
          <a:p>
            <a:endParaRPr lang="en-GB" dirty="0"/>
          </a:p>
          <a:p>
            <a:r>
              <a:rPr lang="en-GB" dirty="0" smtClean="0"/>
              <a:t>In an ‘ideal world’ Rawls postulates that all citizens can be assumed to be basically and positively compliant and are therefore willing to follow whatever principles are chosen by society. In so far as it is an ‘ideal’ it tends to assume ‘reasonably agreeable social conditions’ and eschews war and conflict.  </a:t>
            </a:r>
          </a:p>
          <a:p>
            <a:endParaRPr lang="en-GB" dirty="0"/>
          </a:p>
          <a:p>
            <a:r>
              <a:rPr lang="en-GB" dirty="0" smtClean="0"/>
              <a:t>The nub of this approach is that in ‘…</a:t>
            </a:r>
            <a:r>
              <a:rPr lang="en-GB" dirty="0" smtClean="0">
                <a:effectLst/>
              </a:rPr>
              <a:t>Completing </a:t>
            </a:r>
            <a:r>
              <a:rPr lang="en-GB" dirty="0">
                <a:effectLst/>
              </a:rPr>
              <a:t>ideal theory first, Rawls says, yields a systematic understanding of how to reform our non-ideal world, and fixes a vision (mentioned above) of what is the best that can be hoped for. Once ideal theory is completed for a political sub-domain, </a:t>
            </a:r>
            <a:r>
              <a:rPr lang="en-GB" i="1" dirty="0">
                <a:effectLst/>
              </a:rPr>
              <a:t>non-ideal theory</a:t>
            </a:r>
            <a:r>
              <a:rPr lang="en-GB" dirty="0">
                <a:effectLst/>
              </a:rPr>
              <a:t> can be set out by reference to the </a:t>
            </a:r>
            <a:r>
              <a:rPr lang="en-GB" dirty="0" smtClean="0">
                <a:effectLst/>
              </a:rPr>
              <a:t>ideal (Wenar 2012).</a:t>
            </a:r>
            <a:endParaRPr lang="en-GB" dirty="0"/>
          </a:p>
        </p:txBody>
      </p:sp>
    </p:spTree>
    <p:extLst>
      <p:ext uri="{BB962C8B-B14F-4D97-AF65-F5344CB8AC3E}">
        <p14:creationId xmlns:p14="http://schemas.microsoft.com/office/powerpoint/2010/main" val="756654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equilibrium and coherence</a:t>
            </a:r>
            <a:endParaRPr lang="en-GB" dirty="0"/>
          </a:p>
        </p:txBody>
      </p:sp>
      <p:sp>
        <p:nvSpPr>
          <p:cNvPr id="3" name="Content Placeholder 2"/>
          <p:cNvSpPr>
            <a:spLocks noGrp="1"/>
          </p:cNvSpPr>
          <p:nvPr>
            <p:ph idx="1"/>
          </p:nvPr>
        </p:nvSpPr>
        <p:spPr>
          <a:xfrm>
            <a:off x="913795" y="2096063"/>
            <a:ext cx="10353762" cy="4060037"/>
          </a:xfrm>
        </p:spPr>
        <p:txBody>
          <a:bodyPr>
            <a:normAutofit/>
          </a:bodyPr>
          <a:lstStyle/>
          <a:p>
            <a:r>
              <a:rPr lang="en-GB" dirty="0" smtClean="0"/>
              <a:t>Rawls is anti-foundational and more of a coherentist thinker than his utilitarian predecessors.  </a:t>
            </a:r>
          </a:p>
          <a:p>
            <a:r>
              <a:rPr lang="en-GB" dirty="0" smtClean="0"/>
              <a:t>His ideas hang together in a vast framework of the practical, utopian, imagined and the ideal rather then being predicated on firm moral foundations.  This ingenious framework is designed to hold aloft a theory of justice as fairness.</a:t>
            </a:r>
          </a:p>
          <a:p>
            <a:r>
              <a:rPr lang="en-GB" dirty="0" smtClean="0"/>
              <a:t>I.e. if the aim of a political philosophy is to reach ‘justified conclusions’ about the constitutions and aims of its political institutions, then one must be in an individual and then collective state of ‘reflective equilibrium’ whereat one’s beliefs cohere i.e. where your specific judgements i.e. ‘imprisonment without trial is unjust’ supports your general principles such as ‘all citizens are free and equal’ (Wenar 2012).   </a:t>
            </a:r>
            <a:endParaRPr lang="en-GB" dirty="0"/>
          </a:p>
        </p:txBody>
      </p:sp>
      <p:pic>
        <p:nvPicPr>
          <p:cNvPr id="4" name="Picture 3"/>
          <p:cNvPicPr>
            <a:picLocks noChangeAspect="1"/>
          </p:cNvPicPr>
          <p:nvPr/>
        </p:nvPicPr>
        <p:blipFill>
          <a:blip r:embed="rId2"/>
          <a:stretch>
            <a:fillRect/>
          </a:stretch>
        </p:blipFill>
        <p:spPr>
          <a:xfrm>
            <a:off x="9942490" y="201198"/>
            <a:ext cx="2034862" cy="1894866"/>
          </a:xfrm>
          <a:prstGeom prst="rect">
            <a:avLst/>
          </a:prstGeom>
        </p:spPr>
      </p:pic>
    </p:spTree>
    <p:extLst>
      <p:ext uri="{BB962C8B-B14F-4D97-AF65-F5344CB8AC3E}">
        <p14:creationId xmlns:p14="http://schemas.microsoft.com/office/powerpoint/2010/main" val="2157881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44700"/>
            <a:ext cx="10353761" cy="1519707"/>
          </a:xfrm>
        </p:spPr>
        <p:txBody>
          <a:bodyPr>
            <a:normAutofit/>
          </a:bodyPr>
          <a:lstStyle/>
          <a:p>
            <a:r>
              <a:rPr lang="en-GB" dirty="0" smtClean="0"/>
              <a:t>Political liberalism and the principles of ‘legitimacy’ and ‘stability’</a:t>
            </a:r>
            <a:endParaRPr lang="en-GB" dirty="0"/>
          </a:p>
        </p:txBody>
      </p:sp>
      <p:sp>
        <p:nvSpPr>
          <p:cNvPr id="3" name="Content Placeholder 2"/>
          <p:cNvSpPr>
            <a:spLocks noGrp="1"/>
          </p:cNvSpPr>
          <p:nvPr>
            <p:ph idx="1"/>
          </p:nvPr>
        </p:nvSpPr>
        <p:spPr>
          <a:xfrm>
            <a:off x="913795" y="1764407"/>
            <a:ext cx="10353762" cy="4675030"/>
          </a:xfrm>
        </p:spPr>
        <p:txBody>
          <a:bodyPr>
            <a:normAutofit fontScale="92500" lnSpcReduction="20000"/>
          </a:bodyPr>
          <a:lstStyle/>
          <a:p>
            <a:r>
              <a:rPr lang="en-GB" dirty="0" smtClean="0"/>
              <a:t>In keeping with this ideal and coherentist view where specific views are supported by general views without appeal to foundational principles Rawls goes onto reason for the principles of ‘Legitimacy’ and ‘stability’. </a:t>
            </a:r>
          </a:p>
          <a:p>
            <a:endParaRPr lang="en-GB" dirty="0"/>
          </a:p>
          <a:p>
            <a:r>
              <a:rPr lang="en-GB" dirty="0" smtClean="0"/>
              <a:t>Rawls notes a fundamental tension which needs to be addressed in his theorising: in a free society  it is a given that we will have a range of ‘legitimate’ and disparate world views, including religious differences, political differences they will value and enact different pursuits but are subject to ONLY ONE LAW.   </a:t>
            </a:r>
          </a:p>
          <a:p>
            <a:r>
              <a:rPr lang="en-GB" dirty="0" smtClean="0"/>
              <a:t>How can it be </a:t>
            </a:r>
            <a:r>
              <a:rPr lang="en-GB" u="sng" dirty="0" smtClean="0"/>
              <a:t>legitimate </a:t>
            </a:r>
            <a:r>
              <a:rPr lang="en-GB" dirty="0" smtClean="0"/>
              <a:t>for democratic people to coerce all citizens to follow just one law?</a:t>
            </a:r>
          </a:p>
          <a:p>
            <a:r>
              <a:rPr lang="en-GB" dirty="0" smtClean="0"/>
              <a:t>Why would a citizen knowingly obey and follow that law – imposed by others with differing views even though it may impact on their personal freedom?</a:t>
            </a:r>
          </a:p>
          <a:p>
            <a:r>
              <a:rPr lang="en-GB" dirty="0" smtClean="0"/>
              <a:t>Unless answered, political </a:t>
            </a:r>
            <a:r>
              <a:rPr lang="en-GB" u="sng" dirty="0" smtClean="0"/>
              <a:t>instability</a:t>
            </a:r>
            <a:r>
              <a:rPr lang="en-GB" dirty="0" smtClean="0"/>
              <a:t> will follow.</a:t>
            </a:r>
            <a:endParaRPr lang="en-GB" dirty="0"/>
          </a:p>
        </p:txBody>
      </p:sp>
    </p:spTree>
    <p:extLst>
      <p:ext uri="{BB962C8B-B14F-4D97-AF65-F5344CB8AC3E}">
        <p14:creationId xmlns:p14="http://schemas.microsoft.com/office/powerpoint/2010/main" val="2022862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Epistemology and metaphysics not required</a:t>
            </a:r>
            <a:endParaRPr lang="en-GB" dirty="0"/>
          </a:p>
        </p:txBody>
      </p:sp>
      <p:sp>
        <p:nvSpPr>
          <p:cNvPr id="3" name="Content Placeholder 2"/>
          <p:cNvSpPr>
            <a:spLocks noGrp="1"/>
          </p:cNvSpPr>
          <p:nvPr>
            <p:ph idx="1"/>
          </p:nvPr>
        </p:nvSpPr>
        <p:spPr>
          <a:xfrm>
            <a:off x="913795" y="2096064"/>
            <a:ext cx="10353762" cy="4304736"/>
          </a:xfrm>
        </p:spPr>
        <p:txBody>
          <a:bodyPr>
            <a:normAutofit/>
          </a:bodyPr>
          <a:lstStyle/>
          <a:p>
            <a:r>
              <a:rPr lang="en-GB" dirty="0" smtClean="0"/>
              <a:t>Rawls sees no primary role for more broadly construed metaphysical or epistemological questions or enquiry i.e. scepticism for his political philosophy.</a:t>
            </a:r>
          </a:p>
          <a:p>
            <a:endParaRPr lang="en-GB" dirty="0" smtClean="0"/>
          </a:p>
          <a:p>
            <a:r>
              <a:rPr lang="en-GB" dirty="0" smtClean="0"/>
              <a:t>For example: while he maintains that the philosophical idea of ‘free will’ is important and interesting he does not hold that it has a fundamental role in his juridical and political theorising.  </a:t>
            </a:r>
          </a:p>
          <a:p>
            <a:endParaRPr lang="en-GB" dirty="0" smtClean="0"/>
          </a:p>
          <a:p>
            <a:r>
              <a:rPr lang="en-GB" dirty="0" smtClean="0"/>
              <a:t>Moreover, epistemological enquiry about how we acquire ‘knowledge’ about moral agency and true beliefs is equally not considered important only interesting.  </a:t>
            </a:r>
            <a:endParaRPr lang="en-GB" dirty="0"/>
          </a:p>
        </p:txBody>
      </p:sp>
    </p:spTree>
    <p:extLst>
      <p:ext uri="{BB962C8B-B14F-4D97-AF65-F5344CB8AC3E}">
        <p14:creationId xmlns:p14="http://schemas.microsoft.com/office/powerpoint/2010/main" val="4052645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original position </a:t>
            </a:r>
            <a:endParaRPr lang="en-GB" dirty="0"/>
          </a:p>
        </p:txBody>
      </p:sp>
      <p:sp>
        <p:nvSpPr>
          <p:cNvPr id="3" name="Content Placeholder 2"/>
          <p:cNvSpPr>
            <a:spLocks noGrp="1"/>
          </p:cNvSpPr>
          <p:nvPr>
            <p:ph idx="1"/>
          </p:nvPr>
        </p:nvSpPr>
        <p:spPr>
          <a:xfrm>
            <a:off x="913795" y="2096064"/>
            <a:ext cx="10353762" cy="4369130"/>
          </a:xfrm>
        </p:spPr>
        <p:txBody>
          <a:bodyPr>
            <a:normAutofit lnSpcReduction="10000"/>
          </a:bodyPr>
          <a:lstStyle/>
          <a:p>
            <a:r>
              <a:rPr lang="en-GB" dirty="0" smtClean="0"/>
              <a:t>Rawls does attempt to touch base with reality as it </a:t>
            </a:r>
            <a:r>
              <a:rPr lang="en-GB" i="1" dirty="0" smtClean="0"/>
              <a:t>is</a:t>
            </a:r>
            <a:r>
              <a:rPr lang="en-GB" dirty="0" smtClean="0"/>
              <a:t>, in his outlining of the ‘original position’ thought experiment whereat he begins the construction of his interlinked concepts of justice and fairness…</a:t>
            </a:r>
          </a:p>
          <a:p>
            <a:endParaRPr lang="en-GB" dirty="0"/>
          </a:p>
          <a:p>
            <a:r>
              <a:rPr lang="en-GB" dirty="0" smtClean="0">
                <a:effectLst/>
              </a:rPr>
              <a:t>‘</a:t>
            </a:r>
            <a:r>
              <a:rPr lang="en-GB" i="1" dirty="0" smtClean="0">
                <a:effectLst/>
              </a:rPr>
              <a:t>The </a:t>
            </a:r>
            <a:r>
              <a:rPr lang="en-GB" i="1" dirty="0">
                <a:effectLst/>
              </a:rPr>
              <a:t>original position abstracts from all such irrelevant factors. In effect the original position is a situation in which each citizen is represented as only a free and equal citizen, as wanting only what free and equal citizens want, and as trying to agree to principles for the basic structure while situated fairly with respect to other citizens. For example citizens' basic equality is </a:t>
            </a:r>
            <a:r>
              <a:rPr lang="en-GB" i="1" dirty="0" smtClean="0">
                <a:effectLst/>
              </a:rPr>
              <a:t>modelled </a:t>
            </a:r>
            <a:r>
              <a:rPr lang="en-GB" i="1" dirty="0">
                <a:effectLst/>
              </a:rPr>
              <a:t>in the original position by imagining that the parties who represent real citizens are symmetrically situated: no citizen's representative is able to threaten any other citizen's representative, or to hold out longer for a better </a:t>
            </a:r>
            <a:r>
              <a:rPr lang="en-GB" i="1" dirty="0" smtClean="0">
                <a:effectLst/>
              </a:rPr>
              <a:t>deal’ (Wenar 2012). </a:t>
            </a:r>
            <a:endParaRPr lang="en-GB" i="1" dirty="0"/>
          </a:p>
        </p:txBody>
      </p:sp>
    </p:spTree>
    <p:extLst>
      <p:ext uri="{BB962C8B-B14F-4D97-AF65-F5344CB8AC3E}">
        <p14:creationId xmlns:p14="http://schemas.microsoft.com/office/powerpoint/2010/main" val="2877413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veil of ignorance</a:t>
            </a:r>
            <a:endParaRPr lang="en-GB" dirty="0"/>
          </a:p>
        </p:txBody>
      </p:sp>
      <p:sp>
        <p:nvSpPr>
          <p:cNvPr id="3" name="Content Placeholder 2"/>
          <p:cNvSpPr>
            <a:spLocks noGrp="1"/>
          </p:cNvSpPr>
          <p:nvPr>
            <p:ph idx="1"/>
          </p:nvPr>
        </p:nvSpPr>
        <p:spPr/>
        <p:txBody>
          <a:bodyPr>
            <a:normAutofit fontScale="92500"/>
          </a:bodyPr>
          <a:lstStyle/>
          <a:p>
            <a:r>
              <a:rPr lang="en-GB" dirty="0" smtClean="0"/>
              <a:t>The ‘Original’ position  relies wholly on the ideological metaphor whereat each individual, while aware of class, opportunity and social privations i.e. great wealth versus grinding poverty is unaware of their class or status and therefore whether they would emerge from </a:t>
            </a:r>
            <a:r>
              <a:rPr lang="en-GB" dirty="0" smtClean="0"/>
              <a:t> behind this veil </a:t>
            </a:r>
            <a:r>
              <a:rPr lang="en-GB" dirty="0" smtClean="0"/>
              <a:t>of ignorance into great wealth or relative poverty.  </a:t>
            </a:r>
          </a:p>
          <a:p>
            <a:endParaRPr lang="en-GB" dirty="0"/>
          </a:p>
          <a:p>
            <a:r>
              <a:rPr lang="en-GB" dirty="0" smtClean="0"/>
              <a:t>Not knowing their true fate or identity, Rawls reasons, people will not construct extreme political positions they will instead draw up principles and ideas of justice and fairness which accommodate these possibilities: their political principles will be moderate and    </a:t>
            </a:r>
            <a:endParaRPr lang="en-GB" dirty="0"/>
          </a:p>
        </p:txBody>
      </p:sp>
    </p:spTree>
    <p:extLst>
      <p:ext uri="{BB962C8B-B14F-4D97-AF65-F5344CB8AC3E}">
        <p14:creationId xmlns:p14="http://schemas.microsoft.com/office/powerpoint/2010/main" val="109677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key ideas and principles of justice </a:t>
            </a:r>
            <a:r>
              <a:rPr lang="en-GB" i="1" dirty="0" smtClean="0"/>
              <a:t>as</a:t>
            </a:r>
            <a:r>
              <a:rPr lang="en-GB" dirty="0" smtClean="0"/>
              <a:t> fairness </a:t>
            </a:r>
            <a:endParaRPr lang="en-GB" dirty="0"/>
          </a:p>
        </p:txBody>
      </p:sp>
      <p:sp>
        <p:nvSpPr>
          <p:cNvPr id="3" name="Content Placeholder 2"/>
          <p:cNvSpPr>
            <a:spLocks noGrp="1"/>
          </p:cNvSpPr>
          <p:nvPr>
            <p:ph idx="1"/>
          </p:nvPr>
        </p:nvSpPr>
        <p:spPr>
          <a:xfrm>
            <a:off x="913795" y="1935921"/>
            <a:ext cx="10353762" cy="4689731"/>
          </a:xfrm>
        </p:spPr>
        <p:txBody>
          <a:bodyPr>
            <a:normAutofit fontScale="92500" lnSpcReduction="10000"/>
          </a:bodyPr>
          <a:lstStyle/>
          <a:p>
            <a:r>
              <a:rPr lang="en-GB" dirty="0" smtClean="0"/>
              <a:t>Rawls draws two main principles of justice as fairness from behind the ‘veil of ignorance’ and ‘the Original position’.</a:t>
            </a:r>
          </a:p>
          <a:p>
            <a:endParaRPr lang="en-GB" dirty="0" smtClean="0"/>
          </a:p>
          <a:p>
            <a:r>
              <a:rPr lang="en-GB" dirty="0" smtClean="0"/>
              <a:t>These are, the basic ‘first principle’ : ‘each person is to have an equal right to the most extensive basic liberty compatible with a similar liberty for others’.</a:t>
            </a:r>
          </a:p>
          <a:p>
            <a:endParaRPr lang="en-GB" dirty="0" smtClean="0"/>
          </a:p>
          <a:p>
            <a:r>
              <a:rPr lang="en-GB" dirty="0" smtClean="0"/>
              <a:t>Second principle of ‘justice as fairness’ : an element of inequality or ‘inequalities may conceivably be justified’ or ‘Social and economic inequalities are to be arranged so that thy are both (a) to the greatest benefit of the least advantaged and (b) attached to offices and positions open to all under conditions of fair equality of opportunity’.</a:t>
            </a:r>
          </a:p>
          <a:p>
            <a:endParaRPr lang="en-GB" dirty="0" smtClean="0"/>
          </a:p>
          <a:p>
            <a:r>
              <a:rPr lang="en-GB" dirty="0" smtClean="0"/>
              <a:t>The Second principle is known as the ‘difference principle’ (Rawls in Mautner 2005). </a:t>
            </a:r>
          </a:p>
          <a:p>
            <a:endParaRPr lang="en-GB" dirty="0"/>
          </a:p>
        </p:txBody>
      </p:sp>
    </p:spTree>
    <p:extLst>
      <p:ext uri="{BB962C8B-B14F-4D97-AF65-F5344CB8AC3E}">
        <p14:creationId xmlns:p14="http://schemas.microsoft.com/office/powerpoint/2010/main" val="92279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Rawls </a:t>
            </a:r>
            <a:r>
              <a:rPr lang="en-GB" dirty="0">
                <a:effectLst/>
              </a:rPr>
              <a:t>Contractarianism</a:t>
            </a:r>
            <a:r>
              <a:rPr lang="en-GB" dirty="0" smtClean="0"/>
              <a:t> evaluated</a:t>
            </a:r>
            <a:endParaRPr lang="en-GB" dirty="0"/>
          </a:p>
        </p:txBody>
      </p:sp>
      <p:sp>
        <p:nvSpPr>
          <p:cNvPr id="3" name="Content Placeholder 2"/>
          <p:cNvSpPr>
            <a:spLocks noGrp="1"/>
          </p:cNvSpPr>
          <p:nvPr>
            <p:ph idx="1"/>
          </p:nvPr>
        </p:nvSpPr>
        <p:spPr>
          <a:xfrm>
            <a:off x="913795" y="2096063"/>
            <a:ext cx="10353762" cy="4244775"/>
          </a:xfrm>
        </p:spPr>
        <p:txBody>
          <a:bodyPr>
            <a:normAutofit/>
          </a:bodyPr>
          <a:lstStyle/>
          <a:p>
            <a:r>
              <a:rPr lang="en-GB" dirty="0" smtClean="0"/>
              <a:t>The ‘difference theory’  has attracted the most criticism and attention.</a:t>
            </a:r>
          </a:p>
          <a:p>
            <a:r>
              <a:rPr lang="en-GB" dirty="0" smtClean="0"/>
              <a:t>Namely,  inequalities cannot be justified unless they advantage the poorest and most disadvantaged</a:t>
            </a:r>
          </a:p>
          <a:p>
            <a:r>
              <a:rPr lang="en-GB" dirty="0" smtClean="0"/>
              <a:t>The concerns arise inasmuch as those on the left have worried that in so far as inequalities are built into the system, albeit only if they benefit the least advantaged there are still potential loopholes for agents wanting to justify inequalities of some disadvantageous sort or other. Property rights, inheritance or tax perhaps.   </a:t>
            </a:r>
          </a:p>
          <a:p>
            <a:r>
              <a:rPr lang="en-GB" dirty="0" smtClean="0"/>
              <a:t> The libertarians or those on the right have tended to argue that if their advantages are obtained rightfully there is very little need to worry about the poor or disadvantaged (Jonathan Ree in Urmson and Ree 1989). </a:t>
            </a:r>
            <a:endParaRPr lang="en-GB" dirty="0"/>
          </a:p>
        </p:txBody>
      </p:sp>
    </p:spTree>
    <p:extLst>
      <p:ext uri="{BB962C8B-B14F-4D97-AF65-F5344CB8AC3E}">
        <p14:creationId xmlns:p14="http://schemas.microsoft.com/office/powerpoint/2010/main" val="1711076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49902"/>
            <a:ext cx="10353761" cy="1184223"/>
          </a:xfrm>
        </p:spPr>
        <p:txBody>
          <a:bodyPr/>
          <a:lstStyle/>
          <a:p>
            <a:r>
              <a:rPr lang="en-GB" dirty="0" smtClean="0"/>
              <a:t>Rawls critics</a:t>
            </a:r>
            <a:endParaRPr lang="en-GB" dirty="0"/>
          </a:p>
        </p:txBody>
      </p:sp>
      <p:sp>
        <p:nvSpPr>
          <p:cNvPr id="3" name="Content Placeholder 2"/>
          <p:cNvSpPr>
            <a:spLocks noGrp="1"/>
          </p:cNvSpPr>
          <p:nvPr>
            <p:ph idx="1"/>
          </p:nvPr>
        </p:nvSpPr>
        <p:spPr>
          <a:xfrm>
            <a:off x="913795" y="1004341"/>
            <a:ext cx="10353762" cy="5726243"/>
          </a:xfrm>
        </p:spPr>
        <p:txBody>
          <a:bodyPr>
            <a:normAutofit/>
          </a:bodyPr>
          <a:lstStyle/>
          <a:p>
            <a:endParaRPr lang="en-GB" dirty="0" smtClean="0"/>
          </a:p>
          <a:p>
            <a:r>
              <a:rPr lang="en-GB" dirty="0" smtClean="0"/>
              <a:t>Two of Rawls’ most vocal and well known critics of his ‘redistributive justice’ or Robert Nozick and Wil Kymlicka.</a:t>
            </a:r>
            <a:endParaRPr lang="en-GB" dirty="0"/>
          </a:p>
          <a:p>
            <a:r>
              <a:rPr lang="en-GB" dirty="0" smtClean="0"/>
              <a:t>‘Nozick </a:t>
            </a:r>
            <a:r>
              <a:rPr lang="en-GB" dirty="0"/>
              <a:t>equated Rawls’ proposition to stealing and slavery arguing that the better endowed persons have full rights to everything that they possess and any profit they may reap, because they were better endowed by natural distribution</a:t>
            </a:r>
            <a:r>
              <a:rPr lang="en-GB" dirty="0" smtClean="0"/>
              <a:t>. </a:t>
            </a:r>
            <a:r>
              <a:rPr lang="en-GB" dirty="0"/>
              <a:t>The difference principle is considerably unfair to the naturally talented because it demands that they share not only their talents but the revenue they acquired with the rest of </a:t>
            </a:r>
            <a:r>
              <a:rPr lang="en-GB" dirty="0" smtClean="0"/>
              <a:t>society’</a:t>
            </a:r>
          </a:p>
          <a:p>
            <a:r>
              <a:rPr lang="en-GB" dirty="0" smtClean="0"/>
              <a:t>The Canadian  philosopher Wil  Kymlicka (1962 - ) argues </a:t>
            </a:r>
            <a:r>
              <a:rPr lang="en-GB" dirty="0"/>
              <a:t>that the difference principle does not give enough consideration to personal choice and concentrates too much on the importance of natural </a:t>
            </a:r>
            <a:r>
              <a:rPr lang="en-GB" dirty="0" smtClean="0"/>
              <a:t>inequalities… </a:t>
            </a:r>
            <a:r>
              <a:rPr lang="en-GB" dirty="0"/>
              <a:t>People should rely on their ambition to fulfil their destiny rather than hope that their natural and social endowment will pave the way for their economic and social </a:t>
            </a:r>
            <a:r>
              <a:rPr lang="en-GB" dirty="0" smtClean="0"/>
              <a:t>welfare’. A lack of agency perhaps (Kraynaya 2012)?</a:t>
            </a:r>
            <a:endParaRPr lang="en-GB" dirty="0"/>
          </a:p>
          <a:p>
            <a:endParaRPr lang="en-GB" dirty="0"/>
          </a:p>
        </p:txBody>
      </p:sp>
    </p:spTree>
    <p:extLst>
      <p:ext uri="{BB962C8B-B14F-4D97-AF65-F5344CB8AC3E}">
        <p14:creationId xmlns:p14="http://schemas.microsoft.com/office/powerpoint/2010/main" val="2117016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Sources</a:t>
            </a:r>
            <a:endParaRPr lang="en-GB" dirty="0"/>
          </a:p>
        </p:txBody>
      </p:sp>
      <p:sp>
        <p:nvSpPr>
          <p:cNvPr id="3" name="Content Placeholder 2"/>
          <p:cNvSpPr>
            <a:spLocks noGrp="1"/>
          </p:cNvSpPr>
          <p:nvPr>
            <p:ph idx="1"/>
          </p:nvPr>
        </p:nvSpPr>
        <p:spPr/>
        <p:txBody>
          <a:bodyPr/>
          <a:lstStyle/>
          <a:p>
            <a:endParaRPr lang="en-GB" dirty="0"/>
          </a:p>
          <a:p>
            <a:r>
              <a:rPr lang="en-GB" dirty="0" smtClean="0"/>
              <a:t>Samuel </a:t>
            </a:r>
            <a:r>
              <a:rPr lang="en-GB" dirty="0"/>
              <a:t>Freeman </a:t>
            </a:r>
            <a:r>
              <a:rPr lang="en-GB" dirty="0" smtClean="0"/>
              <a:t>, </a:t>
            </a:r>
            <a:r>
              <a:rPr lang="en-GB" i="1" dirty="0" smtClean="0"/>
              <a:t>The Cambridge Companion to Rawls </a:t>
            </a:r>
            <a:r>
              <a:rPr lang="en-GB" dirty="0" smtClean="0"/>
              <a:t>(2002) CUP Eds. </a:t>
            </a:r>
          </a:p>
          <a:p>
            <a:r>
              <a:rPr lang="en-GB" dirty="0"/>
              <a:t>Darya Kraynaya in the </a:t>
            </a:r>
            <a:r>
              <a:rPr lang="en-GB" i="1" dirty="0"/>
              <a:t>Manchester Student Law Review</a:t>
            </a:r>
            <a:r>
              <a:rPr lang="en-GB" dirty="0"/>
              <a:t> </a:t>
            </a:r>
            <a:r>
              <a:rPr lang="en-GB" dirty="0" err="1"/>
              <a:t>vol</a:t>
            </a:r>
            <a:r>
              <a:rPr lang="en-GB" dirty="0"/>
              <a:t> 1 49 p 51 – 52 (2012)</a:t>
            </a:r>
          </a:p>
          <a:p>
            <a:pPr marL="0" indent="0">
              <a:buNone/>
            </a:pPr>
            <a:r>
              <a:rPr lang="en-GB" dirty="0" smtClean="0"/>
              <a:t>    ‘Economics </a:t>
            </a:r>
            <a:r>
              <a:rPr lang="en-GB" dirty="0"/>
              <a:t>and Jurisprudence: Is John Rawls’ difference principle just another </a:t>
            </a:r>
            <a:r>
              <a:rPr lang="en-GB" dirty="0" smtClean="0"/>
              <a:t>          form </a:t>
            </a:r>
            <a:r>
              <a:rPr lang="en-GB" dirty="0"/>
              <a:t>of supply side economics and can it be applied effectively in modern society? ‘ </a:t>
            </a:r>
            <a:r>
              <a:rPr lang="en-GB" i="1" dirty="0"/>
              <a:t>in</a:t>
            </a:r>
            <a:r>
              <a:rPr lang="en-GB" dirty="0"/>
              <a:t> </a:t>
            </a:r>
            <a:r>
              <a:rPr lang="en-GB" i="1" dirty="0"/>
              <a:t>Manchester Law Review: Economics and Jurisprudence</a:t>
            </a:r>
            <a:r>
              <a:rPr lang="en-GB" dirty="0"/>
              <a:t>.</a:t>
            </a:r>
          </a:p>
          <a:p>
            <a:r>
              <a:rPr lang="en-GB" i="1" dirty="0" smtClean="0"/>
              <a:t>John Rawls, A Theory of Justice </a:t>
            </a:r>
            <a:r>
              <a:rPr lang="en-GB" dirty="0" smtClean="0"/>
              <a:t>(1971/1975) CUP and Harvard Press</a:t>
            </a:r>
          </a:p>
          <a:p>
            <a:r>
              <a:rPr lang="en-GB" dirty="0" smtClean="0"/>
              <a:t>Leif Wenar (2012) ‘Rawls’  Stanford </a:t>
            </a:r>
            <a:r>
              <a:rPr lang="en-GB" dirty="0" err="1" smtClean="0"/>
              <a:t>Enyclopedia</a:t>
            </a:r>
            <a:r>
              <a:rPr lang="en-GB" dirty="0" smtClean="0"/>
              <a:t>. </a:t>
            </a:r>
            <a:endParaRPr lang="en-GB" dirty="0"/>
          </a:p>
        </p:txBody>
      </p:sp>
    </p:spTree>
    <p:extLst>
      <p:ext uri="{BB962C8B-B14F-4D97-AF65-F5344CB8AC3E}">
        <p14:creationId xmlns:p14="http://schemas.microsoft.com/office/powerpoint/2010/main" val="24895691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1201</TotalTime>
  <Words>2669</Words>
  <Application>Microsoft Office PowerPoint</Application>
  <PresentationFormat>Widescreen</PresentationFormat>
  <Paragraphs>98</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Bookman Old Style</vt:lpstr>
      <vt:lpstr>Rockwell</vt:lpstr>
      <vt:lpstr>Damask</vt:lpstr>
      <vt:lpstr>John Rawls’  liberalism and his critics</vt:lpstr>
      <vt:lpstr>The beginnings of a social contract</vt:lpstr>
      <vt:lpstr>Social contracts: an overview</vt:lpstr>
      <vt:lpstr>Liberalism, libertarianism and communitarianism</vt:lpstr>
      <vt:lpstr>Rawls: the four roles of political philosophy</vt:lpstr>
      <vt:lpstr>Political Definitions and antecedents of political liberalism</vt:lpstr>
      <vt:lpstr>Political definitions and antecedents of libertarianism  </vt:lpstr>
      <vt:lpstr>Aspects of communitarianism 1</vt:lpstr>
      <vt:lpstr>Aspects of communitarianism 2</vt:lpstr>
      <vt:lpstr>Ideal and Non ideal theories</vt:lpstr>
      <vt:lpstr>Reflective equilibrium and coherence</vt:lpstr>
      <vt:lpstr>Political liberalism and the principles of ‘legitimacy’ and ‘stability’</vt:lpstr>
      <vt:lpstr>Epistemology and metaphysics not required</vt:lpstr>
      <vt:lpstr>The original position </vt:lpstr>
      <vt:lpstr>The veil of ignorance</vt:lpstr>
      <vt:lpstr>The key ideas and principles of justice as fairness </vt:lpstr>
      <vt:lpstr>Rawls Contractarianism evaluated</vt:lpstr>
      <vt:lpstr>Rawls critics</vt:lpstr>
      <vt:lpstr>Key 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Rawls and liberalism</dc:title>
  <dc:creator>Adrian</dc:creator>
  <cp:lastModifiedBy>Adrian Davis</cp:lastModifiedBy>
  <cp:revision>48</cp:revision>
  <dcterms:created xsi:type="dcterms:W3CDTF">2015-10-08T22:42:18Z</dcterms:created>
  <dcterms:modified xsi:type="dcterms:W3CDTF">2017-02-07T20:54:02Z</dcterms:modified>
</cp:coreProperties>
</file>