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2" d="100"/>
          <a:sy n="112" d="100"/>
        </p:scale>
        <p:origin x="552" y="9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A2D68-6D37-661F-A960-1722F3315F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FDAD9E-9250-319A-80CD-CEAB055688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69C874-F649-BC9C-B42D-7C37CA7D207E}"/>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5" name="Footer Placeholder 4">
            <a:extLst>
              <a:ext uri="{FF2B5EF4-FFF2-40B4-BE49-F238E27FC236}">
                <a16:creationId xmlns:a16="http://schemas.microsoft.com/office/drawing/2014/main" id="{15C2A315-86E0-37A6-F329-7D8A712A5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EFBE2C-BC35-BBAD-C981-8195C5AA03D9}"/>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3481976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E2F75-19CE-4C94-4614-5E6F88ABE4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FE4C50-E749-BBDE-583C-26CF6F9EE9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7E3509-840E-C7CB-0708-C0F887EA7C65}"/>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5" name="Footer Placeholder 4">
            <a:extLst>
              <a:ext uri="{FF2B5EF4-FFF2-40B4-BE49-F238E27FC236}">
                <a16:creationId xmlns:a16="http://schemas.microsoft.com/office/drawing/2014/main" id="{8A8DCED8-C41E-17B0-1874-C60FCF1C17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D7B4D4-80D1-E8C5-462D-9CD6E6812AAD}"/>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2281509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D3B6B-9175-3649-AB06-5838C028F3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062B2F-4F2C-3263-D9E7-8D8EF6885D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A7DE5B-CD54-2232-9B8B-D8A83503FF78}"/>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5" name="Footer Placeholder 4">
            <a:extLst>
              <a:ext uri="{FF2B5EF4-FFF2-40B4-BE49-F238E27FC236}">
                <a16:creationId xmlns:a16="http://schemas.microsoft.com/office/drawing/2014/main" id="{36498F41-5880-FD9B-3101-B7FADDFFC4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064D1E-FF93-5C98-57EB-3B95A45AA46F}"/>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3158153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43442-9665-75D4-3F37-11164C42BE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7F430-7A49-68B2-27B2-A19A5EA8F0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38A261-A0C1-4C4B-83A4-9AA2BDAC66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78090B-FDCB-463A-4583-AF1DC7C04364}"/>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6" name="Footer Placeholder 5">
            <a:extLst>
              <a:ext uri="{FF2B5EF4-FFF2-40B4-BE49-F238E27FC236}">
                <a16:creationId xmlns:a16="http://schemas.microsoft.com/office/drawing/2014/main" id="{459B33FA-C820-B136-EC92-FF69EA6142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BB574A-934E-5393-8E03-8414D38ED547}"/>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1197583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D943-5DBE-26E9-87C9-F5A43BCF71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54CAA6-A163-47BB-6C09-2A6139FE84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D0F8D1-86C2-6020-9C70-95E7B63F3F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40C7E1-7B72-411B-2FC1-AA8E6FA49F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724E4B-49DC-42FB-E150-3D262E0243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1ABBC5-6DEA-1284-38C8-61CD09E8D4A4}"/>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8" name="Footer Placeholder 7">
            <a:extLst>
              <a:ext uri="{FF2B5EF4-FFF2-40B4-BE49-F238E27FC236}">
                <a16:creationId xmlns:a16="http://schemas.microsoft.com/office/drawing/2014/main" id="{2F8CDCB4-AAF1-116D-4771-D8A9D219CB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6D8558-67F6-8272-C747-732AED64DE03}"/>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3936616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BB43F-7E84-77FA-5E52-2FA9DAD5F5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9E5AF9-C9F2-F02C-9FEA-E4F34A7B77CF}"/>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4" name="Footer Placeholder 3">
            <a:extLst>
              <a:ext uri="{FF2B5EF4-FFF2-40B4-BE49-F238E27FC236}">
                <a16:creationId xmlns:a16="http://schemas.microsoft.com/office/drawing/2014/main" id="{F79C29C8-90CE-8B3F-338D-D597613387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15040E-CFDD-D010-9DBE-940BBBAD4039}"/>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39641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E0F81F-B08B-7E89-C4D7-ECBF934B0A17}"/>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3" name="Footer Placeholder 2">
            <a:extLst>
              <a:ext uri="{FF2B5EF4-FFF2-40B4-BE49-F238E27FC236}">
                <a16:creationId xmlns:a16="http://schemas.microsoft.com/office/drawing/2014/main" id="{10F42126-83BB-5C0E-55E6-D9F81DC100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4602F2-8866-5D95-F9DD-63E4ABF32899}"/>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3256930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7234C-95FC-61CD-63B8-2A7D5B31FB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8D6385-407A-109C-1FC6-C2A2979FB8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1A0A53-A0BF-2520-3B63-B41F4FE25F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6B3367-1BE8-9ABA-4EAC-47822CBE8ECF}"/>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6" name="Footer Placeholder 5">
            <a:extLst>
              <a:ext uri="{FF2B5EF4-FFF2-40B4-BE49-F238E27FC236}">
                <a16:creationId xmlns:a16="http://schemas.microsoft.com/office/drawing/2014/main" id="{5B45644A-909F-0D81-9567-502BF210B3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9A112C-9042-98CC-9DC8-A4533F58F9AA}"/>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3954781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E07B3-13F3-FDD4-CB45-E207F53291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1D5887-F6FC-38D5-A04D-4409DA4A36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2BCEE8-FC5A-95EB-516F-EDD2865789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8F402F-130C-02AA-086D-04AA959862FF}"/>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6" name="Footer Placeholder 5">
            <a:extLst>
              <a:ext uri="{FF2B5EF4-FFF2-40B4-BE49-F238E27FC236}">
                <a16:creationId xmlns:a16="http://schemas.microsoft.com/office/drawing/2014/main" id="{A74073AC-C35C-C08B-BEAA-519E843696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998C85-C622-5C5D-AC56-B3AAE18CF7A8}"/>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549470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86E2A-61DD-ED6C-59FC-46694394AB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BD26A1-0C8F-CA4E-989D-EB0E8145C1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DA2D0F-2A1C-6577-A44E-E384BF149001}"/>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5" name="Footer Placeholder 4">
            <a:extLst>
              <a:ext uri="{FF2B5EF4-FFF2-40B4-BE49-F238E27FC236}">
                <a16:creationId xmlns:a16="http://schemas.microsoft.com/office/drawing/2014/main" id="{2F17CBBD-0D83-82AE-1350-25D6203FF7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C10120-55E0-4ED1-519B-4A75EF23A45A}"/>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988048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95FBD6-3B01-DFA7-F44A-93F07F43E2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B89FC7-ACE7-30B1-D5A8-7ADCDFD84A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251FD3-9321-B456-3552-26055E8B3CAE}"/>
              </a:ext>
            </a:extLst>
          </p:cNvPr>
          <p:cNvSpPr>
            <a:spLocks noGrp="1"/>
          </p:cNvSpPr>
          <p:nvPr>
            <p:ph type="dt" sz="half" idx="10"/>
          </p:nvPr>
        </p:nvSpPr>
        <p:spPr/>
        <p:txBody>
          <a:bodyPr/>
          <a:lstStyle/>
          <a:p>
            <a:fld id="{8EB6DCDF-A3D0-41A2-92F9-832DB97C4E8C}" type="datetimeFigureOut">
              <a:rPr lang="en-GB" smtClean="0"/>
              <a:t>29/02/2024</a:t>
            </a:fld>
            <a:endParaRPr lang="en-GB"/>
          </a:p>
        </p:txBody>
      </p:sp>
      <p:sp>
        <p:nvSpPr>
          <p:cNvPr id="5" name="Footer Placeholder 4">
            <a:extLst>
              <a:ext uri="{FF2B5EF4-FFF2-40B4-BE49-F238E27FC236}">
                <a16:creationId xmlns:a16="http://schemas.microsoft.com/office/drawing/2014/main" id="{4F8AF517-466A-6241-4049-91B2B521D3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0EBCB0-186A-6F19-477A-A87D33FFD12E}"/>
              </a:ext>
            </a:extLst>
          </p:cNvPr>
          <p:cNvSpPr>
            <a:spLocks noGrp="1"/>
          </p:cNvSpPr>
          <p:nvPr>
            <p:ph type="sldNum" sz="quarter" idx="12"/>
          </p:nvPr>
        </p:nvSpPr>
        <p:spPr/>
        <p:txBody>
          <a:bodyPr/>
          <a:lstStyle/>
          <a:p>
            <a:fld id="{FD723B4F-7E47-4042-B11B-7B9102C37A82}" type="slidenum">
              <a:rPr lang="en-GB" smtClean="0"/>
              <a:t>‹#›</a:t>
            </a:fld>
            <a:endParaRPr lang="en-GB"/>
          </a:p>
        </p:txBody>
      </p:sp>
    </p:spTree>
    <p:extLst>
      <p:ext uri="{BB962C8B-B14F-4D97-AF65-F5344CB8AC3E}">
        <p14:creationId xmlns:p14="http://schemas.microsoft.com/office/powerpoint/2010/main" val="338565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643B9E-DE9B-73F5-27B6-9B01B781B9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DB7EF0-B33D-D460-441A-E273CA97C0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547C60-4889-558D-7D69-77EE2400C2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B6DCDF-A3D0-41A2-92F9-832DB97C4E8C}" type="datetimeFigureOut">
              <a:rPr lang="en-GB" smtClean="0"/>
              <a:t>29/02/2024</a:t>
            </a:fld>
            <a:endParaRPr lang="en-GB"/>
          </a:p>
        </p:txBody>
      </p:sp>
      <p:sp>
        <p:nvSpPr>
          <p:cNvPr id="5" name="Footer Placeholder 4">
            <a:extLst>
              <a:ext uri="{FF2B5EF4-FFF2-40B4-BE49-F238E27FC236}">
                <a16:creationId xmlns:a16="http://schemas.microsoft.com/office/drawing/2014/main" id="{BBC21EEB-6108-CB0C-0DA6-90DCE228B4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263D446-241E-7089-2E5F-D61DCE0F2D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723B4F-7E47-4042-B11B-7B9102C37A82}" type="slidenum">
              <a:rPr lang="en-GB" smtClean="0"/>
              <a:t>‹#›</a:t>
            </a:fld>
            <a:endParaRPr lang="en-GB"/>
          </a:p>
        </p:txBody>
      </p:sp>
    </p:spTree>
    <p:extLst>
      <p:ext uri="{BB962C8B-B14F-4D97-AF65-F5344CB8AC3E}">
        <p14:creationId xmlns:p14="http://schemas.microsoft.com/office/powerpoint/2010/main" val="23873796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ED380-DDF4-3F1E-9E48-40FE5E8C7CFA}"/>
              </a:ext>
            </a:extLst>
          </p:cNvPr>
          <p:cNvSpPr>
            <a:spLocks noGrp="1"/>
          </p:cNvSpPr>
          <p:nvPr>
            <p:ph type="ctrTitle"/>
          </p:nvPr>
        </p:nvSpPr>
        <p:spPr>
          <a:xfrm>
            <a:off x="5076202" y="640080"/>
            <a:ext cx="7007551" cy="3566160"/>
          </a:xfrm>
        </p:spPr>
        <p:txBody>
          <a:bodyPr anchor="b">
            <a:normAutofit/>
          </a:bodyPr>
          <a:lstStyle/>
          <a:p>
            <a:pPr algn="l"/>
            <a:r>
              <a:rPr lang="en-GB" sz="5400" dirty="0"/>
              <a:t>The economy of Pompeii (and Campania) </a:t>
            </a:r>
          </a:p>
        </p:txBody>
      </p:sp>
      <p:sp>
        <p:nvSpPr>
          <p:cNvPr id="3" name="Subtitle 2">
            <a:extLst>
              <a:ext uri="{FF2B5EF4-FFF2-40B4-BE49-F238E27FC236}">
                <a16:creationId xmlns:a16="http://schemas.microsoft.com/office/drawing/2014/main" id="{FDBF97A2-9437-6E5A-1D35-9F0D7117EB80}"/>
              </a:ext>
            </a:extLst>
          </p:cNvPr>
          <p:cNvSpPr>
            <a:spLocks noGrp="1"/>
          </p:cNvSpPr>
          <p:nvPr>
            <p:ph type="subTitle" idx="1"/>
          </p:nvPr>
        </p:nvSpPr>
        <p:spPr>
          <a:xfrm>
            <a:off x="5297760" y="4636008"/>
            <a:ext cx="6251111" cy="1572768"/>
          </a:xfrm>
        </p:spPr>
        <p:txBody>
          <a:bodyPr>
            <a:normAutofit/>
          </a:bodyPr>
          <a:lstStyle/>
          <a:p>
            <a:pPr algn="l"/>
            <a:r>
              <a:rPr lang="en-GB"/>
              <a:t>Pompeii: The life, death and rediscovery of a Roman town (HPAH5078/HPAH6078)</a:t>
            </a:r>
          </a:p>
          <a:p>
            <a:pPr algn="l"/>
            <a:endParaRPr lang="en-GB"/>
          </a:p>
        </p:txBody>
      </p:sp>
      <p:pic>
        <p:nvPicPr>
          <p:cNvPr id="4" name="Picture 3" descr="A mosaic of a jug&#10;&#10;Description automatically generated">
            <a:extLst>
              <a:ext uri="{FF2B5EF4-FFF2-40B4-BE49-F238E27FC236}">
                <a16:creationId xmlns:a16="http://schemas.microsoft.com/office/drawing/2014/main" id="{F890B63B-1978-8F8C-C57B-78D511EB81F8}"/>
              </a:ext>
            </a:extLst>
          </p:cNvPr>
          <p:cNvPicPr>
            <a:picLocks noChangeAspect="1"/>
          </p:cNvPicPr>
          <p:nvPr/>
        </p:nvPicPr>
        <p:blipFill rotWithShape="1">
          <a:blip r:embed="rId2"/>
          <a:srcRect t="14001" r="-1" b="1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3987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CD4473-6921-015E-C01E-1F17F2611984}"/>
              </a:ext>
            </a:extLst>
          </p:cNvPr>
          <p:cNvSpPr>
            <a:spLocks noGrp="1"/>
          </p:cNvSpPr>
          <p:nvPr>
            <p:ph type="title"/>
          </p:nvPr>
        </p:nvSpPr>
        <p:spPr>
          <a:xfrm>
            <a:off x="640080" y="329184"/>
            <a:ext cx="6894576" cy="1783080"/>
          </a:xfrm>
        </p:spPr>
        <p:txBody>
          <a:bodyPr anchor="b">
            <a:normAutofit/>
          </a:bodyPr>
          <a:lstStyle/>
          <a:p>
            <a:r>
              <a:rPr lang="en-GB" sz="5400"/>
              <a:t>The rural landscape around Pompeii</a:t>
            </a: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B724FE-FE77-BE65-2B41-52395470ABE7}"/>
              </a:ext>
            </a:extLst>
          </p:cNvPr>
          <p:cNvSpPr>
            <a:spLocks noGrp="1"/>
          </p:cNvSpPr>
          <p:nvPr>
            <p:ph idx="1"/>
          </p:nvPr>
        </p:nvSpPr>
        <p:spPr>
          <a:xfrm>
            <a:off x="68366" y="2547843"/>
            <a:ext cx="7699761" cy="4310157"/>
          </a:xfrm>
        </p:spPr>
        <p:txBody>
          <a:bodyPr>
            <a:normAutofit/>
          </a:bodyPr>
          <a:lstStyle/>
          <a:p>
            <a:r>
              <a:rPr lang="en-GB" dirty="0"/>
              <a:t>Challenges of studying the Vesuvian countryside. </a:t>
            </a:r>
          </a:p>
          <a:p>
            <a:pPr lvl="1"/>
            <a:r>
              <a:rPr lang="en-GB" sz="2600" dirty="0"/>
              <a:t>Dense habitation and plundering. </a:t>
            </a:r>
          </a:p>
          <a:p>
            <a:pPr lvl="1"/>
            <a:r>
              <a:rPr lang="en-GB" sz="2600" dirty="0"/>
              <a:t>The Camorra and bad commercial archaeology. </a:t>
            </a:r>
          </a:p>
          <a:p>
            <a:pPr lvl="1"/>
            <a:r>
              <a:rPr lang="en-GB" sz="2600" dirty="0"/>
              <a:t>State forbidding excavations (e.g., 1930s).</a:t>
            </a:r>
          </a:p>
          <a:p>
            <a:pPr lvl="1"/>
            <a:endParaRPr lang="en-GB" sz="100" dirty="0"/>
          </a:p>
          <a:p>
            <a:r>
              <a:rPr lang="en-GB" b="1" dirty="0"/>
              <a:t>Gaps in map (top), probably gaps in data!</a:t>
            </a:r>
          </a:p>
          <a:p>
            <a:endParaRPr lang="en-GB" sz="100" b="1" dirty="0"/>
          </a:p>
          <a:p>
            <a:r>
              <a:rPr lang="en-GB" dirty="0"/>
              <a:t>Field surveys around Somma </a:t>
            </a:r>
            <a:r>
              <a:rPr lang="en-GB" dirty="0" err="1"/>
              <a:t>Vesuviana</a:t>
            </a:r>
            <a:r>
              <a:rPr lang="en-GB" dirty="0"/>
              <a:t>.</a:t>
            </a:r>
          </a:p>
          <a:p>
            <a:pPr lvl="1"/>
            <a:r>
              <a:rPr lang="en-GB" sz="2600" dirty="0"/>
              <a:t>Smaller farmsteads than Columella’s 100 </a:t>
            </a:r>
            <a:r>
              <a:rPr lang="en-GB" sz="2600" dirty="0" err="1"/>
              <a:t>iugera</a:t>
            </a:r>
            <a:r>
              <a:rPr lang="en-GB" sz="2600" dirty="0"/>
              <a:t> figure [= 62 acres / 25 hectares].</a:t>
            </a:r>
          </a:p>
        </p:txBody>
      </p:sp>
      <p:pic>
        <p:nvPicPr>
          <p:cNvPr id="6" name="Picture 5" descr="A screenshot of a computer&#10;&#10;Description automatically generated">
            <a:extLst>
              <a:ext uri="{FF2B5EF4-FFF2-40B4-BE49-F238E27FC236}">
                <a16:creationId xmlns:a16="http://schemas.microsoft.com/office/drawing/2014/main" id="{074791AF-F7DD-5EAD-A238-1A1334A8FE35}"/>
              </a:ext>
            </a:extLst>
          </p:cNvPr>
          <p:cNvPicPr>
            <a:picLocks noChangeAspect="1"/>
          </p:cNvPicPr>
          <p:nvPr/>
        </p:nvPicPr>
        <p:blipFill rotWithShape="1">
          <a:blip r:embed="rId2"/>
          <a:srcRect l="18561" t="23666" r="59167" b="14868"/>
          <a:stretch/>
        </p:blipFill>
        <p:spPr>
          <a:xfrm>
            <a:off x="7944066" y="329183"/>
            <a:ext cx="3853764" cy="34299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screenshot of a computer&#10;&#10;Description automatically generated">
            <a:extLst>
              <a:ext uri="{FF2B5EF4-FFF2-40B4-BE49-F238E27FC236}">
                <a16:creationId xmlns:a16="http://schemas.microsoft.com/office/drawing/2014/main" id="{BD077033-2D9B-D145-653F-78585864A164}"/>
              </a:ext>
            </a:extLst>
          </p:cNvPr>
          <p:cNvPicPr>
            <a:picLocks noChangeAspect="1"/>
          </p:cNvPicPr>
          <p:nvPr/>
        </p:nvPicPr>
        <p:blipFill rotWithShape="1">
          <a:blip r:embed="rId3"/>
          <a:srcRect l="18485" t="36335" r="59243" b="16041"/>
          <a:stretch/>
        </p:blipFill>
        <p:spPr>
          <a:xfrm>
            <a:off x="7944066" y="3947439"/>
            <a:ext cx="3991323" cy="27524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29531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barn(inVertical)">
                                      <p:cBhvr>
                                        <p:cTn id="7" dur="500"/>
                                        <p:tgtEl>
                                          <p:spTgt spid="3">
                                            <p:txEl>
                                              <p:pRg st="7" end="7"/>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barn(inVertical)">
                                      <p:cBhvr>
                                        <p:cTn id="1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284DA-1F4A-44E8-8AC2-70C5F482D0B9}"/>
              </a:ext>
            </a:extLst>
          </p:cNvPr>
          <p:cNvSpPr>
            <a:spLocks noGrp="1"/>
          </p:cNvSpPr>
          <p:nvPr>
            <p:ph type="title"/>
          </p:nvPr>
        </p:nvSpPr>
        <p:spPr>
          <a:xfrm>
            <a:off x="4819828" y="329184"/>
            <a:ext cx="7144284" cy="1783080"/>
          </a:xfrm>
        </p:spPr>
        <p:txBody>
          <a:bodyPr anchor="b">
            <a:normAutofit/>
          </a:bodyPr>
          <a:lstStyle/>
          <a:p>
            <a:r>
              <a:rPr lang="en-GB" sz="5400" dirty="0"/>
              <a:t>Land use (viticulture and other plant products)</a:t>
            </a:r>
          </a:p>
        </p:txBody>
      </p:sp>
      <p:pic>
        <p:nvPicPr>
          <p:cNvPr id="4" name="Picture 3" descr="A row of trees in a field&#10;&#10;Description automatically generated">
            <a:extLst>
              <a:ext uri="{FF2B5EF4-FFF2-40B4-BE49-F238E27FC236}">
                <a16:creationId xmlns:a16="http://schemas.microsoft.com/office/drawing/2014/main" id="{81603C1C-85EA-3CD6-2755-F77E6DDD2702}"/>
              </a:ext>
            </a:extLst>
          </p:cNvPr>
          <p:cNvPicPr>
            <a:picLocks noChangeAspect="1"/>
          </p:cNvPicPr>
          <p:nvPr/>
        </p:nvPicPr>
        <p:blipFill rotWithShape="1">
          <a:blip r:embed="rId2"/>
          <a:srcRect l="48345" r="1345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D9F47D-2E41-1A1C-B74D-10A15B544290}"/>
              </a:ext>
            </a:extLst>
          </p:cNvPr>
          <p:cNvSpPr>
            <a:spLocks noGrp="1"/>
          </p:cNvSpPr>
          <p:nvPr>
            <p:ph idx="1"/>
          </p:nvPr>
        </p:nvSpPr>
        <p:spPr>
          <a:xfrm>
            <a:off x="4657345" y="2606041"/>
            <a:ext cx="7531607" cy="4233672"/>
          </a:xfrm>
        </p:spPr>
        <p:txBody>
          <a:bodyPr>
            <a:normAutofit lnSpcReduction="10000"/>
          </a:bodyPr>
          <a:lstStyle/>
          <a:p>
            <a:r>
              <a:rPr lang="en-GB" sz="2200" dirty="0"/>
              <a:t>Fertility of the area is celebrated. </a:t>
            </a:r>
          </a:p>
          <a:p>
            <a:pPr lvl="1"/>
            <a:r>
              <a:rPr lang="en-GB" sz="1800" dirty="0"/>
              <a:t>Virgil, Strabo, images of Bacchus at rural sites. </a:t>
            </a:r>
          </a:p>
          <a:p>
            <a:pPr lvl="1"/>
            <a:endParaRPr lang="en-GB" sz="100" dirty="0"/>
          </a:p>
          <a:p>
            <a:r>
              <a:rPr lang="en-GB" sz="2200" dirty="0"/>
              <a:t>Area known for growing 4 types of grapes (</a:t>
            </a:r>
            <a:r>
              <a:rPr lang="en-GB" sz="2200" i="1" dirty="0" err="1"/>
              <a:t>Aminea</a:t>
            </a:r>
            <a:r>
              <a:rPr lang="en-GB" sz="2200" i="1" dirty="0"/>
              <a:t> </a:t>
            </a:r>
            <a:r>
              <a:rPr lang="en-GB" sz="2200" i="1" dirty="0" err="1"/>
              <a:t>gemina</a:t>
            </a:r>
            <a:r>
              <a:rPr lang="en-GB" sz="2200" i="1" dirty="0"/>
              <a:t> minor</a:t>
            </a:r>
            <a:r>
              <a:rPr lang="en-GB" sz="2200" dirty="0"/>
              <a:t>, </a:t>
            </a:r>
            <a:r>
              <a:rPr lang="en-GB" sz="2200" i="1" dirty="0" err="1"/>
              <a:t>Murgentina</a:t>
            </a:r>
            <a:r>
              <a:rPr lang="en-GB" sz="2200" dirty="0"/>
              <a:t>, </a:t>
            </a:r>
            <a:r>
              <a:rPr lang="en-GB" sz="2200" i="1" dirty="0" err="1"/>
              <a:t>Holconia</a:t>
            </a:r>
            <a:r>
              <a:rPr lang="en-GB" sz="2200" dirty="0"/>
              <a:t>, and </a:t>
            </a:r>
            <a:r>
              <a:rPr lang="en-GB" sz="2200" i="1" dirty="0" err="1"/>
              <a:t>Vennuncula</a:t>
            </a:r>
            <a:r>
              <a:rPr lang="en-GB" sz="2200" dirty="0"/>
              <a:t>) and three types of wine (the </a:t>
            </a:r>
            <a:r>
              <a:rPr lang="en-GB" sz="2200" dirty="0" err="1"/>
              <a:t>Vesuvinum</a:t>
            </a:r>
            <a:r>
              <a:rPr lang="en-GB" sz="2200" dirty="0"/>
              <a:t>, the </a:t>
            </a:r>
            <a:r>
              <a:rPr lang="en-GB" sz="2200" dirty="0" err="1"/>
              <a:t>Pompeianum</a:t>
            </a:r>
            <a:r>
              <a:rPr lang="en-GB" sz="2200" dirty="0"/>
              <a:t>, and the </a:t>
            </a:r>
            <a:r>
              <a:rPr lang="en-GB" sz="2200" dirty="0" err="1"/>
              <a:t>Surrentinum</a:t>
            </a:r>
            <a:r>
              <a:rPr lang="en-GB" sz="2200" dirty="0"/>
              <a:t>).</a:t>
            </a:r>
          </a:p>
          <a:p>
            <a:endParaRPr lang="en-GB" sz="100" dirty="0"/>
          </a:p>
          <a:p>
            <a:r>
              <a:rPr lang="en-GB" sz="2200" dirty="0"/>
              <a:t>Other plant products:</a:t>
            </a:r>
          </a:p>
          <a:p>
            <a:pPr lvl="1"/>
            <a:r>
              <a:rPr lang="en-GB" sz="1800" dirty="0"/>
              <a:t>Quinces (Neapoli), figs (Pompeii and Herculaneum), onions (Pompeii), cabbages and broad beans (nitrogen fixers). </a:t>
            </a:r>
          </a:p>
          <a:p>
            <a:pPr lvl="1"/>
            <a:r>
              <a:rPr lang="en-GB" sz="1800" dirty="0"/>
              <a:t>Arboriculture: cypresses, hazelnut, fir and chestnut trees, plants for perfumes. </a:t>
            </a:r>
          </a:p>
          <a:p>
            <a:pPr lvl="1"/>
            <a:endParaRPr lang="en-GB" sz="100" dirty="0"/>
          </a:p>
          <a:p>
            <a:r>
              <a:rPr lang="en-GB" sz="2200" dirty="0"/>
              <a:t>Equestrian and senatorial elites owning Campanian estates.  </a:t>
            </a:r>
          </a:p>
        </p:txBody>
      </p:sp>
      <p:sp>
        <p:nvSpPr>
          <p:cNvPr id="5" name="Content Placeholder 2">
            <a:extLst>
              <a:ext uri="{FF2B5EF4-FFF2-40B4-BE49-F238E27FC236}">
                <a16:creationId xmlns:a16="http://schemas.microsoft.com/office/drawing/2014/main" id="{3042F9AA-602E-2F81-C2CE-A3F51C230E68}"/>
              </a:ext>
            </a:extLst>
          </p:cNvPr>
          <p:cNvSpPr txBox="1">
            <a:spLocks/>
          </p:cNvSpPr>
          <p:nvPr/>
        </p:nvSpPr>
        <p:spPr>
          <a:xfrm>
            <a:off x="-1" y="329184"/>
            <a:ext cx="12188951" cy="6352601"/>
          </a:xfrm>
          <a:prstGeom prst="rect">
            <a:avLst/>
          </a:prstGeom>
          <a:solidFill>
            <a:schemeClr val="accent4">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t>“And then too the </a:t>
            </a:r>
            <a:r>
              <a:rPr lang="en-GB" sz="3200" b="1" dirty="0"/>
              <a:t>coast of Campania</a:t>
            </a:r>
            <a:r>
              <a:rPr lang="en-GB" sz="3200" dirty="0"/>
              <a:t>, taken singly by itself! so blest with natural beauties and opulence, that it is evident that when nature formed it she took a delight in </a:t>
            </a:r>
            <a:r>
              <a:rPr lang="en-GB" sz="3200" b="1" dirty="0"/>
              <a:t>accumulating all her blessings in a single spot</a:t>
            </a:r>
            <a:r>
              <a:rPr lang="en-GB" sz="3200" dirty="0"/>
              <a:t>—how am I to do justice to it? And then the climate, with its eternal freshness and so replete with health and vitality, the sereneness of the weather so enchanting, the fields so fertile, the hill sides so sunny, the thickets so free from every danger, the groves so cool and shady, the forests with a </a:t>
            </a:r>
            <a:r>
              <a:rPr lang="en-GB" sz="3200" b="1" dirty="0"/>
              <a:t>vegetation so varying and so luxuriant</a:t>
            </a:r>
            <a:r>
              <a:rPr lang="en-GB" sz="3200" dirty="0"/>
              <a:t>, the breezes descending from so many a mountain, </a:t>
            </a:r>
            <a:r>
              <a:rPr lang="en-GB" sz="3200" b="1" dirty="0"/>
              <a:t>the fruitfulness of its grain, its vines, and its olives so transcendent</a:t>
            </a:r>
            <a:r>
              <a:rPr lang="en-GB" sz="3200" dirty="0"/>
              <a:t>; its </a:t>
            </a:r>
            <a:r>
              <a:rPr lang="en-GB" sz="3200" b="1" dirty="0"/>
              <a:t>flocks with fleeces so noble</a:t>
            </a:r>
            <a:r>
              <a:rPr lang="en-GB" sz="3200" dirty="0"/>
              <a:t>, its bulls with necks so sinewy, its lakes recurring in never-ending succession… its havens and the bosom of its lands opening everywhere to the commerce of all the world…” – </a:t>
            </a:r>
            <a:r>
              <a:rPr lang="en-GB" sz="3200" b="1" dirty="0"/>
              <a:t>Pliny the Elder </a:t>
            </a:r>
            <a:r>
              <a:rPr lang="en-GB" sz="3200" b="1" i="1" dirty="0"/>
              <a:t>Natural History </a:t>
            </a:r>
            <a:r>
              <a:rPr lang="en-GB" sz="3200" b="1" dirty="0"/>
              <a:t>3.5.40-41</a:t>
            </a:r>
            <a:r>
              <a:rPr lang="en-GB" sz="3200" dirty="0"/>
              <a:t>. </a:t>
            </a:r>
          </a:p>
        </p:txBody>
      </p:sp>
    </p:spTree>
    <p:extLst>
      <p:ext uri="{BB962C8B-B14F-4D97-AF65-F5344CB8AC3E}">
        <p14:creationId xmlns:p14="http://schemas.microsoft.com/office/powerpoint/2010/main" val="4080637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7" dur="500"/>
                                        <p:tgtEl>
                                          <p:spTgt spid="3">
                                            <p:txEl>
                                              <p:pRg st="5" end="5"/>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randombar(horizontal)">
                                      <p:cBhvr>
                                        <p:cTn id="10" dur="500"/>
                                        <p:tgtEl>
                                          <p:spTgt spid="3">
                                            <p:txEl>
                                              <p:pRg st="6" end="6"/>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Effect transition="in" filter="randombar(horizontal)">
                                      <p:cBhvr>
                                        <p:cTn id="13" dur="500"/>
                                        <p:tgtEl>
                                          <p:spTgt spid="3">
                                            <p:txEl>
                                              <p:pRg st="7" end="7"/>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3">
                                            <p:txEl>
                                              <p:pRg st="9" end="9"/>
                                            </p:txEl>
                                          </p:spTgt>
                                        </p:tgtEl>
                                        <p:attrNameLst>
                                          <p:attrName>style.visibility</p:attrName>
                                        </p:attrNameLst>
                                      </p:cBhvr>
                                      <p:to>
                                        <p:strVal val="visible"/>
                                      </p:to>
                                    </p:set>
                                    <p:animEffect transition="in" filter="randombar(horizontal)">
                                      <p:cBhvr>
                                        <p:cTn id="16" dur="500"/>
                                        <p:tgtEl>
                                          <p:spTgt spid="3">
                                            <p:txEl>
                                              <p:pRg st="9" end="9"/>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heel(1)">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936D8-B421-6D23-493A-17405CA9250E}"/>
              </a:ext>
            </a:extLst>
          </p:cNvPr>
          <p:cNvSpPr>
            <a:spLocks noGrp="1"/>
          </p:cNvSpPr>
          <p:nvPr>
            <p:ph type="title"/>
          </p:nvPr>
        </p:nvSpPr>
        <p:spPr>
          <a:xfrm>
            <a:off x="6342872" y="66022"/>
            <a:ext cx="5783610" cy="1807305"/>
          </a:xfrm>
        </p:spPr>
        <p:txBody>
          <a:bodyPr>
            <a:normAutofit/>
          </a:bodyPr>
          <a:lstStyle/>
          <a:p>
            <a:r>
              <a:rPr lang="en-GB" sz="4100" dirty="0"/>
              <a:t>Land use (olive oil, grain and woodlands)</a:t>
            </a:r>
          </a:p>
        </p:txBody>
      </p:sp>
      <p:pic>
        <p:nvPicPr>
          <p:cNvPr id="4" name="Picture 3" descr="A stone mortar with two wheels&#10;&#10;Description automatically generated">
            <a:extLst>
              <a:ext uri="{FF2B5EF4-FFF2-40B4-BE49-F238E27FC236}">
                <a16:creationId xmlns:a16="http://schemas.microsoft.com/office/drawing/2014/main" id="{90DA5E85-1DE6-9533-6B16-0324148DBBF7}"/>
              </a:ext>
            </a:extLst>
          </p:cNvPr>
          <p:cNvPicPr>
            <a:picLocks noChangeAspect="1"/>
          </p:cNvPicPr>
          <p:nvPr/>
        </p:nvPicPr>
        <p:blipFill rotWithShape="1">
          <a:blip r:embed="rId2"/>
          <a:srcRect l="31483" r="9429"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C2691D4-530F-5BF1-D6BE-EB6021B5A9DA}"/>
              </a:ext>
            </a:extLst>
          </p:cNvPr>
          <p:cNvSpPr>
            <a:spLocks noGrp="1"/>
          </p:cNvSpPr>
          <p:nvPr>
            <p:ph idx="1"/>
          </p:nvPr>
        </p:nvSpPr>
        <p:spPr>
          <a:xfrm>
            <a:off x="6116569" y="1709158"/>
            <a:ext cx="5947441" cy="5082819"/>
          </a:xfrm>
        </p:spPr>
        <p:txBody>
          <a:bodyPr>
            <a:normAutofit fontScale="92500"/>
          </a:bodyPr>
          <a:lstStyle/>
          <a:p>
            <a:r>
              <a:rPr lang="en-GB" sz="2400" dirty="0"/>
              <a:t>Oil olive production localised and small scale.</a:t>
            </a:r>
          </a:p>
          <a:p>
            <a:pPr lvl="1"/>
            <a:r>
              <a:rPr lang="en-GB" sz="2200" i="1" dirty="0"/>
              <a:t>contra</a:t>
            </a:r>
            <a:r>
              <a:rPr lang="en-GB" sz="2200" dirty="0"/>
              <a:t> wine production.</a:t>
            </a:r>
          </a:p>
          <a:p>
            <a:pPr lvl="1"/>
            <a:r>
              <a:rPr lang="en-GB" sz="2200" dirty="0"/>
              <a:t>Casa di Miri </a:t>
            </a:r>
          </a:p>
          <a:p>
            <a:pPr lvl="1"/>
            <a:endParaRPr lang="en-GB" sz="100" dirty="0"/>
          </a:p>
          <a:p>
            <a:r>
              <a:rPr lang="en-GB" sz="2400" dirty="0"/>
              <a:t>Grain production</a:t>
            </a:r>
          </a:p>
          <a:p>
            <a:pPr lvl="1"/>
            <a:r>
              <a:rPr lang="en-GB" sz="2200" dirty="0"/>
              <a:t>Problems of pollen analysis </a:t>
            </a:r>
          </a:p>
          <a:p>
            <a:pPr lvl="1"/>
            <a:r>
              <a:rPr lang="en-GB" sz="2200" dirty="0"/>
              <a:t>Less than 50% for cereal production (Ferdinando De Simone 2017)?</a:t>
            </a:r>
          </a:p>
          <a:p>
            <a:pPr lvl="2"/>
            <a:r>
              <a:rPr lang="en-GB" sz="1900" dirty="0"/>
              <a:t>Heavy reliance on grain imports. </a:t>
            </a:r>
          </a:p>
          <a:p>
            <a:pPr lvl="2"/>
            <a:endParaRPr lang="en-GB" sz="100" dirty="0"/>
          </a:p>
          <a:p>
            <a:r>
              <a:rPr lang="en-GB" sz="2400" dirty="0"/>
              <a:t>Woods</a:t>
            </a:r>
          </a:p>
          <a:p>
            <a:pPr lvl="1"/>
            <a:r>
              <a:rPr lang="en-GB" sz="2200" dirty="0"/>
              <a:t>Oak (harbour area of Neapolis).</a:t>
            </a:r>
          </a:p>
          <a:p>
            <a:pPr lvl="1"/>
            <a:r>
              <a:rPr lang="en-GB" sz="2200" dirty="0"/>
              <a:t>Beech (fuel remains from Pompeii).</a:t>
            </a:r>
          </a:p>
          <a:p>
            <a:pPr lvl="2"/>
            <a:r>
              <a:rPr lang="en-GB" sz="1900" dirty="0"/>
              <a:t>Necessary to import it? </a:t>
            </a:r>
          </a:p>
          <a:p>
            <a:pPr lvl="1"/>
            <a:r>
              <a:rPr lang="en-GB" sz="2200" dirty="0"/>
              <a:t>Silver fur and cypress wood used in furniture.</a:t>
            </a:r>
          </a:p>
          <a:p>
            <a:pPr lvl="2"/>
            <a:r>
              <a:rPr lang="en-GB" sz="1900" dirty="0"/>
              <a:t>Herculaneum and </a:t>
            </a:r>
            <a:r>
              <a:rPr lang="en-GB" sz="1900" dirty="0" err="1"/>
              <a:t>Oplontis</a:t>
            </a:r>
            <a:r>
              <a:rPr lang="en-GB" sz="1900" dirty="0"/>
              <a:t>. </a:t>
            </a:r>
          </a:p>
        </p:txBody>
      </p:sp>
      <p:sp>
        <p:nvSpPr>
          <p:cNvPr id="6" name="TextBox 5">
            <a:extLst>
              <a:ext uri="{FF2B5EF4-FFF2-40B4-BE49-F238E27FC236}">
                <a16:creationId xmlns:a16="http://schemas.microsoft.com/office/drawing/2014/main" id="{20212A0A-383C-7124-C12B-ED79A6CE8ED9}"/>
              </a:ext>
            </a:extLst>
          </p:cNvPr>
          <p:cNvSpPr txBox="1"/>
          <p:nvPr/>
        </p:nvSpPr>
        <p:spPr>
          <a:xfrm>
            <a:off x="33986" y="6242437"/>
            <a:ext cx="3042500" cy="615553"/>
          </a:xfrm>
          <a:prstGeom prst="rect">
            <a:avLst/>
          </a:prstGeom>
          <a:solidFill>
            <a:schemeClr val="bg2">
              <a:lumMod val="90000"/>
            </a:schemeClr>
          </a:solidFill>
        </p:spPr>
        <p:txBody>
          <a:bodyPr wrap="square">
            <a:spAutoFit/>
          </a:bodyPr>
          <a:lstStyle/>
          <a:p>
            <a:r>
              <a:rPr lang="en-GB" dirty="0"/>
              <a:t> </a:t>
            </a:r>
            <a:r>
              <a:rPr lang="en-GB" sz="1600" dirty="0"/>
              <a:t>An olive mill from the House of the Ship Europa (I.15.3), Pompeii</a:t>
            </a:r>
            <a:endParaRPr lang="en-GB" dirty="0"/>
          </a:p>
        </p:txBody>
      </p:sp>
    </p:spTree>
    <p:extLst>
      <p:ext uri="{BB962C8B-B14F-4D97-AF65-F5344CB8AC3E}">
        <p14:creationId xmlns:p14="http://schemas.microsoft.com/office/powerpoint/2010/main" val="3478242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barn(inVertical)">
                                      <p:cBhvr>
                                        <p:cTn id="7" dur="500"/>
                                        <p:tgtEl>
                                          <p:spTgt spid="3">
                                            <p:txEl>
                                              <p:pRg st="9" end="9"/>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0" end="10"/>
                                            </p:txEl>
                                          </p:spTgt>
                                        </p:tgtEl>
                                        <p:attrNameLst>
                                          <p:attrName>style.visibility</p:attrName>
                                        </p:attrNameLst>
                                      </p:cBhvr>
                                      <p:to>
                                        <p:strVal val="visible"/>
                                      </p:to>
                                    </p:set>
                                    <p:animEffect transition="in" filter="barn(inVertical)">
                                      <p:cBhvr>
                                        <p:cTn id="10" dur="500"/>
                                        <p:tgtEl>
                                          <p:spTgt spid="3">
                                            <p:txEl>
                                              <p:pRg st="10" end="10"/>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11" end="11"/>
                                            </p:txEl>
                                          </p:spTgt>
                                        </p:tgtEl>
                                        <p:attrNameLst>
                                          <p:attrName>style.visibility</p:attrName>
                                        </p:attrNameLst>
                                      </p:cBhvr>
                                      <p:to>
                                        <p:strVal val="visible"/>
                                      </p:to>
                                    </p:set>
                                    <p:animEffect transition="in" filter="barn(inVertical)">
                                      <p:cBhvr>
                                        <p:cTn id="13" dur="500"/>
                                        <p:tgtEl>
                                          <p:spTgt spid="3">
                                            <p:txEl>
                                              <p:pRg st="11" end="11"/>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12" end="12"/>
                                            </p:txEl>
                                          </p:spTgt>
                                        </p:tgtEl>
                                        <p:attrNameLst>
                                          <p:attrName>style.visibility</p:attrName>
                                        </p:attrNameLst>
                                      </p:cBhvr>
                                      <p:to>
                                        <p:strVal val="visible"/>
                                      </p:to>
                                    </p:set>
                                    <p:animEffect transition="in" filter="barn(inVertical)">
                                      <p:cBhvr>
                                        <p:cTn id="16" dur="500"/>
                                        <p:tgtEl>
                                          <p:spTgt spid="3">
                                            <p:txEl>
                                              <p:pRg st="12" end="12"/>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13" end="13"/>
                                            </p:txEl>
                                          </p:spTgt>
                                        </p:tgtEl>
                                        <p:attrNameLst>
                                          <p:attrName>style.visibility</p:attrName>
                                        </p:attrNameLst>
                                      </p:cBhvr>
                                      <p:to>
                                        <p:strVal val="visible"/>
                                      </p:to>
                                    </p:set>
                                    <p:animEffect transition="in" filter="barn(inVertical)">
                                      <p:cBhvr>
                                        <p:cTn id="19" dur="500"/>
                                        <p:tgtEl>
                                          <p:spTgt spid="3">
                                            <p:txEl>
                                              <p:pRg st="13" end="13"/>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14" end="14"/>
                                            </p:txEl>
                                          </p:spTgt>
                                        </p:tgtEl>
                                        <p:attrNameLst>
                                          <p:attrName>style.visibility</p:attrName>
                                        </p:attrNameLst>
                                      </p:cBhvr>
                                      <p:to>
                                        <p:strVal val="visible"/>
                                      </p:to>
                                    </p:set>
                                    <p:animEffect transition="in" filter="barn(inVertical)">
                                      <p:cBhvr>
                                        <p:cTn id="22"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reet with buildings and a stone path&#10;&#10;Description automatically generated with medium confidence">
            <a:extLst>
              <a:ext uri="{FF2B5EF4-FFF2-40B4-BE49-F238E27FC236}">
                <a16:creationId xmlns:a16="http://schemas.microsoft.com/office/drawing/2014/main" id="{300D78FB-A8CC-737A-891C-4F9F59098FF2}"/>
              </a:ext>
            </a:extLst>
          </p:cNvPr>
          <p:cNvPicPr>
            <a:picLocks noChangeAspect="1"/>
          </p:cNvPicPr>
          <p:nvPr/>
        </p:nvPicPr>
        <p:blipFill rotWithShape="1">
          <a:blip r:embed="rId2"/>
          <a:srcRect l="15337" r="3943"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D5BF1E-8C07-4693-BAD7-F4F843ABB61B}"/>
              </a:ext>
            </a:extLst>
          </p:cNvPr>
          <p:cNvSpPr>
            <a:spLocks noGrp="1"/>
          </p:cNvSpPr>
          <p:nvPr>
            <p:ph type="title"/>
          </p:nvPr>
        </p:nvSpPr>
        <p:spPr>
          <a:xfrm>
            <a:off x="8499425" y="1213466"/>
            <a:ext cx="3558691" cy="3692028"/>
          </a:xfrm>
          <a:noFill/>
        </p:spPr>
        <p:txBody>
          <a:bodyPr vert="horz" lIns="91440" tIns="45720" rIns="91440" bIns="45720" rtlCol="0" anchor="b">
            <a:normAutofit/>
          </a:bodyPr>
          <a:lstStyle/>
          <a:p>
            <a:r>
              <a:rPr lang="en-US" dirty="0"/>
              <a:t>Urban production and retail (Pompeii)</a:t>
            </a:r>
          </a:p>
        </p:txBody>
      </p:sp>
    </p:spTree>
    <p:extLst>
      <p:ext uri="{BB962C8B-B14F-4D97-AF65-F5344CB8AC3E}">
        <p14:creationId xmlns:p14="http://schemas.microsoft.com/office/powerpoint/2010/main" val="228403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54625-1607-657B-79CF-C21818EDCD4E}"/>
              </a:ext>
            </a:extLst>
          </p:cNvPr>
          <p:cNvSpPr>
            <a:spLocks noGrp="1"/>
          </p:cNvSpPr>
          <p:nvPr>
            <p:ph type="title"/>
          </p:nvPr>
        </p:nvSpPr>
        <p:spPr>
          <a:xfrm>
            <a:off x="4654296" y="329184"/>
            <a:ext cx="6894576" cy="1783080"/>
          </a:xfrm>
        </p:spPr>
        <p:txBody>
          <a:bodyPr anchor="b">
            <a:normAutofit/>
          </a:bodyPr>
          <a:lstStyle/>
          <a:p>
            <a:r>
              <a:rPr lang="en-GB" sz="5400"/>
              <a:t>Units of production</a:t>
            </a:r>
          </a:p>
        </p:txBody>
      </p:sp>
      <p:pic>
        <p:nvPicPr>
          <p:cNvPr id="4" name="Picture 3" descr="A person standing in a room&#10;&#10;Description automatically generated">
            <a:extLst>
              <a:ext uri="{FF2B5EF4-FFF2-40B4-BE49-F238E27FC236}">
                <a16:creationId xmlns:a16="http://schemas.microsoft.com/office/drawing/2014/main" id="{911A40E7-E7C2-9B9A-A61E-B0DC6909A576}"/>
              </a:ext>
            </a:extLst>
          </p:cNvPr>
          <p:cNvPicPr>
            <a:picLocks noChangeAspect="1"/>
          </p:cNvPicPr>
          <p:nvPr/>
        </p:nvPicPr>
        <p:blipFill rotWithShape="1">
          <a:blip r:embed="rId2"/>
          <a:srcRect l="21866" r="2" b="2"/>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8"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ainting of a group of children&#10;&#10;Description automatically generated">
            <a:extLst>
              <a:ext uri="{FF2B5EF4-FFF2-40B4-BE49-F238E27FC236}">
                <a16:creationId xmlns:a16="http://schemas.microsoft.com/office/drawing/2014/main" id="{E05B8537-A5D2-6683-32E1-5FBDC7EE0C1C}"/>
              </a:ext>
            </a:extLst>
          </p:cNvPr>
          <p:cNvPicPr>
            <a:picLocks noChangeAspect="1"/>
          </p:cNvPicPr>
          <p:nvPr/>
        </p:nvPicPr>
        <p:blipFill rotWithShape="1">
          <a:blip r:embed="rId3"/>
          <a:srcRect t="14260" r="3" b="2415"/>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543B8CD9-8C44-CC67-A063-84D640F76AA2}"/>
              </a:ext>
            </a:extLst>
          </p:cNvPr>
          <p:cNvSpPr>
            <a:spLocks noGrp="1"/>
          </p:cNvSpPr>
          <p:nvPr>
            <p:ph idx="1"/>
          </p:nvPr>
        </p:nvSpPr>
        <p:spPr>
          <a:xfrm>
            <a:off x="4136227" y="2664247"/>
            <a:ext cx="7949381" cy="4193753"/>
          </a:xfrm>
        </p:spPr>
        <p:txBody>
          <a:bodyPr>
            <a:normAutofit fontScale="92500" lnSpcReduction="10000"/>
          </a:bodyPr>
          <a:lstStyle/>
          <a:p>
            <a:r>
              <a:rPr lang="en-GB" dirty="0"/>
              <a:t>Challenges:</a:t>
            </a:r>
          </a:p>
          <a:p>
            <a:pPr lvl="1"/>
            <a:r>
              <a:rPr lang="en-GB" sz="2600" dirty="0"/>
              <a:t>Biases in recording “non-precious” materials.</a:t>
            </a:r>
          </a:p>
          <a:p>
            <a:pPr lvl="1"/>
            <a:r>
              <a:rPr lang="en-GB" sz="2600" dirty="0"/>
              <a:t>Urban production in a city undergoing recovery.</a:t>
            </a:r>
          </a:p>
          <a:p>
            <a:pPr lvl="1"/>
            <a:endParaRPr lang="en-GB" sz="100" dirty="0"/>
          </a:p>
          <a:p>
            <a:r>
              <a:rPr lang="en-GB" dirty="0"/>
              <a:t>Attempts to identify, define and quantify workshops. </a:t>
            </a:r>
          </a:p>
          <a:p>
            <a:pPr lvl="1"/>
            <a:r>
              <a:rPr lang="en-GB" sz="2600" dirty="0"/>
              <a:t>Presence of vats, boilers, ovens, etc.</a:t>
            </a:r>
          </a:p>
          <a:p>
            <a:pPr lvl="1"/>
            <a:r>
              <a:rPr lang="en-GB" sz="2600" dirty="0"/>
              <a:t>Problems of recording and inventories. </a:t>
            </a:r>
          </a:p>
          <a:p>
            <a:pPr lvl="1"/>
            <a:r>
              <a:rPr lang="en-GB" sz="2600" dirty="0"/>
              <a:t>Clay analysis: ‘Campanian’ and ‘Pompeiian’ ceramics.  </a:t>
            </a:r>
          </a:p>
          <a:p>
            <a:pPr lvl="1"/>
            <a:endParaRPr lang="en-GB" sz="100" dirty="0"/>
          </a:p>
          <a:p>
            <a:r>
              <a:rPr lang="en-GB" dirty="0"/>
              <a:t>Productive capacity of workshops and retail units.</a:t>
            </a:r>
          </a:p>
          <a:p>
            <a:pPr lvl="1"/>
            <a:r>
              <a:rPr lang="en-GB" sz="2600" dirty="0"/>
              <a:t>e.g., volume of dolia; numbering of fulling stalls and rising basins.</a:t>
            </a:r>
          </a:p>
        </p:txBody>
      </p:sp>
      <p:sp>
        <p:nvSpPr>
          <p:cNvPr id="7" name="TextBox 6">
            <a:extLst>
              <a:ext uri="{FF2B5EF4-FFF2-40B4-BE49-F238E27FC236}">
                <a16:creationId xmlns:a16="http://schemas.microsoft.com/office/drawing/2014/main" id="{7D64A325-0C5E-6C83-CF6A-4008E4F4F982}"/>
              </a:ext>
            </a:extLst>
          </p:cNvPr>
          <p:cNvSpPr txBox="1"/>
          <p:nvPr/>
        </p:nvSpPr>
        <p:spPr>
          <a:xfrm>
            <a:off x="-4398" y="3806482"/>
            <a:ext cx="2273145" cy="307777"/>
          </a:xfrm>
          <a:prstGeom prst="rect">
            <a:avLst/>
          </a:prstGeom>
          <a:solidFill>
            <a:schemeClr val="bg1">
              <a:lumMod val="85000"/>
            </a:schemeClr>
          </a:solidFill>
        </p:spPr>
        <p:txBody>
          <a:bodyPr wrap="square">
            <a:spAutoFit/>
          </a:bodyPr>
          <a:lstStyle/>
          <a:p>
            <a:r>
              <a:rPr lang="en-GB" sz="1400" dirty="0" err="1"/>
              <a:t>Fullery</a:t>
            </a:r>
            <a:r>
              <a:rPr lang="en-GB" sz="1400" dirty="0"/>
              <a:t> of Stephanus (I.6.7)</a:t>
            </a:r>
          </a:p>
        </p:txBody>
      </p:sp>
      <p:sp>
        <p:nvSpPr>
          <p:cNvPr id="8" name="TextBox 7">
            <a:extLst>
              <a:ext uri="{FF2B5EF4-FFF2-40B4-BE49-F238E27FC236}">
                <a16:creationId xmlns:a16="http://schemas.microsoft.com/office/drawing/2014/main" id="{F292F8FD-7B38-F782-DDF8-88A9090E3875}"/>
              </a:ext>
            </a:extLst>
          </p:cNvPr>
          <p:cNvSpPr txBox="1"/>
          <p:nvPr/>
        </p:nvSpPr>
        <p:spPr>
          <a:xfrm>
            <a:off x="94892" y="6538823"/>
            <a:ext cx="2708694" cy="307777"/>
          </a:xfrm>
          <a:prstGeom prst="rect">
            <a:avLst/>
          </a:prstGeom>
          <a:solidFill>
            <a:schemeClr val="accent2">
              <a:lumMod val="40000"/>
              <a:lumOff val="60000"/>
            </a:schemeClr>
          </a:solidFill>
        </p:spPr>
        <p:txBody>
          <a:bodyPr wrap="square" rtlCol="0">
            <a:spAutoFit/>
          </a:bodyPr>
          <a:lstStyle/>
          <a:p>
            <a:r>
              <a:rPr lang="en-GB" sz="1400" dirty="0"/>
              <a:t>Naples Archaeological Museum</a:t>
            </a:r>
          </a:p>
        </p:txBody>
      </p:sp>
    </p:spTree>
    <p:extLst>
      <p:ext uri="{BB962C8B-B14F-4D97-AF65-F5344CB8AC3E}">
        <p14:creationId xmlns:p14="http://schemas.microsoft.com/office/powerpoint/2010/main" val="352488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barn(inVertical)">
                                      <p:cBhvr>
                                        <p:cTn id="7" dur="500"/>
                                        <p:tgtEl>
                                          <p:spTgt spid="3">
                                            <p:txEl>
                                              <p:pRg st="4" end="4"/>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barn(inVertical)">
                                      <p:cBhvr>
                                        <p:cTn id="10" dur="500"/>
                                        <p:tgtEl>
                                          <p:spTgt spid="3">
                                            <p:txEl>
                                              <p:pRg st="5" end="5"/>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barn(inVertical)">
                                      <p:cBhvr>
                                        <p:cTn id="13" dur="500"/>
                                        <p:tgtEl>
                                          <p:spTgt spid="3">
                                            <p:txEl>
                                              <p:pRg st="6" end="6"/>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7" end="7"/>
                                            </p:txEl>
                                          </p:spTgt>
                                        </p:tgtEl>
                                        <p:attrNameLst>
                                          <p:attrName>style.visibility</p:attrName>
                                        </p:attrNameLst>
                                      </p:cBhvr>
                                      <p:to>
                                        <p:strVal val="visible"/>
                                      </p:to>
                                    </p:set>
                                    <p:animEffect transition="in" filter="barn(inVertical)">
                                      <p:cBhvr>
                                        <p:cTn id="16" dur="500"/>
                                        <p:tgtEl>
                                          <p:spTgt spid="3">
                                            <p:txEl>
                                              <p:pRg st="7" end="7"/>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anim calcmode="lin" valueType="num">
                                      <p:cBhvr>
                                        <p:cTn id="21"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23" dur="500"/>
                                        <p:tgtEl>
                                          <p:spTgt spid="3">
                                            <p:txEl>
                                              <p:pRg st="9" end="9"/>
                                            </p:txEl>
                                          </p:spTgt>
                                        </p:tgtEl>
                                      </p:cBhvr>
                                    </p:animEffect>
                                  </p:childTnLst>
                                </p:cTn>
                              </p:par>
                              <p:par>
                                <p:cTn id="24" presetID="53" presetClass="entr" presetSubtype="16" fill="hold" nodeType="withEffect">
                                  <p:stCondLst>
                                    <p:cond delay="0"/>
                                  </p:stCondLst>
                                  <p:childTnLst>
                                    <p:set>
                                      <p:cBhvr>
                                        <p:cTn id="25" dur="1" fill="hold">
                                          <p:stCondLst>
                                            <p:cond delay="0"/>
                                          </p:stCondLst>
                                        </p:cTn>
                                        <p:tgtEl>
                                          <p:spTgt spid="3">
                                            <p:txEl>
                                              <p:pRg st="10" end="10"/>
                                            </p:txEl>
                                          </p:spTgt>
                                        </p:tgtEl>
                                        <p:attrNameLst>
                                          <p:attrName>style.visibility</p:attrName>
                                        </p:attrNameLst>
                                      </p:cBhvr>
                                      <p:to>
                                        <p:strVal val="visible"/>
                                      </p:to>
                                    </p:set>
                                    <p:anim calcmode="lin" valueType="num">
                                      <p:cBhvr>
                                        <p:cTn id="26"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28"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980FB-22B0-6B96-2C3E-3A54578434DA}"/>
              </a:ext>
            </a:extLst>
          </p:cNvPr>
          <p:cNvSpPr>
            <a:spLocks noGrp="1"/>
          </p:cNvSpPr>
          <p:nvPr>
            <p:ph type="title"/>
          </p:nvPr>
        </p:nvSpPr>
        <p:spPr>
          <a:xfrm>
            <a:off x="56946" y="215093"/>
            <a:ext cx="5554765" cy="1402470"/>
          </a:xfrm>
        </p:spPr>
        <p:txBody>
          <a:bodyPr anchor="t">
            <a:normAutofit/>
          </a:bodyPr>
          <a:lstStyle/>
          <a:p>
            <a:r>
              <a:rPr lang="en-GB" sz="4200" dirty="0"/>
              <a:t>The (un)hidden economy</a:t>
            </a:r>
          </a:p>
        </p:txBody>
      </p:sp>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0D0C725D-7192-00C9-A1C6-ACC9C5BBCA3B}"/>
              </a:ext>
            </a:extLst>
          </p:cNvPr>
          <p:cNvPicPr>
            <a:picLocks noChangeAspect="1"/>
          </p:cNvPicPr>
          <p:nvPr/>
        </p:nvPicPr>
        <p:blipFill rotWithShape="1">
          <a:blip r:embed="rId2"/>
          <a:srcRect l="26364" t="22087" r="28560" b="35219"/>
          <a:stretch/>
        </p:blipFill>
        <p:spPr>
          <a:xfrm>
            <a:off x="6472676" y="4794190"/>
            <a:ext cx="3041301" cy="1620327"/>
          </a:xfrm>
          <a:prstGeom prst="rect">
            <a:avLst/>
          </a:prstGeom>
        </p:spPr>
      </p:pic>
      <p:sp>
        <p:nvSpPr>
          <p:cNvPr id="3" name="Content Placeholder 2">
            <a:extLst>
              <a:ext uri="{FF2B5EF4-FFF2-40B4-BE49-F238E27FC236}">
                <a16:creationId xmlns:a16="http://schemas.microsoft.com/office/drawing/2014/main" id="{67ECCBFF-70E3-89DA-BBBE-2925D058734B}"/>
              </a:ext>
            </a:extLst>
          </p:cNvPr>
          <p:cNvSpPr>
            <a:spLocks noGrp="1"/>
          </p:cNvSpPr>
          <p:nvPr>
            <p:ph idx="1"/>
          </p:nvPr>
        </p:nvSpPr>
        <p:spPr>
          <a:xfrm>
            <a:off x="94892" y="1247691"/>
            <a:ext cx="6271725" cy="5610310"/>
          </a:xfrm>
        </p:spPr>
        <p:txBody>
          <a:bodyPr>
            <a:normAutofit fontScale="92500"/>
          </a:bodyPr>
          <a:lstStyle/>
          <a:p>
            <a:r>
              <a:rPr lang="en-GB" sz="3200" dirty="0"/>
              <a:t>Scale of textiles production?</a:t>
            </a:r>
          </a:p>
          <a:p>
            <a:pPr lvl="1"/>
            <a:r>
              <a:rPr lang="en-GB" sz="3000" dirty="0"/>
              <a:t>Such processes movable as evasive.</a:t>
            </a:r>
          </a:p>
          <a:p>
            <a:pPr lvl="1"/>
            <a:endParaRPr lang="en-GB" sz="600" dirty="0"/>
          </a:p>
          <a:p>
            <a:r>
              <a:rPr lang="en-GB" sz="3200" dirty="0"/>
              <a:t>Metal working:</a:t>
            </a:r>
          </a:p>
          <a:p>
            <a:pPr lvl="1"/>
            <a:r>
              <a:rPr lang="en-GB" sz="3000" dirty="0"/>
              <a:t>Only 4 iron smithies, 1 bronze and 3 lead-working workshops.</a:t>
            </a:r>
          </a:p>
          <a:p>
            <a:pPr lvl="1"/>
            <a:r>
              <a:rPr lang="en-GB" sz="3000" dirty="0"/>
              <a:t>8 workshops out of 882 commercial units.</a:t>
            </a:r>
          </a:p>
          <a:p>
            <a:pPr lvl="2"/>
            <a:r>
              <a:rPr lang="en-GB" sz="2800" dirty="0"/>
              <a:t>Skewed compared with evidence from Switzerland (</a:t>
            </a:r>
            <a:r>
              <a:rPr lang="en-GB" sz="2800" dirty="0" err="1"/>
              <a:t>Monteix</a:t>
            </a:r>
            <a:r>
              <a:rPr lang="en-GB" sz="2800" dirty="0"/>
              <a:t>, 2017).</a:t>
            </a:r>
          </a:p>
          <a:p>
            <a:pPr lvl="2"/>
            <a:endParaRPr lang="en-GB" sz="600" dirty="0"/>
          </a:p>
          <a:p>
            <a:r>
              <a:rPr lang="en-GB" sz="3200" dirty="0"/>
              <a:t>A group of leather workers / saddle-makers in house I.8.14.</a:t>
            </a:r>
          </a:p>
        </p:txBody>
      </p:sp>
      <p:pic>
        <p:nvPicPr>
          <p:cNvPr id="5" name="Picture 4">
            <a:extLst>
              <a:ext uri="{FF2B5EF4-FFF2-40B4-BE49-F238E27FC236}">
                <a16:creationId xmlns:a16="http://schemas.microsoft.com/office/drawing/2014/main" id="{31BFBF25-AF24-472E-14AB-5274F14C1901}"/>
              </a:ext>
            </a:extLst>
          </p:cNvPr>
          <p:cNvPicPr>
            <a:picLocks noChangeAspect="1"/>
          </p:cNvPicPr>
          <p:nvPr/>
        </p:nvPicPr>
        <p:blipFill rotWithShape="1">
          <a:blip r:embed="rId3"/>
          <a:srcRect l="26060" t="23704" r="28864" b="21212"/>
          <a:stretch/>
        </p:blipFill>
        <p:spPr>
          <a:xfrm>
            <a:off x="9325155" y="215093"/>
            <a:ext cx="2699089" cy="1855322"/>
          </a:xfrm>
          <a:prstGeom prst="rect">
            <a:avLst/>
          </a:prstGeom>
        </p:spPr>
      </p:pic>
      <p:pic>
        <p:nvPicPr>
          <p:cNvPr id="9" name="Picture 8">
            <a:extLst>
              <a:ext uri="{FF2B5EF4-FFF2-40B4-BE49-F238E27FC236}">
                <a16:creationId xmlns:a16="http://schemas.microsoft.com/office/drawing/2014/main" id="{D25D09BE-372C-BBB2-6C3C-2D011C22626A}"/>
              </a:ext>
            </a:extLst>
          </p:cNvPr>
          <p:cNvPicPr>
            <a:picLocks noChangeAspect="1"/>
          </p:cNvPicPr>
          <p:nvPr/>
        </p:nvPicPr>
        <p:blipFill rotWithShape="1">
          <a:blip r:embed="rId4"/>
          <a:srcRect l="35758" t="14680" r="39621" b="11649"/>
          <a:stretch/>
        </p:blipFill>
        <p:spPr>
          <a:xfrm>
            <a:off x="9297827" y="2671676"/>
            <a:ext cx="2726417" cy="3837853"/>
          </a:xfrm>
          <a:prstGeom prst="rect">
            <a:avLst/>
          </a:prstGeom>
        </p:spPr>
      </p:pic>
      <p:sp>
        <p:nvSpPr>
          <p:cNvPr id="10" name="TextBox 9">
            <a:extLst>
              <a:ext uri="{FF2B5EF4-FFF2-40B4-BE49-F238E27FC236}">
                <a16:creationId xmlns:a16="http://schemas.microsoft.com/office/drawing/2014/main" id="{79B21343-4184-59C6-50F0-B1ABFBEA118D}"/>
              </a:ext>
            </a:extLst>
          </p:cNvPr>
          <p:cNvSpPr txBox="1"/>
          <p:nvPr/>
        </p:nvSpPr>
        <p:spPr>
          <a:xfrm>
            <a:off x="9325154" y="1928844"/>
            <a:ext cx="836763" cy="338554"/>
          </a:xfrm>
          <a:prstGeom prst="rect">
            <a:avLst/>
          </a:prstGeom>
          <a:solidFill>
            <a:schemeClr val="bg2">
              <a:lumMod val="90000"/>
            </a:schemeClr>
          </a:solidFill>
        </p:spPr>
        <p:txBody>
          <a:bodyPr wrap="square" rtlCol="0">
            <a:spAutoFit/>
          </a:bodyPr>
          <a:lstStyle/>
          <a:p>
            <a:r>
              <a:rPr lang="en-GB" sz="1600" dirty="0"/>
              <a:t>Shears</a:t>
            </a:r>
          </a:p>
        </p:txBody>
      </p:sp>
      <p:sp>
        <p:nvSpPr>
          <p:cNvPr id="11" name="TextBox 10">
            <a:extLst>
              <a:ext uri="{FF2B5EF4-FFF2-40B4-BE49-F238E27FC236}">
                <a16:creationId xmlns:a16="http://schemas.microsoft.com/office/drawing/2014/main" id="{C21D360C-6542-47C1-5248-482D297F0784}"/>
              </a:ext>
            </a:extLst>
          </p:cNvPr>
          <p:cNvSpPr txBox="1"/>
          <p:nvPr/>
        </p:nvSpPr>
        <p:spPr>
          <a:xfrm>
            <a:off x="8441727" y="4529901"/>
            <a:ext cx="750041" cy="338554"/>
          </a:xfrm>
          <a:prstGeom prst="rect">
            <a:avLst/>
          </a:prstGeom>
          <a:solidFill>
            <a:schemeClr val="bg2">
              <a:lumMod val="90000"/>
            </a:schemeClr>
          </a:solidFill>
        </p:spPr>
        <p:txBody>
          <a:bodyPr wrap="square" rtlCol="0">
            <a:spAutoFit/>
          </a:bodyPr>
          <a:lstStyle/>
          <a:p>
            <a:r>
              <a:rPr lang="en-GB" sz="1600" dirty="0"/>
              <a:t>Cutter</a:t>
            </a:r>
          </a:p>
        </p:txBody>
      </p:sp>
      <p:pic>
        <p:nvPicPr>
          <p:cNvPr id="4" name="Picture 3">
            <a:extLst>
              <a:ext uri="{FF2B5EF4-FFF2-40B4-BE49-F238E27FC236}">
                <a16:creationId xmlns:a16="http://schemas.microsoft.com/office/drawing/2014/main" id="{541DB809-0B06-59DB-B1FD-B190FF5A14D7}"/>
              </a:ext>
            </a:extLst>
          </p:cNvPr>
          <p:cNvPicPr>
            <a:picLocks noChangeAspect="1"/>
          </p:cNvPicPr>
          <p:nvPr/>
        </p:nvPicPr>
        <p:blipFill>
          <a:blip r:embed="rId5"/>
          <a:stretch>
            <a:fillRect/>
          </a:stretch>
        </p:blipFill>
        <p:spPr>
          <a:xfrm>
            <a:off x="5660824" y="440342"/>
            <a:ext cx="3481831" cy="2714740"/>
          </a:xfrm>
          <a:prstGeom prst="rect">
            <a:avLst/>
          </a:prstGeom>
        </p:spPr>
      </p:pic>
      <p:sp>
        <p:nvSpPr>
          <p:cNvPr id="6" name="TextBox 5">
            <a:extLst>
              <a:ext uri="{FF2B5EF4-FFF2-40B4-BE49-F238E27FC236}">
                <a16:creationId xmlns:a16="http://schemas.microsoft.com/office/drawing/2014/main" id="{1C494F52-FD9C-B15F-52FB-2B28DC47BF41}"/>
              </a:ext>
            </a:extLst>
          </p:cNvPr>
          <p:cNvSpPr txBox="1"/>
          <p:nvPr/>
        </p:nvSpPr>
        <p:spPr>
          <a:xfrm>
            <a:off x="6472676" y="3097115"/>
            <a:ext cx="2719092" cy="830997"/>
          </a:xfrm>
          <a:prstGeom prst="rect">
            <a:avLst/>
          </a:prstGeom>
          <a:solidFill>
            <a:schemeClr val="accent1">
              <a:lumMod val="20000"/>
              <a:lumOff val="80000"/>
            </a:schemeClr>
          </a:solidFill>
        </p:spPr>
        <p:txBody>
          <a:bodyPr wrap="square" rtlCol="0">
            <a:spAutoFit/>
          </a:bodyPr>
          <a:lstStyle/>
          <a:p>
            <a:r>
              <a:rPr lang="en-GB" sz="1600" dirty="0"/>
              <a:t>Marble relief showing copperworking from Pompeii (precise origin unknown)</a:t>
            </a:r>
          </a:p>
        </p:txBody>
      </p:sp>
    </p:spTree>
    <p:extLst>
      <p:ext uri="{BB962C8B-B14F-4D97-AF65-F5344CB8AC3E}">
        <p14:creationId xmlns:p14="http://schemas.microsoft.com/office/powerpoint/2010/main" val="415562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barn(inVertical)">
                                      <p:cBhvr>
                                        <p:cTn id="7" dur="500"/>
                                        <p:tgtEl>
                                          <p:spTgt spid="3">
                                            <p:txEl>
                                              <p:pRg st="3" end="3"/>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barn(inVertical)">
                                      <p:cBhvr>
                                        <p:cTn id="10" dur="500"/>
                                        <p:tgtEl>
                                          <p:spTgt spid="3">
                                            <p:txEl>
                                              <p:pRg st="4" end="4"/>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barn(inVertical)">
                                      <p:cBhvr>
                                        <p:cTn id="13" dur="500"/>
                                        <p:tgtEl>
                                          <p:spTgt spid="3">
                                            <p:txEl>
                                              <p:pRg st="5" end="5"/>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barn(inVertical)">
                                      <p:cBhvr>
                                        <p:cTn id="16" dur="500"/>
                                        <p:tgtEl>
                                          <p:spTgt spid="3">
                                            <p:txEl>
                                              <p:pRg st="6" end="6"/>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9C870487-2240-3526-5FEE-2BDC3F3043B3}"/>
              </a:ext>
            </a:extLst>
          </p:cNvPr>
          <p:cNvSpPr>
            <a:spLocks noGrp="1"/>
          </p:cNvSpPr>
          <p:nvPr>
            <p:ph type="title"/>
          </p:nvPr>
        </p:nvSpPr>
        <p:spPr>
          <a:xfrm>
            <a:off x="1295400" y="669925"/>
            <a:ext cx="4800600" cy="1325563"/>
          </a:xfrm>
        </p:spPr>
        <p:txBody>
          <a:bodyPr anchor="b">
            <a:normAutofit/>
          </a:bodyPr>
          <a:lstStyle/>
          <a:p>
            <a:r>
              <a:rPr lang="en-GB">
                <a:solidFill>
                  <a:schemeClr val="bg1"/>
                </a:solidFill>
              </a:rPr>
              <a:t>Roman fish sauce</a:t>
            </a:r>
          </a:p>
        </p:txBody>
      </p:sp>
      <p:cxnSp>
        <p:nvCxnSpPr>
          <p:cNvPr id="30" name="Straight Connector 2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E6523E-3F82-3684-82D5-7F1AC603EE01}"/>
              </a:ext>
            </a:extLst>
          </p:cNvPr>
          <p:cNvSpPr>
            <a:spLocks noGrp="1"/>
          </p:cNvSpPr>
          <p:nvPr>
            <p:ph idx="1"/>
          </p:nvPr>
        </p:nvSpPr>
        <p:spPr>
          <a:xfrm>
            <a:off x="128186" y="2119358"/>
            <a:ext cx="7388841" cy="4738641"/>
          </a:xfrm>
        </p:spPr>
        <p:txBody>
          <a:bodyPr>
            <a:normAutofit/>
          </a:bodyPr>
          <a:lstStyle/>
          <a:p>
            <a:r>
              <a:rPr lang="en-GB" dirty="0">
                <a:solidFill>
                  <a:schemeClr val="bg1"/>
                </a:solidFill>
              </a:rPr>
              <a:t>A fish sauce (or series of sauces).</a:t>
            </a:r>
          </a:p>
          <a:p>
            <a:pPr lvl="1"/>
            <a:r>
              <a:rPr lang="en-GB" dirty="0">
                <a:solidFill>
                  <a:schemeClr val="bg1"/>
                </a:solidFill>
              </a:rPr>
              <a:t>aka: </a:t>
            </a:r>
            <a:r>
              <a:rPr lang="en-GB" i="1" dirty="0" err="1">
                <a:solidFill>
                  <a:schemeClr val="bg1"/>
                </a:solidFill>
              </a:rPr>
              <a:t>liquamen</a:t>
            </a:r>
            <a:r>
              <a:rPr lang="en-GB" i="1" dirty="0">
                <a:solidFill>
                  <a:schemeClr val="bg1"/>
                </a:solidFill>
              </a:rPr>
              <a:t>, </a:t>
            </a:r>
            <a:r>
              <a:rPr lang="en-GB" i="1" dirty="0" err="1">
                <a:solidFill>
                  <a:schemeClr val="bg1"/>
                </a:solidFill>
              </a:rPr>
              <a:t>allec</a:t>
            </a:r>
            <a:r>
              <a:rPr lang="en-GB" i="1" dirty="0">
                <a:solidFill>
                  <a:schemeClr val="bg1"/>
                </a:solidFill>
              </a:rPr>
              <a:t> </a:t>
            </a:r>
            <a:r>
              <a:rPr lang="en-GB" dirty="0">
                <a:solidFill>
                  <a:schemeClr val="bg1"/>
                </a:solidFill>
              </a:rPr>
              <a:t>and </a:t>
            </a:r>
            <a:r>
              <a:rPr lang="en-GB" i="1" dirty="0" err="1">
                <a:solidFill>
                  <a:schemeClr val="bg1"/>
                </a:solidFill>
              </a:rPr>
              <a:t>muria</a:t>
            </a:r>
            <a:r>
              <a:rPr lang="en-GB" dirty="0">
                <a:solidFill>
                  <a:schemeClr val="bg1"/>
                </a:solidFill>
              </a:rPr>
              <a:t>.</a:t>
            </a:r>
          </a:p>
          <a:p>
            <a:pPr lvl="1"/>
            <a:r>
              <a:rPr lang="en-GB" dirty="0">
                <a:solidFill>
                  <a:schemeClr val="bg1"/>
                </a:solidFill>
              </a:rPr>
              <a:t>Condiment and flavouring. </a:t>
            </a:r>
          </a:p>
          <a:p>
            <a:pPr lvl="1"/>
            <a:r>
              <a:rPr lang="en-GB" dirty="0">
                <a:solidFill>
                  <a:schemeClr val="bg1"/>
                </a:solidFill>
              </a:rPr>
              <a:t>Popularised from Augustan period. </a:t>
            </a:r>
          </a:p>
          <a:p>
            <a:pPr lvl="1"/>
            <a:endParaRPr lang="en-GB" sz="600" dirty="0">
              <a:solidFill>
                <a:schemeClr val="bg1"/>
              </a:solidFill>
            </a:endParaRPr>
          </a:p>
          <a:p>
            <a:r>
              <a:rPr lang="en-GB" dirty="0">
                <a:solidFill>
                  <a:schemeClr val="bg1"/>
                </a:solidFill>
              </a:rPr>
              <a:t>Large amounts locally produced. </a:t>
            </a:r>
          </a:p>
          <a:p>
            <a:pPr lvl="1"/>
            <a:r>
              <a:rPr lang="en-GB" i="1" dirty="0" err="1">
                <a:solidFill>
                  <a:schemeClr val="bg1"/>
                </a:solidFill>
              </a:rPr>
              <a:t>salsamentari</a:t>
            </a:r>
            <a:r>
              <a:rPr lang="en-GB" dirty="0">
                <a:solidFill>
                  <a:schemeClr val="bg1"/>
                </a:solidFill>
              </a:rPr>
              <a:t> (sauce-makers) – II.7.10.</a:t>
            </a:r>
          </a:p>
          <a:p>
            <a:pPr lvl="1"/>
            <a:r>
              <a:rPr lang="en-GB" dirty="0">
                <a:solidFill>
                  <a:schemeClr val="bg1"/>
                </a:solidFill>
              </a:rPr>
              <a:t>No “in town” salt vat facilities. </a:t>
            </a:r>
          </a:p>
          <a:p>
            <a:pPr lvl="1"/>
            <a:r>
              <a:rPr lang="en-GB" dirty="0">
                <a:solidFill>
                  <a:schemeClr val="bg1"/>
                </a:solidFill>
              </a:rPr>
              <a:t>house in Region I (1.12.8).</a:t>
            </a:r>
          </a:p>
          <a:p>
            <a:pPr lvl="1"/>
            <a:endParaRPr lang="en-GB" sz="600" dirty="0">
              <a:solidFill>
                <a:schemeClr val="bg1"/>
              </a:solidFill>
            </a:endParaRPr>
          </a:p>
          <a:p>
            <a:r>
              <a:rPr lang="en-GB" dirty="0">
                <a:solidFill>
                  <a:schemeClr val="bg1"/>
                </a:solidFill>
              </a:rPr>
              <a:t>Garum “baron” </a:t>
            </a:r>
            <a:r>
              <a:rPr lang="en-GB" dirty="0" err="1">
                <a:solidFill>
                  <a:schemeClr val="bg1"/>
                </a:solidFill>
              </a:rPr>
              <a:t>Aulus</a:t>
            </a:r>
            <a:r>
              <a:rPr lang="en-GB" dirty="0">
                <a:solidFill>
                  <a:schemeClr val="bg1"/>
                </a:solidFill>
              </a:rPr>
              <a:t> </a:t>
            </a:r>
            <a:r>
              <a:rPr lang="en-GB" dirty="0" err="1">
                <a:solidFill>
                  <a:schemeClr val="bg1"/>
                </a:solidFill>
              </a:rPr>
              <a:t>Umbricius</a:t>
            </a:r>
            <a:r>
              <a:rPr lang="en-GB" dirty="0">
                <a:solidFill>
                  <a:schemeClr val="bg1"/>
                </a:solidFill>
              </a:rPr>
              <a:t> </a:t>
            </a:r>
            <a:r>
              <a:rPr lang="en-GB" dirty="0" err="1">
                <a:solidFill>
                  <a:schemeClr val="bg1"/>
                </a:solidFill>
              </a:rPr>
              <a:t>Scarus</a:t>
            </a:r>
            <a:r>
              <a:rPr lang="en-GB" dirty="0">
                <a:solidFill>
                  <a:schemeClr val="bg1"/>
                </a:solidFill>
              </a:rPr>
              <a:t>.</a:t>
            </a:r>
          </a:p>
          <a:p>
            <a:pPr lvl="1"/>
            <a:r>
              <a:rPr lang="en-GB" dirty="0">
                <a:solidFill>
                  <a:schemeClr val="bg1"/>
                </a:solidFill>
              </a:rPr>
              <a:t>Name on garum containers all around Campania.</a:t>
            </a:r>
          </a:p>
          <a:p>
            <a:pPr lvl="1"/>
            <a:endParaRPr lang="en-GB" sz="1400" dirty="0">
              <a:solidFill>
                <a:schemeClr val="bg1"/>
              </a:solidFill>
            </a:endParaRPr>
          </a:p>
          <a:p>
            <a:pPr marL="457200" lvl="1" indent="0">
              <a:buNone/>
            </a:pPr>
            <a:endParaRPr lang="en-GB" sz="1400" dirty="0">
              <a:solidFill>
                <a:schemeClr val="bg1"/>
              </a:solidFill>
            </a:endParaRPr>
          </a:p>
        </p:txBody>
      </p:sp>
      <p:pic>
        <p:nvPicPr>
          <p:cNvPr id="4" name="Picture 3" descr="A close-up of a vase&#10;&#10;Description automatically generated">
            <a:extLst>
              <a:ext uri="{FF2B5EF4-FFF2-40B4-BE49-F238E27FC236}">
                <a16:creationId xmlns:a16="http://schemas.microsoft.com/office/drawing/2014/main" id="{C0B364A2-331E-6B24-6677-B13CA9B8EEAF}"/>
              </a:ext>
            </a:extLst>
          </p:cNvPr>
          <p:cNvPicPr>
            <a:picLocks noChangeAspect="1"/>
          </p:cNvPicPr>
          <p:nvPr/>
        </p:nvPicPr>
        <p:blipFill rotWithShape="1">
          <a:blip r:embed="rId2"/>
          <a:srcRect l="4141" r="1205"/>
          <a:stretch/>
        </p:blipFill>
        <p:spPr>
          <a:xfrm>
            <a:off x="6762344" y="358213"/>
            <a:ext cx="1844969" cy="2784532"/>
          </a:xfrm>
          <a:prstGeom prst="rect">
            <a:avLst/>
          </a:prstGeom>
        </p:spPr>
      </p:pic>
      <p:sp>
        <p:nvSpPr>
          <p:cNvPr id="32" name="Rectangle 31">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owl of brown liquid with a spoon&#10;&#10;Description automatically generated">
            <a:extLst>
              <a:ext uri="{FF2B5EF4-FFF2-40B4-BE49-F238E27FC236}">
                <a16:creationId xmlns:a16="http://schemas.microsoft.com/office/drawing/2014/main" id="{84447183-0B40-1B98-E31E-01F5F7C1C9FF}"/>
              </a:ext>
            </a:extLst>
          </p:cNvPr>
          <p:cNvPicPr>
            <a:picLocks noChangeAspect="1"/>
          </p:cNvPicPr>
          <p:nvPr/>
        </p:nvPicPr>
        <p:blipFill>
          <a:blip r:embed="rId3"/>
          <a:stretch>
            <a:fillRect/>
          </a:stretch>
        </p:blipFill>
        <p:spPr>
          <a:xfrm>
            <a:off x="8038661" y="3924824"/>
            <a:ext cx="3588640" cy="2395417"/>
          </a:xfrm>
          <a:prstGeom prst="rect">
            <a:avLst/>
          </a:prstGeom>
        </p:spPr>
      </p:pic>
      <p:sp>
        <p:nvSpPr>
          <p:cNvPr id="34" name="Rectangle 33">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0622CEC-60CB-C725-00EB-C66C58AF47B4}"/>
              </a:ext>
            </a:extLst>
          </p:cNvPr>
          <p:cNvSpPr txBox="1"/>
          <p:nvPr/>
        </p:nvSpPr>
        <p:spPr>
          <a:xfrm>
            <a:off x="8938901" y="922946"/>
            <a:ext cx="1230594" cy="1477328"/>
          </a:xfrm>
          <a:prstGeom prst="rect">
            <a:avLst/>
          </a:prstGeom>
          <a:solidFill>
            <a:schemeClr val="bg2">
              <a:lumMod val="75000"/>
            </a:schemeClr>
          </a:solidFill>
        </p:spPr>
        <p:txBody>
          <a:bodyPr wrap="square" rtlCol="0">
            <a:spAutoFit/>
          </a:bodyPr>
          <a:lstStyle/>
          <a:p>
            <a:r>
              <a:rPr lang="en-GB" b="1" dirty="0"/>
              <a:t>Flower of </a:t>
            </a:r>
            <a:r>
              <a:rPr lang="en-GB" b="1" i="1" dirty="0" err="1"/>
              <a:t>liquamen</a:t>
            </a:r>
            <a:r>
              <a:rPr lang="en-GB" b="1" i="1" dirty="0"/>
              <a:t> </a:t>
            </a:r>
            <a:r>
              <a:rPr lang="en-GB" dirty="0"/>
              <a:t>(House of </a:t>
            </a:r>
            <a:r>
              <a:rPr lang="en-GB" dirty="0" err="1"/>
              <a:t>Umbricius</a:t>
            </a:r>
            <a:r>
              <a:rPr lang="en-GB" dirty="0"/>
              <a:t> </a:t>
            </a:r>
            <a:r>
              <a:rPr lang="en-GB" dirty="0" err="1"/>
              <a:t>Scarus</a:t>
            </a:r>
            <a:r>
              <a:rPr lang="en-GB" dirty="0"/>
              <a:t>)</a:t>
            </a:r>
          </a:p>
        </p:txBody>
      </p:sp>
    </p:spTree>
    <p:extLst>
      <p:ext uri="{BB962C8B-B14F-4D97-AF65-F5344CB8AC3E}">
        <p14:creationId xmlns:p14="http://schemas.microsoft.com/office/powerpoint/2010/main" val="3311163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Effect transition="in" filter="barn(inVertical)">
                                      <p:cBhvr>
                                        <p:cTn id="7" dur="500"/>
                                        <p:tgtEl>
                                          <p:spTgt spid="3">
                                            <p:txEl>
                                              <p:pRg st="10" end="1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1" end="11"/>
                                            </p:txEl>
                                          </p:spTgt>
                                        </p:tgtEl>
                                        <p:attrNameLst>
                                          <p:attrName>style.visibility</p:attrName>
                                        </p:attrNameLst>
                                      </p:cBhvr>
                                      <p:to>
                                        <p:strVal val="visible"/>
                                      </p:to>
                                    </p:set>
                                    <p:animEffect transition="in" filter="barn(inVertical)">
                                      <p:cBhvr>
                                        <p:cTn id="1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EDEA10-087E-4352-A848-7D9888DC6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1431F-C72D-77A9-9946-E876D806B98D}"/>
              </a:ext>
            </a:extLst>
          </p:cNvPr>
          <p:cNvSpPr>
            <a:spLocks noGrp="1"/>
          </p:cNvSpPr>
          <p:nvPr>
            <p:ph type="title"/>
          </p:nvPr>
        </p:nvSpPr>
        <p:spPr>
          <a:xfrm>
            <a:off x="838200" y="4242090"/>
            <a:ext cx="10515600" cy="1270232"/>
          </a:xfrm>
        </p:spPr>
        <p:txBody>
          <a:bodyPr vert="horz" lIns="91440" tIns="45720" rIns="91440" bIns="45720" rtlCol="0" anchor="b">
            <a:normAutofit/>
          </a:bodyPr>
          <a:lstStyle/>
          <a:p>
            <a:pPr algn="ctr"/>
            <a:r>
              <a:rPr lang="en-US" sz="6600" kern="1200">
                <a:solidFill>
                  <a:schemeClr val="tx1"/>
                </a:solidFill>
                <a:latin typeface="+mj-lt"/>
                <a:ea typeface="+mj-ea"/>
                <a:cs typeface="+mj-cs"/>
              </a:rPr>
              <a:t>Consumerism in Pompeii</a:t>
            </a:r>
          </a:p>
        </p:txBody>
      </p:sp>
      <p:pic>
        <p:nvPicPr>
          <p:cNvPr id="4" name="Picture 3" descr="A black candle holder on a white surface&#10;&#10;Description automatically generated">
            <a:extLst>
              <a:ext uri="{FF2B5EF4-FFF2-40B4-BE49-F238E27FC236}">
                <a16:creationId xmlns:a16="http://schemas.microsoft.com/office/drawing/2014/main" id="{004B7D56-D294-7A20-0B47-1C136C005832}"/>
              </a:ext>
            </a:extLst>
          </p:cNvPr>
          <p:cNvPicPr>
            <a:picLocks noChangeAspect="1"/>
          </p:cNvPicPr>
          <p:nvPr/>
        </p:nvPicPr>
        <p:blipFill rotWithShape="1">
          <a:blip r:embed="rId2"/>
          <a:srcRect t="11005" r="-3" b="32155"/>
          <a:stretch/>
        </p:blipFill>
        <p:spPr>
          <a:xfrm>
            <a:off x="510365" y="200025"/>
            <a:ext cx="3524888" cy="4047389"/>
          </a:xfrm>
          <a:custGeom>
            <a:avLst/>
            <a:gdLst/>
            <a:ahLst/>
            <a:cxnLst/>
            <a:rect l="l" t="t" r="r" b="b"/>
            <a:pathLst>
              <a:path w="3524888" h="3647338">
                <a:moveTo>
                  <a:pt x="887180" y="60"/>
                </a:moveTo>
                <a:cubicBezTo>
                  <a:pt x="945946" y="-443"/>
                  <a:pt x="1004682"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6"/>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5"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39"/>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0" y="60"/>
                </a:cubicBezTo>
                <a:close/>
              </a:path>
            </a:pathLst>
          </a:custGeom>
        </p:spPr>
      </p:pic>
      <p:pic>
        <p:nvPicPr>
          <p:cNvPr id="6" name="Picture 5" descr="A painting of people in a street&#10;&#10;Description automatically generated">
            <a:extLst>
              <a:ext uri="{FF2B5EF4-FFF2-40B4-BE49-F238E27FC236}">
                <a16:creationId xmlns:a16="http://schemas.microsoft.com/office/drawing/2014/main" id="{2D6FCA37-2267-B617-FB11-D7BBB464D230}"/>
              </a:ext>
            </a:extLst>
          </p:cNvPr>
          <p:cNvPicPr>
            <a:picLocks noChangeAspect="1"/>
          </p:cNvPicPr>
          <p:nvPr/>
        </p:nvPicPr>
        <p:blipFill rotWithShape="1">
          <a:blip r:embed="rId3"/>
          <a:srcRect r="11816" b="3"/>
          <a:stretch/>
        </p:blipFill>
        <p:spPr>
          <a:xfrm>
            <a:off x="4333556" y="400051"/>
            <a:ext cx="3524888" cy="3647338"/>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5"/>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39"/>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p:spPr>
      </p:pic>
      <p:pic>
        <p:nvPicPr>
          <p:cNvPr id="5" name="Picture 4" descr="A large metal pot with a handle&#10;&#10;Description automatically generated">
            <a:extLst>
              <a:ext uri="{FF2B5EF4-FFF2-40B4-BE49-F238E27FC236}">
                <a16:creationId xmlns:a16="http://schemas.microsoft.com/office/drawing/2014/main" id="{C2498E04-B7BA-E678-BB1F-0F220FDD4596}"/>
              </a:ext>
            </a:extLst>
          </p:cNvPr>
          <p:cNvPicPr>
            <a:picLocks noChangeAspect="1"/>
          </p:cNvPicPr>
          <p:nvPr/>
        </p:nvPicPr>
        <p:blipFill rotWithShape="1">
          <a:blip r:embed="rId4"/>
          <a:srcRect t="25599" r="3" b="937"/>
          <a:stretch/>
        </p:blipFill>
        <p:spPr>
          <a:xfrm>
            <a:off x="8156747" y="400052"/>
            <a:ext cx="3524888" cy="3647338"/>
          </a:xfrm>
          <a:custGeom>
            <a:avLst/>
            <a:gdLst/>
            <a:ahLst/>
            <a:cxnLst/>
            <a:rect l="l" t="t" r="r" b="b"/>
            <a:pathLst>
              <a:path w="3524888" h="3647338">
                <a:moveTo>
                  <a:pt x="887180"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6"/>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39"/>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p:spPr>
      </p:pic>
      <p:sp>
        <p:nvSpPr>
          <p:cNvPr id="13" name="sketch line">
            <a:extLst>
              <a:ext uri="{FF2B5EF4-FFF2-40B4-BE49-F238E27FC236}">
                <a16:creationId xmlns:a16="http://schemas.microsoft.com/office/drawing/2014/main" id="{605D77EC-B84E-48F8-9EC4-93E851C0F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5512322"/>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0376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5586A-70CD-9E8E-4A42-D4E08FAB5BF4}"/>
              </a:ext>
            </a:extLst>
          </p:cNvPr>
          <p:cNvSpPr>
            <a:spLocks noGrp="1"/>
          </p:cNvSpPr>
          <p:nvPr>
            <p:ph type="title"/>
          </p:nvPr>
        </p:nvSpPr>
        <p:spPr>
          <a:xfrm>
            <a:off x="481268" y="250031"/>
            <a:ext cx="5120561" cy="1325563"/>
          </a:xfrm>
        </p:spPr>
        <p:txBody>
          <a:bodyPr>
            <a:normAutofit/>
          </a:bodyPr>
          <a:lstStyle/>
          <a:p>
            <a:r>
              <a:rPr lang="en-GB" dirty="0"/>
              <a:t>How to study ancient consumerism</a:t>
            </a:r>
          </a:p>
        </p:txBody>
      </p:sp>
      <p:sp>
        <p:nvSpPr>
          <p:cNvPr id="3" name="Content Placeholder 2">
            <a:extLst>
              <a:ext uri="{FF2B5EF4-FFF2-40B4-BE49-F238E27FC236}">
                <a16:creationId xmlns:a16="http://schemas.microsoft.com/office/drawing/2014/main" id="{446C8DD0-663B-28C7-6A71-8C66B0A38904}"/>
              </a:ext>
            </a:extLst>
          </p:cNvPr>
          <p:cNvSpPr>
            <a:spLocks noGrp="1"/>
          </p:cNvSpPr>
          <p:nvPr>
            <p:ph idx="1"/>
          </p:nvPr>
        </p:nvSpPr>
        <p:spPr>
          <a:xfrm>
            <a:off x="94004" y="1825624"/>
            <a:ext cx="6140209" cy="5032376"/>
          </a:xfrm>
        </p:spPr>
        <p:txBody>
          <a:bodyPr>
            <a:normAutofit/>
          </a:bodyPr>
          <a:lstStyle/>
          <a:p>
            <a:r>
              <a:rPr lang="en-GB" dirty="0"/>
              <a:t>Problems of a lack of price data and income data. </a:t>
            </a:r>
          </a:p>
          <a:p>
            <a:pPr lvl="1"/>
            <a:r>
              <a:rPr lang="en-GB" sz="2800" dirty="0"/>
              <a:t>Material culture and coin hoards.</a:t>
            </a:r>
          </a:p>
          <a:p>
            <a:pPr lvl="1"/>
            <a:r>
              <a:rPr lang="en-GB" sz="2800" dirty="0"/>
              <a:t>Micro-scale picture from households. </a:t>
            </a:r>
          </a:p>
          <a:p>
            <a:pPr lvl="1"/>
            <a:endParaRPr lang="en-GB" sz="100" dirty="0"/>
          </a:p>
          <a:p>
            <a:r>
              <a:rPr lang="en-GB" dirty="0"/>
              <a:t>Methods (“subsistence basket”) and proxies. </a:t>
            </a:r>
          </a:p>
          <a:p>
            <a:endParaRPr lang="en-GB" sz="100" dirty="0"/>
          </a:p>
          <a:p>
            <a:r>
              <a:rPr lang="en-GB" dirty="0"/>
              <a:t>Need to look at social contexts of consumer behaviour. </a:t>
            </a:r>
          </a:p>
          <a:p>
            <a:pPr lvl="1"/>
            <a:r>
              <a:rPr lang="en-GB" sz="2800" dirty="0"/>
              <a:t>Patterns of “consumer” behaviour between households. </a:t>
            </a:r>
          </a:p>
        </p:txBody>
      </p:sp>
      <p:sp>
        <p:nvSpPr>
          <p:cNvPr id="23" name="Oval 2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F953E63-C758-1E49-93C4-80FF2163981F}"/>
              </a:ext>
            </a:extLst>
          </p:cNvPr>
          <p:cNvPicPr>
            <a:picLocks noChangeAspect="1"/>
          </p:cNvPicPr>
          <p:nvPr/>
        </p:nvPicPr>
        <p:blipFill rotWithShape="1">
          <a:blip r:embed="rId2"/>
          <a:srcRect l="854" r="34995" b="1"/>
          <a:stretch/>
        </p:blipFill>
        <p:spPr>
          <a:xfrm>
            <a:off x="7481454" y="2727729"/>
            <a:ext cx="4710545"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4" name="Arc 2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C4277BC4-6915-F0A9-C42E-4B3FD89F0D42}"/>
              </a:ext>
            </a:extLst>
          </p:cNvPr>
          <p:cNvPicPr>
            <a:picLocks noChangeAspect="1"/>
          </p:cNvPicPr>
          <p:nvPr/>
        </p:nvPicPr>
        <p:blipFill rotWithShape="1">
          <a:blip r:embed="rId3"/>
          <a:srcRect l="14521" r="19663"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7" name="TextBox 6">
            <a:extLst>
              <a:ext uri="{FF2B5EF4-FFF2-40B4-BE49-F238E27FC236}">
                <a16:creationId xmlns:a16="http://schemas.microsoft.com/office/drawing/2014/main" id="{0F08EAFA-9773-54B9-219F-18F635BE12FA}"/>
              </a:ext>
            </a:extLst>
          </p:cNvPr>
          <p:cNvSpPr txBox="1"/>
          <p:nvPr/>
        </p:nvSpPr>
        <p:spPr>
          <a:xfrm>
            <a:off x="10272304" y="1363187"/>
            <a:ext cx="1275818" cy="923330"/>
          </a:xfrm>
          <a:prstGeom prst="rect">
            <a:avLst/>
          </a:prstGeom>
          <a:solidFill>
            <a:schemeClr val="accent1">
              <a:lumMod val="20000"/>
              <a:lumOff val="80000"/>
            </a:schemeClr>
          </a:solidFill>
        </p:spPr>
        <p:txBody>
          <a:bodyPr wrap="square">
            <a:spAutoFit/>
          </a:bodyPr>
          <a:lstStyle/>
          <a:p>
            <a:r>
              <a:rPr lang="en-GB" dirty="0"/>
              <a:t>Casa del Panettiere, VII.3.30</a:t>
            </a:r>
          </a:p>
        </p:txBody>
      </p:sp>
    </p:spTree>
    <p:extLst>
      <p:ext uri="{BB962C8B-B14F-4D97-AF65-F5344CB8AC3E}">
        <p14:creationId xmlns:p14="http://schemas.microsoft.com/office/powerpoint/2010/main" val="1652125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barn(inVertical)">
                                      <p:cBhvr>
                                        <p:cTn id="7" dur="500"/>
                                        <p:tgtEl>
                                          <p:spTgt spid="3">
                                            <p:txEl>
                                              <p:pRg st="6" end="6"/>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barn(inVertical)">
                                      <p:cBhvr>
                                        <p:cTn id="1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06649D-C03F-1057-23B2-CBFF5D8EC862}"/>
              </a:ext>
            </a:extLst>
          </p:cNvPr>
          <p:cNvSpPr>
            <a:spLocks noGrp="1"/>
          </p:cNvSpPr>
          <p:nvPr>
            <p:ph type="title"/>
          </p:nvPr>
        </p:nvSpPr>
        <p:spPr>
          <a:xfrm>
            <a:off x="213646" y="609597"/>
            <a:ext cx="10315810" cy="1330841"/>
          </a:xfrm>
        </p:spPr>
        <p:txBody>
          <a:bodyPr>
            <a:normAutofit/>
          </a:bodyPr>
          <a:lstStyle/>
          <a:p>
            <a:r>
              <a:rPr lang="en-GB" dirty="0"/>
              <a:t>What people owned in Pompeii</a:t>
            </a:r>
          </a:p>
        </p:txBody>
      </p:sp>
      <p:sp>
        <p:nvSpPr>
          <p:cNvPr id="3" name="Content Placeholder 2">
            <a:extLst>
              <a:ext uri="{FF2B5EF4-FFF2-40B4-BE49-F238E27FC236}">
                <a16:creationId xmlns:a16="http://schemas.microsoft.com/office/drawing/2014/main" id="{D04297E7-5792-B93A-4CFE-D5CC01E2B6AF}"/>
              </a:ext>
            </a:extLst>
          </p:cNvPr>
          <p:cNvSpPr>
            <a:spLocks noGrp="1"/>
          </p:cNvSpPr>
          <p:nvPr>
            <p:ph idx="1"/>
          </p:nvPr>
        </p:nvSpPr>
        <p:spPr>
          <a:xfrm>
            <a:off x="66348" y="2162908"/>
            <a:ext cx="6325910" cy="4695092"/>
          </a:xfrm>
        </p:spPr>
        <p:txBody>
          <a:bodyPr>
            <a:normAutofit/>
          </a:bodyPr>
          <a:lstStyle/>
          <a:p>
            <a:r>
              <a:rPr lang="en-GB" sz="2400" dirty="0"/>
              <a:t>Trends across households:</a:t>
            </a:r>
          </a:p>
          <a:p>
            <a:pPr lvl="1"/>
            <a:r>
              <a:rPr lang="en-GB" sz="2000" dirty="0"/>
              <a:t>Ceramics: lamps and storage vessels (not really cooking wares). </a:t>
            </a:r>
          </a:p>
          <a:p>
            <a:pPr lvl="1"/>
            <a:r>
              <a:rPr lang="en-GB" sz="2000" dirty="0"/>
              <a:t>Bronze vessels: fair number of cooking vessels. </a:t>
            </a:r>
          </a:p>
          <a:p>
            <a:pPr lvl="1"/>
            <a:r>
              <a:rPr lang="en-GB" sz="2000" dirty="0"/>
              <a:t>Glass vessels a substitute for ceramics. </a:t>
            </a:r>
          </a:p>
          <a:p>
            <a:pPr lvl="2"/>
            <a:r>
              <a:rPr lang="en-GB" sz="1600" dirty="0"/>
              <a:t>“does this high occurrence of glass indicate a disposable mentality of consumers born out of low financial outlay and ease of replacement? (Ray 2017)”</a:t>
            </a:r>
          </a:p>
          <a:p>
            <a:pPr lvl="2"/>
            <a:endParaRPr lang="en-GB" sz="100" dirty="0"/>
          </a:p>
          <a:p>
            <a:r>
              <a:rPr lang="en-GB" sz="2400" dirty="0"/>
              <a:t>Quality and trust, over price? </a:t>
            </a:r>
          </a:p>
          <a:p>
            <a:endParaRPr lang="en-GB" sz="100" dirty="0"/>
          </a:p>
          <a:p>
            <a:r>
              <a:rPr lang="en-GB" sz="2400" dirty="0"/>
              <a:t>Silverware a sign of high wealth. </a:t>
            </a:r>
          </a:p>
          <a:p>
            <a:pPr lvl="1"/>
            <a:r>
              <a:rPr lang="en-GB" sz="2000" dirty="0"/>
              <a:t>House of Menander: silver plate total = 23.5 kg (72 libra).  </a:t>
            </a:r>
          </a:p>
          <a:p>
            <a:pPr lvl="1"/>
            <a:r>
              <a:rPr lang="en-GB" sz="2000" dirty="0"/>
              <a:t>approximately 310 years’ wheat equivalent.</a:t>
            </a:r>
          </a:p>
        </p:txBody>
      </p:sp>
      <p:pic>
        <p:nvPicPr>
          <p:cNvPr id="6" name="Picture 5" descr="A screenshot of a computer&#10;&#10;Description automatically generated">
            <a:extLst>
              <a:ext uri="{FF2B5EF4-FFF2-40B4-BE49-F238E27FC236}">
                <a16:creationId xmlns:a16="http://schemas.microsoft.com/office/drawing/2014/main" id="{B84885BF-D60D-25E7-22CB-F92667E4C3C8}"/>
              </a:ext>
            </a:extLst>
          </p:cNvPr>
          <p:cNvPicPr>
            <a:picLocks noChangeAspect="1"/>
          </p:cNvPicPr>
          <p:nvPr/>
        </p:nvPicPr>
        <p:blipFill rotWithShape="1">
          <a:blip r:embed="rId2"/>
          <a:srcRect l="16894" t="16862" r="58636" b="31290"/>
          <a:stretch/>
        </p:blipFill>
        <p:spPr>
          <a:xfrm>
            <a:off x="6392259" y="1923889"/>
            <a:ext cx="5733393" cy="3917773"/>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94BF488A-9068-5DD2-8FCE-D4F430606EF7}"/>
              </a:ext>
            </a:extLst>
          </p:cNvPr>
          <p:cNvSpPr txBox="1"/>
          <p:nvPr/>
        </p:nvSpPr>
        <p:spPr>
          <a:xfrm>
            <a:off x="8438808" y="6410868"/>
            <a:ext cx="2709839" cy="338554"/>
          </a:xfrm>
          <a:prstGeom prst="rect">
            <a:avLst/>
          </a:prstGeom>
          <a:solidFill>
            <a:schemeClr val="tx2">
              <a:lumMod val="10000"/>
              <a:lumOff val="90000"/>
            </a:schemeClr>
          </a:solidFill>
        </p:spPr>
        <p:txBody>
          <a:bodyPr wrap="square">
            <a:spAutoFit/>
          </a:bodyPr>
          <a:lstStyle/>
          <a:p>
            <a:r>
              <a:rPr lang="en-GB" sz="1600" dirty="0"/>
              <a:t>Danziger’s matrix (2004) </a:t>
            </a:r>
          </a:p>
        </p:txBody>
      </p:sp>
    </p:spTree>
    <p:extLst>
      <p:ext uri="{BB962C8B-B14F-4D97-AF65-F5344CB8AC3E}">
        <p14:creationId xmlns:p14="http://schemas.microsoft.com/office/powerpoint/2010/main" val="2809153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barn(inVertical)">
                                      <p:cBhvr>
                                        <p:cTn id="7" dur="500"/>
                                        <p:tgtEl>
                                          <p:spTgt spid="3">
                                            <p:txEl>
                                              <p:pRg st="8" end="8"/>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9" end="9"/>
                                            </p:txEl>
                                          </p:spTgt>
                                        </p:tgtEl>
                                        <p:attrNameLst>
                                          <p:attrName>style.visibility</p:attrName>
                                        </p:attrNameLst>
                                      </p:cBhvr>
                                      <p:to>
                                        <p:strVal val="visible"/>
                                      </p:to>
                                    </p:set>
                                    <p:animEffect transition="in" filter="barn(inVertical)">
                                      <p:cBhvr>
                                        <p:cTn id="10" dur="500"/>
                                        <p:tgtEl>
                                          <p:spTgt spid="3">
                                            <p:txEl>
                                              <p:pRg st="9" end="9"/>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10" end="10"/>
                                            </p:txEl>
                                          </p:spTgt>
                                        </p:tgtEl>
                                        <p:attrNameLst>
                                          <p:attrName>style.visibility</p:attrName>
                                        </p:attrNameLst>
                                      </p:cBhvr>
                                      <p:to>
                                        <p:strVal val="visible"/>
                                      </p:to>
                                    </p:set>
                                    <p:animEffect transition="in" filter="barn(inVertical)">
                                      <p:cBhvr>
                                        <p:cTn id="13"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int">
            <a:extLst>
              <a:ext uri="{FF2B5EF4-FFF2-40B4-BE49-F238E27FC236}">
                <a16:creationId xmlns:a16="http://schemas.microsoft.com/office/drawing/2014/main" id="{BC84AE2F-44F4-4DB9-AA52-F1DF1D835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D38F80-A0D0-4062-8B61-16440AC9D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5999" cy="6858000"/>
          </a:xfrm>
          <a:prstGeom prst="rect">
            <a:avLst/>
          </a:prstGeom>
          <a:solidFill>
            <a:srgbClr val="FFFFFF"/>
          </a:solidFill>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90B6B893-A22E-3404-0752-819EE7049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50A0F-A71C-63C7-1D12-8A2CE9942E1D}"/>
              </a:ext>
            </a:extLst>
          </p:cNvPr>
          <p:cNvSpPr>
            <a:spLocks noGrp="1"/>
          </p:cNvSpPr>
          <p:nvPr>
            <p:ph type="title"/>
          </p:nvPr>
        </p:nvSpPr>
        <p:spPr>
          <a:xfrm>
            <a:off x="758952" y="312347"/>
            <a:ext cx="10591989" cy="1089805"/>
          </a:xfrm>
        </p:spPr>
        <p:txBody>
          <a:bodyPr>
            <a:normAutofit/>
          </a:bodyPr>
          <a:lstStyle/>
          <a:p>
            <a:r>
              <a:rPr lang="en-GB" sz="4000"/>
              <a:t>Where people shopped</a:t>
            </a:r>
          </a:p>
        </p:txBody>
      </p:sp>
      <p:pic>
        <p:nvPicPr>
          <p:cNvPr id="6" name="Picture 5" descr="A group of people in a row&#10;&#10;Description automatically generated">
            <a:extLst>
              <a:ext uri="{FF2B5EF4-FFF2-40B4-BE49-F238E27FC236}">
                <a16:creationId xmlns:a16="http://schemas.microsoft.com/office/drawing/2014/main" id="{4FD2E29B-0C26-E40C-CD45-62EBAACB8D29}"/>
              </a:ext>
            </a:extLst>
          </p:cNvPr>
          <p:cNvPicPr>
            <a:picLocks noChangeAspect="1"/>
          </p:cNvPicPr>
          <p:nvPr/>
        </p:nvPicPr>
        <p:blipFill>
          <a:blip r:embed="rId2"/>
          <a:stretch>
            <a:fillRect/>
          </a:stretch>
        </p:blipFill>
        <p:spPr>
          <a:xfrm>
            <a:off x="205548" y="1876415"/>
            <a:ext cx="5699604" cy="1624387"/>
          </a:xfrm>
          <a:prstGeom prst="rect">
            <a:avLst/>
          </a:prstGeom>
        </p:spPr>
      </p:pic>
      <p:pic>
        <p:nvPicPr>
          <p:cNvPr id="5" name="Picture 4" descr="A stone wall with a sign on it&#10;&#10;Description automatically generated">
            <a:extLst>
              <a:ext uri="{FF2B5EF4-FFF2-40B4-BE49-F238E27FC236}">
                <a16:creationId xmlns:a16="http://schemas.microsoft.com/office/drawing/2014/main" id="{C577D4CC-926E-67B8-0D6B-C872B98AA35A}"/>
              </a:ext>
            </a:extLst>
          </p:cNvPr>
          <p:cNvPicPr>
            <a:picLocks noChangeAspect="1"/>
          </p:cNvPicPr>
          <p:nvPr/>
        </p:nvPicPr>
        <p:blipFill>
          <a:blip r:embed="rId3"/>
          <a:stretch>
            <a:fillRect/>
          </a:stretch>
        </p:blipFill>
        <p:spPr>
          <a:xfrm>
            <a:off x="302725" y="4210271"/>
            <a:ext cx="1893544" cy="2516338"/>
          </a:xfrm>
          <a:prstGeom prst="rect">
            <a:avLst/>
          </a:prstGeom>
        </p:spPr>
      </p:pic>
      <p:pic>
        <p:nvPicPr>
          <p:cNvPr id="4" name="Picture 3" descr="A stone with a drawing on it&#10;&#10;Description automatically generated with medium confidence">
            <a:extLst>
              <a:ext uri="{FF2B5EF4-FFF2-40B4-BE49-F238E27FC236}">
                <a16:creationId xmlns:a16="http://schemas.microsoft.com/office/drawing/2014/main" id="{A31A8E69-66F8-A782-98D5-FF9E6C6EBB29}"/>
              </a:ext>
            </a:extLst>
          </p:cNvPr>
          <p:cNvPicPr>
            <a:picLocks noChangeAspect="1"/>
          </p:cNvPicPr>
          <p:nvPr/>
        </p:nvPicPr>
        <p:blipFill>
          <a:blip r:embed="rId4"/>
          <a:stretch>
            <a:fillRect/>
          </a:stretch>
        </p:blipFill>
        <p:spPr>
          <a:xfrm>
            <a:off x="2196269" y="4281464"/>
            <a:ext cx="3708883" cy="2475678"/>
          </a:xfrm>
          <a:prstGeom prst="rect">
            <a:avLst/>
          </a:prstGeom>
        </p:spPr>
      </p:pic>
      <p:sp>
        <p:nvSpPr>
          <p:cNvPr id="3" name="Content Placeholder 2">
            <a:extLst>
              <a:ext uri="{FF2B5EF4-FFF2-40B4-BE49-F238E27FC236}">
                <a16:creationId xmlns:a16="http://schemas.microsoft.com/office/drawing/2014/main" id="{B5A46379-B98E-A65D-DE63-DCC36C2B7990}"/>
              </a:ext>
            </a:extLst>
          </p:cNvPr>
          <p:cNvSpPr>
            <a:spLocks noGrp="1"/>
          </p:cNvSpPr>
          <p:nvPr>
            <p:ph idx="1"/>
          </p:nvPr>
        </p:nvSpPr>
        <p:spPr>
          <a:xfrm>
            <a:off x="6146759" y="2008760"/>
            <a:ext cx="5748987" cy="4849240"/>
          </a:xfrm>
        </p:spPr>
        <p:txBody>
          <a:bodyPr anchor="ctr">
            <a:normAutofit/>
          </a:bodyPr>
          <a:lstStyle/>
          <a:p>
            <a:r>
              <a:rPr lang="en-GB" dirty="0"/>
              <a:t>Shops along main thoroughfares. </a:t>
            </a:r>
          </a:p>
          <a:p>
            <a:pPr lvl="1"/>
            <a:r>
              <a:rPr lang="en-GB" dirty="0"/>
              <a:t>Connected or independent units. </a:t>
            </a:r>
          </a:p>
          <a:p>
            <a:pPr lvl="1"/>
            <a:endParaRPr lang="en-GB" sz="500" dirty="0"/>
          </a:p>
          <a:p>
            <a:r>
              <a:rPr lang="en-GB" dirty="0"/>
              <a:t>Often lack of physical remains, but some iconography. </a:t>
            </a:r>
          </a:p>
          <a:p>
            <a:endParaRPr lang="en-GB" sz="500" dirty="0"/>
          </a:p>
          <a:p>
            <a:r>
              <a:rPr lang="en-GB" dirty="0"/>
              <a:t>Graffiti indicate regular markets in the Forum. </a:t>
            </a:r>
          </a:p>
          <a:p>
            <a:endParaRPr lang="en-GB" sz="500" dirty="0"/>
          </a:p>
          <a:p>
            <a:r>
              <a:rPr lang="en-GB" dirty="0"/>
              <a:t>Silver coins found in connection with bodies, although often only a 12 or so. Whereas 1000s of copper coins have been found. </a:t>
            </a:r>
          </a:p>
          <a:p>
            <a:endParaRPr lang="en-GB" sz="1700" dirty="0"/>
          </a:p>
        </p:txBody>
      </p:sp>
      <p:sp>
        <p:nvSpPr>
          <p:cNvPr id="7" name="Circle: Hollow 6">
            <a:extLst>
              <a:ext uri="{FF2B5EF4-FFF2-40B4-BE49-F238E27FC236}">
                <a16:creationId xmlns:a16="http://schemas.microsoft.com/office/drawing/2014/main" id="{ABB1D9E7-BE9B-C55A-5082-DA3CE9ADCE15}"/>
              </a:ext>
            </a:extLst>
          </p:cNvPr>
          <p:cNvSpPr/>
          <p:nvPr/>
        </p:nvSpPr>
        <p:spPr>
          <a:xfrm>
            <a:off x="883324" y="4358354"/>
            <a:ext cx="429623" cy="452927"/>
          </a:xfrm>
          <a:prstGeom prst="donut">
            <a:avLst>
              <a:gd name="adj" fmla="val 0"/>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D14AD466-AECC-03AA-51D6-7EDDB22E95CE}"/>
              </a:ext>
            </a:extLst>
          </p:cNvPr>
          <p:cNvSpPr txBox="1"/>
          <p:nvPr/>
        </p:nvSpPr>
        <p:spPr>
          <a:xfrm>
            <a:off x="205548" y="3500802"/>
            <a:ext cx="2892074" cy="369332"/>
          </a:xfrm>
          <a:prstGeom prst="rect">
            <a:avLst/>
          </a:prstGeom>
          <a:solidFill>
            <a:schemeClr val="accent1">
              <a:lumMod val="20000"/>
              <a:lumOff val="80000"/>
            </a:schemeClr>
          </a:solidFill>
        </p:spPr>
        <p:txBody>
          <a:bodyPr wrap="square">
            <a:spAutoFit/>
          </a:bodyPr>
          <a:lstStyle/>
          <a:p>
            <a:r>
              <a:rPr lang="en-GB" dirty="0" err="1"/>
              <a:t>Praedia</a:t>
            </a:r>
            <a:r>
              <a:rPr lang="en-GB" dirty="0"/>
              <a:t> of Julia Felix (II.4.2) </a:t>
            </a:r>
          </a:p>
        </p:txBody>
      </p:sp>
      <p:sp>
        <p:nvSpPr>
          <p:cNvPr id="12" name="TextBox 11">
            <a:extLst>
              <a:ext uri="{FF2B5EF4-FFF2-40B4-BE49-F238E27FC236}">
                <a16:creationId xmlns:a16="http://schemas.microsoft.com/office/drawing/2014/main" id="{BD4F4653-6428-EEEB-2BD7-217E0AF91E2A}"/>
              </a:ext>
            </a:extLst>
          </p:cNvPr>
          <p:cNvSpPr txBox="1"/>
          <p:nvPr/>
        </p:nvSpPr>
        <p:spPr>
          <a:xfrm>
            <a:off x="3980944" y="3857440"/>
            <a:ext cx="1924208" cy="646331"/>
          </a:xfrm>
          <a:prstGeom prst="rect">
            <a:avLst/>
          </a:prstGeom>
          <a:solidFill>
            <a:schemeClr val="accent2">
              <a:lumMod val="40000"/>
              <a:lumOff val="60000"/>
            </a:schemeClr>
          </a:solidFill>
        </p:spPr>
        <p:txBody>
          <a:bodyPr wrap="square">
            <a:spAutoFit/>
          </a:bodyPr>
          <a:lstStyle/>
          <a:p>
            <a:r>
              <a:rPr lang="en-GB" dirty="0"/>
              <a:t>Mason Diogenes (</a:t>
            </a:r>
            <a:r>
              <a:rPr lang="en-GB" dirty="0" err="1"/>
              <a:t>Vicolo</a:t>
            </a:r>
            <a:r>
              <a:rPr lang="en-GB" dirty="0"/>
              <a:t> del Gallo) </a:t>
            </a:r>
          </a:p>
        </p:txBody>
      </p:sp>
    </p:spTree>
    <p:extLst>
      <p:ext uri="{BB962C8B-B14F-4D97-AF65-F5344CB8AC3E}">
        <p14:creationId xmlns:p14="http://schemas.microsoft.com/office/powerpoint/2010/main" val="230445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circle(in)">
                                      <p:cBhvr>
                                        <p:cTn id="7" dur="2000"/>
                                        <p:tgtEl>
                                          <p:spTgt spid="3">
                                            <p:txEl>
                                              <p:pRg st="5" end="5"/>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circle(in)">
                                      <p:cBhvr>
                                        <p:cTn id="10"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695</TotalTime>
  <Words>991</Words>
  <Application>Microsoft Office PowerPoint</Application>
  <PresentationFormat>Widescreen</PresentationFormat>
  <Paragraphs>118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The economy of Pompeii (and Campania) </vt:lpstr>
      <vt:lpstr>The rural landscape around Pompeii</vt:lpstr>
      <vt:lpstr>Land use (viticulture and other plant products)</vt:lpstr>
      <vt:lpstr>Land use (olive oil, grain and woodlands)</vt:lpstr>
      <vt:lpstr>Urban production and retail (Pompeii)</vt:lpstr>
      <vt:lpstr>Units of production</vt:lpstr>
      <vt:lpstr>The (un)hidden economy</vt:lpstr>
      <vt:lpstr>Roman fish sauce</vt:lpstr>
      <vt:lpstr>Consumerism in Pompeii</vt:lpstr>
      <vt:lpstr>How to study ancient consumerism</vt:lpstr>
      <vt:lpstr>What people owned in Pompeii</vt:lpstr>
      <vt:lpstr>Where people shopped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economy of Pompeii </dc:title>
  <dc:creator>Matthew Cobb</dc:creator>
  <cp:lastModifiedBy>Matthew Cobb</cp:lastModifiedBy>
  <cp:revision>60</cp:revision>
  <dcterms:created xsi:type="dcterms:W3CDTF">2024-02-27T13:22:13Z</dcterms:created>
  <dcterms:modified xsi:type="dcterms:W3CDTF">2024-02-29T18:51:50Z</dcterms:modified>
</cp:coreProperties>
</file>