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handoutMasterIdLst>
    <p:handoutMasterId r:id="rId17"/>
  </p:handout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47D281C-3D8A-422A-A39C-D7174E3EA517}" type="datetimeFigureOut">
              <a:rPr lang="en-GB" smtClean="0"/>
              <a:pPr/>
              <a:t>13/11/2012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F94ED54-1114-4EF4-BBCD-54F104B8F427}"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E96460-95BA-4C96-9AAB-33415468B8A2}" type="datetimeFigureOut">
              <a:rPr lang="en-US" smtClean="0"/>
              <a:pPr/>
              <a:t>11/13/2012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43C94B6-97E1-418C-8300-8701E1C124D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43C94B6-97E1-418C-8300-8701E1C124DE}"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0D87F6B4-8C64-4CF7-A3AE-F75921D8DC4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0D87F6B4-8C64-4CF7-A3AE-F75921D8DC4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5B49065-3F1A-4823-B892-9409479AAE33}" type="datetimeFigureOut">
              <a:rPr lang="en-US" smtClean="0"/>
              <a:pPr/>
              <a:t>11/13/2012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87F6B4-8C64-4CF7-A3AE-F75921D8DC4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5B49065-3F1A-4823-B892-9409479AAE33}" type="datetimeFigureOut">
              <a:rPr lang="en-US" smtClean="0"/>
              <a:pPr/>
              <a:t>11/13/2012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0D87F6B4-8C64-4CF7-A3AE-F75921D8DC4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www.jstor.org/stable/63928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www.jstor.org/stable/2839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Financing </a:t>
            </a:r>
            <a:r>
              <a:rPr lang="en-GB" dirty="0" smtClean="0"/>
              <a:t>the Navy</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and Evidence</a:t>
            </a:r>
            <a:endParaRPr lang="en-GB" dirty="0"/>
          </a:p>
        </p:txBody>
      </p:sp>
      <p:sp>
        <p:nvSpPr>
          <p:cNvPr id="3" name="Content Placeholder 2"/>
          <p:cNvSpPr>
            <a:spLocks noGrp="1"/>
          </p:cNvSpPr>
          <p:nvPr>
            <p:ph idx="1"/>
          </p:nvPr>
        </p:nvSpPr>
        <p:spPr/>
        <p:txBody>
          <a:bodyPr/>
          <a:lstStyle/>
          <a:p>
            <a:r>
              <a:rPr lang="en-GB" dirty="0" smtClean="0"/>
              <a:t>The vast majority of our knowledge of how poleis financed navies comes from Athens.</a:t>
            </a:r>
          </a:p>
          <a:p>
            <a:r>
              <a:rPr lang="en-GB" dirty="0" smtClean="0"/>
              <a:t>However, although there is evidence that systems similar to the Athenian existed elsewhere, it is probable that most poleis had other systems.</a:t>
            </a:r>
          </a:p>
          <a:p>
            <a:r>
              <a:rPr lang="en-GB" dirty="0" smtClean="0"/>
              <a:t>The Athenian system was based upon the democratic expectation that the rich should shoulder greater financial contributions to the state than the poor.</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liturgies</a:t>
            </a:r>
            <a:endParaRPr lang="en-GB" dirty="0"/>
          </a:p>
        </p:txBody>
      </p:sp>
      <p:sp>
        <p:nvSpPr>
          <p:cNvPr id="3" name="Content Placeholder 2"/>
          <p:cNvSpPr>
            <a:spLocks noGrp="1"/>
          </p:cNvSpPr>
          <p:nvPr>
            <p:ph idx="1"/>
          </p:nvPr>
        </p:nvSpPr>
        <p:spPr/>
        <p:txBody>
          <a:bodyPr/>
          <a:lstStyle/>
          <a:p>
            <a:r>
              <a:rPr lang="en-GB" dirty="0" smtClean="0"/>
              <a:t>The liturgy (</a:t>
            </a:r>
            <a:r>
              <a:rPr lang="en-GB" i="1" dirty="0" err="1" smtClean="0"/>
              <a:t>leitourgia</a:t>
            </a:r>
            <a:r>
              <a:rPr lang="en-GB" dirty="0" smtClean="0"/>
              <a:t>, ‘work for the people’) is an institution known particularly from Athens, but attested elsewhere ( </a:t>
            </a:r>
            <a:r>
              <a:rPr lang="en-GB" b="1" dirty="0" err="1" smtClean="0"/>
              <a:t>Mytilene</a:t>
            </a:r>
            <a:r>
              <a:rPr lang="en-GB" dirty="0" smtClean="0"/>
              <a:t>, Antiphon 5. 77; </a:t>
            </a:r>
            <a:r>
              <a:rPr lang="en-GB" b="1" dirty="0" err="1" smtClean="0"/>
              <a:t>Siphnos</a:t>
            </a:r>
            <a:r>
              <a:rPr lang="en-GB" dirty="0" smtClean="0"/>
              <a:t> , Isocrates 19. 36), by which rich men were required to undertake work for the state at their own expense. It channelled the expenditure and competitiveness of rich individuals into public-spirited directions, and was perhaps felt to be less confiscatory than an equivalent level of taxation. OCD</a:t>
            </a:r>
            <a:r>
              <a:rPr lang="en-GB" baseline="30000" dirty="0" smtClean="0"/>
              <a:t>3</a:t>
            </a:r>
            <a:r>
              <a:rPr lang="en-GB" dirty="0" smtClean="0"/>
              <a:t> </a:t>
            </a:r>
            <a:r>
              <a:rPr lang="en-GB" dirty="0" err="1" smtClean="0"/>
              <a:t>s.v</a:t>
            </a:r>
            <a:r>
              <a:rPr lang="en-GB" dirty="0" smtClean="0"/>
              <a:t>. liturgy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liturgies in Athens</a:t>
            </a:r>
            <a:endParaRPr lang="en-GB" dirty="0"/>
          </a:p>
        </p:txBody>
      </p:sp>
      <p:sp>
        <p:nvSpPr>
          <p:cNvPr id="3" name="Content Placeholder 2"/>
          <p:cNvSpPr>
            <a:spLocks noGrp="1"/>
          </p:cNvSpPr>
          <p:nvPr>
            <p:ph idx="1"/>
          </p:nvPr>
        </p:nvSpPr>
        <p:spPr/>
        <p:txBody>
          <a:bodyPr/>
          <a:lstStyle/>
          <a:p>
            <a:r>
              <a:rPr lang="en-GB" dirty="0" err="1" smtClean="0"/>
              <a:t>Trierarchy</a:t>
            </a:r>
            <a:r>
              <a:rPr lang="en-GB" dirty="0" smtClean="0"/>
              <a:t>: Captain and pay for the expenses of a trireme for a year.</a:t>
            </a:r>
          </a:p>
          <a:p>
            <a:r>
              <a:rPr lang="en-GB" dirty="0" err="1" smtClean="0"/>
              <a:t>Choregia</a:t>
            </a:r>
            <a:r>
              <a:rPr lang="en-GB" dirty="0" smtClean="0"/>
              <a:t>: Produce a chorus for a festival</a:t>
            </a:r>
          </a:p>
          <a:p>
            <a:r>
              <a:rPr lang="en-GB" dirty="0" err="1" smtClean="0"/>
              <a:t>Gymnasiarchy</a:t>
            </a:r>
            <a:r>
              <a:rPr lang="en-GB" dirty="0" smtClean="0"/>
              <a:t>: Produce a team for an athletic festival.</a:t>
            </a:r>
          </a:p>
          <a:p>
            <a:r>
              <a:rPr lang="en-GB" dirty="0" err="1" smtClean="0"/>
              <a:t>Hestiasis</a:t>
            </a:r>
            <a:r>
              <a:rPr lang="en-GB" dirty="0" smtClean="0"/>
              <a:t>: Provide a state banquet</a:t>
            </a:r>
          </a:p>
          <a:p>
            <a:r>
              <a:rPr lang="en-GB" dirty="0" err="1" smtClean="0"/>
              <a:t>Architheoria</a:t>
            </a:r>
            <a:r>
              <a:rPr lang="en-GB" dirty="0" smtClean="0"/>
              <a:t>: Provide for a delegation to a foreign festival.</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GB" dirty="0" smtClean="0"/>
              <a:t>Rich men and Liturgies</a:t>
            </a:r>
            <a:endParaRPr lang="en-GB" dirty="0"/>
          </a:p>
        </p:txBody>
      </p:sp>
      <p:sp>
        <p:nvSpPr>
          <p:cNvPr id="3" name="Content Placeholder 2"/>
          <p:cNvSpPr>
            <a:spLocks noGrp="1"/>
          </p:cNvSpPr>
          <p:nvPr>
            <p:ph idx="1"/>
          </p:nvPr>
        </p:nvSpPr>
        <p:spPr>
          <a:xfrm>
            <a:off x="214282" y="857232"/>
            <a:ext cx="8786874" cy="5857916"/>
          </a:xfrm>
        </p:spPr>
        <p:txBody>
          <a:bodyPr>
            <a:noAutofit/>
          </a:bodyPr>
          <a:lstStyle/>
          <a:p>
            <a:r>
              <a:rPr lang="en-US" sz="1800" dirty="0" smtClean="0"/>
              <a:t>In regard to the counts of the accusation, gentlemen of the jury, you have been sufficiently informed; but I must ask your attention also for what has yet to be added, so that you may understand what kind of person I am before you give your verdict upon me. I was certified of age in the archonship of </a:t>
            </a:r>
            <a:r>
              <a:rPr lang="en-US" sz="1800" dirty="0" err="1" smtClean="0"/>
              <a:t>Theopompus</a:t>
            </a:r>
            <a:r>
              <a:rPr lang="en-US" sz="1800" dirty="0" smtClean="0"/>
              <a:t> : appointed to produce tragic drama, I spent thirty </a:t>
            </a:r>
            <a:r>
              <a:rPr lang="en-US" sz="1800" dirty="0" err="1" smtClean="0"/>
              <a:t>minae</a:t>
            </a:r>
            <a:r>
              <a:rPr lang="en-US" sz="1800" dirty="0" smtClean="0"/>
              <a:t> and two months later, at the </a:t>
            </a:r>
            <a:r>
              <a:rPr lang="en-US" sz="1800" dirty="0" err="1" smtClean="0"/>
              <a:t>Thargelia</a:t>
            </a:r>
            <a:r>
              <a:rPr lang="en-US" sz="1800" dirty="0" smtClean="0"/>
              <a:t>, two thousand drachmae, when I won a victory with a male chorus; and in the archonship of </a:t>
            </a:r>
            <a:r>
              <a:rPr lang="en-US" sz="1800" dirty="0" err="1" smtClean="0"/>
              <a:t>Glaucippus</a:t>
            </a:r>
            <a:r>
              <a:rPr lang="en-US" sz="1800" dirty="0" smtClean="0"/>
              <a:t>, at the Great </a:t>
            </a:r>
            <a:r>
              <a:rPr lang="en-US" sz="1800" dirty="0" err="1" smtClean="0"/>
              <a:t>Panathenaea</a:t>
            </a:r>
            <a:r>
              <a:rPr lang="en-US" sz="1800" dirty="0" smtClean="0"/>
              <a:t>, eight hundred drachmae on pyrrhic dancers. [2] Besides, I won a victory with a male chorus at the </a:t>
            </a:r>
            <a:r>
              <a:rPr lang="en-US" sz="1800" dirty="0" err="1" smtClean="0"/>
              <a:t>Dionysia</a:t>
            </a:r>
            <a:r>
              <a:rPr lang="en-US" sz="1800" dirty="0" smtClean="0"/>
              <a:t> under the same archon, and spent on it, including the dedication of the tripod, five thousand drachmae; then, in the time of </a:t>
            </a:r>
            <a:r>
              <a:rPr lang="en-US" sz="1800" dirty="0" err="1" smtClean="0"/>
              <a:t>Diocles</a:t>
            </a:r>
            <a:r>
              <a:rPr lang="en-US" sz="1800" dirty="0" smtClean="0"/>
              <a:t>, three hundred on a cyclic chorus at the Little </a:t>
            </a:r>
            <a:r>
              <a:rPr lang="en-US" sz="1800" dirty="0" err="1" smtClean="0"/>
              <a:t>Panathenaea</a:t>
            </a:r>
            <a:r>
              <a:rPr lang="en-US" sz="1800" dirty="0" smtClean="0"/>
              <a:t>. In the meantime, for seven years I equipped warships, at a cost of six talents. [3] Although I have borne all these expenses, and have faced daily peril in your service abroad, I have nevertheless made contributions--one of thirty </a:t>
            </a:r>
            <a:r>
              <a:rPr lang="en-US" sz="1800" dirty="0" err="1" smtClean="0"/>
              <a:t>minae</a:t>
            </a:r>
            <a:r>
              <a:rPr lang="en-US" sz="1800" dirty="0" smtClean="0"/>
              <a:t> and another of four thousand drachmae--to special levies. As soon as I returned to these shores, in the archonship of </a:t>
            </a:r>
            <a:r>
              <a:rPr lang="en-US" sz="1800" dirty="0" err="1" smtClean="0"/>
              <a:t>Alexias</a:t>
            </a:r>
            <a:r>
              <a:rPr lang="en-US" sz="1800" dirty="0" smtClean="0"/>
              <a:t>, I was producing games for the </a:t>
            </a:r>
            <a:r>
              <a:rPr lang="en-US" sz="1800" dirty="0" err="1" smtClean="0"/>
              <a:t>Promethea</a:t>
            </a:r>
            <a:r>
              <a:rPr lang="en-US" sz="1800" dirty="0" smtClean="0"/>
              <a:t>, and won a victory after spending twelve </a:t>
            </a:r>
            <a:r>
              <a:rPr lang="en-US" sz="1800" dirty="0" err="1" smtClean="0"/>
              <a:t>minae</a:t>
            </a:r>
            <a:r>
              <a:rPr lang="en-US" sz="1800" dirty="0" smtClean="0"/>
              <a:t>. [4] Then, later, I was appointed to produce a chorus of children, and spent more than fifteen </a:t>
            </a:r>
            <a:r>
              <a:rPr lang="en-US" sz="1800" dirty="0" err="1" smtClean="0"/>
              <a:t>minae</a:t>
            </a:r>
            <a:r>
              <a:rPr lang="en-US" sz="1800" dirty="0" smtClean="0"/>
              <a:t>. In the archonship of </a:t>
            </a:r>
            <a:r>
              <a:rPr lang="en-US" sz="1800" dirty="0" err="1" smtClean="0"/>
              <a:t>Eucleides</a:t>
            </a:r>
            <a:r>
              <a:rPr lang="en-US" sz="1800" dirty="0" smtClean="0"/>
              <a:t> I produced comic drama for </a:t>
            </a:r>
            <a:r>
              <a:rPr lang="en-US" sz="1800" dirty="0" err="1" smtClean="0"/>
              <a:t>Cephisodorus</a:t>
            </a:r>
            <a:r>
              <a:rPr lang="en-US" sz="1800" dirty="0" smtClean="0"/>
              <a:t> and won a victory, spending on it, with the dedication of the equipment, sixteen </a:t>
            </a:r>
            <a:r>
              <a:rPr lang="en-US" sz="1800" dirty="0" err="1" smtClean="0"/>
              <a:t>minae</a:t>
            </a:r>
            <a:r>
              <a:rPr lang="en-US" sz="1800" dirty="0" smtClean="0"/>
              <a:t>; and at the Little </a:t>
            </a:r>
            <a:r>
              <a:rPr lang="en-US" sz="1800" dirty="0" err="1" smtClean="0"/>
              <a:t>Panathenaea</a:t>
            </a:r>
            <a:r>
              <a:rPr lang="en-US" sz="1800" dirty="0" smtClean="0"/>
              <a:t> I produced a chorus of beardless pyrrhic dancers, and spent seven </a:t>
            </a:r>
            <a:r>
              <a:rPr lang="en-US" sz="1800" dirty="0" err="1" smtClean="0"/>
              <a:t>minae</a:t>
            </a:r>
            <a:r>
              <a:rPr lang="en-US" sz="1800" dirty="0" smtClean="0"/>
              <a:t>. </a:t>
            </a:r>
            <a:r>
              <a:rPr lang="en-US" sz="1800" dirty="0" err="1" smtClean="0"/>
              <a:t>Lysias</a:t>
            </a:r>
            <a:r>
              <a:rPr lang="en-US" sz="1800" dirty="0" smtClean="0"/>
              <a:t> 21.1-4</a:t>
            </a:r>
            <a:endParaRPr lang="en-GB"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Trierarchy</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trierarchy</a:t>
            </a:r>
            <a:r>
              <a:rPr lang="en-GB" dirty="0" smtClean="0"/>
              <a:t> was applicable to the richest members of the liturgical class, since it was considered to be the most expensive liturgy.</a:t>
            </a:r>
          </a:p>
          <a:p>
            <a:r>
              <a:rPr lang="en-GB" dirty="0" smtClean="0"/>
              <a:t>The state provided the ship, the equipment and the pay for the crew. </a:t>
            </a:r>
          </a:p>
          <a:p>
            <a:r>
              <a:rPr lang="en-GB" dirty="0" smtClean="0"/>
              <a:t>The </a:t>
            </a:r>
            <a:r>
              <a:rPr lang="en-GB" dirty="0" err="1" smtClean="0"/>
              <a:t>trierarch</a:t>
            </a:r>
            <a:r>
              <a:rPr lang="en-GB" dirty="0" smtClean="0"/>
              <a:t> had to captain the trireme and provide the costs for maintenance and repairs.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Sharing the </a:t>
            </a:r>
            <a:r>
              <a:rPr lang="en-GB" dirty="0" err="1" smtClean="0"/>
              <a:t>trierarchy</a:t>
            </a:r>
            <a:endParaRPr lang="en-GB" dirty="0"/>
          </a:p>
        </p:txBody>
      </p:sp>
      <p:sp>
        <p:nvSpPr>
          <p:cNvPr id="3" name="Content Placeholder 2"/>
          <p:cNvSpPr>
            <a:spLocks noGrp="1"/>
          </p:cNvSpPr>
          <p:nvPr>
            <p:ph idx="1"/>
          </p:nvPr>
        </p:nvSpPr>
        <p:spPr/>
        <p:txBody>
          <a:bodyPr/>
          <a:lstStyle/>
          <a:p>
            <a:r>
              <a:rPr lang="en-GB" dirty="0" smtClean="0"/>
              <a:t>After 411, probably due to the financial difficulties created by the Peloponnesian War, the </a:t>
            </a:r>
            <a:r>
              <a:rPr lang="en-GB" dirty="0" err="1" smtClean="0"/>
              <a:t>trierarchy</a:t>
            </a:r>
            <a:r>
              <a:rPr lang="en-GB" dirty="0" smtClean="0"/>
              <a:t> started to be shared between 2 men.</a:t>
            </a:r>
          </a:p>
          <a:p>
            <a:r>
              <a:rPr lang="en-GB" dirty="0" smtClean="0"/>
              <a:t>At the same time, it became possible for a </a:t>
            </a:r>
            <a:r>
              <a:rPr lang="en-GB" dirty="0" err="1" smtClean="0"/>
              <a:t>trierarch</a:t>
            </a:r>
            <a:r>
              <a:rPr lang="en-GB" dirty="0" smtClean="0"/>
              <a:t> to hire a captain for the trireme and thus not go to war personally.</a:t>
            </a:r>
          </a:p>
          <a:p>
            <a:r>
              <a:rPr lang="en-GB" dirty="0" smtClean="0"/>
              <a:t>From 357/6, the </a:t>
            </a:r>
            <a:r>
              <a:rPr lang="en-GB" dirty="0" err="1" smtClean="0"/>
              <a:t>trierarchy</a:t>
            </a:r>
            <a:r>
              <a:rPr lang="en-GB" dirty="0" smtClean="0"/>
              <a:t> came under a </a:t>
            </a:r>
            <a:r>
              <a:rPr lang="en-GB" dirty="0" err="1" smtClean="0"/>
              <a:t>symmory</a:t>
            </a:r>
            <a:r>
              <a:rPr lang="en-GB" dirty="0" smtClean="0"/>
              <a:t> system.</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symmoria</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symmoria</a:t>
            </a:r>
            <a:r>
              <a:rPr lang="en-GB" dirty="0" smtClean="0"/>
              <a:t> was a group of men initially liable for the payment of a special tax called the </a:t>
            </a:r>
            <a:r>
              <a:rPr lang="en-GB" dirty="0" err="1" smtClean="0"/>
              <a:t>eisphora</a:t>
            </a:r>
            <a:r>
              <a:rPr lang="en-GB" dirty="0" smtClean="0"/>
              <a:t>.</a:t>
            </a:r>
          </a:p>
          <a:p>
            <a:r>
              <a:rPr lang="en-GB" dirty="0" smtClean="0"/>
              <a:t>The </a:t>
            </a:r>
            <a:r>
              <a:rPr lang="en-GB" dirty="0" err="1" smtClean="0"/>
              <a:t>symmoriai</a:t>
            </a:r>
            <a:r>
              <a:rPr lang="en-GB" dirty="0" smtClean="0"/>
              <a:t> system was extended to the </a:t>
            </a:r>
            <a:r>
              <a:rPr lang="en-GB" dirty="0" err="1" smtClean="0"/>
              <a:t>trierarchy</a:t>
            </a:r>
            <a:r>
              <a:rPr lang="en-GB" dirty="0" smtClean="0"/>
              <a:t> from 357/6.</a:t>
            </a:r>
          </a:p>
          <a:p>
            <a:r>
              <a:rPr lang="en-GB" dirty="0" smtClean="0"/>
              <a:t>Probably the </a:t>
            </a:r>
            <a:r>
              <a:rPr lang="en-GB" dirty="0" err="1" smtClean="0"/>
              <a:t>symmoriai</a:t>
            </a:r>
            <a:r>
              <a:rPr lang="en-GB" dirty="0" smtClean="0"/>
              <a:t> of the </a:t>
            </a:r>
            <a:r>
              <a:rPr lang="en-GB" dirty="0" err="1" smtClean="0"/>
              <a:t>trierarchy</a:t>
            </a:r>
            <a:r>
              <a:rPr lang="en-GB" dirty="0" smtClean="0"/>
              <a:t> were different from those of the </a:t>
            </a:r>
            <a:r>
              <a:rPr lang="en-GB" dirty="0" err="1" smtClean="0"/>
              <a:t>eisphora</a:t>
            </a:r>
            <a:r>
              <a:rPr lang="en-GB" dirty="0" smtClean="0"/>
              <a: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trierarchic</a:t>
            </a:r>
            <a:r>
              <a:rPr lang="en-GB" dirty="0" smtClean="0"/>
              <a:t> </a:t>
            </a:r>
            <a:r>
              <a:rPr lang="en-GB" dirty="0" err="1" smtClean="0"/>
              <a:t>symmoriai</a:t>
            </a:r>
            <a:endParaRPr lang="en-GB" dirty="0"/>
          </a:p>
        </p:txBody>
      </p:sp>
      <p:sp>
        <p:nvSpPr>
          <p:cNvPr id="3" name="Content Placeholder 2"/>
          <p:cNvSpPr>
            <a:spLocks noGrp="1"/>
          </p:cNvSpPr>
          <p:nvPr>
            <p:ph idx="1"/>
          </p:nvPr>
        </p:nvSpPr>
        <p:spPr/>
        <p:txBody>
          <a:bodyPr/>
          <a:lstStyle/>
          <a:p>
            <a:r>
              <a:rPr lang="en-GB" dirty="0" smtClean="0"/>
              <a:t>The 1200 richest citizens were divided into 20 </a:t>
            </a:r>
            <a:r>
              <a:rPr lang="en-GB" dirty="0" err="1" smtClean="0"/>
              <a:t>symmoriai</a:t>
            </a:r>
            <a:r>
              <a:rPr lang="en-GB" dirty="0" smtClean="0"/>
              <a:t>.</a:t>
            </a:r>
          </a:p>
          <a:p>
            <a:r>
              <a:rPr lang="en-GB" dirty="0" smtClean="0"/>
              <a:t>Through the 20 </a:t>
            </a:r>
            <a:r>
              <a:rPr lang="en-GB" dirty="0" err="1" smtClean="0"/>
              <a:t>symmoriai</a:t>
            </a:r>
            <a:r>
              <a:rPr lang="en-GB" dirty="0" smtClean="0"/>
              <a:t> the cost of the </a:t>
            </a:r>
            <a:r>
              <a:rPr lang="en-GB" dirty="0" err="1" smtClean="0"/>
              <a:t>trierarchy</a:t>
            </a:r>
            <a:r>
              <a:rPr lang="en-GB" dirty="0" smtClean="0"/>
              <a:t> for the Athenian fleet was divided each year between the 1200.</a:t>
            </a:r>
          </a:p>
          <a:p>
            <a:r>
              <a:rPr lang="en-GB" dirty="0" smtClean="0"/>
              <a:t>The system was problematic from its inception and reforms were proposed in 354 by Demosthenes. A large part of them were in place by 340 but the problems of financing the fleet continued.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Problems in 357</a:t>
            </a: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 It chanced that some triremes were about to sail, a military force having to be </a:t>
            </a:r>
            <a:r>
              <a:rPr lang="en-US" dirty="0" err="1" smtClean="0"/>
              <a:t>despatched</a:t>
            </a:r>
            <a:r>
              <a:rPr lang="en-US" dirty="0" smtClean="0"/>
              <a:t> in haste. Now there was not in the dockyards equipment for the ships, but those from whom it was due, who had in their possession such equipment, had failed to return it; and furthermore there was not available for purchase in the </a:t>
            </a:r>
            <a:r>
              <a:rPr lang="en-US" dirty="0" err="1" smtClean="0"/>
              <a:t>Peiraeus</a:t>
            </a:r>
            <a:r>
              <a:rPr lang="en-US" dirty="0" smtClean="0"/>
              <a:t> either an adequate supply of sail-cloth and tow and cordage, which serve for the equipment of a trireme. </a:t>
            </a:r>
            <a:r>
              <a:rPr lang="en-US" dirty="0" err="1" smtClean="0"/>
              <a:t>Chaeridemus</a:t>
            </a:r>
            <a:r>
              <a:rPr lang="en-US" dirty="0" smtClean="0"/>
              <a:t>, therefore, proposed this decree, in order that the equipment for the ships might be recovered and kept safe for the state. Demosthenes 47.20</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Antidosis</a:t>
            </a:r>
            <a:endParaRPr lang="en-GB" dirty="0"/>
          </a:p>
        </p:txBody>
      </p:sp>
      <p:sp>
        <p:nvSpPr>
          <p:cNvPr id="3" name="Content Placeholder 2"/>
          <p:cNvSpPr>
            <a:spLocks noGrp="1"/>
          </p:cNvSpPr>
          <p:nvPr>
            <p:ph idx="1"/>
          </p:nvPr>
        </p:nvSpPr>
        <p:spPr>
          <a:xfrm>
            <a:off x="457200" y="1600200"/>
            <a:ext cx="8229600" cy="4972072"/>
          </a:xfrm>
        </p:spPr>
        <p:txBody>
          <a:bodyPr>
            <a:normAutofit fontScale="92500" lnSpcReduction="20000"/>
          </a:bodyPr>
          <a:lstStyle/>
          <a:p>
            <a:r>
              <a:rPr lang="en-GB" dirty="0" smtClean="0"/>
              <a:t>Liturgies were supposed to be performed by the richest men. If a man appointed to perform one claimed that another man, who had not been appointed and was not exempt, was richer than himself, he could challenge him either, if he admitted being richer, to perform the liturgy or, if he claimed to be poorer, to exchange the whole of his property for that of the challenger, who would then perform it. If the challenged man failed to fulfil either alternative, the case went to trial (</a:t>
            </a:r>
            <a:r>
              <a:rPr lang="en-GB" i="1" dirty="0" err="1" smtClean="0"/>
              <a:t>diadikasia</a:t>
            </a:r>
            <a:r>
              <a:rPr lang="en-GB" dirty="0" smtClean="0"/>
              <a:t>) by a jury, who decided which man should perform the liturgy; this was probably the most usual upshot, though actual exchanges of property sometimes did take place. OCD</a:t>
            </a:r>
            <a:r>
              <a:rPr lang="en-GB" baseline="30000" dirty="0" smtClean="0"/>
              <a:t>3</a:t>
            </a:r>
            <a:r>
              <a:rPr lang="en-GB" dirty="0" smtClean="0"/>
              <a:t> </a:t>
            </a:r>
            <a:r>
              <a:rPr lang="en-GB" dirty="0" err="1" smtClean="0"/>
              <a:t>s.v</a:t>
            </a:r>
            <a:r>
              <a:rPr lang="en-GB" dirty="0" smtClean="0"/>
              <a:t>. </a:t>
            </a:r>
            <a:r>
              <a:rPr lang="en-GB" dirty="0" err="1" smtClean="0"/>
              <a:t>antidosis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Naval Accounts</a:t>
            </a:r>
            <a:endParaRPr lang="en-GB" dirty="0"/>
          </a:p>
        </p:txBody>
      </p:sp>
      <p:sp>
        <p:nvSpPr>
          <p:cNvPr id="3" name="Content Placeholder 2"/>
          <p:cNvSpPr>
            <a:spLocks noGrp="1"/>
          </p:cNvSpPr>
          <p:nvPr>
            <p:ph idx="1"/>
          </p:nvPr>
        </p:nvSpPr>
        <p:spPr/>
        <p:txBody>
          <a:bodyPr/>
          <a:lstStyle/>
          <a:p>
            <a:r>
              <a:rPr lang="en-GB" dirty="0" smtClean="0"/>
              <a:t>From the Athenian accounts of the superintendents of the shipyards, there is evidence that many </a:t>
            </a:r>
            <a:r>
              <a:rPr lang="en-GB" dirty="0" err="1" smtClean="0"/>
              <a:t>trierarchs</a:t>
            </a:r>
            <a:r>
              <a:rPr lang="en-GB" dirty="0" smtClean="0"/>
              <a:t> did not return all the equipment of the trireme.</a:t>
            </a:r>
          </a:p>
          <a:p>
            <a:r>
              <a:rPr lang="en-GB" dirty="0" smtClean="0"/>
              <a:t>Also, there is ample evidence of ships without </a:t>
            </a:r>
            <a:r>
              <a:rPr lang="en-GB" dirty="0" err="1" smtClean="0"/>
              <a:t>trierarchs</a:t>
            </a:r>
            <a:r>
              <a:rPr lang="en-GB" dirty="0" smtClean="0"/>
              <a:t>, so the whole of the Athenian fleet could not sail, since there were not enough </a:t>
            </a:r>
            <a:r>
              <a:rPr lang="en-GB" dirty="0" err="1" smtClean="0"/>
              <a:t>trierarchs</a:t>
            </a:r>
            <a:r>
              <a:rPr lang="en-GB" dirty="0" smtClean="0"/>
              <a:t> to captain and provide monies for the triremes.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Reading</a:t>
            </a:r>
            <a:endParaRPr lang="en-GB" dirty="0"/>
          </a:p>
        </p:txBody>
      </p:sp>
      <p:sp>
        <p:nvSpPr>
          <p:cNvPr id="5" name="Content Placeholder 4"/>
          <p:cNvSpPr>
            <a:spLocks noGrp="1"/>
          </p:cNvSpPr>
          <p:nvPr>
            <p:ph idx="1"/>
          </p:nvPr>
        </p:nvSpPr>
        <p:spPr/>
        <p:txBody>
          <a:bodyPr>
            <a:normAutofit/>
          </a:bodyPr>
          <a:lstStyle/>
          <a:p>
            <a:r>
              <a:rPr lang="en-GB" dirty="0" smtClean="0"/>
              <a:t>Douglas M. MacDowell ‘The Law of </a:t>
            </a:r>
            <a:r>
              <a:rPr lang="en-GB" dirty="0" err="1" smtClean="0"/>
              <a:t>Periandros</a:t>
            </a:r>
            <a:r>
              <a:rPr lang="en-GB" dirty="0" smtClean="0"/>
              <a:t> about </a:t>
            </a:r>
            <a:r>
              <a:rPr lang="en-GB" dirty="0" err="1" smtClean="0"/>
              <a:t>Symmories</a:t>
            </a:r>
            <a:r>
              <a:rPr lang="en-GB" dirty="0" smtClean="0"/>
              <a:t>’ </a:t>
            </a:r>
            <a:r>
              <a:rPr lang="en-GB" i="1" dirty="0" smtClean="0"/>
              <a:t>The Classical Quarterly</a:t>
            </a:r>
            <a:r>
              <a:rPr lang="en-GB" dirty="0" smtClean="0"/>
              <a:t>, New Series, Vol. 36, No. 2 (1986), pp. 438-449 Stable URL: </a:t>
            </a:r>
            <a:r>
              <a:rPr lang="en-GB" dirty="0" smtClean="0">
                <a:hlinkClick r:id="rId3"/>
              </a:rPr>
              <a:t>http://www.jstor.org/stable/639285</a:t>
            </a:r>
            <a:r>
              <a:rPr lang="en-GB" dirty="0" smtClean="0"/>
              <a:t> </a:t>
            </a:r>
          </a:p>
          <a:p>
            <a:r>
              <a:rPr lang="en-GB" dirty="0" smtClean="0"/>
              <a:t>Matthew R. Christ ‘Liturgy Avoidance and </a:t>
            </a:r>
            <a:r>
              <a:rPr lang="en-GB" dirty="0" err="1" smtClean="0"/>
              <a:t>Antidosis</a:t>
            </a:r>
            <a:r>
              <a:rPr lang="en-GB" dirty="0" smtClean="0"/>
              <a:t> in Classical Athens’ </a:t>
            </a:r>
            <a:r>
              <a:rPr lang="en-GB" i="1" dirty="0" smtClean="0"/>
              <a:t>Transactions of the American Philological Association (1974-)</a:t>
            </a:r>
            <a:r>
              <a:rPr lang="en-GB" dirty="0" smtClean="0"/>
              <a:t>, Vol. 120, (1990), pp. </a:t>
            </a:r>
            <a:r>
              <a:rPr lang="en-GB" smtClean="0"/>
              <a:t>147-169 Stable URL: </a:t>
            </a:r>
            <a:r>
              <a:rPr lang="en-GB" smtClean="0">
                <a:hlinkClick r:id="rId4"/>
              </a:rPr>
              <a:t>http://www.jstor.org/stable/283983</a:t>
            </a:r>
            <a:r>
              <a:rPr lang="en-GB" smtClean="0"/>
              <a:t>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57</TotalTime>
  <Words>879</Words>
  <Application>Microsoft Office PowerPoint</Application>
  <PresentationFormat>On-screen Show (4:3)</PresentationFormat>
  <Paragraphs>57</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Apex</vt:lpstr>
      <vt:lpstr>Armies and navies</vt:lpstr>
      <vt:lpstr>Sources and Evidence</vt:lpstr>
      <vt:lpstr>The liturgies</vt:lpstr>
      <vt:lpstr>Types of liturgies in Athens</vt:lpstr>
      <vt:lpstr>Rich men and Liturgies</vt:lpstr>
      <vt:lpstr>Trierarchy</vt:lpstr>
      <vt:lpstr>Sharing the trierarchy</vt:lpstr>
      <vt:lpstr>The symmoria</vt:lpstr>
      <vt:lpstr>The trierarchic symmoriai</vt:lpstr>
      <vt:lpstr>The Problems in 357</vt:lpstr>
      <vt:lpstr>The Antidosis</vt:lpstr>
      <vt:lpstr>The Naval Accounts</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24</cp:revision>
  <dcterms:created xsi:type="dcterms:W3CDTF">2009-03-02T07:46:11Z</dcterms:created>
  <dcterms:modified xsi:type="dcterms:W3CDTF">2012-11-13T09:15:41Z</dcterms:modified>
</cp:coreProperties>
</file>