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2"/>
  </p:notesMasterIdLst>
  <p:sldIdLst>
    <p:sldId id="315" r:id="rId5"/>
    <p:sldId id="316" r:id="rId6"/>
    <p:sldId id="285" r:id="rId7"/>
    <p:sldId id="286" r:id="rId8"/>
    <p:sldId id="290" r:id="rId9"/>
    <p:sldId id="291" r:id="rId10"/>
    <p:sldId id="296" r:id="rId11"/>
    <p:sldId id="293" r:id="rId12"/>
    <p:sldId id="294" r:id="rId13"/>
    <p:sldId id="292" r:id="rId14"/>
    <p:sldId id="298" r:id="rId15"/>
    <p:sldId id="305" r:id="rId16"/>
    <p:sldId id="299" r:id="rId17"/>
    <p:sldId id="300" r:id="rId18"/>
    <p:sldId id="301" r:id="rId19"/>
    <p:sldId id="302" r:id="rId20"/>
    <p:sldId id="317" r:id="rId21"/>
    <p:sldId id="304" r:id="rId22"/>
    <p:sldId id="306" r:id="rId23"/>
    <p:sldId id="309" r:id="rId24"/>
    <p:sldId id="312" r:id="rId25"/>
    <p:sldId id="308" r:id="rId26"/>
    <p:sldId id="310" r:id="rId27"/>
    <p:sldId id="313" r:id="rId28"/>
    <p:sldId id="307" r:id="rId29"/>
    <p:sldId id="311" r:id="rId30"/>
    <p:sldId id="318"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5608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64275"/>
  </p:normalViewPr>
  <p:slideViewPr>
    <p:cSldViewPr snapToGrid="0">
      <p:cViewPr varScale="1">
        <p:scale>
          <a:sx n="69" d="100"/>
          <a:sy n="69" d="100"/>
        </p:scale>
        <p:origin x="2232"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s>
</file>

<file path=ppt/charts/_rels/chart1.xml.rels><?xml version="1.0" encoding="UTF-8" standalone="yes"?>
<Relationships xmlns="http://schemas.openxmlformats.org/package/2006/relationships"><Relationship Id="rId3" Type="http://schemas.openxmlformats.org/officeDocument/2006/relationships/oleObject" Target="file:////Users\brodycrockford\Documents\University\Year%202\Thermo%20Assignment%201\660%20Cam%20Measuring%201.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CAM</a:t>
            </a:r>
            <a:r>
              <a:rPr lang="en-GB" baseline="0"/>
              <a:t> LIFT FOR CRANK ANGLE</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scatterChart>
        <c:scatterStyle val="smoothMarker"/>
        <c:varyColors val="0"/>
        <c:ser>
          <c:idx val="0"/>
          <c:order val="0"/>
          <c:tx>
            <c:strRef>
              <c:f>Sheet1!$C$1:$C$2</c:f>
              <c:strCache>
                <c:ptCount val="2"/>
                <c:pt idx="0">
                  <c:v>Cam Lift Intake</c:v>
                </c:pt>
                <c:pt idx="1">
                  <c:v>(mm)</c:v>
                </c:pt>
              </c:strCache>
            </c:strRef>
          </c:tx>
          <c:spPr>
            <a:ln w="19050" cap="rnd">
              <a:solidFill>
                <a:schemeClr val="accent1"/>
              </a:solidFill>
              <a:round/>
            </a:ln>
            <a:effectLst/>
          </c:spPr>
          <c:marker>
            <c:symbol val="none"/>
          </c:marker>
          <c:xVal>
            <c:numRef>
              <c:f>Sheet1!$A$3:$A$633</c:f>
              <c:numCache>
                <c:formatCode>General</c:formatCode>
                <c:ptCount val="631"/>
                <c:pt idx="0">
                  <c:v>-360</c:v>
                </c:pt>
                <c:pt idx="1">
                  <c:v>-358</c:v>
                </c:pt>
                <c:pt idx="2">
                  <c:v>-356</c:v>
                </c:pt>
                <c:pt idx="3">
                  <c:v>-354</c:v>
                </c:pt>
                <c:pt idx="4">
                  <c:v>-352</c:v>
                </c:pt>
                <c:pt idx="5">
                  <c:v>-350</c:v>
                </c:pt>
                <c:pt idx="6">
                  <c:v>-348</c:v>
                </c:pt>
                <c:pt idx="7">
                  <c:v>-346</c:v>
                </c:pt>
                <c:pt idx="8">
                  <c:v>-344</c:v>
                </c:pt>
                <c:pt idx="9">
                  <c:v>-342</c:v>
                </c:pt>
                <c:pt idx="10">
                  <c:v>-340</c:v>
                </c:pt>
                <c:pt idx="11">
                  <c:v>-338</c:v>
                </c:pt>
                <c:pt idx="12">
                  <c:v>-336</c:v>
                </c:pt>
                <c:pt idx="13">
                  <c:v>-334</c:v>
                </c:pt>
                <c:pt idx="14">
                  <c:v>-332</c:v>
                </c:pt>
                <c:pt idx="15">
                  <c:v>-330</c:v>
                </c:pt>
                <c:pt idx="16">
                  <c:v>-328</c:v>
                </c:pt>
                <c:pt idx="17">
                  <c:v>-326</c:v>
                </c:pt>
                <c:pt idx="18">
                  <c:v>-324</c:v>
                </c:pt>
                <c:pt idx="19">
                  <c:v>-322</c:v>
                </c:pt>
                <c:pt idx="20">
                  <c:v>-320</c:v>
                </c:pt>
                <c:pt idx="21">
                  <c:v>-318</c:v>
                </c:pt>
                <c:pt idx="22">
                  <c:v>-316</c:v>
                </c:pt>
                <c:pt idx="23">
                  <c:v>-314</c:v>
                </c:pt>
                <c:pt idx="24">
                  <c:v>-312</c:v>
                </c:pt>
                <c:pt idx="25">
                  <c:v>-310</c:v>
                </c:pt>
                <c:pt idx="26">
                  <c:v>-308</c:v>
                </c:pt>
                <c:pt idx="27">
                  <c:v>-306</c:v>
                </c:pt>
                <c:pt idx="28">
                  <c:v>-304</c:v>
                </c:pt>
                <c:pt idx="29">
                  <c:v>-302</c:v>
                </c:pt>
                <c:pt idx="30">
                  <c:v>-300</c:v>
                </c:pt>
                <c:pt idx="31">
                  <c:v>-298</c:v>
                </c:pt>
                <c:pt idx="32">
                  <c:v>-296</c:v>
                </c:pt>
                <c:pt idx="33">
                  <c:v>-294</c:v>
                </c:pt>
                <c:pt idx="34">
                  <c:v>-292</c:v>
                </c:pt>
                <c:pt idx="35">
                  <c:v>-290</c:v>
                </c:pt>
                <c:pt idx="36">
                  <c:v>-288</c:v>
                </c:pt>
                <c:pt idx="37">
                  <c:v>-286</c:v>
                </c:pt>
                <c:pt idx="38">
                  <c:v>-284</c:v>
                </c:pt>
                <c:pt idx="39">
                  <c:v>-282</c:v>
                </c:pt>
                <c:pt idx="40">
                  <c:v>-280</c:v>
                </c:pt>
                <c:pt idx="41">
                  <c:v>-278</c:v>
                </c:pt>
                <c:pt idx="42">
                  <c:v>-276</c:v>
                </c:pt>
                <c:pt idx="43">
                  <c:v>-274</c:v>
                </c:pt>
                <c:pt idx="44">
                  <c:v>-272</c:v>
                </c:pt>
                <c:pt idx="45">
                  <c:v>-270</c:v>
                </c:pt>
                <c:pt idx="46">
                  <c:v>-268</c:v>
                </c:pt>
                <c:pt idx="47">
                  <c:v>-266</c:v>
                </c:pt>
                <c:pt idx="48">
                  <c:v>-264</c:v>
                </c:pt>
                <c:pt idx="49">
                  <c:v>-262</c:v>
                </c:pt>
                <c:pt idx="50">
                  <c:v>-260</c:v>
                </c:pt>
                <c:pt idx="51">
                  <c:v>-258</c:v>
                </c:pt>
                <c:pt idx="52">
                  <c:v>-256</c:v>
                </c:pt>
                <c:pt idx="53">
                  <c:v>-254</c:v>
                </c:pt>
                <c:pt idx="54">
                  <c:v>-252</c:v>
                </c:pt>
                <c:pt idx="55">
                  <c:v>-250</c:v>
                </c:pt>
                <c:pt idx="56">
                  <c:v>-248</c:v>
                </c:pt>
                <c:pt idx="57">
                  <c:v>-246</c:v>
                </c:pt>
                <c:pt idx="58">
                  <c:v>-244</c:v>
                </c:pt>
                <c:pt idx="59">
                  <c:v>-242</c:v>
                </c:pt>
                <c:pt idx="60">
                  <c:v>-240</c:v>
                </c:pt>
                <c:pt idx="61">
                  <c:v>-238</c:v>
                </c:pt>
                <c:pt idx="62">
                  <c:v>-236</c:v>
                </c:pt>
                <c:pt idx="63">
                  <c:v>-234</c:v>
                </c:pt>
                <c:pt idx="64">
                  <c:v>-232</c:v>
                </c:pt>
                <c:pt idx="65">
                  <c:v>-230</c:v>
                </c:pt>
                <c:pt idx="66">
                  <c:v>-228</c:v>
                </c:pt>
                <c:pt idx="67">
                  <c:v>-226</c:v>
                </c:pt>
                <c:pt idx="68">
                  <c:v>-224</c:v>
                </c:pt>
                <c:pt idx="69">
                  <c:v>-222</c:v>
                </c:pt>
                <c:pt idx="70">
                  <c:v>-220</c:v>
                </c:pt>
                <c:pt idx="71">
                  <c:v>-218</c:v>
                </c:pt>
                <c:pt idx="72">
                  <c:v>-216</c:v>
                </c:pt>
                <c:pt idx="73">
                  <c:v>-214</c:v>
                </c:pt>
                <c:pt idx="74">
                  <c:v>-212</c:v>
                </c:pt>
                <c:pt idx="75">
                  <c:v>-210</c:v>
                </c:pt>
                <c:pt idx="76">
                  <c:v>-208</c:v>
                </c:pt>
                <c:pt idx="77">
                  <c:v>-206</c:v>
                </c:pt>
                <c:pt idx="78">
                  <c:v>-204</c:v>
                </c:pt>
                <c:pt idx="79">
                  <c:v>-202</c:v>
                </c:pt>
                <c:pt idx="80">
                  <c:v>-200</c:v>
                </c:pt>
                <c:pt idx="81">
                  <c:v>-198</c:v>
                </c:pt>
                <c:pt idx="82">
                  <c:v>-196</c:v>
                </c:pt>
                <c:pt idx="83">
                  <c:v>-194</c:v>
                </c:pt>
                <c:pt idx="84">
                  <c:v>-192</c:v>
                </c:pt>
                <c:pt idx="85">
                  <c:v>-190</c:v>
                </c:pt>
                <c:pt idx="86">
                  <c:v>-188</c:v>
                </c:pt>
                <c:pt idx="87">
                  <c:v>-186</c:v>
                </c:pt>
                <c:pt idx="88">
                  <c:v>-184</c:v>
                </c:pt>
                <c:pt idx="89">
                  <c:v>-182</c:v>
                </c:pt>
                <c:pt idx="90">
                  <c:v>-180</c:v>
                </c:pt>
                <c:pt idx="91">
                  <c:v>-178</c:v>
                </c:pt>
                <c:pt idx="92">
                  <c:v>-176</c:v>
                </c:pt>
                <c:pt idx="93">
                  <c:v>-174</c:v>
                </c:pt>
                <c:pt idx="94">
                  <c:v>-172</c:v>
                </c:pt>
                <c:pt idx="95">
                  <c:v>-170</c:v>
                </c:pt>
                <c:pt idx="96">
                  <c:v>-168</c:v>
                </c:pt>
                <c:pt idx="97">
                  <c:v>-166</c:v>
                </c:pt>
                <c:pt idx="98">
                  <c:v>-164</c:v>
                </c:pt>
                <c:pt idx="99">
                  <c:v>-162</c:v>
                </c:pt>
                <c:pt idx="100">
                  <c:v>-160</c:v>
                </c:pt>
                <c:pt idx="101">
                  <c:v>-158</c:v>
                </c:pt>
                <c:pt idx="102">
                  <c:v>-156</c:v>
                </c:pt>
                <c:pt idx="103">
                  <c:v>-154</c:v>
                </c:pt>
                <c:pt idx="104">
                  <c:v>-152</c:v>
                </c:pt>
                <c:pt idx="105">
                  <c:v>-150</c:v>
                </c:pt>
                <c:pt idx="106">
                  <c:v>-148</c:v>
                </c:pt>
                <c:pt idx="107">
                  <c:v>-146</c:v>
                </c:pt>
                <c:pt idx="108">
                  <c:v>-144</c:v>
                </c:pt>
                <c:pt idx="109">
                  <c:v>-142</c:v>
                </c:pt>
                <c:pt idx="110">
                  <c:v>-140</c:v>
                </c:pt>
                <c:pt idx="111">
                  <c:v>-138</c:v>
                </c:pt>
                <c:pt idx="112">
                  <c:v>-136</c:v>
                </c:pt>
                <c:pt idx="113">
                  <c:v>-134</c:v>
                </c:pt>
                <c:pt idx="114">
                  <c:v>-132</c:v>
                </c:pt>
                <c:pt idx="115">
                  <c:v>-130</c:v>
                </c:pt>
                <c:pt idx="116">
                  <c:v>-128</c:v>
                </c:pt>
                <c:pt idx="117">
                  <c:v>-126</c:v>
                </c:pt>
                <c:pt idx="118">
                  <c:v>-124</c:v>
                </c:pt>
                <c:pt idx="119">
                  <c:v>-122</c:v>
                </c:pt>
                <c:pt idx="120">
                  <c:v>-120</c:v>
                </c:pt>
                <c:pt idx="121">
                  <c:v>-118</c:v>
                </c:pt>
                <c:pt idx="122">
                  <c:v>-116</c:v>
                </c:pt>
                <c:pt idx="123">
                  <c:v>-114</c:v>
                </c:pt>
                <c:pt idx="124">
                  <c:v>-112</c:v>
                </c:pt>
                <c:pt idx="125">
                  <c:v>-110</c:v>
                </c:pt>
                <c:pt idx="126">
                  <c:v>-108</c:v>
                </c:pt>
                <c:pt idx="127">
                  <c:v>-106</c:v>
                </c:pt>
                <c:pt idx="128">
                  <c:v>-104</c:v>
                </c:pt>
                <c:pt idx="129">
                  <c:v>-102</c:v>
                </c:pt>
                <c:pt idx="130">
                  <c:v>-100</c:v>
                </c:pt>
                <c:pt idx="131">
                  <c:v>-98</c:v>
                </c:pt>
                <c:pt idx="132">
                  <c:v>-96</c:v>
                </c:pt>
                <c:pt idx="133">
                  <c:v>-94</c:v>
                </c:pt>
                <c:pt idx="134">
                  <c:v>-92</c:v>
                </c:pt>
                <c:pt idx="135">
                  <c:v>-90</c:v>
                </c:pt>
                <c:pt idx="136">
                  <c:v>-88</c:v>
                </c:pt>
                <c:pt idx="137">
                  <c:v>-86</c:v>
                </c:pt>
                <c:pt idx="138">
                  <c:v>-84</c:v>
                </c:pt>
                <c:pt idx="139">
                  <c:v>-82</c:v>
                </c:pt>
                <c:pt idx="140">
                  <c:v>-80</c:v>
                </c:pt>
                <c:pt idx="141">
                  <c:v>-78</c:v>
                </c:pt>
                <c:pt idx="142">
                  <c:v>-76</c:v>
                </c:pt>
                <c:pt idx="143">
                  <c:v>-74</c:v>
                </c:pt>
                <c:pt idx="144">
                  <c:v>-72</c:v>
                </c:pt>
                <c:pt idx="145">
                  <c:v>-70</c:v>
                </c:pt>
                <c:pt idx="146">
                  <c:v>-68</c:v>
                </c:pt>
                <c:pt idx="147">
                  <c:v>-66</c:v>
                </c:pt>
                <c:pt idx="148">
                  <c:v>-64</c:v>
                </c:pt>
                <c:pt idx="149">
                  <c:v>-62</c:v>
                </c:pt>
                <c:pt idx="150">
                  <c:v>-60</c:v>
                </c:pt>
                <c:pt idx="151">
                  <c:v>-58</c:v>
                </c:pt>
                <c:pt idx="152">
                  <c:v>-56</c:v>
                </c:pt>
                <c:pt idx="153">
                  <c:v>-54</c:v>
                </c:pt>
                <c:pt idx="154">
                  <c:v>-52</c:v>
                </c:pt>
                <c:pt idx="155">
                  <c:v>-50</c:v>
                </c:pt>
                <c:pt idx="156">
                  <c:v>-48</c:v>
                </c:pt>
                <c:pt idx="157">
                  <c:v>-46</c:v>
                </c:pt>
                <c:pt idx="158">
                  <c:v>-44</c:v>
                </c:pt>
                <c:pt idx="159">
                  <c:v>-42</c:v>
                </c:pt>
                <c:pt idx="160">
                  <c:v>-40</c:v>
                </c:pt>
                <c:pt idx="161">
                  <c:v>-38</c:v>
                </c:pt>
                <c:pt idx="162">
                  <c:v>-36</c:v>
                </c:pt>
                <c:pt idx="163">
                  <c:v>-34</c:v>
                </c:pt>
                <c:pt idx="164">
                  <c:v>-32</c:v>
                </c:pt>
                <c:pt idx="165">
                  <c:v>-30</c:v>
                </c:pt>
                <c:pt idx="166">
                  <c:v>-28</c:v>
                </c:pt>
                <c:pt idx="167">
                  <c:v>-26</c:v>
                </c:pt>
                <c:pt idx="168">
                  <c:v>-24</c:v>
                </c:pt>
                <c:pt idx="169">
                  <c:v>-22</c:v>
                </c:pt>
                <c:pt idx="170">
                  <c:v>-20</c:v>
                </c:pt>
                <c:pt idx="171">
                  <c:v>-18</c:v>
                </c:pt>
                <c:pt idx="172">
                  <c:v>-16</c:v>
                </c:pt>
                <c:pt idx="173">
                  <c:v>-14</c:v>
                </c:pt>
                <c:pt idx="174">
                  <c:v>-12</c:v>
                </c:pt>
                <c:pt idx="175">
                  <c:v>-10</c:v>
                </c:pt>
                <c:pt idx="176">
                  <c:v>-8</c:v>
                </c:pt>
                <c:pt idx="177">
                  <c:v>-6</c:v>
                </c:pt>
                <c:pt idx="178">
                  <c:v>-4</c:v>
                </c:pt>
                <c:pt idx="179">
                  <c:v>-2</c:v>
                </c:pt>
                <c:pt idx="180">
                  <c:v>0</c:v>
                </c:pt>
                <c:pt idx="181">
                  <c:v>2</c:v>
                </c:pt>
                <c:pt idx="182">
                  <c:v>4</c:v>
                </c:pt>
                <c:pt idx="183">
                  <c:v>6</c:v>
                </c:pt>
                <c:pt idx="184">
                  <c:v>8</c:v>
                </c:pt>
                <c:pt idx="185">
                  <c:v>10</c:v>
                </c:pt>
                <c:pt idx="186">
                  <c:v>12</c:v>
                </c:pt>
                <c:pt idx="187">
                  <c:v>14</c:v>
                </c:pt>
                <c:pt idx="188">
                  <c:v>16</c:v>
                </c:pt>
                <c:pt idx="189">
                  <c:v>18</c:v>
                </c:pt>
                <c:pt idx="190">
                  <c:v>20</c:v>
                </c:pt>
                <c:pt idx="191">
                  <c:v>22</c:v>
                </c:pt>
                <c:pt idx="192">
                  <c:v>24</c:v>
                </c:pt>
                <c:pt idx="193">
                  <c:v>26</c:v>
                </c:pt>
                <c:pt idx="194">
                  <c:v>28</c:v>
                </c:pt>
                <c:pt idx="195">
                  <c:v>30</c:v>
                </c:pt>
                <c:pt idx="196">
                  <c:v>32</c:v>
                </c:pt>
                <c:pt idx="197">
                  <c:v>34</c:v>
                </c:pt>
                <c:pt idx="198">
                  <c:v>36</c:v>
                </c:pt>
                <c:pt idx="199">
                  <c:v>38</c:v>
                </c:pt>
                <c:pt idx="200">
                  <c:v>40</c:v>
                </c:pt>
                <c:pt idx="201">
                  <c:v>42</c:v>
                </c:pt>
                <c:pt idx="202">
                  <c:v>44</c:v>
                </c:pt>
                <c:pt idx="203">
                  <c:v>46</c:v>
                </c:pt>
                <c:pt idx="204">
                  <c:v>48</c:v>
                </c:pt>
                <c:pt idx="205">
                  <c:v>50</c:v>
                </c:pt>
                <c:pt idx="206">
                  <c:v>52</c:v>
                </c:pt>
                <c:pt idx="207">
                  <c:v>54</c:v>
                </c:pt>
                <c:pt idx="208">
                  <c:v>56</c:v>
                </c:pt>
                <c:pt idx="209">
                  <c:v>58</c:v>
                </c:pt>
                <c:pt idx="210">
                  <c:v>60</c:v>
                </c:pt>
                <c:pt idx="211">
                  <c:v>62</c:v>
                </c:pt>
                <c:pt idx="212">
                  <c:v>64</c:v>
                </c:pt>
                <c:pt idx="213">
                  <c:v>66</c:v>
                </c:pt>
                <c:pt idx="214">
                  <c:v>68</c:v>
                </c:pt>
                <c:pt idx="215">
                  <c:v>70</c:v>
                </c:pt>
                <c:pt idx="216">
                  <c:v>72</c:v>
                </c:pt>
                <c:pt idx="217">
                  <c:v>74</c:v>
                </c:pt>
                <c:pt idx="218">
                  <c:v>76</c:v>
                </c:pt>
                <c:pt idx="219">
                  <c:v>78</c:v>
                </c:pt>
                <c:pt idx="220">
                  <c:v>80</c:v>
                </c:pt>
                <c:pt idx="221">
                  <c:v>82</c:v>
                </c:pt>
                <c:pt idx="222">
                  <c:v>84</c:v>
                </c:pt>
                <c:pt idx="223">
                  <c:v>86</c:v>
                </c:pt>
                <c:pt idx="224">
                  <c:v>88</c:v>
                </c:pt>
                <c:pt idx="225">
                  <c:v>90</c:v>
                </c:pt>
                <c:pt idx="226">
                  <c:v>92</c:v>
                </c:pt>
                <c:pt idx="227">
                  <c:v>94</c:v>
                </c:pt>
                <c:pt idx="228">
                  <c:v>96</c:v>
                </c:pt>
                <c:pt idx="229">
                  <c:v>98</c:v>
                </c:pt>
                <c:pt idx="230">
                  <c:v>100</c:v>
                </c:pt>
                <c:pt idx="231">
                  <c:v>102</c:v>
                </c:pt>
                <c:pt idx="232">
                  <c:v>104</c:v>
                </c:pt>
                <c:pt idx="233">
                  <c:v>106</c:v>
                </c:pt>
                <c:pt idx="234">
                  <c:v>108</c:v>
                </c:pt>
                <c:pt idx="235">
                  <c:v>110</c:v>
                </c:pt>
                <c:pt idx="236">
                  <c:v>112</c:v>
                </c:pt>
                <c:pt idx="237">
                  <c:v>114</c:v>
                </c:pt>
                <c:pt idx="238">
                  <c:v>116</c:v>
                </c:pt>
                <c:pt idx="239">
                  <c:v>118</c:v>
                </c:pt>
                <c:pt idx="240">
                  <c:v>120</c:v>
                </c:pt>
                <c:pt idx="241">
                  <c:v>122</c:v>
                </c:pt>
                <c:pt idx="242">
                  <c:v>124</c:v>
                </c:pt>
                <c:pt idx="243">
                  <c:v>126</c:v>
                </c:pt>
                <c:pt idx="244">
                  <c:v>128</c:v>
                </c:pt>
                <c:pt idx="245">
                  <c:v>130</c:v>
                </c:pt>
                <c:pt idx="246">
                  <c:v>132</c:v>
                </c:pt>
                <c:pt idx="247">
                  <c:v>134</c:v>
                </c:pt>
                <c:pt idx="248">
                  <c:v>136</c:v>
                </c:pt>
                <c:pt idx="249">
                  <c:v>138</c:v>
                </c:pt>
                <c:pt idx="250">
                  <c:v>140</c:v>
                </c:pt>
                <c:pt idx="251">
                  <c:v>142</c:v>
                </c:pt>
                <c:pt idx="252">
                  <c:v>144</c:v>
                </c:pt>
                <c:pt idx="253">
                  <c:v>146</c:v>
                </c:pt>
                <c:pt idx="254">
                  <c:v>148</c:v>
                </c:pt>
                <c:pt idx="255">
                  <c:v>150</c:v>
                </c:pt>
                <c:pt idx="256">
                  <c:v>152</c:v>
                </c:pt>
                <c:pt idx="257">
                  <c:v>154</c:v>
                </c:pt>
                <c:pt idx="258">
                  <c:v>156</c:v>
                </c:pt>
                <c:pt idx="259">
                  <c:v>158</c:v>
                </c:pt>
                <c:pt idx="260">
                  <c:v>160</c:v>
                </c:pt>
                <c:pt idx="261">
                  <c:v>162</c:v>
                </c:pt>
                <c:pt idx="262">
                  <c:v>164</c:v>
                </c:pt>
                <c:pt idx="263">
                  <c:v>166</c:v>
                </c:pt>
                <c:pt idx="264">
                  <c:v>168</c:v>
                </c:pt>
                <c:pt idx="265">
                  <c:v>170</c:v>
                </c:pt>
                <c:pt idx="266">
                  <c:v>172</c:v>
                </c:pt>
                <c:pt idx="267">
                  <c:v>174</c:v>
                </c:pt>
                <c:pt idx="268">
                  <c:v>176</c:v>
                </c:pt>
                <c:pt idx="269">
                  <c:v>178</c:v>
                </c:pt>
                <c:pt idx="270">
                  <c:v>180</c:v>
                </c:pt>
                <c:pt idx="271">
                  <c:v>182</c:v>
                </c:pt>
                <c:pt idx="272">
                  <c:v>184</c:v>
                </c:pt>
                <c:pt idx="273">
                  <c:v>186</c:v>
                </c:pt>
                <c:pt idx="274">
                  <c:v>188</c:v>
                </c:pt>
                <c:pt idx="275">
                  <c:v>190</c:v>
                </c:pt>
                <c:pt idx="276">
                  <c:v>192</c:v>
                </c:pt>
                <c:pt idx="277">
                  <c:v>194</c:v>
                </c:pt>
                <c:pt idx="278">
                  <c:v>196</c:v>
                </c:pt>
                <c:pt idx="279">
                  <c:v>198</c:v>
                </c:pt>
                <c:pt idx="280">
                  <c:v>200</c:v>
                </c:pt>
                <c:pt idx="281">
                  <c:v>202</c:v>
                </c:pt>
                <c:pt idx="282">
                  <c:v>204</c:v>
                </c:pt>
                <c:pt idx="283">
                  <c:v>206</c:v>
                </c:pt>
                <c:pt idx="284">
                  <c:v>208</c:v>
                </c:pt>
                <c:pt idx="285">
                  <c:v>210</c:v>
                </c:pt>
                <c:pt idx="286">
                  <c:v>212</c:v>
                </c:pt>
                <c:pt idx="287">
                  <c:v>214</c:v>
                </c:pt>
                <c:pt idx="288">
                  <c:v>216</c:v>
                </c:pt>
                <c:pt idx="289">
                  <c:v>218</c:v>
                </c:pt>
                <c:pt idx="290">
                  <c:v>220</c:v>
                </c:pt>
                <c:pt idx="291">
                  <c:v>222</c:v>
                </c:pt>
                <c:pt idx="292">
                  <c:v>224</c:v>
                </c:pt>
                <c:pt idx="293">
                  <c:v>226</c:v>
                </c:pt>
                <c:pt idx="294">
                  <c:v>228</c:v>
                </c:pt>
                <c:pt idx="295">
                  <c:v>230</c:v>
                </c:pt>
                <c:pt idx="296">
                  <c:v>232</c:v>
                </c:pt>
                <c:pt idx="297">
                  <c:v>234</c:v>
                </c:pt>
                <c:pt idx="298">
                  <c:v>236</c:v>
                </c:pt>
                <c:pt idx="299">
                  <c:v>238</c:v>
                </c:pt>
                <c:pt idx="300">
                  <c:v>240</c:v>
                </c:pt>
                <c:pt idx="301">
                  <c:v>242</c:v>
                </c:pt>
                <c:pt idx="302">
                  <c:v>244</c:v>
                </c:pt>
                <c:pt idx="303">
                  <c:v>246</c:v>
                </c:pt>
                <c:pt idx="304">
                  <c:v>248</c:v>
                </c:pt>
                <c:pt idx="305">
                  <c:v>250</c:v>
                </c:pt>
                <c:pt idx="306">
                  <c:v>252</c:v>
                </c:pt>
                <c:pt idx="307">
                  <c:v>254</c:v>
                </c:pt>
                <c:pt idx="308">
                  <c:v>256</c:v>
                </c:pt>
                <c:pt idx="309">
                  <c:v>258</c:v>
                </c:pt>
                <c:pt idx="310">
                  <c:v>260</c:v>
                </c:pt>
                <c:pt idx="311">
                  <c:v>262</c:v>
                </c:pt>
                <c:pt idx="312">
                  <c:v>264</c:v>
                </c:pt>
                <c:pt idx="313">
                  <c:v>266</c:v>
                </c:pt>
                <c:pt idx="314">
                  <c:v>268</c:v>
                </c:pt>
                <c:pt idx="315">
                  <c:v>270</c:v>
                </c:pt>
                <c:pt idx="316">
                  <c:v>272</c:v>
                </c:pt>
                <c:pt idx="317">
                  <c:v>274</c:v>
                </c:pt>
                <c:pt idx="318">
                  <c:v>276</c:v>
                </c:pt>
                <c:pt idx="319">
                  <c:v>278</c:v>
                </c:pt>
                <c:pt idx="320">
                  <c:v>280</c:v>
                </c:pt>
                <c:pt idx="321">
                  <c:v>282</c:v>
                </c:pt>
                <c:pt idx="322">
                  <c:v>284</c:v>
                </c:pt>
                <c:pt idx="323">
                  <c:v>286</c:v>
                </c:pt>
                <c:pt idx="324">
                  <c:v>288</c:v>
                </c:pt>
                <c:pt idx="325">
                  <c:v>290</c:v>
                </c:pt>
                <c:pt idx="326">
                  <c:v>292</c:v>
                </c:pt>
                <c:pt idx="327">
                  <c:v>294</c:v>
                </c:pt>
                <c:pt idx="328">
                  <c:v>296</c:v>
                </c:pt>
                <c:pt idx="329">
                  <c:v>298</c:v>
                </c:pt>
                <c:pt idx="330">
                  <c:v>300</c:v>
                </c:pt>
                <c:pt idx="331">
                  <c:v>302</c:v>
                </c:pt>
                <c:pt idx="332">
                  <c:v>304</c:v>
                </c:pt>
                <c:pt idx="333">
                  <c:v>306</c:v>
                </c:pt>
                <c:pt idx="334">
                  <c:v>308</c:v>
                </c:pt>
                <c:pt idx="335">
                  <c:v>310</c:v>
                </c:pt>
                <c:pt idx="336">
                  <c:v>312</c:v>
                </c:pt>
                <c:pt idx="337">
                  <c:v>314</c:v>
                </c:pt>
                <c:pt idx="338">
                  <c:v>316</c:v>
                </c:pt>
                <c:pt idx="339">
                  <c:v>318</c:v>
                </c:pt>
                <c:pt idx="340">
                  <c:v>320</c:v>
                </c:pt>
                <c:pt idx="341">
                  <c:v>322</c:v>
                </c:pt>
                <c:pt idx="342">
                  <c:v>324</c:v>
                </c:pt>
                <c:pt idx="343">
                  <c:v>326</c:v>
                </c:pt>
                <c:pt idx="344">
                  <c:v>328</c:v>
                </c:pt>
                <c:pt idx="345">
                  <c:v>330</c:v>
                </c:pt>
                <c:pt idx="346">
                  <c:v>332</c:v>
                </c:pt>
                <c:pt idx="347">
                  <c:v>334</c:v>
                </c:pt>
                <c:pt idx="348">
                  <c:v>336</c:v>
                </c:pt>
                <c:pt idx="349">
                  <c:v>338</c:v>
                </c:pt>
                <c:pt idx="350">
                  <c:v>340</c:v>
                </c:pt>
                <c:pt idx="351">
                  <c:v>342</c:v>
                </c:pt>
                <c:pt idx="352">
                  <c:v>344</c:v>
                </c:pt>
                <c:pt idx="353">
                  <c:v>346</c:v>
                </c:pt>
                <c:pt idx="354">
                  <c:v>348</c:v>
                </c:pt>
                <c:pt idx="355">
                  <c:v>350</c:v>
                </c:pt>
                <c:pt idx="356">
                  <c:v>352</c:v>
                </c:pt>
                <c:pt idx="357">
                  <c:v>354</c:v>
                </c:pt>
                <c:pt idx="358">
                  <c:v>356</c:v>
                </c:pt>
                <c:pt idx="359">
                  <c:v>358</c:v>
                </c:pt>
                <c:pt idx="360">
                  <c:v>360</c:v>
                </c:pt>
              </c:numCache>
            </c:numRef>
          </c:xVal>
          <c:yVal>
            <c:numRef>
              <c:f>Sheet1!$C$3:$C$633</c:f>
              <c:numCache>
                <c:formatCode>0.00</c:formatCode>
                <c:ptCount val="631"/>
                <c:pt idx="0">
                  <c:v>0.16</c:v>
                </c:pt>
                <c:pt idx="1">
                  <c:v>0.16</c:v>
                </c:pt>
                <c:pt idx="2">
                  <c:v>0.16</c:v>
                </c:pt>
                <c:pt idx="3">
                  <c:v>0.16</c:v>
                </c:pt>
                <c:pt idx="4">
                  <c:v>0.16</c:v>
                </c:pt>
                <c:pt idx="5">
                  <c:v>0.16</c:v>
                </c:pt>
                <c:pt idx="6">
                  <c:v>0.16</c:v>
                </c:pt>
                <c:pt idx="7">
                  <c:v>0.16</c:v>
                </c:pt>
                <c:pt idx="8">
                  <c:v>0.16</c:v>
                </c:pt>
                <c:pt idx="9">
                  <c:v>0.16</c:v>
                </c:pt>
                <c:pt idx="10">
                  <c:v>0.16</c:v>
                </c:pt>
                <c:pt idx="11">
                  <c:v>0.16</c:v>
                </c:pt>
                <c:pt idx="12">
                  <c:v>0.16</c:v>
                </c:pt>
                <c:pt idx="13">
                  <c:v>0.17</c:v>
                </c:pt>
                <c:pt idx="14">
                  <c:v>0.17</c:v>
                </c:pt>
                <c:pt idx="15">
                  <c:v>0.17</c:v>
                </c:pt>
                <c:pt idx="16">
                  <c:v>0.17</c:v>
                </c:pt>
                <c:pt idx="17">
                  <c:v>0.17</c:v>
                </c:pt>
                <c:pt idx="18">
                  <c:v>0.17</c:v>
                </c:pt>
                <c:pt idx="19">
                  <c:v>0.17</c:v>
                </c:pt>
                <c:pt idx="20">
                  <c:v>0.17</c:v>
                </c:pt>
                <c:pt idx="21">
                  <c:v>0.18</c:v>
                </c:pt>
                <c:pt idx="22">
                  <c:v>0.18</c:v>
                </c:pt>
                <c:pt idx="23">
                  <c:v>0.18</c:v>
                </c:pt>
                <c:pt idx="24">
                  <c:v>0.18</c:v>
                </c:pt>
                <c:pt idx="25">
                  <c:v>0.18</c:v>
                </c:pt>
                <c:pt idx="26">
                  <c:v>0.19</c:v>
                </c:pt>
                <c:pt idx="27">
                  <c:v>0.19</c:v>
                </c:pt>
                <c:pt idx="28">
                  <c:v>0.19</c:v>
                </c:pt>
                <c:pt idx="29">
                  <c:v>0.19</c:v>
                </c:pt>
                <c:pt idx="30">
                  <c:v>0.19</c:v>
                </c:pt>
                <c:pt idx="31">
                  <c:v>0.19</c:v>
                </c:pt>
                <c:pt idx="32">
                  <c:v>0.19</c:v>
                </c:pt>
                <c:pt idx="33">
                  <c:v>0.19</c:v>
                </c:pt>
                <c:pt idx="34">
                  <c:v>0.19</c:v>
                </c:pt>
                <c:pt idx="35">
                  <c:v>0.2</c:v>
                </c:pt>
                <c:pt idx="36">
                  <c:v>0.2</c:v>
                </c:pt>
                <c:pt idx="37">
                  <c:v>0.21</c:v>
                </c:pt>
                <c:pt idx="38">
                  <c:v>0.21</c:v>
                </c:pt>
                <c:pt idx="39">
                  <c:v>0.21</c:v>
                </c:pt>
                <c:pt idx="40">
                  <c:v>0.21</c:v>
                </c:pt>
                <c:pt idx="41">
                  <c:v>0.22</c:v>
                </c:pt>
                <c:pt idx="42">
                  <c:v>0.22</c:v>
                </c:pt>
                <c:pt idx="43">
                  <c:v>0.22</c:v>
                </c:pt>
                <c:pt idx="44">
                  <c:v>0.22</c:v>
                </c:pt>
                <c:pt idx="45">
                  <c:v>0.22</c:v>
                </c:pt>
                <c:pt idx="46">
                  <c:v>0.23</c:v>
                </c:pt>
                <c:pt idx="47">
                  <c:v>0.23</c:v>
                </c:pt>
                <c:pt idx="48">
                  <c:v>0.23</c:v>
                </c:pt>
                <c:pt idx="49">
                  <c:v>0.23</c:v>
                </c:pt>
                <c:pt idx="50">
                  <c:v>0.23</c:v>
                </c:pt>
                <c:pt idx="51">
                  <c:v>0.23</c:v>
                </c:pt>
                <c:pt idx="52">
                  <c:v>0.23</c:v>
                </c:pt>
                <c:pt idx="53">
                  <c:v>0.23</c:v>
                </c:pt>
                <c:pt idx="54">
                  <c:v>0.23</c:v>
                </c:pt>
                <c:pt idx="55">
                  <c:v>0.23</c:v>
                </c:pt>
                <c:pt idx="56">
                  <c:v>0.23</c:v>
                </c:pt>
                <c:pt idx="57">
                  <c:v>0.24</c:v>
                </c:pt>
                <c:pt idx="58">
                  <c:v>0.24</c:v>
                </c:pt>
                <c:pt idx="59">
                  <c:v>0</c:v>
                </c:pt>
                <c:pt idx="60">
                  <c:v>0</c:v>
                </c:pt>
                <c:pt idx="61">
                  <c:v>0.01</c:v>
                </c:pt>
                <c:pt idx="62">
                  <c:v>0.01</c:v>
                </c:pt>
                <c:pt idx="63">
                  <c:v>0.01</c:v>
                </c:pt>
                <c:pt idx="64">
                  <c:v>0.02</c:v>
                </c:pt>
                <c:pt idx="65">
                  <c:v>0.02</c:v>
                </c:pt>
                <c:pt idx="66">
                  <c:v>0.02</c:v>
                </c:pt>
                <c:pt idx="67">
                  <c:v>0.03</c:v>
                </c:pt>
                <c:pt idx="68">
                  <c:v>0.03</c:v>
                </c:pt>
                <c:pt idx="69">
                  <c:v>0.03</c:v>
                </c:pt>
                <c:pt idx="70">
                  <c:v>0.03</c:v>
                </c:pt>
                <c:pt idx="71">
                  <c:v>0.03</c:v>
                </c:pt>
                <c:pt idx="72">
                  <c:v>0.04</c:v>
                </c:pt>
                <c:pt idx="73">
                  <c:v>0.04</c:v>
                </c:pt>
                <c:pt idx="74">
                  <c:v>0.04</c:v>
                </c:pt>
                <c:pt idx="75">
                  <c:v>0.04</c:v>
                </c:pt>
                <c:pt idx="76">
                  <c:v>0.04</c:v>
                </c:pt>
                <c:pt idx="77">
                  <c:v>0.04</c:v>
                </c:pt>
                <c:pt idx="78">
                  <c:v>0.05</c:v>
                </c:pt>
                <c:pt idx="79">
                  <c:v>0.05</c:v>
                </c:pt>
                <c:pt idx="80">
                  <c:v>0.05</c:v>
                </c:pt>
                <c:pt idx="81">
                  <c:v>0.05</c:v>
                </c:pt>
                <c:pt idx="82">
                  <c:v>0.05</c:v>
                </c:pt>
                <c:pt idx="83">
                  <c:v>0.06</c:v>
                </c:pt>
                <c:pt idx="84">
                  <c:v>0.06</c:v>
                </c:pt>
                <c:pt idx="85">
                  <c:v>0.06</c:v>
                </c:pt>
                <c:pt idx="86">
                  <c:v>0.06</c:v>
                </c:pt>
                <c:pt idx="87">
                  <c:v>7.0000000000000007E-2</c:v>
                </c:pt>
                <c:pt idx="88">
                  <c:v>7.0000000000000007E-2</c:v>
                </c:pt>
                <c:pt idx="89">
                  <c:v>7.0000000000000007E-2</c:v>
                </c:pt>
                <c:pt idx="90">
                  <c:v>7.0000000000000007E-2</c:v>
                </c:pt>
                <c:pt idx="91">
                  <c:v>0.08</c:v>
                </c:pt>
                <c:pt idx="92">
                  <c:v>0.08</c:v>
                </c:pt>
                <c:pt idx="93">
                  <c:v>0.08</c:v>
                </c:pt>
                <c:pt idx="94">
                  <c:v>0.08</c:v>
                </c:pt>
                <c:pt idx="95">
                  <c:v>0.09</c:v>
                </c:pt>
                <c:pt idx="96">
                  <c:v>0.09</c:v>
                </c:pt>
                <c:pt idx="97">
                  <c:v>0.09</c:v>
                </c:pt>
                <c:pt idx="98">
                  <c:v>0.1</c:v>
                </c:pt>
                <c:pt idx="99">
                  <c:v>0.1</c:v>
                </c:pt>
                <c:pt idx="100">
                  <c:v>0.1</c:v>
                </c:pt>
                <c:pt idx="101">
                  <c:v>0.11</c:v>
                </c:pt>
                <c:pt idx="102">
                  <c:v>0.11</c:v>
                </c:pt>
                <c:pt idx="103">
                  <c:v>0.11</c:v>
                </c:pt>
                <c:pt idx="104">
                  <c:v>0.12</c:v>
                </c:pt>
                <c:pt idx="105">
                  <c:v>0.12</c:v>
                </c:pt>
                <c:pt idx="106">
                  <c:v>0.12</c:v>
                </c:pt>
                <c:pt idx="107">
                  <c:v>0.13</c:v>
                </c:pt>
                <c:pt idx="108">
                  <c:v>0.13</c:v>
                </c:pt>
                <c:pt idx="109">
                  <c:v>0.13</c:v>
                </c:pt>
                <c:pt idx="110">
                  <c:v>0.13</c:v>
                </c:pt>
                <c:pt idx="111">
                  <c:v>0.14000000000000001</c:v>
                </c:pt>
                <c:pt idx="112">
                  <c:v>0.14000000000000001</c:v>
                </c:pt>
                <c:pt idx="113">
                  <c:v>0.14000000000000001</c:v>
                </c:pt>
                <c:pt idx="114">
                  <c:v>0.14000000000000001</c:v>
                </c:pt>
                <c:pt idx="115">
                  <c:v>0.14000000000000001</c:v>
                </c:pt>
                <c:pt idx="116">
                  <c:v>0.15</c:v>
                </c:pt>
                <c:pt idx="117">
                  <c:v>0.15</c:v>
                </c:pt>
                <c:pt idx="118">
                  <c:v>0.15</c:v>
                </c:pt>
                <c:pt idx="119">
                  <c:v>0.15</c:v>
                </c:pt>
                <c:pt idx="120">
                  <c:v>0.15</c:v>
                </c:pt>
                <c:pt idx="121">
                  <c:v>0.16</c:v>
                </c:pt>
                <c:pt idx="122">
                  <c:v>0.16</c:v>
                </c:pt>
                <c:pt idx="123">
                  <c:v>0.16</c:v>
                </c:pt>
                <c:pt idx="124">
                  <c:v>0.16</c:v>
                </c:pt>
                <c:pt idx="125">
                  <c:v>0.16</c:v>
                </c:pt>
                <c:pt idx="126">
                  <c:v>0.16</c:v>
                </c:pt>
                <c:pt idx="127">
                  <c:v>0.16</c:v>
                </c:pt>
                <c:pt idx="128">
                  <c:v>0.17</c:v>
                </c:pt>
                <c:pt idx="129">
                  <c:v>0.17</c:v>
                </c:pt>
                <c:pt idx="130">
                  <c:v>0.17</c:v>
                </c:pt>
                <c:pt idx="131">
                  <c:v>0.17</c:v>
                </c:pt>
                <c:pt idx="132">
                  <c:v>0.18</c:v>
                </c:pt>
                <c:pt idx="133">
                  <c:v>0.18</c:v>
                </c:pt>
                <c:pt idx="134">
                  <c:v>0.19</c:v>
                </c:pt>
                <c:pt idx="135">
                  <c:v>0.21</c:v>
                </c:pt>
                <c:pt idx="136">
                  <c:v>0.22</c:v>
                </c:pt>
                <c:pt idx="137">
                  <c:v>0.24</c:v>
                </c:pt>
                <c:pt idx="138">
                  <c:v>0.26</c:v>
                </c:pt>
                <c:pt idx="139">
                  <c:v>0.27</c:v>
                </c:pt>
                <c:pt idx="140">
                  <c:v>0.28999999999999998</c:v>
                </c:pt>
                <c:pt idx="141">
                  <c:v>0.31</c:v>
                </c:pt>
                <c:pt idx="142">
                  <c:v>0.33</c:v>
                </c:pt>
                <c:pt idx="143">
                  <c:v>0.34</c:v>
                </c:pt>
                <c:pt idx="144">
                  <c:v>0.36</c:v>
                </c:pt>
                <c:pt idx="145">
                  <c:v>0.38</c:v>
                </c:pt>
                <c:pt idx="146">
                  <c:v>0.4</c:v>
                </c:pt>
                <c:pt idx="147">
                  <c:v>0.42</c:v>
                </c:pt>
                <c:pt idx="148">
                  <c:v>0.44</c:v>
                </c:pt>
                <c:pt idx="149">
                  <c:v>0.46</c:v>
                </c:pt>
                <c:pt idx="150">
                  <c:v>0.47</c:v>
                </c:pt>
                <c:pt idx="151">
                  <c:v>0.49</c:v>
                </c:pt>
                <c:pt idx="152">
                  <c:v>0.51</c:v>
                </c:pt>
                <c:pt idx="153">
                  <c:v>0.53</c:v>
                </c:pt>
                <c:pt idx="154">
                  <c:v>0.55000000000000004</c:v>
                </c:pt>
                <c:pt idx="155">
                  <c:v>0.56999999999999995</c:v>
                </c:pt>
                <c:pt idx="156">
                  <c:v>0.59</c:v>
                </c:pt>
                <c:pt idx="157">
                  <c:v>0.61</c:v>
                </c:pt>
                <c:pt idx="158">
                  <c:v>0.63</c:v>
                </c:pt>
                <c:pt idx="159">
                  <c:v>0.66</c:v>
                </c:pt>
                <c:pt idx="160">
                  <c:v>0.69</c:v>
                </c:pt>
                <c:pt idx="161">
                  <c:v>0.72</c:v>
                </c:pt>
                <c:pt idx="162">
                  <c:v>0.75</c:v>
                </c:pt>
                <c:pt idx="163">
                  <c:v>0.8</c:v>
                </c:pt>
                <c:pt idx="164">
                  <c:v>0.84</c:v>
                </c:pt>
                <c:pt idx="165">
                  <c:v>0.89</c:v>
                </c:pt>
                <c:pt idx="166">
                  <c:v>0.94</c:v>
                </c:pt>
                <c:pt idx="167">
                  <c:v>1</c:v>
                </c:pt>
                <c:pt idx="168">
                  <c:v>1.07</c:v>
                </c:pt>
                <c:pt idx="169">
                  <c:v>1.1399999999999999</c:v>
                </c:pt>
                <c:pt idx="170">
                  <c:v>1.19</c:v>
                </c:pt>
                <c:pt idx="171">
                  <c:v>1.27</c:v>
                </c:pt>
                <c:pt idx="172">
                  <c:v>1.36</c:v>
                </c:pt>
                <c:pt idx="173">
                  <c:v>1.44</c:v>
                </c:pt>
                <c:pt idx="174">
                  <c:v>1.52</c:v>
                </c:pt>
                <c:pt idx="175">
                  <c:v>1.62</c:v>
                </c:pt>
                <c:pt idx="176">
                  <c:v>1.7</c:v>
                </c:pt>
                <c:pt idx="177">
                  <c:v>1.81</c:v>
                </c:pt>
                <c:pt idx="178">
                  <c:v>1.91</c:v>
                </c:pt>
                <c:pt idx="179">
                  <c:v>2.02</c:v>
                </c:pt>
                <c:pt idx="180">
                  <c:v>2.13</c:v>
                </c:pt>
                <c:pt idx="181">
                  <c:v>2.25</c:v>
                </c:pt>
                <c:pt idx="182">
                  <c:v>2.38</c:v>
                </c:pt>
                <c:pt idx="183">
                  <c:v>2.5099999999999998</c:v>
                </c:pt>
                <c:pt idx="184">
                  <c:v>2.65</c:v>
                </c:pt>
                <c:pt idx="185">
                  <c:v>2.8</c:v>
                </c:pt>
                <c:pt idx="186">
                  <c:v>2.95</c:v>
                </c:pt>
                <c:pt idx="187">
                  <c:v>3.11</c:v>
                </c:pt>
                <c:pt idx="188">
                  <c:v>3.28</c:v>
                </c:pt>
                <c:pt idx="189">
                  <c:v>3.44</c:v>
                </c:pt>
                <c:pt idx="190">
                  <c:v>3.62</c:v>
                </c:pt>
                <c:pt idx="191">
                  <c:v>3.79</c:v>
                </c:pt>
                <c:pt idx="192">
                  <c:v>3.97</c:v>
                </c:pt>
                <c:pt idx="193">
                  <c:v>4.1500000000000004</c:v>
                </c:pt>
                <c:pt idx="194">
                  <c:v>4.32</c:v>
                </c:pt>
                <c:pt idx="195">
                  <c:v>4.55</c:v>
                </c:pt>
                <c:pt idx="196">
                  <c:v>4.76</c:v>
                </c:pt>
                <c:pt idx="197">
                  <c:v>4.9800000000000004</c:v>
                </c:pt>
                <c:pt idx="198">
                  <c:v>5.18</c:v>
                </c:pt>
                <c:pt idx="199">
                  <c:v>5.42</c:v>
                </c:pt>
                <c:pt idx="200">
                  <c:v>5.63</c:v>
                </c:pt>
                <c:pt idx="201">
                  <c:v>5.88</c:v>
                </c:pt>
                <c:pt idx="202">
                  <c:v>6.13</c:v>
                </c:pt>
                <c:pt idx="203">
                  <c:v>6.34</c:v>
                </c:pt>
                <c:pt idx="204">
                  <c:v>6.59</c:v>
                </c:pt>
                <c:pt idx="205">
                  <c:v>6.85</c:v>
                </c:pt>
                <c:pt idx="206">
                  <c:v>7.11</c:v>
                </c:pt>
                <c:pt idx="207">
                  <c:v>7.38</c:v>
                </c:pt>
                <c:pt idx="208">
                  <c:v>7.62</c:v>
                </c:pt>
                <c:pt idx="209">
                  <c:v>7.87</c:v>
                </c:pt>
                <c:pt idx="210">
                  <c:v>8.1300000000000008</c:v>
                </c:pt>
                <c:pt idx="211">
                  <c:v>8.4</c:v>
                </c:pt>
                <c:pt idx="212">
                  <c:v>8.66</c:v>
                </c:pt>
                <c:pt idx="213">
                  <c:v>8.9</c:v>
                </c:pt>
                <c:pt idx="214">
                  <c:v>9.14</c:v>
                </c:pt>
                <c:pt idx="215">
                  <c:v>9.39</c:v>
                </c:pt>
                <c:pt idx="216">
                  <c:v>9.58</c:v>
                </c:pt>
                <c:pt idx="217">
                  <c:v>9.81</c:v>
                </c:pt>
                <c:pt idx="218">
                  <c:v>10</c:v>
                </c:pt>
                <c:pt idx="219">
                  <c:v>10.15</c:v>
                </c:pt>
                <c:pt idx="220">
                  <c:v>10.3</c:v>
                </c:pt>
                <c:pt idx="221">
                  <c:v>10.41</c:v>
                </c:pt>
                <c:pt idx="222">
                  <c:v>10.51</c:v>
                </c:pt>
                <c:pt idx="223">
                  <c:v>10.59</c:v>
                </c:pt>
                <c:pt idx="224">
                  <c:v>10.65</c:v>
                </c:pt>
                <c:pt idx="225">
                  <c:v>10.69</c:v>
                </c:pt>
                <c:pt idx="226">
                  <c:v>10.71</c:v>
                </c:pt>
                <c:pt idx="227">
                  <c:v>10.71</c:v>
                </c:pt>
                <c:pt idx="228">
                  <c:v>10.68</c:v>
                </c:pt>
                <c:pt idx="229">
                  <c:v>10.63</c:v>
                </c:pt>
                <c:pt idx="230">
                  <c:v>10.55</c:v>
                </c:pt>
                <c:pt idx="231">
                  <c:v>10.46</c:v>
                </c:pt>
                <c:pt idx="232">
                  <c:v>10.35</c:v>
                </c:pt>
                <c:pt idx="233">
                  <c:v>10.220000000000001</c:v>
                </c:pt>
                <c:pt idx="234">
                  <c:v>10.050000000000001</c:v>
                </c:pt>
                <c:pt idx="235">
                  <c:v>9.8699999999999992</c:v>
                </c:pt>
                <c:pt idx="236">
                  <c:v>9.66</c:v>
                </c:pt>
                <c:pt idx="237">
                  <c:v>9.43</c:v>
                </c:pt>
                <c:pt idx="238">
                  <c:v>9.15</c:v>
                </c:pt>
                <c:pt idx="239">
                  <c:v>8.91</c:v>
                </c:pt>
                <c:pt idx="240">
                  <c:v>8.6199999999999992</c:v>
                </c:pt>
                <c:pt idx="241">
                  <c:v>8.35</c:v>
                </c:pt>
                <c:pt idx="242">
                  <c:v>8.06</c:v>
                </c:pt>
                <c:pt idx="243">
                  <c:v>7.8</c:v>
                </c:pt>
                <c:pt idx="244">
                  <c:v>7.53</c:v>
                </c:pt>
                <c:pt idx="245">
                  <c:v>7.25</c:v>
                </c:pt>
                <c:pt idx="246">
                  <c:v>6.91</c:v>
                </c:pt>
                <c:pt idx="247">
                  <c:v>6.69</c:v>
                </c:pt>
                <c:pt idx="248">
                  <c:v>6.43</c:v>
                </c:pt>
                <c:pt idx="249">
                  <c:v>6.17</c:v>
                </c:pt>
                <c:pt idx="250">
                  <c:v>5.92</c:v>
                </c:pt>
                <c:pt idx="251">
                  <c:v>5.65</c:v>
                </c:pt>
                <c:pt idx="252">
                  <c:v>5.35</c:v>
                </c:pt>
                <c:pt idx="253">
                  <c:v>5.1100000000000003</c:v>
                </c:pt>
                <c:pt idx="254">
                  <c:v>4.8899999999999997</c:v>
                </c:pt>
                <c:pt idx="255">
                  <c:v>4.6500000000000004</c:v>
                </c:pt>
                <c:pt idx="256">
                  <c:v>4.42</c:v>
                </c:pt>
                <c:pt idx="257">
                  <c:v>4.2</c:v>
                </c:pt>
                <c:pt idx="258">
                  <c:v>3.98</c:v>
                </c:pt>
                <c:pt idx="259">
                  <c:v>3.78</c:v>
                </c:pt>
                <c:pt idx="260">
                  <c:v>3.58</c:v>
                </c:pt>
                <c:pt idx="261">
                  <c:v>3.4</c:v>
                </c:pt>
                <c:pt idx="262">
                  <c:v>3.22</c:v>
                </c:pt>
                <c:pt idx="263">
                  <c:v>3.1</c:v>
                </c:pt>
                <c:pt idx="264">
                  <c:v>2.93</c:v>
                </c:pt>
                <c:pt idx="265">
                  <c:v>2.8</c:v>
                </c:pt>
                <c:pt idx="266">
                  <c:v>2.66</c:v>
                </c:pt>
                <c:pt idx="267">
                  <c:v>2.5099999999999998</c:v>
                </c:pt>
                <c:pt idx="268">
                  <c:v>2.38</c:v>
                </c:pt>
                <c:pt idx="269">
                  <c:v>2.2599999999999998</c:v>
                </c:pt>
                <c:pt idx="270">
                  <c:v>2.12</c:v>
                </c:pt>
                <c:pt idx="271">
                  <c:v>2.0099999999999998</c:v>
                </c:pt>
                <c:pt idx="272">
                  <c:v>1.9</c:v>
                </c:pt>
                <c:pt idx="273">
                  <c:v>1.8</c:v>
                </c:pt>
                <c:pt idx="274">
                  <c:v>1.7</c:v>
                </c:pt>
                <c:pt idx="275">
                  <c:v>1.6</c:v>
                </c:pt>
                <c:pt idx="276">
                  <c:v>1.51</c:v>
                </c:pt>
                <c:pt idx="277">
                  <c:v>1.43</c:v>
                </c:pt>
                <c:pt idx="278">
                  <c:v>1.38</c:v>
                </c:pt>
                <c:pt idx="279">
                  <c:v>1.26</c:v>
                </c:pt>
                <c:pt idx="280">
                  <c:v>1.19</c:v>
                </c:pt>
                <c:pt idx="281">
                  <c:v>1.1299999999999999</c:v>
                </c:pt>
                <c:pt idx="282">
                  <c:v>1.06</c:v>
                </c:pt>
                <c:pt idx="283">
                  <c:v>1.01</c:v>
                </c:pt>
                <c:pt idx="284">
                  <c:v>0.96</c:v>
                </c:pt>
                <c:pt idx="285">
                  <c:v>0.91</c:v>
                </c:pt>
                <c:pt idx="286">
                  <c:v>0.86</c:v>
                </c:pt>
                <c:pt idx="287">
                  <c:v>0.83</c:v>
                </c:pt>
                <c:pt idx="288">
                  <c:v>0.79</c:v>
                </c:pt>
                <c:pt idx="289">
                  <c:v>0.76</c:v>
                </c:pt>
                <c:pt idx="290">
                  <c:v>0.73</c:v>
                </c:pt>
                <c:pt idx="291">
                  <c:v>0.71</c:v>
                </c:pt>
                <c:pt idx="292">
                  <c:v>0.69</c:v>
                </c:pt>
                <c:pt idx="293">
                  <c:v>0.66</c:v>
                </c:pt>
                <c:pt idx="294">
                  <c:v>0.64</c:v>
                </c:pt>
                <c:pt idx="295">
                  <c:v>0.62</c:v>
                </c:pt>
                <c:pt idx="296">
                  <c:v>0.6</c:v>
                </c:pt>
                <c:pt idx="297">
                  <c:v>0.57999999999999996</c:v>
                </c:pt>
                <c:pt idx="298">
                  <c:v>0.56999999999999995</c:v>
                </c:pt>
                <c:pt idx="299">
                  <c:v>0.55000000000000004</c:v>
                </c:pt>
                <c:pt idx="300">
                  <c:v>0.52</c:v>
                </c:pt>
                <c:pt idx="301">
                  <c:v>0.5</c:v>
                </c:pt>
                <c:pt idx="302">
                  <c:v>0.48</c:v>
                </c:pt>
                <c:pt idx="303">
                  <c:v>0.45</c:v>
                </c:pt>
                <c:pt idx="304">
                  <c:v>0.43</c:v>
                </c:pt>
                <c:pt idx="305">
                  <c:v>0.4</c:v>
                </c:pt>
                <c:pt idx="306">
                  <c:v>0.36</c:v>
                </c:pt>
                <c:pt idx="307">
                  <c:v>0.36</c:v>
                </c:pt>
                <c:pt idx="308">
                  <c:v>0.33</c:v>
                </c:pt>
                <c:pt idx="309">
                  <c:v>0.31</c:v>
                </c:pt>
                <c:pt idx="310">
                  <c:v>0.28999999999999998</c:v>
                </c:pt>
                <c:pt idx="311">
                  <c:v>0.27</c:v>
                </c:pt>
                <c:pt idx="312">
                  <c:v>0.26</c:v>
                </c:pt>
                <c:pt idx="313">
                  <c:v>0.24</c:v>
                </c:pt>
                <c:pt idx="314">
                  <c:v>0.23</c:v>
                </c:pt>
                <c:pt idx="315">
                  <c:v>0.22</c:v>
                </c:pt>
                <c:pt idx="316">
                  <c:v>0.21</c:v>
                </c:pt>
                <c:pt idx="317">
                  <c:v>0.21</c:v>
                </c:pt>
                <c:pt idx="318">
                  <c:v>0.21</c:v>
                </c:pt>
                <c:pt idx="319">
                  <c:v>0.2</c:v>
                </c:pt>
                <c:pt idx="320">
                  <c:v>0.2</c:v>
                </c:pt>
                <c:pt idx="321">
                  <c:v>0.2</c:v>
                </c:pt>
                <c:pt idx="322">
                  <c:v>0.19</c:v>
                </c:pt>
                <c:pt idx="323">
                  <c:v>0.19</c:v>
                </c:pt>
                <c:pt idx="324">
                  <c:v>0.19</c:v>
                </c:pt>
                <c:pt idx="325">
                  <c:v>0.19</c:v>
                </c:pt>
                <c:pt idx="326">
                  <c:v>0.19</c:v>
                </c:pt>
                <c:pt idx="327">
                  <c:v>0.18</c:v>
                </c:pt>
                <c:pt idx="328">
                  <c:v>0.18</c:v>
                </c:pt>
                <c:pt idx="329">
                  <c:v>0.18</c:v>
                </c:pt>
                <c:pt idx="330">
                  <c:v>0.18</c:v>
                </c:pt>
                <c:pt idx="331">
                  <c:v>0.18</c:v>
                </c:pt>
                <c:pt idx="332">
                  <c:v>0.18</c:v>
                </c:pt>
                <c:pt idx="333">
                  <c:v>0.18</c:v>
                </c:pt>
                <c:pt idx="334">
                  <c:v>0.17</c:v>
                </c:pt>
                <c:pt idx="335">
                  <c:v>0.17</c:v>
                </c:pt>
                <c:pt idx="336">
                  <c:v>0.17</c:v>
                </c:pt>
                <c:pt idx="337">
                  <c:v>0.17</c:v>
                </c:pt>
                <c:pt idx="338">
                  <c:v>0.17</c:v>
                </c:pt>
                <c:pt idx="339">
                  <c:v>0.17</c:v>
                </c:pt>
                <c:pt idx="340">
                  <c:v>0.17</c:v>
                </c:pt>
                <c:pt idx="341">
                  <c:v>0.17</c:v>
                </c:pt>
                <c:pt idx="342">
                  <c:v>0.17</c:v>
                </c:pt>
                <c:pt idx="343">
                  <c:v>0.17</c:v>
                </c:pt>
                <c:pt idx="344">
                  <c:v>0.17</c:v>
                </c:pt>
                <c:pt idx="345">
                  <c:v>0.16</c:v>
                </c:pt>
                <c:pt idx="346">
                  <c:v>0.16</c:v>
                </c:pt>
                <c:pt idx="347">
                  <c:v>0.16</c:v>
                </c:pt>
                <c:pt idx="348">
                  <c:v>0.16</c:v>
                </c:pt>
                <c:pt idx="349">
                  <c:v>0.16</c:v>
                </c:pt>
                <c:pt idx="350">
                  <c:v>0.16</c:v>
                </c:pt>
                <c:pt idx="351">
                  <c:v>0.16</c:v>
                </c:pt>
                <c:pt idx="352">
                  <c:v>0.16</c:v>
                </c:pt>
                <c:pt idx="353">
                  <c:v>0.16</c:v>
                </c:pt>
                <c:pt idx="354">
                  <c:v>0.16</c:v>
                </c:pt>
                <c:pt idx="355">
                  <c:v>0.16</c:v>
                </c:pt>
                <c:pt idx="356">
                  <c:v>0.16</c:v>
                </c:pt>
                <c:pt idx="357">
                  <c:v>0.16</c:v>
                </c:pt>
                <c:pt idx="358">
                  <c:v>0.16</c:v>
                </c:pt>
                <c:pt idx="359">
                  <c:v>0.16</c:v>
                </c:pt>
                <c:pt idx="360">
                  <c:v>0.16</c:v>
                </c:pt>
              </c:numCache>
            </c:numRef>
          </c:yVal>
          <c:smooth val="1"/>
          <c:extLst>
            <c:ext xmlns:c16="http://schemas.microsoft.com/office/drawing/2014/chart" uri="{C3380CC4-5D6E-409C-BE32-E72D297353CC}">
              <c16:uniqueId val="{00000000-E936-1540-B287-5C735D1D67EE}"/>
            </c:ext>
          </c:extLst>
        </c:ser>
        <c:ser>
          <c:idx val="1"/>
          <c:order val="1"/>
          <c:tx>
            <c:strRef>
              <c:f>Sheet1!$D$1:$D$2</c:f>
              <c:strCache>
                <c:ptCount val="2"/>
                <c:pt idx="0">
                  <c:v>Cam Lift Exhaust</c:v>
                </c:pt>
                <c:pt idx="1">
                  <c:v>(mm)</c:v>
                </c:pt>
              </c:strCache>
            </c:strRef>
          </c:tx>
          <c:spPr>
            <a:ln w="19050" cap="rnd">
              <a:solidFill>
                <a:schemeClr val="accent2"/>
              </a:solidFill>
              <a:round/>
            </a:ln>
            <a:effectLst/>
          </c:spPr>
          <c:marker>
            <c:symbol val="none"/>
          </c:marker>
          <c:xVal>
            <c:numRef>
              <c:f>Sheet1!$A$3:$A$633</c:f>
              <c:numCache>
                <c:formatCode>General</c:formatCode>
                <c:ptCount val="631"/>
                <c:pt idx="0">
                  <c:v>-360</c:v>
                </c:pt>
                <c:pt idx="1">
                  <c:v>-358</c:v>
                </c:pt>
                <c:pt idx="2">
                  <c:v>-356</c:v>
                </c:pt>
                <c:pt idx="3">
                  <c:v>-354</c:v>
                </c:pt>
                <c:pt idx="4">
                  <c:v>-352</c:v>
                </c:pt>
                <c:pt idx="5">
                  <c:v>-350</c:v>
                </c:pt>
                <c:pt idx="6">
                  <c:v>-348</c:v>
                </c:pt>
                <c:pt idx="7">
                  <c:v>-346</c:v>
                </c:pt>
                <c:pt idx="8">
                  <c:v>-344</c:v>
                </c:pt>
                <c:pt idx="9">
                  <c:v>-342</c:v>
                </c:pt>
                <c:pt idx="10">
                  <c:v>-340</c:v>
                </c:pt>
                <c:pt idx="11">
                  <c:v>-338</c:v>
                </c:pt>
                <c:pt idx="12">
                  <c:v>-336</c:v>
                </c:pt>
                <c:pt idx="13">
                  <c:v>-334</c:v>
                </c:pt>
                <c:pt idx="14">
                  <c:v>-332</c:v>
                </c:pt>
                <c:pt idx="15">
                  <c:v>-330</c:v>
                </c:pt>
                <c:pt idx="16">
                  <c:v>-328</c:v>
                </c:pt>
                <c:pt idx="17">
                  <c:v>-326</c:v>
                </c:pt>
                <c:pt idx="18">
                  <c:v>-324</c:v>
                </c:pt>
                <c:pt idx="19">
                  <c:v>-322</c:v>
                </c:pt>
                <c:pt idx="20">
                  <c:v>-320</c:v>
                </c:pt>
                <c:pt idx="21">
                  <c:v>-318</c:v>
                </c:pt>
                <c:pt idx="22">
                  <c:v>-316</c:v>
                </c:pt>
                <c:pt idx="23">
                  <c:v>-314</c:v>
                </c:pt>
                <c:pt idx="24">
                  <c:v>-312</c:v>
                </c:pt>
                <c:pt idx="25">
                  <c:v>-310</c:v>
                </c:pt>
                <c:pt idx="26">
                  <c:v>-308</c:v>
                </c:pt>
                <c:pt idx="27">
                  <c:v>-306</c:v>
                </c:pt>
                <c:pt idx="28">
                  <c:v>-304</c:v>
                </c:pt>
                <c:pt idx="29">
                  <c:v>-302</c:v>
                </c:pt>
                <c:pt idx="30">
                  <c:v>-300</c:v>
                </c:pt>
                <c:pt idx="31">
                  <c:v>-298</c:v>
                </c:pt>
                <c:pt idx="32">
                  <c:v>-296</c:v>
                </c:pt>
                <c:pt idx="33">
                  <c:v>-294</c:v>
                </c:pt>
                <c:pt idx="34">
                  <c:v>-292</c:v>
                </c:pt>
                <c:pt idx="35">
                  <c:v>-290</c:v>
                </c:pt>
                <c:pt idx="36">
                  <c:v>-288</c:v>
                </c:pt>
                <c:pt idx="37">
                  <c:v>-286</c:v>
                </c:pt>
                <c:pt idx="38">
                  <c:v>-284</c:v>
                </c:pt>
                <c:pt idx="39">
                  <c:v>-282</c:v>
                </c:pt>
                <c:pt idx="40">
                  <c:v>-280</c:v>
                </c:pt>
                <c:pt idx="41">
                  <c:v>-278</c:v>
                </c:pt>
                <c:pt idx="42">
                  <c:v>-276</c:v>
                </c:pt>
                <c:pt idx="43">
                  <c:v>-274</c:v>
                </c:pt>
                <c:pt idx="44">
                  <c:v>-272</c:v>
                </c:pt>
                <c:pt idx="45">
                  <c:v>-270</c:v>
                </c:pt>
                <c:pt idx="46">
                  <c:v>-268</c:v>
                </c:pt>
                <c:pt idx="47">
                  <c:v>-266</c:v>
                </c:pt>
                <c:pt idx="48">
                  <c:v>-264</c:v>
                </c:pt>
                <c:pt idx="49">
                  <c:v>-262</c:v>
                </c:pt>
                <c:pt idx="50">
                  <c:v>-260</c:v>
                </c:pt>
                <c:pt idx="51">
                  <c:v>-258</c:v>
                </c:pt>
                <c:pt idx="52">
                  <c:v>-256</c:v>
                </c:pt>
                <c:pt idx="53">
                  <c:v>-254</c:v>
                </c:pt>
                <c:pt idx="54">
                  <c:v>-252</c:v>
                </c:pt>
                <c:pt idx="55">
                  <c:v>-250</c:v>
                </c:pt>
                <c:pt idx="56">
                  <c:v>-248</c:v>
                </c:pt>
                <c:pt idx="57">
                  <c:v>-246</c:v>
                </c:pt>
                <c:pt idx="58">
                  <c:v>-244</c:v>
                </c:pt>
                <c:pt idx="59">
                  <c:v>-242</c:v>
                </c:pt>
                <c:pt idx="60">
                  <c:v>-240</c:v>
                </c:pt>
                <c:pt idx="61">
                  <c:v>-238</c:v>
                </c:pt>
                <c:pt idx="62">
                  <c:v>-236</c:v>
                </c:pt>
                <c:pt idx="63">
                  <c:v>-234</c:v>
                </c:pt>
                <c:pt idx="64">
                  <c:v>-232</c:v>
                </c:pt>
                <c:pt idx="65">
                  <c:v>-230</c:v>
                </c:pt>
                <c:pt idx="66">
                  <c:v>-228</c:v>
                </c:pt>
                <c:pt idx="67">
                  <c:v>-226</c:v>
                </c:pt>
                <c:pt idx="68">
                  <c:v>-224</c:v>
                </c:pt>
                <c:pt idx="69">
                  <c:v>-222</c:v>
                </c:pt>
                <c:pt idx="70">
                  <c:v>-220</c:v>
                </c:pt>
                <c:pt idx="71">
                  <c:v>-218</c:v>
                </c:pt>
                <c:pt idx="72">
                  <c:v>-216</c:v>
                </c:pt>
                <c:pt idx="73">
                  <c:v>-214</c:v>
                </c:pt>
                <c:pt idx="74">
                  <c:v>-212</c:v>
                </c:pt>
                <c:pt idx="75">
                  <c:v>-210</c:v>
                </c:pt>
                <c:pt idx="76">
                  <c:v>-208</c:v>
                </c:pt>
                <c:pt idx="77">
                  <c:v>-206</c:v>
                </c:pt>
                <c:pt idx="78">
                  <c:v>-204</c:v>
                </c:pt>
                <c:pt idx="79">
                  <c:v>-202</c:v>
                </c:pt>
                <c:pt idx="80">
                  <c:v>-200</c:v>
                </c:pt>
                <c:pt idx="81">
                  <c:v>-198</c:v>
                </c:pt>
                <c:pt idx="82">
                  <c:v>-196</c:v>
                </c:pt>
                <c:pt idx="83">
                  <c:v>-194</c:v>
                </c:pt>
                <c:pt idx="84">
                  <c:v>-192</c:v>
                </c:pt>
                <c:pt idx="85">
                  <c:v>-190</c:v>
                </c:pt>
                <c:pt idx="86">
                  <c:v>-188</c:v>
                </c:pt>
                <c:pt idx="87">
                  <c:v>-186</c:v>
                </c:pt>
                <c:pt idx="88">
                  <c:v>-184</c:v>
                </c:pt>
                <c:pt idx="89">
                  <c:v>-182</c:v>
                </c:pt>
                <c:pt idx="90">
                  <c:v>-180</c:v>
                </c:pt>
                <c:pt idx="91">
                  <c:v>-178</c:v>
                </c:pt>
                <c:pt idx="92">
                  <c:v>-176</c:v>
                </c:pt>
                <c:pt idx="93">
                  <c:v>-174</c:v>
                </c:pt>
                <c:pt idx="94">
                  <c:v>-172</c:v>
                </c:pt>
                <c:pt idx="95">
                  <c:v>-170</c:v>
                </c:pt>
                <c:pt idx="96">
                  <c:v>-168</c:v>
                </c:pt>
                <c:pt idx="97">
                  <c:v>-166</c:v>
                </c:pt>
                <c:pt idx="98">
                  <c:v>-164</c:v>
                </c:pt>
                <c:pt idx="99">
                  <c:v>-162</c:v>
                </c:pt>
                <c:pt idx="100">
                  <c:v>-160</c:v>
                </c:pt>
                <c:pt idx="101">
                  <c:v>-158</c:v>
                </c:pt>
                <c:pt idx="102">
                  <c:v>-156</c:v>
                </c:pt>
                <c:pt idx="103">
                  <c:v>-154</c:v>
                </c:pt>
                <c:pt idx="104">
                  <c:v>-152</c:v>
                </c:pt>
                <c:pt idx="105">
                  <c:v>-150</c:v>
                </c:pt>
                <c:pt idx="106">
                  <c:v>-148</c:v>
                </c:pt>
                <c:pt idx="107">
                  <c:v>-146</c:v>
                </c:pt>
                <c:pt idx="108">
                  <c:v>-144</c:v>
                </c:pt>
                <c:pt idx="109">
                  <c:v>-142</c:v>
                </c:pt>
                <c:pt idx="110">
                  <c:v>-140</c:v>
                </c:pt>
                <c:pt idx="111">
                  <c:v>-138</c:v>
                </c:pt>
                <c:pt idx="112">
                  <c:v>-136</c:v>
                </c:pt>
                <c:pt idx="113">
                  <c:v>-134</c:v>
                </c:pt>
                <c:pt idx="114">
                  <c:v>-132</c:v>
                </c:pt>
                <c:pt idx="115">
                  <c:v>-130</c:v>
                </c:pt>
                <c:pt idx="116">
                  <c:v>-128</c:v>
                </c:pt>
                <c:pt idx="117">
                  <c:v>-126</c:v>
                </c:pt>
                <c:pt idx="118">
                  <c:v>-124</c:v>
                </c:pt>
                <c:pt idx="119">
                  <c:v>-122</c:v>
                </c:pt>
                <c:pt idx="120">
                  <c:v>-120</c:v>
                </c:pt>
                <c:pt idx="121">
                  <c:v>-118</c:v>
                </c:pt>
                <c:pt idx="122">
                  <c:v>-116</c:v>
                </c:pt>
                <c:pt idx="123">
                  <c:v>-114</c:v>
                </c:pt>
                <c:pt idx="124">
                  <c:v>-112</c:v>
                </c:pt>
                <c:pt idx="125">
                  <c:v>-110</c:v>
                </c:pt>
                <c:pt idx="126">
                  <c:v>-108</c:v>
                </c:pt>
                <c:pt idx="127">
                  <c:v>-106</c:v>
                </c:pt>
                <c:pt idx="128">
                  <c:v>-104</c:v>
                </c:pt>
                <c:pt idx="129">
                  <c:v>-102</c:v>
                </c:pt>
                <c:pt idx="130">
                  <c:v>-100</c:v>
                </c:pt>
                <c:pt idx="131">
                  <c:v>-98</c:v>
                </c:pt>
                <c:pt idx="132">
                  <c:v>-96</c:v>
                </c:pt>
                <c:pt idx="133">
                  <c:v>-94</c:v>
                </c:pt>
                <c:pt idx="134">
                  <c:v>-92</c:v>
                </c:pt>
                <c:pt idx="135">
                  <c:v>-90</c:v>
                </c:pt>
                <c:pt idx="136">
                  <c:v>-88</c:v>
                </c:pt>
                <c:pt idx="137">
                  <c:v>-86</c:v>
                </c:pt>
                <c:pt idx="138">
                  <c:v>-84</c:v>
                </c:pt>
                <c:pt idx="139">
                  <c:v>-82</c:v>
                </c:pt>
                <c:pt idx="140">
                  <c:v>-80</c:v>
                </c:pt>
                <c:pt idx="141">
                  <c:v>-78</c:v>
                </c:pt>
                <c:pt idx="142">
                  <c:v>-76</c:v>
                </c:pt>
                <c:pt idx="143">
                  <c:v>-74</c:v>
                </c:pt>
                <c:pt idx="144">
                  <c:v>-72</c:v>
                </c:pt>
                <c:pt idx="145">
                  <c:v>-70</c:v>
                </c:pt>
                <c:pt idx="146">
                  <c:v>-68</c:v>
                </c:pt>
                <c:pt idx="147">
                  <c:v>-66</c:v>
                </c:pt>
                <c:pt idx="148">
                  <c:v>-64</c:v>
                </c:pt>
                <c:pt idx="149">
                  <c:v>-62</c:v>
                </c:pt>
                <c:pt idx="150">
                  <c:v>-60</c:v>
                </c:pt>
                <c:pt idx="151">
                  <c:v>-58</c:v>
                </c:pt>
                <c:pt idx="152">
                  <c:v>-56</c:v>
                </c:pt>
                <c:pt idx="153">
                  <c:v>-54</c:v>
                </c:pt>
                <c:pt idx="154">
                  <c:v>-52</c:v>
                </c:pt>
                <c:pt idx="155">
                  <c:v>-50</c:v>
                </c:pt>
                <c:pt idx="156">
                  <c:v>-48</c:v>
                </c:pt>
                <c:pt idx="157">
                  <c:v>-46</c:v>
                </c:pt>
                <c:pt idx="158">
                  <c:v>-44</c:v>
                </c:pt>
                <c:pt idx="159">
                  <c:v>-42</c:v>
                </c:pt>
                <c:pt idx="160">
                  <c:v>-40</c:v>
                </c:pt>
                <c:pt idx="161">
                  <c:v>-38</c:v>
                </c:pt>
                <c:pt idx="162">
                  <c:v>-36</c:v>
                </c:pt>
                <c:pt idx="163">
                  <c:v>-34</c:v>
                </c:pt>
                <c:pt idx="164">
                  <c:v>-32</c:v>
                </c:pt>
                <c:pt idx="165">
                  <c:v>-30</c:v>
                </c:pt>
                <c:pt idx="166">
                  <c:v>-28</c:v>
                </c:pt>
                <c:pt idx="167">
                  <c:v>-26</c:v>
                </c:pt>
                <c:pt idx="168">
                  <c:v>-24</c:v>
                </c:pt>
                <c:pt idx="169">
                  <c:v>-22</c:v>
                </c:pt>
                <c:pt idx="170">
                  <c:v>-20</c:v>
                </c:pt>
                <c:pt idx="171">
                  <c:v>-18</c:v>
                </c:pt>
                <c:pt idx="172">
                  <c:v>-16</c:v>
                </c:pt>
                <c:pt idx="173">
                  <c:v>-14</c:v>
                </c:pt>
                <c:pt idx="174">
                  <c:v>-12</c:v>
                </c:pt>
                <c:pt idx="175">
                  <c:v>-10</c:v>
                </c:pt>
                <c:pt idx="176">
                  <c:v>-8</c:v>
                </c:pt>
                <c:pt idx="177">
                  <c:v>-6</c:v>
                </c:pt>
                <c:pt idx="178">
                  <c:v>-4</c:v>
                </c:pt>
                <c:pt idx="179">
                  <c:v>-2</c:v>
                </c:pt>
                <c:pt idx="180">
                  <c:v>0</c:v>
                </c:pt>
                <c:pt idx="181">
                  <c:v>2</c:v>
                </c:pt>
                <c:pt idx="182">
                  <c:v>4</c:v>
                </c:pt>
                <c:pt idx="183">
                  <c:v>6</c:v>
                </c:pt>
                <c:pt idx="184">
                  <c:v>8</c:v>
                </c:pt>
                <c:pt idx="185">
                  <c:v>10</c:v>
                </c:pt>
                <c:pt idx="186">
                  <c:v>12</c:v>
                </c:pt>
                <c:pt idx="187">
                  <c:v>14</c:v>
                </c:pt>
                <c:pt idx="188">
                  <c:v>16</c:v>
                </c:pt>
                <c:pt idx="189">
                  <c:v>18</c:v>
                </c:pt>
                <c:pt idx="190">
                  <c:v>20</c:v>
                </c:pt>
                <c:pt idx="191">
                  <c:v>22</c:v>
                </c:pt>
                <c:pt idx="192">
                  <c:v>24</c:v>
                </c:pt>
                <c:pt idx="193">
                  <c:v>26</c:v>
                </c:pt>
                <c:pt idx="194">
                  <c:v>28</c:v>
                </c:pt>
                <c:pt idx="195">
                  <c:v>30</c:v>
                </c:pt>
                <c:pt idx="196">
                  <c:v>32</c:v>
                </c:pt>
                <c:pt idx="197">
                  <c:v>34</c:v>
                </c:pt>
                <c:pt idx="198">
                  <c:v>36</c:v>
                </c:pt>
                <c:pt idx="199">
                  <c:v>38</c:v>
                </c:pt>
                <c:pt idx="200">
                  <c:v>40</c:v>
                </c:pt>
                <c:pt idx="201">
                  <c:v>42</c:v>
                </c:pt>
                <c:pt idx="202">
                  <c:v>44</c:v>
                </c:pt>
                <c:pt idx="203">
                  <c:v>46</c:v>
                </c:pt>
                <c:pt idx="204">
                  <c:v>48</c:v>
                </c:pt>
                <c:pt idx="205">
                  <c:v>50</c:v>
                </c:pt>
                <c:pt idx="206">
                  <c:v>52</c:v>
                </c:pt>
                <c:pt idx="207">
                  <c:v>54</c:v>
                </c:pt>
                <c:pt idx="208">
                  <c:v>56</c:v>
                </c:pt>
                <c:pt idx="209">
                  <c:v>58</c:v>
                </c:pt>
                <c:pt idx="210">
                  <c:v>60</c:v>
                </c:pt>
                <c:pt idx="211">
                  <c:v>62</c:v>
                </c:pt>
                <c:pt idx="212">
                  <c:v>64</c:v>
                </c:pt>
                <c:pt idx="213">
                  <c:v>66</c:v>
                </c:pt>
                <c:pt idx="214">
                  <c:v>68</c:v>
                </c:pt>
                <c:pt idx="215">
                  <c:v>70</c:v>
                </c:pt>
                <c:pt idx="216">
                  <c:v>72</c:v>
                </c:pt>
                <c:pt idx="217">
                  <c:v>74</c:v>
                </c:pt>
                <c:pt idx="218">
                  <c:v>76</c:v>
                </c:pt>
                <c:pt idx="219">
                  <c:v>78</c:v>
                </c:pt>
                <c:pt idx="220">
                  <c:v>80</c:v>
                </c:pt>
                <c:pt idx="221">
                  <c:v>82</c:v>
                </c:pt>
                <c:pt idx="222">
                  <c:v>84</c:v>
                </c:pt>
                <c:pt idx="223">
                  <c:v>86</c:v>
                </c:pt>
                <c:pt idx="224">
                  <c:v>88</c:v>
                </c:pt>
                <c:pt idx="225">
                  <c:v>90</c:v>
                </c:pt>
                <c:pt idx="226">
                  <c:v>92</c:v>
                </c:pt>
                <c:pt idx="227">
                  <c:v>94</c:v>
                </c:pt>
                <c:pt idx="228">
                  <c:v>96</c:v>
                </c:pt>
                <c:pt idx="229">
                  <c:v>98</c:v>
                </c:pt>
                <c:pt idx="230">
                  <c:v>100</c:v>
                </c:pt>
                <c:pt idx="231">
                  <c:v>102</c:v>
                </c:pt>
                <c:pt idx="232">
                  <c:v>104</c:v>
                </c:pt>
                <c:pt idx="233">
                  <c:v>106</c:v>
                </c:pt>
                <c:pt idx="234">
                  <c:v>108</c:v>
                </c:pt>
                <c:pt idx="235">
                  <c:v>110</c:v>
                </c:pt>
                <c:pt idx="236">
                  <c:v>112</c:v>
                </c:pt>
                <c:pt idx="237">
                  <c:v>114</c:v>
                </c:pt>
                <c:pt idx="238">
                  <c:v>116</c:v>
                </c:pt>
                <c:pt idx="239">
                  <c:v>118</c:v>
                </c:pt>
                <c:pt idx="240">
                  <c:v>120</c:v>
                </c:pt>
                <c:pt idx="241">
                  <c:v>122</c:v>
                </c:pt>
                <c:pt idx="242">
                  <c:v>124</c:v>
                </c:pt>
                <c:pt idx="243">
                  <c:v>126</c:v>
                </c:pt>
                <c:pt idx="244">
                  <c:v>128</c:v>
                </c:pt>
                <c:pt idx="245">
                  <c:v>130</c:v>
                </c:pt>
                <c:pt idx="246">
                  <c:v>132</c:v>
                </c:pt>
                <c:pt idx="247">
                  <c:v>134</c:v>
                </c:pt>
                <c:pt idx="248">
                  <c:v>136</c:v>
                </c:pt>
                <c:pt idx="249">
                  <c:v>138</c:v>
                </c:pt>
                <c:pt idx="250">
                  <c:v>140</c:v>
                </c:pt>
                <c:pt idx="251">
                  <c:v>142</c:v>
                </c:pt>
                <c:pt idx="252">
                  <c:v>144</c:v>
                </c:pt>
                <c:pt idx="253">
                  <c:v>146</c:v>
                </c:pt>
                <c:pt idx="254">
                  <c:v>148</c:v>
                </c:pt>
                <c:pt idx="255">
                  <c:v>150</c:v>
                </c:pt>
                <c:pt idx="256">
                  <c:v>152</c:v>
                </c:pt>
                <c:pt idx="257">
                  <c:v>154</c:v>
                </c:pt>
                <c:pt idx="258">
                  <c:v>156</c:v>
                </c:pt>
                <c:pt idx="259">
                  <c:v>158</c:v>
                </c:pt>
                <c:pt idx="260">
                  <c:v>160</c:v>
                </c:pt>
                <c:pt idx="261">
                  <c:v>162</c:v>
                </c:pt>
                <c:pt idx="262">
                  <c:v>164</c:v>
                </c:pt>
                <c:pt idx="263">
                  <c:v>166</c:v>
                </c:pt>
                <c:pt idx="264">
                  <c:v>168</c:v>
                </c:pt>
                <c:pt idx="265">
                  <c:v>170</c:v>
                </c:pt>
                <c:pt idx="266">
                  <c:v>172</c:v>
                </c:pt>
                <c:pt idx="267">
                  <c:v>174</c:v>
                </c:pt>
                <c:pt idx="268">
                  <c:v>176</c:v>
                </c:pt>
                <c:pt idx="269">
                  <c:v>178</c:v>
                </c:pt>
                <c:pt idx="270">
                  <c:v>180</c:v>
                </c:pt>
                <c:pt idx="271">
                  <c:v>182</c:v>
                </c:pt>
                <c:pt idx="272">
                  <c:v>184</c:v>
                </c:pt>
                <c:pt idx="273">
                  <c:v>186</c:v>
                </c:pt>
                <c:pt idx="274">
                  <c:v>188</c:v>
                </c:pt>
                <c:pt idx="275">
                  <c:v>190</c:v>
                </c:pt>
                <c:pt idx="276">
                  <c:v>192</c:v>
                </c:pt>
                <c:pt idx="277">
                  <c:v>194</c:v>
                </c:pt>
                <c:pt idx="278">
                  <c:v>196</c:v>
                </c:pt>
                <c:pt idx="279">
                  <c:v>198</c:v>
                </c:pt>
                <c:pt idx="280">
                  <c:v>200</c:v>
                </c:pt>
                <c:pt idx="281">
                  <c:v>202</c:v>
                </c:pt>
                <c:pt idx="282">
                  <c:v>204</c:v>
                </c:pt>
                <c:pt idx="283">
                  <c:v>206</c:v>
                </c:pt>
                <c:pt idx="284">
                  <c:v>208</c:v>
                </c:pt>
                <c:pt idx="285">
                  <c:v>210</c:v>
                </c:pt>
                <c:pt idx="286">
                  <c:v>212</c:v>
                </c:pt>
                <c:pt idx="287">
                  <c:v>214</c:v>
                </c:pt>
                <c:pt idx="288">
                  <c:v>216</c:v>
                </c:pt>
                <c:pt idx="289">
                  <c:v>218</c:v>
                </c:pt>
                <c:pt idx="290">
                  <c:v>220</c:v>
                </c:pt>
                <c:pt idx="291">
                  <c:v>222</c:v>
                </c:pt>
                <c:pt idx="292">
                  <c:v>224</c:v>
                </c:pt>
                <c:pt idx="293">
                  <c:v>226</c:v>
                </c:pt>
                <c:pt idx="294">
                  <c:v>228</c:v>
                </c:pt>
                <c:pt idx="295">
                  <c:v>230</c:v>
                </c:pt>
                <c:pt idx="296">
                  <c:v>232</c:v>
                </c:pt>
                <c:pt idx="297">
                  <c:v>234</c:v>
                </c:pt>
                <c:pt idx="298">
                  <c:v>236</c:v>
                </c:pt>
                <c:pt idx="299">
                  <c:v>238</c:v>
                </c:pt>
                <c:pt idx="300">
                  <c:v>240</c:v>
                </c:pt>
                <c:pt idx="301">
                  <c:v>242</c:v>
                </c:pt>
                <c:pt idx="302">
                  <c:v>244</c:v>
                </c:pt>
                <c:pt idx="303">
                  <c:v>246</c:v>
                </c:pt>
                <c:pt idx="304">
                  <c:v>248</c:v>
                </c:pt>
                <c:pt idx="305">
                  <c:v>250</c:v>
                </c:pt>
                <c:pt idx="306">
                  <c:v>252</c:v>
                </c:pt>
                <c:pt idx="307">
                  <c:v>254</c:v>
                </c:pt>
                <c:pt idx="308">
                  <c:v>256</c:v>
                </c:pt>
                <c:pt idx="309">
                  <c:v>258</c:v>
                </c:pt>
                <c:pt idx="310">
                  <c:v>260</c:v>
                </c:pt>
                <c:pt idx="311">
                  <c:v>262</c:v>
                </c:pt>
                <c:pt idx="312">
                  <c:v>264</c:v>
                </c:pt>
                <c:pt idx="313">
                  <c:v>266</c:v>
                </c:pt>
                <c:pt idx="314">
                  <c:v>268</c:v>
                </c:pt>
                <c:pt idx="315">
                  <c:v>270</c:v>
                </c:pt>
                <c:pt idx="316">
                  <c:v>272</c:v>
                </c:pt>
                <c:pt idx="317">
                  <c:v>274</c:v>
                </c:pt>
                <c:pt idx="318">
                  <c:v>276</c:v>
                </c:pt>
                <c:pt idx="319">
                  <c:v>278</c:v>
                </c:pt>
                <c:pt idx="320">
                  <c:v>280</c:v>
                </c:pt>
                <c:pt idx="321">
                  <c:v>282</c:v>
                </c:pt>
                <c:pt idx="322">
                  <c:v>284</c:v>
                </c:pt>
                <c:pt idx="323">
                  <c:v>286</c:v>
                </c:pt>
                <c:pt idx="324">
                  <c:v>288</c:v>
                </c:pt>
                <c:pt idx="325">
                  <c:v>290</c:v>
                </c:pt>
                <c:pt idx="326">
                  <c:v>292</c:v>
                </c:pt>
                <c:pt idx="327">
                  <c:v>294</c:v>
                </c:pt>
                <c:pt idx="328">
                  <c:v>296</c:v>
                </c:pt>
                <c:pt idx="329">
                  <c:v>298</c:v>
                </c:pt>
                <c:pt idx="330">
                  <c:v>300</c:v>
                </c:pt>
                <c:pt idx="331">
                  <c:v>302</c:v>
                </c:pt>
                <c:pt idx="332">
                  <c:v>304</c:v>
                </c:pt>
                <c:pt idx="333">
                  <c:v>306</c:v>
                </c:pt>
                <c:pt idx="334">
                  <c:v>308</c:v>
                </c:pt>
                <c:pt idx="335">
                  <c:v>310</c:v>
                </c:pt>
                <c:pt idx="336">
                  <c:v>312</c:v>
                </c:pt>
                <c:pt idx="337">
                  <c:v>314</c:v>
                </c:pt>
                <c:pt idx="338">
                  <c:v>316</c:v>
                </c:pt>
                <c:pt idx="339">
                  <c:v>318</c:v>
                </c:pt>
                <c:pt idx="340">
                  <c:v>320</c:v>
                </c:pt>
                <c:pt idx="341">
                  <c:v>322</c:v>
                </c:pt>
                <c:pt idx="342">
                  <c:v>324</c:v>
                </c:pt>
                <c:pt idx="343">
                  <c:v>326</c:v>
                </c:pt>
                <c:pt idx="344">
                  <c:v>328</c:v>
                </c:pt>
                <c:pt idx="345">
                  <c:v>330</c:v>
                </c:pt>
                <c:pt idx="346">
                  <c:v>332</c:v>
                </c:pt>
                <c:pt idx="347">
                  <c:v>334</c:v>
                </c:pt>
                <c:pt idx="348">
                  <c:v>336</c:v>
                </c:pt>
                <c:pt idx="349">
                  <c:v>338</c:v>
                </c:pt>
                <c:pt idx="350">
                  <c:v>340</c:v>
                </c:pt>
                <c:pt idx="351">
                  <c:v>342</c:v>
                </c:pt>
                <c:pt idx="352">
                  <c:v>344</c:v>
                </c:pt>
                <c:pt idx="353">
                  <c:v>346</c:v>
                </c:pt>
                <c:pt idx="354">
                  <c:v>348</c:v>
                </c:pt>
                <c:pt idx="355">
                  <c:v>350</c:v>
                </c:pt>
                <c:pt idx="356">
                  <c:v>352</c:v>
                </c:pt>
                <c:pt idx="357">
                  <c:v>354</c:v>
                </c:pt>
                <c:pt idx="358">
                  <c:v>356</c:v>
                </c:pt>
                <c:pt idx="359">
                  <c:v>358</c:v>
                </c:pt>
                <c:pt idx="360">
                  <c:v>360</c:v>
                </c:pt>
              </c:numCache>
            </c:numRef>
          </c:xVal>
          <c:yVal>
            <c:numRef>
              <c:f>Sheet1!$D$3:$D$633</c:f>
              <c:numCache>
                <c:formatCode>0.00</c:formatCode>
                <c:ptCount val="631"/>
                <c:pt idx="0">
                  <c:v>0.35</c:v>
                </c:pt>
                <c:pt idx="1">
                  <c:v>0.36</c:v>
                </c:pt>
                <c:pt idx="2">
                  <c:v>0.36</c:v>
                </c:pt>
                <c:pt idx="3">
                  <c:v>0.36</c:v>
                </c:pt>
                <c:pt idx="4">
                  <c:v>0.37</c:v>
                </c:pt>
                <c:pt idx="5">
                  <c:v>0.37</c:v>
                </c:pt>
                <c:pt idx="6">
                  <c:v>0.37</c:v>
                </c:pt>
                <c:pt idx="7">
                  <c:v>0.37</c:v>
                </c:pt>
                <c:pt idx="8">
                  <c:v>0.38</c:v>
                </c:pt>
                <c:pt idx="9">
                  <c:v>0.38</c:v>
                </c:pt>
                <c:pt idx="10">
                  <c:v>0.38</c:v>
                </c:pt>
                <c:pt idx="11">
                  <c:v>0.39</c:v>
                </c:pt>
                <c:pt idx="12">
                  <c:v>0.39</c:v>
                </c:pt>
                <c:pt idx="13">
                  <c:v>0.39</c:v>
                </c:pt>
                <c:pt idx="14">
                  <c:v>0.39</c:v>
                </c:pt>
                <c:pt idx="15">
                  <c:v>0.39</c:v>
                </c:pt>
                <c:pt idx="16">
                  <c:v>0.39</c:v>
                </c:pt>
                <c:pt idx="17">
                  <c:v>0.39</c:v>
                </c:pt>
                <c:pt idx="18">
                  <c:v>0.39</c:v>
                </c:pt>
                <c:pt idx="19">
                  <c:v>0.39</c:v>
                </c:pt>
                <c:pt idx="20">
                  <c:v>0.39</c:v>
                </c:pt>
                <c:pt idx="21">
                  <c:v>0.39</c:v>
                </c:pt>
                <c:pt idx="22">
                  <c:v>0.39</c:v>
                </c:pt>
                <c:pt idx="23">
                  <c:v>0.39</c:v>
                </c:pt>
                <c:pt idx="24">
                  <c:v>0.39</c:v>
                </c:pt>
                <c:pt idx="25">
                  <c:v>0.39</c:v>
                </c:pt>
                <c:pt idx="26">
                  <c:v>0.39</c:v>
                </c:pt>
                <c:pt idx="27">
                  <c:v>0.39</c:v>
                </c:pt>
                <c:pt idx="28">
                  <c:v>0.39</c:v>
                </c:pt>
                <c:pt idx="29">
                  <c:v>0.39</c:v>
                </c:pt>
                <c:pt idx="30">
                  <c:v>0.39</c:v>
                </c:pt>
                <c:pt idx="31">
                  <c:v>0.39</c:v>
                </c:pt>
                <c:pt idx="32">
                  <c:v>0.4</c:v>
                </c:pt>
                <c:pt idx="33">
                  <c:v>0.41</c:v>
                </c:pt>
                <c:pt idx="34">
                  <c:v>0.42</c:v>
                </c:pt>
                <c:pt idx="35">
                  <c:v>0.44</c:v>
                </c:pt>
                <c:pt idx="36">
                  <c:v>0.46</c:v>
                </c:pt>
                <c:pt idx="37">
                  <c:v>0.48</c:v>
                </c:pt>
                <c:pt idx="38">
                  <c:v>0.5</c:v>
                </c:pt>
                <c:pt idx="39">
                  <c:v>0.52</c:v>
                </c:pt>
                <c:pt idx="40">
                  <c:v>0.54</c:v>
                </c:pt>
                <c:pt idx="41">
                  <c:v>0.56000000000000005</c:v>
                </c:pt>
                <c:pt idx="42">
                  <c:v>0.57999999999999996</c:v>
                </c:pt>
                <c:pt idx="43">
                  <c:v>0.6</c:v>
                </c:pt>
                <c:pt idx="44">
                  <c:v>0.61</c:v>
                </c:pt>
                <c:pt idx="45">
                  <c:v>0.63</c:v>
                </c:pt>
                <c:pt idx="46">
                  <c:v>0.65</c:v>
                </c:pt>
                <c:pt idx="47">
                  <c:v>0.67</c:v>
                </c:pt>
                <c:pt idx="48">
                  <c:v>0.69</c:v>
                </c:pt>
                <c:pt idx="49">
                  <c:v>0.71</c:v>
                </c:pt>
                <c:pt idx="50">
                  <c:v>0.73</c:v>
                </c:pt>
                <c:pt idx="51">
                  <c:v>0.75</c:v>
                </c:pt>
                <c:pt idx="52">
                  <c:v>0.78</c:v>
                </c:pt>
                <c:pt idx="53">
                  <c:v>0.8</c:v>
                </c:pt>
                <c:pt idx="54">
                  <c:v>0.83</c:v>
                </c:pt>
                <c:pt idx="55">
                  <c:v>0.86</c:v>
                </c:pt>
                <c:pt idx="56">
                  <c:v>0.9</c:v>
                </c:pt>
                <c:pt idx="57">
                  <c:v>0.93</c:v>
                </c:pt>
                <c:pt idx="58">
                  <c:v>0.98</c:v>
                </c:pt>
                <c:pt idx="59">
                  <c:v>1.01</c:v>
                </c:pt>
                <c:pt idx="60">
                  <c:v>1.1100000000000001</c:v>
                </c:pt>
                <c:pt idx="61">
                  <c:v>1.1200000000000001</c:v>
                </c:pt>
                <c:pt idx="62">
                  <c:v>1.1499999999999999</c:v>
                </c:pt>
                <c:pt idx="63">
                  <c:v>1.2</c:v>
                </c:pt>
                <c:pt idx="64">
                  <c:v>1.26</c:v>
                </c:pt>
                <c:pt idx="65">
                  <c:v>1.33</c:v>
                </c:pt>
                <c:pt idx="66">
                  <c:v>1.41</c:v>
                </c:pt>
                <c:pt idx="67">
                  <c:v>1.47</c:v>
                </c:pt>
                <c:pt idx="68">
                  <c:v>1.55</c:v>
                </c:pt>
                <c:pt idx="69">
                  <c:v>1.63</c:v>
                </c:pt>
                <c:pt idx="70">
                  <c:v>1.76</c:v>
                </c:pt>
                <c:pt idx="71">
                  <c:v>1.82</c:v>
                </c:pt>
                <c:pt idx="72">
                  <c:v>1.91</c:v>
                </c:pt>
                <c:pt idx="73">
                  <c:v>2</c:v>
                </c:pt>
                <c:pt idx="74">
                  <c:v>2.11</c:v>
                </c:pt>
                <c:pt idx="75">
                  <c:v>2.2200000000000002</c:v>
                </c:pt>
                <c:pt idx="76">
                  <c:v>2.29</c:v>
                </c:pt>
                <c:pt idx="77">
                  <c:v>2.4</c:v>
                </c:pt>
                <c:pt idx="78">
                  <c:v>2.5099999999999998</c:v>
                </c:pt>
                <c:pt idx="79">
                  <c:v>2.63</c:v>
                </c:pt>
                <c:pt idx="80">
                  <c:v>2.75</c:v>
                </c:pt>
                <c:pt idx="81">
                  <c:v>2.89</c:v>
                </c:pt>
                <c:pt idx="82">
                  <c:v>3.02</c:v>
                </c:pt>
                <c:pt idx="83">
                  <c:v>3.16</c:v>
                </c:pt>
                <c:pt idx="84">
                  <c:v>3.3</c:v>
                </c:pt>
                <c:pt idx="85">
                  <c:v>3.46</c:v>
                </c:pt>
                <c:pt idx="86">
                  <c:v>3.62</c:v>
                </c:pt>
                <c:pt idx="87">
                  <c:v>3.79</c:v>
                </c:pt>
                <c:pt idx="88">
                  <c:v>3.94</c:v>
                </c:pt>
                <c:pt idx="89">
                  <c:v>4.0999999999999996</c:v>
                </c:pt>
                <c:pt idx="90">
                  <c:v>4.3099999999999996</c:v>
                </c:pt>
                <c:pt idx="91">
                  <c:v>4.4800000000000004</c:v>
                </c:pt>
                <c:pt idx="92">
                  <c:v>4.68</c:v>
                </c:pt>
                <c:pt idx="93">
                  <c:v>4.88</c:v>
                </c:pt>
                <c:pt idx="94">
                  <c:v>5.08</c:v>
                </c:pt>
                <c:pt idx="95">
                  <c:v>5.27</c:v>
                </c:pt>
                <c:pt idx="96">
                  <c:v>5.46</c:v>
                </c:pt>
                <c:pt idx="97">
                  <c:v>5.69</c:v>
                </c:pt>
                <c:pt idx="98">
                  <c:v>5.91</c:v>
                </c:pt>
                <c:pt idx="99">
                  <c:v>6.13</c:v>
                </c:pt>
                <c:pt idx="100">
                  <c:v>6.35</c:v>
                </c:pt>
                <c:pt idx="101">
                  <c:v>6.58</c:v>
                </c:pt>
                <c:pt idx="102">
                  <c:v>6.82</c:v>
                </c:pt>
                <c:pt idx="103">
                  <c:v>7.04</c:v>
                </c:pt>
                <c:pt idx="104">
                  <c:v>7.29</c:v>
                </c:pt>
                <c:pt idx="105">
                  <c:v>7.49</c:v>
                </c:pt>
                <c:pt idx="106">
                  <c:v>7.72</c:v>
                </c:pt>
                <c:pt idx="107">
                  <c:v>7.98</c:v>
                </c:pt>
                <c:pt idx="108">
                  <c:v>8.19</c:v>
                </c:pt>
                <c:pt idx="109">
                  <c:v>8.41</c:v>
                </c:pt>
                <c:pt idx="110">
                  <c:v>8.6</c:v>
                </c:pt>
                <c:pt idx="111">
                  <c:v>8.7899999999999991</c:v>
                </c:pt>
                <c:pt idx="112">
                  <c:v>8.9600000000000009</c:v>
                </c:pt>
                <c:pt idx="113">
                  <c:v>9.1</c:v>
                </c:pt>
                <c:pt idx="114">
                  <c:v>9.23</c:v>
                </c:pt>
                <c:pt idx="115">
                  <c:v>9.32</c:v>
                </c:pt>
                <c:pt idx="116">
                  <c:v>9.39</c:v>
                </c:pt>
                <c:pt idx="117">
                  <c:v>9.43</c:v>
                </c:pt>
                <c:pt idx="118">
                  <c:v>9.43</c:v>
                </c:pt>
                <c:pt idx="119">
                  <c:v>9.42</c:v>
                </c:pt>
                <c:pt idx="120">
                  <c:v>9.36</c:v>
                </c:pt>
                <c:pt idx="121">
                  <c:v>9.26</c:v>
                </c:pt>
                <c:pt idx="122">
                  <c:v>9.1199999999999992</c:v>
                </c:pt>
                <c:pt idx="123">
                  <c:v>8.98</c:v>
                </c:pt>
                <c:pt idx="124">
                  <c:v>8.82</c:v>
                </c:pt>
                <c:pt idx="125">
                  <c:v>8.6300000000000008</c:v>
                </c:pt>
                <c:pt idx="126">
                  <c:v>8.41</c:v>
                </c:pt>
                <c:pt idx="127">
                  <c:v>8.1999999999999993</c:v>
                </c:pt>
                <c:pt idx="128">
                  <c:v>7.96</c:v>
                </c:pt>
                <c:pt idx="129">
                  <c:v>7.65</c:v>
                </c:pt>
                <c:pt idx="130">
                  <c:v>7.43</c:v>
                </c:pt>
                <c:pt idx="131">
                  <c:v>7.2</c:v>
                </c:pt>
                <c:pt idx="132">
                  <c:v>6.93</c:v>
                </c:pt>
                <c:pt idx="133">
                  <c:v>6.7</c:v>
                </c:pt>
                <c:pt idx="134">
                  <c:v>6.42</c:v>
                </c:pt>
                <c:pt idx="135">
                  <c:v>6.17</c:v>
                </c:pt>
                <c:pt idx="136">
                  <c:v>5.93</c:v>
                </c:pt>
                <c:pt idx="137">
                  <c:v>5.71</c:v>
                </c:pt>
                <c:pt idx="138">
                  <c:v>5.48</c:v>
                </c:pt>
                <c:pt idx="139">
                  <c:v>5.24</c:v>
                </c:pt>
                <c:pt idx="140">
                  <c:v>5.03</c:v>
                </c:pt>
                <c:pt idx="141">
                  <c:v>4.8099999999999996</c:v>
                </c:pt>
                <c:pt idx="142">
                  <c:v>4.59</c:v>
                </c:pt>
                <c:pt idx="143">
                  <c:v>4.4000000000000004</c:v>
                </c:pt>
                <c:pt idx="144">
                  <c:v>4.1900000000000004</c:v>
                </c:pt>
                <c:pt idx="145">
                  <c:v>4.03</c:v>
                </c:pt>
                <c:pt idx="146">
                  <c:v>3.82</c:v>
                </c:pt>
                <c:pt idx="147">
                  <c:v>3.63</c:v>
                </c:pt>
                <c:pt idx="148">
                  <c:v>3.52</c:v>
                </c:pt>
                <c:pt idx="149">
                  <c:v>3.3</c:v>
                </c:pt>
                <c:pt idx="150">
                  <c:v>3.14</c:v>
                </c:pt>
                <c:pt idx="151">
                  <c:v>2.98</c:v>
                </c:pt>
                <c:pt idx="152">
                  <c:v>2.84</c:v>
                </c:pt>
                <c:pt idx="153">
                  <c:v>2.68</c:v>
                </c:pt>
                <c:pt idx="154">
                  <c:v>2.56</c:v>
                </c:pt>
                <c:pt idx="155">
                  <c:v>2.44</c:v>
                </c:pt>
                <c:pt idx="156">
                  <c:v>2.31</c:v>
                </c:pt>
                <c:pt idx="157">
                  <c:v>2.2000000000000002</c:v>
                </c:pt>
                <c:pt idx="158">
                  <c:v>2.08</c:v>
                </c:pt>
                <c:pt idx="159">
                  <c:v>1.98</c:v>
                </c:pt>
                <c:pt idx="160">
                  <c:v>1.86</c:v>
                </c:pt>
                <c:pt idx="161">
                  <c:v>1.76</c:v>
                </c:pt>
                <c:pt idx="162">
                  <c:v>1.65</c:v>
                </c:pt>
                <c:pt idx="163">
                  <c:v>1.56</c:v>
                </c:pt>
                <c:pt idx="164">
                  <c:v>1.48</c:v>
                </c:pt>
                <c:pt idx="165">
                  <c:v>1.49</c:v>
                </c:pt>
                <c:pt idx="166">
                  <c:v>1.31</c:v>
                </c:pt>
                <c:pt idx="167">
                  <c:v>1.23</c:v>
                </c:pt>
                <c:pt idx="168">
                  <c:v>1.1499999999999999</c:v>
                </c:pt>
                <c:pt idx="169">
                  <c:v>1.0900000000000001</c:v>
                </c:pt>
                <c:pt idx="170">
                  <c:v>1.03</c:v>
                </c:pt>
                <c:pt idx="171">
                  <c:v>0.97</c:v>
                </c:pt>
                <c:pt idx="172">
                  <c:v>0.92</c:v>
                </c:pt>
                <c:pt idx="173">
                  <c:v>0.86</c:v>
                </c:pt>
                <c:pt idx="174">
                  <c:v>0.82</c:v>
                </c:pt>
                <c:pt idx="175">
                  <c:v>0.77</c:v>
                </c:pt>
                <c:pt idx="176">
                  <c:v>0.73</c:v>
                </c:pt>
                <c:pt idx="177">
                  <c:v>0.69</c:v>
                </c:pt>
                <c:pt idx="178">
                  <c:v>0.64</c:v>
                </c:pt>
                <c:pt idx="179">
                  <c:v>0.61</c:v>
                </c:pt>
                <c:pt idx="180">
                  <c:v>0.59</c:v>
                </c:pt>
                <c:pt idx="181">
                  <c:v>0.56000000000000005</c:v>
                </c:pt>
                <c:pt idx="182">
                  <c:v>0.53</c:v>
                </c:pt>
                <c:pt idx="183">
                  <c:v>0.51</c:v>
                </c:pt>
                <c:pt idx="184">
                  <c:v>0.49</c:v>
                </c:pt>
                <c:pt idx="185">
                  <c:v>0.46</c:v>
                </c:pt>
                <c:pt idx="186">
                  <c:v>0.44</c:v>
                </c:pt>
                <c:pt idx="187">
                  <c:v>0.42</c:v>
                </c:pt>
                <c:pt idx="188">
                  <c:v>0.4</c:v>
                </c:pt>
                <c:pt idx="189">
                  <c:v>0.37</c:v>
                </c:pt>
                <c:pt idx="190">
                  <c:v>0.35</c:v>
                </c:pt>
                <c:pt idx="191">
                  <c:v>0.33</c:v>
                </c:pt>
                <c:pt idx="192">
                  <c:v>0.31</c:v>
                </c:pt>
                <c:pt idx="193">
                  <c:v>0.28000000000000003</c:v>
                </c:pt>
                <c:pt idx="194">
                  <c:v>0.26</c:v>
                </c:pt>
                <c:pt idx="195">
                  <c:v>0.24</c:v>
                </c:pt>
                <c:pt idx="196">
                  <c:v>0.21</c:v>
                </c:pt>
                <c:pt idx="197">
                  <c:v>0.19</c:v>
                </c:pt>
                <c:pt idx="198">
                  <c:v>0.17</c:v>
                </c:pt>
                <c:pt idx="199">
                  <c:v>0.15</c:v>
                </c:pt>
                <c:pt idx="200">
                  <c:v>0.13</c:v>
                </c:pt>
                <c:pt idx="201">
                  <c:v>0.11</c:v>
                </c:pt>
                <c:pt idx="202">
                  <c:v>0.11</c:v>
                </c:pt>
                <c:pt idx="203">
                  <c:v>0.1</c:v>
                </c:pt>
                <c:pt idx="204">
                  <c:v>0.1</c:v>
                </c:pt>
                <c:pt idx="205">
                  <c:v>0.09</c:v>
                </c:pt>
                <c:pt idx="206">
                  <c:v>0.08</c:v>
                </c:pt>
                <c:pt idx="207">
                  <c:v>0.08</c:v>
                </c:pt>
                <c:pt idx="208">
                  <c:v>0.08</c:v>
                </c:pt>
                <c:pt idx="209">
                  <c:v>0.08</c:v>
                </c:pt>
                <c:pt idx="210">
                  <c:v>7.0000000000000007E-2</c:v>
                </c:pt>
                <c:pt idx="211">
                  <c:v>7.0000000000000007E-2</c:v>
                </c:pt>
                <c:pt idx="212">
                  <c:v>7.0000000000000007E-2</c:v>
                </c:pt>
                <c:pt idx="213">
                  <c:v>7.0000000000000007E-2</c:v>
                </c:pt>
                <c:pt idx="214">
                  <c:v>7.0000000000000007E-2</c:v>
                </c:pt>
                <c:pt idx="215">
                  <c:v>7.0000000000000007E-2</c:v>
                </c:pt>
                <c:pt idx="216">
                  <c:v>7.0000000000000007E-2</c:v>
                </c:pt>
                <c:pt idx="217">
                  <c:v>7.0000000000000007E-2</c:v>
                </c:pt>
                <c:pt idx="218">
                  <c:v>7.0000000000000007E-2</c:v>
                </c:pt>
                <c:pt idx="219">
                  <c:v>7.0000000000000007E-2</c:v>
                </c:pt>
                <c:pt idx="220">
                  <c:v>7.0000000000000007E-2</c:v>
                </c:pt>
                <c:pt idx="221">
                  <c:v>7.0000000000000007E-2</c:v>
                </c:pt>
                <c:pt idx="222">
                  <c:v>7.0000000000000007E-2</c:v>
                </c:pt>
                <c:pt idx="223">
                  <c:v>7.0000000000000007E-2</c:v>
                </c:pt>
                <c:pt idx="224">
                  <c:v>7.0000000000000007E-2</c:v>
                </c:pt>
                <c:pt idx="225">
                  <c:v>7.0000000000000007E-2</c:v>
                </c:pt>
                <c:pt idx="226">
                  <c:v>7.0000000000000007E-2</c:v>
                </c:pt>
                <c:pt idx="227">
                  <c:v>7.0000000000000007E-2</c:v>
                </c:pt>
                <c:pt idx="228">
                  <c:v>7.0000000000000007E-2</c:v>
                </c:pt>
                <c:pt idx="229">
                  <c:v>7.0000000000000007E-2</c:v>
                </c:pt>
                <c:pt idx="230">
                  <c:v>7.0000000000000007E-2</c:v>
                </c:pt>
                <c:pt idx="231">
                  <c:v>7.0000000000000007E-2</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0.01</c:v>
                </c:pt>
                <c:pt idx="263">
                  <c:v>0.01</c:v>
                </c:pt>
                <c:pt idx="264">
                  <c:v>0.01</c:v>
                </c:pt>
                <c:pt idx="265">
                  <c:v>0.01</c:v>
                </c:pt>
                <c:pt idx="266">
                  <c:v>0.01</c:v>
                </c:pt>
                <c:pt idx="267">
                  <c:v>0.01</c:v>
                </c:pt>
                <c:pt idx="268">
                  <c:v>0.01</c:v>
                </c:pt>
                <c:pt idx="269">
                  <c:v>0.01</c:v>
                </c:pt>
                <c:pt idx="270">
                  <c:v>0.01</c:v>
                </c:pt>
                <c:pt idx="271">
                  <c:v>0.01</c:v>
                </c:pt>
                <c:pt idx="272">
                  <c:v>0.02</c:v>
                </c:pt>
                <c:pt idx="273">
                  <c:v>0.02</c:v>
                </c:pt>
                <c:pt idx="274">
                  <c:v>0.02</c:v>
                </c:pt>
                <c:pt idx="275">
                  <c:v>0.02</c:v>
                </c:pt>
                <c:pt idx="276">
                  <c:v>0.02</c:v>
                </c:pt>
                <c:pt idx="277">
                  <c:v>0.03</c:v>
                </c:pt>
                <c:pt idx="278">
                  <c:v>0.03</c:v>
                </c:pt>
                <c:pt idx="279">
                  <c:v>0.03</c:v>
                </c:pt>
                <c:pt idx="280">
                  <c:v>0.03</c:v>
                </c:pt>
                <c:pt idx="281">
                  <c:v>0.03</c:v>
                </c:pt>
                <c:pt idx="282">
                  <c:v>0.04</c:v>
                </c:pt>
                <c:pt idx="283">
                  <c:v>0.04</c:v>
                </c:pt>
                <c:pt idx="284">
                  <c:v>0.04</c:v>
                </c:pt>
                <c:pt idx="285">
                  <c:v>0.05</c:v>
                </c:pt>
                <c:pt idx="286">
                  <c:v>0.05</c:v>
                </c:pt>
                <c:pt idx="287">
                  <c:v>0.05</c:v>
                </c:pt>
                <c:pt idx="288">
                  <c:v>0.06</c:v>
                </c:pt>
                <c:pt idx="289">
                  <c:v>0.06</c:v>
                </c:pt>
                <c:pt idx="290">
                  <c:v>0.06</c:v>
                </c:pt>
                <c:pt idx="291">
                  <c:v>0.06</c:v>
                </c:pt>
                <c:pt idx="292">
                  <c:v>7.0000000000000007E-2</c:v>
                </c:pt>
                <c:pt idx="293">
                  <c:v>7.0000000000000007E-2</c:v>
                </c:pt>
                <c:pt idx="294">
                  <c:v>7.0000000000000007E-2</c:v>
                </c:pt>
                <c:pt idx="295">
                  <c:v>0.08</c:v>
                </c:pt>
                <c:pt idx="296">
                  <c:v>0.08</c:v>
                </c:pt>
                <c:pt idx="297">
                  <c:v>0.09</c:v>
                </c:pt>
                <c:pt idx="298">
                  <c:v>0.09</c:v>
                </c:pt>
                <c:pt idx="299">
                  <c:v>0.09</c:v>
                </c:pt>
                <c:pt idx="300">
                  <c:v>0.1</c:v>
                </c:pt>
                <c:pt idx="301">
                  <c:v>0.1</c:v>
                </c:pt>
                <c:pt idx="302">
                  <c:v>0.11</c:v>
                </c:pt>
                <c:pt idx="303">
                  <c:v>0.11</c:v>
                </c:pt>
                <c:pt idx="304">
                  <c:v>0.12</c:v>
                </c:pt>
                <c:pt idx="305">
                  <c:v>0.12</c:v>
                </c:pt>
                <c:pt idx="306">
                  <c:v>0.13</c:v>
                </c:pt>
                <c:pt idx="307">
                  <c:v>0.13</c:v>
                </c:pt>
                <c:pt idx="308">
                  <c:v>0.13</c:v>
                </c:pt>
                <c:pt idx="309">
                  <c:v>0.14000000000000001</c:v>
                </c:pt>
                <c:pt idx="310">
                  <c:v>0.14000000000000001</c:v>
                </c:pt>
                <c:pt idx="311">
                  <c:v>0.14000000000000001</c:v>
                </c:pt>
                <c:pt idx="312">
                  <c:v>0.15</c:v>
                </c:pt>
                <c:pt idx="313">
                  <c:v>0.15</c:v>
                </c:pt>
                <c:pt idx="314">
                  <c:v>0.15</c:v>
                </c:pt>
                <c:pt idx="315">
                  <c:v>0.16</c:v>
                </c:pt>
                <c:pt idx="316">
                  <c:v>0.16</c:v>
                </c:pt>
                <c:pt idx="317">
                  <c:v>0.16</c:v>
                </c:pt>
                <c:pt idx="318">
                  <c:v>0.17</c:v>
                </c:pt>
                <c:pt idx="319">
                  <c:v>0.17</c:v>
                </c:pt>
                <c:pt idx="320">
                  <c:v>0.18</c:v>
                </c:pt>
                <c:pt idx="321">
                  <c:v>0.18</c:v>
                </c:pt>
                <c:pt idx="322">
                  <c:v>0.19</c:v>
                </c:pt>
                <c:pt idx="323">
                  <c:v>0.19</c:v>
                </c:pt>
                <c:pt idx="324">
                  <c:v>0.2</c:v>
                </c:pt>
                <c:pt idx="325">
                  <c:v>0.2</c:v>
                </c:pt>
                <c:pt idx="326">
                  <c:v>0.21</c:v>
                </c:pt>
                <c:pt idx="327">
                  <c:v>0.21</c:v>
                </c:pt>
                <c:pt idx="328">
                  <c:v>0.22</c:v>
                </c:pt>
                <c:pt idx="329">
                  <c:v>0.22</c:v>
                </c:pt>
                <c:pt idx="330">
                  <c:v>0.23</c:v>
                </c:pt>
                <c:pt idx="331">
                  <c:v>0.23</c:v>
                </c:pt>
                <c:pt idx="332">
                  <c:v>0.24</c:v>
                </c:pt>
                <c:pt idx="333">
                  <c:v>0.24</c:v>
                </c:pt>
                <c:pt idx="334">
                  <c:v>0.25</c:v>
                </c:pt>
                <c:pt idx="335">
                  <c:v>0.25</c:v>
                </c:pt>
                <c:pt idx="336">
                  <c:v>0.26</c:v>
                </c:pt>
                <c:pt idx="337">
                  <c:v>0.26</c:v>
                </c:pt>
                <c:pt idx="338">
                  <c:v>0.27</c:v>
                </c:pt>
                <c:pt idx="339">
                  <c:v>0.27</c:v>
                </c:pt>
                <c:pt idx="340">
                  <c:v>0.28000000000000003</c:v>
                </c:pt>
                <c:pt idx="341">
                  <c:v>0.28000000000000003</c:v>
                </c:pt>
                <c:pt idx="342">
                  <c:v>0.28999999999999998</c:v>
                </c:pt>
                <c:pt idx="343">
                  <c:v>0.28999999999999998</c:v>
                </c:pt>
                <c:pt idx="344">
                  <c:v>0.28999999999999998</c:v>
                </c:pt>
                <c:pt idx="345">
                  <c:v>0.3</c:v>
                </c:pt>
                <c:pt idx="346">
                  <c:v>0.3</c:v>
                </c:pt>
                <c:pt idx="347">
                  <c:v>0.31</c:v>
                </c:pt>
                <c:pt idx="348">
                  <c:v>0.31</c:v>
                </c:pt>
                <c:pt idx="349">
                  <c:v>0.31</c:v>
                </c:pt>
                <c:pt idx="350">
                  <c:v>0.32</c:v>
                </c:pt>
                <c:pt idx="351">
                  <c:v>0.32</c:v>
                </c:pt>
                <c:pt idx="352">
                  <c:v>0.33</c:v>
                </c:pt>
                <c:pt idx="353">
                  <c:v>0.33</c:v>
                </c:pt>
                <c:pt idx="354">
                  <c:v>0.33</c:v>
                </c:pt>
                <c:pt idx="355">
                  <c:v>0.34</c:v>
                </c:pt>
                <c:pt idx="356">
                  <c:v>0.34</c:v>
                </c:pt>
                <c:pt idx="357">
                  <c:v>0.34</c:v>
                </c:pt>
                <c:pt idx="358">
                  <c:v>0.34</c:v>
                </c:pt>
                <c:pt idx="359">
                  <c:v>0.35</c:v>
                </c:pt>
                <c:pt idx="360">
                  <c:v>0.35</c:v>
                </c:pt>
              </c:numCache>
            </c:numRef>
          </c:yVal>
          <c:smooth val="1"/>
          <c:extLst>
            <c:ext xmlns:c16="http://schemas.microsoft.com/office/drawing/2014/chart" uri="{C3380CC4-5D6E-409C-BE32-E72D297353CC}">
              <c16:uniqueId val="{00000001-E936-1540-B287-5C735D1D67EE}"/>
            </c:ext>
          </c:extLst>
        </c:ser>
        <c:dLbls>
          <c:showLegendKey val="0"/>
          <c:showVal val="0"/>
          <c:showCatName val="0"/>
          <c:showSerName val="0"/>
          <c:showPercent val="0"/>
          <c:showBubbleSize val="0"/>
        </c:dLbls>
        <c:axId val="1518195279"/>
        <c:axId val="1517388783"/>
      </c:scatterChart>
      <c:valAx>
        <c:axId val="1518195279"/>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17388783"/>
        <c:crosses val="autoZero"/>
        <c:crossBetween val="midCat"/>
        <c:majorUnit val="20"/>
      </c:valAx>
      <c:valAx>
        <c:axId val="1517388783"/>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18195279"/>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1" Type="http://schemas.openxmlformats.org/officeDocument/2006/relationships/image" Target="../media/image6.jpeg"/></Relationships>
</file>

<file path=ppt/diagrams/_rels/drawing1.xml.rels><?xml version="1.0" encoding="UTF-8" standalone="yes"?>
<Relationships xmlns="http://schemas.openxmlformats.org/package/2006/relationships"><Relationship Id="rId1" Type="http://schemas.openxmlformats.org/officeDocument/2006/relationships/image" Target="../media/image6.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844A2E-1E73-CB45-A1FF-A19BE245D073}" type="doc">
      <dgm:prSet loTypeId="urn:microsoft.com/office/officeart/2005/8/layout/vList4" loCatId="" qsTypeId="urn:microsoft.com/office/officeart/2005/8/quickstyle/simple1" qsCatId="simple" csTypeId="urn:microsoft.com/office/officeart/2005/8/colors/accent1_2" csCatId="accent1" phldr="1"/>
      <dgm:spPr/>
      <dgm:t>
        <a:bodyPr/>
        <a:lstStyle/>
        <a:p>
          <a:endParaRPr lang="en-GB"/>
        </a:p>
      </dgm:t>
    </dgm:pt>
    <dgm:pt modelId="{0FF8BAE6-F807-2544-ABB5-770F7A8616D1}">
      <dgm:prSet phldrT="[Text]"/>
      <dgm:spPr/>
      <dgm:t>
        <a:bodyPr/>
        <a:lstStyle/>
        <a:p>
          <a:r>
            <a:rPr lang="en-GB"/>
            <a:t>BRODY CROCKFORD</a:t>
          </a:r>
        </a:p>
      </dgm:t>
    </dgm:pt>
    <dgm:pt modelId="{CB98C933-0829-EA4C-9466-AA0262132142}" type="parTrans" cxnId="{1031AFC6-F205-5A41-A67A-8E15D5A16A34}">
      <dgm:prSet/>
      <dgm:spPr/>
      <dgm:t>
        <a:bodyPr/>
        <a:lstStyle/>
        <a:p>
          <a:endParaRPr lang="en-GB"/>
        </a:p>
      </dgm:t>
    </dgm:pt>
    <dgm:pt modelId="{CBE77A50-1513-CB49-BFAC-983C6D3F19CF}" type="sibTrans" cxnId="{1031AFC6-F205-5A41-A67A-8E15D5A16A34}">
      <dgm:prSet/>
      <dgm:spPr/>
      <dgm:t>
        <a:bodyPr/>
        <a:lstStyle/>
        <a:p>
          <a:endParaRPr lang="en-GB"/>
        </a:p>
      </dgm:t>
    </dgm:pt>
    <dgm:pt modelId="{EA1C1588-BBBC-B84F-A3E0-8E7942E3AF39}">
      <dgm:prSet phldrT="[Text]"/>
      <dgm:spPr/>
      <dgm:t>
        <a:bodyPr/>
        <a:lstStyle/>
        <a:p>
          <a:r>
            <a:rPr lang="en-GB"/>
            <a:t>Project Manager</a:t>
          </a:r>
        </a:p>
      </dgm:t>
    </dgm:pt>
    <dgm:pt modelId="{44F2C6C6-518D-304A-A04A-54B4ED1E5FF8}" type="parTrans" cxnId="{62778995-B636-1C40-A127-936EC7C7F202}">
      <dgm:prSet/>
      <dgm:spPr/>
      <dgm:t>
        <a:bodyPr/>
        <a:lstStyle/>
        <a:p>
          <a:endParaRPr lang="en-GB"/>
        </a:p>
      </dgm:t>
    </dgm:pt>
    <dgm:pt modelId="{C45074B8-D786-9140-876E-8A4A3CA05A3F}" type="sibTrans" cxnId="{62778995-B636-1C40-A127-936EC7C7F202}">
      <dgm:prSet/>
      <dgm:spPr/>
      <dgm:t>
        <a:bodyPr/>
        <a:lstStyle/>
        <a:p>
          <a:endParaRPr lang="en-GB"/>
        </a:p>
      </dgm:t>
    </dgm:pt>
    <dgm:pt modelId="{A21E0FD9-F297-F447-9A23-2C37DE223DD9}">
      <dgm:prSet phldrT="[Text]"/>
      <dgm:spPr/>
      <dgm:t>
        <a:bodyPr/>
        <a:lstStyle/>
        <a:p>
          <a:r>
            <a:rPr lang="en-GB"/>
            <a:t>Chassis Development</a:t>
          </a:r>
        </a:p>
      </dgm:t>
    </dgm:pt>
    <dgm:pt modelId="{C52D21D4-C3A3-224A-BED7-7F8E9796CCBA}" type="parTrans" cxnId="{2C4EC2D6-DC7E-814B-B5AE-A4929980646E}">
      <dgm:prSet/>
      <dgm:spPr/>
      <dgm:t>
        <a:bodyPr/>
        <a:lstStyle/>
        <a:p>
          <a:endParaRPr lang="en-GB"/>
        </a:p>
      </dgm:t>
    </dgm:pt>
    <dgm:pt modelId="{3176B6C7-B607-2941-B5FE-52344F3B4BBD}" type="sibTrans" cxnId="{2C4EC2D6-DC7E-814B-B5AE-A4929980646E}">
      <dgm:prSet/>
      <dgm:spPr/>
      <dgm:t>
        <a:bodyPr/>
        <a:lstStyle/>
        <a:p>
          <a:endParaRPr lang="en-GB"/>
        </a:p>
      </dgm:t>
    </dgm:pt>
    <dgm:pt modelId="{AE2C9FB1-48E2-C845-8896-703949C6B987}">
      <dgm:prSet phldrT="[Text]"/>
      <dgm:spPr/>
      <dgm:t>
        <a:bodyPr/>
        <a:lstStyle/>
        <a:p>
          <a:r>
            <a:rPr lang="en-GB"/>
            <a:t>JAY WEXLER</a:t>
          </a:r>
        </a:p>
      </dgm:t>
    </dgm:pt>
    <dgm:pt modelId="{081278F8-CC42-2D48-9F7B-A4C73FC8FC8A}" type="parTrans" cxnId="{D1316A80-3FA9-8546-9242-65E68DD57FD8}">
      <dgm:prSet/>
      <dgm:spPr/>
      <dgm:t>
        <a:bodyPr/>
        <a:lstStyle/>
        <a:p>
          <a:endParaRPr lang="en-GB"/>
        </a:p>
      </dgm:t>
    </dgm:pt>
    <dgm:pt modelId="{BB26F578-2EB8-8840-8DDB-D4A5937A3C98}" type="sibTrans" cxnId="{D1316A80-3FA9-8546-9242-65E68DD57FD8}">
      <dgm:prSet/>
      <dgm:spPr/>
      <dgm:t>
        <a:bodyPr/>
        <a:lstStyle/>
        <a:p>
          <a:endParaRPr lang="en-GB"/>
        </a:p>
      </dgm:t>
    </dgm:pt>
    <dgm:pt modelId="{CA3F9237-B552-C54D-A779-980D1E23AFD3}">
      <dgm:prSet phldrT="[Text]"/>
      <dgm:spPr/>
      <dgm:t>
        <a:bodyPr/>
        <a:lstStyle/>
        <a:p>
          <a:r>
            <a:rPr lang="en-GB"/>
            <a:t>Self-Supporting Seat</a:t>
          </a:r>
        </a:p>
      </dgm:t>
    </dgm:pt>
    <dgm:pt modelId="{0D7C2535-96C3-564F-AE17-7506B3C2E7F3}" type="parTrans" cxnId="{21A4508E-576A-E04A-A934-F55193DC4CF9}">
      <dgm:prSet/>
      <dgm:spPr/>
      <dgm:t>
        <a:bodyPr/>
        <a:lstStyle/>
        <a:p>
          <a:endParaRPr lang="en-GB"/>
        </a:p>
      </dgm:t>
    </dgm:pt>
    <dgm:pt modelId="{1C69F575-727B-1C4E-B67F-FC989E8CC6A4}" type="sibTrans" cxnId="{21A4508E-576A-E04A-A934-F55193DC4CF9}">
      <dgm:prSet/>
      <dgm:spPr/>
      <dgm:t>
        <a:bodyPr/>
        <a:lstStyle/>
        <a:p>
          <a:endParaRPr lang="en-GB"/>
        </a:p>
      </dgm:t>
    </dgm:pt>
    <dgm:pt modelId="{7FFA9F21-1C76-7948-9B49-1549DA72AFA4}">
      <dgm:prSet phldrT="[Text]"/>
      <dgm:spPr/>
      <dgm:t>
        <a:bodyPr/>
        <a:lstStyle/>
        <a:p>
          <a:r>
            <a:rPr lang="en-GB"/>
            <a:t>Tank/Airbox Cover</a:t>
          </a:r>
        </a:p>
      </dgm:t>
    </dgm:pt>
    <dgm:pt modelId="{EC393BE5-2985-A242-95EE-06248B37907D}" type="parTrans" cxnId="{1955C32C-537D-FC41-912A-9FCDFFAA0D99}">
      <dgm:prSet/>
      <dgm:spPr/>
      <dgm:t>
        <a:bodyPr/>
        <a:lstStyle/>
        <a:p>
          <a:endParaRPr lang="en-GB"/>
        </a:p>
      </dgm:t>
    </dgm:pt>
    <dgm:pt modelId="{67BF1C8F-A734-3D46-9A12-DD1ED408AFDF}" type="sibTrans" cxnId="{1955C32C-537D-FC41-912A-9FCDFFAA0D99}">
      <dgm:prSet/>
      <dgm:spPr/>
      <dgm:t>
        <a:bodyPr/>
        <a:lstStyle/>
        <a:p>
          <a:endParaRPr lang="en-GB"/>
        </a:p>
      </dgm:t>
    </dgm:pt>
    <dgm:pt modelId="{0025F7CA-F2F0-C84C-9D5F-616F6158FDF1}">
      <dgm:prSet phldrT="[Text]"/>
      <dgm:spPr/>
      <dgm:t>
        <a:bodyPr/>
        <a:lstStyle/>
        <a:p>
          <a:r>
            <a:rPr lang="en-GB"/>
            <a:t>SAM STAINSBY</a:t>
          </a:r>
        </a:p>
      </dgm:t>
    </dgm:pt>
    <dgm:pt modelId="{1C363E11-ED80-B74F-A3DF-AA259B8138EE}" type="parTrans" cxnId="{656ECAAD-E381-6241-BE6F-DF1590F5DE05}">
      <dgm:prSet/>
      <dgm:spPr/>
      <dgm:t>
        <a:bodyPr/>
        <a:lstStyle/>
        <a:p>
          <a:endParaRPr lang="en-GB"/>
        </a:p>
      </dgm:t>
    </dgm:pt>
    <dgm:pt modelId="{7BFF4BD1-55D2-1B43-9638-5110E6563273}" type="sibTrans" cxnId="{656ECAAD-E381-6241-BE6F-DF1590F5DE05}">
      <dgm:prSet/>
      <dgm:spPr/>
      <dgm:t>
        <a:bodyPr/>
        <a:lstStyle/>
        <a:p>
          <a:endParaRPr lang="en-GB"/>
        </a:p>
      </dgm:t>
    </dgm:pt>
    <dgm:pt modelId="{8DCCF19B-6F7C-594F-8E3D-031D7DFB6236}">
      <dgm:prSet phldrT="[Text]"/>
      <dgm:spPr/>
      <dgm:t>
        <a:bodyPr/>
        <a:lstStyle/>
        <a:p>
          <a:r>
            <a:rPr lang="en-GB"/>
            <a:t>Variable Inlet Stacks</a:t>
          </a:r>
        </a:p>
      </dgm:t>
    </dgm:pt>
    <dgm:pt modelId="{022C80EE-9DDC-C34D-B517-62828719A09A}" type="parTrans" cxnId="{360C3595-7682-1F4F-8817-13AF76F3088A}">
      <dgm:prSet/>
      <dgm:spPr/>
      <dgm:t>
        <a:bodyPr/>
        <a:lstStyle/>
        <a:p>
          <a:endParaRPr lang="en-GB"/>
        </a:p>
      </dgm:t>
    </dgm:pt>
    <dgm:pt modelId="{15CCD38C-E2CE-224D-B539-DADAE899CF46}" type="sibTrans" cxnId="{360C3595-7682-1F4F-8817-13AF76F3088A}">
      <dgm:prSet/>
      <dgm:spPr/>
      <dgm:t>
        <a:bodyPr/>
        <a:lstStyle/>
        <a:p>
          <a:endParaRPr lang="en-GB"/>
        </a:p>
      </dgm:t>
    </dgm:pt>
    <dgm:pt modelId="{A907C283-F548-3349-85CB-9108EC6E172D}" type="pres">
      <dgm:prSet presAssocID="{2F844A2E-1E73-CB45-A1FF-A19BE245D073}" presName="linear" presStyleCnt="0">
        <dgm:presLayoutVars>
          <dgm:dir/>
          <dgm:resizeHandles val="exact"/>
        </dgm:presLayoutVars>
      </dgm:prSet>
      <dgm:spPr/>
    </dgm:pt>
    <dgm:pt modelId="{6B5C2286-D473-EE45-8594-0A4644DA8476}" type="pres">
      <dgm:prSet presAssocID="{0FF8BAE6-F807-2544-ABB5-770F7A8616D1}" presName="comp" presStyleCnt="0"/>
      <dgm:spPr/>
    </dgm:pt>
    <dgm:pt modelId="{2B97F8FF-266F-0C43-AAE7-9DCC097A646C}" type="pres">
      <dgm:prSet presAssocID="{0FF8BAE6-F807-2544-ABB5-770F7A8616D1}" presName="box" presStyleLbl="node1" presStyleIdx="0" presStyleCnt="3"/>
      <dgm:spPr/>
    </dgm:pt>
    <dgm:pt modelId="{6C651106-1232-CF4F-80AA-EB6A98D8EDBB}" type="pres">
      <dgm:prSet presAssocID="{0FF8BAE6-F807-2544-ABB5-770F7A8616D1}" presName="img"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t="-10000" b="-10000"/>
          </a:stretch>
        </a:blipFill>
      </dgm:spPr>
    </dgm:pt>
    <dgm:pt modelId="{626DBF4E-98BA-754C-BDE1-827B31B1AD6F}" type="pres">
      <dgm:prSet presAssocID="{0FF8BAE6-F807-2544-ABB5-770F7A8616D1}" presName="text" presStyleLbl="node1" presStyleIdx="0" presStyleCnt="3">
        <dgm:presLayoutVars>
          <dgm:bulletEnabled val="1"/>
        </dgm:presLayoutVars>
      </dgm:prSet>
      <dgm:spPr/>
    </dgm:pt>
    <dgm:pt modelId="{160D716F-98C4-674E-8B70-4C25156A7DF8}" type="pres">
      <dgm:prSet presAssocID="{CBE77A50-1513-CB49-BFAC-983C6D3F19CF}" presName="spacer" presStyleCnt="0"/>
      <dgm:spPr/>
    </dgm:pt>
    <dgm:pt modelId="{F8475ADF-8302-7247-A5E5-2C935C40829D}" type="pres">
      <dgm:prSet presAssocID="{AE2C9FB1-48E2-C845-8896-703949C6B987}" presName="comp" presStyleCnt="0"/>
      <dgm:spPr/>
    </dgm:pt>
    <dgm:pt modelId="{CFDCEAA1-96D3-AA4D-AE89-7AA5A056528B}" type="pres">
      <dgm:prSet presAssocID="{AE2C9FB1-48E2-C845-8896-703949C6B987}" presName="box" presStyleLbl="node1" presStyleIdx="1" presStyleCnt="3"/>
      <dgm:spPr/>
    </dgm:pt>
    <dgm:pt modelId="{B61E22DD-EC4D-D140-B0AD-AC9AFEC2CD66}" type="pres">
      <dgm:prSet presAssocID="{AE2C9FB1-48E2-C845-8896-703949C6B987}" presName="img" presStyleLbl="fgImgPlace1" presStyleIdx="1"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t="-10000" b="-10000"/>
          </a:stretch>
        </a:blipFill>
      </dgm:spPr>
    </dgm:pt>
    <dgm:pt modelId="{D1A3EDC7-F681-1F4E-8E5B-06CA8BFD619A}" type="pres">
      <dgm:prSet presAssocID="{AE2C9FB1-48E2-C845-8896-703949C6B987}" presName="text" presStyleLbl="node1" presStyleIdx="1" presStyleCnt="3">
        <dgm:presLayoutVars>
          <dgm:bulletEnabled val="1"/>
        </dgm:presLayoutVars>
      </dgm:prSet>
      <dgm:spPr/>
    </dgm:pt>
    <dgm:pt modelId="{957C23AF-5B3E-0347-A985-79BCF811AFE6}" type="pres">
      <dgm:prSet presAssocID="{BB26F578-2EB8-8840-8DDB-D4A5937A3C98}" presName="spacer" presStyleCnt="0"/>
      <dgm:spPr/>
    </dgm:pt>
    <dgm:pt modelId="{6FDC2945-FB55-7E40-90DA-8C98EBBCC58F}" type="pres">
      <dgm:prSet presAssocID="{0025F7CA-F2F0-C84C-9D5F-616F6158FDF1}" presName="comp" presStyleCnt="0"/>
      <dgm:spPr/>
    </dgm:pt>
    <dgm:pt modelId="{1ECAEC3E-317F-CF42-9C90-B8C2B3BE9CDC}" type="pres">
      <dgm:prSet presAssocID="{0025F7CA-F2F0-C84C-9D5F-616F6158FDF1}" presName="box" presStyleLbl="node1" presStyleIdx="2" presStyleCnt="3" custLinFactNeighborY="-1170"/>
      <dgm:spPr/>
    </dgm:pt>
    <dgm:pt modelId="{822A6C7F-E2FC-BC49-93DA-5A56A90918AE}" type="pres">
      <dgm:prSet presAssocID="{0025F7CA-F2F0-C84C-9D5F-616F6158FDF1}" presName="img" presStyleLbl="fgImgPlace1" presStyleIdx="2"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t="-10000" b="-10000"/>
          </a:stretch>
        </a:blipFill>
      </dgm:spPr>
    </dgm:pt>
    <dgm:pt modelId="{CF2470C9-D8BA-E549-B88C-0EB378CEBB82}" type="pres">
      <dgm:prSet presAssocID="{0025F7CA-F2F0-C84C-9D5F-616F6158FDF1}" presName="text" presStyleLbl="node1" presStyleIdx="2" presStyleCnt="3">
        <dgm:presLayoutVars>
          <dgm:bulletEnabled val="1"/>
        </dgm:presLayoutVars>
      </dgm:prSet>
      <dgm:spPr/>
    </dgm:pt>
  </dgm:ptLst>
  <dgm:cxnLst>
    <dgm:cxn modelId="{C1523403-3415-234B-ACD0-8FBB6B14580A}" type="presOf" srcId="{0025F7CA-F2F0-C84C-9D5F-616F6158FDF1}" destId="{CF2470C9-D8BA-E549-B88C-0EB378CEBB82}" srcOrd="1" destOrd="0" presId="urn:microsoft.com/office/officeart/2005/8/layout/vList4"/>
    <dgm:cxn modelId="{7EBABB09-1749-8847-8E19-DC012A4F0E7C}" type="presOf" srcId="{7FFA9F21-1C76-7948-9B49-1549DA72AFA4}" destId="{D1A3EDC7-F681-1F4E-8E5B-06CA8BFD619A}" srcOrd="1" destOrd="2" presId="urn:microsoft.com/office/officeart/2005/8/layout/vList4"/>
    <dgm:cxn modelId="{8F9ABF0B-EBD8-9D42-BEEB-EACAA3DB4DBA}" type="presOf" srcId="{EA1C1588-BBBC-B84F-A3E0-8E7942E3AF39}" destId="{2B97F8FF-266F-0C43-AAE7-9DCC097A646C}" srcOrd="0" destOrd="1" presId="urn:microsoft.com/office/officeart/2005/8/layout/vList4"/>
    <dgm:cxn modelId="{1955C32C-537D-FC41-912A-9FCDFFAA0D99}" srcId="{AE2C9FB1-48E2-C845-8896-703949C6B987}" destId="{7FFA9F21-1C76-7948-9B49-1549DA72AFA4}" srcOrd="1" destOrd="0" parTransId="{EC393BE5-2985-A242-95EE-06248B37907D}" sibTransId="{67BF1C8F-A734-3D46-9A12-DD1ED408AFDF}"/>
    <dgm:cxn modelId="{B9FCC842-B26F-0B49-A81C-F7C159A1F620}" type="presOf" srcId="{0FF8BAE6-F807-2544-ABB5-770F7A8616D1}" destId="{2B97F8FF-266F-0C43-AAE7-9DCC097A646C}" srcOrd="0" destOrd="0" presId="urn:microsoft.com/office/officeart/2005/8/layout/vList4"/>
    <dgm:cxn modelId="{B6E81172-4A0B-E54B-9AA7-4E088DA2B2FF}" type="presOf" srcId="{0FF8BAE6-F807-2544-ABB5-770F7A8616D1}" destId="{626DBF4E-98BA-754C-BDE1-827B31B1AD6F}" srcOrd="1" destOrd="0" presId="urn:microsoft.com/office/officeart/2005/8/layout/vList4"/>
    <dgm:cxn modelId="{EB63D07A-B7A5-8543-B5EC-7F93775FB4EC}" type="presOf" srcId="{EA1C1588-BBBC-B84F-A3E0-8E7942E3AF39}" destId="{626DBF4E-98BA-754C-BDE1-827B31B1AD6F}" srcOrd="1" destOrd="1" presId="urn:microsoft.com/office/officeart/2005/8/layout/vList4"/>
    <dgm:cxn modelId="{E9020D7F-C3D4-3644-9053-786FC9BD2325}" type="presOf" srcId="{8DCCF19B-6F7C-594F-8E3D-031D7DFB6236}" destId="{CF2470C9-D8BA-E549-B88C-0EB378CEBB82}" srcOrd="1" destOrd="1" presId="urn:microsoft.com/office/officeart/2005/8/layout/vList4"/>
    <dgm:cxn modelId="{D1316A80-3FA9-8546-9242-65E68DD57FD8}" srcId="{2F844A2E-1E73-CB45-A1FF-A19BE245D073}" destId="{AE2C9FB1-48E2-C845-8896-703949C6B987}" srcOrd="1" destOrd="0" parTransId="{081278F8-CC42-2D48-9F7B-A4C73FC8FC8A}" sibTransId="{BB26F578-2EB8-8840-8DDB-D4A5937A3C98}"/>
    <dgm:cxn modelId="{085C9083-4601-684B-8D98-3541BF2159F7}" type="presOf" srcId="{AE2C9FB1-48E2-C845-8896-703949C6B987}" destId="{CFDCEAA1-96D3-AA4D-AE89-7AA5A056528B}" srcOrd="0" destOrd="0" presId="urn:microsoft.com/office/officeart/2005/8/layout/vList4"/>
    <dgm:cxn modelId="{26969383-F8B1-4F4C-911A-981E3AED0BB3}" type="presOf" srcId="{CA3F9237-B552-C54D-A779-980D1E23AFD3}" destId="{CFDCEAA1-96D3-AA4D-AE89-7AA5A056528B}" srcOrd="0" destOrd="1" presId="urn:microsoft.com/office/officeart/2005/8/layout/vList4"/>
    <dgm:cxn modelId="{21A4508E-576A-E04A-A934-F55193DC4CF9}" srcId="{AE2C9FB1-48E2-C845-8896-703949C6B987}" destId="{CA3F9237-B552-C54D-A779-980D1E23AFD3}" srcOrd="0" destOrd="0" parTransId="{0D7C2535-96C3-564F-AE17-7506B3C2E7F3}" sibTransId="{1C69F575-727B-1C4E-B67F-FC989E8CC6A4}"/>
    <dgm:cxn modelId="{360C3595-7682-1F4F-8817-13AF76F3088A}" srcId="{0025F7CA-F2F0-C84C-9D5F-616F6158FDF1}" destId="{8DCCF19B-6F7C-594F-8E3D-031D7DFB6236}" srcOrd="0" destOrd="0" parTransId="{022C80EE-9DDC-C34D-B517-62828719A09A}" sibTransId="{15CCD38C-E2CE-224D-B539-DADAE899CF46}"/>
    <dgm:cxn modelId="{62778995-B636-1C40-A127-936EC7C7F202}" srcId="{0FF8BAE6-F807-2544-ABB5-770F7A8616D1}" destId="{EA1C1588-BBBC-B84F-A3E0-8E7942E3AF39}" srcOrd="0" destOrd="0" parTransId="{44F2C6C6-518D-304A-A04A-54B4ED1E5FF8}" sibTransId="{C45074B8-D786-9140-876E-8A4A3CA05A3F}"/>
    <dgm:cxn modelId="{637D4BAD-FC39-A24F-AB4E-60B50604973C}" type="presOf" srcId="{A21E0FD9-F297-F447-9A23-2C37DE223DD9}" destId="{2B97F8FF-266F-0C43-AAE7-9DCC097A646C}" srcOrd="0" destOrd="2" presId="urn:microsoft.com/office/officeart/2005/8/layout/vList4"/>
    <dgm:cxn modelId="{656ECAAD-E381-6241-BE6F-DF1590F5DE05}" srcId="{2F844A2E-1E73-CB45-A1FF-A19BE245D073}" destId="{0025F7CA-F2F0-C84C-9D5F-616F6158FDF1}" srcOrd="2" destOrd="0" parTransId="{1C363E11-ED80-B74F-A3DF-AA259B8138EE}" sibTransId="{7BFF4BD1-55D2-1B43-9638-5110E6563273}"/>
    <dgm:cxn modelId="{2A938FB0-B861-0945-983C-91B0C84D39F1}" type="presOf" srcId="{A21E0FD9-F297-F447-9A23-2C37DE223DD9}" destId="{626DBF4E-98BA-754C-BDE1-827B31B1AD6F}" srcOrd="1" destOrd="2" presId="urn:microsoft.com/office/officeart/2005/8/layout/vList4"/>
    <dgm:cxn modelId="{E27062B2-44E5-694C-9C51-4B399B2BE092}" type="presOf" srcId="{8DCCF19B-6F7C-594F-8E3D-031D7DFB6236}" destId="{1ECAEC3E-317F-CF42-9C90-B8C2B3BE9CDC}" srcOrd="0" destOrd="1" presId="urn:microsoft.com/office/officeart/2005/8/layout/vList4"/>
    <dgm:cxn modelId="{D38B2DB3-6FC6-3D4F-996D-881383A28F8C}" type="presOf" srcId="{7FFA9F21-1C76-7948-9B49-1549DA72AFA4}" destId="{CFDCEAA1-96D3-AA4D-AE89-7AA5A056528B}" srcOrd="0" destOrd="2" presId="urn:microsoft.com/office/officeart/2005/8/layout/vList4"/>
    <dgm:cxn modelId="{1031AFC6-F205-5A41-A67A-8E15D5A16A34}" srcId="{2F844A2E-1E73-CB45-A1FF-A19BE245D073}" destId="{0FF8BAE6-F807-2544-ABB5-770F7A8616D1}" srcOrd="0" destOrd="0" parTransId="{CB98C933-0829-EA4C-9466-AA0262132142}" sibTransId="{CBE77A50-1513-CB49-BFAC-983C6D3F19CF}"/>
    <dgm:cxn modelId="{80D50DCF-6949-CD4C-AB9B-FACBC24227E9}" type="presOf" srcId="{0025F7CA-F2F0-C84C-9D5F-616F6158FDF1}" destId="{1ECAEC3E-317F-CF42-9C90-B8C2B3BE9CDC}" srcOrd="0" destOrd="0" presId="urn:microsoft.com/office/officeart/2005/8/layout/vList4"/>
    <dgm:cxn modelId="{2C4EC2D6-DC7E-814B-B5AE-A4929980646E}" srcId="{0FF8BAE6-F807-2544-ABB5-770F7A8616D1}" destId="{A21E0FD9-F297-F447-9A23-2C37DE223DD9}" srcOrd="1" destOrd="0" parTransId="{C52D21D4-C3A3-224A-BED7-7F8E9796CCBA}" sibTransId="{3176B6C7-B607-2941-B5FE-52344F3B4BBD}"/>
    <dgm:cxn modelId="{1E72CBE4-A747-CC45-9947-F83A74CF4A67}" type="presOf" srcId="{AE2C9FB1-48E2-C845-8896-703949C6B987}" destId="{D1A3EDC7-F681-1F4E-8E5B-06CA8BFD619A}" srcOrd="1" destOrd="0" presId="urn:microsoft.com/office/officeart/2005/8/layout/vList4"/>
    <dgm:cxn modelId="{DB17B1EB-9C5F-7046-B161-02E640F1203D}" type="presOf" srcId="{2F844A2E-1E73-CB45-A1FF-A19BE245D073}" destId="{A907C283-F548-3349-85CB-9108EC6E172D}" srcOrd="0" destOrd="0" presId="urn:microsoft.com/office/officeart/2005/8/layout/vList4"/>
    <dgm:cxn modelId="{92FD36F8-25B8-A044-BA48-CA0E32E8F954}" type="presOf" srcId="{CA3F9237-B552-C54D-A779-980D1E23AFD3}" destId="{D1A3EDC7-F681-1F4E-8E5B-06CA8BFD619A}" srcOrd="1" destOrd="1" presId="urn:microsoft.com/office/officeart/2005/8/layout/vList4"/>
    <dgm:cxn modelId="{2DB46BC5-E7E4-1B49-A835-663EA87D6FCD}" type="presParOf" srcId="{A907C283-F548-3349-85CB-9108EC6E172D}" destId="{6B5C2286-D473-EE45-8594-0A4644DA8476}" srcOrd="0" destOrd="0" presId="urn:microsoft.com/office/officeart/2005/8/layout/vList4"/>
    <dgm:cxn modelId="{CB58263E-C324-D64E-91CD-8601DF20696E}" type="presParOf" srcId="{6B5C2286-D473-EE45-8594-0A4644DA8476}" destId="{2B97F8FF-266F-0C43-AAE7-9DCC097A646C}" srcOrd="0" destOrd="0" presId="urn:microsoft.com/office/officeart/2005/8/layout/vList4"/>
    <dgm:cxn modelId="{510DF006-8ECE-FE4C-B40F-E390D5CF612C}" type="presParOf" srcId="{6B5C2286-D473-EE45-8594-0A4644DA8476}" destId="{6C651106-1232-CF4F-80AA-EB6A98D8EDBB}" srcOrd="1" destOrd="0" presId="urn:microsoft.com/office/officeart/2005/8/layout/vList4"/>
    <dgm:cxn modelId="{5070D123-569C-CB4A-AAB0-3077B4B63613}" type="presParOf" srcId="{6B5C2286-D473-EE45-8594-0A4644DA8476}" destId="{626DBF4E-98BA-754C-BDE1-827B31B1AD6F}" srcOrd="2" destOrd="0" presId="urn:microsoft.com/office/officeart/2005/8/layout/vList4"/>
    <dgm:cxn modelId="{A6A8B30C-8D08-744D-94C4-9CBCAC76F21D}" type="presParOf" srcId="{A907C283-F548-3349-85CB-9108EC6E172D}" destId="{160D716F-98C4-674E-8B70-4C25156A7DF8}" srcOrd="1" destOrd="0" presId="urn:microsoft.com/office/officeart/2005/8/layout/vList4"/>
    <dgm:cxn modelId="{9AB60E1A-E8AD-C144-A879-57EC8D4434B1}" type="presParOf" srcId="{A907C283-F548-3349-85CB-9108EC6E172D}" destId="{F8475ADF-8302-7247-A5E5-2C935C40829D}" srcOrd="2" destOrd="0" presId="urn:microsoft.com/office/officeart/2005/8/layout/vList4"/>
    <dgm:cxn modelId="{651A4859-00E0-B24C-815B-50D486B6EED1}" type="presParOf" srcId="{F8475ADF-8302-7247-A5E5-2C935C40829D}" destId="{CFDCEAA1-96D3-AA4D-AE89-7AA5A056528B}" srcOrd="0" destOrd="0" presId="urn:microsoft.com/office/officeart/2005/8/layout/vList4"/>
    <dgm:cxn modelId="{F11B3EFA-7EBB-754E-B8B0-5EEB6B91DFF6}" type="presParOf" srcId="{F8475ADF-8302-7247-A5E5-2C935C40829D}" destId="{B61E22DD-EC4D-D140-B0AD-AC9AFEC2CD66}" srcOrd="1" destOrd="0" presId="urn:microsoft.com/office/officeart/2005/8/layout/vList4"/>
    <dgm:cxn modelId="{BAB04638-B7FF-7248-AFC5-98B42DDBABC2}" type="presParOf" srcId="{F8475ADF-8302-7247-A5E5-2C935C40829D}" destId="{D1A3EDC7-F681-1F4E-8E5B-06CA8BFD619A}" srcOrd="2" destOrd="0" presId="urn:microsoft.com/office/officeart/2005/8/layout/vList4"/>
    <dgm:cxn modelId="{B6655921-04ED-4044-A56E-D75DB66904FE}" type="presParOf" srcId="{A907C283-F548-3349-85CB-9108EC6E172D}" destId="{957C23AF-5B3E-0347-A985-79BCF811AFE6}" srcOrd="3" destOrd="0" presId="urn:microsoft.com/office/officeart/2005/8/layout/vList4"/>
    <dgm:cxn modelId="{171DFCD7-CF42-FF42-887B-1CD8F0C1A77F}" type="presParOf" srcId="{A907C283-F548-3349-85CB-9108EC6E172D}" destId="{6FDC2945-FB55-7E40-90DA-8C98EBBCC58F}" srcOrd="4" destOrd="0" presId="urn:microsoft.com/office/officeart/2005/8/layout/vList4"/>
    <dgm:cxn modelId="{CB99A1E2-17F1-0046-889F-75276790A2CD}" type="presParOf" srcId="{6FDC2945-FB55-7E40-90DA-8C98EBBCC58F}" destId="{1ECAEC3E-317F-CF42-9C90-B8C2B3BE9CDC}" srcOrd="0" destOrd="0" presId="urn:microsoft.com/office/officeart/2005/8/layout/vList4"/>
    <dgm:cxn modelId="{84B7B082-2D5D-CB42-B505-34B146BE498F}" type="presParOf" srcId="{6FDC2945-FB55-7E40-90DA-8C98EBBCC58F}" destId="{822A6C7F-E2FC-BC49-93DA-5A56A90918AE}" srcOrd="1" destOrd="0" presId="urn:microsoft.com/office/officeart/2005/8/layout/vList4"/>
    <dgm:cxn modelId="{354B71B6-6D0B-6D47-91C2-8FAA1D70ADCD}" type="presParOf" srcId="{6FDC2945-FB55-7E40-90DA-8C98EBBCC58F}" destId="{CF2470C9-D8BA-E549-B88C-0EB378CEBB82}" srcOrd="2" destOrd="0" presId="urn:microsoft.com/office/officeart/2005/8/layout/vList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97F8FF-266F-0C43-AAE7-9DCC097A646C}">
      <dsp:nvSpPr>
        <dsp:cNvPr id="0" name=""/>
        <dsp:cNvSpPr/>
      </dsp:nvSpPr>
      <dsp:spPr>
        <a:xfrm>
          <a:off x="0" y="0"/>
          <a:ext cx="5363585" cy="115241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BRODY CROCKFORD</a:t>
          </a:r>
        </a:p>
        <a:p>
          <a:pPr marL="171450" lvl="1" indent="-171450" algn="l" defTabSz="755650">
            <a:lnSpc>
              <a:spcPct val="90000"/>
            </a:lnSpc>
            <a:spcBef>
              <a:spcPct val="0"/>
            </a:spcBef>
            <a:spcAft>
              <a:spcPct val="15000"/>
            </a:spcAft>
            <a:buChar char="•"/>
          </a:pPr>
          <a:r>
            <a:rPr lang="en-GB" sz="1700" kern="1200"/>
            <a:t>Project Manager</a:t>
          </a:r>
        </a:p>
        <a:p>
          <a:pPr marL="171450" lvl="1" indent="-171450" algn="l" defTabSz="755650">
            <a:lnSpc>
              <a:spcPct val="90000"/>
            </a:lnSpc>
            <a:spcBef>
              <a:spcPct val="0"/>
            </a:spcBef>
            <a:spcAft>
              <a:spcPct val="15000"/>
            </a:spcAft>
            <a:buChar char="•"/>
          </a:pPr>
          <a:r>
            <a:rPr lang="en-GB" sz="1700" kern="1200"/>
            <a:t>Chassis Development</a:t>
          </a:r>
        </a:p>
      </dsp:txBody>
      <dsp:txXfrm>
        <a:off x="1187959" y="0"/>
        <a:ext cx="4175626" cy="1152419"/>
      </dsp:txXfrm>
    </dsp:sp>
    <dsp:sp modelId="{6C651106-1232-CF4F-80AA-EB6A98D8EDBB}">
      <dsp:nvSpPr>
        <dsp:cNvPr id="0" name=""/>
        <dsp:cNvSpPr/>
      </dsp:nvSpPr>
      <dsp:spPr>
        <a:xfrm>
          <a:off x="115241" y="115241"/>
          <a:ext cx="1072717" cy="921935"/>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0000" b="-10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DCEAA1-96D3-AA4D-AE89-7AA5A056528B}">
      <dsp:nvSpPr>
        <dsp:cNvPr id="0" name=""/>
        <dsp:cNvSpPr/>
      </dsp:nvSpPr>
      <dsp:spPr>
        <a:xfrm>
          <a:off x="0" y="1267661"/>
          <a:ext cx="5363585" cy="115241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JAY WEXLER</a:t>
          </a:r>
        </a:p>
        <a:p>
          <a:pPr marL="171450" lvl="1" indent="-171450" algn="l" defTabSz="755650">
            <a:lnSpc>
              <a:spcPct val="90000"/>
            </a:lnSpc>
            <a:spcBef>
              <a:spcPct val="0"/>
            </a:spcBef>
            <a:spcAft>
              <a:spcPct val="15000"/>
            </a:spcAft>
            <a:buChar char="•"/>
          </a:pPr>
          <a:r>
            <a:rPr lang="en-GB" sz="1700" kern="1200"/>
            <a:t>Self-Supporting Seat</a:t>
          </a:r>
        </a:p>
        <a:p>
          <a:pPr marL="171450" lvl="1" indent="-171450" algn="l" defTabSz="755650">
            <a:lnSpc>
              <a:spcPct val="90000"/>
            </a:lnSpc>
            <a:spcBef>
              <a:spcPct val="0"/>
            </a:spcBef>
            <a:spcAft>
              <a:spcPct val="15000"/>
            </a:spcAft>
            <a:buChar char="•"/>
          </a:pPr>
          <a:r>
            <a:rPr lang="en-GB" sz="1700" kern="1200"/>
            <a:t>Tank/Airbox Cover</a:t>
          </a:r>
        </a:p>
      </dsp:txBody>
      <dsp:txXfrm>
        <a:off x="1187959" y="1267661"/>
        <a:ext cx="4175626" cy="1152419"/>
      </dsp:txXfrm>
    </dsp:sp>
    <dsp:sp modelId="{B61E22DD-EC4D-D140-B0AD-AC9AFEC2CD66}">
      <dsp:nvSpPr>
        <dsp:cNvPr id="0" name=""/>
        <dsp:cNvSpPr/>
      </dsp:nvSpPr>
      <dsp:spPr>
        <a:xfrm>
          <a:off x="115241" y="1382903"/>
          <a:ext cx="1072717" cy="921935"/>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0000" b="-10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ECAEC3E-317F-CF42-9C90-B8C2B3BE9CDC}">
      <dsp:nvSpPr>
        <dsp:cNvPr id="0" name=""/>
        <dsp:cNvSpPr/>
      </dsp:nvSpPr>
      <dsp:spPr>
        <a:xfrm>
          <a:off x="0" y="2521839"/>
          <a:ext cx="5363585" cy="115241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SAM STAINSBY</a:t>
          </a:r>
        </a:p>
        <a:p>
          <a:pPr marL="171450" lvl="1" indent="-171450" algn="l" defTabSz="755650">
            <a:lnSpc>
              <a:spcPct val="90000"/>
            </a:lnSpc>
            <a:spcBef>
              <a:spcPct val="0"/>
            </a:spcBef>
            <a:spcAft>
              <a:spcPct val="15000"/>
            </a:spcAft>
            <a:buChar char="•"/>
          </a:pPr>
          <a:r>
            <a:rPr lang="en-GB" sz="1700" kern="1200"/>
            <a:t>Variable Inlet Stacks</a:t>
          </a:r>
        </a:p>
      </dsp:txBody>
      <dsp:txXfrm>
        <a:off x="1187959" y="2521839"/>
        <a:ext cx="4175626" cy="1152419"/>
      </dsp:txXfrm>
    </dsp:sp>
    <dsp:sp modelId="{822A6C7F-E2FC-BC49-93DA-5A56A90918AE}">
      <dsp:nvSpPr>
        <dsp:cNvPr id="0" name=""/>
        <dsp:cNvSpPr/>
      </dsp:nvSpPr>
      <dsp:spPr>
        <a:xfrm>
          <a:off x="115241" y="2650564"/>
          <a:ext cx="1072717" cy="921935"/>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0000" b="-10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0CA626-FC28-4F4C-8112-B53B08D3F59D}" type="datetimeFigureOut">
              <a:t>12/11/24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6F6BA3-1D99-4197-A5B5-D93DFF4BDB0B}" type="slidenum">
              <a:t>‹#›</a:t>
            </a:fld>
            <a:endParaRPr lang="en-GB"/>
          </a:p>
        </p:txBody>
      </p:sp>
    </p:spTree>
    <p:extLst>
      <p:ext uri="{BB962C8B-B14F-4D97-AF65-F5344CB8AC3E}">
        <p14:creationId xmlns:p14="http://schemas.microsoft.com/office/powerpoint/2010/main" val="954724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9FB1FB-222C-7145-479D-A0784B8A4D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462426-C7A0-B4A9-64E5-E14BC32E3A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33D7A4-5B90-A5F9-4DA8-3231DFA6FD6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2FBDBD7-0B22-C596-0013-963A1C43A95F}"/>
              </a:ext>
            </a:extLst>
          </p:cNvPr>
          <p:cNvSpPr>
            <a:spLocks noGrp="1"/>
          </p:cNvSpPr>
          <p:nvPr>
            <p:ph type="sldNum" sz="quarter" idx="5"/>
          </p:nvPr>
        </p:nvSpPr>
        <p:spPr/>
        <p:txBody>
          <a:bodyPr/>
          <a:lstStyle/>
          <a:p>
            <a:fld id="{F855509C-397C-7446-9357-B636DDF28960}" type="slidenum">
              <a:rPr lang="en-US" smtClean="0"/>
              <a:t>1</a:t>
            </a:fld>
            <a:endParaRPr lang="en-US"/>
          </a:p>
        </p:txBody>
      </p:sp>
    </p:spTree>
    <p:extLst>
      <p:ext uri="{BB962C8B-B14F-4D97-AF65-F5344CB8AC3E}">
        <p14:creationId xmlns:p14="http://schemas.microsoft.com/office/powerpoint/2010/main" val="35610415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77A5C6-2547-7A16-F736-15F3A3DB19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008E5E-1A2B-FC34-742C-1BE65299D7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3F2C47-10CC-AF44-CEBA-3FC6F6276EB7}"/>
              </a:ext>
            </a:extLst>
          </p:cNvPr>
          <p:cNvSpPr>
            <a:spLocks noGrp="1"/>
          </p:cNvSpPr>
          <p:nvPr>
            <p:ph type="body" idx="1"/>
          </p:nvPr>
        </p:nvSpPr>
        <p:spPr/>
        <p:txBody>
          <a:bodyPr/>
          <a:lstStyle/>
          <a:p>
            <a:r>
              <a:rPr lang="en-US" dirty="0"/>
              <a:t>Welcome to GP</a:t>
            </a:r>
          </a:p>
          <a:p>
            <a:endParaRPr lang="en-US" dirty="0"/>
          </a:p>
          <a:p>
            <a:r>
              <a:rPr lang="en-US" dirty="0"/>
              <a:t>Project based on RS660 Race Bike</a:t>
            </a:r>
          </a:p>
        </p:txBody>
      </p:sp>
      <p:sp>
        <p:nvSpPr>
          <p:cNvPr id="4" name="Slide Number Placeholder 3">
            <a:extLst>
              <a:ext uri="{FF2B5EF4-FFF2-40B4-BE49-F238E27FC236}">
                <a16:creationId xmlns:a16="http://schemas.microsoft.com/office/drawing/2014/main" id="{4AA91F07-B338-1DFD-87D0-40EBFA547098}"/>
              </a:ext>
            </a:extLst>
          </p:cNvPr>
          <p:cNvSpPr>
            <a:spLocks noGrp="1"/>
          </p:cNvSpPr>
          <p:nvPr>
            <p:ph type="sldNum" sz="quarter" idx="5"/>
          </p:nvPr>
        </p:nvSpPr>
        <p:spPr/>
        <p:txBody>
          <a:bodyPr/>
          <a:lstStyle/>
          <a:p>
            <a:fld id="{F855509C-397C-7446-9357-B636DDF28960}" type="slidenum">
              <a:rPr lang="en-US" smtClean="0"/>
              <a:t>2</a:t>
            </a:fld>
            <a:endParaRPr lang="en-US"/>
          </a:p>
        </p:txBody>
      </p:sp>
    </p:spTree>
    <p:extLst>
      <p:ext uri="{BB962C8B-B14F-4D97-AF65-F5344CB8AC3E}">
        <p14:creationId xmlns:p14="http://schemas.microsoft.com/office/powerpoint/2010/main" val="42266963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Team Members</a:t>
            </a:r>
          </a:p>
          <a:p>
            <a:endParaRPr lang="en-US" dirty="0"/>
          </a:p>
          <a:p>
            <a:r>
              <a:rPr lang="en-US" dirty="0"/>
              <a:t>Mention Project Manager (Talk about what that involves in Timing Plan)</a:t>
            </a:r>
          </a:p>
        </p:txBody>
      </p:sp>
      <p:sp>
        <p:nvSpPr>
          <p:cNvPr id="4" name="Slide Number Placeholder 3"/>
          <p:cNvSpPr>
            <a:spLocks noGrp="1"/>
          </p:cNvSpPr>
          <p:nvPr>
            <p:ph type="sldNum" sz="quarter" idx="5"/>
          </p:nvPr>
        </p:nvSpPr>
        <p:spPr/>
        <p:txBody>
          <a:bodyPr/>
          <a:lstStyle/>
          <a:p>
            <a:fld id="{946F6BA3-1D99-4197-A5B5-D93DFF4BDB0B}" type="slidenum">
              <a:rPr lang="en-GB" smtClean="0"/>
              <a:t>3</a:t>
            </a:fld>
            <a:endParaRPr lang="en-GB"/>
          </a:p>
        </p:txBody>
      </p:sp>
    </p:spTree>
    <p:extLst>
      <p:ext uri="{BB962C8B-B14F-4D97-AF65-F5344CB8AC3E}">
        <p14:creationId xmlns:p14="http://schemas.microsoft.com/office/powerpoint/2010/main" val="5447733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PROJECT SCOPE</a:t>
            </a:r>
          </a:p>
          <a:p>
            <a:endParaRPr lang="en-US" dirty="0"/>
          </a:p>
          <a:p>
            <a:r>
              <a:rPr lang="en-US" dirty="0"/>
              <a:t>All increase the ceiling for on-track performance</a:t>
            </a:r>
          </a:p>
        </p:txBody>
      </p:sp>
      <p:sp>
        <p:nvSpPr>
          <p:cNvPr id="4" name="Slide Number Placeholder 3"/>
          <p:cNvSpPr>
            <a:spLocks noGrp="1"/>
          </p:cNvSpPr>
          <p:nvPr>
            <p:ph type="sldNum" sz="quarter" idx="5"/>
          </p:nvPr>
        </p:nvSpPr>
        <p:spPr/>
        <p:txBody>
          <a:bodyPr/>
          <a:lstStyle/>
          <a:p>
            <a:fld id="{946F6BA3-1D99-4197-A5B5-D93DFF4BDB0B}" type="slidenum">
              <a:rPr lang="en-GB" smtClean="0"/>
              <a:t>4</a:t>
            </a:fld>
            <a:endParaRPr lang="en-GB"/>
          </a:p>
        </p:txBody>
      </p:sp>
    </p:spTree>
    <p:extLst>
      <p:ext uri="{BB962C8B-B14F-4D97-AF65-F5344CB8AC3E}">
        <p14:creationId xmlns:p14="http://schemas.microsoft.com/office/powerpoint/2010/main" val="28055979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project manager, it is my responsibility to keep on top the timings of this project</a:t>
            </a:r>
          </a:p>
          <a:p>
            <a:endParaRPr lang="en-US" dirty="0"/>
          </a:p>
          <a:p>
            <a:r>
              <a:rPr lang="en-US" dirty="0"/>
              <a:t>Goal of testing the parts on-track in July – accounting for build time this means items must be finished by April</a:t>
            </a:r>
          </a:p>
          <a:p>
            <a:endParaRPr lang="en-US" dirty="0"/>
          </a:p>
          <a:p>
            <a:r>
              <a:rPr lang="en-US" dirty="0"/>
              <a:t>Weekly meetings held to keep on top of progress and advise each other</a:t>
            </a:r>
          </a:p>
          <a:p>
            <a:endParaRPr lang="en-US" dirty="0"/>
          </a:p>
          <a:p>
            <a:r>
              <a:rPr lang="en-US" dirty="0"/>
              <a:t>Gantt Chart made at the start of the project – try to keep close to it (especially with key stages such as prototyping &amp; manufacturing)</a:t>
            </a:r>
          </a:p>
        </p:txBody>
      </p:sp>
      <p:sp>
        <p:nvSpPr>
          <p:cNvPr id="4" name="Slide Number Placeholder 3"/>
          <p:cNvSpPr>
            <a:spLocks noGrp="1"/>
          </p:cNvSpPr>
          <p:nvPr>
            <p:ph type="sldNum" sz="quarter" idx="5"/>
          </p:nvPr>
        </p:nvSpPr>
        <p:spPr/>
        <p:txBody>
          <a:bodyPr/>
          <a:lstStyle/>
          <a:p>
            <a:fld id="{946F6BA3-1D99-4197-A5B5-D93DFF4BDB0B}" type="slidenum">
              <a:rPr lang="en-GB" smtClean="0"/>
              <a:t>5</a:t>
            </a:fld>
            <a:endParaRPr lang="en-GB"/>
          </a:p>
        </p:txBody>
      </p:sp>
    </p:spTree>
    <p:extLst>
      <p:ext uri="{BB962C8B-B14F-4D97-AF65-F5344CB8AC3E}">
        <p14:creationId xmlns:p14="http://schemas.microsoft.com/office/powerpoint/2010/main" val="4111883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project is the starting point of the project</a:t>
            </a:r>
          </a:p>
          <a:p>
            <a:endParaRPr lang="en-US" dirty="0"/>
          </a:p>
          <a:p>
            <a:r>
              <a:rPr lang="en-US" dirty="0"/>
              <a:t>New Frame to build a prototype from (using 660 engine)</a:t>
            </a:r>
          </a:p>
          <a:p>
            <a:endParaRPr lang="en-US" dirty="0"/>
          </a:p>
          <a:p>
            <a:r>
              <a:rPr lang="en-US" dirty="0"/>
              <a:t>Working on optimizing flex and increasing adjustability</a:t>
            </a:r>
          </a:p>
          <a:p>
            <a:endParaRPr lang="en-US" dirty="0"/>
          </a:p>
          <a:p>
            <a:r>
              <a:rPr lang="en-US" dirty="0"/>
              <a:t>Secondly decreasing mass from the standard part</a:t>
            </a:r>
          </a:p>
        </p:txBody>
      </p:sp>
      <p:sp>
        <p:nvSpPr>
          <p:cNvPr id="4" name="Slide Number Placeholder 3"/>
          <p:cNvSpPr>
            <a:spLocks noGrp="1"/>
          </p:cNvSpPr>
          <p:nvPr>
            <p:ph type="sldNum" sz="quarter" idx="5"/>
          </p:nvPr>
        </p:nvSpPr>
        <p:spPr/>
        <p:txBody>
          <a:bodyPr/>
          <a:lstStyle/>
          <a:p>
            <a:fld id="{946F6BA3-1D99-4197-A5B5-D93DFF4BDB0B}" type="slidenum">
              <a:rPr lang="en-GB" smtClean="0"/>
              <a:t>6</a:t>
            </a:fld>
            <a:endParaRPr lang="en-GB"/>
          </a:p>
        </p:txBody>
      </p:sp>
    </p:spTree>
    <p:extLst>
      <p:ext uri="{BB962C8B-B14F-4D97-AF65-F5344CB8AC3E}">
        <p14:creationId xmlns:p14="http://schemas.microsoft.com/office/powerpoint/2010/main" val="35269407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starting the project, research was conducted to understand exactly what was required</a:t>
            </a:r>
          </a:p>
          <a:p>
            <a:endParaRPr lang="en-US" dirty="0"/>
          </a:p>
          <a:p>
            <a:r>
              <a:rPr lang="en-US" dirty="0"/>
              <a:t>Main reference for the project is the paper by Koichiro </a:t>
            </a:r>
            <a:r>
              <a:rPr lang="en-US" dirty="0" err="1"/>
              <a:t>Kawata</a:t>
            </a:r>
            <a:r>
              <a:rPr lang="en-US" dirty="0"/>
              <a:t>, which talks about the Suzuki MotoGP chassis development</a:t>
            </a:r>
          </a:p>
          <a:p>
            <a:endParaRPr lang="en-US" dirty="0"/>
          </a:p>
          <a:p>
            <a:r>
              <a:rPr lang="en-US" dirty="0"/>
              <a:t>High Longitudinal, Low Lateral Stiffness – techniques used to achieve this</a:t>
            </a:r>
          </a:p>
          <a:p>
            <a:endParaRPr lang="en-US" dirty="0"/>
          </a:p>
          <a:p>
            <a:r>
              <a:rPr lang="en-US" dirty="0"/>
              <a:t>The other papers here support the theory lined out by </a:t>
            </a:r>
            <a:r>
              <a:rPr lang="en-US" dirty="0" err="1"/>
              <a:t>Kawata</a:t>
            </a:r>
            <a:r>
              <a:rPr lang="en-US" dirty="0"/>
              <a:t> as well as introducing topology analysis and calculations which I can apply</a:t>
            </a:r>
          </a:p>
        </p:txBody>
      </p:sp>
      <p:sp>
        <p:nvSpPr>
          <p:cNvPr id="4" name="Slide Number Placeholder 3"/>
          <p:cNvSpPr>
            <a:spLocks noGrp="1"/>
          </p:cNvSpPr>
          <p:nvPr>
            <p:ph type="sldNum" sz="quarter" idx="5"/>
          </p:nvPr>
        </p:nvSpPr>
        <p:spPr/>
        <p:txBody>
          <a:bodyPr/>
          <a:lstStyle/>
          <a:p>
            <a:fld id="{946F6BA3-1D99-4197-A5B5-D93DFF4BDB0B}" type="slidenum">
              <a:rPr lang="en-GB" smtClean="0"/>
              <a:t>7</a:t>
            </a:fld>
            <a:endParaRPr lang="en-GB"/>
          </a:p>
        </p:txBody>
      </p:sp>
    </p:spTree>
    <p:extLst>
      <p:ext uri="{BB962C8B-B14F-4D97-AF65-F5344CB8AC3E}">
        <p14:creationId xmlns:p14="http://schemas.microsoft.com/office/powerpoint/2010/main" val="3787501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start the project, measurements were taken using a laser level</a:t>
            </a:r>
          </a:p>
          <a:p>
            <a:endParaRPr lang="en-US" dirty="0"/>
          </a:p>
          <a:p>
            <a:r>
              <a:rPr lang="en-US" dirty="0"/>
              <a:t>Get framework of geometry</a:t>
            </a:r>
          </a:p>
          <a:p>
            <a:endParaRPr lang="en-US" dirty="0"/>
          </a:p>
          <a:p>
            <a:r>
              <a:rPr lang="en-US" dirty="0"/>
              <a:t>Will later be validated by 3D scanning components</a:t>
            </a:r>
          </a:p>
          <a:p>
            <a:endParaRPr lang="en-US" dirty="0"/>
          </a:p>
          <a:p>
            <a:r>
              <a:rPr lang="en-US" dirty="0"/>
              <a:t>Laser used for X,Y – height gauge used for Z</a:t>
            </a:r>
          </a:p>
        </p:txBody>
      </p:sp>
      <p:sp>
        <p:nvSpPr>
          <p:cNvPr id="4" name="Slide Number Placeholder 3"/>
          <p:cNvSpPr>
            <a:spLocks noGrp="1"/>
          </p:cNvSpPr>
          <p:nvPr>
            <p:ph type="sldNum" sz="quarter" idx="5"/>
          </p:nvPr>
        </p:nvSpPr>
        <p:spPr/>
        <p:txBody>
          <a:bodyPr/>
          <a:lstStyle/>
          <a:p>
            <a:fld id="{946F6BA3-1D99-4197-A5B5-D93DFF4BDB0B}" type="slidenum">
              <a:rPr lang="en-GB" smtClean="0"/>
              <a:t>8</a:t>
            </a:fld>
            <a:endParaRPr lang="en-GB"/>
          </a:p>
        </p:txBody>
      </p:sp>
    </p:spTree>
    <p:extLst>
      <p:ext uri="{BB962C8B-B14F-4D97-AF65-F5344CB8AC3E}">
        <p14:creationId xmlns:p14="http://schemas.microsoft.com/office/powerpoint/2010/main" val="22175035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validate geometry changes from adjustable frame, a chassis calculator was made in excel</a:t>
            </a:r>
          </a:p>
          <a:p>
            <a:endParaRPr lang="en-US" dirty="0"/>
          </a:p>
          <a:p>
            <a:r>
              <a:rPr lang="en-US" dirty="0"/>
              <a:t>Allows me to see what changes will do before doing them on the bike</a:t>
            </a:r>
          </a:p>
          <a:p>
            <a:endParaRPr lang="en-US" dirty="0"/>
          </a:p>
          <a:p>
            <a:r>
              <a:rPr lang="en-US" dirty="0"/>
              <a:t>Work out base setup before entering onto track</a:t>
            </a:r>
          </a:p>
          <a:p>
            <a:endParaRPr lang="en-US" dirty="0"/>
          </a:p>
          <a:p>
            <a:r>
              <a:rPr lang="en-US" dirty="0"/>
              <a:t>Comparison between 2 setups</a:t>
            </a:r>
          </a:p>
          <a:p>
            <a:endParaRPr lang="en-US" dirty="0"/>
          </a:p>
          <a:p>
            <a:pPr marL="285750" indent="-285750">
              <a:buFontTx/>
              <a:buChar char="-"/>
            </a:pPr>
            <a:r>
              <a:rPr lang="en-US" sz="2000" dirty="0">
                <a:solidFill>
                  <a:schemeClr val="bg1"/>
                </a:solidFill>
              </a:rPr>
              <a:t>Calculators For:</a:t>
            </a:r>
          </a:p>
          <a:p>
            <a:pPr marL="742950" lvl="1" indent="-285750">
              <a:buFontTx/>
              <a:buChar char="-"/>
            </a:pPr>
            <a:r>
              <a:rPr lang="en-US" sz="2000" dirty="0">
                <a:solidFill>
                  <a:schemeClr val="bg1"/>
                </a:solidFill>
              </a:rPr>
              <a:t>Centre Of Gravity</a:t>
            </a:r>
          </a:p>
          <a:p>
            <a:pPr marL="742950" lvl="1" indent="-285750">
              <a:buFontTx/>
              <a:buChar char="-"/>
            </a:pPr>
            <a:r>
              <a:rPr lang="en-US" sz="2000" dirty="0">
                <a:solidFill>
                  <a:schemeClr val="bg1"/>
                </a:solidFill>
              </a:rPr>
              <a:t>Link Ratio</a:t>
            </a:r>
          </a:p>
          <a:p>
            <a:pPr marL="742950" lvl="1" indent="-285750">
              <a:buFontTx/>
              <a:buChar char="-"/>
            </a:pPr>
            <a:r>
              <a:rPr lang="en-US" sz="2000" dirty="0">
                <a:solidFill>
                  <a:schemeClr val="bg1"/>
                </a:solidFill>
              </a:rPr>
              <a:t>Trail</a:t>
            </a:r>
          </a:p>
          <a:p>
            <a:pPr marL="742950" lvl="1" indent="-285750">
              <a:buFontTx/>
              <a:buChar char="-"/>
            </a:pPr>
            <a:r>
              <a:rPr lang="en-US" sz="2000" dirty="0">
                <a:solidFill>
                  <a:schemeClr val="bg1"/>
                </a:solidFill>
              </a:rPr>
              <a:t>Gearing &amp; Drive Force</a:t>
            </a:r>
          </a:p>
          <a:p>
            <a:pPr marL="742950" lvl="1" indent="-285750">
              <a:buFontTx/>
              <a:buChar char="-"/>
            </a:pPr>
            <a:r>
              <a:rPr lang="en-US" sz="2000" dirty="0">
                <a:solidFill>
                  <a:schemeClr val="bg1"/>
                </a:solidFill>
              </a:rPr>
              <a:t>Swingarm Length</a:t>
            </a:r>
          </a:p>
        </p:txBody>
      </p:sp>
      <p:sp>
        <p:nvSpPr>
          <p:cNvPr id="4" name="Slide Number Placeholder 3"/>
          <p:cNvSpPr>
            <a:spLocks noGrp="1"/>
          </p:cNvSpPr>
          <p:nvPr>
            <p:ph type="sldNum" sz="quarter" idx="5"/>
          </p:nvPr>
        </p:nvSpPr>
        <p:spPr/>
        <p:txBody>
          <a:bodyPr/>
          <a:lstStyle/>
          <a:p>
            <a:fld id="{946F6BA3-1D99-4197-A5B5-D93DFF4BDB0B}" type="slidenum">
              <a:rPr lang="en-GB" smtClean="0"/>
              <a:t>9</a:t>
            </a:fld>
            <a:endParaRPr lang="en-GB"/>
          </a:p>
        </p:txBody>
      </p:sp>
    </p:spTree>
    <p:extLst>
      <p:ext uri="{BB962C8B-B14F-4D97-AF65-F5344CB8AC3E}">
        <p14:creationId xmlns:p14="http://schemas.microsoft.com/office/powerpoint/2010/main" val="21466681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the new proposed frame design</a:t>
            </a:r>
          </a:p>
          <a:p>
            <a:endParaRPr lang="en-US" dirty="0"/>
          </a:p>
          <a:p>
            <a:r>
              <a:rPr lang="en-US" dirty="0"/>
              <a:t>Early stage of development, but shows key principles</a:t>
            </a:r>
          </a:p>
          <a:p>
            <a:endParaRPr lang="en-US" dirty="0"/>
          </a:p>
          <a:p>
            <a:r>
              <a:rPr lang="en-US" dirty="0"/>
              <a:t>Adjustability – Shock &amp; Headstock</a:t>
            </a:r>
          </a:p>
          <a:p>
            <a:endParaRPr lang="en-US" dirty="0"/>
          </a:p>
          <a:p>
            <a:r>
              <a:rPr lang="en-US" dirty="0"/>
              <a:t>Engine hangers – bolt on to allow changes of design, material &amp; engine mounting</a:t>
            </a:r>
          </a:p>
          <a:p>
            <a:endParaRPr lang="en-US" dirty="0"/>
          </a:p>
          <a:p>
            <a:r>
              <a:rPr lang="en-US" dirty="0"/>
              <a:t>Wide and parallel to </a:t>
            </a:r>
            <a:r>
              <a:rPr lang="en-US" dirty="0" err="1"/>
              <a:t>centre</a:t>
            </a:r>
            <a:r>
              <a:rPr lang="en-US" dirty="0"/>
              <a:t> plane inspired by Suzuki MotoGP – effects talked about on the next slide</a:t>
            </a:r>
          </a:p>
          <a:p>
            <a:endParaRPr lang="en-US" dirty="0"/>
          </a:p>
          <a:p>
            <a:r>
              <a:rPr lang="en-US" dirty="0"/>
              <a:t>Brace points to be added to increase stiffness with bolt-in pieces</a:t>
            </a:r>
          </a:p>
          <a:p>
            <a:endParaRPr lang="en-US" dirty="0"/>
          </a:p>
          <a:p>
            <a:r>
              <a:rPr lang="en-US" dirty="0"/>
              <a:t>Mass at this stage was similar to standard – recent development has made it 2kg lighter</a:t>
            </a:r>
          </a:p>
        </p:txBody>
      </p:sp>
      <p:sp>
        <p:nvSpPr>
          <p:cNvPr id="4" name="Slide Number Placeholder 3"/>
          <p:cNvSpPr>
            <a:spLocks noGrp="1"/>
          </p:cNvSpPr>
          <p:nvPr>
            <p:ph type="sldNum" sz="quarter" idx="5"/>
          </p:nvPr>
        </p:nvSpPr>
        <p:spPr/>
        <p:txBody>
          <a:bodyPr/>
          <a:lstStyle/>
          <a:p>
            <a:fld id="{946F6BA3-1D99-4197-A5B5-D93DFF4BDB0B}" type="slidenum">
              <a:rPr lang="en-GB" smtClean="0"/>
              <a:t>10</a:t>
            </a:fld>
            <a:endParaRPr lang="en-GB"/>
          </a:p>
        </p:txBody>
      </p:sp>
    </p:spTree>
    <p:extLst>
      <p:ext uri="{BB962C8B-B14F-4D97-AF65-F5344CB8AC3E}">
        <p14:creationId xmlns:p14="http://schemas.microsoft.com/office/powerpoint/2010/main" val="31537076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Early FEA testing has been conducted</a:t>
            </a:r>
          </a:p>
          <a:p>
            <a:endParaRPr lang="en-US" dirty="0"/>
          </a:p>
          <a:p>
            <a:r>
              <a:rPr lang="en-US" dirty="0"/>
              <a:t>Forces calculated and rounded for </a:t>
            </a:r>
            <a:r>
              <a:rPr lang="en-US" dirty="0" err="1"/>
              <a:t>FoS</a:t>
            </a:r>
            <a:endParaRPr lang="en-US" dirty="0"/>
          </a:p>
          <a:p>
            <a:endParaRPr lang="en-US" dirty="0"/>
          </a:p>
          <a:p>
            <a:r>
              <a:rPr lang="en-US" dirty="0"/>
              <a:t>Testing shows that too much strength concentrates stress in weak spots – distributed across the beam allows higher displacement with less stress</a:t>
            </a:r>
          </a:p>
          <a:p>
            <a:endParaRPr lang="en-US" dirty="0"/>
          </a:p>
          <a:p>
            <a:r>
              <a:rPr lang="en-US" dirty="0"/>
              <a:t>Engine Hanger mounting increases longitudinal stiffness and decreases lateral as it is a flat plate – the surrounding beam must be tuned to help absorb force</a:t>
            </a:r>
          </a:p>
        </p:txBody>
      </p:sp>
      <p:sp>
        <p:nvSpPr>
          <p:cNvPr id="4" name="Slide Number Placeholder 3"/>
          <p:cNvSpPr>
            <a:spLocks noGrp="1"/>
          </p:cNvSpPr>
          <p:nvPr>
            <p:ph type="sldNum" sz="quarter" idx="5"/>
          </p:nvPr>
        </p:nvSpPr>
        <p:spPr/>
        <p:txBody>
          <a:bodyPr/>
          <a:lstStyle/>
          <a:p>
            <a:fld id="{946F6BA3-1D99-4197-A5B5-D93DFF4BDB0B}" type="slidenum">
              <a:rPr lang="en-GB" smtClean="0"/>
              <a:t>11</a:t>
            </a:fld>
            <a:endParaRPr lang="en-GB"/>
          </a:p>
        </p:txBody>
      </p:sp>
    </p:spTree>
    <p:extLst>
      <p:ext uri="{BB962C8B-B14F-4D97-AF65-F5344CB8AC3E}">
        <p14:creationId xmlns:p14="http://schemas.microsoft.com/office/powerpoint/2010/main" val="11822812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Moving forward:</a:t>
            </a:r>
          </a:p>
          <a:p>
            <a:endParaRPr lang="en-US" dirty="0"/>
          </a:p>
          <a:p>
            <a:r>
              <a:rPr lang="en-US" dirty="0"/>
              <a:t>Force calculations to be validated with race data and math channels</a:t>
            </a:r>
          </a:p>
          <a:p>
            <a:endParaRPr lang="en-US" dirty="0"/>
          </a:p>
          <a:p>
            <a:r>
              <a:rPr lang="en-US" dirty="0"/>
              <a:t>Physical testing with standard frame to get displacement figures</a:t>
            </a:r>
          </a:p>
          <a:p>
            <a:endParaRPr lang="en-US" dirty="0"/>
          </a:p>
          <a:p>
            <a:r>
              <a:rPr lang="en-US" dirty="0"/>
              <a:t>Continue </a:t>
            </a:r>
            <a:r>
              <a:rPr lang="en-US" dirty="0" err="1"/>
              <a:t>optimising</a:t>
            </a:r>
            <a:r>
              <a:rPr lang="en-US" dirty="0"/>
              <a:t> through FEA</a:t>
            </a:r>
          </a:p>
          <a:p>
            <a:endParaRPr lang="en-US" dirty="0"/>
          </a:p>
          <a:p>
            <a:r>
              <a:rPr lang="en-US" dirty="0"/>
              <a:t>Prototype, parts design and final manufacture</a:t>
            </a:r>
          </a:p>
        </p:txBody>
      </p:sp>
      <p:sp>
        <p:nvSpPr>
          <p:cNvPr id="4" name="Slide Number Placeholder 3"/>
          <p:cNvSpPr>
            <a:spLocks noGrp="1"/>
          </p:cNvSpPr>
          <p:nvPr>
            <p:ph type="sldNum" sz="quarter" idx="5"/>
          </p:nvPr>
        </p:nvSpPr>
        <p:spPr/>
        <p:txBody>
          <a:bodyPr/>
          <a:lstStyle/>
          <a:p>
            <a:fld id="{946F6BA3-1D99-4197-A5B5-D93DFF4BDB0B}" type="slidenum">
              <a:rPr lang="en-GB" smtClean="0"/>
              <a:t>12</a:t>
            </a:fld>
            <a:endParaRPr lang="en-GB"/>
          </a:p>
        </p:txBody>
      </p:sp>
    </p:spTree>
    <p:extLst>
      <p:ext uri="{BB962C8B-B14F-4D97-AF65-F5344CB8AC3E}">
        <p14:creationId xmlns:p14="http://schemas.microsoft.com/office/powerpoint/2010/main" val="5487184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System Font Regular"/>
              <a:buChar char="-"/>
            </a:pPr>
            <a:r>
              <a:rPr lang="en-GB" sz="1200">
                <a:solidFill>
                  <a:schemeClr val="bg1"/>
                </a:solidFill>
              </a:rPr>
              <a:t>Identify desired mounting and gather appropriate measurements</a:t>
            </a:r>
          </a:p>
          <a:p>
            <a:pPr marL="342900" indent="-342900">
              <a:buFont typeface="System Font Regular"/>
              <a:buChar char="-"/>
            </a:pPr>
            <a:r>
              <a:rPr lang="en-GB" sz="1200">
                <a:solidFill>
                  <a:schemeClr val="bg1"/>
                </a:solidFill>
              </a:rPr>
              <a:t>Getting the base of the design set in place</a:t>
            </a:r>
          </a:p>
          <a:p>
            <a:pPr marL="342900" indent="-342900">
              <a:buFont typeface="System Font Regular"/>
              <a:buChar char="-"/>
            </a:pPr>
            <a:r>
              <a:rPr lang="en-GB" sz="1200">
                <a:solidFill>
                  <a:schemeClr val="bg1"/>
                </a:solidFill>
              </a:rPr>
              <a:t>Adapting upon the base using reference images</a:t>
            </a:r>
          </a:p>
          <a:p>
            <a:pPr marL="342900" indent="-342900">
              <a:buFont typeface="System Font Regular"/>
              <a:buChar char="-"/>
            </a:pPr>
            <a:r>
              <a:rPr lang="en-GB" sz="1200">
                <a:solidFill>
                  <a:schemeClr val="bg1"/>
                </a:solidFill>
              </a:rPr>
              <a:t>Matching the main body to the premade frame</a:t>
            </a:r>
          </a:p>
          <a:p>
            <a:pPr marL="342900" indent="-342900">
              <a:buFont typeface="System Font Regular"/>
              <a:buChar char="-"/>
            </a:pPr>
            <a:r>
              <a:rPr lang="en-GB" sz="1200">
                <a:solidFill>
                  <a:schemeClr val="bg1"/>
                </a:solidFill>
              </a:rPr>
              <a:t>Testing different designs with various measurements</a:t>
            </a:r>
          </a:p>
          <a:p>
            <a:pPr marL="342900" indent="-342900">
              <a:buFont typeface="System Font Regular"/>
              <a:buChar char="-"/>
            </a:pPr>
            <a:r>
              <a:rPr lang="en-GB" sz="1200">
                <a:solidFill>
                  <a:schemeClr val="bg1"/>
                </a:solidFill>
              </a:rPr>
              <a:t>Push the limits of tail length regulation</a:t>
            </a:r>
          </a:p>
          <a:p>
            <a:pPr marL="342900" indent="-342900">
              <a:buFont typeface="System Font Regular"/>
              <a:buChar char="-"/>
            </a:pPr>
            <a:r>
              <a:rPr lang="en-GB" sz="1200">
                <a:solidFill>
                  <a:schemeClr val="bg1"/>
                </a:solidFill>
              </a:rPr>
              <a:t>Choosing the final silhouette for the first prototype</a:t>
            </a:r>
          </a:p>
          <a:p>
            <a:pPr marL="342900" indent="-342900">
              <a:buFont typeface="System Font Regular"/>
              <a:buChar char="-"/>
            </a:pPr>
            <a:r>
              <a:rPr lang="en-GB" sz="1200">
                <a:solidFill>
                  <a:schemeClr val="bg1"/>
                </a:solidFill>
              </a:rPr>
              <a:t>Make sure the new design fits suggestions and focuses on rider comfort</a:t>
            </a:r>
          </a:p>
          <a:p>
            <a:endParaRPr lang="en-US"/>
          </a:p>
        </p:txBody>
      </p:sp>
      <p:sp>
        <p:nvSpPr>
          <p:cNvPr id="4" name="Slide Number Placeholder 3"/>
          <p:cNvSpPr>
            <a:spLocks noGrp="1"/>
          </p:cNvSpPr>
          <p:nvPr>
            <p:ph type="sldNum" sz="quarter" idx="5"/>
          </p:nvPr>
        </p:nvSpPr>
        <p:spPr/>
        <p:txBody>
          <a:bodyPr/>
          <a:lstStyle/>
          <a:p>
            <a:fld id="{F855509C-397C-7446-9357-B636DDF28960}" type="slidenum">
              <a:rPr lang="en-US" smtClean="0"/>
              <a:t>15</a:t>
            </a:fld>
            <a:endParaRPr lang="en-US"/>
          </a:p>
        </p:txBody>
      </p:sp>
    </p:spTree>
    <p:extLst>
      <p:ext uri="{BB962C8B-B14F-4D97-AF65-F5344CB8AC3E}">
        <p14:creationId xmlns:p14="http://schemas.microsoft.com/office/powerpoint/2010/main" val="10269289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lnSpc>
                <a:spcPts val="2625"/>
              </a:lnSpc>
              <a:buFont typeface="Arial" panose="020B0604020202020204" pitchFamily="34" charset="0"/>
              <a:buChar char="•"/>
            </a:pPr>
            <a:r>
              <a:rPr lang="en-GB" sz="1200" b="0" i="0" u="none" strike="noStrike">
                <a:solidFill>
                  <a:srgbClr val="000000"/>
                </a:solidFill>
                <a:effectLst/>
                <a:latin typeface="Aptos" panose="020B0004020202020204" pitchFamily="34" charset="0"/>
              </a:rPr>
              <a:t>Want to achieve more torque at higher rpm ranges.</a:t>
            </a:r>
            <a:r>
              <a:rPr lang="en-US" sz="1200" b="0" i="0">
                <a:solidFill>
                  <a:srgbClr val="000000"/>
                </a:solidFill>
                <a:effectLst/>
                <a:latin typeface="Aptos" panose="020B0004020202020204" pitchFamily="34" charset="0"/>
              </a:rPr>
              <a:t>​</a:t>
            </a:r>
            <a:endParaRPr lang="en-US" b="0" i="0">
              <a:solidFill>
                <a:srgbClr val="000000"/>
              </a:solidFill>
              <a:effectLst/>
              <a:latin typeface="Arial" panose="020B0604020202020204" pitchFamily="34" charset="0"/>
            </a:endParaRPr>
          </a:p>
          <a:p>
            <a:pPr algn="l" rtl="0" fontAlgn="base">
              <a:lnSpc>
                <a:spcPts val="2625"/>
              </a:lnSpc>
              <a:buFont typeface="Arial" panose="020B0604020202020204" pitchFamily="34" charset="0"/>
              <a:buChar char="•"/>
            </a:pPr>
            <a:endParaRPr lang="en-GB" sz="1200" b="0" i="0" u="none" strike="noStrike">
              <a:solidFill>
                <a:srgbClr val="000000"/>
              </a:solidFill>
              <a:effectLst/>
              <a:latin typeface="Aptos" panose="020B0004020202020204" pitchFamily="34" charset="0"/>
            </a:endParaRPr>
          </a:p>
          <a:p>
            <a:pPr algn="l" rtl="0" fontAlgn="base">
              <a:lnSpc>
                <a:spcPts val="2625"/>
              </a:lnSpc>
              <a:buFont typeface="Arial" panose="020B0604020202020204" pitchFamily="34" charset="0"/>
              <a:buChar char="•"/>
            </a:pPr>
            <a:r>
              <a:rPr lang="en-GB" sz="1200" b="0" i="0" u="none" strike="noStrike">
                <a:solidFill>
                  <a:srgbClr val="000000"/>
                </a:solidFill>
                <a:effectLst/>
                <a:latin typeface="Aptos" panose="020B0004020202020204" pitchFamily="34" charset="0"/>
              </a:rPr>
              <a:t>Have a viable design that has limited liability.</a:t>
            </a:r>
            <a:r>
              <a:rPr lang="en-US" sz="1200" b="0" i="0">
                <a:solidFill>
                  <a:srgbClr val="000000"/>
                </a:solidFill>
                <a:effectLst/>
                <a:latin typeface="Aptos" panose="020B0004020202020204" pitchFamily="34" charset="0"/>
              </a:rPr>
              <a:t>​</a:t>
            </a:r>
            <a:endParaRPr lang="en-US" b="0" i="0">
              <a:solidFill>
                <a:srgbClr val="000000"/>
              </a:solidFill>
              <a:effectLst/>
              <a:latin typeface="Arial" panose="020B0604020202020204" pitchFamily="34" charset="0"/>
            </a:endParaRPr>
          </a:p>
          <a:p>
            <a:pPr algn="l" rtl="0" fontAlgn="base">
              <a:lnSpc>
                <a:spcPts val="2625"/>
              </a:lnSpc>
              <a:buFont typeface="Arial" panose="020B0604020202020204" pitchFamily="34" charset="0"/>
              <a:buChar char="•"/>
            </a:pPr>
            <a:endParaRPr lang="en-GB" sz="1200" b="0" i="0" u="none" strike="noStrike">
              <a:solidFill>
                <a:srgbClr val="000000"/>
              </a:solidFill>
              <a:effectLst/>
              <a:latin typeface="Aptos" panose="020B0004020202020204" pitchFamily="34" charset="0"/>
            </a:endParaRPr>
          </a:p>
          <a:p>
            <a:pPr algn="l" rtl="0" fontAlgn="base">
              <a:lnSpc>
                <a:spcPts val="2625"/>
              </a:lnSpc>
              <a:buFont typeface="Arial" panose="020B0604020202020204" pitchFamily="34" charset="0"/>
              <a:buChar char="•"/>
            </a:pPr>
            <a:r>
              <a:rPr lang="en-GB" sz="1200" b="0" i="0" u="none" strike="noStrike">
                <a:solidFill>
                  <a:srgbClr val="000000"/>
                </a:solidFill>
                <a:effectLst/>
                <a:latin typeface="Aptos" panose="020B0004020202020204" pitchFamily="34" charset="0"/>
              </a:rPr>
              <a:t>Ensure the design fits into the airbox and helps improve flow.</a:t>
            </a:r>
            <a:endParaRPr lang="en-US" b="0" i="0">
              <a:solidFill>
                <a:srgbClr val="000000"/>
              </a:solidFill>
              <a:effectLst/>
              <a:latin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F855509C-397C-7446-9357-B636DDF28960}" type="slidenum">
              <a:rPr lang="en-US" smtClean="0"/>
              <a:t>19</a:t>
            </a:fld>
            <a:endParaRPr lang="en-US"/>
          </a:p>
        </p:txBody>
      </p:sp>
    </p:spTree>
    <p:extLst>
      <p:ext uri="{BB962C8B-B14F-4D97-AF65-F5344CB8AC3E}">
        <p14:creationId xmlns:p14="http://schemas.microsoft.com/office/powerpoint/2010/main" val="30272398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ea typeface="Calibri"/>
                <a:cs typeface="Calibri"/>
              </a:rPr>
              <a:t>Intake/throttle body allowed us to find just the stack length, as the calcs will include the length of the throttle.</a:t>
            </a:r>
          </a:p>
          <a:p>
            <a:endParaRPr lang="en-US">
              <a:ea typeface="Calibri"/>
              <a:cs typeface="Calibri"/>
            </a:endParaRPr>
          </a:p>
          <a:p>
            <a:pPr marL="285750" indent="-285750">
              <a:buFont typeface="Arial"/>
              <a:buChar char="•"/>
            </a:pPr>
            <a:r>
              <a:rPr lang="en-US">
                <a:ea typeface="Calibri"/>
                <a:cs typeface="Calibri"/>
              </a:rPr>
              <a:t>Airbox height gives us a maximum length for the variable stacks, without going through the top of the airbox.</a:t>
            </a:r>
          </a:p>
          <a:p>
            <a:endParaRPr lang="en-US">
              <a:ea typeface="Calibri"/>
              <a:cs typeface="Calibri"/>
            </a:endParaRPr>
          </a:p>
          <a:p>
            <a:pPr marL="285750" indent="-285750">
              <a:buFont typeface="Arial"/>
              <a:buChar char="•"/>
            </a:pPr>
            <a:r>
              <a:rPr lang="en-US">
                <a:ea typeface="Calibri"/>
                <a:cs typeface="Calibri"/>
              </a:rPr>
              <a:t>OEM heights allow for calculations for pulse tuning with these installed, which was needed for all calculations and can allow for any future comparisons.</a:t>
            </a:r>
          </a:p>
          <a:p>
            <a:endParaRPr lang="en-US">
              <a:ea typeface="Calibri"/>
              <a:cs typeface="Calibri"/>
            </a:endParaRPr>
          </a:p>
          <a:p>
            <a:pPr marL="285750" indent="-285750">
              <a:buFont typeface="Arial"/>
              <a:buChar char="•"/>
            </a:pPr>
            <a:r>
              <a:rPr lang="en-US">
                <a:ea typeface="Calibri"/>
                <a:cs typeface="Calibri"/>
              </a:rPr>
              <a:t>Angle of stacks was necessary to find if a rotary telescopic system was viable, and was used to find the radius in which it would rotate around.</a:t>
            </a:r>
          </a:p>
          <a:p>
            <a:endParaRPr lang="en-US">
              <a:ea typeface="Calibri"/>
              <a:cs typeface="Calibri"/>
            </a:endParaRPr>
          </a:p>
          <a:p>
            <a:pPr marL="285750" indent="-285750">
              <a:buFont typeface="Arial"/>
              <a:buChar char="•"/>
            </a:pPr>
            <a:r>
              <a:rPr lang="en-US">
                <a:ea typeface="Calibri"/>
                <a:cs typeface="Calibri"/>
              </a:rPr>
              <a:t>MWR stacks measured for any future calculations or comparisons that would be necessary.</a:t>
            </a:r>
          </a:p>
          <a:p>
            <a:pPr marL="285750" indent="-285750">
              <a:buFont typeface="Arial"/>
              <a:buChar char="•"/>
            </a:pPr>
            <a:endParaRPr lang="en-US">
              <a:ea typeface="Calibri"/>
              <a:cs typeface="Calibri"/>
            </a:endParaRPr>
          </a:p>
        </p:txBody>
      </p:sp>
      <p:sp>
        <p:nvSpPr>
          <p:cNvPr id="4" name="Slide Number Placeholder 3"/>
          <p:cNvSpPr>
            <a:spLocks noGrp="1"/>
          </p:cNvSpPr>
          <p:nvPr>
            <p:ph type="sldNum" sz="quarter" idx="5"/>
          </p:nvPr>
        </p:nvSpPr>
        <p:spPr/>
        <p:txBody>
          <a:bodyPr/>
          <a:lstStyle/>
          <a:p>
            <a:fld id="{946F6BA3-1D99-4197-A5B5-D93DFF4BDB0B}" type="slidenum">
              <a:rPr lang="en-GB"/>
              <a:t>20</a:t>
            </a:fld>
            <a:endParaRPr lang="en-GB"/>
          </a:p>
        </p:txBody>
      </p:sp>
    </p:spTree>
    <p:extLst>
      <p:ext uri="{BB962C8B-B14F-4D97-AF65-F5344CB8AC3E}">
        <p14:creationId xmlns:p14="http://schemas.microsoft.com/office/powerpoint/2010/main" val="40607812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t>Valve lift duration measured using cam profile, needed in order to calculate pulse timing. Pulse starts at MOP (90deg) with our BDC (180deg) and closing (260deg), gives us halfway mark (where pulse ends = 220deg). Subtract 90 from 220, gives 130deg, and means pulse timing=time for 130deg crank rotation.</a:t>
            </a:r>
            <a:endParaRPr lang="en-US">
              <a:ea typeface="Calibri"/>
              <a:cs typeface="Calibri"/>
            </a:endParaRPr>
          </a:p>
          <a:p>
            <a:endParaRPr lang="en-US">
              <a:ea typeface="Calibri"/>
              <a:cs typeface="Calibri"/>
            </a:endParaRPr>
          </a:p>
          <a:p>
            <a:pPr marL="285750" indent="-285750">
              <a:buFont typeface="Arial"/>
              <a:buChar char="•"/>
            </a:pPr>
            <a:r>
              <a:rPr lang="en-US">
                <a:ea typeface="Calibri"/>
                <a:cs typeface="Calibri"/>
              </a:rPr>
              <a:t>Used the first calculation to find intake length at any RPM, used intake length measured (195.4mm) and subtracted for actual stack length. </a:t>
            </a:r>
            <a:endParaRPr lang="en-US"/>
          </a:p>
          <a:p>
            <a:endParaRPr lang="en-US">
              <a:ea typeface="Calibri"/>
              <a:cs typeface="Calibri"/>
            </a:endParaRPr>
          </a:p>
          <a:p>
            <a:pPr marL="285750" indent="-285750">
              <a:buFont typeface="Arial"/>
              <a:buChar char="•"/>
            </a:pPr>
            <a:r>
              <a:rPr lang="en-US">
                <a:ea typeface="Calibri"/>
                <a:cs typeface="Calibri"/>
              </a:rPr>
              <a:t>The n is substituted with the value of harmonic, so 1,2,3 etc.</a:t>
            </a:r>
          </a:p>
          <a:p>
            <a:endParaRPr lang="en-US">
              <a:ea typeface="Calibri"/>
              <a:cs typeface="Calibri"/>
            </a:endParaRPr>
          </a:p>
          <a:p>
            <a:pPr marL="285750" indent="-285750">
              <a:buFont typeface="Arial"/>
              <a:buChar char="•"/>
            </a:pPr>
            <a:r>
              <a:rPr lang="en-US">
                <a:ea typeface="Calibri"/>
                <a:cs typeface="Calibri"/>
              </a:rPr>
              <a:t>Can rearrange this to find what RPM the OEM stack harmonics are tuned for, using harmonics and * length in calc. Right stack from 15,000 at 1st, to 2,500 at 6th and left from 14,000 at 1st, to 2,300 at 6th. </a:t>
            </a:r>
          </a:p>
          <a:p>
            <a:endParaRPr lang="en-US">
              <a:ea typeface="Calibri"/>
              <a:cs typeface="Calibri"/>
            </a:endParaRPr>
          </a:p>
          <a:p>
            <a:pPr marL="285750" indent="-285750">
              <a:buFont typeface="Arial"/>
              <a:buChar char="•"/>
            </a:pPr>
            <a:r>
              <a:rPr lang="en-US">
                <a:ea typeface="Calibri"/>
                <a:cs typeface="Calibri"/>
              </a:rPr>
              <a:t>Harmonics calculated present that 2nd harmonics are the only realistic option, as 1st is too high in length, whilst 3rd goes into the negatives.</a:t>
            </a:r>
          </a:p>
          <a:p>
            <a:pPr marL="285750" indent="-285750">
              <a:buFont typeface="Arial"/>
              <a:buChar char="•"/>
            </a:pPr>
            <a:endParaRPr lang="en-US">
              <a:ea typeface="Calibri"/>
              <a:cs typeface="Calibri"/>
            </a:endParaRPr>
          </a:p>
          <a:p>
            <a:pPr marL="285750" indent="-285750">
              <a:buFont typeface="Arial"/>
              <a:buChar char="•"/>
            </a:pPr>
            <a:endParaRPr lang="en-US">
              <a:ea typeface="Calibri"/>
              <a:cs typeface="Calibri"/>
            </a:endParaRPr>
          </a:p>
          <a:p>
            <a:pPr marL="285750" indent="-285750">
              <a:buFont typeface="Arial"/>
              <a:buChar char="•"/>
            </a:pPr>
            <a:endParaRPr lang="en-US">
              <a:ea typeface="Calibri"/>
              <a:cs typeface="Calibri"/>
            </a:endParaRPr>
          </a:p>
          <a:p>
            <a:pPr marL="285750" indent="-285750">
              <a:buFont typeface="Arial"/>
              <a:buChar char="•"/>
            </a:pPr>
            <a:endParaRPr lang="en-US">
              <a:ea typeface="Calibri"/>
              <a:cs typeface="Calibri"/>
            </a:endParaRPr>
          </a:p>
        </p:txBody>
      </p:sp>
      <p:sp>
        <p:nvSpPr>
          <p:cNvPr id="4" name="Slide Number Placeholder 3"/>
          <p:cNvSpPr>
            <a:spLocks noGrp="1"/>
          </p:cNvSpPr>
          <p:nvPr>
            <p:ph type="sldNum" sz="quarter" idx="5"/>
          </p:nvPr>
        </p:nvSpPr>
        <p:spPr/>
        <p:txBody>
          <a:bodyPr/>
          <a:lstStyle/>
          <a:p>
            <a:fld id="{946F6BA3-1D99-4197-A5B5-D93DFF4BDB0B}" type="slidenum">
              <a:rPr lang="en-GB"/>
              <a:t>21</a:t>
            </a:fld>
            <a:endParaRPr lang="en-GB"/>
          </a:p>
        </p:txBody>
      </p:sp>
    </p:spTree>
    <p:extLst>
      <p:ext uri="{BB962C8B-B14F-4D97-AF65-F5344CB8AC3E}">
        <p14:creationId xmlns:p14="http://schemas.microsoft.com/office/powerpoint/2010/main" val="37027067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902195-AB8F-4FDC-29A6-A9D61DEF61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A291F0-9AE9-B39E-BDC6-FFBD8A30FD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44799D-5394-7610-C9F3-96D7A2197BD4}"/>
              </a:ext>
            </a:extLst>
          </p:cNvPr>
          <p:cNvSpPr>
            <a:spLocks noGrp="1"/>
          </p:cNvSpPr>
          <p:nvPr>
            <p:ph type="body" idx="1"/>
          </p:nvPr>
        </p:nvSpPr>
        <p:spPr/>
        <p:txBody>
          <a:bodyPr/>
          <a:lstStyle/>
          <a:p>
            <a:pPr marL="171450" indent="-171450">
              <a:buFont typeface="Arial"/>
              <a:buChar char="•"/>
            </a:pPr>
            <a:r>
              <a:rPr lang="en-US">
                <a:ea typeface="Calibri"/>
                <a:cs typeface="Calibri"/>
              </a:rPr>
              <a:t>Main thing to look at is torque in the graph, it levels out at around the 60nm of torque area, sitting just above it at the high rpm range.</a:t>
            </a:r>
          </a:p>
          <a:p>
            <a:pPr marL="171450" indent="-171450">
              <a:buFont typeface="Arial"/>
              <a:buChar char="•"/>
            </a:pPr>
            <a:endParaRPr lang="en-US">
              <a:ea typeface="Calibri"/>
              <a:cs typeface="Calibri"/>
            </a:endParaRPr>
          </a:p>
          <a:p>
            <a:pPr marL="171450" indent="-171450">
              <a:buFont typeface="Arial"/>
              <a:buChar char="•"/>
            </a:pPr>
            <a:r>
              <a:rPr lang="en-US">
                <a:ea typeface="Calibri"/>
                <a:cs typeface="Calibri"/>
              </a:rPr>
              <a:t>Red lines indicate where current stacks pulse tuning is located for (2nd harmonic)</a:t>
            </a:r>
          </a:p>
          <a:p>
            <a:pPr marL="171450" indent="-171450">
              <a:buFont typeface="Arial"/>
              <a:buChar char="•"/>
            </a:pPr>
            <a:endParaRPr lang="en-US">
              <a:ea typeface="Calibri"/>
              <a:cs typeface="Calibri"/>
            </a:endParaRPr>
          </a:p>
          <a:p>
            <a:endParaRPr lang="en-US">
              <a:ea typeface="Calibri"/>
              <a:cs typeface="Calibri"/>
            </a:endParaRPr>
          </a:p>
          <a:p>
            <a:pPr marL="171450" indent="-171450">
              <a:buFont typeface="Arial"/>
              <a:buChar char="•"/>
            </a:pPr>
            <a:r>
              <a:rPr lang="en-US">
                <a:ea typeface="Calibri"/>
                <a:cs typeface="Calibri"/>
              </a:rPr>
              <a:t>At 7710 RPM there's a clear dip in the curve which can be incurred by engine friction or volumetric efficiency decrease (ratio of max theoretical air-fuel mixture to actual air-fuel mixture in cylinders).</a:t>
            </a:r>
          </a:p>
          <a:p>
            <a:endParaRPr lang="en-US">
              <a:ea typeface="Calibri"/>
              <a:cs typeface="Calibri"/>
            </a:endParaRPr>
          </a:p>
          <a:p>
            <a:pPr marL="171450" indent="-171450">
              <a:buFont typeface="Arial"/>
              <a:buChar char="•"/>
            </a:pPr>
            <a:r>
              <a:rPr lang="en-US">
                <a:ea typeface="Calibri"/>
                <a:cs typeface="Calibri"/>
              </a:rPr>
              <a:t>Main focus of these new variable stacks is to remove this dip in torque as the RPM climbs and also increase high-end torque, where it ceases to generate anything higher than 65nm of torque.</a:t>
            </a:r>
          </a:p>
          <a:p>
            <a:endParaRPr lang="en-US">
              <a:ea typeface="Calibri"/>
              <a:cs typeface="Calibri"/>
            </a:endParaRPr>
          </a:p>
          <a:p>
            <a:pPr marL="171450" indent="-171450">
              <a:buFont typeface="Arial"/>
              <a:buChar char="•"/>
            </a:pPr>
            <a:r>
              <a:rPr lang="en-US">
                <a:ea typeface="Calibri"/>
                <a:cs typeface="Calibri"/>
              </a:rPr>
              <a:t>(Note the slight dip in BHP at this point too)</a:t>
            </a:r>
          </a:p>
        </p:txBody>
      </p:sp>
      <p:sp>
        <p:nvSpPr>
          <p:cNvPr id="4" name="Slide Number Placeholder 3">
            <a:extLst>
              <a:ext uri="{FF2B5EF4-FFF2-40B4-BE49-F238E27FC236}">
                <a16:creationId xmlns:a16="http://schemas.microsoft.com/office/drawing/2014/main" id="{4BE9DBFD-D3E8-9A68-B0D3-B805ED2C9C6B}"/>
              </a:ext>
            </a:extLst>
          </p:cNvPr>
          <p:cNvSpPr>
            <a:spLocks noGrp="1"/>
          </p:cNvSpPr>
          <p:nvPr>
            <p:ph type="sldNum" sz="quarter" idx="5"/>
          </p:nvPr>
        </p:nvSpPr>
        <p:spPr/>
        <p:txBody>
          <a:bodyPr/>
          <a:lstStyle/>
          <a:p>
            <a:fld id="{F855509C-397C-7446-9357-B636DDF28960}" type="slidenum">
              <a:rPr lang="en-US" smtClean="0"/>
              <a:t>22</a:t>
            </a:fld>
            <a:endParaRPr lang="en-US"/>
          </a:p>
        </p:txBody>
      </p:sp>
    </p:spTree>
    <p:extLst>
      <p:ext uri="{BB962C8B-B14F-4D97-AF65-F5344CB8AC3E}">
        <p14:creationId xmlns:p14="http://schemas.microsoft.com/office/powerpoint/2010/main" val="36495716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ea typeface="Calibri"/>
                <a:cs typeface="Calibri"/>
              </a:rPr>
              <a:t>All of these designs in theory will improve airflow into the engine.</a:t>
            </a:r>
          </a:p>
          <a:p>
            <a:endParaRPr lang="en-US">
              <a:ea typeface="Calibri"/>
              <a:cs typeface="Calibri"/>
            </a:endParaRPr>
          </a:p>
          <a:p>
            <a:pPr marL="285750" indent="-285750">
              <a:buFont typeface="Arial"/>
              <a:buChar char="•"/>
            </a:pPr>
            <a:r>
              <a:rPr lang="en-US">
                <a:ea typeface="Calibri"/>
                <a:cs typeface="Calibri"/>
              </a:rPr>
              <a:t>The stepped design is the simplest design, easiest to manufacture however it would only allow for a few adjustments over the range of RPM especially in comparison to the other two design ideas.</a:t>
            </a:r>
          </a:p>
          <a:p>
            <a:endParaRPr lang="en-US">
              <a:ea typeface="Calibri"/>
              <a:cs typeface="Calibri"/>
            </a:endParaRPr>
          </a:p>
          <a:p>
            <a:pPr marL="285750" indent="-285750">
              <a:buFont typeface="Arial"/>
              <a:buChar char="•"/>
            </a:pPr>
            <a:r>
              <a:rPr lang="en-US">
                <a:ea typeface="Calibri"/>
                <a:cs typeface="Calibri"/>
              </a:rPr>
              <a:t>The linear design will have much more adjustability than a step design, allowing for each length to be set to an RPM, need to see if it is possible to control through the ECU or will have to be wired with an RPM sensor.</a:t>
            </a:r>
          </a:p>
          <a:p>
            <a:endParaRPr lang="en-US">
              <a:ea typeface="Calibri"/>
              <a:cs typeface="Calibri"/>
            </a:endParaRPr>
          </a:p>
          <a:p>
            <a:pPr marL="285750" indent="-285750">
              <a:buFont typeface="Arial"/>
              <a:buChar char="•"/>
            </a:pPr>
            <a:r>
              <a:rPr lang="en-US">
                <a:ea typeface="Calibri"/>
                <a:cs typeface="Calibri"/>
              </a:rPr>
              <a:t> It will allow better flow than the step design in theory, however will be complicated to design with a high manufacturing cost, as well as having a disadvantage of not being able to extend too high due to airbox height limitations.</a:t>
            </a:r>
          </a:p>
          <a:p>
            <a:endParaRPr lang="en-US">
              <a:ea typeface="Calibri"/>
              <a:cs typeface="Calibri"/>
            </a:endParaRPr>
          </a:p>
          <a:p>
            <a:pPr marL="285750" indent="-285750">
              <a:buFont typeface="Arial"/>
              <a:buChar char="•"/>
            </a:pPr>
            <a:r>
              <a:rPr lang="en-US">
                <a:ea typeface="Calibri"/>
                <a:cs typeface="Calibri"/>
              </a:rPr>
              <a:t>The rotary design will allow for a lot more airflow as it will be directed toward the entrance of the airbox, however this could mean for some buffer to be installed as to not run the engine too lean by accident.</a:t>
            </a:r>
          </a:p>
          <a:p>
            <a:endParaRPr lang="en-US">
              <a:ea typeface="Calibri"/>
              <a:cs typeface="Calibri"/>
            </a:endParaRPr>
          </a:p>
          <a:p>
            <a:pPr marL="285750" indent="-285750">
              <a:buFont typeface="Arial"/>
              <a:buChar char="•"/>
            </a:pPr>
            <a:r>
              <a:rPr lang="en-US">
                <a:ea typeface="Calibri"/>
                <a:cs typeface="Calibri"/>
              </a:rPr>
              <a:t>The intake itself will be longer which will allow for more adjustability for different RPMs however the airbox will require modifications (mention the rod and motor to push the stacks back with a cup holder/curved w shape and explain design).</a:t>
            </a:r>
          </a:p>
          <a:p>
            <a:endParaRPr lang="en-US">
              <a:ea typeface="Calibri"/>
              <a:cs typeface="Calibri"/>
            </a:endParaRPr>
          </a:p>
          <a:p>
            <a:pPr marL="285750" indent="-285750">
              <a:buFont typeface="Arial"/>
              <a:buChar char="•"/>
            </a:pPr>
            <a:r>
              <a:rPr lang="en-US">
                <a:ea typeface="Calibri"/>
                <a:cs typeface="Calibri"/>
              </a:rPr>
              <a:t>This sadly will lead to high liability as if the rod fails, it means the stacks will not be able to retract until fixed, also more moving parts will add slightly more weight and complexity.</a:t>
            </a:r>
          </a:p>
        </p:txBody>
      </p:sp>
      <p:sp>
        <p:nvSpPr>
          <p:cNvPr id="4" name="Slide Number Placeholder 3"/>
          <p:cNvSpPr>
            <a:spLocks noGrp="1"/>
          </p:cNvSpPr>
          <p:nvPr>
            <p:ph type="sldNum" sz="quarter" idx="5"/>
          </p:nvPr>
        </p:nvSpPr>
        <p:spPr/>
        <p:txBody>
          <a:bodyPr/>
          <a:lstStyle/>
          <a:p>
            <a:fld id="{946F6BA3-1D99-4197-A5B5-D93DFF4BDB0B}" type="slidenum">
              <a:rPr lang="en-GB"/>
              <a:t>23</a:t>
            </a:fld>
            <a:endParaRPr lang="en-GB"/>
          </a:p>
        </p:txBody>
      </p:sp>
    </p:spTree>
    <p:extLst>
      <p:ext uri="{BB962C8B-B14F-4D97-AF65-F5344CB8AC3E}">
        <p14:creationId xmlns:p14="http://schemas.microsoft.com/office/powerpoint/2010/main" val="38466390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ea typeface="Calibri"/>
                <a:cs typeface="Calibri"/>
              </a:rPr>
              <a:t>Generally all materials must be lightweight.</a:t>
            </a:r>
          </a:p>
          <a:p>
            <a:pPr marL="285750" indent="-285750">
              <a:buFont typeface="Arial"/>
              <a:buChar char="•"/>
            </a:pPr>
            <a:endParaRPr lang="en-US">
              <a:ea typeface="Calibri"/>
              <a:cs typeface="Calibri"/>
            </a:endParaRPr>
          </a:p>
          <a:p>
            <a:pPr marL="285750" indent="-285750">
              <a:buFont typeface="Arial"/>
              <a:buChar char="•"/>
            </a:pPr>
            <a:r>
              <a:rPr lang="en-US">
                <a:ea typeface="Calibri"/>
                <a:cs typeface="Calibri"/>
              </a:rPr>
              <a:t>Carbon </a:t>
            </a:r>
            <a:r>
              <a:rPr lang="en-US" err="1">
                <a:ea typeface="Calibri"/>
                <a:cs typeface="Calibri"/>
              </a:rPr>
              <a:t>fibre</a:t>
            </a:r>
            <a:r>
              <a:rPr lang="en-US">
                <a:ea typeface="Calibri"/>
                <a:cs typeface="Calibri"/>
              </a:rPr>
              <a:t> has very high strength-to-weight, low deformation and high durability properties makes it most likely choice, modulus-strain and engineering stress-strain (range from 213GPa-224GPa) show trend that proves this, shows has minimal deformation after stress applied.</a:t>
            </a:r>
            <a:endParaRPr lang="en-US" b="1" i="1">
              <a:ea typeface="Calibri"/>
              <a:cs typeface="Calibri"/>
            </a:endParaRPr>
          </a:p>
          <a:p>
            <a:pPr marL="285750" indent="-285750">
              <a:buFont typeface="Arial"/>
              <a:buChar char="•"/>
            </a:pPr>
            <a:endParaRPr lang="en-US" b="1" i="1">
              <a:ea typeface="Calibri"/>
              <a:cs typeface="Calibri"/>
            </a:endParaRPr>
          </a:p>
          <a:p>
            <a:pPr marL="285750" indent="-285750">
              <a:buFont typeface="Arial"/>
              <a:buChar char="•"/>
            </a:pPr>
            <a:r>
              <a:rPr lang="en-US">
                <a:ea typeface="Calibri"/>
                <a:cs typeface="Calibri"/>
              </a:rPr>
              <a:t>However carbon </a:t>
            </a:r>
            <a:r>
              <a:rPr lang="en-US" err="1">
                <a:ea typeface="Calibri"/>
                <a:cs typeface="Calibri"/>
              </a:rPr>
              <a:t>fibre</a:t>
            </a:r>
            <a:r>
              <a:rPr lang="en-US">
                <a:ea typeface="Calibri"/>
                <a:cs typeface="Calibri"/>
              </a:rPr>
              <a:t> is very expensive, shown to have low impact resistance when </a:t>
            </a:r>
            <a:r>
              <a:rPr lang="en-US" err="1">
                <a:ea typeface="Calibri"/>
                <a:cs typeface="Calibri"/>
              </a:rPr>
              <a:t>striked</a:t>
            </a:r>
            <a:r>
              <a:rPr lang="en-US">
                <a:ea typeface="Calibri"/>
                <a:cs typeface="Calibri"/>
              </a:rPr>
              <a:t> with high force, if there is crack at one part of structure, it is very susceptible to failure.</a:t>
            </a:r>
          </a:p>
          <a:p>
            <a:pPr marL="285750" indent="-285750">
              <a:buFont typeface="Arial"/>
              <a:buChar char="•"/>
            </a:pPr>
            <a:endParaRPr lang="en-US">
              <a:ea typeface="Calibri"/>
              <a:cs typeface="Calibri"/>
            </a:endParaRPr>
          </a:p>
          <a:p>
            <a:pPr marL="285750" indent="-285750">
              <a:buFont typeface="Arial"/>
              <a:buChar char="•"/>
            </a:pPr>
            <a:r>
              <a:rPr lang="en-US">
                <a:ea typeface="Calibri"/>
                <a:cs typeface="Calibri"/>
              </a:rPr>
              <a:t>Nylon sinter has high </a:t>
            </a:r>
            <a:r>
              <a:rPr lang="en-US" err="1">
                <a:ea typeface="Calibri"/>
                <a:cs typeface="Calibri"/>
              </a:rPr>
              <a:t>flexibilty</a:t>
            </a:r>
            <a:r>
              <a:rPr lang="en-US">
                <a:ea typeface="Calibri"/>
                <a:cs typeface="Calibri"/>
              </a:rPr>
              <a:t> meaning higher impact resistance, and less brittle than other 3D printing materials.</a:t>
            </a:r>
          </a:p>
          <a:p>
            <a:pPr marL="285750" indent="-285750">
              <a:buFont typeface="Arial"/>
              <a:buChar char="•"/>
            </a:pPr>
            <a:endParaRPr lang="en-US">
              <a:ea typeface="Calibri"/>
              <a:cs typeface="Calibri"/>
            </a:endParaRPr>
          </a:p>
          <a:p>
            <a:pPr marL="285750" indent="-285750">
              <a:buFont typeface="Arial"/>
              <a:buChar char="•"/>
            </a:pPr>
            <a:r>
              <a:rPr lang="en-US">
                <a:ea typeface="Calibri"/>
                <a:cs typeface="Calibri"/>
              </a:rPr>
              <a:t>However its shown (like PLA filament) to be sensitive to moisture and must be kept completely dry, the first layer can warp during printing process. Main issue for nylon is it can shrink when cooled, meaning less accuracy for parts which will pose an issue if not corrected for.</a:t>
            </a:r>
          </a:p>
          <a:p>
            <a:pPr marL="285750" indent="-285750">
              <a:buFont typeface="Arial"/>
              <a:buChar char="•"/>
            </a:pPr>
            <a:endParaRPr lang="en-US">
              <a:ea typeface="Calibri"/>
              <a:cs typeface="Calibri"/>
            </a:endParaRPr>
          </a:p>
          <a:p>
            <a:pPr marL="285750" indent="-285750">
              <a:buFont typeface="Arial"/>
              <a:buChar char="•"/>
            </a:pPr>
            <a:r>
              <a:rPr lang="en-US">
                <a:ea typeface="Calibri"/>
                <a:cs typeface="Calibri"/>
              </a:rPr>
              <a:t>PLA filament less likely to warp in printing process, and has good printing quality, however has low strength and durability making it less likely suited for application. Again moisture absorption effects durability.</a:t>
            </a:r>
          </a:p>
        </p:txBody>
      </p:sp>
      <p:sp>
        <p:nvSpPr>
          <p:cNvPr id="4" name="Slide Number Placeholder 3"/>
          <p:cNvSpPr>
            <a:spLocks noGrp="1"/>
          </p:cNvSpPr>
          <p:nvPr>
            <p:ph type="sldNum" sz="quarter" idx="5"/>
          </p:nvPr>
        </p:nvSpPr>
        <p:spPr/>
        <p:txBody>
          <a:bodyPr/>
          <a:lstStyle/>
          <a:p>
            <a:fld id="{946F6BA3-1D99-4197-A5B5-D93DFF4BDB0B}" type="slidenum">
              <a:rPr lang="en-GB"/>
              <a:t>24</a:t>
            </a:fld>
            <a:endParaRPr lang="en-GB"/>
          </a:p>
        </p:txBody>
      </p:sp>
    </p:spTree>
    <p:extLst>
      <p:ext uri="{BB962C8B-B14F-4D97-AF65-F5344CB8AC3E}">
        <p14:creationId xmlns:p14="http://schemas.microsoft.com/office/powerpoint/2010/main" val="31665170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ea typeface="Calibri"/>
                <a:cs typeface="Calibri"/>
              </a:rPr>
              <a:t>Taper vs Parallel, taper has better flow on bench tests and parallel has shown to have better practical power.</a:t>
            </a:r>
          </a:p>
        </p:txBody>
      </p:sp>
      <p:sp>
        <p:nvSpPr>
          <p:cNvPr id="4" name="Slide Number Placeholder 3"/>
          <p:cNvSpPr>
            <a:spLocks noGrp="1"/>
          </p:cNvSpPr>
          <p:nvPr>
            <p:ph type="sldNum" sz="quarter" idx="5"/>
          </p:nvPr>
        </p:nvSpPr>
        <p:spPr/>
        <p:txBody>
          <a:bodyPr/>
          <a:lstStyle/>
          <a:p>
            <a:fld id="{946F6BA3-1D99-4197-A5B5-D93DFF4BDB0B}" type="slidenum">
              <a:rPr lang="en-GB"/>
              <a:t>25</a:t>
            </a:fld>
            <a:endParaRPr lang="en-GB"/>
          </a:p>
        </p:txBody>
      </p:sp>
    </p:spTree>
    <p:extLst>
      <p:ext uri="{BB962C8B-B14F-4D97-AF65-F5344CB8AC3E}">
        <p14:creationId xmlns:p14="http://schemas.microsoft.com/office/powerpoint/2010/main" val="833137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ea typeface="Calibri"/>
                <a:cs typeface="Calibri"/>
              </a:rPr>
              <a:t>CAD prototypes will be multiple stacks at different lengths to run individual tests at each height.</a:t>
            </a:r>
          </a:p>
          <a:p>
            <a:endParaRPr lang="en-US">
              <a:ea typeface="Calibri"/>
              <a:cs typeface="Calibri"/>
            </a:endParaRPr>
          </a:p>
          <a:p>
            <a:pPr marL="285750" indent="-285750">
              <a:buFont typeface="Arial"/>
              <a:buChar char="•"/>
            </a:pPr>
            <a:r>
              <a:rPr lang="en-US">
                <a:ea typeface="Calibri"/>
                <a:cs typeface="Calibri"/>
              </a:rPr>
              <a:t>Dyno tests will be done in order to check over and prove our calculations, if there's any disagreements between physical tests then changes can be made.</a:t>
            </a:r>
          </a:p>
          <a:p>
            <a:pPr marL="285750" indent="-285750">
              <a:buFont typeface="Arial"/>
              <a:buChar char="•"/>
            </a:pPr>
            <a:endParaRPr lang="en-US">
              <a:ea typeface="Calibri"/>
              <a:cs typeface="Calibri"/>
            </a:endParaRPr>
          </a:p>
          <a:p>
            <a:pPr marL="285750" indent="-285750">
              <a:buFont typeface="Arial"/>
              <a:buChar char="•"/>
            </a:pPr>
            <a:r>
              <a:rPr lang="en-US">
                <a:ea typeface="Calibri"/>
                <a:cs typeface="Calibri"/>
              </a:rPr>
              <a:t>Actuation types will include electric actuators for ease of integration with electronic systems, and also mechanical linkage systems in order to extend the stack and also assist in retracting them. These linkages will also stop the telescopic system to slide freely.</a:t>
            </a:r>
          </a:p>
          <a:p>
            <a:pPr marL="285750" indent="-285750">
              <a:buFont typeface="Arial"/>
              <a:buChar char="•"/>
            </a:pPr>
            <a:endParaRPr lang="en-US">
              <a:ea typeface="Calibri"/>
              <a:cs typeface="Calibri"/>
            </a:endParaRPr>
          </a:p>
          <a:p>
            <a:pPr marL="285750" indent="-285750">
              <a:buFont typeface="Arial"/>
              <a:buChar char="•"/>
            </a:pPr>
            <a:r>
              <a:rPr lang="en-US">
                <a:ea typeface="Calibri"/>
                <a:cs typeface="Calibri"/>
              </a:rPr>
              <a:t>CFD testing can be done, will need to look at learning CFD at least to a basic extent in order to run tests, this can help prove and disprove calculations too.</a:t>
            </a:r>
          </a:p>
          <a:p>
            <a:pPr marL="285750" indent="-285750">
              <a:buFont typeface="Arial"/>
              <a:buChar char="•"/>
            </a:pPr>
            <a:endParaRPr lang="en-US">
              <a:ea typeface="Calibri"/>
              <a:cs typeface="Calibri"/>
            </a:endParaRPr>
          </a:p>
          <a:p>
            <a:pPr marL="285750" indent="-285750">
              <a:buFont typeface="Arial"/>
              <a:buChar char="•"/>
            </a:pPr>
            <a:r>
              <a:rPr lang="en-US">
                <a:ea typeface="Calibri"/>
                <a:cs typeface="Calibri"/>
              </a:rPr>
              <a:t>Electronics/programming will have to be made and tested which will allow the telescopic system to actually work on the bike.</a:t>
            </a:r>
          </a:p>
          <a:p>
            <a:pPr marL="285750" indent="-285750">
              <a:buFont typeface="Arial"/>
              <a:buChar char="•"/>
            </a:pPr>
            <a:endParaRPr lang="en-US">
              <a:ea typeface="Calibri"/>
              <a:cs typeface="Calibri"/>
            </a:endParaRPr>
          </a:p>
          <a:p>
            <a:pPr marL="285750" indent="-285750">
              <a:buFont typeface="Arial"/>
              <a:buChar char="•"/>
            </a:pPr>
            <a:r>
              <a:rPr lang="en-US">
                <a:ea typeface="Calibri"/>
                <a:cs typeface="Calibri"/>
              </a:rPr>
              <a:t>Final part will be the full telescopic design, with dyno testing and flow bench testing done in order to confirm if there is substantial improvement, or any improvements overall. </a:t>
            </a:r>
          </a:p>
          <a:p>
            <a:pPr marL="285750" indent="-285750">
              <a:buFont typeface="Arial"/>
              <a:buChar char="•"/>
            </a:pPr>
            <a:endParaRPr lang="en-US">
              <a:ea typeface="Calibri"/>
              <a:cs typeface="Calibri"/>
            </a:endParaRPr>
          </a:p>
        </p:txBody>
      </p:sp>
      <p:sp>
        <p:nvSpPr>
          <p:cNvPr id="4" name="Slide Number Placeholder 3"/>
          <p:cNvSpPr>
            <a:spLocks noGrp="1"/>
          </p:cNvSpPr>
          <p:nvPr>
            <p:ph type="sldNum" sz="quarter" idx="5"/>
          </p:nvPr>
        </p:nvSpPr>
        <p:spPr/>
        <p:txBody>
          <a:bodyPr/>
          <a:lstStyle/>
          <a:p>
            <a:fld id="{946F6BA3-1D99-4197-A5B5-D93DFF4BDB0B}" type="slidenum">
              <a:rPr lang="en-GB"/>
              <a:t>26</a:t>
            </a:fld>
            <a:endParaRPr lang="en-GB"/>
          </a:p>
        </p:txBody>
      </p:sp>
    </p:spTree>
    <p:extLst>
      <p:ext uri="{BB962C8B-B14F-4D97-AF65-F5344CB8AC3E}">
        <p14:creationId xmlns:p14="http://schemas.microsoft.com/office/powerpoint/2010/main" val="14830967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ea typeface="Calibri"/>
                <a:cs typeface="Calibri"/>
              </a:rPr>
              <a:t>CAD prototypes will be multiple stacks at different lengths to run individual tests at each height.</a:t>
            </a:r>
          </a:p>
          <a:p>
            <a:endParaRPr lang="en-US">
              <a:ea typeface="Calibri"/>
              <a:cs typeface="Calibri"/>
            </a:endParaRPr>
          </a:p>
          <a:p>
            <a:pPr marL="285750" indent="-285750">
              <a:buFont typeface="Arial"/>
              <a:buChar char="•"/>
            </a:pPr>
            <a:r>
              <a:rPr lang="en-US">
                <a:ea typeface="Calibri"/>
                <a:cs typeface="Calibri"/>
              </a:rPr>
              <a:t>Dyno tests will be done in order to check over and prove our calculations, if there's any disagreements between physical tests then changes can be made.</a:t>
            </a:r>
          </a:p>
          <a:p>
            <a:pPr marL="285750" indent="-285750">
              <a:buFont typeface="Arial"/>
              <a:buChar char="•"/>
            </a:pPr>
            <a:endParaRPr lang="en-US">
              <a:ea typeface="Calibri"/>
              <a:cs typeface="Calibri"/>
            </a:endParaRPr>
          </a:p>
          <a:p>
            <a:pPr marL="285750" indent="-285750">
              <a:buFont typeface="Arial"/>
              <a:buChar char="•"/>
            </a:pPr>
            <a:r>
              <a:rPr lang="en-US">
                <a:ea typeface="Calibri"/>
                <a:cs typeface="Calibri"/>
              </a:rPr>
              <a:t>Actuation types will include electric actuators for ease of integration with electronic systems, and also mechanical linkage systems in order to extend the stack and also assist in retracting them. These linkages will also stop the telescopic system to slide freely.</a:t>
            </a:r>
          </a:p>
          <a:p>
            <a:pPr marL="285750" indent="-285750">
              <a:buFont typeface="Arial"/>
              <a:buChar char="•"/>
            </a:pPr>
            <a:endParaRPr lang="en-US">
              <a:ea typeface="Calibri"/>
              <a:cs typeface="Calibri"/>
            </a:endParaRPr>
          </a:p>
          <a:p>
            <a:pPr marL="285750" indent="-285750">
              <a:buFont typeface="Arial"/>
              <a:buChar char="•"/>
            </a:pPr>
            <a:r>
              <a:rPr lang="en-US">
                <a:ea typeface="Calibri"/>
                <a:cs typeface="Calibri"/>
              </a:rPr>
              <a:t>CFD testing can be done, will need to look at learning CFD at least to a basic extent in order to run tests, this can help prove and disprove calculations too.</a:t>
            </a:r>
          </a:p>
          <a:p>
            <a:pPr marL="285750" indent="-285750">
              <a:buFont typeface="Arial"/>
              <a:buChar char="•"/>
            </a:pPr>
            <a:endParaRPr lang="en-US">
              <a:ea typeface="Calibri"/>
              <a:cs typeface="Calibri"/>
            </a:endParaRPr>
          </a:p>
          <a:p>
            <a:pPr marL="285750" indent="-285750">
              <a:buFont typeface="Arial"/>
              <a:buChar char="•"/>
            </a:pPr>
            <a:r>
              <a:rPr lang="en-US">
                <a:ea typeface="Calibri"/>
                <a:cs typeface="Calibri"/>
              </a:rPr>
              <a:t>Electronics/programming will have to be made and tested which will allow the telescopic system to actually work on the bike.</a:t>
            </a:r>
          </a:p>
          <a:p>
            <a:pPr marL="285750" indent="-285750">
              <a:buFont typeface="Arial"/>
              <a:buChar char="•"/>
            </a:pPr>
            <a:endParaRPr lang="en-US">
              <a:ea typeface="Calibri"/>
              <a:cs typeface="Calibri"/>
            </a:endParaRPr>
          </a:p>
          <a:p>
            <a:pPr marL="285750" indent="-285750">
              <a:buFont typeface="Arial"/>
              <a:buChar char="•"/>
            </a:pPr>
            <a:r>
              <a:rPr lang="en-US">
                <a:ea typeface="Calibri"/>
                <a:cs typeface="Calibri"/>
              </a:rPr>
              <a:t>Final part will be the full telescopic design, with dyno testing and flow bench testing done in order to confirm if there is substantial improvement, or any improvements overall. </a:t>
            </a:r>
          </a:p>
          <a:p>
            <a:pPr marL="285750" indent="-285750">
              <a:buFont typeface="Arial"/>
              <a:buChar char="•"/>
            </a:pPr>
            <a:endParaRPr lang="en-US">
              <a:ea typeface="Calibri"/>
              <a:cs typeface="Calibri"/>
            </a:endParaRPr>
          </a:p>
        </p:txBody>
      </p:sp>
      <p:sp>
        <p:nvSpPr>
          <p:cNvPr id="4" name="Slide Number Placeholder 3"/>
          <p:cNvSpPr>
            <a:spLocks noGrp="1"/>
          </p:cNvSpPr>
          <p:nvPr>
            <p:ph type="sldNum" sz="quarter" idx="5"/>
          </p:nvPr>
        </p:nvSpPr>
        <p:spPr/>
        <p:txBody>
          <a:bodyPr/>
          <a:lstStyle/>
          <a:p>
            <a:fld id="{946F6BA3-1D99-4197-A5B5-D93DFF4BDB0B}" type="slidenum">
              <a:rPr lang="en-GB"/>
              <a:t>27</a:t>
            </a:fld>
            <a:endParaRPr lang="en-GB"/>
          </a:p>
        </p:txBody>
      </p:sp>
    </p:spTree>
    <p:extLst>
      <p:ext uri="{BB962C8B-B14F-4D97-AF65-F5344CB8AC3E}">
        <p14:creationId xmlns:p14="http://schemas.microsoft.com/office/powerpoint/2010/main" val="479958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810D0-E18A-023E-D0FD-B47A02D2C0B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BD948A0-50B5-B41E-F86C-B8B4C1B9B1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E6F9875-AC3A-5B04-22E9-D2ADE0397D83}"/>
              </a:ext>
            </a:extLst>
          </p:cNvPr>
          <p:cNvSpPr>
            <a:spLocks noGrp="1"/>
          </p:cNvSpPr>
          <p:nvPr>
            <p:ph type="dt" sz="half" idx="10"/>
          </p:nvPr>
        </p:nvSpPr>
        <p:spPr/>
        <p:txBody>
          <a:bodyPr/>
          <a:lstStyle/>
          <a:p>
            <a:fld id="{3B6BF313-95C0-004B-BF83-246E2F1075AE}" type="datetimeFigureOut">
              <a:rPr lang="en-US" smtClean="0"/>
              <a:t>12/11/24</a:t>
            </a:fld>
            <a:endParaRPr lang="en-US"/>
          </a:p>
        </p:txBody>
      </p:sp>
      <p:sp>
        <p:nvSpPr>
          <p:cNvPr id="5" name="Footer Placeholder 4">
            <a:extLst>
              <a:ext uri="{FF2B5EF4-FFF2-40B4-BE49-F238E27FC236}">
                <a16:creationId xmlns:a16="http://schemas.microsoft.com/office/drawing/2014/main" id="{F7E4B766-BE6B-436A-9292-5FF62624E3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BA1C5D-76E5-E8D9-B902-3C1673DFCADA}"/>
              </a:ext>
            </a:extLst>
          </p:cNvPr>
          <p:cNvSpPr>
            <a:spLocks noGrp="1"/>
          </p:cNvSpPr>
          <p:nvPr>
            <p:ph type="sldNum" sz="quarter" idx="12"/>
          </p:nvPr>
        </p:nvSpPr>
        <p:spPr/>
        <p:txBody>
          <a:bodyPr/>
          <a:lstStyle/>
          <a:p>
            <a:fld id="{4E4E9693-A24A-394C-9CED-C024072A17AB}" type="slidenum">
              <a:rPr lang="en-US" smtClean="0"/>
              <a:t>‹#›</a:t>
            </a:fld>
            <a:endParaRPr lang="en-US"/>
          </a:p>
        </p:txBody>
      </p:sp>
    </p:spTree>
    <p:extLst>
      <p:ext uri="{BB962C8B-B14F-4D97-AF65-F5344CB8AC3E}">
        <p14:creationId xmlns:p14="http://schemas.microsoft.com/office/powerpoint/2010/main" val="1662823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36B19-7412-1ED9-61AF-93DE34A9AC1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0130B39-2910-29D8-41BF-DAAC9D17C63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A2767A1-402A-3458-61B0-09B1C711E681}"/>
              </a:ext>
            </a:extLst>
          </p:cNvPr>
          <p:cNvSpPr>
            <a:spLocks noGrp="1"/>
          </p:cNvSpPr>
          <p:nvPr>
            <p:ph type="dt" sz="half" idx="10"/>
          </p:nvPr>
        </p:nvSpPr>
        <p:spPr/>
        <p:txBody>
          <a:bodyPr/>
          <a:lstStyle/>
          <a:p>
            <a:fld id="{3B6BF313-95C0-004B-BF83-246E2F1075AE}" type="datetimeFigureOut">
              <a:rPr lang="en-US" smtClean="0"/>
              <a:t>12/11/24</a:t>
            </a:fld>
            <a:endParaRPr lang="en-US"/>
          </a:p>
        </p:txBody>
      </p:sp>
      <p:sp>
        <p:nvSpPr>
          <p:cNvPr id="5" name="Footer Placeholder 4">
            <a:extLst>
              <a:ext uri="{FF2B5EF4-FFF2-40B4-BE49-F238E27FC236}">
                <a16:creationId xmlns:a16="http://schemas.microsoft.com/office/drawing/2014/main" id="{1863FE6C-9CB8-983D-19B4-85386A540B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5DFCAE-0AE0-050A-427E-F1F2F215EF8B}"/>
              </a:ext>
            </a:extLst>
          </p:cNvPr>
          <p:cNvSpPr>
            <a:spLocks noGrp="1"/>
          </p:cNvSpPr>
          <p:nvPr>
            <p:ph type="sldNum" sz="quarter" idx="12"/>
          </p:nvPr>
        </p:nvSpPr>
        <p:spPr/>
        <p:txBody>
          <a:bodyPr/>
          <a:lstStyle/>
          <a:p>
            <a:fld id="{4E4E9693-A24A-394C-9CED-C024072A17AB}" type="slidenum">
              <a:rPr lang="en-US" smtClean="0"/>
              <a:t>‹#›</a:t>
            </a:fld>
            <a:endParaRPr lang="en-US"/>
          </a:p>
        </p:txBody>
      </p:sp>
    </p:spTree>
    <p:extLst>
      <p:ext uri="{BB962C8B-B14F-4D97-AF65-F5344CB8AC3E}">
        <p14:creationId xmlns:p14="http://schemas.microsoft.com/office/powerpoint/2010/main" val="42431138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72C6C-D92D-6E95-EA8F-1F56435A119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EF87474-1273-FAFC-A1E3-7F79581A58E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91D19EE-4DA0-B745-CE9F-8BCFE7EFB8D4}"/>
              </a:ext>
            </a:extLst>
          </p:cNvPr>
          <p:cNvSpPr>
            <a:spLocks noGrp="1"/>
          </p:cNvSpPr>
          <p:nvPr>
            <p:ph type="dt" sz="half" idx="10"/>
          </p:nvPr>
        </p:nvSpPr>
        <p:spPr/>
        <p:txBody>
          <a:bodyPr/>
          <a:lstStyle/>
          <a:p>
            <a:fld id="{3B6BF313-95C0-004B-BF83-246E2F1075AE}" type="datetimeFigureOut">
              <a:rPr lang="en-US" smtClean="0"/>
              <a:t>12/11/24</a:t>
            </a:fld>
            <a:endParaRPr lang="en-US"/>
          </a:p>
        </p:txBody>
      </p:sp>
      <p:sp>
        <p:nvSpPr>
          <p:cNvPr id="5" name="Footer Placeholder 4">
            <a:extLst>
              <a:ext uri="{FF2B5EF4-FFF2-40B4-BE49-F238E27FC236}">
                <a16:creationId xmlns:a16="http://schemas.microsoft.com/office/drawing/2014/main" id="{3D317C79-EB39-3AC8-59ED-F66C9D9685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06B2F6-24DB-8746-4622-00D628E373B2}"/>
              </a:ext>
            </a:extLst>
          </p:cNvPr>
          <p:cNvSpPr>
            <a:spLocks noGrp="1"/>
          </p:cNvSpPr>
          <p:nvPr>
            <p:ph type="sldNum" sz="quarter" idx="12"/>
          </p:nvPr>
        </p:nvSpPr>
        <p:spPr/>
        <p:txBody>
          <a:bodyPr/>
          <a:lstStyle/>
          <a:p>
            <a:fld id="{4E4E9693-A24A-394C-9CED-C024072A17AB}" type="slidenum">
              <a:rPr lang="en-US" smtClean="0"/>
              <a:t>‹#›</a:t>
            </a:fld>
            <a:endParaRPr lang="en-US"/>
          </a:p>
        </p:txBody>
      </p:sp>
    </p:spTree>
    <p:extLst>
      <p:ext uri="{BB962C8B-B14F-4D97-AF65-F5344CB8AC3E}">
        <p14:creationId xmlns:p14="http://schemas.microsoft.com/office/powerpoint/2010/main" val="2915465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EAD0C-1E22-7C7E-6D20-F892AA6FDC7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F922F0-E54C-FAAB-07E1-948C0C54907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0DC06CE-6407-2458-1256-54CFC267C1A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91D630C-3AF6-FCF7-8D6B-39FD5D34DD8A}"/>
              </a:ext>
            </a:extLst>
          </p:cNvPr>
          <p:cNvSpPr>
            <a:spLocks noGrp="1"/>
          </p:cNvSpPr>
          <p:nvPr>
            <p:ph type="dt" sz="half" idx="10"/>
          </p:nvPr>
        </p:nvSpPr>
        <p:spPr/>
        <p:txBody>
          <a:bodyPr/>
          <a:lstStyle/>
          <a:p>
            <a:fld id="{3B6BF313-95C0-004B-BF83-246E2F1075AE}" type="datetimeFigureOut">
              <a:rPr lang="en-US" smtClean="0"/>
              <a:t>12/11/24</a:t>
            </a:fld>
            <a:endParaRPr lang="en-US"/>
          </a:p>
        </p:txBody>
      </p:sp>
      <p:sp>
        <p:nvSpPr>
          <p:cNvPr id="6" name="Footer Placeholder 5">
            <a:extLst>
              <a:ext uri="{FF2B5EF4-FFF2-40B4-BE49-F238E27FC236}">
                <a16:creationId xmlns:a16="http://schemas.microsoft.com/office/drawing/2014/main" id="{3675A1F1-2303-37D9-E9BE-CA1F3EA698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902188-69E7-6672-D1A0-D93C541B1D56}"/>
              </a:ext>
            </a:extLst>
          </p:cNvPr>
          <p:cNvSpPr>
            <a:spLocks noGrp="1"/>
          </p:cNvSpPr>
          <p:nvPr>
            <p:ph type="sldNum" sz="quarter" idx="12"/>
          </p:nvPr>
        </p:nvSpPr>
        <p:spPr/>
        <p:txBody>
          <a:bodyPr/>
          <a:lstStyle/>
          <a:p>
            <a:fld id="{4E4E9693-A24A-394C-9CED-C024072A17AB}" type="slidenum">
              <a:rPr lang="en-US" smtClean="0"/>
              <a:t>‹#›</a:t>
            </a:fld>
            <a:endParaRPr lang="en-US"/>
          </a:p>
        </p:txBody>
      </p:sp>
    </p:spTree>
    <p:extLst>
      <p:ext uri="{BB962C8B-B14F-4D97-AF65-F5344CB8AC3E}">
        <p14:creationId xmlns:p14="http://schemas.microsoft.com/office/powerpoint/2010/main" val="24179659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ED696-A1C8-7846-AFD7-BD3138C5098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AE016E3-A2A8-F5A3-14A6-0480E13A69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F1C66F0-D8D3-3B79-3287-18B627194CC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3BB23EA-58CE-28C9-F1C9-E3216D17C2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5B970ED-CB9A-4D2F-25F4-F9261F53365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AFE6525-20EC-C6C5-BCCA-7F1A37EA2AFE}"/>
              </a:ext>
            </a:extLst>
          </p:cNvPr>
          <p:cNvSpPr>
            <a:spLocks noGrp="1"/>
          </p:cNvSpPr>
          <p:nvPr>
            <p:ph type="dt" sz="half" idx="10"/>
          </p:nvPr>
        </p:nvSpPr>
        <p:spPr/>
        <p:txBody>
          <a:bodyPr/>
          <a:lstStyle/>
          <a:p>
            <a:fld id="{3B6BF313-95C0-004B-BF83-246E2F1075AE}" type="datetimeFigureOut">
              <a:rPr lang="en-US" smtClean="0"/>
              <a:t>12/11/24</a:t>
            </a:fld>
            <a:endParaRPr lang="en-US"/>
          </a:p>
        </p:txBody>
      </p:sp>
      <p:sp>
        <p:nvSpPr>
          <p:cNvPr id="8" name="Footer Placeholder 7">
            <a:extLst>
              <a:ext uri="{FF2B5EF4-FFF2-40B4-BE49-F238E27FC236}">
                <a16:creationId xmlns:a16="http://schemas.microsoft.com/office/drawing/2014/main" id="{3AED29D6-8C81-E75D-5128-DC252CFEAB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1006E4-5E70-C1CC-F034-3214DD5FB926}"/>
              </a:ext>
            </a:extLst>
          </p:cNvPr>
          <p:cNvSpPr>
            <a:spLocks noGrp="1"/>
          </p:cNvSpPr>
          <p:nvPr>
            <p:ph type="sldNum" sz="quarter" idx="12"/>
          </p:nvPr>
        </p:nvSpPr>
        <p:spPr/>
        <p:txBody>
          <a:bodyPr/>
          <a:lstStyle/>
          <a:p>
            <a:fld id="{4E4E9693-A24A-394C-9CED-C024072A17AB}" type="slidenum">
              <a:rPr lang="en-US" smtClean="0"/>
              <a:t>‹#›</a:t>
            </a:fld>
            <a:endParaRPr lang="en-US"/>
          </a:p>
        </p:txBody>
      </p:sp>
    </p:spTree>
    <p:extLst>
      <p:ext uri="{BB962C8B-B14F-4D97-AF65-F5344CB8AC3E}">
        <p14:creationId xmlns:p14="http://schemas.microsoft.com/office/powerpoint/2010/main" val="4977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6AC0F-0624-D59B-B811-896AEFA69FD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2CD653A-B790-3199-6A95-EB28DBB0FB69}"/>
              </a:ext>
            </a:extLst>
          </p:cNvPr>
          <p:cNvSpPr>
            <a:spLocks noGrp="1"/>
          </p:cNvSpPr>
          <p:nvPr>
            <p:ph type="dt" sz="half" idx="10"/>
          </p:nvPr>
        </p:nvSpPr>
        <p:spPr/>
        <p:txBody>
          <a:bodyPr/>
          <a:lstStyle/>
          <a:p>
            <a:fld id="{3B6BF313-95C0-004B-BF83-246E2F1075AE}" type="datetimeFigureOut">
              <a:rPr lang="en-US" smtClean="0"/>
              <a:t>12/11/24</a:t>
            </a:fld>
            <a:endParaRPr lang="en-US"/>
          </a:p>
        </p:txBody>
      </p:sp>
      <p:sp>
        <p:nvSpPr>
          <p:cNvPr id="4" name="Footer Placeholder 3">
            <a:extLst>
              <a:ext uri="{FF2B5EF4-FFF2-40B4-BE49-F238E27FC236}">
                <a16:creationId xmlns:a16="http://schemas.microsoft.com/office/drawing/2014/main" id="{BBBE71D5-AFFC-871A-3887-FC9752420BE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127DF24-A14B-C90C-4ED4-DA5DDE777849}"/>
              </a:ext>
            </a:extLst>
          </p:cNvPr>
          <p:cNvSpPr>
            <a:spLocks noGrp="1"/>
          </p:cNvSpPr>
          <p:nvPr>
            <p:ph type="sldNum" sz="quarter" idx="12"/>
          </p:nvPr>
        </p:nvSpPr>
        <p:spPr/>
        <p:txBody>
          <a:bodyPr/>
          <a:lstStyle/>
          <a:p>
            <a:fld id="{4E4E9693-A24A-394C-9CED-C024072A17AB}" type="slidenum">
              <a:rPr lang="en-US" smtClean="0"/>
              <a:t>‹#›</a:t>
            </a:fld>
            <a:endParaRPr lang="en-US"/>
          </a:p>
        </p:txBody>
      </p:sp>
    </p:spTree>
    <p:extLst>
      <p:ext uri="{BB962C8B-B14F-4D97-AF65-F5344CB8AC3E}">
        <p14:creationId xmlns:p14="http://schemas.microsoft.com/office/powerpoint/2010/main" val="3138192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5D6362-7063-ADF0-955F-85F86F9A80DE}"/>
              </a:ext>
            </a:extLst>
          </p:cNvPr>
          <p:cNvSpPr>
            <a:spLocks noGrp="1"/>
          </p:cNvSpPr>
          <p:nvPr>
            <p:ph type="dt" sz="half" idx="10"/>
          </p:nvPr>
        </p:nvSpPr>
        <p:spPr/>
        <p:txBody>
          <a:bodyPr/>
          <a:lstStyle/>
          <a:p>
            <a:fld id="{3B6BF313-95C0-004B-BF83-246E2F1075AE}" type="datetimeFigureOut">
              <a:rPr lang="en-US" smtClean="0"/>
              <a:t>12/11/24</a:t>
            </a:fld>
            <a:endParaRPr lang="en-US"/>
          </a:p>
        </p:txBody>
      </p:sp>
      <p:sp>
        <p:nvSpPr>
          <p:cNvPr id="3" name="Footer Placeholder 2">
            <a:extLst>
              <a:ext uri="{FF2B5EF4-FFF2-40B4-BE49-F238E27FC236}">
                <a16:creationId xmlns:a16="http://schemas.microsoft.com/office/drawing/2014/main" id="{DD495E17-4AEA-8002-77DE-F26FB23CE1C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2AF8218-E972-1772-E832-1C0CF2D3BB02}"/>
              </a:ext>
            </a:extLst>
          </p:cNvPr>
          <p:cNvSpPr>
            <a:spLocks noGrp="1"/>
          </p:cNvSpPr>
          <p:nvPr>
            <p:ph type="sldNum" sz="quarter" idx="12"/>
          </p:nvPr>
        </p:nvSpPr>
        <p:spPr/>
        <p:txBody>
          <a:bodyPr/>
          <a:lstStyle/>
          <a:p>
            <a:fld id="{4E4E9693-A24A-394C-9CED-C024072A17AB}" type="slidenum">
              <a:rPr lang="en-US" smtClean="0"/>
              <a:t>‹#›</a:t>
            </a:fld>
            <a:endParaRPr lang="en-US"/>
          </a:p>
        </p:txBody>
      </p:sp>
    </p:spTree>
    <p:extLst>
      <p:ext uri="{BB962C8B-B14F-4D97-AF65-F5344CB8AC3E}">
        <p14:creationId xmlns:p14="http://schemas.microsoft.com/office/powerpoint/2010/main" val="840271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F95BD-54BE-2F8B-F68E-608486793ED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F97BC65-4B93-9242-6CF2-8B97F54583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D01F4BE-0303-518C-404C-44340122BD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D769265-B73E-2ADE-0A50-4BF0F76A3A1B}"/>
              </a:ext>
            </a:extLst>
          </p:cNvPr>
          <p:cNvSpPr>
            <a:spLocks noGrp="1"/>
          </p:cNvSpPr>
          <p:nvPr>
            <p:ph type="dt" sz="half" idx="10"/>
          </p:nvPr>
        </p:nvSpPr>
        <p:spPr/>
        <p:txBody>
          <a:bodyPr/>
          <a:lstStyle/>
          <a:p>
            <a:fld id="{3B6BF313-95C0-004B-BF83-246E2F1075AE}" type="datetimeFigureOut">
              <a:rPr lang="en-US" smtClean="0"/>
              <a:t>12/11/24</a:t>
            </a:fld>
            <a:endParaRPr lang="en-US"/>
          </a:p>
        </p:txBody>
      </p:sp>
      <p:sp>
        <p:nvSpPr>
          <p:cNvPr id="6" name="Footer Placeholder 5">
            <a:extLst>
              <a:ext uri="{FF2B5EF4-FFF2-40B4-BE49-F238E27FC236}">
                <a16:creationId xmlns:a16="http://schemas.microsoft.com/office/drawing/2014/main" id="{E9F409C1-A294-C970-3086-E1CCD45F73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E647B1-3964-5A9B-2F93-6CE709DC32B6}"/>
              </a:ext>
            </a:extLst>
          </p:cNvPr>
          <p:cNvSpPr>
            <a:spLocks noGrp="1"/>
          </p:cNvSpPr>
          <p:nvPr>
            <p:ph type="sldNum" sz="quarter" idx="12"/>
          </p:nvPr>
        </p:nvSpPr>
        <p:spPr/>
        <p:txBody>
          <a:bodyPr/>
          <a:lstStyle/>
          <a:p>
            <a:fld id="{4E4E9693-A24A-394C-9CED-C024072A17AB}" type="slidenum">
              <a:rPr lang="en-US" smtClean="0"/>
              <a:t>‹#›</a:t>
            </a:fld>
            <a:endParaRPr lang="en-US"/>
          </a:p>
        </p:txBody>
      </p:sp>
    </p:spTree>
    <p:extLst>
      <p:ext uri="{BB962C8B-B14F-4D97-AF65-F5344CB8AC3E}">
        <p14:creationId xmlns:p14="http://schemas.microsoft.com/office/powerpoint/2010/main" val="2384508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259-5D47-C0DB-2B5C-25854619F68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961466D-5989-AA86-F74E-337EDE7EA8F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83BAE52-E02F-8720-639B-A036197C8C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3EFFCB9-F4D8-C569-6A0F-4B34424CF2D7}"/>
              </a:ext>
            </a:extLst>
          </p:cNvPr>
          <p:cNvSpPr>
            <a:spLocks noGrp="1"/>
          </p:cNvSpPr>
          <p:nvPr>
            <p:ph type="dt" sz="half" idx="10"/>
          </p:nvPr>
        </p:nvSpPr>
        <p:spPr/>
        <p:txBody>
          <a:bodyPr/>
          <a:lstStyle/>
          <a:p>
            <a:fld id="{3B6BF313-95C0-004B-BF83-246E2F1075AE}" type="datetimeFigureOut">
              <a:rPr lang="en-US" smtClean="0"/>
              <a:t>12/11/24</a:t>
            </a:fld>
            <a:endParaRPr lang="en-US"/>
          </a:p>
        </p:txBody>
      </p:sp>
      <p:sp>
        <p:nvSpPr>
          <p:cNvPr id="6" name="Footer Placeholder 5">
            <a:extLst>
              <a:ext uri="{FF2B5EF4-FFF2-40B4-BE49-F238E27FC236}">
                <a16:creationId xmlns:a16="http://schemas.microsoft.com/office/drawing/2014/main" id="{06E54E3B-1820-9AA2-5ED5-8D6E2D2DF1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567A33-EDF8-5A5A-0428-A9CF6A0E6136}"/>
              </a:ext>
            </a:extLst>
          </p:cNvPr>
          <p:cNvSpPr>
            <a:spLocks noGrp="1"/>
          </p:cNvSpPr>
          <p:nvPr>
            <p:ph type="sldNum" sz="quarter" idx="12"/>
          </p:nvPr>
        </p:nvSpPr>
        <p:spPr/>
        <p:txBody>
          <a:bodyPr/>
          <a:lstStyle/>
          <a:p>
            <a:fld id="{4E4E9693-A24A-394C-9CED-C024072A17AB}" type="slidenum">
              <a:rPr lang="en-US" smtClean="0"/>
              <a:t>‹#›</a:t>
            </a:fld>
            <a:endParaRPr lang="en-US"/>
          </a:p>
        </p:txBody>
      </p:sp>
    </p:spTree>
    <p:extLst>
      <p:ext uri="{BB962C8B-B14F-4D97-AF65-F5344CB8AC3E}">
        <p14:creationId xmlns:p14="http://schemas.microsoft.com/office/powerpoint/2010/main" val="38043928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1B65D-B2D9-D3A1-3E30-EAEF224C9C6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AEDD8D9-8056-25FC-B6D5-C39CCAD9797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597679B-C56E-F7CC-495A-173713CBFD22}"/>
              </a:ext>
            </a:extLst>
          </p:cNvPr>
          <p:cNvSpPr>
            <a:spLocks noGrp="1"/>
          </p:cNvSpPr>
          <p:nvPr>
            <p:ph type="dt" sz="half" idx="10"/>
          </p:nvPr>
        </p:nvSpPr>
        <p:spPr/>
        <p:txBody>
          <a:bodyPr/>
          <a:lstStyle/>
          <a:p>
            <a:fld id="{3B6BF313-95C0-004B-BF83-246E2F1075AE}" type="datetimeFigureOut">
              <a:rPr lang="en-US" smtClean="0"/>
              <a:t>12/11/24</a:t>
            </a:fld>
            <a:endParaRPr lang="en-US"/>
          </a:p>
        </p:txBody>
      </p:sp>
      <p:sp>
        <p:nvSpPr>
          <p:cNvPr id="5" name="Footer Placeholder 4">
            <a:extLst>
              <a:ext uri="{FF2B5EF4-FFF2-40B4-BE49-F238E27FC236}">
                <a16:creationId xmlns:a16="http://schemas.microsoft.com/office/drawing/2014/main" id="{9E19BC7C-F7AE-3731-AC43-CBE6082D0F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A3A4DF-10B9-3510-6BF2-C0D1BE43EF87}"/>
              </a:ext>
            </a:extLst>
          </p:cNvPr>
          <p:cNvSpPr>
            <a:spLocks noGrp="1"/>
          </p:cNvSpPr>
          <p:nvPr>
            <p:ph type="sldNum" sz="quarter" idx="12"/>
          </p:nvPr>
        </p:nvSpPr>
        <p:spPr/>
        <p:txBody>
          <a:bodyPr/>
          <a:lstStyle/>
          <a:p>
            <a:fld id="{4E4E9693-A24A-394C-9CED-C024072A17AB}" type="slidenum">
              <a:rPr lang="en-US" smtClean="0"/>
              <a:t>‹#›</a:t>
            </a:fld>
            <a:endParaRPr lang="en-US"/>
          </a:p>
        </p:txBody>
      </p:sp>
    </p:spTree>
    <p:extLst>
      <p:ext uri="{BB962C8B-B14F-4D97-AF65-F5344CB8AC3E}">
        <p14:creationId xmlns:p14="http://schemas.microsoft.com/office/powerpoint/2010/main" val="12945472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CC9CF7-C256-4CF5-55CC-58AFC796544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1063C02-699F-1057-450B-731F95B6F0D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DBC9140-486A-508A-B04E-1D8B76AEFFD2}"/>
              </a:ext>
            </a:extLst>
          </p:cNvPr>
          <p:cNvSpPr>
            <a:spLocks noGrp="1"/>
          </p:cNvSpPr>
          <p:nvPr>
            <p:ph type="dt" sz="half" idx="10"/>
          </p:nvPr>
        </p:nvSpPr>
        <p:spPr/>
        <p:txBody>
          <a:bodyPr/>
          <a:lstStyle/>
          <a:p>
            <a:fld id="{3B6BF313-95C0-004B-BF83-246E2F1075AE}" type="datetimeFigureOut">
              <a:rPr lang="en-US" smtClean="0"/>
              <a:t>12/11/24</a:t>
            </a:fld>
            <a:endParaRPr lang="en-US"/>
          </a:p>
        </p:txBody>
      </p:sp>
      <p:sp>
        <p:nvSpPr>
          <p:cNvPr id="5" name="Footer Placeholder 4">
            <a:extLst>
              <a:ext uri="{FF2B5EF4-FFF2-40B4-BE49-F238E27FC236}">
                <a16:creationId xmlns:a16="http://schemas.microsoft.com/office/drawing/2014/main" id="{373376D7-1A3E-CE0F-4E07-21F2D00A06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24DCAE-1A96-1A04-1ACE-B9F273E84A70}"/>
              </a:ext>
            </a:extLst>
          </p:cNvPr>
          <p:cNvSpPr>
            <a:spLocks noGrp="1"/>
          </p:cNvSpPr>
          <p:nvPr>
            <p:ph type="sldNum" sz="quarter" idx="12"/>
          </p:nvPr>
        </p:nvSpPr>
        <p:spPr/>
        <p:txBody>
          <a:bodyPr/>
          <a:lstStyle/>
          <a:p>
            <a:fld id="{4E4E9693-A24A-394C-9CED-C024072A17AB}" type="slidenum">
              <a:rPr lang="en-US" smtClean="0"/>
              <a:t>‹#›</a:t>
            </a:fld>
            <a:endParaRPr lang="en-US"/>
          </a:p>
        </p:txBody>
      </p:sp>
    </p:spTree>
    <p:extLst>
      <p:ext uri="{BB962C8B-B14F-4D97-AF65-F5344CB8AC3E}">
        <p14:creationId xmlns:p14="http://schemas.microsoft.com/office/powerpoint/2010/main" val="14645654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FE7F46-FF3F-710A-0373-052A9A303D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F870986-E855-55B5-66E5-44E3AE0E6D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9157BA-5C94-BEB5-78B1-F6272AA52ED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B6BF313-95C0-004B-BF83-246E2F1075AE}" type="datetimeFigureOut">
              <a:rPr lang="en-US" smtClean="0"/>
              <a:t>12/11/24</a:t>
            </a:fld>
            <a:endParaRPr lang="en-US"/>
          </a:p>
        </p:txBody>
      </p:sp>
      <p:sp>
        <p:nvSpPr>
          <p:cNvPr id="5" name="Footer Placeholder 4">
            <a:extLst>
              <a:ext uri="{FF2B5EF4-FFF2-40B4-BE49-F238E27FC236}">
                <a16:creationId xmlns:a16="http://schemas.microsoft.com/office/drawing/2014/main" id="{EEF268CA-1527-8DEC-AE61-656D2B1F478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C2C8AF5-7E60-3277-0973-71D9A3CAE9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E4E9693-A24A-394C-9CED-C024072A17AB}" type="slidenum">
              <a:rPr lang="en-US" smtClean="0"/>
              <a:t>‹#›</a:t>
            </a:fld>
            <a:endParaRPr lang="en-US"/>
          </a:p>
        </p:txBody>
      </p:sp>
    </p:spTree>
    <p:extLst>
      <p:ext uri="{BB962C8B-B14F-4D97-AF65-F5344CB8AC3E}">
        <p14:creationId xmlns:p14="http://schemas.microsoft.com/office/powerpoint/2010/main" val="29699690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1.png"/><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jpeg"/><Relationship Id="rId4" Type="http://schemas.microsoft.com/office/2007/relationships/hdphoto" Target="../media/hdphoto1.wdp"/><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1.png"/><Relationship Id="rId7"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jpeg"/><Relationship Id="rId4" Type="http://schemas.microsoft.com/office/2007/relationships/hdphoto" Target="../media/hdphoto1.wdp"/><Relationship Id="rId9"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png"/><Relationship Id="rId7" Type="http://schemas.openxmlformats.org/officeDocument/2006/relationships/diagramQuickStyle" Target="../diagrams/quickStyle1.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jpeg"/><Relationship Id="rId4" Type="http://schemas.microsoft.com/office/2007/relationships/hdphoto" Target="../media/hdphoto1.wdp"/><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microsoft.com/office/2007/relationships/hdphoto" Target="../media/hdphoto3.wdp"/><Relationship Id="rId5" Type="http://schemas.openxmlformats.org/officeDocument/2006/relationships/image" Target="../media/image7.png"/><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microsoft.com/office/2007/relationships/hdphoto" Target="../media/hdphoto4.wdp"/><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microsoft.com/office/2007/relationships/hdphoto" Target="../media/hdphoto5.wdp"/></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jpeg"/><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png"/><Relationship Id="rId7" Type="http://schemas.openxmlformats.org/officeDocument/2006/relationships/image" Target="../media/image15.png"/><Relationship Id="rId12"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4.pn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png"/><Relationship Id="rId4" Type="http://schemas.microsoft.com/office/2007/relationships/hdphoto" Target="../media/hdphoto1.wdp"/><Relationship Id="rId9"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22.png"/><Relationship Id="rId5" Type="http://schemas.openxmlformats.org/officeDocument/2006/relationships/image" Target="../media/image21.png"/><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24.png"/><Relationship Id="rId5" Type="http://schemas.openxmlformats.org/officeDocument/2006/relationships/image" Target="../media/image23.png"/><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28.jpeg"/><Relationship Id="rId5" Type="http://schemas.openxmlformats.org/officeDocument/2006/relationships/image" Target="../media/image27.png"/><Relationship Id="rId4" Type="http://schemas.microsoft.com/office/2007/relationships/hdphoto" Target="../media/hdphoto1.wdp"/></Relationships>
</file>

<file path=ppt/slides/_rels/slide16.xml.rels><?xml version="1.0" encoding="UTF-8" standalone="yes"?>
<Relationships xmlns="http://schemas.openxmlformats.org/package/2006/relationships"><Relationship Id="rId8" Type="http://schemas.openxmlformats.org/officeDocument/2006/relationships/image" Target="../media/image33.png"/><Relationship Id="rId3" Type="http://schemas.microsoft.com/office/2007/relationships/hdphoto" Target="../media/hdphoto1.wdp"/><Relationship Id="rId7" Type="http://schemas.openxmlformats.org/officeDocument/2006/relationships/image" Target="../media/image32.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1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4.jpeg"/></Relationships>
</file>

<file path=ppt/slides/_rels/slide1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38.jpe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37.jpeg"/><Relationship Id="rId5" Type="http://schemas.openxmlformats.org/officeDocument/2006/relationships/image" Target="../media/image36.jpeg"/><Relationship Id="rId4" Type="http://schemas.microsoft.com/office/2007/relationships/hdphoto" Target="../media/hdphoto1.wdp"/></Relationships>
</file>

<file path=ppt/slides/_rels/slide21.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1.png"/><Relationship Id="rId7" Type="http://schemas.openxmlformats.org/officeDocument/2006/relationships/image" Target="../media/image40.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39.png"/><Relationship Id="rId5" Type="http://schemas.openxmlformats.org/officeDocument/2006/relationships/chart" Target="../charts/chart1.xml"/><Relationship Id="rId4" Type="http://schemas.microsoft.com/office/2007/relationships/hdphoto" Target="../media/hdphoto1.wdp"/></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1.xml"/><Relationship Id="rId5" Type="http://schemas.openxmlformats.org/officeDocument/2006/relationships/image" Target="../media/image39.jpeg"/><Relationship Id="rId4" Type="http://schemas.microsoft.com/office/2007/relationships/hdphoto" Target="../media/hdphoto1.wdp"/></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microsoft.com/office/2007/relationships/hdphoto" Target="../media/hdphoto1.wdp"/></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microsoft.com/office/2007/relationships/hdphoto" Target="../media/hdphoto1.wdp"/></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microsoft.com/office/2007/relationships/hdphoto" Target="../media/hdphoto1.wdp"/></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1.xml"/><Relationship Id="rId5" Type="http://schemas.openxmlformats.org/officeDocument/2006/relationships/image" Target="../media/image3.png"/><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1452C7-AD20-5766-17C0-641A359E63FD}"/>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D26F04C8-909B-BAB0-0CA7-22DE4E69448C}"/>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14214481" y="0"/>
            <a:ext cx="3717919" cy="6873994"/>
          </a:xfrm>
          <a:prstGeom prst="rect">
            <a:avLst/>
          </a:prstGeom>
          <a:effectLst/>
        </p:spPr>
      </p:pic>
      <p:sp>
        <p:nvSpPr>
          <p:cNvPr id="2" name="Title 1">
            <a:extLst>
              <a:ext uri="{FF2B5EF4-FFF2-40B4-BE49-F238E27FC236}">
                <a16:creationId xmlns:a16="http://schemas.microsoft.com/office/drawing/2014/main" id="{57D457F7-6D4E-4663-E9D6-76E8019A3B8A}"/>
              </a:ext>
            </a:extLst>
          </p:cNvPr>
          <p:cNvSpPr>
            <a:spLocks noGrp="1"/>
          </p:cNvSpPr>
          <p:nvPr>
            <p:ph type="ctrTitle"/>
          </p:nvPr>
        </p:nvSpPr>
        <p:spPr>
          <a:xfrm>
            <a:off x="1191982" y="7699713"/>
            <a:ext cx="4320221" cy="818609"/>
          </a:xfrm>
        </p:spPr>
        <p:txBody>
          <a:bodyPr vert="horz" lIns="91440" tIns="45720" rIns="91440" bIns="45720" rtlCol="0" anchor="ctr">
            <a:normAutofit fontScale="90000"/>
          </a:bodyPr>
          <a:lstStyle/>
          <a:p>
            <a:r>
              <a:rPr lang="en-US" sz="4800" b="1"/>
              <a:t>GROUP PROJECT</a:t>
            </a:r>
            <a:endParaRPr lang="en-US" b="1"/>
          </a:p>
        </p:txBody>
      </p:sp>
      <p:sp>
        <p:nvSpPr>
          <p:cNvPr id="3" name="Subtitle 2">
            <a:extLst>
              <a:ext uri="{FF2B5EF4-FFF2-40B4-BE49-F238E27FC236}">
                <a16:creationId xmlns:a16="http://schemas.microsoft.com/office/drawing/2014/main" id="{A212308B-0BFF-15E2-DACB-EAA3EF294513}"/>
              </a:ext>
            </a:extLst>
          </p:cNvPr>
          <p:cNvSpPr>
            <a:spLocks noGrp="1"/>
          </p:cNvSpPr>
          <p:nvPr>
            <p:ph type="subTitle" idx="1"/>
          </p:nvPr>
        </p:nvSpPr>
        <p:spPr>
          <a:xfrm>
            <a:off x="1150111" y="8840540"/>
            <a:ext cx="4408228" cy="1192815"/>
          </a:xfrm>
        </p:spPr>
        <p:txBody>
          <a:bodyPr anchor="b">
            <a:normAutofit fontScale="92500" lnSpcReduction="10000"/>
          </a:bodyPr>
          <a:lstStyle/>
          <a:p>
            <a:r>
              <a:rPr lang="en-US"/>
              <a:t>Brody Crockford (2300783),</a:t>
            </a:r>
          </a:p>
          <a:p>
            <a:r>
              <a:rPr lang="en-US"/>
              <a:t>Jay Wexler (2305581) &amp;</a:t>
            </a:r>
          </a:p>
          <a:p>
            <a:r>
              <a:rPr lang="en-US"/>
              <a:t>Sam Stainsby (2305051)</a:t>
            </a:r>
          </a:p>
        </p:txBody>
      </p:sp>
      <p:grpSp>
        <p:nvGrpSpPr>
          <p:cNvPr id="7" name="Group 6">
            <a:extLst>
              <a:ext uri="{FF2B5EF4-FFF2-40B4-BE49-F238E27FC236}">
                <a16:creationId xmlns:a16="http://schemas.microsoft.com/office/drawing/2014/main" id="{AF47962B-AFBF-619B-D500-941D0435474E}"/>
              </a:ext>
            </a:extLst>
          </p:cNvPr>
          <p:cNvGrpSpPr/>
          <p:nvPr/>
        </p:nvGrpSpPr>
        <p:grpSpPr>
          <a:xfrm>
            <a:off x="12248307" y="1211415"/>
            <a:ext cx="4444272" cy="4427200"/>
            <a:chOff x="6507907" y="1211415"/>
            <a:chExt cx="4444272" cy="4427200"/>
          </a:xfrm>
        </p:grpSpPr>
        <p:sp>
          <p:nvSpPr>
            <p:cNvPr id="5" name="Oval 4">
              <a:extLst>
                <a:ext uri="{FF2B5EF4-FFF2-40B4-BE49-F238E27FC236}">
                  <a16:creationId xmlns:a16="http://schemas.microsoft.com/office/drawing/2014/main" id="{45103C06-6CFC-58EF-B811-AA462D0DF182}"/>
                </a:ext>
              </a:extLst>
            </p:cNvPr>
            <p:cNvSpPr/>
            <p:nvPr/>
          </p:nvSpPr>
          <p:spPr>
            <a:xfrm>
              <a:off x="6507907" y="1211415"/>
              <a:ext cx="4427200" cy="4427200"/>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5B340159-D113-2863-88F7-85156A1C4962}"/>
                </a:ext>
              </a:extLst>
            </p:cNvPr>
            <p:cNvPicPr>
              <a:picLocks noChangeAspect="1" noChangeArrowheads="1"/>
            </p:cNvPicPr>
            <p:nvPr/>
          </p:nvPicPr>
          <p:blipFill rotWithShape="1">
            <a:blip r:embed="rId5"/>
            <a:srcRect l="7537" t="-9486" r="11823" b="-11475"/>
            <a:stretch/>
          </p:blipFill>
          <p:spPr bwMode="auto">
            <a:xfrm>
              <a:off x="6601237" y="1253529"/>
              <a:ext cx="4350942" cy="435094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a:noFill/>
            <a:extLst>
              <a:ext uri="{909E8E84-426E-40DD-AFC4-6F175D3DCCD1}">
                <a14:hiddenFill xmlns:a14="http://schemas.microsoft.com/office/drawing/2010/main">
                  <a:solidFill>
                    <a:srgbClr val="FFFFFF"/>
                  </a:solidFill>
                </a14:hiddenFill>
              </a:ext>
            </a:extLst>
          </p:spPr>
        </p:pic>
      </p:grpSp>
      <p:pic>
        <p:nvPicPr>
          <p:cNvPr id="4" name="Picture 3" descr="Aprilia Racing: history of motorcycling with 54 world titles">
            <a:extLst>
              <a:ext uri="{FF2B5EF4-FFF2-40B4-BE49-F238E27FC236}">
                <a16:creationId xmlns:a16="http://schemas.microsoft.com/office/drawing/2014/main" id="{128EAC0E-A2A9-8CB9-EE3F-8DF0A90DF7E8}"/>
              </a:ext>
            </a:extLst>
          </p:cNvPr>
          <p:cNvPicPr>
            <a:picLocks noChangeAspect="1"/>
          </p:cNvPicPr>
          <p:nvPr/>
        </p:nvPicPr>
        <p:blipFill>
          <a:blip r:embed="rId6"/>
          <a:srcRect l="11579" t="25087" r="10789" b="22648"/>
          <a:stretch/>
        </p:blipFill>
        <p:spPr>
          <a:xfrm>
            <a:off x="461160" y="640419"/>
            <a:ext cx="11269679" cy="5593156"/>
          </a:xfrm>
          <a:prstGeom prst="rect">
            <a:avLst/>
          </a:prstGeom>
        </p:spPr>
      </p:pic>
      <p:pic>
        <p:nvPicPr>
          <p:cNvPr id="6" name="Picture 5" descr="Current Students | University of Wales Trinity Saint David">
            <a:extLst>
              <a:ext uri="{FF2B5EF4-FFF2-40B4-BE49-F238E27FC236}">
                <a16:creationId xmlns:a16="http://schemas.microsoft.com/office/drawing/2014/main" id="{BC58579F-99E3-1C36-E1BD-32BE5DE2EA1F}"/>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Lst>
          </a:blip>
          <a:srcRect l="6332" t="9183" r="162" b="25742"/>
          <a:stretch/>
        </p:blipFill>
        <p:spPr>
          <a:xfrm>
            <a:off x="15102638" y="5118"/>
            <a:ext cx="2972209" cy="1100672"/>
          </a:xfrm>
          <a:prstGeom prst="rect">
            <a:avLst/>
          </a:prstGeom>
        </p:spPr>
      </p:pic>
      <p:pic>
        <p:nvPicPr>
          <p:cNvPr id="9" name="Picture 8" descr="Aprilia &quot;RS 660&quot; Sticker Fuel Tank-Sides-Tip-Tail-Helmet">
            <a:extLst>
              <a:ext uri="{FF2B5EF4-FFF2-40B4-BE49-F238E27FC236}">
                <a16:creationId xmlns:a16="http://schemas.microsoft.com/office/drawing/2014/main" id="{508EF843-8B39-7BE9-5DF8-39CDAC7BE323}"/>
              </a:ext>
            </a:extLst>
          </p:cNvPr>
          <p:cNvPicPr>
            <a:picLocks noChangeAspect="1"/>
          </p:cNvPicPr>
          <p:nvPr/>
        </p:nvPicPr>
        <p:blipFill>
          <a:blip r:embed="rId9"/>
          <a:srcRect l="-4091" t="39062" r="-3308" b="37800"/>
          <a:stretch/>
        </p:blipFill>
        <p:spPr>
          <a:xfrm>
            <a:off x="1660902" y="6928537"/>
            <a:ext cx="3382784" cy="733997"/>
          </a:xfrm>
          <a:prstGeom prst="rect">
            <a:avLst/>
          </a:prstGeom>
        </p:spPr>
      </p:pic>
    </p:spTree>
    <p:extLst>
      <p:ext uri="{BB962C8B-B14F-4D97-AF65-F5344CB8AC3E}">
        <p14:creationId xmlns:p14="http://schemas.microsoft.com/office/powerpoint/2010/main" val="7454646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72D863E-4FE0-5905-5FE8-63DB339E9489}"/>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76DE4C85-4708-BFAE-A07E-6B6407E5C0FA}"/>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8474081" y="0"/>
            <a:ext cx="3717919" cy="6873994"/>
          </a:xfrm>
          <a:prstGeom prst="rect">
            <a:avLst/>
          </a:prstGeom>
          <a:effectLst/>
        </p:spPr>
      </p:pic>
      <p:sp>
        <p:nvSpPr>
          <p:cNvPr id="2" name="Title 1">
            <a:extLst>
              <a:ext uri="{FF2B5EF4-FFF2-40B4-BE49-F238E27FC236}">
                <a16:creationId xmlns:a16="http://schemas.microsoft.com/office/drawing/2014/main" id="{80FB4101-C971-CBFD-9506-3CEB5D0F5AC9}"/>
              </a:ext>
            </a:extLst>
          </p:cNvPr>
          <p:cNvSpPr>
            <a:spLocks noGrp="1"/>
          </p:cNvSpPr>
          <p:nvPr>
            <p:ph type="ctrTitle"/>
          </p:nvPr>
        </p:nvSpPr>
        <p:spPr>
          <a:xfrm>
            <a:off x="1191982" y="3432513"/>
            <a:ext cx="4320221" cy="818609"/>
          </a:xfrm>
        </p:spPr>
        <p:txBody>
          <a:bodyPr vert="horz" lIns="91440" tIns="45720" rIns="91440" bIns="45720" rtlCol="0" anchor="ctr">
            <a:normAutofit fontScale="90000"/>
          </a:bodyPr>
          <a:lstStyle/>
          <a:p>
            <a:r>
              <a:rPr lang="en-US" sz="4800" b="1"/>
              <a:t>GROUP PROJECT</a:t>
            </a:r>
            <a:endParaRPr lang="en-US" b="1"/>
          </a:p>
        </p:txBody>
      </p:sp>
      <p:sp>
        <p:nvSpPr>
          <p:cNvPr id="3" name="Subtitle 2">
            <a:extLst>
              <a:ext uri="{FF2B5EF4-FFF2-40B4-BE49-F238E27FC236}">
                <a16:creationId xmlns:a16="http://schemas.microsoft.com/office/drawing/2014/main" id="{D0F54C13-9B7E-3AFE-50DE-61942CBD6C2E}"/>
              </a:ext>
            </a:extLst>
          </p:cNvPr>
          <p:cNvSpPr>
            <a:spLocks noGrp="1"/>
          </p:cNvSpPr>
          <p:nvPr>
            <p:ph type="subTitle" idx="1"/>
          </p:nvPr>
        </p:nvSpPr>
        <p:spPr>
          <a:xfrm>
            <a:off x="1150111" y="4573340"/>
            <a:ext cx="4408228" cy="1192815"/>
          </a:xfrm>
        </p:spPr>
        <p:txBody>
          <a:bodyPr anchor="b">
            <a:normAutofit fontScale="92500" lnSpcReduction="10000"/>
          </a:bodyPr>
          <a:lstStyle/>
          <a:p>
            <a:r>
              <a:rPr lang="en-US"/>
              <a:t>Brody Crockford (2300783),</a:t>
            </a:r>
          </a:p>
          <a:p>
            <a:r>
              <a:rPr lang="en-US"/>
              <a:t>Jay Wexler (2305581) &amp;</a:t>
            </a:r>
          </a:p>
          <a:p>
            <a:r>
              <a:rPr lang="en-US"/>
              <a:t>Sam Stainsby (2305051)</a:t>
            </a:r>
          </a:p>
        </p:txBody>
      </p:sp>
      <p:grpSp>
        <p:nvGrpSpPr>
          <p:cNvPr id="7" name="Group 6">
            <a:extLst>
              <a:ext uri="{FF2B5EF4-FFF2-40B4-BE49-F238E27FC236}">
                <a16:creationId xmlns:a16="http://schemas.microsoft.com/office/drawing/2014/main" id="{D995E5D8-CE03-C767-0926-839EF5747AD9}"/>
              </a:ext>
            </a:extLst>
          </p:cNvPr>
          <p:cNvGrpSpPr/>
          <p:nvPr/>
        </p:nvGrpSpPr>
        <p:grpSpPr>
          <a:xfrm>
            <a:off x="6507907" y="1211415"/>
            <a:ext cx="4444272" cy="4427200"/>
            <a:chOff x="6507907" y="1211415"/>
            <a:chExt cx="4444272" cy="4427200"/>
          </a:xfrm>
        </p:grpSpPr>
        <p:sp>
          <p:nvSpPr>
            <p:cNvPr id="5" name="Oval 4">
              <a:extLst>
                <a:ext uri="{FF2B5EF4-FFF2-40B4-BE49-F238E27FC236}">
                  <a16:creationId xmlns:a16="http://schemas.microsoft.com/office/drawing/2014/main" id="{93F507C5-9BE4-A571-64C7-3C6B06B52B33}"/>
                </a:ext>
              </a:extLst>
            </p:cNvPr>
            <p:cNvSpPr/>
            <p:nvPr/>
          </p:nvSpPr>
          <p:spPr>
            <a:xfrm>
              <a:off x="6507907" y="1211415"/>
              <a:ext cx="4427200" cy="4427200"/>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F1B4A433-7C7B-EAAB-1C76-E07E6960AB3D}"/>
                </a:ext>
              </a:extLst>
            </p:cNvPr>
            <p:cNvPicPr>
              <a:picLocks noChangeAspect="1" noChangeArrowheads="1"/>
            </p:cNvPicPr>
            <p:nvPr/>
          </p:nvPicPr>
          <p:blipFill rotWithShape="1">
            <a:blip r:embed="rId5"/>
            <a:srcRect l="7537" t="-9486" r="11823" b="-11475"/>
            <a:stretch/>
          </p:blipFill>
          <p:spPr bwMode="auto">
            <a:xfrm>
              <a:off x="6601237" y="1253529"/>
              <a:ext cx="4350942" cy="435094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a:noFill/>
            <a:extLst>
              <a:ext uri="{909E8E84-426E-40DD-AFC4-6F175D3DCCD1}">
                <a14:hiddenFill xmlns:a14="http://schemas.microsoft.com/office/drawing/2010/main">
                  <a:solidFill>
                    <a:srgbClr val="FFFFFF"/>
                  </a:solidFill>
                </a14:hiddenFill>
              </a:ext>
            </a:extLst>
          </p:spPr>
        </p:pic>
      </p:grpSp>
      <p:pic>
        <p:nvPicPr>
          <p:cNvPr id="4" name="Picture 3" descr="Aprilia Racing: history of motorcycling with 54 world titles">
            <a:extLst>
              <a:ext uri="{FF2B5EF4-FFF2-40B4-BE49-F238E27FC236}">
                <a16:creationId xmlns:a16="http://schemas.microsoft.com/office/drawing/2014/main" id="{76144531-3379-1C28-BA40-F70FF02484E8}"/>
              </a:ext>
            </a:extLst>
          </p:cNvPr>
          <p:cNvPicPr>
            <a:picLocks noChangeAspect="1"/>
          </p:cNvPicPr>
          <p:nvPr/>
        </p:nvPicPr>
        <p:blipFill>
          <a:blip r:embed="rId6"/>
          <a:srcRect l="11579" t="25087" r="10789" b="22648"/>
          <a:stretch/>
        </p:blipFill>
        <p:spPr>
          <a:xfrm>
            <a:off x="1239821" y="929996"/>
            <a:ext cx="4225188" cy="2096966"/>
          </a:xfrm>
          <a:prstGeom prst="rect">
            <a:avLst/>
          </a:prstGeom>
        </p:spPr>
      </p:pic>
      <p:pic>
        <p:nvPicPr>
          <p:cNvPr id="6" name="Picture 5" descr="Current Students | University of Wales Trinity Saint David">
            <a:extLst>
              <a:ext uri="{FF2B5EF4-FFF2-40B4-BE49-F238E27FC236}">
                <a16:creationId xmlns:a16="http://schemas.microsoft.com/office/drawing/2014/main" id="{FCDBAAD9-4099-3165-3528-1CA97F3F3093}"/>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Lst>
          </a:blip>
          <a:srcRect l="6332" t="9183" r="162" b="25742"/>
          <a:stretch/>
        </p:blipFill>
        <p:spPr>
          <a:xfrm>
            <a:off x="9362238" y="5118"/>
            <a:ext cx="2972209" cy="1100672"/>
          </a:xfrm>
          <a:prstGeom prst="rect">
            <a:avLst/>
          </a:prstGeom>
        </p:spPr>
      </p:pic>
      <p:pic>
        <p:nvPicPr>
          <p:cNvPr id="9" name="Picture 8" descr="Aprilia &quot;RS 660&quot; Sticker Fuel Tank-Sides-Tip-Tail-Helmet">
            <a:extLst>
              <a:ext uri="{FF2B5EF4-FFF2-40B4-BE49-F238E27FC236}">
                <a16:creationId xmlns:a16="http://schemas.microsoft.com/office/drawing/2014/main" id="{2F65CFDC-84CB-86BC-66B6-0D1C729C3AC3}"/>
              </a:ext>
            </a:extLst>
          </p:cNvPr>
          <p:cNvPicPr>
            <a:picLocks noChangeAspect="1"/>
          </p:cNvPicPr>
          <p:nvPr/>
        </p:nvPicPr>
        <p:blipFill>
          <a:blip r:embed="rId9"/>
          <a:srcRect l="-4091" t="39062" r="-3308" b="37800"/>
          <a:stretch/>
        </p:blipFill>
        <p:spPr>
          <a:xfrm>
            <a:off x="1660902" y="2661337"/>
            <a:ext cx="3382784" cy="733997"/>
          </a:xfrm>
          <a:prstGeom prst="rect">
            <a:avLst/>
          </a:prstGeom>
        </p:spPr>
      </p:pic>
    </p:spTree>
    <p:extLst>
      <p:ext uri="{BB962C8B-B14F-4D97-AF65-F5344CB8AC3E}">
        <p14:creationId xmlns:p14="http://schemas.microsoft.com/office/powerpoint/2010/main" val="31744798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D733F83-02F8-77A6-A044-CD8FE368BD93}"/>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5509766" y="-29834"/>
            <a:ext cx="6684930" cy="6873994"/>
          </a:xfrm>
          <a:prstGeom prst="rect">
            <a:avLst/>
          </a:prstGeom>
          <a:effectLst/>
        </p:spPr>
      </p:pic>
      <p:graphicFrame>
        <p:nvGraphicFramePr>
          <p:cNvPr id="6" name="Diagram 5">
            <a:extLst>
              <a:ext uri="{FF2B5EF4-FFF2-40B4-BE49-F238E27FC236}">
                <a16:creationId xmlns:a16="http://schemas.microsoft.com/office/drawing/2014/main" id="{503983A6-53D2-EDEA-1597-0221B25E88DE}"/>
              </a:ext>
            </a:extLst>
          </p:cNvPr>
          <p:cNvGraphicFramePr/>
          <p:nvPr/>
        </p:nvGraphicFramePr>
        <p:xfrm>
          <a:off x="6167748" y="1585129"/>
          <a:ext cx="5363586" cy="368774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Picture 7" descr="A black and red motorcycle&#10;&#10;Description automatically generated">
            <a:extLst>
              <a:ext uri="{FF2B5EF4-FFF2-40B4-BE49-F238E27FC236}">
                <a16:creationId xmlns:a16="http://schemas.microsoft.com/office/drawing/2014/main" id="{4AA89531-9E32-3800-2261-07575C12E431}"/>
              </a:ext>
            </a:extLst>
          </p:cNvPr>
          <p:cNvPicPr>
            <a:picLocks noChangeAspect="1"/>
          </p:cNvPicPr>
          <p:nvPr/>
        </p:nvPicPr>
        <p:blipFill>
          <a:blip r:embed="rId10"/>
          <a:srcRect r="11709"/>
          <a:stretch/>
        </p:blipFill>
        <p:spPr>
          <a:xfrm>
            <a:off x="-3578148" y="-21837"/>
            <a:ext cx="9082534" cy="6858000"/>
          </a:xfrm>
          <a:prstGeom prst="rect">
            <a:avLst/>
          </a:prstGeom>
        </p:spPr>
      </p:pic>
    </p:spTree>
    <p:extLst>
      <p:ext uri="{BB962C8B-B14F-4D97-AF65-F5344CB8AC3E}">
        <p14:creationId xmlns:p14="http://schemas.microsoft.com/office/powerpoint/2010/main" val="194845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B7131714-934F-BAF3-6839-768B55F22B82}"/>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flipH="1">
            <a:off x="-141077" y="-1079"/>
            <a:ext cx="10625408" cy="6859617"/>
          </a:xfrm>
          <a:prstGeom prst="rect">
            <a:avLst/>
          </a:prstGeom>
          <a:effectLst/>
        </p:spPr>
      </p:pic>
      <p:pic>
        <p:nvPicPr>
          <p:cNvPr id="1028" name="Picture 4" descr="Why We Lust for the Aprilia RS 660: Review and Buyers Guide">
            <a:extLst>
              <a:ext uri="{FF2B5EF4-FFF2-40B4-BE49-F238E27FC236}">
                <a16:creationId xmlns:a16="http://schemas.microsoft.com/office/drawing/2014/main" id="{74BD8C55-D792-7E70-52D7-468B022B72E5}"/>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6641" b="92188" l="5754" r="92060">
                        <a14:foregroundMark x1="38435" y1="20508" x2="49712" y2="9961"/>
                        <a14:foregroundMark x1="49712" y1="9961" x2="54891" y2="10547"/>
                        <a14:foregroundMark x1="60299" y1="92188" x2="61105" y2="79785"/>
                        <a14:foregroundMark x1="11623" y1="37793" x2="11162" y2="34668"/>
                        <a14:foregroundMark x1="10012" y1="33301" x2="5754" y2="27344"/>
                        <a14:foregroundMark x1="5754" y1="27344" x2="11507" y2="22363"/>
                        <a14:foregroundMark x1="11507" y1="22363" x2="13349" y2="21680"/>
                        <a14:foregroundMark x1="43498" y1="7813" x2="51669" y2="6641"/>
                        <a14:foregroundMark x1="51669" y1="6641" x2="62025" y2="7227"/>
                        <a14:foregroundMark x1="86881" y1="53320" x2="90449" y2="59668"/>
                        <a14:foregroundMark x1="90449" y1="59668" x2="86421" y2="62793"/>
                        <a14:foregroundMark x1="92060" y1="60938" x2="91945" y2="55371"/>
                      </a14:backgroundRemoval>
                    </a14:imgEffect>
                  </a14:imgLayer>
                </a14:imgProps>
              </a:ext>
              <a:ext uri="{28A0092B-C50C-407E-A947-70E740481C1C}">
                <a14:useLocalDpi xmlns:a14="http://schemas.microsoft.com/office/drawing/2010/main" val="0"/>
              </a:ext>
            </a:extLst>
          </a:blip>
          <a:srcRect/>
          <a:stretch>
            <a:fillRect/>
          </a:stretch>
        </p:blipFill>
        <p:spPr bwMode="auto">
          <a:xfrm>
            <a:off x="6558163" y="186214"/>
            <a:ext cx="5503270" cy="648503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3EFE24A-61E3-6935-1457-43E676115656}"/>
              </a:ext>
            </a:extLst>
          </p:cNvPr>
          <p:cNvSpPr txBox="1"/>
          <p:nvPr/>
        </p:nvSpPr>
        <p:spPr>
          <a:xfrm>
            <a:off x="1039270" y="372970"/>
            <a:ext cx="8425543" cy="3293209"/>
          </a:xfrm>
          <a:prstGeom prst="rect">
            <a:avLst/>
          </a:prstGeom>
          <a:noFill/>
        </p:spPr>
        <p:txBody>
          <a:bodyPr wrap="square" rtlCol="0">
            <a:spAutoFit/>
          </a:bodyPr>
          <a:lstStyle/>
          <a:p>
            <a:pPr algn="ctr"/>
            <a:r>
              <a:rPr lang="en-US" sz="3200" b="1" dirty="0">
                <a:solidFill>
                  <a:schemeClr val="bg1"/>
                </a:solidFill>
              </a:rPr>
              <a:t>PROJECT SCOPE</a:t>
            </a:r>
          </a:p>
          <a:p>
            <a:endParaRPr lang="en-US" dirty="0">
              <a:solidFill>
                <a:schemeClr val="bg1"/>
              </a:solidFill>
            </a:endParaRPr>
          </a:p>
          <a:p>
            <a:endParaRPr lang="en-US" dirty="0">
              <a:solidFill>
                <a:schemeClr val="bg1"/>
              </a:solidFill>
            </a:endParaRPr>
          </a:p>
          <a:p>
            <a:pPr marL="285750" indent="-285750">
              <a:buFontTx/>
              <a:buChar char="-"/>
            </a:pPr>
            <a:r>
              <a:rPr lang="en-US" sz="2000" dirty="0">
                <a:solidFill>
                  <a:schemeClr val="bg1"/>
                </a:solidFill>
              </a:rPr>
              <a:t>Optimise Chassis Stiffness</a:t>
            </a:r>
          </a:p>
          <a:p>
            <a:pPr marL="285750" indent="-285750">
              <a:buFontTx/>
              <a:buChar char="-"/>
            </a:pPr>
            <a:endParaRPr lang="en-US" sz="2000" dirty="0">
              <a:solidFill>
                <a:schemeClr val="bg1"/>
              </a:solidFill>
            </a:endParaRPr>
          </a:p>
          <a:p>
            <a:pPr marL="285750" indent="-285750">
              <a:buFontTx/>
              <a:buChar char="-"/>
            </a:pPr>
            <a:r>
              <a:rPr lang="en-US" sz="2000" dirty="0">
                <a:solidFill>
                  <a:schemeClr val="bg1"/>
                </a:solidFill>
              </a:rPr>
              <a:t>Increase  Adjustability</a:t>
            </a:r>
          </a:p>
          <a:p>
            <a:pPr marL="285750" indent="-285750">
              <a:buFontTx/>
              <a:buChar char="-"/>
            </a:pPr>
            <a:endParaRPr lang="en-US" sz="2000" dirty="0">
              <a:solidFill>
                <a:schemeClr val="bg1"/>
              </a:solidFill>
            </a:endParaRPr>
          </a:p>
          <a:p>
            <a:pPr marL="285750" indent="-285750">
              <a:buFontTx/>
              <a:buChar char="-"/>
            </a:pPr>
            <a:r>
              <a:rPr lang="en-US" sz="2000" dirty="0">
                <a:solidFill>
                  <a:schemeClr val="bg1"/>
                </a:solidFill>
              </a:rPr>
              <a:t>Reduce Total Mass</a:t>
            </a:r>
          </a:p>
          <a:p>
            <a:pPr marL="285750" indent="-285750">
              <a:buFontTx/>
              <a:buChar char="-"/>
            </a:pPr>
            <a:endParaRPr lang="en-US" sz="2000" dirty="0">
              <a:solidFill>
                <a:schemeClr val="bg1"/>
              </a:solidFill>
            </a:endParaRPr>
          </a:p>
          <a:p>
            <a:pPr marL="285750" indent="-285750">
              <a:buFontTx/>
              <a:buChar char="-"/>
            </a:pPr>
            <a:r>
              <a:rPr lang="en-US" sz="2000" dirty="0" err="1">
                <a:solidFill>
                  <a:schemeClr val="bg1"/>
                </a:solidFill>
              </a:rPr>
              <a:t>Maximising</a:t>
            </a:r>
            <a:r>
              <a:rPr lang="en-US" sz="2000" dirty="0">
                <a:solidFill>
                  <a:schemeClr val="bg1"/>
                </a:solidFill>
              </a:rPr>
              <a:t> Engine Performance</a:t>
            </a:r>
          </a:p>
        </p:txBody>
      </p:sp>
    </p:spTree>
    <p:extLst>
      <p:ext uri="{BB962C8B-B14F-4D97-AF65-F5344CB8AC3E}">
        <p14:creationId xmlns:p14="http://schemas.microsoft.com/office/powerpoint/2010/main" val="31053721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C186A8-0AE6-2755-897F-97BE9A9FCA0B}"/>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8B44FD02-BA24-42ED-3833-6D023E9D907E}"/>
              </a:ext>
            </a:extLst>
          </p:cNvPr>
          <p:cNvSpPr txBox="1"/>
          <p:nvPr/>
        </p:nvSpPr>
        <p:spPr>
          <a:xfrm>
            <a:off x="4918567" y="364886"/>
            <a:ext cx="2660279" cy="584775"/>
          </a:xfrm>
          <a:prstGeom prst="rect">
            <a:avLst/>
          </a:prstGeom>
          <a:noFill/>
        </p:spPr>
        <p:txBody>
          <a:bodyPr wrap="none" rtlCol="0">
            <a:spAutoFit/>
          </a:bodyPr>
          <a:lstStyle/>
          <a:p>
            <a:pPr algn="ctr"/>
            <a:r>
              <a:rPr lang="en-US" sz="3200" b="1"/>
              <a:t>TIMING PLAN</a:t>
            </a:r>
          </a:p>
        </p:txBody>
      </p:sp>
      <p:pic>
        <p:nvPicPr>
          <p:cNvPr id="6" name="Picture 5" descr="A graph with green and white lines&#10;&#10;Description automatically generated with medium confidence">
            <a:extLst>
              <a:ext uri="{FF2B5EF4-FFF2-40B4-BE49-F238E27FC236}">
                <a16:creationId xmlns:a16="http://schemas.microsoft.com/office/drawing/2014/main" id="{72BA2C61-5021-CDC4-DDE7-4078027EBB31}"/>
              </a:ext>
            </a:extLst>
          </p:cNvPr>
          <p:cNvPicPr>
            <a:picLocks noChangeAspect="1"/>
          </p:cNvPicPr>
          <p:nvPr/>
        </p:nvPicPr>
        <p:blipFill>
          <a:blip r:embed="rId3"/>
          <a:srcRect r="28983"/>
          <a:stretch/>
        </p:blipFill>
        <p:spPr>
          <a:xfrm>
            <a:off x="3324103" y="1086808"/>
            <a:ext cx="7686404" cy="5158741"/>
          </a:xfrm>
          <a:prstGeom prst="rect">
            <a:avLst/>
          </a:prstGeom>
        </p:spPr>
      </p:pic>
      <p:pic>
        <p:nvPicPr>
          <p:cNvPr id="5" name="Picture 2" descr="Beneath Aprilia's RS 660 Bodywork | Cycle World">
            <a:extLst>
              <a:ext uri="{FF2B5EF4-FFF2-40B4-BE49-F238E27FC236}">
                <a16:creationId xmlns:a16="http://schemas.microsoft.com/office/drawing/2014/main" id="{AA62C4CB-DC96-1773-5DD7-DCCD166EFFC5}"/>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2067" b="90000" l="10000" r="90000">
                        <a14:foregroundMark x1="57350" y1="13733" x2="62900" y2="6467"/>
                        <a14:foregroundMark x1="62500" y1="3733" x2="64850" y2="2067"/>
                        <a14:foregroundMark x1="42650" y1="74067" x2="42531" y2="74977"/>
                        <a14:foregroundMark x1="40950" y1="75200" x2="35850" y2="74067"/>
                        <a14:foregroundMark x1="33600" y1="74267" x2="33600" y2="74267"/>
                        <a14:foregroundMark x1="33450" y1="74467" x2="33450" y2="74467"/>
                        <a14:backgroundMark x1="52100" y1="82200" x2="29300" y2="80200"/>
                        <a14:backgroundMark x1="37350" y1="77800" x2="42900" y2="78533"/>
                        <a14:backgroundMark x1="40700" y1="76667" x2="42500" y2="77067"/>
                        <a14:backgroundMark x1="39450" y1="75933" x2="42650" y2="75933"/>
                        <a14:backgroundMark x1="41800" y1="79267" x2="41800" y2="80400"/>
                      </a14:backgroundRemoval>
                    </a14:imgEffect>
                  </a14:imgLayer>
                </a14:imgProps>
              </a:ext>
              <a:ext uri="{28A0092B-C50C-407E-A947-70E740481C1C}">
                <a14:useLocalDpi xmlns:a14="http://schemas.microsoft.com/office/drawing/2010/main" val="0"/>
              </a:ext>
            </a:extLst>
          </a:blip>
          <a:srcRect/>
          <a:stretch>
            <a:fillRect/>
          </a:stretch>
        </p:blipFill>
        <p:spPr bwMode="auto">
          <a:xfrm>
            <a:off x="-4972829" y="363807"/>
            <a:ext cx="10827473" cy="81206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61258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324624F-5CC6-E7B4-5246-533A2CBA69A3}"/>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6D15B7B1-0FFD-407D-6D11-3077143631F0}"/>
              </a:ext>
            </a:extLst>
          </p:cNvPr>
          <p:cNvPicPr>
            <a:picLocks noChangeAspect="1"/>
          </p:cNvPicPr>
          <p:nvPr/>
        </p:nvPicPr>
        <p:blipFill>
          <a:blip r:embed="rId3">
            <a:alphaModFix amt="50000"/>
            <a:extLst>
              <a:ext uri="{BEBA8EAE-BF5A-486C-A8C5-ECC9F3942E4B}">
                <a14:imgProps xmlns:a14="http://schemas.microsoft.com/office/drawing/2010/main">
                  <a14:imgLayer r:embed="rId4">
                    <a14:imgEffect>
                      <a14:backgroundRemoval t="8351" b="90000" l="10000" r="90303">
                        <a14:foregroundMark x1="36515" y1="8351" x2="36515" y2="8351"/>
                        <a14:foregroundMark x1="45909" y1="9072" x2="45909" y2="9072"/>
                        <a14:foregroundMark x1="90303" y1="62990" x2="90303" y2="62990"/>
                      </a14:backgroundRemoval>
                    </a14:imgEffect>
                  </a14:imgLayer>
                </a14:imgProps>
              </a:ext>
            </a:extLst>
          </a:blip>
          <a:srcRect/>
          <a:stretch/>
        </p:blipFill>
        <p:spPr>
          <a:xfrm>
            <a:off x="1446935" y="12641"/>
            <a:ext cx="9298130" cy="6832717"/>
          </a:xfrm>
          <a:prstGeom prst="rect">
            <a:avLst/>
          </a:prstGeom>
        </p:spPr>
      </p:pic>
      <p:sp>
        <p:nvSpPr>
          <p:cNvPr id="8" name="TextBox 7">
            <a:extLst>
              <a:ext uri="{FF2B5EF4-FFF2-40B4-BE49-F238E27FC236}">
                <a16:creationId xmlns:a16="http://schemas.microsoft.com/office/drawing/2014/main" id="{FDB4AB6E-BE0A-0A52-B5BC-701364E34849}"/>
              </a:ext>
            </a:extLst>
          </p:cNvPr>
          <p:cNvSpPr txBox="1"/>
          <p:nvPr/>
        </p:nvSpPr>
        <p:spPr>
          <a:xfrm>
            <a:off x="0" y="2222500"/>
            <a:ext cx="12192000" cy="769441"/>
          </a:xfrm>
          <a:prstGeom prst="rect">
            <a:avLst/>
          </a:prstGeom>
          <a:solidFill>
            <a:schemeClr val="bg1">
              <a:alpha val="80000"/>
            </a:schemeClr>
          </a:solidFill>
        </p:spPr>
        <p:txBody>
          <a:bodyPr wrap="square" rtlCol="0">
            <a:spAutoFit/>
          </a:bodyPr>
          <a:lstStyle/>
          <a:p>
            <a:pPr algn="ctr"/>
            <a:r>
              <a:rPr lang="en-US" sz="4400" b="1"/>
              <a:t>Chassis Redesign</a:t>
            </a:r>
          </a:p>
        </p:txBody>
      </p:sp>
      <p:sp>
        <p:nvSpPr>
          <p:cNvPr id="11" name="TextBox 10">
            <a:extLst>
              <a:ext uri="{FF2B5EF4-FFF2-40B4-BE49-F238E27FC236}">
                <a16:creationId xmlns:a16="http://schemas.microsoft.com/office/drawing/2014/main" id="{7D558472-09E2-DE86-940C-431187E4B098}"/>
              </a:ext>
            </a:extLst>
          </p:cNvPr>
          <p:cNvSpPr txBox="1"/>
          <p:nvPr/>
        </p:nvSpPr>
        <p:spPr>
          <a:xfrm>
            <a:off x="0" y="3206164"/>
            <a:ext cx="12192000" cy="461665"/>
          </a:xfrm>
          <a:prstGeom prst="rect">
            <a:avLst/>
          </a:prstGeom>
          <a:solidFill>
            <a:schemeClr val="bg1">
              <a:alpha val="80000"/>
            </a:schemeClr>
          </a:solidFill>
        </p:spPr>
        <p:txBody>
          <a:bodyPr wrap="square" rtlCol="0">
            <a:spAutoFit/>
          </a:bodyPr>
          <a:lstStyle/>
          <a:p>
            <a:pPr algn="ctr"/>
            <a:r>
              <a:rPr lang="en-US" sz="2400" b="1">
                <a:solidFill>
                  <a:schemeClr val="bg2">
                    <a:lumMod val="50000"/>
                  </a:schemeClr>
                </a:solidFill>
              </a:rPr>
              <a:t>Brody Crockford</a:t>
            </a:r>
          </a:p>
        </p:txBody>
      </p:sp>
    </p:spTree>
    <p:extLst>
      <p:ext uri="{BB962C8B-B14F-4D97-AF65-F5344CB8AC3E}">
        <p14:creationId xmlns:p14="http://schemas.microsoft.com/office/powerpoint/2010/main" val="3194548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86867CF-B1FB-0B69-ECD2-1D0AF4C1C791}"/>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7C92AC93-7DC1-4E4E-FACB-0F4D90C63C5B}"/>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rcRect b="76289"/>
          <a:stretch/>
        </p:blipFill>
        <p:spPr>
          <a:xfrm>
            <a:off x="0" y="1"/>
            <a:ext cx="12193286" cy="1094508"/>
          </a:xfrm>
          <a:prstGeom prst="rect">
            <a:avLst/>
          </a:prstGeom>
          <a:effectLst/>
        </p:spPr>
      </p:pic>
      <p:sp>
        <p:nvSpPr>
          <p:cNvPr id="2" name="TextBox 1">
            <a:extLst>
              <a:ext uri="{FF2B5EF4-FFF2-40B4-BE49-F238E27FC236}">
                <a16:creationId xmlns:a16="http://schemas.microsoft.com/office/drawing/2014/main" id="{ED60F48A-7A0E-4D1E-1A3E-F37D23C61118}"/>
              </a:ext>
            </a:extLst>
          </p:cNvPr>
          <p:cNvSpPr txBox="1"/>
          <p:nvPr/>
        </p:nvSpPr>
        <p:spPr>
          <a:xfrm>
            <a:off x="4577795" y="162534"/>
            <a:ext cx="3036409" cy="769441"/>
          </a:xfrm>
          <a:prstGeom prst="rect">
            <a:avLst/>
          </a:prstGeom>
          <a:noFill/>
        </p:spPr>
        <p:txBody>
          <a:bodyPr wrap="none" rtlCol="0">
            <a:spAutoFit/>
          </a:bodyPr>
          <a:lstStyle/>
          <a:p>
            <a:pPr algn="ctr"/>
            <a:r>
              <a:rPr lang="en-US" sz="4400" b="1">
                <a:solidFill>
                  <a:schemeClr val="bg1"/>
                </a:solidFill>
              </a:rPr>
              <a:t>RESEARCH</a:t>
            </a:r>
            <a:endParaRPr lang="en-US" sz="2800" b="1">
              <a:solidFill>
                <a:schemeClr val="bg1"/>
              </a:solidFill>
            </a:endParaRPr>
          </a:p>
        </p:txBody>
      </p:sp>
      <p:graphicFrame>
        <p:nvGraphicFramePr>
          <p:cNvPr id="3" name="Table 2">
            <a:extLst>
              <a:ext uri="{FF2B5EF4-FFF2-40B4-BE49-F238E27FC236}">
                <a16:creationId xmlns:a16="http://schemas.microsoft.com/office/drawing/2014/main" id="{CC7CD795-B9EB-6744-1B61-4C1A8A46251B}"/>
              </a:ext>
            </a:extLst>
          </p:cNvPr>
          <p:cNvGraphicFramePr>
            <a:graphicFrameLocks noGrp="1"/>
          </p:cNvGraphicFramePr>
          <p:nvPr>
            <p:extLst>
              <p:ext uri="{D42A27DB-BD31-4B8C-83A1-F6EECF244321}">
                <p14:modId xmlns:p14="http://schemas.microsoft.com/office/powerpoint/2010/main" val="147019362"/>
              </p:ext>
            </p:extLst>
          </p:nvPr>
        </p:nvGraphicFramePr>
        <p:xfrm>
          <a:off x="499350" y="1467810"/>
          <a:ext cx="11193297" cy="4663440"/>
        </p:xfrm>
        <a:graphic>
          <a:graphicData uri="http://schemas.openxmlformats.org/drawingml/2006/table">
            <a:tbl>
              <a:tblPr firstRow="1" bandRow="1">
                <a:tableStyleId>{5C22544A-7EE6-4342-B048-85BDC9FD1C3A}</a:tableStyleId>
              </a:tblPr>
              <a:tblGrid>
                <a:gridCol w="3731099">
                  <a:extLst>
                    <a:ext uri="{9D8B030D-6E8A-4147-A177-3AD203B41FA5}">
                      <a16:colId xmlns:a16="http://schemas.microsoft.com/office/drawing/2014/main" val="159541304"/>
                    </a:ext>
                  </a:extLst>
                </a:gridCol>
                <a:gridCol w="3731099">
                  <a:extLst>
                    <a:ext uri="{9D8B030D-6E8A-4147-A177-3AD203B41FA5}">
                      <a16:colId xmlns:a16="http://schemas.microsoft.com/office/drawing/2014/main" val="1127239492"/>
                    </a:ext>
                  </a:extLst>
                </a:gridCol>
                <a:gridCol w="3731099">
                  <a:extLst>
                    <a:ext uri="{9D8B030D-6E8A-4147-A177-3AD203B41FA5}">
                      <a16:colId xmlns:a16="http://schemas.microsoft.com/office/drawing/2014/main" val="767253062"/>
                    </a:ext>
                  </a:extLst>
                </a:gridCol>
              </a:tblGrid>
              <a:tr h="324206">
                <a:tc>
                  <a:txBody>
                    <a:bodyPr/>
                    <a:lstStyle/>
                    <a:p>
                      <a:pPr algn="ctr">
                        <a:lnSpc>
                          <a:spcPct val="100000"/>
                        </a:lnSpc>
                      </a:pPr>
                      <a:r>
                        <a:rPr lang="en-US" sz="1600"/>
                        <a:t>TITLE &amp; AUTHOR</a:t>
                      </a:r>
                    </a:p>
                  </a:txBody>
                  <a:tcPr/>
                </a:tc>
                <a:tc>
                  <a:txBody>
                    <a:bodyPr/>
                    <a:lstStyle/>
                    <a:p>
                      <a:pPr algn="ctr">
                        <a:lnSpc>
                          <a:spcPct val="100000"/>
                        </a:lnSpc>
                      </a:pPr>
                      <a:r>
                        <a:rPr lang="en-US" sz="1600"/>
                        <a:t>REFERENCE</a:t>
                      </a:r>
                    </a:p>
                  </a:txBody>
                  <a:tcPr/>
                </a:tc>
                <a:tc>
                  <a:txBody>
                    <a:bodyPr/>
                    <a:lstStyle/>
                    <a:p>
                      <a:pPr algn="ctr">
                        <a:lnSpc>
                          <a:spcPct val="100000"/>
                        </a:lnSpc>
                      </a:pPr>
                      <a:r>
                        <a:rPr lang="en-US" sz="1600"/>
                        <a:t>KEY POINTS</a:t>
                      </a:r>
                    </a:p>
                  </a:txBody>
                  <a:tcPr/>
                </a:tc>
                <a:extLst>
                  <a:ext uri="{0D108BD9-81ED-4DB2-BD59-A6C34878D82A}">
                    <a16:rowId xmlns:a16="http://schemas.microsoft.com/office/drawing/2014/main" val="3258978278"/>
                  </a:ext>
                </a:extLst>
              </a:tr>
              <a:tr h="9789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kern="1200">
                          <a:solidFill>
                            <a:schemeClr val="dk1"/>
                          </a:solidFill>
                          <a:effectLst/>
                          <a:latin typeface="+mn-lt"/>
                          <a:ea typeface="+mn-ea"/>
                          <a:cs typeface="+mn-cs"/>
                        </a:rPr>
                        <a:t>Development of a Motorcycle Frame with Low Stiffness in the Side Direction for Racing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kern="1200">
                          <a:solidFill>
                            <a:schemeClr val="dk1"/>
                          </a:solidFill>
                          <a:effectLst/>
                          <a:latin typeface="+mn-lt"/>
                          <a:ea typeface="+mn-ea"/>
                          <a:cs typeface="+mn-cs"/>
                        </a:rPr>
                        <a:t>(Koichiro </a:t>
                      </a:r>
                      <a:r>
                        <a:rPr lang="en-GB" sz="1400" b="0" kern="1200" err="1">
                          <a:solidFill>
                            <a:schemeClr val="dk1"/>
                          </a:solidFill>
                          <a:effectLst/>
                          <a:latin typeface="+mn-lt"/>
                          <a:ea typeface="+mn-ea"/>
                          <a:cs typeface="+mn-cs"/>
                        </a:rPr>
                        <a:t>Kawata</a:t>
                      </a:r>
                      <a:r>
                        <a:rPr lang="en-GB" sz="1400" b="0" kern="1200">
                          <a:solidFill>
                            <a:schemeClr val="dk1"/>
                          </a:solidFill>
                          <a:effectLst/>
                          <a:latin typeface="+mn-lt"/>
                          <a:ea typeface="+mn-ea"/>
                          <a:cs typeface="+mn-cs"/>
                        </a:rPr>
                        <a:t>)</a:t>
                      </a:r>
                      <a:endParaRPr lang="en-GB" sz="1400" b="0"/>
                    </a:p>
                    <a:p>
                      <a:pPr>
                        <a:lnSpc>
                          <a:spcPct val="100000"/>
                        </a:lnSpc>
                      </a:pPr>
                      <a:endParaRPr lang="en-GB" sz="1600"/>
                    </a:p>
                  </a:txBody>
                  <a:tcPr anchor="ctr"/>
                </a:tc>
                <a:tc>
                  <a:txBody>
                    <a:bodyPr/>
                    <a:lstStyle/>
                    <a:p>
                      <a:pPr>
                        <a:lnSpc>
                          <a:spcPct val="100000"/>
                        </a:lnSpc>
                      </a:pPr>
                      <a:r>
                        <a:rPr lang="en-GB" sz="1400" b="0" i="0" u="none" strike="noStrike" kern="1200" err="1">
                          <a:solidFill>
                            <a:schemeClr val="dk1"/>
                          </a:solidFill>
                          <a:effectLst/>
                          <a:latin typeface="+mn-lt"/>
                          <a:ea typeface="+mn-ea"/>
                          <a:cs typeface="+mn-cs"/>
                        </a:rPr>
                        <a:t>Kawata</a:t>
                      </a:r>
                      <a:r>
                        <a:rPr lang="en-GB" sz="1400" b="0" i="0" u="none" strike="noStrike" kern="1200">
                          <a:solidFill>
                            <a:schemeClr val="dk1"/>
                          </a:solidFill>
                          <a:effectLst/>
                          <a:latin typeface="+mn-lt"/>
                          <a:ea typeface="+mn-ea"/>
                          <a:cs typeface="+mn-cs"/>
                        </a:rPr>
                        <a:t>, K. (2015). Development of a motorcycle frame with low stiffness in the side direction for racing. JSAE 20159839 / SAE 2015-32-0839. SAE International, Japan. </a:t>
                      </a:r>
                      <a:endParaRPr lang="en-US" sz="1200" b="0"/>
                    </a:p>
                  </a:txBody>
                  <a:tcPr/>
                </a:tc>
                <a:tc>
                  <a:txBody>
                    <a:bodyPr/>
                    <a:lstStyle/>
                    <a:p>
                      <a:pPr marL="285750" indent="-285750">
                        <a:lnSpc>
                          <a:spcPct val="100000"/>
                        </a:lnSpc>
                        <a:buFont typeface="Arial" panose="020B0604020202020204" pitchFamily="34" charset="0"/>
                        <a:buChar char="•"/>
                      </a:pPr>
                      <a:r>
                        <a:rPr lang="en-GB" sz="1400" b="0" i="0" u="none" strike="noStrike" kern="1200" dirty="0">
                          <a:solidFill>
                            <a:schemeClr val="dk1"/>
                          </a:solidFill>
                          <a:effectLst/>
                          <a:latin typeface="+mn-lt"/>
                          <a:ea typeface="+mn-ea"/>
                          <a:cs typeface="+mn-cs"/>
                        </a:rPr>
                        <a:t>A frame with differentiated stiffness (high longitudinal, low side) significantly enhances racing performance without compromising packaging, aerodynamics, or cooling.</a:t>
                      </a:r>
                      <a:endParaRPr lang="en-US" sz="1200" dirty="0"/>
                    </a:p>
                  </a:txBody>
                  <a:tcPr/>
                </a:tc>
                <a:extLst>
                  <a:ext uri="{0D108BD9-81ED-4DB2-BD59-A6C34878D82A}">
                    <a16:rowId xmlns:a16="http://schemas.microsoft.com/office/drawing/2014/main" val="2630354811"/>
                  </a:ext>
                </a:extLst>
              </a:tr>
              <a:tr h="1239017">
                <a:tc>
                  <a:txBody>
                    <a:bodyPr/>
                    <a:lstStyle/>
                    <a:p>
                      <a:pPr algn="l">
                        <a:lnSpc>
                          <a:spcPct val="100000"/>
                        </a:lnSpc>
                      </a:pPr>
                      <a:r>
                        <a:rPr lang="en-GB" sz="1400" kern="1200">
                          <a:solidFill>
                            <a:schemeClr val="dk1"/>
                          </a:solidFill>
                          <a:effectLst/>
                          <a:latin typeface="+mn-lt"/>
                          <a:ea typeface="+mn-ea"/>
                          <a:cs typeface="+mn-cs"/>
                        </a:rPr>
                        <a:t>The Investigation and Development Analysis of a Motorcycle Chassis Using Generative Design and Topology Optimisation </a:t>
                      </a:r>
                    </a:p>
                    <a:p>
                      <a:pPr algn="l">
                        <a:lnSpc>
                          <a:spcPct val="100000"/>
                        </a:lnSpc>
                      </a:pPr>
                      <a:r>
                        <a:rPr lang="en-GB" sz="1400" kern="1200">
                          <a:solidFill>
                            <a:schemeClr val="dk1"/>
                          </a:solidFill>
                          <a:effectLst/>
                          <a:latin typeface="+mn-lt"/>
                          <a:ea typeface="+mn-ea"/>
                          <a:cs typeface="+mn-cs"/>
                        </a:rPr>
                        <a:t>(Calum </a:t>
                      </a:r>
                      <a:r>
                        <a:rPr lang="en-GB" sz="1400" kern="1200" err="1">
                          <a:solidFill>
                            <a:schemeClr val="dk1"/>
                          </a:solidFill>
                          <a:effectLst/>
                          <a:latin typeface="+mn-lt"/>
                          <a:ea typeface="+mn-ea"/>
                          <a:cs typeface="+mn-cs"/>
                        </a:rPr>
                        <a:t>Mcgowan</a:t>
                      </a:r>
                      <a:r>
                        <a:rPr lang="en-GB" sz="1400" kern="1200">
                          <a:solidFill>
                            <a:schemeClr val="dk1"/>
                          </a:solidFill>
                          <a:effectLst/>
                          <a:latin typeface="+mn-lt"/>
                          <a:ea typeface="+mn-ea"/>
                          <a:cs typeface="+mn-cs"/>
                        </a:rPr>
                        <a:t>-Franklin)</a:t>
                      </a:r>
                    </a:p>
                  </a:txBody>
                  <a:tcPr/>
                </a:tc>
                <a:tc>
                  <a:txBody>
                    <a:bodyPr/>
                    <a:lstStyle/>
                    <a:p>
                      <a:pPr>
                        <a:lnSpc>
                          <a:spcPct val="100000"/>
                        </a:lnSpc>
                      </a:pPr>
                      <a:r>
                        <a:rPr lang="en-GB" sz="1400" b="0" i="0" u="none" strike="noStrike" kern="1200">
                          <a:solidFill>
                            <a:schemeClr val="dk1"/>
                          </a:solidFill>
                          <a:effectLst/>
                          <a:latin typeface="+mn-lt"/>
                          <a:ea typeface="+mn-ea"/>
                          <a:cs typeface="+mn-cs"/>
                        </a:rPr>
                        <a:t>McGowan-Franklin, C. (2024). The Investigation and Development Analysis of a Motorcycle Chassis Using Generative Design and Topology Optimisation. B.Eng. Motorcycle Engineering Major Project, ACHA6013. University of Wales Trinity St David, Swansea.</a:t>
                      </a:r>
                      <a:endParaRPr lang="en-US" sz="1400" b="0"/>
                    </a:p>
                  </a:txBody>
                  <a:tcPr/>
                </a:tc>
                <a:tc>
                  <a:txBody>
                    <a:bodyPr/>
                    <a:lstStyle/>
                    <a:p>
                      <a:pPr marL="285750" indent="-285750">
                        <a:lnSpc>
                          <a:spcPct val="100000"/>
                        </a:lnSpc>
                        <a:buFont typeface="Arial" panose="020B0604020202020204" pitchFamily="34" charset="0"/>
                        <a:buChar char="•"/>
                      </a:pPr>
                      <a:r>
                        <a:rPr lang="en-GB" sz="1400" b="0" i="0" u="none" strike="noStrike" kern="1200">
                          <a:solidFill>
                            <a:schemeClr val="dk1"/>
                          </a:solidFill>
                          <a:effectLst/>
                          <a:latin typeface="+mn-lt"/>
                          <a:ea typeface="+mn-ea"/>
                          <a:cs typeface="+mn-cs"/>
                        </a:rPr>
                        <a:t>Topology and generative design can significantly enhance material efficiency and reduce weight.</a:t>
                      </a:r>
                    </a:p>
                    <a:p>
                      <a:pPr marL="285750" indent="-285750">
                        <a:lnSpc>
                          <a:spcPct val="100000"/>
                        </a:lnSpc>
                        <a:buFont typeface="Arial" panose="020B0604020202020204" pitchFamily="34" charset="0"/>
                        <a:buChar char="•"/>
                      </a:pPr>
                      <a:r>
                        <a:rPr lang="en-GB" sz="1400" b="0" i="0" u="none" strike="noStrike" kern="1200">
                          <a:solidFill>
                            <a:schemeClr val="dk1"/>
                          </a:solidFill>
                          <a:effectLst/>
                          <a:latin typeface="+mn-lt"/>
                          <a:ea typeface="+mn-ea"/>
                          <a:cs typeface="+mn-cs"/>
                        </a:rPr>
                        <a:t>The engine's integration as a structural element is critical for maintaining stiffness.</a:t>
                      </a:r>
                      <a:endParaRPr lang="en-US" sz="1200"/>
                    </a:p>
                  </a:txBody>
                  <a:tcPr/>
                </a:tc>
                <a:extLst>
                  <a:ext uri="{0D108BD9-81ED-4DB2-BD59-A6C34878D82A}">
                    <a16:rowId xmlns:a16="http://schemas.microsoft.com/office/drawing/2014/main" val="2975092273"/>
                  </a:ext>
                </a:extLst>
              </a:tr>
              <a:tr h="1239017">
                <a:tc>
                  <a:txBody>
                    <a:bodyPr/>
                    <a:lstStyle/>
                    <a:p>
                      <a:pPr algn="l">
                        <a:lnSpc>
                          <a:spcPct val="100000"/>
                        </a:lnSpc>
                      </a:pPr>
                      <a:r>
                        <a:rPr lang="en-GB" sz="1400" b="0" i="0" u="none" strike="noStrike" kern="1200">
                          <a:solidFill>
                            <a:schemeClr val="dk1"/>
                          </a:solidFill>
                          <a:effectLst/>
                          <a:latin typeface="+mn-lt"/>
                          <a:ea typeface="+mn-ea"/>
                          <a:cs typeface="+mn-cs"/>
                        </a:rPr>
                        <a:t>The Influence of Compliant Chassis Components on Motorcycle Dynamics: An Historical Overview and the Potential Future Impact of Carbon Fibre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u="none" strike="noStrike" kern="1200">
                          <a:solidFill>
                            <a:schemeClr val="dk1"/>
                          </a:solidFill>
                          <a:effectLst/>
                          <a:latin typeface="+mn-lt"/>
                          <a:ea typeface="+mn-ea"/>
                          <a:cs typeface="+mn-cs"/>
                        </a:rPr>
                        <a:t>(</a:t>
                      </a:r>
                      <a:r>
                        <a:rPr lang="en-GB" sz="1400" b="0" kern="1200">
                          <a:solidFill>
                            <a:schemeClr val="dk1"/>
                          </a:solidFill>
                          <a:effectLst/>
                          <a:latin typeface="+mn-lt"/>
                          <a:ea typeface="+mn-ea"/>
                          <a:cs typeface="+mn-cs"/>
                        </a:rPr>
                        <a:t>Kelvin Lake, Richard Thomas &amp; Owen Williams</a:t>
                      </a:r>
                      <a:r>
                        <a:rPr lang="en-GB" sz="1400" b="0" i="0" u="none" strike="noStrike" kern="1200">
                          <a:solidFill>
                            <a:schemeClr val="dk1"/>
                          </a:solidFill>
                          <a:effectLst/>
                          <a:latin typeface="+mn-lt"/>
                          <a:ea typeface="+mn-ea"/>
                          <a:cs typeface="+mn-cs"/>
                        </a:rPr>
                        <a:t>)</a:t>
                      </a:r>
                      <a:endParaRPr lang="en-GB" sz="1400" b="0" kern="1200">
                        <a:solidFill>
                          <a:schemeClr val="dk1"/>
                        </a:solidFill>
                        <a:effectLst/>
                        <a:latin typeface="+mn-lt"/>
                        <a:ea typeface="+mn-ea"/>
                        <a:cs typeface="+mn-cs"/>
                      </a:endParaRPr>
                    </a:p>
                  </a:txBody>
                  <a:tcPr/>
                </a:tc>
                <a:tc>
                  <a:txBody>
                    <a:bodyPr/>
                    <a:lstStyle/>
                    <a:p>
                      <a:pPr>
                        <a:lnSpc>
                          <a:spcPct val="100000"/>
                        </a:lnSpc>
                      </a:pPr>
                      <a:r>
                        <a:rPr lang="en-GB" sz="1400" b="0" i="0" u="none" strike="noStrike" kern="1200">
                          <a:solidFill>
                            <a:schemeClr val="dk1"/>
                          </a:solidFill>
                          <a:effectLst/>
                          <a:latin typeface="+mn-lt"/>
                          <a:ea typeface="+mn-ea"/>
                          <a:cs typeface="+mn-cs"/>
                        </a:rPr>
                        <a:t>Lake, K., Thomas, R., &amp; Williams, O. (2012). The Influence of Compliant Chassis Components on Motorcycle Dynamics: An Historical Overview and the Potential Future Impact of Carbon Fibre. </a:t>
                      </a:r>
                      <a:r>
                        <a:rPr lang="en-GB" sz="1400" b="0" i="1" u="none" strike="noStrike" kern="1200">
                          <a:solidFill>
                            <a:schemeClr val="dk1"/>
                          </a:solidFill>
                          <a:effectLst/>
                          <a:latin typeface="+mn-lt"/>
                          <a:ea typeface="+mn-ea"/>
                          <a:cs typeface="+mn-cs"/>
                        </a:rPr>
                        <a:t>Vehicle System Dynamics</a:t>
                      </a:r>
                      <a:r>
                        <a:rPr lang="en-GB" sz="1400" b="0" i="0" u="none" strike="noStrike" kern="1200">
                          <a:solidFill>
                            <a:schemeClr val="dk1"/>
                          </a:solidFill>
                          <a:effectLst/>
                          <a:latin typeface="+mn-lt"/>
                          <a:ea typeface="+mn-ea"/>
                          <a:cs typeface="+mn-cs"/>
                        </a:rPr>
                        <a:t>. University of Swansea Metropolitan, Swansea. DOI: 10.1080/00423114.2011.647824.</a:t>
                      </a:r>
                      <a:endParaRPr lang="en-US" sz="1100" b="0"/>
                    </a:p>
                  </a:txBody>
                  <a:tcPr/>
                </a:tc>
                <a:tc>
                  <a:txBody>
                    <a:bodyPr/>
                    <a:lstStyle/>
                    <a:p>
                      <a:pPr marL="285750" indent="-285750">
                        <a:lnSpc>
                          <a:spcPct val="100000"/>
                        </a:lnSpc>
                        <a:buFont typeface="Arial" panose="020B0604020202020204" pitchFamily="34" charset="0"/>
                        <a:buChar char="•"/>
                      </a:pPr>
                      <a:r>
                        <a:rPr lang="en-GB" sz="1400" b="0" i="0" u="none" strike="noStrike" kern="1200" dirty="0">
                          <a:solidFill>
                            <a:schemeClr val="dk1"/>
                          </a:solidFill>
                          <a:effectLst/>
                          <a:latin typeface="+mn-lt"/>
                          <a:ea typeface="+mn-ea"/>
                          <a:cs typeface="+mn-cs"/>
                        </a:rPr>
                        <a:t>Compliance in chassis components influences cornering performance and stability, especially during high lean angles and under dynamic loads.</a:t>
                      </a:r>
                      <a:endParaRPr lang="en-GB" sz="1100" b="0" i="0" u="none" strike="noStrike" kern="1200" dirty="0">
                        <a:solidFill>
                          <a:schemeClr val="dk1"/>
                        </a:solidFill>
                        <a:effectLst/>
                        <a:latin typeface="+mn-lt"/>
                        <a:ea typeface="+mn-ea"/>
                        <a:cs typeface="+mn-cs"/>
                      </a:endParaRPr>
                    </a:p>
                    <a:p>
                      <a:pPr marL="285750" indent="-285750">
                        <a:lnSpc>
                          <a:spcPct val="100000"/>
                        </a:lnSpc>
                        <a:buFont typeface="Arial" panose="020B0604020202020204" pitchFamily="34" charset="0"/>
                        <a:buChar char="•"/>
                      </a:pPr>
                      <a:r>
                        <a:rPr lang="en-GB" sz="1400" b="0" i="0" u="none" strike="noStrike" kern="1200" dirty="0">
                          <a:solidFill>
                            <a:schemeClr val="dk1"/>
                          </a:solidFill>
                          <a:effectLst/>
                          <a:latin typeface="+mn-lt"/>
                          <a:ea typeface="+mn-ea"/>
                          <a:cs typeface="+mn-cs"/>
                        </a:rPr>
                        <a:t>Frame compliance affects wobble at medium speeds and weave at higher speeds.</a:t>
                      </a:r>
                      <a:endParaRPr lang="en-US" sz="1200" b="0" dirty="0"/>
                    </a:p>
                  </a:txBody>
                  <a:tcPr/>
                </a:tc>
                <a:extLst>
                  <a:ext uri="{0D108BD9-81ED-4DB2-BD59-A6C34878D82A}">
                    <a16:rowId xmlns:a16="http://schemas.microsoft.com/office/drawing/2014/main" val="1807683670"/>
                  </a:ext>
                </a:extLst>
              </a:tr>
            </a:tbl>
          </a:graphicData>
        </a:graphic>
      </p:graphicFrame>
    </p:spTree>
    <p:extLst>
      <p:ext uri="{BB962C8B-B14F-4D97-AF65-F5344CB8AC3E}">
        <p14:creationId xmlns:p14="http://schemas.microsoft.com/office/powerpoint/2010/main" val="34574800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D6A727-AACB-0AD5-63DB-C74B84596D90}"/>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7FEB5E12-4E05-F478-94E4-76F30B7F8E3B}"/>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0" y="0"/>
            <a:ext cx="4635500" cy="6873994"/>
          </a:xfrm>
          <a:prstGeom prst="rect">
            <a:avLst/>
          </a:prstGeom>
          <a:effectLst/>
        </p:spPr>
      </p:pic>
      <p:sp>
        <p:nvSpPr>
          <p:cNvPr id="7" name="TextBox 6">
            <a:extLst>
              <a:ext uri="{FF2B5EF4-FFF2-40B4-BE49-F238E27FC236}">
                <a16:creationId xmlns:a16="http://schemas.microsoft.com/office/drawing/2014/main" id="{20CEE7B1-430A-4CEB-08D9-34AA4F6AD93A}"/>
              </a:ext>
            </a:extLst>
          </p:cNvPr>
          <p:cNvSpPr txBox="1"/>
          <p:nvPr/>
        </p:nvSpPr>
        <p:spPr>
          <a:xfrm>
            <a:off x="552893" y="520511"/>
            <a:ext cx="3615070" cy="5447645"/>
          </a:xfrm>
          <a:prstGeom prst="rect">
            <a:avLst/>
          </a:prstGeom>
          <a:noFill/>
        </p:spPr>
        <p:txBody>
          <a:bodyPr wrap="square" rtlCol="0">
            <a:spAutoFit/>
          </a:bodyPr>
          <a:lstStyle/>
          <a:p>
            <a:pPr algn="ctr"/>
            <a:r>
              <a:rPr lang="en-US" sz="2800" b="1">
                <a:solidFill>
                  <a:schemeClr val="bg1"/>
                </a:solidFill>
              </a:rPr>
              <a:t>Chassis Measuring</a:t>
            </a:r>
          </a:p>
          <a:p>
            <a:endParaRPr lang="en-US" sz="2000">
              <a:solidFill>
                <a:schemeClr val="bg1"/>
              </a:solidFill>
            </a:endParaRPr>
          </a:p>
          <a:p>
            <a:pPr marL="285750" indent="-285750">
              <a:buFontTx/>
              <a:buChar char="-"/>
            </a:pPr>
            <a:r>
              <a:rPr lang="en-US" sz="2000">
                <a:solidFill>
                  <a:schemeClr val="bg1"/>
                </a:solidFill>
              </a:rPr>
              <a:t>Get Reference ‘Zero’ Points</a:t>
            </a:r>
          </a:p>
          <a:p>
            <a:pPr marL="285750" indent="-285750">
              <a:buFontTx/>
              <a:buChar char="-"/>
            </a:pPr>
            <a:endParaRPr lang="en-US" sz="2000">
              <a:solidFill>
                <a:schemeClr val="bg1"/>
              </a:solidFill>
            </a:endParaRPr>
          </a:p>
          <a:p>
            <a:pPr marL="285750" indent="-285750">
              <a:buFontTx/>
              <a:buChar char="-"/>
            </a:pPr>
            <a:r>
              <a:rPr lang="en-US" sz="2000">
                <a:solidFill>
                  <a:schemeClr val="bg1"/>
                </a:solidFill>
              </a:rPr>
              <a:t>Datum Points For All Modelling &amp; Chassis Calculation</a:t>
            </a:r>
          </a:p>
          <a:p>
            <a:pPr marL="285750" indent="-285750">
              <a:buFontTx/>
              <a:buChar char="-"/>
            </a:pPr>
            <a:endParaRPr lang="en-US" sz="2000">
              <a:solidFill>
                <a:schemeClr val="bg1"/>
              </a:solidFill>
            </a:endParaRPr>
          </a:p>
          <a:p>
            <a:pPr marL="285750" indent="-285750">
              <a:buFontTx/>
              <a:buChar char="-"/>
            </a:pPr>
            <a:r>
              <a:rPr lang="en-US" sz="2000">
                <a:solidFill>
                  <a:schemeClr val="bg1"/>
                </a:solidFill>
              </a:rPr>
              <a:t>Laser Used Parallel To Bike To Get X &amp; Y Dimensions</a:t>
            </a:r>
          </a:p>
          <a:p>
            <a:pPr marL="285750" indent="-285750">
              <a:buFontTx/>
              <a:buChar char="-"/>
            </a:pPr>
            <a:endParaRPr lang="en-US" sz="2000">
              <a:solidFill>
                <a:schemeClr val="bg1"/>
              </a:solidFill>
            </a:endParaRPr>
          </a:p>
          <a:p>
            <a:pPr marL="285750" indent="-285750">
              <a:buFontTx/>
              <a:buChar char="-"/>
            </a:pPr>
            <a:r>
              <a:rPr lang="en-US" sz="2000">
                <a:solidFill>
                  <a:schemeClr val="bg1"/>
                </a:solidFill>
              </a:rPr>
              <a:t>Height Gauge To Get Frame Spacings (Z Axis)</a:t>
            </a:r>
          </a:p>
          <a:p>
            <a:pPr marL="285750" indent="-285750">
              <a:buFontTx/>
              <a:buChar char="-"/>
            </a:pPr>
            <a:endParaRPr lang="en-US" sz="2000">
              <a:solidFill>
                <a:schemeClr val="bg1"/>
              </a:solidFill>
            </a:endParaRPr>
          </a:p>
          <a:p>
            <a:pPr marL="285750" indent="-285750">
              <a:buFontTx/>
              <a:buChar char="-"/>
            </a:pPr>
            <a:r>
              <a:rPr lang="en-US" sz="2000">
                <a:solidFill>
                  <a:schemeClr val="bg1"/>
                </a:solidFill>
              </a:rPr>
              <a:t>Bike Made Level With Suspension Topped Out</a:t>
            </a:r>
          </a:p>
          <a:p>
            <a:pPr marL="285750" indent="-285750">
              <a:buFontTx/>
              <a:buChar char="-"/>
            </a:pPr>
            <a:endParaRPr lang="en-US" sz="2000">
              <a:solidFill>
                <a:schemeClr val="bg1"/>
              </a:solidFill>
            </a:endParaRPr>
          </a:p>
        </p:txBody>
      </p:sp>
      <p:pic>
        <p:nvPicPr>
          <p:cNvPr id="4" name="Picture 3" descr="A motorcycle in a workshop&#10;&#10;Description automatically generated">
            <a:extLst>
              <a:ext uri="{FF2B5EF4-FFF2-40B4-BE49-F238E27FC236}">
                <a16:creationId xmlns:a16="http://schemas.microsoft.com/office/drawing/2014/main" id="{EC9FF018-EEC0-2B47-949A-3D57C7827BF0}"/>
              </a:ext>
            </a:extLst>
          </p:cNvPr>
          <p:cNvPicPr>
            <a:picLocks noChangeAspect="1"/>
          </p:cNvPicPr>
          <p:nvPr/>
        </p:nvPicPr>
        <p:blipFill>
          <a:blip r:embed="rId5"/>
          <a:srcRect r="4213"/>
          <a:stretch/>
        </p:blipFill>
        <p:spPr>
          <a:xfrm rot="5400000">
            <a:off x="4341800" y="1441978"/>
            <a:ext cx="5095927" cy="3990038"/>
          </a:xfrm>
          <a:prstGeom prst="rect">
            <a:avLst/>
          </a:prstGeom>
        </p:spPr>
      </p:pic>
      <p:pic>
        <p:nvPicPr>
          <p:cNvPr id="21" name="Picture 20" descr="A screenshot of a computer&#10;&#10;Description automatically generated">
            <a:extLst>
              <a:ext uri="{FF2B5EF4-FFF2-40B4-BE49-F238E27FC236}">
                <a16:creationId xmlns:a16="http://schemas.microsoft.com/office/drawing/2014/main" id="{40F6E270-3512-8F53-E5E1-115AF95207F4}"/>
              </a:ext>
            </a:extLst>
          </p:cNvPr>
          <p:cNvPicPr>
            <a:picLocks noChangeAspect="1"/>
          </p:cNvPicPr>
          <p:nvPr/>
        </p:nvPicPr>
        <p:blipFill>
          <a:blip r:embed="rId6"/>
          <a:stretch>
            <a:fillRect/>
          </a:stretch>
        </p:blipFill>
        <p:spPr>
          <a:xfrm>
            <a:off x="9144028" y="1868012"/>
            <a:ext cx="2794423" cy="3121975"/>
          </a:xfrm>
          <a:prstGeom prst="rect">
            <a:avLst/>
          </a:prstGeom>
        </p:spPr>
      </p:pic>
    </p:spTree>
    <p:extLst>
      <p:ext uri="{BB962C8B-B14F-4D97-AF65-F5344CB8AC3E}">
        <p14:creationId xmlns:p14="http://schemas.microsoft.com/office/powerpoint/2010/main" val="18500805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B337FE1-1D29-4C02-E50B-A09BDA59307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2C023600-E456-8484-8EF3-70B6A2906653}"/>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7557786" y="0"/>
            <a:ext cx="4635500" cy="6873994"/>
          </a:xfrm>
          <a:prstGeom prst="rect">
            <a:avLst/>
          </a:prstGeom>
          <a:effectLst/>
        </p:spPr>
      </p:pic>
      <p:sp>
        <p:nvSpPr>
          <p:cNvPr id="7" name="TextBox 6">
            <a:extLst>
              <a:ext uri="{FF2B5EF4-FFF2-40B4-BE49-F238E27FC236}">
                <a16:creationId xmlns:a16="http://schemas.microsoft.com/office/drawing/2014/main" id="{84D812AE-F89D-8678-046B-9D7B4B78271A}"/>
              </a:ext>
            </a:extLst>
          </p:cNvPr>
          <p:cNvSpPr txBox="1"/>
          <p:nvPr/>
        </p:nvSpPr>
        <p:spPr>
          <a:xfrm>
            <a:off x="8114336" y="343842"/>
            <a:ext cx="3615070" cy="6186309"/>
          </a:xfrm>
          <a:prstGeom prst="rect">
            <a:avLst/>
          </a:prstGeom>
          <a:noFill/>
        </p:spPr>
        <p:txBody>
          <a:bodyPr wrap="square" rtlCol="0">
            <a:spAutoFit/>
          </a:bodyPr>
          <a:lstStyle/>
          <a:p>
            <a:pPr algn="ctr"/>
            <a:r>
              <a:rPr lang="en-US" sz="2800" b="1" dirty="0">
                <a:solidFill>
                  <a:schemeClr val="bg1"/>
                </a:solidFill>
              </a:rPr>
              <a:t>Chassis Calculator (Excel)</a:t>
            </a:r>
          </a:p>
          <a:p>
            <a:endParaRPr lang="en-US" sz="2000" dirty="0">
              <a:solidFill>
                <a:schemeClr val="bg1"/>
              </a:solidFill>
            </a:endParaRPr>
          </a:p>
          <a:p>
            <a:pPr marL="285750" indent="-285750">
              <a:buFontTx/>
              <a:buChar char="-"/>
            </a:pPr>
            <a:r>
              <a:rPr lang="en-US" sz="2000" dirty="0">
                <a:solidFill>
                  <a:schemeClr val="bg1"/>
                </a:solidFill>
              </a:rPr>
              <a:t>See Effect Of Relevant Geometry Changes</a:t>
            </a:r>
          </a:p>
          <a:p>
            <a:pPr marL="285750" indent="-285750">
              <a:buFontTx/>
              <a:buChar char="-"/>
            </a:pPr>
            <a:endParaRPr lang="en-US" sz="2000" dirty="0">
              <a:solidFill>
                <a:schemeClr val="bg1"/>
              </a:solidFill>
            </a:endParaRPr>
          </a:p>
          <a:p>
            <a:pPr marL="285750" indent="-285750">
              <a:buFontTx/>
              <a:buChar char="-"/>
            </a:pPr>
            <a:r>
              <a:rPr lang="en-US" sz="2000" dirty="0">
                <a:solidFill>
                  <a:schemeClr val="bg1"/>
                </a:solidFill>
              </a:rPr>
              <a:t>Tool Which Can Be Used To Understand Operating Window For Fea Testing</a:t>
            </a:r>
          </a:p>
          <a:p>
            <a:pPr marL="285750" indent="-285750">
              <a:buFontTx/>
              <a:buChar char="-"/>
            </a:pPr>
            <a:endParaRPr lang="en-US" sz="2000" dirty="0">
              <a:solidFill>
                <a:schemeClr val="bg1"/>
              </a:solidFill>
            </a:endParaRPr>
          </a:p>
          <a:p>
            <a:pPr marL="285750" indent="-285750">
              <a:buFontTx/>
              <a:buChar char="-"/>
            </a:pPr>
            <a:r>
              <a:rPr lang="en-US" sz="2000" dirty="0">
                <a:solidFill>
                  <a:schemeClr val="bg1"/>
                </a:solidFill>
              </a:rPr>
              <a:t>Calculate Base Setting Prior To On-track Testing</a:t>
            </a:r>
          </a:p>
          <a:p>
            <a:pPr marL="285750" indent="-285750">
              <a:buFontTx/>
              <a:buChar char="-"/>
            </a:pPr>
            <a:endParaRPr lang="en-US" sz="2000" dirty="0">
              <a:solidFill>
                <a:schemeClr val="bg1"/>
              </a:solidFill>
            </a:endParaRPr>
          </a:p>
          <a:p>
            <a:pPr marL="285750" indent="-285750">
              <a:buFontTx/>
              <a:buChar char="-"/>
            </a:pPr>
            <a:r>
              <a:rPr lang="en-US" sz="2000" dirty="0">
                <a:solidFill>
                  <a:schemeClr val="bg1"/>
                </a:solidFill>
              </a:rPr>
              <a:t>Calculators For:</a:t>
            </a:r>
          </a:p>
          <a:p>
            <a:pPr marL="742950" lvl="1" indent="-285750">
              <a:buFontTx/>
              <a:buChar char="-"/>
            </a:pPr>
            <a:r>
              <a:rPr lang="en-US" sz="2000" dirty="0">
                <a:solidFill>
                  <a:schemeClr val="bg1"/>
                </a:solidFill>
              </a:rPr>
              <a:t>Centre Of Gravity</a:t>
            </a:r>
          </a:p>
          <a:p>
            <a:pPr marL="742950" lvl="1" indent="-285750">
              <a:buFontTx/>
              <a:buChar char="-"/>
            </a:pPr>
            <a:r>
              <a:rPr lang="en-US" sz="2000" dirty="0">
                <a:solidFill>
                  <a:schemeClr val="bg1"/>
                </a:solidFill>
              </a:rPr>
              <a:t>Link Ratio</a:t>
            </a:r>
          </a:p>
          <a:p>
            <a:pPr marL="742950" lvl="1" indent="-285750">
              <a:buFontTx/>
              <a:buChar char="-"/>
            </a:pPr>
            <a:r>
              <a:rPr lang="en-US" sz="2000" dirty="0">
                <a:solidFill>
                  <a:schemeClr val="bg1"/>
                </a:solidFill>
              </a:rPr>
              <a:t>Trail</a:t>
            </a:r>
          </a:p>
          <a:p>
            <a:pPr marL="742950" lvl="1" indent="-285750">
              <a:buFontTx/>
              <a:buChar char="-"/>
            </a:pPr>
            <a:r>
              <a:rPr lang="en-US" sz="2000" dirty="0">
                <a:solidFill>
                  <a:schemeClr val="bg1"/>
                </a:solidFill>
              </a:rPr>
              <a:t>Gearing &amp; Drive Force</a:t>
            </a:r>
          </a:p>
          <a:p>
            <a:pPr marL="742950" lvl="1" indent="-285750">
              <a:buFontTx/>
              <a:buChar char="-"/>
            </a:pPr>
            <a:r>
              <a:rPr lang="en-US" sz="2000" dirty="0">
                <a:solidFill>
                  <a:schemeClr val="bg1"/>
                </a:solidFill>
              </a:rPr>
              <a:t>Swingarm Length</a:t>
            </a:r>
          </a:p>
        </p:txBody>
      </p:sp>
      <mc:AlternateContent xmlns:mc="http://schemas.openxmlformats.org/markup-compatibility/2006">
        <mc:Choice xmlns:a14="http://schemas.microsoft.com/office/drawing/2010/main" Requires="a14">
          <p:sp>
            <p:nvSpPr>
              <p:cNvPr id="27" name="TextBox 26">
                <a:extLst>
                  <a:ext uri="{FF2B5EF4-FFF2-40B4-BE49-F238E27FC236}">
                    <a16:creationId xmlns:a16="http://schemas.microsoft.com/office/drawing/2014/main" id="{92E24883-9F48-0578-4C95-2438C3173DDE}"/>
                  </a:ext>
                </a:extLst>
              </p:cNvPr>
              <p:cNvSpPr txBox="1"/>
              <p:nvPr/>
            </p:nvSpPr>
            <p:spPr>
              <a:xfrm>
                <a:off x="1154279" y="679740"/>
                <a:ext cx="1679242" cy="572914"/>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a:rPr lang="en-GB" b="0" i="1" smtClean="0">
                              <a:latin typeface="Cambria Math" panose="02040503050406030204" pitchFamily="18" charset="0"/>
                            </a:rPr>
                            <m:t>𝑋</m:t>
                          </m:r>
                        </m:e>
                        <m:sub>
                          <m:r>
                            <a:rPr lang="en-GB" b="0" i="1" smtClean="0">
                              <a:latin typeface="Cambria Math" panose="02040503050406030204" pitchFamily="18" charset="0"/>
                            </a:rPr>
                            <m:t>𝐶𝑜𝐺</m:t>
                          </m:r>
                        </m:sub>
                      </m:sSub>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𝑊</m:t>
                              </m:r>
                            </m:e>
                            <m:sub>
                              <m:r>
                                <a:rPr lang="en-GB" b="0" i="1" smtClean="0">
                                  <a:latin typeface="Cambria Math" panose="02040503050406030204" pitchFamily="18" charset="0"/>
                                </a:rPr>
                                <m:t>𝑟</m:t>
                              </m:r>
                            </m:sub>
                          </m:sSub>
                          <m:r>
                            <a:rPr lang="en-GB" b="0" i="1" smtClean="0">
                              <a:latin typeface="Cambria Math" panose="02040503050406030204" pitchFamily="18" charset="0"/>
                            </a:rPr>
                            <m:t> </m:t>
                          </m:r>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𝐿</m:t>
                          </m:r>
                          <m:r>
                            <a:rPr lang="en-GB" b="0" i="1" smtClean="0">
                              <a:latin typeface="Cambria Math" panose="02040503050406030204" pitchFamily="18" charset="0"/>
                              <a:ea typeface="Cambria Math" panose="02040503050406030204" pitchFamily="18" charset="0"/>
                            </a:rPr>
                            <m:t>)</m:t>
                          </m:r>
                        </m:num>
                        <m:den>
                          <m:sSub>
                            <m:sSubPr>
                              <m:ctrlPr>
                                <a:rPr lang="en-GB" b="0" i="1" smtClean="0">
                                  <a:latin typeface="Cambria Math" panose="02040503050406030204" pitchFamily="18" charset="0"/>
                                </a:rPr>
                              </m:ctrlPr>
                            </m:sSubPr>
                            <m:e>
                              <m:r>
                                <a:rPr lang="en-GB" b="0" i="1" smtClean="0">
                                  <a:latin typeface="Cambria Math" panose="02040503050406030204" pitchFamily="18" charset="0"/>
                                </a:rPr>
                                <m:t>𝑊</m:t>
                              </m:r>
                            </m:e>
                            <m:sub>
                              <m:r>
                                <a:rPr lang="en-GB" b="0" i="1" smtClean="0">
                                  <a:latin typeface="Cambria Math" panose="02040503050406030204" pitchFamily="18" charset="0"/>
                                </a:rPr>
                                <m:t>𝑡</m:t>
                              </m:r>
                            </m:sub>
                          </m:sSub>
                        </m:den>
                      </m:f>
                    </m:oMath>
                  </m:oMathPara>
                </a14:m>
                <a:endParaRPr lang="en-US"/>
              </a:p>
            </p:txBody>
          </p:sp>
        </mc:Choice>
        <mc:Fallback>
          <p:sp>
            <p:nvSpPr>
              <p:cNvPr id="27" name="TextBox 26">
                <a:extLst>
                  <a:ext uri="{FF2B5EF4-FFF2-40B4-BE49-F238E27FC236}">
                    <a16:creationId xmlns:a16="http://schemas.microsoft.com/office/drawing/2014/main" id="{92E24883-9F48-0578-4C95-2438C3173DDE}"/>
                  </a:ext>
                </a:extLst>
              </p:cNvPr>
              <p:cNvSpPr txBox="1">
                <a:spLocks noRot="1" noChangeAspect="1" noMove="1" noResize="1" noEditPoints="1" noAdjustHandles="1" noChangeArrowheads="1" noChangeShapeType="1" noTextEdit="1"/>
              </p:cNvSpPr>
              <p:nvPr/>
            </p:nvSpPr>
            <p:spPr>
              <a:xfrm>
                <a:off x="1154279" y="679740"/>
                <a:ext cx="1679242" cy="572914"/>
              </a:xfrm>
              <a:prstGeom prst="rect">
                <a:avLst/>
              </a:prstGeom>
              <a:blipFill>
                <a:blip r:embed="rId5"/>
                <a:stretch>
                  <a:fillRect l="-2985" t="-8696" r="-4478" b="-8696"/>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28" name="TextBox 27">
                <a:extLst>
                  <a:ext uri="{FF2B5EF4-FFF2-40B4-BE49-F238E27FC236}">
                    <a16:creationId xmlns:a16="http://schemas.microsoft.com/office/drawing/2014/main" id="{705AABF7-15C1-662E-7CB3-9EF2211BEEA9}"/>
                  </a:ext>
                </a:extLst>
              </p:cNvPr>
              <p:cNvSpPr txBox="1"/>
              <p:nvPr/>
            </p:nvSpPr>
            <p:spPr>
              <a:xfrm>
                <a:off x="276402" y="1616973"/>
                <a:ext cx="3432606" cy="5866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a:rPr lang="en-GB" b="0" i="1" smtClean="0">
                              <a:latin typeface="Cambria Math" panose="02040503050406030204" pitchFamily="18" charset="0"/>
                            </a:rPr>
                            <m:t>𝑌</m:t>
                          </m:r>
                        </m:e>
                        <m:sub>
                          <m:r>
                            <a:rPr lang="en-GB" b="0" i="1" smtClean="0">
                              <a:latin typeface="Cambria Math" panose="02040503050406030204" pitchFamily="18" charset="0"/>
                            </a:rPr>
                            <m:t>𝐶𝑜𝐺</m:t>
                          </m:r>
                        </m:sub>
                      </m:sSub>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𝐿</m:t>
                          </m:r>
                          <m:r>
                            <a:rPr lang="en-GB" b="0" i="1" smtClean="0">
                              <a:latin typeface="Cambria Math" panose="02040503050406030204" pitchFamily="18" charset="0"/>
                            </a:rPr>
                            <m:t> × (</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𝑊</m:t>
                              </m:r>
                            </m:e>
                            <m:sub>
                              <m:r>
                                <a:rPr lang="en-GB" b="0" i="1" smtClean="0">
                                  <a:latin typeface="Cambria Math" panose="02040503050406030204" pitchFamily="18" charset="0"/>
                                  <a:ea typeface="Cambria Math" panose="02040503050406030204" pitchFamily="18" charset="0"/>
                                </a:rPr>
                                <m:t>𝑟</m:t>
                              </m:r>
                            </m:sub>
                          </m:sSub>
                          <m:r>
                            <a:rPr lang="en-GB" b="0" i="1" smtClean="0">
                              <a:latin typeface="Cambria Math" panose="02040503050406030204" pitchFamily="18" charset="0"/>
                              <a:ea typeface="Cambria Math" panose="02040503050406030204" pitchFamily="18" charset="0"/>
                            </a:rPr>
                            <m:t> − </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𝑊</m:t>
                              </m:r>
                            </m:e>
                            <m:sub>
                              <m:r>
                                <a:rPr lang="en-GB" b="0" i="1" smtClean="0">
                                  <a:latin typeface="Cambria Math" panose="02040503050406030204" pitchFamily="18" charset="0"/>
                                  <a:ea typeface="Cambria Math" panose="02040503050406030204" pitchFamily="18" charset="0"/>
                                </a:rPr>
                                <m:t>𝑟𝑙𝑖𝑓𝑡𝑒𝑑</m:t>
                              </m:r>
                              <m:r>
                                <a:rPr lang="en-GB" b="0" i="1" smtClean="0">
                                  <a:latin typeface="Cambria Math" panose="02040503050406030204" pitchFamily="18" charset="0"/>
                                  <a:ea typeface="Cambria Math" panose="02040503050406030204" pitchFamily="18" charset="0"/>
                                </a:rPr>
                                <m:t>)</m:t>
                              </m:r>
                            </m:sub>
                          </m:sSub>
                        </m:num>
                        <m:den>
                          <m:sSub>
                            <m:sSubPr>
                              <m:ctrlPr>
                                <a:rPr lang="en-GB" b="0" i="1" smtClean="0">
                                  <a:latin typeface="Cambria Math" panose="02040503050406030204" pitchFamily="18" charset="0"/>
                                </a:rPr>
                              </m:ctrlPr>
                            </m:sSubPr>
                            <m:e>
                              <m:r>
                                <a:rPr lang="en-GB" b="0" i="1" smtClean="0">
                                  <a:latin typeface="Cambria Math" panose="02040503050406030204" pitchFamily="18" charset="0"/>
                                </a:rPr>
                                <m:t>𝑊</m:t>
                              </m:r>
                            </m:e>
                            <m:sub>
                              <m:r>
                                <a:rPr lang="en-GB" b="0" i="1" smtClean="0">
                                  <a:latin typeface="Cambria Math" panose="02040503050406030204" pitchFamily="18" charset="0"/>
                                </a:rPr>
                                <m:t>𝑡</m:t>
                              </m:r>
                            </m:sub>
                          </m:sSub>
                          <m:r>
                            <a:rPr lang="en-GB" b="0" i="1" smtClean="0">
                              <a:latin typeface="Cambria Math" panose="02040503050406030204" pitchFamily="18" charset="0"/>
                            </a:rPr>
                            <m:t> </m:t>
                          </m:r>
                          <m:r>
                            <a:rPr lang="en-GB" b="0" i="1" smtClean="0">
                              <a:latin typeface="Cambria Math" panose="02040503050406030204" pitchFamily="18" charset="0"/>
                              <a:ea typeface="Cambria Math" panose="02040503050406030204" pitchFamily="18" charset="0"/>
                            </a:rPr>
                            <m:t>× </m:t>
                          </m:r>
                          <m:func>
                            <m:funcPr>
                              <m:ctrlPr>
                                <a:rPr lang="en-GB" b="0" i="1" smtClean="0">
                                  <a:latin typeface="Cambria Math" panose="02040503050406030204" pitchFamily="18" charset="0"/>
                                  <a:ea typeface="Cambria Math" panose="02040503050406030204" pitchFamily="18" charset="0"/>
                                </a:rPr>
                              </m:ctrlPr>
                            </m:funcPr>
                            <m:fName>
                              <m:r>
                                <m:rPr>
                                  <m:sty m:val="p"/>
                                </m:rPr>
                                <a:rPr lang="en-GB" b="0" i="0" smtClean="0">
                                  <a:latin typeface="Cambria Math" panose="02040503050406030204" pitchFamily="18" charset="0"/>
                                  <a:ea typeface="Cambria Math" panose="02040503050406030204" pitchFamily="18" charset="0"/>
                                </a:rPr>
                                <m:t>tan</m:t>
                              </m:r>
                            </m:fName>
                            <m:e>
                              <m:r>
                                <a:rPr lang="en-GB" b="0" i="1" smtClean="0">
                                  <a:latin typeface="Cambria Math" panose="02040503050406030204" pitchFamily="18" charset="0"/>
                                  <a:ea typeface="Cambria Math" panose="02040503050406030204" pitchFamily="18" charset="0"/>
                                </a:rPr>
                                <m:t>𝜃</m:t>
                              </m:r>
                            </m:e>
                          </m:func>
                        </m:den>
                      </m:f>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𝑅</m:t>
                          </m:r>
                        </m:e>
                        <m:sub>
                          <m:r>
                            <a:rPr lang="en-GB" b="0" i="1" smtClean="0">
                              <a:latin typeface="Cambria Math" panose="02040503050406030204" pitchFamily="18" charset="0"/>
                            </a:rPr>
                            <m:t>𝑎𝑣</m:t>
                          </m:r>
                        </m:sub>
                      </m:sSub>
                    </m:oMath>
                  </m:oMathPara>
                </a14:m>
                <a:endParaRPr lang="en-US"/>
              </a:p>
            </p:txBody>
          </p:sp>
        </mc:Choice>
        <mc:Fallback>
          <p:sp>
            <p:nvSpPr>
              <p:cNvPr id="28" name="TextBox 27">
                <a:extLst>
                  <a:ext uri="{FF2B5EF4-FFF2-40B4-BE49-F238E27FC236}">
                    <a16:creationId xmlns:a16="http://schemas.microsoft.com/office/drawing/2014/main" id="{705AABF7-15C1-662E-7CB3-9EF2211BEEA9}"/>
                  </a:ext>
                </a:extLst>
              </p:cNvPr>
              <p:cNvSpPr txBox="1">
                <a:spLocks noRot="1" noChangeAspect="1" noMove="1" noResize="1" noEditPoints="1" noAdjustHandles="1" noChangeArrowheads="1" noChangeShapeType="1" noTextEdit="1"/>
              </p:cNvSpPr>
              <p:nvPr/>
            </p:nvSpPr>
            <p:spPr>
              <a:xfrm>
                <a:off x="276402" y="1616973"/>
                <a:ext cx="3432606" cy="586699"/>
              </a:xfrm>
              <a:prstGeom prst="rect">
                <a:avLst/>
              </a:prstGeom>
              <a:blipFill>
                <a:blip r:embed="rId6"/>
                <a:stretch>
                  <a:fillRect l="-738" t="-8511" b="-19149"/>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29" name="TextBox 28">
                <a:extLst>
                  <a:ext uri="{FF2B5EF4-FFF2-40B4-BE49-F238E27FC236}">
                    <a16:creationId xmlns:a16="http://schemas.microsoft.com/office/drawing/2014/main" id="{8370B3B6-0F03-02EE-D44A-C7E663684C75}"/>
                  </a:ext>
                </a:extLst>
              </p:cNvPr>
              <p:cNvSpPr txBox="1"/>
              <p:nvPr/>
            </p:nvSpPr>
            <p:spPr>
              <a:xfrm>
                <a:off x="4654117" y="3324548"/>
                <a:ext cx="2493118" cy="546303"/>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𝑇𝑟𝑎𝑖𝑙</m:t>
                      </m:r>
                      <m:r>
                        <a:rPr lang="en-GB" b="0" i="1" smtClean="0">
                          <a:latin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m:t>
                          </m:r>
                          <m:r>
                            <a:rPr lang="en-GB" i="1">
                              <a:latin typeface="Cambria Math" panose="02040503050406030204" pitchFamily="18" charset="0"/>
                            </a:rPr>
                            <m:t>𝑅</m:t>
                          </m:r>
                          <m:r>
                            <a:rPr lang="en-GB" i="1">
                              <a:latin typeface="Cambria Math" panose="02040503050406030204" pitchFamily="18" charset="0"/>
                            </a:rPr>
                            <m:t> × </m:t>
                          </m:r>
                          <m:func>
                            <m:funcPr>
                              <m:ctrlPr>
                                <a:rPr lang="en-GB" i="1">
                                  <a:latin typeface="Cambria Math" panose="02040503050406030204" pitchFamily="18" charset="0"/>
                                  <a:ea typeface="Cambria Math" panose="02040503050406030204" pitchFamily="18" charset="0"/>
                                </a:rPr>
                              </m:ctrlPr>
                            </m:funcPr>
                            <m:fName>
                              <m:r>
                                <m:rPr>
                                  <m:sty m:val="p"/>
                                </m:rPr>
                                <a:rPr lang="en-GB">
                                  <a:latin typeface="Cambria Math" panose="02040503050406030204" pitchFamily="18" charset="0"/>
                                  <a:ea typeface="Cambria Math" panose="02040503050406030204" pitchFamily="18" charset="0"/>
                                </a:rPr>
                                <m:t>sin</m:t>
                              </m:r>
                            </m:fName>
                            <m:e>
                              <m:r>
                                <a:rPr lang="en-GB" i="1">
                                  <a:latin typeface="Cambria Math" panose="02040503050406030204" pitchFamily="18" charset="0"/>
                                  <a:ea typeface="Cambria Math" panose="02040503050406030204" pitchFamily="18" charset="0"/>
                                </a:rPr>
                                <m:t>∅</m:t>
                              </m:r>
                            </m:e>
                          </m:func>
                          <m:r>
                            <a:rPr lang="en-GB" i="1">
                              <a:latin typeface="Cambria Math" panose="02040503050406030204" pitchFamily="18" charset="0"/>
                              <a:ea typeface="Cambria Math" panose="02040503050406030204" pitchFamily="18" charset="0"/>
                            </a:rPr>
                            <m:t> −</m:t>
                          </m:r>
                          <m:r>
                            <a:rPr lang="en-GB" i="1">
                              <a:latin typeface="Cambria Math" panose="02040503050406030204" pitchFamily="18" charset="0"/>
                              <a:ea typeface="Cambria Math" panose="02040503050406030204" pitchFamily="18" charset="0"/>
                            </a:rPr>
                            <m:t>𝑂</m:t>
                          </m:r>
                          <m:r>
                            <a:rPr lang="en-GB" i="1">
                              <a:latin typeface="Cambria Math" panose="02040503050406030204" pitchFamily="18" charset="0"/>
                              <a:ea typeface="Cambria Math" panose="02040503050406030204" pitchFamily="18" charset="0"/>
                            </a:rPr>
                            <m:t>)</m:t>
                          </m:r>
                        </m:num>
                        <m:den>
                          <m:func>
                            <m:funcPr>
                              <m:ctrlPr>
                                <a:rPr lang="en-GB" b="0" i="1" smtClean="0">
                                  <a:latin typeface="Cambria Math" panose="02040503050406030204" pitchFamily="18" charset="0"/>
                                  <a:ea typeface="Cambria Math" panose="02040503050406030204" pitchFamily="18" charset="0"/>
                                </a:rPr>
                              </m:ctrlPr>
                            </m:funcPr>
                            <m:fName>
                              <m:r>
                                <m:rPr>
                                  <m:sty m:val="p"/>
                                </m:rPr>
                                <a:rPr lang="en-GB" b="0" i="0" smtClean="0">
                                  <a:latin typeface="Cambria Math" panose="02040503050406030204" pitchFamily="18" charset="0"/>
                                  <a:ea typeface="Cambria Math" panose="02040503050406030204" pitchFamily="18" charset="0"/>
                                </a:rPr>
                                <m:t>cos</m:t>
                              </m:r>
                            </m:fName>
                            <m:e>
                              <m:r>
                                <a:rPr lang="en-GB" b="0" i="1" smtClean="0">
                                  <a:latin typeface="Cambria Math" panose="02040503050406030204" pitchFamily="18" charset="0"/>
                                  <a:ea typeface="Cambria Math" panose="02040503050406030204" pitchFamily="18" charset="0"/>
                                </a:rPr>
                                <m:t>∅</m:t>
                              </m:r>
                            </m:e>
                          </m:func>
                        </m:den>
                      </m:f>
                    </m:oMath>
                  </m:oMathPara>
                </a14:m>
                <a:endParaRPr lang="en-US"/>
              </a:p>
            </p:txBody>
          </p:sp>
        </mc:Choice>
        <mc:Fallback>
          <p:sp>
            <p:nvSpPr>
              <p:cNvPr id="29" name="TextBox 28">
                <a:extLst>
                  <a:ext uri="{FF2B5EF4-FFF2-40B4-BE49-F238E27FC236}">
                    <a16:creationId xmlns:a16="http://schemas.microsoft.com/office/drawing/2014/main" id="{8370B3B6-0F03-02EE-D44A-C7E663684C75}"/>
                  </a:ext>
                </a:extLst>
              </p:cNvPr>
              <p:cNvSpPr txBox="1">
                <a:spLocks noRot="1" noChangeAspect="1" noMove="1" noResize="1" noEditPoints="1" noAdjustHandles="1" noChangeArrowheads="1" noChangeShapeType="1" noTextEdit="1"/>
              </p:cNvSpPr>
              <p:nvPr/>
            </p:nvSpPr>
            <p:spPr>
              <a:xfrm>
                <a:off x="4654117" y="3324548"/>
                <a:ext cx="2493118" cy="546303"/>
              </a:xfrm>
              <a:prstGeom prst="rect">
                <a:avLst/>
              </a:prstGeom>
              <a:blipFill>
                <a:blip r:embed="rId7"/>
                <a:stretch>
                  <a:fillRect l="-2030" t="-6818" r="-3046" b="-18182"/>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30" name="TextBox 29">
                <a:extLst>
                  <a:ext uri="{FF2B5EF4-FFF2-40B4-BE49-F238E27FC236}">
                    <a16:creationId xmlns:a16="http://schemas.microsoft.com/office/drawing/2014/main" id="{01D4D2BD-68E8-DD71-DE74-2E7F5BBB9F76}"/>
                  </a:ext>
                </a:extLst>
              </p:cNvPr>
              <p:cNvSpPr txBox="1"/>
              <p:nvPr/>
            </p:nvSpPr>
            <p:spPr>
              <a:xfrm>
                <a:off x="337034" y="4873799"/>
                <a:ext cx="1228541" cy="818366"/>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𝑓</m:t>
                      </m:r>
                      <m:r>
                        <a:rPr lang="en-GB" b="0" i="1" smtClean="0">
                          <a:latin typeface="Cambria Math" panose="02040503050406030204" pitchFamily="18" charset="0"/>
                        </a:rPr>
                        <m:t>= </m:t>
                      </m:r>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2</m:t>
                          </m:r>
                          <m:r>
                            <a:rPr lang="en-GB" b="0" i="1" smtClean="0">
                              <a:latin typeface="Cambria Math" panose="02040503050406030204" pitchFamily="18" charset="0"/>
                              <a:ea typeface="Cambria Math" panose="02040503050406030204" pitchFamily="18" charset="0"/>
                            </a:rPr>
                            <m:t>𝜋</m:t>
                          </m:r>
                        </m:den>
                      </m:f>
                      <m:rad>
                        <m:radPr>
                          <m:degHide m:val="on"/>
                          <m:ctrlPr>
                            <a:rPr lang="en-GB" b="0" i="1" smtClean="0">
                              <a:latin typeface="Cambria Math" panose="02040503050406030204" pitchFamily="18" charset="0"/>
                            </a:rPr>
                          </m:ctrlPr>
                        </m:radPr>
                        <m:deg/>
                        <m:e>
                          <m:f>
                            <m:fPr>
                              <m:ctrlPr>
                                <a:rPr lang="en-GB" b="0" i="1" smtClean="0">
                                  <a:latin typeface="Cambria Math" panose="02040503050406030204" pitchFamily="18" charset="0"/>
                                </a:rPr>
                              </m:ctrlPr>
                            </m:fPr>
                            <m:num>
                              <m:r>
                                <a:rPr lang="en-GB" b="0" i="1" smtClean="0">
                                  <a:latin typeface="Cambria Math" panose="02040503050406030204" pitchFamily="18" charset="0"/>
                                </a:rPr>
                                <m:t>𝑘</m:t>
                              </m:r>
                            </m:num>
                            <m:den>
                              <m:r>
                                <a:rPr lang="en-GB" b="0" i="1" smtClean="0">
                                  <a:latin typeface="Cambria Math" panose="02040503050406030204" pitchFamily="18" charset="0"/>
                                </a:rPr>
                                <m:t>𝑚</m:t>
                              </m:r>
                            </m:den>
                          </m:f>
                        </m:e>
                      </m:rad>
                    </m:oMath>
                  </m:oMathPara>
                </a14:m>
                <a:endParaRPr lang="en-US"/>
              </a:p>
            </p:txBody>
          </p:sp>
        </mc:Choice>
        <mc:Fallback>
          <p:sp>
            <p:nvSpPr>
              <p:cNvPr id="30" name="TextBox 29">
                <a:extLst>
                  <a:ext uri="{FF2B5EF4-FFF2-40B4-BE49-F238E27FC236}">
                    <a16:creationId xmlns:a16="http://schemas.microsoft.com/office/drawing/2014/main" id="{01D4D2BD-68E8-DD71-DE74-2E7F5BBB9F76}"/>
                  </a:ext>
                </a:extLst>
              </p:cNvPr>
              <p:cNvSpPr txBox="1">
                <a:spLocks noRot="1" noChangeAspect="1" noMove="1" noResize="1" noEditPoints="1" noAdjustHandles="1" noChangeArrowheads="1" noChangeShapeType="1" noTextEdit="1"/>
              </p:cNvSpPr>
              <p:nvPr/>
            </p:nvSpPr>
            <p:spPr>
              <a:xfrm>
                <a:off x="337034" y="4873799"/>
                <a:ext cx="1228541" cy="818366"/>
              </a:xfrm>
              <a:prstGeom prst="rect">
                <a:avLst/>
              </a:prstGeom>
              <a:blipFill>
                <a:blip r:embed="rId8"/>
                <a:stretch>
                  <a:fillRect l="-6122" r="-1020"/>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31" name="TextBox 30">
                <a:extLst>
                  <a:ext uri="{FF2B5EF4-FFF2-40B4-BE49-F238E27FC236}">
                    <a16:creationId xmlns:a16="http://schemas.microsoft.com/office/drawing/2014/main" id="{9A0BC3E8-1039-492C-2623-71A103B80AE4}"/>
                  </a:ext>
                </a:extLst>
              </p:cNvPr>
              <p:cNvSpPr txBox="1"/>
              <p:nvPr/>
            </p:nvSpPr>
            <p:spPr>
              <a:xfrm>
                <a:off x="262942" y="6056484"/>
                <a:ext cx="1376724"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𝑘</m:t>
                      </m:r>
                      <m:r>
                        <a:rPr lang="en-GB" b="0" i="1" smtClean="0">
                          <a:latin typeface="Cambria Math" panose="02040503050406030204" pitchFamily="18" charset="0"/>
                        </a:rPr>
                        <m:t>=</m:t>
                      </m:r>
                      <m:sSup>
                        <m:sSupPr>
                          <m:ctrlPr>
                            <a:rPr lang="en-GB" b="0" i="1" smtClean="0">
                              <a:latin typeface="Cambria Math" panose="02040503050406030204" pitchFamily="18" charset="0"/>
                              <a:ea typeface="Cambria Math" panose="02040503050406030204" pitchFamily="18" charset="0"/>
                            </a:rPr>
                          </m:ctrlPr>
                        </m:sSupPr>
                        <m:e>
                          <m:r>
                            <a:rPr lang="en-GB" i="1">
                              <a:latin typeface="Cambria Math" panose="02040503050406030204" pitchFamily="18" charset="0"/>
                            </a:rPr>
                            <m:t>𝑚</m:t>
                          </m:r>
                          <m:r>
                            <a:rPr lang="en-GB" i="1">
                              <a:latin typeface="Cambria Math" panose="02040503050406030204" pitchFamily="18" charset="0"/>
                            </a:rPr>
                            <m:t>(2</m:t>
                          </m:r>
                          <m:r>
                            <a:rPr lang="en-GB" i="1">
                              <a:latin typeface="Cambria Math" panose="02040503050406030204" pitchFamily="18" charset="0"/>
                              <a:ea typeface="Cambria Math" panose="02040503050406030204" pitchFamily="18" charset="0"/>
                            </a:rPr>
                            <m:t>𝜋</m:t>
                          </m:r>
                          <m:r>
                            <a:rPr lang="en-GB" i="1">
                              <a:latin typeface="Cambria Math" panose="02040503050406030204" pitchFamily="18" charset="0"/>
                              <a:ea typeface="Cambria Math" panose="02040503050406030204" pitchFamily="18" charset="0"/>
                            </a:rPr>
                            <m:t>𝑓</m:t>
                          </m:r>
                          <m:r>
                            <a:rPr lang="en-GB" i="1">
                              <a:latin typeface="Cambria Math" panose="02040503050406030204" pitchFamily="18" charset="0"/>
                              <a:ea typeface="Cambria Math" panose="02040503050406030204" pitchFamily="18" charset="0"/>
                            </a:rPr>
                            <m:t>)</m:t>
                          </m:r>
                        </m:e>
                        <m:sup>
                          <m:r>
                            <a:rPr lang="en-GB" b="0" i="1" smtClean="0">
                              <a:latin typeface="Cambria Math" panose="02040503050406030204" pitchFamily="18" charset="0"/>
                              <a:ea typeface="Cambria Math" panose="02040503050406030204" pitchFamily="18" charset="0"/>
                            </a:rPr>
                            <m:t>2</m:t>
                          </m:r>
                        </m:sup>
                      </m:sSup>
                    </m:oMath>
                  </m:oMathPara>
                </a14:m>
                <a:endParaRPr lang="en-US"/>
              </a:p>
            </p:txBody>
          </p:sp>
        </mc:Choice>
        <mc:Fallback>
          <p:sp>
            <p:nvSpPr>
              <p:cNvPr id="31" name="TextBox 30">
                <a:extLst>
                  <a:ext uri="{FF2B5EF4-FFF2-40B4-BE49-F238E27FC236}">
                    <a16:creationId xmlns:a16="http://schemas.microsoft.com/office/drawing/2014/main" id="{9A0BC3E8-1039-492C-2623-71A103B80AE4}"/>
                  </a:ext>
                </a:extLst>
              </p:cNvPr>
              <p:cNvSpPr txBox="1">
                <a:spLocks noRot="1" noChangeAspect="1" noMove="1" noResize="1" noEditPoints="1" noAdjustHandles="1" noChangeArrowheads="1" noChangeShapeType="1" noTextEdit="1"/>
              </p:cNvSpPr>
              <p:nvPr/>
            </p:nvSpPr>
            <p:spPr>
              <a:xfrm>
                <a:off x="262942" y="6056484"/>
                <a:ext cx="1376724" cy="276999"/>
              </a:xfrm>
              <a:prstGeom prst="rect">
                <a:avLst/>
              </a:prstGeom>
              <a:blipFill>
                <a:blip r:embed="rId9"/>
                <a:stretch>
                  <a:fillRect l="-3636" t="-9091" r="-909" b="-36364"/>
                </a:stretch>
              </a:blipFill>
            </p:spPr>
            <p:txBody>
              <a:bodyPr/>
              <a:lstStyle/>
              <a:p>
                <a:r>
                  <a:rPr lang="en-US">
                    <a:noFill/>
                  </a:rPr>
                  <a:t> </a:t>
                </a:r>
              </a:p>
            </p:txBody>
          </p:sp>
        </mc:Fallback>
      </mc:AlternateContent>
      <p:pic>
        <p:nvPicPr>
          <p:cNvPr id="33" name="Picture 32" descr="A screenshot of a graph&#10;&#10;Description automatically generated">
            <a:extLst>
              <a:ext uri="{FF2B5EF4-FFF2-40B4-BE49-F238E27FC236}">
                <a16:creationId xmlns:a16="http://schemas.microsoft.com/office/drawing/2014/main" id="{C12076CF-CE81-5A51-5F5E-2B9C047CB535}"/>
              </a:ext>
            </a:extLst>
          </p:cNvPr>
          <p:cNvPicPr>
            <a:picLocks noChangeAspect="1"/>
          </p:cNvPicPr>
          <p:nvPr/>
        </p:nvPicPr>
        <p:blipFill>
          <a:blip r:embed="rId10"/>
          <a:stretch>
            <a:fillRect/>
          </a:stretch>
        </p:blipFill>
        <p:spPr>
          <a:xfrm>
            <a:off x="3774607" y="485037"/>
            <a:ext cx="3615552" cy="1718635"/>
          </a:xfrm>
          <a:prstGeom prst="rect">
            <a:avLst/>
          </a:prstGeom>
        </p:spPr>
      </p:pic>
      <p:pic>
        <p:nvPicPr>
          <p:cNvPr id="35" name="Picture 34" descr="A close-up of a calculator&#10;&#10;Description automatically generated">
            <a:extLst>
              <a:ext uri="{FF2B5EF4-FFF2-40B4-BE49-F238E27FC236}">
                <a16:creationId xmlns:a16="http://schemas.microsoft.com/office/drawing/2014/main" id="{26B8622D-6427-5D2D-CAC4-C420C1AC8D3D}"/>
              </a:ext>
            </a:extLst>
          </p:cNvPr>
          <p:cNvPicPr>
            <a:picLocks noChangeAspect="1"/>
          </p:cNvPicPr>
          <p:nvPr/>
        </p:nvPicPr>
        <p:blipFill>
          <a:blip r:embed="rId11"/>
          <a:stretch>
            <a:fillRect/>
          </a:stretch>
        </p:blipFill>
        <p:spPr>
          <a:xfrm>
            <a:off x="265516" y="3020378"/>
            <a:ext cx="3615552" cy="1149453"/>
          </a:xfrm>
          <a:prstGeom prst="rect">
            <a:avLst/>
          </a:prstGeom>
        </p:spPr>
      </p:pic>
      <p:pic>
        <p:nvPicPr>
          <p:cNvPr id="37" name="Picture 36" descr="A screenshot of a graph&#10;&#10;Description automatically generated">
            <a:extLst>
              <a:ext uri="{FF2B5EF4-FFF2-40B4-BE49-F238E27FC236}">
                <a16:creationId xmlns:a16="http://schemas.microsoft.com/office/drawing/2014/main" id="{8C8BC4DB-61A6-D7E1-C6B3-DE327699E5D8}"/>
              </a:ext>
            </a:extLst>
          </p:cNvPr>
          <p:cNvPicPr>
            <a:picLocks noChangeAspect="1"/>
          </p:cNvPicPr>
          <p:nvPr/>
        </p:nvPicPr>
        <p:blipFill>
          <a:blip r:embed="rId12"/>
          <a:stretch>
            <a:fillRect/>
          </a:stretch>
        </p:blipFill>
        <p:spPr>
          <a:xfrm>
            <a:off x="1954605" y="5064299"/>
            <a:ext cx="5397454" cy="1247799"/>
          </a:xfrm>
          <a:prstGeom prst="rect">
            <a:avLst/>
          </a:prstGeom>
        </p:spPr>
      </p:pic>
    </p:spTree>
    <p:extLst>
      <p:ext uri="{BB962C8B-B14F-4D97-AF65-F5344CB8AC3E}">
        <p14:creationId xmlns:p14="http://schemas.microsoft.com/office/powerpoint/2010/main" val="41708501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0E964E1-67FD-2287-2EA8-67DEB648B428}"/>
            </a:ext>
          </a:extLst>
        </p:cNvPr>
        <p:cNvGrpSpPr/>
        <p:nvPr/>
      </p:nvGrpSpPr>
      <p:grpSpPr>
        <a:xfrm>
          <a:off x="0" y="0"/>
          <a:ext cx="0" cy="0"/>
          <a:chOff x="0" y="0"/>
          <a:chExt cx="0" cy="0"/>
        </a:xfrm>
      </p:grpSpPr>
      <p:grpSp>
        <p:nvGrpSpPr>
          <p:cNvPr id="13" name="Group 12">
            <a:extLst>
              <a:ext uri="{FF2B5EF4-FFF2-40B4-BE49-F238E27FC236}">
                <a16:creationId xmlns:a16="http://schemas.microsoft.com/office/drawing/2014/main" id="{2B2F6E3D-31D9-0B6E-2193-11644F4DCBEB}"/>
              </a:ext>
            </a:extLst>
          </p:cNvPr>
          <p:cNvGrpSpPr/>
          <p:nvPr/>
        </p:nvGrpSpPr>
        <p:grpSpPr>
          <a:xfrm>
            <a:off x="0" y="0"/>
            <a:ext cx="4635500" cy="6873994"/>
            <a:chOff x="0" y="0"/>
            <a:chExt cx="4635500" cy="6873994"/>
          </a:xfrm>
        </p:grpSpPr>
        <p:pic>
          <p:nvPicPr>
            <p:cNvPr id="2" name="Picture 1">
              <a:extLst>
                <a:ext uri="{FF2B5EF4-FFF2-40B4-BE49-F238E27FC236}">
                  <a16:creationId xmlns:a16="http://schemas.microsoft.com/office/drawing/2014/main" id="{A2EE0475-F1D1-0B5B-F5C3-319792289D91}"/>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0" y="0"/>
              <a:ext cx="4635500" cy="6873994"/>
            </a:xfrm>
            <a:prstGeom prst="rect">
              <a:avLst/>
            </a:prstGeom>
            <a:effectLst/>
          </p:spPr>
        </p:pic>
        <p:sp>
          <p:nvSpPr>
            <p:cNvPr id="8" name="TextBox 7">
              <a:extLst>
                <a:ext uri="{FF2B5EF4-FFF2-40B4-BE49-F238E27FC236}">
                  <a16:creationId xmlns:a16="http://schemas.microsoft.com/office/drawing/2014/main" id="{07A01B9E-7118-32F0-7522-CC483A68B0D8}"/>
                </a:ext>
              </a:extLst>
            </p:cNvPr>
            <p:cNvSpPr txBox="1"/>
            <p:nvPr/>
          </p:nvSpPr>
          <p:spPr>
            <a:xfrm>
              <a:off x="510215" y="220731"/>
              <a:ext cx="3615070" cy="6432530"/>
            </a:xfrm>
            <a:prstGeom prst="rect">
              <a:avLst/>
            </a:prstGeom>
            <a:noFill/>
          </p:spPr>
          <p:txBody>
            <a:bodyPr wrap="square" rtlCol="0">
              <a:spAutoFit/>
            </a:bodyPr>
            <a:lstStyle/>
            <a:p>
              <a:pPr algn="ctr"/>
              <a:r>
                <a:rPr lang="en-US" sz="3200" b="1" dirty="0">
                  <a:solidFill>
                    <a:schemeClr val="bg1"/>
                  </a:solidFill>
                </a:rPr>
                <a:t>New Frame Design</a:t>
              </a:r>
            </a:p>
            <a:p>
              <a:endParaRPr lang="en-US" sz="2000" dirty="0">
                <a:solidFill>
                  <a:schemeClr val="bg1"/>
                </a:solidFill>
              </a:endParaRPr>
            </a:p>
            <a:p>
              <a:pPr marL="285750" indent="-285750">
                <a:buFontTx/>
                <a:buChar char="-"/>
              </a:pPr>
              <a:r>
                <a:rPr lang="en-US" sz="2000" dirty="0">
                  <a:solidFill>
                    <a:schemeClr val="bg1"/>
                  </a:solidFill>
                </a:rPr>
                <a:t>Starting Point </a:t>
              </a:r>
            </a:p>
            <a:p>
              <a:pPr marL="285750" indent="-285750">
                <a:buFontTx/>
                <a:buChar char="-"/>
              </a:pPr>
              <a:endParaRPr lang="en-US" sz="2000" dirty="0">
                <a:solidFill>
                  <a:schemeClr val="bg1"/>
                </a:solidFill>
              </a:endParaRPr>
            </a:p>
            <a:p>
              <a:pPr marL="285750" indent="-285750">
                <a:buFontTx/>
                <a:buChar char="-"/>
              </a:pPr>
              <a:r>
                <a:rPr lang="en-US" sz="2000" dirty="0">
                  <a:solidFill>
                    <a:schemeClr val="bg1"/>
                  </a:solidFill>
                </a:rPr>
                <a:t>Topology Analysis Used To Find Load Paths</a:t>
              </a:r>
            </a:p>
            <a:p>
              <a:pPr marL="285750" indent="-285750">
                <a:buFontTx/>
                <a:buChar char="-"/>
              </a:pPr>
              <a:endParaRPr lang="en-US" sz="2000" dirty="0">
                <a:solidFill>
                  <a:schemeClr val="bg1"/>
                </a:solidFill>
              </a:endParaRPr>
            </a:p>
            <a:p>
              <a:pPr marL="285750" indent="-285750">
                <a:buFontTx/>
                <a:buChar char="-"/>
              </a:pPr>
              <a:r>
                <a:rPr lang="en-US" sz="2000" dirty="0">
                  <a:solidFill>
                    <a:schemeClr val="bg1"/>
                  </a:solidFill>
                </a:rPr>
                <a:t>Inspired By Suzuki </a:t>
              </a:r>
              <a:r>
                <a:rPr lang="en-US" sz="2000" dirty="0" err="1">
                  <a:solidFill>
                    <a:schemeClr val="bg1"/>
                  </a:solidFill>
                </a:rPr>
                <a:t>Motogp</a:t>
              </a:r>
              <a:r>
                <a:rPr lang="en-US" sz="2000" dirty="0">
                  <a:solidFill>
                    <a:schemeClr val="bg1"/>
                  </a:solidFill>
                </a:rPr>
                <a:t> Design (</a:t>
              </a:r>
              <a:r>
                <a:rPr lang="en-US" sz="2000" dirty="0" err="1">
                  <a:solidFill>
                    <a:schemeClr val="bg1"/>
                  </a:solidFill>
                </a:rPr>
                <a:t>Kawata</a:t>
              </a:r>
              <a:r>
                <a:rPr lang="en-US" sz="2000" dirty="0">
                  <a:solidFill>
                    <a:schemeClr val="bg1"/>
                  </a:solidFill>
                </a:rPr>
                <a:t>, 2015)</a:t>
              </a:r>
            </a:p>
            <a:p>
              <a:pPr marL="285750" indent="-285750">
                <a:buFontTx/>
                <a:buChar char="-"/>
              </a:pPr>
              <a:endParaRPr lang="en-US" sz="2000" dirty="0">
                <a:solidFill>
                  <a:schemeClr val="bg1"/>
                </a:solidFill>
              </a:endParaRPr>
            </a:p>
            <a:p>
              <a:pPr marL="285750" indent="-285750">
                <a:buFontTx/>
                <a:buChar char="-"/>
              </a:pPr>
              <a:r>
                <a:rPr lang="en-US" sz="2000" dirty="0">
                  <a:solidFill>
                    <a:schemeClr val="bg1"/>
                  </a:solidFill>
                </a:rPr>
                <a:t>Allows For:</a:t>
              </a:r>
            </a:p>
            <a:p>
              <a:pPr marL="742950" lvl="1" indent="-285750">
                <a:buFontTx/>
                <a:buChar char="-"/>
              </a:pPr>
              <a:r>
                <a:rPr lang="en-US" sz="2000" dirty="0">
                  <a:solidFill>
                    <a:schemeClr val="bg1"/>
                  </a:solidFill>
                </a:rPr>
                <a:t>Adjustable Head Angle</a:t>
              </a:r>
            </a:p>
            <a:p>
              <a:pPr marL="742950" lvl="1" indent="-285750">
                <a:buFontTx/>
                <a:buChar char="-"/>
              </a:pPr>
              <a:r>
                <a:rPr lang="en-US" sz="2000" dirty="0">
                  <a:solidFill>
                    <a:schemeClr val="bg1"/>
                  </a:solidFill>
                </a:rPr>
                <a:t>Adjustable Offset</a:t>
              </a:r>
            </a:p>
            <a:p>
              <a:pPr marL="742950" lvl="1" indent="-285750">
                <a:buFontTx/>
                <a:buChar char="-"/>
              </a:pPr>
              <a:r>
                <a:rPr lang="en-US" sz="2000" dirty="0">
                  <a:solidFill>
                    <a:schemeClr val="bg1"/>
                  </a:solidFill>
                </a:rPr>
                <a:t>Adjustable Link Ratio</a:t>
              </a:r>
            </a:p>
            <a:p>
              <a:pPr marL="742950" lvl="1" indent="-285750">
                <a:buFontTx/>
                <a:buChar char="-"/>
              </a:pPr>
              <a:r>
                <a:rPr lang="en-US" sz="2000" dirty="0">
                  <a:solidFill>
                    <a:schemeClr val="bg1"/>
                  </a:solidFill>
                </a:rPr>
                <a:t>Replacement Of Engine Hangers</a:t>
              </a:r>
            </a:p>
            <a:p>
              <a:pPr marL="742950" lvl="1" indent="-285750">
                <a:buFontTx/>
                <a:buChar char="-"/>
              </a:pPr>
              <a:endParaRPr lang="en-US" sz="2000" dirty="0">
                <a:solidFill>
                  <a:schemeClr val="bg1"/>
                </a:solidFill>
              </a:endParaRPr>
            </a:p>
            <a:p>
              <a:pPr marL="285750" indent="-285750">
                <a:buFontTx/>
                <a:buChar char="-"/>
              </a:pPr>
              <a:r>
                <a:rPr lang="en-US" sz="2000" dirty="0">
                  <a:solidFill>
                    <a:schemeClr val="bg1"/>
                  </a:solidFill>
                </a:rPr>
                <a:t>To Add:</a:t>
              </a:r>
            </a:p>
            <a:p>
              <a:pPr marL="742950" lvl="1" indent="-285750">
                <a:buFontTx/>
                <a:buChar char="-"/>
              </a:pPr>
              <a:r>
                <a:rPr lang="en-US" sz="2000" dirty="0">
                  <a:solidFill>
                    <a:schemeClr val="bg1"/>
                  </a:solidFill>
                </a:rPr>
                <a:t>Bolt-in Bracing Mounts</a:t>
              </a:r>
            </a:p>
            <a:p>
              <a:pPr marL="285750" indent="-285750">
                <a:buFontTx/>
                <a:buChar char="-"/>
              </a:pPr>
              <a:endParaRPr lang="en-US" sz="2000" dirty="0">
                <a:solidFill>
                  <a:schemeClr val="bg1"/>
                </a:solidFill>
              </a:endParaRPr>
            </a:p>
          </p:txBody>
        </p:sp>
      </p:grpSp>
      <p:pic>
        <p:nvPicPr>
          <p:cNvPr id="9" name="Picture 8" descr="A drawing of a mechanical arm&#10;&#10;Description automatically generated">
            <a:extLst>
              <a:ext uri="{FF2B5EF4-FFF2-40B4-BE49-F238E27FC236}">
                <a16:creationId xmlns:a16="http://schemas.microsoft.com/office/drawing/2014/main" id="{2573B1DB-3CA2-98DD-38C1-33144E4F50CC}"/>
              </a:ext>
            </a:extLst>
          </p:cNvPr>
          <p:cNvPicPr>
            <a:picLocks noChangeAspect="1"/>
          </p:cNvPicPr>
          <p:nvPr/>
        </p:nvPicPr>
        <p:blipFill>
          <a:blip r:embed="rId5"/>
          <a:stretch>
            <a:fillRect/>
          </a:stretch>
        </p:blipFill>
        <p:spPr>
          <a:xfrm>
            <a:off x="4876800" y="220730"/>
            <a:ext cx="7099300" cy="4322067"/>
          </a:xfrm>
          <a:prstGeom prst="rect">
            <a:avLst/>
          </a:prstGeom>
        </p:spPr>
      </p:pic>
      <p:pic>
        <p:nvPicPr>
          <p:cNvPr id="12" name="Picture 11" descr="A close-up of a metal object&#10;&#10;Description automatically generated">
            <a:extLst>
              <a:ext uri="{FF2B5EF4-FFF2-40B4-BE49-F238E27FC236}">
                <a16:creationId xmlns:a16="http://schemas.microsoft.com/office/drawing/2014/main" id="{F9CC2167-8F4E-FA83-4080-7742B67E9FB8}"/>
              </a:ext>
            </a:extLst>
          </p:cNvPr>
          <p:cNvPicPr>
            <a:picLocks noChangeAspect="1"/>
          </p:cNvPicPr>
          <p:nvPr/>
        </p:nvPicPr>
        <p:blipFill>
          <a:blip r:embed="rId6"/>
          <a:stretch>
            <a:fillRect/>
          </a:stretch>
        </p:blipFill>
        <p:spPr>
          <a:xfrm rot="5400000">
            <a:off x="7316801" y="1898268"/>
            <a:ext cx="2219297" cy="7099299"/>
          </a:xfrm>
          <a:prstGeom prst="rect">
            <a:avLst/>
          </a:prstGeom>
        </p:spPr>
      </p:pic>
      <p:sp>
        <p:nvSpPr>
          <p:cNvPr id="14" name="Oval 13">
            <a:extLst>
              <a:ext uri="{FF2B5EF4-FFF2-40B4-BE49-F238E27FC236}">
                <a16:creationId xmlns:a16="http://schemas.microsoft.com/office/drawing/2014/main" id="{EF670A05-07A0-4AD7-C3DC-A9F6CB81FEB5}"/>
              </a:ext>
            </a:extLst>
          </p:cNvPr>
          <p:cNvSpPr/>
          <p:nvPr/>
        </p:nvSpPr>
        <p:spPr>
          <a:xfrm>
            <a:off x="8242300" y="4184631"/>
            <a:ext cx="2120900" cy="716331"/>
          </a:xfrm>
          <a:prstGeom prst="ellipse">
            <a:avLst/>
          </a:prstGeom>
          <a:noFill/>
          <a:ln w="3810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6EAF3DE4-BA1D-D192-1813-5ACE6C750F8C}"/>
              </a:ext>
            </a:extLst>
          </p:cNvPr>
          <p:cNvSpPr/>
          <p:nvPr/>
        </p:nvSpPr>
        <p:spPr>
          <a:xfrm rot="2966931">
            <a:off x="4754544" y="2377473"/>
            <a:ext cx="1319480" cy="805442"/>
          </a:xfrm>
          <a:prstGeom prst="ellipse">
            <a:avLst/>
          </a:prstGeom>
          <a:noFill/>
          <a:ln w="3810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751FBD3F-28B6-2D76-7C8A-ACFAFBE747CA}"/>
              </a:ext>
            </a:extLst>
          </p:cNvPr>
          <p:cNvSpPr/>
          <p:nvPr/>
        </p:nvSpPr>
        <p:spPr>
          <a:xfrm rot="4062663">
            <a:off x="9658593" y="947613"/>
            <a:ext cx="2403431" cy="1095405"/>
          </a:xfrm>
          <a:prstGeom prst="ellipse">
            <a:avLst/>
          </a:prstGeom>
          <a:noFill/>
          <a:ln w="3810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4866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E1AE6B5-44BD-B8FA-DC80-DFB0AEF986DF}"/>
            </a:ext>
          </a:extLst>
        </p:cNvPr>
        <p:cNvGrpSpPr/>
        <p:nvPr/>
      </p:nvGrpSpPr>
      <p:grpSpPr>
        <a:xfrm>
          <a:off x="0" y="0"/>
          <a:ext cx="0" cy="0"/>
          <a:chOff x="0" y="0"/>
          <a:chExt cx="0" cy="0"/>
        </a:xfrm>
      </p:grpSpPr>
      <p:grpSp>
        <p:nvGrpSpPr>
          <p:cNvPr id="3" name="Group 2">
            <a:extLst>
              <a:ext uri="{FF2B5EF4-FFF2-40B4-BE49-F238E27FC236}">
                <a16:creationId xmlns:a16="http://schemas.microsoft.com/office/drawing/2014/main" id="{A97DCE6D-0459-72F0-9D82-BE2FFC89ECA8}"/>
              </a:ext>
            </a:extLst>
          </p:cNvPr>
          <p:cNvGrpSpPr/>
          <p:nvPr/>
        </p:nvGrpSpPr>
        <p:grpSpPr>
          <a:xfrm>
            <a:off x="0" y="-3294"/>
            <a:ext cx="4635500" cy="6873994"/>
            <a:chOff x="0" y="0"/>
            <a:chExt cx="4635500" cy="6873994"/>
          </a:xfrm>
        </p:grpSpPr>
        <p:pic>
          <p:nvPicPr>
            <p:cNvPr id="4" name="Picture 3">
              <a:extLst>
                <a:ext uri="{FF2B5EF4-FFF2-40B4-BE49-F238E27FC236}">
                  <a16:creationId xmlns:a16="http://schemas.microsoft.com/office/drawing/2014/main" id="{81FF8DDB-05D9-5B0E-7EB1-2965F7BDB0C3}"/>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0" y="0"/>
              <a:ext cx="4635500" cy="6873994"/>
            </a:xfrm>
            <a:prstGeom prst="rect">
              <a:avLst/>
            </a:prstGeom>
            <a:effectLst/>
          </p:spPr>
        </p:pic>
        <p:sp>
          <p:nvSpPr>
            <p:cNvPr id="5" name="TextBox 4">
              <a:extLst>
                <a:ext uri="{FF2B5EF4-FFF2-40B4-BE49-F238E27FC236}">
                  <a16:creationId xmlns:a16="http://schemas.microsoft.com/office/drawing/2014/main" id="{4A845B50-4F2E-B0C7-46AA-19DB0C9C77E6}"/>
                </a:ext>
              </a:extLst>
            </p:cNvPr>
            <p:cNvSpPr txBox="1"/>
            <p:nvPr/>
          </p:nvSpPr>
          <p:spPr>
            <a:xfrm>
              <a:off x="304800" y="144531"/>
              <a:ext cx="4025899" cy="6309420"/>
            </a:xfrm>
            <a:prstGeom prst="rect">
              <a:avLst/>
            </a:prstGeom>
            <a:noFill/>
          </p:spPr>
          <p:txBody>
            <a:bodyPr wrap="square" rtlCol="0">
              <a:spAutoFit/>
            </a:bodyPr>
            <a:lstStyle/>
            <a:p>
              <a:pPr algn="ctr"/>
              <a:r>
                <a:rPr lang="en-US" sz="3200" dirty="0">
                  <a:solidFill>
                    <a:schemeClr val="bg1"/>
                  </a:solidFill>
                </a:rPr>
                <a:t>Bracing Investigation</a:t>
              </a:r>
            </a:p>
            <a:p>
              <a:pPr algn="ctr"/>
              <a:endParaRPr lang="en-US" sz="3200" dirty="0">
                <a:solidFill>
                  <a:schemeClr val="bg1"/>
                </a:solidFill>
              </a:endParaRPr>
            </a:p>
            <a:p>
              <a:pPr marL="342900" indent="-342900">
                <a:buFont typeface="System Font Regular"/>
                <a:buChar char="-"/>
              </a:pPr>
              <a:r>
                <a:rPr lang="en-US" sz="2000" dirty="0">
                  <a:solidFill>
                    <a:schemeClr val="bg1"/>
                  </a:solidFill>
                </a:rPr>
                <a:t>FEA Testing Was Conducted In SolidWorks</a:t>
              </a:r>
            </a:p>
            <a:p>
              <a:pPr marL="342900" indent="-342900">
                <a:buFont typeface="System Font Regular"/>
                <a:buChar char="-"/>
              </a:pPr>
              <a:endParaRPr lang="en-US" sz="2000" dirty="0">
                <a:solidFill>
                  <a:schemeClr val="bg1"/>
                </a:solidFill>
              </a:endParaRPr>
            </a:p>
            <a:p>
              <a:pPr marL="342900" indent="-342900">
                <a:buFont typeface="System Font Regular"/>
                <a:buChar char="-"/>
              </a:pPr>
              <a:r>
                <a:rPr lang="en-US" sz="2000" dirty="0">
                  <a:solidFill>
                    <a:schemeClr val="bg1"/>
                  </a:solidFill>
                </a:rPr>
                <a:t>Longitudinal And Lateral Tests For Both Braking And Mid Corner </a:t>
              </a:r>
            </a:p>
            <a:p>
              <a:pPr marL="342900" indent="-342900">
                <a:buFont typeface="System Font Regular"/>
                <a:buChar char="-"/>
              </a:pPr>
              <a:endParaRPr lang="en-US" sz="2000" dirty="0">
                <a:solidFill>
                  <a:schemeClr val="bg1"/>
                </a:solidFill>
              </a:endParaRPr>
            </a:p>
            <a:p>
              <a:pPr marL="342900" indent="-342900">
                <a:buFont typeface="System Font Regular"/>
                <a:buChar char="-"/>
              </a:pPr>
              <a:r>
                <a:rPr lang="en-US" sz="2000" dirty="0">
                  <a:solidFill>
                    <a:schemeClr val="bg1"/>
                  </a:solidFill>
                </a:rPr>
                <a:t>Removing Bracing In Some Sections Helped Relieve Others</a:t>
              </a:r>
            </a:p>
            <a:p>
              <a:endParaRPr lang="en-US" sz="2000" dirty="0">
                <a:solidFill>
                  <a:schemeClr val="bg1"/>
                </a:solidFill>
              </a:endParaRPr>
            </a:p>
            <a:p>
              <a:pPr marL="342900" indent="-342900">
                <a:buFont typeface="System Font Regular"/>
                <a:buChar char="-"/>
              </a:pPr>
              <a:r>
                <a:rPr lang="en-US" sz="2000" dirty="0">
                  <a:solidFill>
                    <a:schemeClr val="bg1"/>
                  </a:solidFill>
                </a:rPr>
                <a:t>Front Hanger Mounting Helps Longitudinal Stiffness (Planar Loading)</a:t>
              </a:r>
            </a:p>
            <a:p>
              <a:pPr marL="342900" indent="-342900">
                <a:buFont typeface="System Font Regular"/>
                <a:buChar char="-"/>
              </a:pPr>
              <a:endParaRPr lang="en-US" sz="2000" dirty="0">
                <a:solidFill>
                  <a:schemeClr val="bg1"/>
                </a:solidFill>
              </a:endParaRPr>
            </a:p>
            <a:p>
              <a:pPr marL="342900" indent="-342900">
                <a:buFont typeface="System Font Regular"/>
                <a:buChar char="-"/>
              </a:pPr>
              <a:r>
                <a:rPr lang="en-US" sz="2000" dirty="0">
                  <a:solidFill>
                    <a:schemeClr val="bg1"/>
                  </a:solidFill>
                </a:rPr>
                <a:t>Stress Must Be Distributed To Avoid Build Up In One Area – Make Frame “Equally Weak”</a:t>
              </a:r>
            </a:p>
          </p:txBody>
        </p:sp>
      </p:grpSp>
      <p:pic>
        <p:nvPicPr>
          <p:cNvPr id="6" name="Picture 5" descr="A multicolored metal frame&#10;&#10;Description automatically generated">
            <a:extLst>
              <a:ext uri="{FF2B5EF4-FFF2-40B4-BE49-F238E27FC236}">
                <a16:creationId xmlns:a16="http://schemas.microsoft.com/office/drawing/2014/main" id="{8E8A09F9-9086-879F-8E93-DCDEFBACA686}"/>
              </a:ext>
            </a:extLst>
          </p:cNvPr>
          <p:cNvPicPr>
            <a:picLocks noChangeAspect="1"/>
          </p:cNvPicPr>
          <p:nvPr/>
        </p:nvPicPr>
        <p:blipFill>
          <a:blip r:embed="rId5"/>
          <a:stretch>
            <a:fillRect/>
          </a:stretch>
        </p:blipFill>
        <p:spPr>
          <a:xfrm>
            <a:off x="4635499" y="2929812"/>
            <a:ext cx="7603350" cy="3928518"/>
          </a:xfrm>
          <a:prstGeom prst="rect">
            <a:avLst/>
          </a:prstGeom>
        </p:spPr>
      </p:pic>
      <p:pic>
        <p:nvPicPr>
          <p:cNvPr id="9" name="Picture 8" descr="A blue and green metal frame with a graph&#10;&#10;Description automatically generated">
            <a:extLst>
              <a:ext uri="{FF2B5EF4-FFF2-40B4-BE49-F238E27FC236}">
                <a16:creationId xmlns:a16="http://schemas.microsoft.com/office/drawing/2014/main" id="{6D008FC5-549E-00C1-4D09-E45D9159C2C7}"/>
              </a:ext>
            </a:extLst>
          </p:cNvPr>
          <p:cNvPicPr>
            <a:picLocks noChangeAspect="1"/>
          </p:cNvPicPr>
          <p:nvPr/>
        </p:nvPicPr>
        <p:blipFill>
          <a:blip r:embed="rId6"/>
          <a:stretch>
            <a:fillRect/>
          </a:stretch>
        </p:blipFill>
        <p:spPr>
          <a:xfrm>
            <a:off x="9237306" y="0"/>
            <a:ext cx="2954693" cy="2932167"/>
          </a:xfrm>
          <a:prstGeom prst="rect">
            <a:avLst/>
          </a:prstGeom>
        </p:spPr>
      </p:pic>
      <p:pic>
        <p:nvPicPr>
          <p:cNvPr id="12" name="Picture 11" descr="A close-up of a colorful object&#10;&#10;Description automatically generated">
            <a:extLst>
              <a:ext uri="{FF2B5EF4-FFF2-40B4-BE49-F238E27FC236}">
                <a16:creationId xmlns:a16="http://schemas.microsoft.com/office/drawing/2014/main" id="{748F1147-5491-05F5-7F4A-B835B97990F2}"/>
              </a:ext>
            </a:extLst>
          </p:cNvPr>
          <p:cNvPicPr>
            <a:picLocks noChangeAspect="1"/>
          </p:cNvPicPr>
          <p:nvPr/>
        </p:nvPicPr>
        <p:blipFill>
          <a:blip r:embed="rId7"/>
          <a:stretch>
            <a:fillRect/>
          </a:stretch>
        </p:blipFill>
        <p:spPr>
          <a:xfrm>
            <a:off x="4601805" y="239299"/>
            <a:ext cx="4635500" cy="2452462"/>
          </a:xfrm>
          <a:prstGeom prst="rect">
            <a:avLst/>
          </a:prstGeom>
        </p:spPr>
      </p:pic>
    </p:spTree>
    <p:extLst>
      <p:ext uri="{BB962C8B-B14F-4D97-AF65-F5344CB8AC3E}">
        <p14:creationId xmlns:p14="http://schemas.microsoft.com/office/powerpoint/2010/main" val="13651670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878020-73F2-883D-F152-AC2D0F3D26A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5391A2F4-E76F-3207-3E83-DEECBAFE267E}"/>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rcRect b="76289"/>
          <a:stretch/>
        </p:blipFill>
        <p:spPr>
          <a:xfrm>
            <a:off x="0" y="1"/>
            <a:ext cx="12193286" cy="1094508"/>
          </a:xfrm>
          <a:prstGeom prst="rect">
            <a:avLst/>
          </a:prstGeom>
          <a:effectLst/>
        </p:spPr>
      </p:pic>
      <p:sp>
        <p:nvSpPr>
          <p:cNvPr id="2" name="TextBox 1">
            <a:extLst>
              <a:ext uri="{FF2B5EF4-FFF2-40B4-BE49-F238E27FC236}">
                <a16:creationId xmlns:a16="http://schemas.microsoft.com/office/drawing/2014/main" id="{6FD7AE23-7B5D-D091-1F9E-53B0038B5AE5}"/>
              </a:ext>
            </a:extLst>
          </p:cNvPr>
          <p:cNvSpPr txBox="1"/>
          <p:nvPr/>
        </p:nvSpPr>
        <p:spPr>
          <a:xfrm>
            <a:off x="3909858" y="162534"/>
            <a:ext cx="4372287" cy="769441"/>
          </a:xfrm>
          <a:prstGeom prst="rect">
            <a:avLst/>
          </a:prstGeom>
          <a:noFill/>
        </p:spPr>
        <p:txBody>
          <a:bodyPr wrap="none" rtlCol="0">
            <a:spAutoFit/>
          </a:bodyPr>
          <a:lstStyle/>
          <a:p>
            <a:pPr algn="ctr"/>
            <a:r>
              <a:rPr lang="en-US" sz="4400" b="1">
                <a:solidFill>
                  <a:schemeClr val="bg1"/>
                </a:solidFill>
              </a:rPr>
              <a:t>FURTHER WORK</a:t>
            </a:r>
            <a:endParaRPr lang="en-US" sz="2800" b="1">
              <a:solidFill>
                <a:schemeClr val="bg1"/>
              </a:solidFill>
            </a:endParaRPr>
          </a:p>
        </p:txBody>
      </p:sp>
      <p:sp>
        <p:nvSpPr>
          <p:cNvPr id="4" name="TextBox 3">
            <a:extLst>
              <a:ext uri="{FF2B5EF4-FFF2-40B4-BE49-F238E27FC236}">
                <a16:creationId xmlns:a16="http://schemas.microsoft.com/office/drawing/2014/main" id="{2146A218-DF94-5974-4769-C404BA3972DF}"/>
              </a:ext>
            </a:extLst>
          </p:cNvPr>
          <p:cNvSpPr txBox="1"/>
          <p:nvPr/>
        </p:nvSpPr>
        <p:spPr>
          <a:xfrm>
            <a:off x="329184" y="1377696"/>
            <a:ext cx="11472672" cy="5355312"/>
          </a:xfrm>
          <a:prstGeom prst="rect">
            <a:avLst/>
          </a:prstGeom>
          <a:noFill/>
        </p:spPr>
        <p:txBody>
          <a:bodyPr wrap="square" numCol="2" rtlCol="0" anchor="ctr">
            <a:spAutoFit/>
          </a:bodyPr>
          <a:lstStyle/>
          <a:p>
            <a:pPr algn="ctr"/>
            <a:r>
              <a:rPr lang="en-US" b="1"/>
              <a:t>Race Data Analysis</a:t>
            </a:r>
          </a:p>
          <a:p>
            <a:pPr marL="285750" indent="-285750" algn="ctr">
              <a:buFontTx/>
              <a:buChar char="-"/>
            </a:pPr>
            <a:r>
              <a:rPr lang="en-US"/>
              <a:t>Recalculate forces</a:t>
            </a:r>
          </a:p>
          <a:p>
            <a:pPr marL="285750" indent="-285750" algn="ctr">
              <a:buFontTx/>
              <a:buChar char="-"/>
            </a:pPr>
            <a:r>
              <a:rPr lang="en-US"/>
              <a:t>Lateral</a:t>
            </a:r>
          </a:p>
          <a:p>
            <a:pPr marL="285750" indent="-285750" algn="ctr">
              <a:buFontTx/>
              <a:buChar char="-"/>
            </a:pPr>
            <a:r>
              <a:rPr lang="en-US"/>
              <a:t>Longitudinal</a:t>
            </a:r>
          </a:p>
          <a:p>
            <a:pPr marL="285750" indent="-285750" algn="ctr">
              <a:buFontTx/>
              <a:buChar char="-"/>
            </a:pPr>
            <a:r>
              <a:rPr lang="en-US"/>
              <a:t>Torsional</a:t>
            </a:r>
          </a:p>
          <a:p>
            <a:pPr marL="285750" indent="-285750" algn="ctr">
              <a:buFontTx/>
              <a:buChar char="-"/>
            </a:pPr>
            <a:endParaRPr lang="en-US"/>
          </a:p>
          <a:p>
            <a:pPr algn="ctr"/>
            <a:r>
              <a:rPr lang="en-US" b="1"/>
              <a:t>Physical Testing</a:t>
            </a:r>
          </a:p>
          <a:p>
            <a:pPr marL="285750" indent="-285750" algn="ctr">
              <a:buFontTx/>
              <a:buChar char="-"/>
            </a:pPr>
            <a:r>
              <a:rPr lang="en-US"/>
              <a:t>Collect torsional stiffness data for standard frame</a:t>
            </a:r>
          </a:p>
          <a:p>
            <a:pPr marL="285750" indent="-285750" algn="ctr">
              <a:buFontTx/>
              <a:buChar char="-"/>
            </a:pPr>
            <a:r>
              <a:rPr lang="en-US"/>
              <a:t>Look into lateral stiffness testing</a:t>
            </a:r>
          </a:p>
          <a:p>
            <a:pPr marL="285750" indent="-285750" algn="ctr">
              <a:buFontTx/>
              <a:buChar char="-"/>
            </a:pPr>
            <a:endParaRPr lang="en-US"/>
          </a:p>
          <a:p>
            <a:pPr algn="ctr"/>
            <a:r>
              <a:rPr lang="en-US" b="1"/>
              <a:t>FEA Analysis</a:t>
            </a:r>
          </a:p>
          <a:p>
            <a:pPr marL="285750" indent="-285750" algn="ctr">
              <a:buFontTx/>
              <a:buChar char="-"/>
            </a:pPr>
            <a:r>
              <a:rPr lang="en-US"/>
              <a:t>Initial comparison to standard frame</a:t>
            </a:r>
          </a:p>
          <a:p>
            <a:pPr marL="285750" indent="-285750" algn="ctr">
              <a:buFontTx/>
              <a:buChar char="-"/>
            </a:pPr>
            <a:r>
              <a:rPr lang="en-US"/>
              <a:t>Optimise design</a:t>
            </a:r>
          </a:p>
          <a:p>
            <a:pPr marL="285750" indent="-285750" algn="ctr">
              <a:buFontTx/>
              <a:buChar char="-"/>
            </a:pPr>
            <a:endParaRPr lang="en-US"/>
          </a:p>
          <a:p>
            <a:pPr marL="285750" indent="-285750" algn="ctr">
              <a:buFontTx/>
              <a:buChar char="-"/>
            </a:pPr>
            <a:endParaRPr lang="en-US"/>
          </a:p>
          <a:p>
            <a:pPr marL="285750" indent="-285750" algn="ctr">
              <a:buFontTx/>
              <a:buChar char="-"/>
            </a:pPr>
            <a:endParaRPr lang="en-US"/>
          </a:p>
          <a:p>
            <a:pPr marL="285750" indent="-285750" algn="ctr">
              <a:buFontTx/>
              <a:buChar char="-"/>
            </a:pPr>
            <a:endParaRPr lang="en-US"/>
          </a:p>
          <a:p>
            <a:pPr marL="285750" indent="-285750" algn="ctr">
              <a:buFontTx/>
              <a:buChar char="-"/>
            </a:pPr>
            <a:endParaRPr lang="en-US"/>
          </a:p>
          <a:p>
            <a:pPr algn="ctr"/>
            <a:endParaRPr lang="en-US"/>
          </a:p>
          <a:p>
            <a:pPr algn="ctr"/>
            <a:r>
              <a:rPr lang="en-US" b="1"/>
              <a:t>Prototyping</a:t>
            </a:r>
          </a:p>
          <a:p>
            <a:pPr marL="285750" indent="-285750" algn="ctr">
              <a:buFontTx/>
              <a:buChar char="-"/>
            </a:pPr>
            <a:r>
              <a:rPr lang="en-US"/>
              <a:t>3D Print </a:t>
            </a:r>
          </a:p>
          <a:p>
            <a:pPr marL="285750" indent="-285750" algn="ctr">
              <a:buFontTx/>
              <a:buChar char="-"/>
            </a:pPr>
            <a:r>
              <a:rPr lang="en-US"/>
              <a:t>Evaluate geometry options</a:t>
            </a:r>
          </a:p>
          <a:p>
            <a:pPr marL="285750" indent="-285750" algn="ctr">
              <a:buFontTx/>
              <a:buChar char="-"/>
            </a:pPr>
            <a:r>
              <a:rPr lang="en-US"/>
              <a:t>Design auxiliary parts (brackets, intakes </a:t>
            </a:r>
            <a:r>
              <a:rPr lang="en-US" err="1"/>
              <a:t>etc</a:t>
            </a:r>
            <a:r>
              <a:rPr lang="en-US"/>
              <a:t>)</a:t>
            </a:r>
          </a:p>
          <a:p>
            <a:pPr marL="285750" indent="-285750" algn="ctr">
              <a:buFontTx/>
              <a:buChar char="-"/>
            </a:pPr>
            <a:endParaRPr lang="en-US"/>
          </a:p>
          <a:p>
            <a:pPr algn="ctr"/>
            <a:r>
              <a:rPr lang="en-US" b="1"/>
              <a:t>Manufacturing Specifications</a:t>
            </a:r>
          </a:p>
          <a:p>
            <a:pPr marL="285750" indent="-285750" algn="ctr">
              <a:buFontTx/>
              <a:buChar char="-"/>
            </a:pPr>
            <a:r>
              <a:rPr lang="en-US"/>
              <a:t>Tolerancing</a:t>
            </a:r>
          </a:p>
          <a:p>
            <a:pPr marL="285750" indent="-285750" algn="ctr">
              <a:buFontTx/>
              <a:buChar char="-"/>
            </a:pPr>
            <a:r>
              <a:rPr lang="en-US"/>
              <a:t>Material Specifications</a:t>
            </a:r>
          </a:p>
          <a:p>
            <a:pPr marL="285750" indent="-285750" algn="ctr">
              <a:buFontTx/>
              <a:buChar char="-"/>
            </a:pPr>
            <a:endParaRPr lang="en-US"/>
          </a:p>
          <a:p>
            <a:pPr marL="285750" indent="-285750" algn="ctr">
              <a:buFontTx/>
              <a:buChar char="-"/>
            </a:pPr>
            <a:endParaRPr lang="en-US"/>
          </a:p>
        </p:txBody>
      </p:sp>
    </p:spTree>
    <p:extLst>
      <p:ext uri="{BB962C8B-B14F-4D97-AF65-F5344CB8AC3E}">
        <p14:creationId xmlns:p14="http://schemas.microsoft.com/office/powerpoint/2010/main" val="2492060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E643261-9062-DA9C-D783-7ACB8B758734}"/>
            </a:ext>
          </a:extLst>
        </p:cNvPr>
        <p:cNvGrpSpPr/>
        <p:nvPr/>
      </p:nvGrpSpPr>
      <p:grpSpPr>
        <a:xfrm>
          <a:off x="0" y="0"/>
          <a:ext cx="0" cy="0"/>
          <a:chOff x="0" y="0"/>
          <a:chExt cx="0" cy="0"/>
        </a:xfrm>
      </p:grpSpPr>
      <p:pic>
        <p:nvPicPr>
          <p:cNvPr id="3" name="Picture 2" descr="A yellow and silver motorcycle&#10;&#10;Description automatically generated">
            <a:extLst>
              <a:ext uri="{FF2B5EF4-FFF2-40B4-BE49-F238E27FC236}">
                <a16:creationId xmlns:a16="http://schemas.microsoft.com/office/drawing/2014/main" id="{D2B63CE8-5926-39B3-9A50-64F3E2510392}"/>
              </a:ext>
            </a:extLst>
          </p:cNvPr>
          <p:cNvPicPr>
            <a:picLocks noChangeAspect="1"/>
          </p:cNvPicPr>
          <p:nvPr/>
        </p:nvPicPr>
        <p:blipFill>
          <a:blip r:embed="rId2">
            <a:alphaModFix amt="50000"/>
          </a:blip>
          <a:stretch>
            <a:fillRect/>
          </a:stretch>
        </p:blipFill>
        <p:spPr>
          <a:xfrm>
            <a:off x="753824" y="0"/>
            <a:ext cx="10684354" cy="6858000"/>
          </a:xfrm>
          <a:prstGeom prst="rect">
            <a:avLst/>
          </a:prstGeom>
        </p:spPr>
      </p:pic>
      <p:sp>
        <p:nvSpPr>
          <p:cNvPr id="8" name="TextBox 7">
            <a:extLst>
              <a:ext uri="{FF2B5EF4-FFF2-40B4-BE49-F238E27FC236}">
                <a16:creationId xmlns:a16="http://schemas.microsoft.com/office/drawing/2014/main" id="{29AE23B1-2CE8-B8F4-0D96-53D48D528F2F}"/>
              </a:ext>
            </a:extLst>
          </p:cNvPr>
          <p:cNvSpPr txBox="1"/>
          <p:nvPr/>
        </p:nvSpPr>
        <p:spPr>
          <a:xfrm>
            <a:off x="0" y="2222500"/>
            <a:ext cx="12192000" cy="769441"/>
          </a:xfrm>
          <a:prstGeom prst="rect">
            <a:avLst/>
          </a:prstGeom>
          <a:solidFill>
            <a:schemeClr val="bg1">
              <a:alpha val="80000"/>
            </a:schemeClr>
          </a:solidFill>
        </p:spPr>
        <p:txBody>
          <a:bodyPr wrap="square" rtlCol="0">
            <a:spAutoFit/>
          </a:bodyPr>
          <a:lstStyle/>
          <a:p>
            <a:pPr algn="ctr"/>
            <a:r>
              <a:rPr lang="en-US" sz="4400" b="1"/>
              <a:t>Self Supporting Seat Unit</a:t>
            </a:r>
          </a:p>
        </p:txBody>
      </p:sp>
      <p:sp>
        <p:nvSpPr>
          <p:cNvPr id="11" name="TextBox 10">
            <a:extLst>
              <a:ext uri="{FF2B5EF4-FFF2-40B4-BE49-F238E27FC236}">
                <a16:creationId xmlns:a16="http://schemas.microsoft.com/office/drawing/2014/main" id="{4BF19FAD-E8C2-96D8-23AD-B851FBEBBEFA}"/>
              </a:ext>
            </a:extLst>
          </p:cNvPr>
          <p:cNvSpPr txBox="1"/>
          <p:nvPr/>
        </p:nvSpPr>
        <p:spPr>
          <a:xfrm>
            <a:off x="0" y="3206164"/>
            <a:ext cx="12192000" cy="461665"/>
          </a:xfrm>
          <a:prstGeom prst="rect">
            <a:avLst/>
          </a:prstGeom>
          <a:solidFill>
            <a:schemeClr val="bg1">
              <a:alpha val="80000"/>
            </a:schemeClr>
          </a:solidFill>
        </p:spPr>
        <p:txBody>
          <a:bodyPr wrap="square" rtlCol="0">
            <a:spAutoFit/>
          </a:bodyPr>
          <a:lstStyle/>
          <a:p>
            <a:pPr algn="ctr"/>
            <a:r>
              <a:rPr lang="en-US" sz="2400" b="1">
                <a:solidFill>
                  <a:schemeClr val="bg2">
                    <a:lumMod val="50000"/>
                  </a:schemeClr>
                </a:solidFill>
              </a:rPr>
              <a:t>Jay Wexler</a:t>
            </a:r>
          </a:p>
        </p:txBody>
      </p:sp>
    </p:spTree>
    <p:extLst>
      <p:ext uri="{BB962C8B-B14F-4D97-AF65-F5344CB8AC3E}">
        <p14:creationId xmlns:p14="http://schemas.microsoft.com/office/powerpoint/2010/main" val="18785784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5FC7CB-4DC9-3DA0-39D8-8E85B1DD1201}"/>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1F56E829-E551-3BAA-592D-939B2A56230A}"/>
              </a:ext>
            </a:extLst>
          </p:cNvPr>
          <p:cNvPicPr>
            <a:picLocks noChangeAspect="1"/>
          </p:cNvPicPr>
          <p:nvPr/>
        </p:nvPicPr>
        <p:blipFill>
          <a:blip r:embed="rId2">
            <a:extLst>
              <a:ext uri="{BEBA8EAE-BF5A-486C-A8C5-ECC9F3942E4B}">
                <a14:imgProps xmlns:a14="http://schemas.microsoft.com/office/drawing/2010/main">
                  <a14:imgLayer r:embed="rId3">
                    <a14:imgEffect>
                      <a14:saturation/>
                    </a14:imgEffect>
                  </a14:imgLayer>
                </a14:imgProps>
              </a:ext>
            </a:extLst>
          </a:blip>
          <a:srcRect b="76289"/>
          <a:stretch/>
        </p:blipFill>
        <p:spPr>
          <a:xfrm>
            <a:off x="0" y="1"/>
            <a:ext cx="12193286" cy="1094508"/>
          </a:xfrm>
          <a:prstGeom prst="rect">
            <a:avLst/>
          </a:prstGeom>
          <a:effectLst/>
        </p:spPr>
      </p:pic>
      <p:sp>
        <p:nvSpPr>
          <p:cNvPr id="2" name="TextBox 1">
            <a:extLst>
              <a:ext uri="{FF2B5EF4-FFF2-40B4-BE49-F238E27FC236}">
                <a16:creationId xmlns:a16="http://schemas.microsoft.com/office/drawing/2014/main" id="{592DDC3F-B019-C245-2F5B-69022B3D0E7D}"/>
              </a:ext>
            </a:extLst>
          </p:cNvPr>
          <p:cNvSpPr txBox="1"/>
          <p:nvPr/>
        </p:nvSpPr>
        <p:spPr>
          <a:xfrm>
            <a:off x="4577795" y="162534"/>
            <a:ext cx="3036409" cy="769441"/>
          </a:xfrm>
          <a:prstGeom prst="rect">
            <a:avLst/>
          </a:prstGeom>
          <a:noFill/>
        </p:spPr>
        <p:txBody>
          <a:bodyPr wrap="none" rtlCol="0">
            <a:spAutoFit/>
          </a:bodyPr>
          <a:lstStyle/>
          <a:p>
            <a:pPr algn="ctr"/>
            <a:r>
              <a:rPr lang="en-US" sz="4400" b="1">
                <a:solidFill>
                  <a:schemeClr val="bg1"/>
                </a:solidFill>
              </a:rPr>
              <a:t>RESEARCH</a:t>
            </a:r>
            <a:endParaRPr lang="en-US" sz="2800" b="1">
              <a:solidFill>
                <a:schemeClr val="bg1"/>
              </a:solidFill>
            </a:endParaRPr>
          </a:p>
        </p:txBody>
      </p:sp>
      <p:graphicFrame>
        <p:nvGraphicFramePr>
          <p:cNvPr id="4" name="Table 3">
            <a:extLst>
              <a:ext uri="{FF2B5EF4-FFF2-40B4-BE49-F238E27FC236}">
                <a16:creationId xmlns:a16="http://schemas.microsoft.com/office/drawing/2014/main" id="{DA6D2C0A-E308-D19A-AE0A-F38EF8D6BF20}"/>
              </a:ext>
            </a:extLst>
          </p:cNvPr>
          <p:cNvGraphicFramePr>
            <a:graphicFrameLocks noGrp="1"/>
          </p:cNvGraphicFramePr>
          <p:nvPr>
            <p:extLst>
              <p:ext uri="{D42A27DB-BD31-4B8C-83A1-F6EECF244321}">
                <p14:modId xmlns:p14="http://schemas.microsoft.com/office/powerpoint/2010/main" val="1131258276"/>
              </p:ext>
            </p:extLst>
          </p:nvPr>
        </p:nvGraphicFramePr>
        <p:xfrm>
          <a:off x="499350" y="1467810"/>
          <a:ext cx="11193297" cy="5019104"/>
        </p:xfrm>
        <a:graphic>
          <a:graphicData uri="http://schemas.openxmlformats.org/drawingml/2006/table">
            <a:tbl>
              <a:tblPr firstRow="1" bandRow="1">
                <a:tableStyleId>{5C22544A-7EE6-4342-B048-85BDC9FD1C3A}</a:tableStyleId>
              </a:tblPr>
              <a:tblGrid>
                <a:gridCol w="3731099">
                  <a:extLst>
                    <a:ext uri="{9D8B030D-6E8A-4147-A177-3AD203B41FA5}">
                      <a16:colId xmlns:a16="http://schemas.microsoft.com/office/drawing/2014/main" val="159541304"/>
                    </a:ext>
                  </a:extLst>
                </a:gridCol>
                <a:gridCol w="3731099">
                  <a:extLst>
                    <a:ext uri="{9D8B030D-6E8A-4147-A177-3AD203B41FA5}">
                      <a16:colId xmlns:a16="http://schemas.microsoft.com/office/drawing/2014/main" val="1127239492"/>
                    </a:ext>
                  </a:extLst>
                </a:gridCol>
                <a:gridCol w="3731099">
                  <a:extLst>
                    <a:ext uri="{9D8B030D-6E8A-4147-A177-3AD203B41FA5}">
                      <a16:colId xmlns:a16="http://schemas.microsoft.com/office/drawing/2014/main" val="767253062"/>
                    </a:ext>
                  </a:extLst>
                </a:gridCol>
              </a:tblGrid>
              <a:tr h="324206">
                <a:tc>
                  <a:txBody>
                    <a:bodyPr/>
                    <a:lstStyle/>
                    <a:p>
                      <a:pPr algn="ctr">
                        <a:lnSpc>
                          <a:spcPct val="100000"/>
                        </a:lnSpc>
                      </a:pPr>
                      <a:r>
                        <a:rPr lang="en-US" sz="1600"/>
                        <a:t>TITLE &amp; AUTHOR</a:t>
                      </a:r>
                    </a:p>
                  </a:txBody>
                  <a:tcPr/>
                </a:tc>
                <a:tc>
                  <a:txBody>
                    <a:bodyPr/>
                    <a:lstStyle/>
                    <a:p>
                      <a:pPr algn="ctr">
                        <a:lnSpc>
                          <a:spcPct val="100000"/>
                        </a:lnSpc>
                      </a:pPr>
                      <a:r>
                        <a:rPr lang="en-US" sz="1600"/>
                        <a:t>REFERENCE</a:t>
                      </a:r>
                    </a:p>
                  </a:txBody>
                  <a:tcPr/>
                </a:tc>
                <a:tc>
                  <a:txBody>
                    <a:bodyPr/>
                    <a:lstStyle/>
                    <a:p>
                      <a:pPr algn="ctr">
                        <a:lnSpc>
                          <a:spcPct val="100000"/>
                        </a:lnSpc>
                      </a:pPr>
                      <a:r>
                        <a:rPr lang="en-US" sz="1600"/>
                        <a:t>KEY POINTS</a:t>
                      </a:r>
                    </a:p>
                  </a:txBody>
                  <a:tcPr/>
                </a:tc>
                <a:extLst>
                  <a:ext uri="{0D108BD9-81ED-4DB2-BD59-A6C34878D82A}">
                    <a16:rowId xmlns:a16="http://schemas.microsoft.com/office/drawing/2014/main" val="3258978278"/>
                  </a:ext>
                </a:extLst>
              </a:tr>
              <a:tr h="978903">
                <a:tc>
                  <a:txBody>
                    <a:bodyPr/>
                    <a:lstStyle/>
                    <a:p>
                      <a:pPr algn="l" rtl="0" fontAlgn="base">
                        <a:lnSpc>
                          <a:spcPct val="100000"/>
                        </a:lnSpc>
                      </a:pPr>
                      <a:r>
                        <a:rPr lang="en-GB" sz="1600" b="0" i="0">
                          <a:solidFill>
                            <a:srgbClr val="000000"/>
                          </a:solidFill>
                          <a:effectLst/>
                          <a:latin typeface="+mn-lt"/>
                        </a:rPr>
                        <a:t>Ergonomics: Tech Talk with Simon </a:t>
                      </a:r>
                      <a:r>
                        <a:rPr lang="en-GB" sz="1600" b="0" i="0" err="1">
                          <a:solidFill>
                            <a:srgbClr val="000000"/>
                          </a:solidFill>
                          <a:effectLst/>
                          <a:latin typeface="+mn-lt"/>
                        </a:rPr>
                        <a:t>Crafar</a:t>
                      </a:r>
                      <a:r>
                        <a:rPr lang="en-GB" sz="1600" b="0" i="0">
                          <a:solidFill>
                            <a:srgbClr val="000000"/>
                          </a:solidFill>
                          <a:effectLst/>
                          <a:latin typeface="+mn-lt"/>
                        </a:rPr>
                        <a:t> (MotoGP &amp; Simon </a:t>
                      </a:r>
                      <a:r>
                        <a:rPr lang="en-GB" sz="1600" b="0" i="0" err="1">
                          <a:solidFill>
                            <a:srgbClr val="000000"/>
                          </a:solidFill>
                          <a:effectLst/>
                          <a:latin typeface="+mn-lt"/>
                        </a:rPr>
                        <a:t>Crafar</a:t>
                      </a:r>
                      <a:r>
                        <a:rPr lang="en-GB" sz="1600" b="0" i="0">
                          <a:solidFill>
                            <a:srgbClr val="000000"/>
                          </a:solidFill>
                          <a:effectLst/>
                          <a:latin typeface="+mn-lt"/>
                        </a:rPr>
                        <a:t>)​</a:t>
                      </a:r>
                    </a:p>
                  </a:txBody>
                  <a:tcPr/>
                </a:tc>
                <a:tc>
                  <a:txBody>
                    <a:bodyPr/>
                    <a:lstStyle/>
                    <a:p>
                      <a:pPr algn="l" rtl="0" fontAlgn="base">
                        <a:lnSpc>
                          <a:spcPct val="100000"/>
                        </a:lnSpc>
                      </a:pPr>
                      <a:r>
                        <a:rPr lang="en-GB" sz="1600" b="0" i="0" u="none" strike="noStrike">
                          <a:solidFill>
                            <a:srgbClr val="000000"/>
                          </a:solidFill>
                          <a:effectLst/>
                          <a:latin typeface="+mn-lt"/>
                        </a:rPr>
                        <a:t>MotoGP. “Ergonomics: Tech Talk with Simon Crafar.” MotoGP, 16 Oct 2020. Video. 03 Dec 2024. &lt;https://www.youtube.com/watch?v=POqtpLvxkco&gt;.</a:t>
                      </a:r>
                      <a:r>
                        <a:rPr lang="en-GB" sz="1600" b="0" i="0">
                          <a:solidFill>
                            <a:srgbClr val="000000"/>
                          </a:solidFill>
                          <a:effectLst/>
                          <a:latin typeface="+mn-lt"/>
                        </a:rPr>
                        <a:t>​</a:t>
                      </a:r>
                    </a:p>
                  </a:txBody>
                  <a:tcPr/>
                </a:tc>
                <a:tc>
                  <a:txBody>
                    <a:bodyPr/>
                    <a:lstStyle/>
                    <a:p>
                      <a:pPr marL="285750" indent="-285750" algn="l" rtl="0" fontAlgn="base">
                        <a:lnSpc>
                          <a:spcPct val="100000"/>
                        </a:lnSpc>
                        <a:buFont typeface="Arial" panose="020B0604020202020204" pitchFamily="34" charset="0"/>
                        <a:buChar char="•"/>
                      </a:pPr>
                      <a:r>
                        <a:rPr lang="en-GB" sz="1600" b="0" i="0">
                          <a:solidFill>
                            <a:srgbClr val="000000"/>
                          </a:solidFill>
                          <a:effectLst/>
                          <a:latin typeface="+mn-lt"/>
                        </a:rPr>
                        <a:t> The body must allow for non-restrictive movement.​</a:t>
                      </a:r>
                    </a:p>
                    <a:p>
                      <a:pPr marL="285750" lvl="0" indent="-285750" algn="l">
                        <a:lnSpc>
                          <a:spcPct val="100000"/>
                        </a:lnSpc>
                        <a:buFont typeface="Arial" panose="020B0604020202020204" pitchFamily="34" charset="0"/>
                        <a:buChar char="•"/>
                      </a:pPr>
                      <a:r>
                        <a:rPr lang="en-GB" sz="1600" b="0" i="0">
                          <a:solidFill>
                            <a:srgbClr val="000000"/>
                          </a:solidFill>
                          <a:effectLst/>
                          <a:latin typeface="+mn-lt"/>
                        </a:rPr>
                        <a:t>The rider needs to be able to move into a position that allows air to flow around them as smooth as possible.</a:t>
                      </a:r>
                    </a:p>
                  </a:txBody>
                  <a:tcPr/>
                </a:tc>
                <a:extLst>
                  <a:ext uri="{0D108BD9-81ED-4DB2-BD59-A6C34878D82A}">
                    <a16:rowId xmlns:a16="http://schemas.microsoft.com/office/drawing/2014/main" val="2630354811"/>
                  </a:ext>
                </a:extLst>
              </a:tr>
              <a:tr h="1239017">
                <a:tc>
                  <a:txBody>
                    <a:bodyPr/>
                    <a:lstStyle/>
                    <a:p>
                      <a:pPr algn="l" rtl="0" fontAlgn="base">
                        <a:lnSpc>
                          <a:spcPct val="100000"/>
                        </a:lnSpc>
                      </a:pPr>
                      <a:r>
                        <a:rPr lang="en-GB" sz="1600" b="0" i="0">
                          <a:solidFill>
                            <a:srgbClr val="000000"/>
                          </a:solidFill>
                          <a:effectLst/>
                          <a:latin typeface="+mn-lt"/>
                        </a:rPr>
                        <a:t>Making a Carbon Fibre Bike Frame – From CAD Design to Downhill Race (Easy Composites Ltd)​</a:t>
                      </a:r>
                    </a:p>
                  </a:txBody>
                  <a:tcPr/>
                </a:tc>
                <a:tc>
                  <a:txBody>
                    <a:bodyPr/>
                    <a:lstStyle/>
                    <a:p>
                      <a:pPr algn="l" rtl="0" fontAlgn="base">
                        <a:lnSpc>
                          <a:spcPct val="100000"/>
                        </a:lnSpc>
                      </a:pPr>
                      <a:r>
                        <a:rPr lang="en-GB" sz="1600" b="0" i="0" u="none" strike="noStrike">
                          <a:solidFill>
                            <a:srgbClr val="000000"/>
                          </a:solidFill>
                          <a:effectLst/>
                          <a:latin typeface="+mn-lt"/>
                        </a:rPr>
                        <a:t>Easy Composites Ltd. “Making Precision Split-Moulds for Complex Carbon Fibre Parts.” 26 Sept 2024. Video. 3 Dec 2024. &lt;https://www.youtube.com/watch?v=PcCUME6vbwE&gt;.</a:t>
                      </a:r>
                      <a:r>
                        <a:rPr lang="en-GB" sz="1600" b="0" i="0">
                          <a:solidFill>
                            <a:srgbClr val="000000"/>
                          </a:solidFill>
                          <a:effectLst/>
                          <a:latin typeface="+mn-lt"/>
                        </a:rPr>
                        <a:t>​</a:t>
                      </a:r>
                    </a:p>
                  </a:txBody>
                  <a:tcPr/>
                </a:tc>
                <a:tc>
                  <a:txBody>
                    <a:bodyPr/>
                    <a:lstStyle/>
                    <a:p>
                      <a:pPr marL="285750" indent="-285750" algn="l" rtl="0" fontAlgn="base">
                        <a:lnSpc>
                          <a:spcPct val="100000"/>
                        </a:lnSpc>
                        <a:buFont typeface="Arial" panose="020B0604020202020204" pitchFamily="34" charset="0"/>
                        <a:buChar char="•"/>
                      </a:pPr>
                      <a:r>
                        <a:rPr lang="en-GB" sz="1600" b="0" i="0">
                          <a:solidFill>
                            <a:srgbClr val="000000"/>
                          </a:solidFill>
                          <a:effectLst/>
                          <a:latin typeface="+mn-lt"/>
                        </a:rPr>
                        <a:t>First stage of production is to make a solid partial model for negative moulding​.</a:t>
                      </a:r>
                    </a:p>
                    <a:p>
                      <a:pPr marL="285750" indent="-285750" algn="l" rtl="0" fontAlgn="base">
                        <a:lnSpc>
                          <a:spcPct val="100000"/>
                        </a:lnSpc>
                        <a:buFont typeface="Arial" panose="020B0604020202020204" pitchFamily="34" charset="0"/>
                        <a:buChar char="•"/>
                      </a:pPr>
                      <a:r>
                        <a:rPr lang="en-GB" sz="1600" b="0" i="0">
                          <a:solidFill>
                            <a:srgbClr val="000000"/>
                          </a:solidFill>
                          <a:effectLst/>
                          <a:latin typeface="+mn-lt"/>
                        </a:rPr>
                        <a:t>Use wet layup and out of autoclave​.</a:t>
                      </a:r>
                    </a:p>
                    <a:p>
                      <a:pPr marL="285750" indent="-285750" algn="l" rtl="0" fontAlgn="base">
                        <a:lnSpc>
                          <a:spcPct val="100000"/>
                        </a:lnSpc>
                        <a:buFont typeface="Arial" panose="020B0604020202020204" pitchFamily="34" charset="0"/>
                        <a:buChar char="•"/>
                      </a:pPr>
                      <a:r>
                        <a:rPr lang="en-GB" sz="1600" b="0" i="0">
                          <a:solidFill>
                            <a:srgbClr val="000000"/>
                          </a:solidFill>
                          <a:effectLst/>
                          <a:latin typeface="+mn-lt"/>
                        </a:rPr>
                        <a:t>Model space holders for overlapping component areas​.</a:t>
                      </a:r>
                    </a:p>
                  </a:txBody>
                  <a:tcPr/>
                </a:tc>
                <a:extLst>
                  <a:ext uri="{0D108BD9-81ED-4DB2-BD59-A6C34878D82A}">
                    <a16:rowId xmlns:a16="http://schemas.microsoft.com/office/drawing/2014/main" val="2975092273"/>
                  </a:ext>
                </a:extLst>
              </a:tr>
              <a:tr h="1239017">
                <a:tc>
                  <a:txBody>
                    <a:bodyPr/>
                    <a:lstStyle/>
                    <a:p>
                      <a:pPr algn="l" rtl="0" fontAlgn="base">
                        <a:lnSpc>
                          <a:spcPts val="1650"/>
                        </a:lnSpc>
                      </a:pPr>
                      <a:r>
                        <a:rPr lang="en-GB" sz="1600" b="0" i="0">
                          <a:solidFill>
                            <a:srgbClr val="000000"/>
                          </a:solidFill>
                          <a:effectLst/>
                          <a:latin typeface="+mn-lt"/>
                        </a:rPr>
                        <a:t>The Science of Motorcycle Aerodynamics (GPI Moto)​</a:t>
                      </a:r>
                    </a:p>
                  </a:txBody>
                  <a:tcPr/>
                </a:tc>
                <a:tc>
                  <a:txBody>
                    <a:bodyPr/>
                    <a:lstStyle/>
                    <a:p>
                      <a:pPr algn="l" rtl="0" fontAlgn="base">
                        <a:lnSpc>
                          <a:spcPts val="1650"/>
                        </a:lnSpc>
                      </a:pPr>
                      <a:r>
                        <a:rPr lang="en-GB" sz="1600" b="0" i="0" u="none" strike="noStrike">
                          <a:solidFill>
                            <a:srgbClr val="000000"/>
                          </a:solidFill>
                          <a:effectLst/>
                          <a:latin typeface="+mn-lt"/>
                        </a:rPr>
                        <a:t>GPI Moto. </a:t>
                      </a:r>
                      <a:r>
                        <a:rPr lang="en-GB" sz="1600" b="0" i="1" u="none" strike="noStrike">
                          <a:solidFill>
                            <a:srgbClr val="000000"/>
                          </a:solidFill>
                          <a:effectLst/>
                          <a:latin typeface="+mn-lt"/>
                        </a:rPr>
                        <a:t>The Science of Motorcycle Aerodynamics</a:t>
                      </a:r>
                      <a:r>
                        <a:rPr lang="en-GB" sz="1600" b="0" i="0" u="none" strike="noStrike">
                          <a:solidFill>
                            <a:srgbClr val="000000"/>
                          </a:solidFill>
                          <a:effectLst/>
                          <a:latin typeface="+mn-lt"/>
                        </a:rPr>
                        <a:t>. 09 May 2024. 3rd Dec 2024. &lt;https://www.gpimoto.com/blogs/news/the-science-of-motorcycle-aerodynamics#:~:text=The%20overall%20shape%20of%20a,area%20and%20thus%20reducing%20drag.&gt;.</a:t>
                      </a:r>
                      <a:r>
                        <a:rPr lang="en-GB" sz="1600" b="0" i="0">
                          <a:solidFill>
                            <a:srgbClr val="000000"/>
                          </a:solidFill>
                          <a:effectLst/>
                          <a:latin typeface="+mn-lt"/>
                        </a:rPr>
                        <a:t>​</a:t>
                      </a:r>
                    </a:p>
                  </a:txBody>
                  <a:tcPr/>
                </a:tc>
                <a:tc>
                  <a:txBody>
                    <a:bodyPr/>
                    <a:lstStyle/>
                    <a:p>
                      <a:pPr marL="285750" indent="-285750" algn="l" rtl="0" fontAlgn="base">
                        <a:lnSpc>
                          <a:spcPts val="1650"/>
                        </a:lnSpc>
                        <a:buFont typeface="Arial" panose="020B0604020202020204" pitchFamily="34" charset="0"/>
                        <a:buChar char="•"/>
                      </a:pPr>
                      <a:r>
                        <a:rPr lang="en-GB" sz="1600" b="0" i="0">
                          <a:solidFill>
                            <a:srgbClr val="000000"/>
                          </a:solidFill>
                          <a:effectLst/>
                          <a:latin typeface="+mn-lt"/>
                        </a:rPr>
                        <a:t>The right shape will allow for added stability on top of improving speed and acceleration through improved aerodynamics.​</a:t>
                      </a:r>
                    </a:p>
                    <a:p>
                      <a:pPr marL="285750" indent="-285750" algn="l" rtl="0" fontAlgn="base">
                        <a:lnSpc>
                          <a:spcPts val="1650"/>
                        </a:lnSpc>
                        <a:buFont typeface="Arial" panose="020B0604020202020204" pitchFamily="34" charset="0"/>
                        <a:buChar char="•"/>
                      </a:pPr>
                      <a:r>
                        <a:rPr lang="en-GB" sz="1600" b="0" i="0">
                          <a:solidFill>
                            <a:srgbClr val="000000"/>
                          </a:solidFill>
                          <a:effectLst/>
                          <a:latin typeface="+mn-lt"/>
                        </a:rPr>
                        <a:t>The body of the bike allows for improved rider mobility which can allow for improved airflow​.x</a:t>
                      </a:r>
                    </a:p>
                  </a:txBody>
                  <a:tcPr/>
                </a:tc>
                <a:extLst>
                  <a:ext uri="{0D108BD9-81ED-4DB2-BD59-A6C34878D82A}">
                    <a16:rowId xmlns:a16="http://schemas.microsoft.com/office/drawing/2014/main" val="1807683670"/>
                  </a:ext>
                </a:extLst>
              </a:tr>
            </a:tbl>
          </a:graphicData>
        </a:graphic>
      </p:graphicFrame>
    </p:spTree>
    <p:extLst>
      <p:ext uri="{BB962C8B-B14F-4D97-AF65-F5344CB8AC3E}">
        <p14:creationId xmlns:p14="http://schemas.microsoft.com/office/powerpoint/2010/main" val="20123787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95718E5-A4D2-F428-E2AB-A440A6EEDA24}"/>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9285FFBF-B99D-D7D2-59AB-1C40C11784D8}"/>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0" y="0"/>
            <a:ext cx="4635500" cy="6873994"/>
          </a:xfrm>
          <a:prstGeom prst="rect">
            <a:avLst/>
          </a:prstGeom>
          <a:effectLst/>
        </p:spPr>
      </p:pic>
      <p:sp>
        <p:nvSpPr>
          <p:cNvPr id="7" name="TextBox 6">
            <a:extLst>
              <a:ext uri="{FF2B5EF4-FFF2-40B4-BE49-F238E27FC236}">
                <a16:creationId xmlns:a16="http://schemas.microsoft.com/office/drawing/2014/main" id="{15505CFA-FBB9-D9C9-162A-A2EE4AF36320}"/>
              </a:ext>
            </a:extLst>
          </p:cNvPr>
          <p:cNvSpPr txBox="1"/>
          <p:nvPr/>
        </p:nvSpPr>
        <p:spPr>
          <a:xfrm>
            <a:off x="510215" y="126811"/>
            <a:ext cx="3615070" cy="6986528"/>
          </a:xfrm>
          <a:prstGeom prst="rect">
            <a:avLst/>
          </a:prstGeom>
          <a:noFill/>
        </p:spPr>
        <p:txBody>
          <a:bodyPr wrap="square" rtlCol="0">
            <a:spAutoFit/>
          </a:bodyPr>
          <a:lstStyle/>
          <a:p>
            <a:pPr algn="ctr"/>
            <a:r>
              <a:rPr lang="en-US" sz="2800" b="1">
                <a:solidFill>
                  <a:schemeClr val="bg1"/>
                </a:solidFill>
              </a:rPr>
              <a:t>Initial Measurement</a:t>
            </a:r>
          </a:p>
          <a:p>
            <a:endParaRPr lang="en-US" sz="2000">
              <a:solidFill>
                <a:schemeClr val="bg1"/>
              </a:solidFill>
            </a:endParaRPr>
          </a:p>
          <a:p>
            <a:pPr marL="342900" indent="-342900">
              <a:buFont typeface="System Font Regular"/>
              <a:buChar char="-"/>
            </a:pPr>
            <a:r>
              <a:rPr lang="en-GB" sz="2000">
                <a:solidFill>
                  <a:schemeClr val="bg1"/>
                </a:solidFill>
              </a:rPr>
              <a:t>Identify desired mounting and gather appropriate measurements</a:t>
            </a:r>
          </a:p>
          <a:p>
            <a:pPr marL="342900" indent="-342900">
              <a:buFont typeface="System Font Regular"/>
              <a:buChar char="-"/>
            </a:pPr>
            <a:endParaRPr lang="en-GB" sz="2000">
              <a:solidFill>
                <a:schemeClr val="bg1"/>
              </a:solidFill>
            </a:endParaRPr>
          </a:p>
          <a:p>
            <a:pPr marL="342900" indent="-342900">
              <a:buFont typeface="System Font Regular"/>
              <a:buChar char="-"/>
            </a:pPr>
            <a:r>
              <a:rPr lang="en-GB" sz="2000">
                <a:solidFill>
                  <a:schemeClr val="bg1"/>
                </a:solidFill>
              </a:rPr>
              <a:t>Getting the base of the design set in place based on original unit</a:t>
            </a:r>
          </a:p>
          <a:p>
            <a:pPr marL="342900" indent="-342900">
              <a:buFont typeface="System Font Regular"/>
              <a:buChar char="-"/>
            </a:pPr>
            <a:endParaRPr lang="en-GB" sz="2000">
              <a:solidFill>
                <a:schemeClr val="bg1"/>
              </a:solidFill>
            </a:endParaRPr>
          </a:p>
          <a:p>
            <a:pPr marL="342900" indent="-342900">
              <a:buFont typeface="System Font Regular"/>
              <a:buChar char="-"/>
            </a:pPr>
            <a:r>
              <a:rPr lang="en-GB" sz="2000">
                <a:solidFill>
                  <a:schemeClr val="bg1"/>
                </a:solidFill>
              </a:rPr>
              <a:t>Adapting using reference images &amp; development direction</a:t>
            </a:r>
          </a:p>
          <a:p>
            <a:pPr marL="342900" indent="-342900">
              <a:buFont typeface="System Font Regular"/>
              <a:buChar char="-"/>
            </a:pPr>
            <a:endParaRPr lang="en-GB" sz="2000">
              <a:solidFill>
                <a:schemeClr val="bg1"/>
              </a:solidFill>
            </a:endParaRPr>
          </a:p>
          <a:p>
            <a:pPr marL="342900" indent="-342900">
              <a:buFont typeface="System Font Regular"/>
              <a:buChar char="-"/>
            </a:pPr>
            <a:r>
              <a:rPr lang="en-GB" sz="2000">
                <a:solidFill>
                  <a:schemeClr val="bg1"/>
                </a:solidFill>
              </a:rPr>
              <a:t>Choosing the final silhouette for the first prototype</a:t>
            </a:r>
          </a:p>
          <a:p>
            <a:pPr marL="342900" indent="-342900">
              <a:buFont typeface="System Font Regular"/>
              <a:buChar char="-"/>
            </a:pPr>
            <a:endParaRPr lang="en-GB" sz="2000">
              <a:solidFill>
                <a:schemeClr val="bg1"/>
              </a:solidFill>
            </a:endParaRPr>
          </a:p>
          <a:p>
            <a:pPr marL="342900" indent="-342900">
              <a:buFont typeface="System Font Regular"/>
              <a:buChar char="-"/>
            </a:pPr>
            <a:r>
              <a:rPr lang="en-GB" sz="2000">
                <a:solidFill>
                  <a:schemeClr val="bg1"/>
                </a:solidFill>
              </a:rPr>
              <a:t>Make sure the new design fits suggestions and focuses on rider comfort</a:t>
            </a:r>
          </a:p>
          <a:p>
            <a:pPr marL="285750" indent="-285750">
              <a:buFontTx/>
              <a:buChar char="-"/>
            </a:pPr>
            <a:endParaRPr lang="en-US" sz="2000">
              <a:solidFill>
                <a:schemeClr val="bg1"/>
              </a:solidFill>
            </a:endParaRPr>
          </a:p>
        </p:txBody>
      </p:sp>
      <p:pic>
        <p:nvPicPr>
          <p:cNvPr id="1026" name="Picture 2" descr="A silver and black motorcycle seat&#10;&#10;Description automatically generated">
            <a:extLst>
              <a:ext uri="{FF2B5EF4-FFF2-40B4-BE49-F238E27FC236}">
                <a16:creationId xmlns:a16="http://schemas.microsoft.com/office/drawing/2014/main" id="{EF717B9C-C377-C7A7-27FB-1BB6913ED7A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18438" y="1652994"/>
            <a:ext cx="6856062" cy="6409476"/>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2" name="Picture 1" descr="A person on a motorcycle&#10;&#10;Description automatically generated">
            <a:extLst>
              <a:ext uri="{FF2B5EF4-FFF2-40B4-BE49-F238E27FC236}">
                <a16:creationId xmlns:a16="http://schemas.microsoft.com/office/drawing/2014/main" id="{E83828D0-D4B9-1F5B-2726-14313493676A}"/>
              </a:ext>
            </a:extLst>
          </p:cNvPr>
          <p:cNvPicPr>
            <a:picLocks noChangeAspect="1"/>
          </p:cNvPicPr>
          <p:nvPr/>
        </p:nvPicPr>
        <p:blipFill>
          <a:blip r:embed="rId6"/>
          <a:srcRect l="966" t="22777" r="46216" b="15184"/>
          <a:stretch/>
        </p:blipFill>
        <p:spPr>
          <a:xfrm>
            <a:off x="6254131" y="126811"/>
            <a:ext cx="4384675" cy="3322298"/>
          </a:xfrm>
          <a:prstGeom prst="rect">
            <a:avLst/>
          </a:prstGeom>
        </p:spPr>
      </p:pic>
    </p:spTree>
    <p:extLst>
      <p:ext uri="{BB962C8B-B14F-4D97-AF65-F5344CB8AC3E}">
        <p14:creationId xmlns:p14="http://schemas.microsoft.com/office/powerpoint/2010/main" val="22624788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975CE9-4EE4-3100-51CA-F558F0E262F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D6F76094-579F-6224-0FB2-A86ECFA4E7E1}"/>
              </a:ext>
            </a:extLst>
          </p:cNvPr>
          <p:cNvPicPr>
            <a:picLocks noChangeAspect="1"/>
          </p:cNvPicPr>
          <p:nvPr/>
        </p:nvPicPr>
        <p:blipFill>
          <a:blip r:embed="rId2">
            <a:extLst>
              <a:ext uri="{BEBA8EAE-BF5A-486C-A8C5-ECC9F3942E4B}">
                <a14:imgProps xmlns:a14="http://schemas.microsoft.com/office/drawing/2010/main">
                  <a14:imgLayer r:embed="rId3">
                    <a14:imgEffect>
                      <a14:saturation/>
                    </a14:imgEffect>
                  </a14:imgLayer>
                </a14:imgProps>
              </a:ext>
            </a:extLst>
          </a:blip>
          <a:stretch>
            <a:fillRect/>
          </a:stretch>
        </p:blipFill>
        <p:spPr>
          <a:xfrm>
            <a:off x="7557786" y="0"/>
            <a:ext cx="4635500" cy="6873994"/>
          </a:xfrm>
          <a:prstGeom prst="rect">
            <a:avLst/>
          </a:prstGeom>
          <a:effectLst/>
        </p:spPr>
      </p:pic>
      <p:sp>
        <p:nvSpPr>
          <p:cNvPr id="7" name="TextBox 6">
            <a:extLst>
              <a:ext uri="{FF2B5EF4-FFF2-40B4-BE49-F238E27FC236}">
                <a16:creationId xmlns:a16="http://schemas.microsoft.com/office/drawing/2014/main" id="{76C79998-E178-CA25-118B-FB8EA6F69671}"/>
              </a:ext>
            </a:extLst>
          </p:cNvPr>
          <p:cNvSpPr txBox="1"/>
          <p:nvPr/>
        </p:nvSpPr>
        <p:spPr>
          <a:xfrm>
            <a:off x="8110679" y="520511"/>
            <a:ext cx="3615070" cy="5755422"/>
          </a:xfrm>
          <a:prstGeom prst="rect">
            <a:avLst/>
          </a:prstGeom>
          <a:noFill/>
        </p:spPr>
        <p:txBody>
          <a:bodyPr wrap="square" rtlCol="0">
            <a:spAutoFit/>
          </a:bodyPr>
          <a:lstStyle/>
          <a:p>
            <a:pPr algn="ctr"/>
            <a:r>
              <a:rPr lang="en-US" sz="2800" b="1">
                <a:solidFill>
                  <a:schemeClr val="bg1"/>
                </a:solidFill>
              </a:rPr>
              <a:t>CAD Modelling</a:t>
            </a:r>
          </a:p>
          <a:p>
            <a:endParaRPr lang="en-US" sz="2000">
              <a:solidFill>
                <a:schemeClr val="bg1"/>
              </a:solidFill>
            </a:endParaRPr>
          </a:p>
          <a:p>
            <a:pPr marL="342900" indent="-342900">
              <a:buFont typeface="System Font Regular"/>
              <a:buChar char="-"/>
            </a:pPr>
            <a:r>
              <a:rPr lang="en-US" sz="2000">
                <a:solidFill>
                  <a:schemeClr val="bg1"/>
                </a:solidFill>
              </a:rPr>
              <a:t>Basis for future iterations</a:t>
            </a:r>
          </a:p>
          <a:p>
            <a:pPr marL="342900" indent="-342900">
              <a:buFont typeface="System Font Regular"/>
              <a:buChar char="-"/>
            </a:pPr>
            <a:endParaRPr lang="en-US" sz="2000">
              <a:solidFill>
                <a:schemeClr val="bg1"/>
              </a:solidFill>
            </a:endParaRPr>
          </a:p>
          <a:p>
            <a:pPr marL="342900" indent="-342900">
              <a:buFont typeface="System Font Regular"/>
              <a:buChar char="-"/>
            </a:pPr>
            <a:r>
              <a:rPr lang="en-US" sz="2000">
                <a:solidFill>
                  <a:schemeClr val="bg1"/>
                </a:solidFill>
              </a:rPr>
              <a:t>Matching to new frame model – Mounting &amp; Shape</a:t>
            </a:r>
          </a:p>
          <a:p>
            <a:pPr marL="342900" indent="-342900">
              <a:buFont typeface="System Font Regular"/>
              <a:buChar char="-"/>
            </a:pPr>
            <a:endParaRPr lang="en-US" sz="2000">
              <a:solidFill>
                <a:schemeClr val="bg1"/>
              </a:solidFill>
            </a:endParaRPr>
          </a:p>
          <a:p>
            <a:pPr marL="342900" indent="-342900">
              <a:buFont typeface="System Font Regular"/>
              <a:buChar char="-"/>
            </a:pPr>
            <a:r>
              <a:rPr lang="en-US" sz="2000">
                <a:solidFill>
                  <a:schemeClr val="bg1"/>
                </a:solidFill>
              </a:rPr>
              <a:t>Following trends set by various prototype classes</a:t>
            </a:r>
          </a:p>
          <a:p>
            <a:pPr marL="342900" indent="-342900">
              <a:buFont typeface="System Font Regular"/>
              <a:buChar char="-"/>
            </a:pPr>
            <a:endParaRPr lang="en-US" sz="2000">
              <a:solidFill>
                <a:schemeClr val="bg1"/>
              </a:solidFill>
            </a:endParaRPr>
          </a:p>
          <a:p>
            <a:pPr marL="342900" indent="-342900">
              <a:buFont typeface="System Font Regular"/>
              <a:buChar char="-"/>
            </a:pPr>
            <a:r>
              <a:rPr lang="en-US" sz="2000">
                <a:solidFill>
                  <a:schemeClr val="bg1"/>
                </a:solidFill>
              </a:rPr>
              <a:t>Modelled by sketching between planes</a:t>
            </a:r>
          </a:p>
          <a:p>
            <a:pPr marL="800100" lvl="1" indent="-342900">
              <a:buFont typeface="System Font Regular"/>
              <a:buChar char="-"/>
            </a:pPr>
            <a:r>
              <a:rPr lang="en-US" sz="2000">
                <a:solidFill>
                  <a:schemeClr val="bg1"/>
                </a:solidFill>
              </a:rPr>
              <a:t>Allows easy adjustment</a:t>
            </a:r>
          </a:p>
          <a:p>
            <a:pPr marL="800100" lvl="1" indent="-342900">
              <a:buFont typeface="System Font Regular"/>
              <a:buChar char="-"/>
            </a:pPr>
            <a:endParaRPr lang="en-US" sz="2000">
              <a:solidFill>
                <a:schemeClr val="bg1"/>
              </a:solidFill>
            </a:endParaRPr>
          </a:p>
          <a:p>
            <a:pPr marL="342900" indent="-342900">
              <a:buFont typeface="System Font Regular"/>
              <a:buChar char="-"/>
            </a:pPr>
            <a:r>
              <a:rPr lang="en-US" sz="2000">
                <a:solidFill>
                  <a:schemeClr val="bg1"/>
                </a:solidFill>
              </a:rPr>
              <a:t>Split into 3 main sections</a:t>
            </a:r>
          </a:p>
          <a:p>
            <a:pPr marL="800100" lvl="1" indent="-342900">
              <a:buFont typeface="System Font Regular"/>
              <a:buChar char="-"/>
            </a:pPr>
            <a:r>
              <a:rPr lang="en-US" sz="2000">
                <a:solidFill>
                  <a:schemeClr val="bg1"/>
                </a:solidFill>
              </a:rPr>
              <a:t>Undertray</a:t>
            </a:r>
          </a:p>
          <a:p>
            <a:pPr marL="800100" lvl="1" indent="-342900">
              <a:buFont typeface="System Font Regular"/>
              <a:buChar char="-"/>
            </a:pPr>
            <a:r>
              <a:rPr lang="en-US" sz="2000">
                <a:solidFill>
                  <a:schemeClr val="bg1"/>
                </a:solidFill>
              </a:rPr>
              <a:t>Tail</a:t>
            </a:r>
          </a:p>
          <a:p>
            <a:pPr marL="800100" lvl="1" indent="-342900">
              <a:buFont typeface="System Font Regular"/>
              <a:buChar char="-"/>
            </a:pPr>
            <a:r>
              <a:rPr lang="en-US" sz="2000">
                <a:solidFill>
                  <a:schemeClr val="bg1"/>
                </a:solidFill>
              </a:rPr>
              <a:t>Seat &amp; Airbox Cover</a:t>
            </a:r>
          </a:p>
        </p:txBody>
      </p:sp>
      <p:pic>
        <p:nvPicPr>
          <p:cNvPr id="2050" name="Picture 2" descr="A drawing of a bat&#10;&#10;Description automatically generated">
            <a:extLst>
              <a:ext uri="{FF2B5EF4-FFF2-40B4-BE49-F238E27FC236}">
                <a16:creationId xmlns:a16="http://schemas.microsoft.com/office/drawing/2014/main" id="{E734BB31-B72B-8C54-DF83-554A339D564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796" y="342152"/>
            <a:ext cx="3404354" cy="1955264"/>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A close-up of a grey object&#10;&#10;Description automatically generated">
            <a:extLst>
              <a:ext uri="{FF2B5EF4-FFF2-40B4-BE49-F238E27FC236}">
                <a16:creationId xmlns:a16="http://schemas.microsoft.com/office/drawing/2014/main" id="{DB6F6AD7-79FC-0664-C10E-A6C4ACEEF1F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9256" y="4508499"/>
            <a:ext cx="3405893" cy="2200847"/>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descr="A graph of a graph&#10;&#10;Description automatically generated">
            <a:extLst>
              <a:ext uri="{FF2B5EF4-FFF2-40B4-BE49-F238E27FC236}">
                <a16:creationId xmlns:a16="http://schemas.microsoft.com/office/drawing/2014/main" id="{ACCB254A-7785-4AAC-7166-61D42DDBAAC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38989" y="254536"/>
            <a:ext cx="3404355" cy="2130496"/>
          </a:xfrm>
          <a:prstGeom prst="rect">
            <a:avLst/>
          </a:prstGeom>
          <a:noFill/>
          <a:extLst>
            <a:ext uri="{909E8E84-426E-40DD-AFC4-6F175D3DCCD1}">
              <a14:hiddenFill xmlns:a14="http://schemas.microsoft.com/office/drawing/2010/main">
                <a:solidFill>
                  <a:srgbClr val="FFFFFF"/>
                </a:solidFill>
              </a14:hiddenFill>
            </a:ext>
          </a:extLst>
        </p:spPr>
      </p:pic>
      <p:pic>
        <p:nvPicPr>
          <p:cNvPr id="2055" name="Picture 7" descr="A close-up of a satellite&#10;&#10;Description automatically generated">
            <a:extLst>
              <a:ext uri="{FF2B5EF4-FFF2-40B4-BE49-F238E27FC236}">
                <a16:creationId xmlns:a16="http://schemas.microsoft.com/office/drawing/2014/main" id="{2BB5573F-5DB1-6526-BAF4-2F924422A61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30635" y="4300708"/>
            <a:ext cx="3216204" cy="2437117"/>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10137F4F-8522-8C6F-C941-12D884A6C2B2}"/>
              </a:ext>
            </a:extLst>
          </p:cNvPr>
          <p:cNvPicPr>
            <a:picLocks noChangeAspect="1"/>
          </p:cNvPicPr>
          <p:nvPr/>
        </p:nvPicPr>
        <p:blipFill>
          <a:blip r:embed="rId8"/>
          <a:stretch>
            <a:fillRect/>
          </a:stretch>
        </p:blipFill>
        <p:spPr>
          <a:xfrm>
            <a:off x="1193131" y="2518805"/>
            <a:ext cx="4902869" cy="1830415"/>
          </a:xfrm>
          <a:prstGeom prst="rect">
            <a:avLst/>
          </a:prstGeom>
        </p:spPr>
      </p:pic>
    </p:spTree>
    <p:extLst>
      <p:ext uri="{BB962C8B-B14F-4D97-AF65-F5344CB8AC3E}">
        <p14:creationId xmlns:p14="http://schemas.microsoft.com/office/powerpoint/2010/main" val="27785185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3CAD60-BE30-CF89-1E44-23C9DF7ECE12}"/>
            </a:ext>
          </a:extLst>
        </p:cNvPr>
        <p:cNvGrpSpPr/>
        <p:nvPr/>
      </p:nvGrpSpPr>
      <p:grpSpPr>
        <a:xfrm>
          <a:off x="0" y="0"/>
          <a:ext cx="0" cy="0"/>
          <a:chOff x="0" y="0"/>
          <a:chExt cx="0" cy="0"/>
        </a:xfrm>
      </p:grpSpPr>
      <p:grpSp>
        <p:nvGrpSpPr>
          <p:cNvPr id="13" name="Group 12">
            <a:extLst>
              <a:ext uri="{FF2B5EF4-FFF2-40B4-BE49-F238E27FC236}">
                <a16:creationId xmlns:a16="http://schemas.microsoft.com/office/drawing/2014/main" id="{CD7B7DD4-A75A-39BC-E2F9-4FEE8D924CF9}"/>
              </a:ext>
            </a:extLst>
          </p:cNvPr>
          <p:cNvGrpSpPr/>
          <p:nvPr/>
        </p:nvGrpSpPr>
        <p:grpSpPr>
          <a:xfrm>
            <a:off x="0" y="0"/>
            <a:ext cx="4635500" cy="6873994"/>
            <a:chOff x="0" y="0"/>
            <a:chExt cx="4635500" cy="6873994"/>
          </a:xfrm>
        </p:grpSpPr>
        <p:pic>
          <p:nvPicPr>
            <p:cNvPr id="2" name="Picture 1">
              <a:extLst>
                <a:ext uri="{FF2B5EF4-FFF2-40B4-BE49-F238E27FC236}">
                  <a16:creationId xmlns:a16="http://schemas.microsoft.com/office/drawing/2014/main" id="{74C4B63E-3773-C7BC-F779-2A076A3B0320}"/>
                </a:ext>
              </a:extLst>
            </p:cNvPr>
            <p:cNvPicPr>
              <a:picLocks noChangeAspect="1"/>
            </p:cNvPicPr>
            <p:nvPr/>
          </p:nvPicPr>
          <p:blipFill>
            <a:blip r:embed="rId2">
              <a:extLst>
                <a:ext uri="{BEBA8EAE-BF5A-486C-A8C5-ECC9F3942E4B}">
                  <a14:imgProps xmlns:a14="http://schemas.microsoft.com/office/drawing/2010/main">
                    <a14:imgLayer r:embed="rId3">
                      <a14:imgEffect>
                        <a14:saturation/>
                      </a14:imgEffect>
                    </a14:imgLayer>
                  </a14:imgProps>
                </a:ext>
              </a:extLst>
            </a:blip>
            <a:stretch>
              <a:fillRect/>
            </a:stretch>
          </p:blipFill>
          <p:spPr>
            <a:xfrm>
              <a:off x="0" y="0"/>
              <a:ext cx="4635500" cy="6873994"/>
            </a:xfrm>
            <a:prstGeom prst="rect">
              <a:avLst/>
            </a:prstGeom>
            <a:effectLst/>
          </p:spPr>
        </p:pic>
        <p:sp>
          <p:nvSpPr>
            <p:cNvPr id="8" name="TextBox 7">
              <a:extLst>
                <a:ext uri="{FF2B5EF4-FFF2-40B4-BE49-F238E27FC236}">
                  <a16:creationId xmlns:a16="http://schemas.microsoft.com/office/drawing/2014/main" id="{3B1BAA41-7DA2-3850-2021-0A98C3FD156D}"/>
                </a:ext>
              </a:extLst>
            </p:cNvPr>
            <p:cNvSpPr txBox="1"/>
            <p:nvPr/>
          </p:nvSpPr>
          <p:spPr>
            <a:xfrm>
              <a:off x="510215" y="220731"/>
              <a:ext cx="3615070" cy="4770537"/>
            </a:xfrm>
            <a:prstGeom prst="rect">
              <a:avLst/>
            </a:prstGeom>
            <a:noFill/>
          </p:spPr>
          <p:txBody>
            <a:bodyPr wrap="square" rtlCol="0">
              <a:spAutoFit/>
            </a:bodyPr>
            <a:lstStyle/>
            <a:p>
              <a:pPr algn="ctr"/>
              <a:r>
                <a:rPr lang="en-US" sz="3200" b="1">
                  <a:solidFill>
                    <a:schemeClr val="bg1"/>
                  </a:solidFill>
                </a:rPr>
                <a:t>Carbon Fibre Manufacturing</a:t>
              </a:r>
            </a:p>
            <a:p>
              <a:endParaRPr lang="en-US" sz="2000">
                <a:solidFill>
                  <a:schemeClr val="bg1"/>
                </a:solidFill>
              </a:endParaRPr>
            </a:p>
            <a:p>
              <a:pPr marL="285750" indent="-285750">
                <a:buFontTx/>
                <a:buChar char="-"/>
              </a:pPr>
              <a:r>
                <a:rPr lang="en-US" sz="2000">
                  <a:solidFill>
                    <a:schemeClr val="bg1"/>
                  </a:solidFill>
                </a:rPr>
                <a:t>Machined Plugs</a:t>
              </a:r>
            </a:p>
            <a:p>
              <a:pPr marL="285750" indent="-285750">
                <a:buFontTx/>
                <a:buChar char="-"/>
              </a:pPr>
              <a:endParaRPr lang="en-US" sz="2000">
                <a:solidFill>
                  <a:schemeClr val="bg1"/>
                </a:solidFill>
              </a:endParaRPr>
            </a:p>
            <a:p>
              <a:pPr marL="285750" indent="-285750">
                <a:buFontTx/>
                <a:buChar char="-"/>
              </a:pPr>
              <a:r>
                <a:rPr lang="en-US" sz="2000">
                  <a:solidFill>
                    <a:schemeClr val="bg1"/>
                  </a:solidFill>
                </a:rPr>
                <a:t>Split fiberglass moulds</a:t>
              </a:r>
            </a:p>
            <a:p>
              <a:pPr marL="285750" indent="-285750">
                <a:buFontTx/>
                <a:buChar char="-"/>
              </a:pPr>
              <a:endParaRPr lang="en-US" sz="2000">
                <a:solidFill>
                  <a:schemeClr val="bg1"/>
                </a:solidFill>
              </a:endParaRPr>
            </a:p>
            <a:p>
              <a:pPr marL="285750" indent="-285750">
                <a:buFontTx/>
                <a:buChar char="-"/>
              </a:pPr>
              <a:r>
                <a:rPr lang="en-US" sz="2000">
                  <a:solidFill>
                    <a:schemeClr val="bg1"/>
                  </a:solidFill>
                </a:rPr>
                <a:t>Method options</a:t>
              </a:r>
            </a:p>
            <a:p>
              <a:pPr marL="742950" lvl="1" indent="-285750">
                <a:buFontTx/>
                <a:buChar char="-"/>
              </a:pPr>
              <a:r>
                <a:rPr lang="en-US" sz="2000">
                  <a:solidFill>
                    <a:schemeClr val="bg1"/>
                  </a:solidFill>
                </a:rPr>
                <a:t>Wet Layup</a:t>
              </a:r>
            </a:p>
            <a:p>
              <a:pPr marL="742950" lvl="1" indent="-285750">
                <a:buFontTx/>
                <a:buChar char="-"/>
              </a:pPr>
              <a:r>
                <a:rPr lang="en-US" sz="2000">
                  <a:solidFill>
                    <a:schemeClr val="bg1"/>
                  </a:solidFill>
                </a:rPr>
                <a:t>Prepreg lamination</a:t>
              </a:r>
            </a:p>
            <a:p>
              <a:pPr marL="742950" lvl="1" indent="-285750">
                <a:buFontTx/>
                <a:buChar char="-"/>
              </a:pPr>
              <a:r>
                <a:rPr lang="en-US" sz="2000">
                  <a:solidFill>
                    <a:schemeClr val="bg1"/>
                  </a:solidFill>
                </a:rPr>
                <a:t>Resin transfer moulding</a:t>
              </a:r>
            </a:p>
            <a:p>
              <a:pPr marL="742950" lvl="1" indent="-285750">
                <a:buFontTx/>
                <a:buChar char="-"/>
              </a:pPr>
              <a:endParaRPr lang="en-US" sz="2000">
                <a:solidFill>
                  <a:schemeClr val="bg1"/>
                </a:solidFill>
              </a:endParaRPr>
            </a:p>
            <a:p>
              <a:pPr marL="285750" indent="-285750">
                <a:buFontTx/>
                <a:buChar char="-"/>
              </a:pPr>
              <a:r>
                <a:rPr lang="en-US" sz="2000">
                  <a:solidFill>
                    <a:schemeClr val="bg1"/>
                  </a:solidFill>
                </a:rPr>
                <a:t>Layering Techniques for Load Bearing Parts</a:t>
              </a:r>
            </a:p>
          </p:txBody>
        </p:sp>
      </p:grpSp>
      <p:pic>
        <p:nvPicPr>
          <p:cNvPr id="3074" name="Picture 2" descr="Bercella - first steps of carbon fiber layup process">
            <a:extLst>
              <a:ext uri="{FF2B5EF4-FFF2-40B4-BE49-F238E27FC236}">
                <a16:creationId xmlns:a16="http://schemas.microsoft.com/office/drawing/2014/main" id="{F8BEEB6C-7B7C-9396-FA89-9CD6D48BF0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42885" y="209550"/>
            <a:ext cx="6438900" cy="6438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45400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0CCE00-EE00-361D-F170-76BF7F3E023B}"/>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BD2C5CAB-F38C-DF95-6A66-AE255B3016B8}"/>
              </a:ext>
            </a:extLst>
          </p:cNvPr>
          <p:cNvPicPr>
            <a:picLocks noChangeAspect="1"/>
          </p:cNvPicPr>
          <p:nvPr/>
        </p:nvPicPr>
        <p:blipFill>
          <a:blip r:embed="rId2">
            <a:extLst>
              <a:ext uri="{BEBA8EAE-BF5A-486C-A8C5-ECC9F3942E4B}">
                <a14:imgProps xmlns:a14="http://schemas.microsoft.com/office/drawing/2010/main">
                  <a14:imgLayer r:embed="rId3">
                    <a14:imgEffect>
                      <a14:saturation/>
                    </a14:imgEffect>
                  </a14:imgLayer>
                </a14:imgProps>
              </a:ext>
            </a:extLst>
          </a:blip>
          <a:srcRect b="76289"/>
          <a:stretch/>
        </p:blipFill>
        <p:spPr>
          <a:xfrm>
            <a:off x="0" y="1"/>
            <a:ext cx="12193286" cy="1094508"/>
          </a:xfrm>
          <a:prstGeom prst="rect">
            <a:avLst/>
          </a:prstGeom>
          <a:effectLst/>
        </p:spPr>
      </p:pic>
      <p:sp>
        <p:nvSpPr>
          <p:cNvPr id="2" name="TextBox 1">
            <a:extLst>
              <a:ext uri="{FF2B5EF4-FFF2-40B4-BE49-F238E27FC236}">
                <a16:creationId xmlns:a16="http://schemas.microsoft.com/office/drawing/2014/main" id="{65D069AD-2593-9AD6-239E-EE8F7BFD6240}"/>
              </a:ext>
            </a:extLst>
          </p:cNvPr>
          <p:cNvSpPr txBox="1"/>
          <p:nvPr/>
        </p:nvSpPr>
        <p:spPr>
          <a:xfrm>
            <a:off x="3909858" y="162534"/>
            <a:ext cx="4372287" cy="769441"/>
          </a:xfrm>
          <a:prstGeom prst="rect">
            <a:avLst/>
          </a:prstGeom>
          <a:noFill/>
        </p:spPr>
        <p:txBody>
          <a:bodyPr wrap="none" rtlCol="0">
            <a:spAutoFit/>
          </a:bodyPr>
          <a:lstStyle/>
          <a:p>
            <a:pPr algn="ctr"/>
            <a:r>
              <a:rPr lang="en-US" sz="4400" b="1">
                <a:solidFill>
                  <a:schemeClr val="bg1"/>
                </a:solidFill>
              </a:rPr>
              <a:t>FURTHER WORK</a:t>
            </a:r>
            <a:endParaRPr lang="en-US" sz="2800" b="1">
              <a:solidFill>
                <a:schemeClr val="bg1"/>
              </a:solidFill>
            </a:endParaRPr>
          </a:p>
        </p:txBody>
      </p:sp>
      <p:sp>
        <p:nvSpPr>
          <p:cNvPr id="4" name="TextBox 3">
            <a:extLst>
              <a:ext uri="{FF2B5EF4-FFF2-40B4-BE49-F238E27FC236}">
                <a16:creationId xmlns:a16="http://schemas.microsoft.com/office/drawing/2014/main" id="{EBA35B44-EF0B-438D-12B1-393C2A5A00B0}"/>
              </a:ext>
            </a:extLst>
          </p:cNvPr>
          <p:cNvSpPr txBox="1"/>
          <p:nvPr/>
        </p:nvSpPr>
        <p:spPr>
          <a:xfrm>
            <a:off x="359664" y="1257042"/>
            <a:ext cx="11472672" cy="5355312"/>
          </a:xfrm>
          <a:prstGeom prst="rect">
            <a:avLst/>
          </a:prstGeom>
          <a:noFill/>
        </p:spPr>
        <p:txBody>
          <a:bodyPr wrap="square" numCol="1" rtlCol="0" anchor="ctr">
            <a:spAutoFit/>
          </a:bodyPr>
          <a:lstStyle/>
          <a:p>
            <a:pPr algn="ctr" rtl="0" fontAlgn="base"/>
            <a:r>
              <a:rPr lang="en-GB" sz="1800" b="1" i="0" u="none" strike="noStrike">
                <a:solidFill>
                  <a:srgbClr val="000000"/>
                </a:solidFill>
                <a:effectLst/>
                <a:latin typeface="Calibri" panose="020F0502020204030204" pitchFamily="34" charset="0"/>
              </a:rPr>
              <a:t>Design reconsiderations</a:t>
            </a:r>
            <a:r>
              <a:rPr lang="en-US" sz="1800" b="1" i="0">
                <a:solidFill>
                  <a:srgbClr val="000000"/>
                </a:solidFill>
                <a:effectLst/>
                <a:latin typeface="Calibri" panose="020F0502020204030204" pitchFamily="34" charset="0"/>
              </a:rPr>
              <a:t>​</a:t>
            </a:r>
            <a:endParaRPr lang="en-US" b="1" i="0">
              <a:solidFill>
                <a:srgbClr val="000000"/>
              </a:solidFill>
              <a:effectLst/>
              <a:latin typeface="Segoe UI" panose="020B0502040204020203" pitchFamily="34" charset="0"/>
            </a:endParaRPr>
          </a:p>
          <a:p>
            <a:pPr marL="285750" indent="-285750" algn="ctr" rtl="0" fontAlgn="base">
              <a:buFont typeface="System Font Regular"/>
              <a:buChar char="-"/>
            </a:pPr>
            <a:r>
              <a:rPr lang="en-GB" sz="1800" b="0" i="0" u="none" strike="noStrike">
                <a:solidFill>
                  <a:srgbClr val="000000"/>
                </a:solidFill>
                <a:effectLst/>
                <a:latin typeface="Calibri" panose="020F0502020204030204" pitchFamily="34" charset="0"/>
              </a:rPr>
              <a:t>Consider different rider positions and air box cover shapes</a:t>
            </a:r>
            <a:r>
              <a:rPr lang="en-US" sz="1800"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marL="285750" indent="-285750" algn="ctr" rtl="0" fontAlgn="base">
              <a:buFont typeface="System Font Regular"/>
              <a:buChar char="-"/>
            </a:pPr>
            <a:r>
              <a:rPr lang="en-GB" sz="1800" b="0" i="0" u="none" strike="noStrike">
                <a:solidFill>
                  <a:srgbClr val="000000"/>
                </a:solidFill>
                <a:effectLst/>
                <a:latin typeface="Calibri" panose="020F0502020204030204" pitchFamily="34" charset="0"/>
              </a:rPr>
              <a:t>Make modifications accordingly</a:t>
            </a:r>
            <a:r>
              <a:rPr lang="en-US" sz="1800"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algn="ctr" rtl="0" fontAlgn="base"/>
            <a:endParaRPr lang="en-GB" sz="1800" b="0" i="0" u="none" strike="noStrike">
              <a:solidFill>
                <a:srgbClr val="000000"/>
              </a:solidFill>
              <a:effectLst/>
              <a:latin typeface="Calibri" panose="020F0502020204030204" pitchFamily="34" charset="0"/>
            </a:endParaRPr>
          </a:p>
          <a:p>
            <a:pPr algn="ctr" rtl="0" fontAlgn="base"/>
            <a:r>
              <a:rPr lang="en-GB" sz="1800" b="1" i="0" u="none" strike="noStrike">
                <a:solidFill>
                  <a:srgbClr val="000000"/>
                </a:solidFill>
                <a:effectLst/>
                <a:latin typeface="Calibri" panose="020F0502020204030204" pitchFamily="34" charset="0"/>
              </a:rPr>
              <a:t>Modelling physical prototype</a:t>
            </a:r>
            <a:r>
              <a:rPr lang="en-US" sz="1800" b="1" i="0">
                <a:solidFill>
                  <a:srgbClr val="000000"/>
                </a:solidFill>
                <a:effectLst/>
                <a:latin typeface="Calibri" panose="020F0502020204030204" pitchFamily="34" charset="0"/>
              </a:rPr>
              <a:t>​</a:t>
            </a:r>
            <a:endParaRPr lang="en-US" b="1" i="0">
              <a:solidFill>
                <a:srgbClr val="000000"/>
              </a:solidFill>
              <a:effectLst/>
              <a:latin typeface="Segoe UI" panose="020B0502040204020203" pitchFamily="34" charset="0"/>
            </a:endParaRPr>
          </a:p>
          <a:p>
            <a:pPr marL="285750" indent="-285750" algn="ctr" rtl="0" fontAlgn="base">
              <a:buFont typeface="System Font Regular"/>
              <a:buChar char="-"/>
            </a:pPr>
            <a:r>
              <a:rPr lang="en-GB" sz="1800" b="0" i="0" u="none" strike="noStrike">
                <a:solidFill>
                  <a:srgbClr val="000000"/>
                </a:solidFill>
                <a:effectLst/>
                <a:latin typeface="Calibri" panose="020F0502020204030204" pitchFamily="34" charset="0"/>
              </a:rPr>
              <a:t>Machine a base for moulds in router</a:t>
            </a:r>
            <a:r>
              <a:rPr lang="en-US" sz="1800"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marL="285750" indent="-285750" algn="ctr" rtl="0" fontAlgn="base">
              <a:buFont typeface="System Font Regular"/>
              <a:buChar char="-"/>
            </a:pPr>
            <a:r>
              <a:rPr lang="en-GB" sz="1800" b="0" i="0" u="none" strike="noStrike">
                <a:solidFill>
                  <a:srgbClr val="000000"/>
                </a:solidFill>
                <a:effectLst/>
                <a:latin typeface="Calibri" panose="020F0502020204030204" pitchFamily="34" charset="0"/>
              </a:rPr>
              <a:t>Produce a mould and begin carbon fibre modelling</a:t>
            </a:r>
            <a:r>
              <a:rPr lang="en-US" sz="1800"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algn="ctr" rtl="0" fontAlgn="base"/>
            <a:endParaRPr lang="en-GB" sz="1800" b="0" i="0" u="none" strike="noStrike">
              <a:solidFill>
                <a:srgbClr val="000000"/>
              </a:solidFill>
              <a:effectLst/>
              <a:latin typeface="Calibri" panose="020F0502020204030204" pitchFamily="34" charset="0"/>
            </a:endParaRPr>
          </a:p>
          <a:p>
            <a:pPr algn="ctr" rtl="0" fontAlgn="base"/>
            <a:r>
              <a:rPr lang="en-GB" sz="1800" b="1" i="0" u="none" strike="noStrike">
                <a:solidFill>
                  <a:srgbClr val="000000"/>
                </a:solidFill>
                <a:effectLst/>
                <a:latin typeface="Calibri" panose="020F0502020204030204" pitchFamily="34" charset="0"/>
              </a:rPr>
              <a:t>Consider CFD</a:t>
            </a:r>
            <a:r>
              <a:rPr lang="en-US" sz="1800" b="1" i="0">
                <a:solidFill>
                  <a:srgbClr val="000000"/>
                </a:solidFill>
                <a:effectLst/>
                <a:latin typeface="Calibri" panose="020F0502020204030204" pitchFamily="34" charset="0"/>
              </a:rPr>
              <a:t>​</a:t>
            </a:r>
            <a:endParaRPr lang="en-US" b="1" i="0">
              <a:solidFill>
                <a:srgbClr val="000000"/>
              </a:solidFill>
              <a:effectLst/>
              <a:latin typeface="Segoe UI" panose="020B0502040204020203" pitchFamily="34" charset="0"/>
            </a:endParaRPr>
          </a:p>
          <a:p>
            <a:pPr marL="285750" indent="-285750" algn="ctr" rtl="0" fontAlgn="base">
              <a:buFont typeface="System Font Regular"/>
              <a:buChar char="-"/>
            </a:pPr>
            <a:r>
              <a:rPr lang="en-GB" sz="1800" b="0" i="0" u="none" strike="noStrike">
                <a:solidFill>
                  <a:srgbClr val="000000"/>
                </a:solidFill>
                <a:effectLst/>
                <a:latin typeface="Calibri" panose="020F0502020204030204" pitchFamily="34" charset="0"/>
              </a:rPr>
              <a:t>Run flow tests in SolidWorks</a:t>
            </a:r>
            <a:r>
              <a:rPr lang="en-US" sz="1800"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marL="285750" indent="-285750" algn="ctr" rtl="0" fontAlgn="base">
              <a:buFont typeface="System Font Regular"/>
              <a:buChar char="-"/>
            </a:pPr>
            <a:r>
              <a:rPr lang="en-GB" sz="1800" b="0" i="0" u="none" strike="noStrike">
                <a:solidFill>
                  <a:srgbClr val="000000"/>
                </a:solidFill>
                <a:effectLst/>
                <a:latin typeface="Calibri" panose="020F0502020204030204" pitchFamily="34" charset="0"/>
              </a:rPr>
              <a:t>Consider how the new body will impact drag forces</a:t>
            </a:r>
            <a:r>
              <a:rPr lang="en-US" sz="1800"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algn="ctr" rtl="0" fontAlgn="base"/>
            <a:endParaRPr lang="en-GB" sz="1800" b="0" i="0" u="none" strike="noStrike">
              <a:solidFill>
                <a:srgbClr val="000000"/>
              </a:solidFill>
              <a:effectLst/>
              <a:latin typeface="Calibri" panose="020F0502020204030204" pitchFamily="34" charset="0"/>
            </a:endParaRPr>
          </a:p>
          <a:p>
            <a:pPr algn="ctr" rtl="0" fontAlgn="base"/>
            <a:r>
              <a:rPr lang="en-GB" sz="1800" b="1" i="0" u="none" strike="noStrike">
                <a:solidFill>
                  <a:srgbClr val="000000"/>
                </a:solidFill>
                <a:effectLst/>
                <a:latin typeface="Calibri" panose="020F0502020204030204" pitchFamily="34" charset="0"/>
              </a:rPr>
              <a:t>Begin FEA and fully analyse the model</a:t>
            </a:r>
            <a:r>
              <a:rPr lang="en-US" sz="1800" b="1" i="0">
                <a:solidFill>
                  <a:srgbClr val="000000"/>
                </a:solidFill>
                <a:effectLst/>
                <a:latin typeface="Calibri" panose="020F0502020204030204" pitchFamily="34" charset="0"/>
              </a:rPr>
              <a:t>​</a:t>
            </a:r>
            <a:endParaRPr lang="en-US" b="1" i="0">
              <a:solidFill>
                <a:srgbClr val="000000"/>
              </a:solidFill>
              <a:effectLst/>
              <a:latin typeface="Segoe UI" panose="020B0502040204020203" pitchFamily="34" charset="0"/>
            </a:endParaRPr>
          </a:p>
          <a:p>
            <a:pPr marL="285750" indent="-285750" algn="ctr" rtl="0" fontAlgn="base">
              <a:buFont typeface="System Font Regular"/>
              <a:buChar char="-"/>
            </a:pPr>
            <a:r>
              <a:rPr lang="en-GB" sz="1800" b="0" i="0" u="none" strike="noStrike">
                <a:solidFill>
                  <a:srgbClr val="000000"/>
                </a:solidFill>
                <a:effectLst/>
                <a:latin typeface="Calibri" panose="020F0502020204030204" pitchFamily="34" charset="0"/>
              </a:rPr>
              <a:t>Calculate product FEA for the model</a:t>
            </a:r>
            <a:r>
              <a:rPr lang="en-US" sz="1800"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marL="285750" indent="-285750" algn="ctr" rtl="0" fontAlgn="base">
              <a:buFont typeface="System Font Regular"/>
              <a:buChar char="-"/>
            </a:pPr>
            <a:r>
              <a:rPr lang="en-GB" sz="1800" b="0" i="0" u="none" strike="noStrike">
                <a:solidFill>
                  <a:srgbClr val="000000"/>
                </a:solidFill>
                <a:effectLst/>
                <a:latin typeface="Calibri" panose="020F0502020204030204" pitchFamily="34" charset="0"/>
              </a:rPr>
              <a:t>Run FEA in SolidWorks and compare to calculations</a:t>
            </a:r>
            <a:r>
              <a:rPr lang="en-US" sz="1800"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algn="ctr" rtl="0" fontAlgn="base"/>
            <a:endParaRPr lang="en-GB" sz="1800" b="0" i="0" u="none" strike="noStrike">
              <a:solidFill>
                <a:srgbClr val="000000"/>
              </a:solidFill>
              <a:effectLst/>
              <a:latin typeface="Calibri" panose="020F0502020204030204" pitchFamily="34" charset="0"/>
            </a:endParaRPr>
          </a:p>
          <a:p>
            <a:pPr algn="ctr" rtl="0" fontAlgn="base"/>
            <a:r>
              <a:rPr lang="en-GB" sz="1800" b="1" i="0" u="none" strike="noStrike">
                <a:solidFill>
                  <a:srgbClr val="000000"/>
                </a:solidFill>
                <a:effectLst/>
                <a:latin typeface="Calibri" panose="020F0502020204030204" pitchFamily="34" charset="0"/>
              </a:rPr>
              <a:t>Decide final production process</a:t>
            </a:r>
            <a:r>
              <a:rPr lang="en-US" sz="1800" b="1" i="0">
                <a:solidFill>
                  <a:srgbClr val="000000"/>
                </a:solidFill>
                <a:effectLst/>
                <a:latin typeface="Calibri" panose="020F0502020204030204" pitchFamily="34" charset="0"/>
              </a:rPr>
              <a:t>​</a:t>
            </a:r>
            <a:endParaRPr lang="en-US" b="1" i="0">
              <a:solidFill>
                <a:srgbClr val="000000"/>
              </a:solidFill>
              <a:effectLst/>
              <a:latin typeface="Segoe UI" panose="020B0502040204020203" pitchFamily="34" charset="0"/>
            </a:endParaRPr>
          </a:p>
          <a:p>
            <a:pPr marL="285750" indent="-285750" algn="ctr" rtl="0" fontAlgn="base">
              <a:buFont typeface="System Font Regular"/>
              <a:buChar char="-"/>
            </a:pPr>
            <a:r>
              <a:rPr lang="en-GB" sz="1800" b="0" i="0" u="none" strike="noStrike">
                <a:solidFill>
                  <a:srgbClr val="000000"/>
                </a:solidFill>
                <a:effectLst/>
                <a:latin typeface="Calibri" panose="020F0502020204030204" pitchFamily="34" charset="0"/>
              </a:rPr>
              <a:t>Research carbon production methods</a:t>
            </a:r>
            <a:r>
              <a:rPr lang="en-US" sz="1800"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marL="285750" indent="-285750" algn="ctr" rtl="0" fontAlgn="base">
              <a:buFont typeface="System Font Regular"/>
              <a:buChar char="-"/>
            </a:pPr>
            <a:r>
              <a:rPr lang="en-GB" sz="1800" b="0" i="0" u="none" strike="noStrike">
                <a:solidFill>
                  <a:srgbClr val="000000"/>
                </a:solidFill>
                <a:effectLst/>
                <a:latin typeface="Aptos" panose="020B0004020202020204" pitchFamily="34" charset="0"/>
              </a:rPr>
              <a:t>Choose the most desirable and available method</a:t>
            </a:r>
            <a:endParaRPr lang="en-US" b="0" i="0">
              <a:solidFill>
                <a:srgbClr val="000000"/>
              </a:solidFill>
              <a:effectLst/>
              <a:latin typeface="Arial" panose="020B0604020202020204" pitchFamily="34" charset="0"/>
            </a:endParaRPr>
          </a:p>
        </p:txBody>
      </p:sp>
    </p:spTree>
    <p:extLst>
      <p:ext uri="{BB962C8B-B14F-4D97-AF65-F5344CB8AC3E}">
        <p14:creationId xmlns:p14="http://schemas.microsoft.com/office/powerpoint/2010/main" val="11418063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BA8A7A-CB59-4CF6-437D-741BE7FC1F33}"/>
            </a:ext>
          </a:extLst>
        </p:cNvPr>
        <p:cNvGrpSpPr/>
        <p:nvPr/>
      </p:nvGrpSpPr>
      <p:grpSpPr>
        <a:xfrm>
          <a:off x="0" y="0"/>
          <a:ext cx="0" cy="0"/>
          <a:chOff x="0" y="0"/>
          <a:chExt cx="0" cy="0"/>
        </a:xfrm>
      </p:grpSpPr>
      <p:pic>
        <p:nvPicPr>
          <p:cNvPr id="2" name="Picture 2" descr="A close up of a machine&#10;&#10;Description automatically generated">
            <a:extLst>
              <a:ext uri="{FF2B5EF4-FFF2-40B4-BE49-F238E27FC236}">
                <a16:creationId xmlns:a16="http://schemas.microsoft.com/office/drawing/2014/main" id="{E6FB2420-490A-6ED3-5B45-29E8BB5E88C0}"/>
              </a:ext>
            </a:extLst>
          </p:cNvPr>
          <p:cNvPicPr>
            <a:picLocks noChangeAspect="1" noChangeArrowheads="1"/>
          </p:cNvPicPr>
          <p:nvPr/>
        </p:nvPicPr>
        <p:blipFill>
          <a:blip r:embed="rId3">
            <a:alphaModFix amt="50000"/>
            <a:extLst>
              <a:ext uri="{28A0092B-C50C-407E-A947-70E740481C1C}">
                <a14:useLocalDpi xmlns:a14="http://schemas.microsoft.com/office/drawing/2010/main" val="0"/>
              </a:ext>
            </a:extLst>
          </a:blip>
          <a:srcRect/>
          <a:stretch>
            <a:fillRect/>
          </a:stretch>
        </p:blipFill>
        <p:spPr bwMode="auto">
          <a:xfrm>
            <a:off x="2667000" y="0"/>
            <a:ext cx="6858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25D7919-8496-FACC-8720-D10B665B2478}"/>
              </a:ext>
            </a:extLst>
          </p:cNvPr>
          <p:cNvSpPr txBox="1"/>
          <p:nvPr/>
        </p:nvSpPr>
        <p:spPr>
          <a:xfrm>
            <a:off x="0" y="2222500"/>
            <a:ext cx="12192000" cy="769441"/>
          </a:xfrm>
          <a:prstGeom prst="rect">
            <a:avLst/>
          </a:prstGeom>
          <a:solidFill>
            <a:schemeClr val="bg1">
              <a:alpha val="80000"/>
            </a:schemeClr>
          </a:solidFill>
        </p:spPr>
        <p:txBody>
          <a:bodyPr wrap="square" rtlCol="0">
            <a:spAutoFit/>
          </a:bodyPr>
          <a:lstStyle/>
          <a:p>
            <a:pPr algn="ctr"/>
            <a:r>
              <a:rPr lang="en-US" sz="4400" b="1"/>
              <a:t>Variable Inlet Stacks</a:t>
            </a:r>
          </a:p>
        </p:txBody>
      </p:sp>
      <p:sp>
        <p:nvSpPr>
          <p:cNvPr id="11" name="TextBox 10">
            <a:extLst>
              <a:ext uri="{FF2B5EF4-FFF2-40B4-BE49-F238E27FC236}">
                <a16:creationId xmlns:a16="http://schemas.microsoft.com/office/drawing/2014/main" id="{431EF1AE-58AA-EDD8-9782-5BD131BE2783}"/>
              </a:ext>
            </a:extLst>
          </p:cNvPr>
          <p:cNvSpPr txBox="1"/>
          <p:nvPr/>
        </p:nvSpPr>
        <p:spPr>
          <a:xfrm>
            <a:off x="0" y="3206164"/>
            <a:ext cx="12192000" cy="461665"/>
          </a:xfrm>
          <a:prstGeom prst="rect">
            <a:avLst/>
          </a:prstGeom>
          <a:solidFill>
            <a:schemeClr val="bg1">
              <a:alpha val="80000"/>
            </a:schemeClr>
          </a:solidFill>
        </p:spPr>
        <p:txBody>
          <a:bodyPr wrap="square" rtlCol="0">
            <a:spAutoFit/>
          </a:bodyPr>
          <a:lstStyle/>
          <a:p>
            <a:pPr algn="ctr"/>
            <a:r>
              <a:rPr lang="en-US" sz="2400" b="1">
                <a:solidFill>
                  <a:schemeClr val="bg2">
                    <a:lumMod val="50000"/>
                  </a:schemeClr>
                </a:solidFill>
              </a:rPr>
              <a:t>Sam Stainsby</a:t>
            </a:r>
          </a:p>
        </p:txBody>
      </p:sp>
    </p:spTree>
    <p:extLst>
      <p:ext uri="{BB962C8B-B14F-4D97-AF65-F5344CB8AC3E}">
        <p14:creationId xmlns:p14="http://schemas.microsoft.com/office/powerpoint/2010/main" val="15552720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04336B-652B-0029-3CFF-EB37CBC25B79}"/>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0734C6F8-F98E-20A8-EC92-0E0116CDC44E}"/>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7557786" y="0"/>
            <a:ext cx="4635500" cy="6873994"/>
          </a:xfrm>
          <a:prstGeom prst="rect">
            <a:avLst/>
          </a:prstGeom>
          <a:effectLst/>
        </p:spPr>
      </p:pic>
      <p:sp>
        <p:nvSpPr>
          <p:cNvPr id="7" name="TextBox 6">
            <a:extLst>
              <a:ext uri="{FF2B5EF4-FFF2-40B4-BE49-F238E27FC236}">
                <a16:creationId xmlns:a16="http://schemas.microsoft.com/office/drawing/2014/main" id="{0338E7B0-92AC-AF6F-4664-CABD6B535B71}"/>
              </a:ext>
            </a:extLst>
          </p:cNvPr>
          <p:cNvSpPr txBox="1"/>
          <p:nvPr/>
        </p:nvSpPr>
        <p:spPr>
          <a:xfrm>
            <a:off x="8068001" y="189954"/>
            <a:ext cx="3615070" cy="5909310"/>
          </a:xfrm>
          <a:prstGeom prst="rect">
            <a:avLst/>
          </a:prstGeom>
          <a:noFill/>
        </p:spPr>
        <p:txBody>
          <a:bodyPr wrap="square" rtlCol="0">
            <a:spAutoFit/>
          </a:bodyPr>
          <a:lstStyle/>
          <a:p>
            <a:pPr algn="ctr"/>
            <a:r>
              <a:rPr lang="en-US" sz="2800" b="1">
                <a:solidFill>
                  <a:schemeClr val="bg1"/>
                </a:solidFill>
              </a:rPr>
              <a:t>Measuring</a:t>
            </a:r>
          </a:p>
          <a:p>
            <a:endParaRPr lang="en-US" sz="2000">
              <a:solidFill>
                <a:schemeClr val="bg1"/>
              </a:solidFill>
            </a:endParaRPr>
          </a:p>
          <a:p>
            <a:pPr marL="285750" indent="-285750" algn="l" rtl="0" fontAlgn="base">
              <a:buFont typeface="System Font Regular"/>
              <a:buChar char="-"/>
            </a:pPr>
            <a:r>
              <a:rPr lang="en-GB" sz="1800" b="0" i="0" u="none" strike="noStrike">
                <a:solidFill>
                  <a:schemeClr val="bg1"/>
                </a:solidFill>
                <a:effectLst/>
                <a:latin typeface="Aptos" panose="020B0004020202020204" pitchFamily="34" charset="0"/>
              </a:rPr>
              <a:t>Measurements Of Intake </a:t>
            </a:r>
            <a:r>
              <a:rPr lang="en-GB">
                <a:solidFill>
                  <a:schemeClr val="bg1"/>
                </a:solidFill>
                <a:latin typeface="Aptos" panose="020B0004020202020204" pitchFamily="34" charset="0"/>
              </a:rPr>
              <a:t>P</a:t>
            </a:r>
            <a:r>
              <a:rPr lang="en-GB" sz="1800" b="0" i="0" u="none" strike="noStrike">
                <a:solidFill>
                  <a:schemeClr val="bg1"/>
                </a:solidFill>
                <a:effectLst/>
                <a:latin typeface="Aptos" panose="020B0004020202020204" pitchFamily="34" charset="0"/>
              </a:rPr>
              <a:t>ort &amp; Throttle Body To Determine </a:t>
            </a:r>
            <a:r>
              <a:rPr lang="en-GB">
                <a:solidFill>
                  <a:schemeClr val="bg1"/>
                </a:solidFill>
                <a:latin typeface="Aptos" panose="020B0004020202020204" pitchFamily="34" charset="0"/>
              </a:rPr>
              <a:t>L</a:t>
            </a:r>
            <a:r>
              <a:rPr lang="en-GB" sz="1800" b="0" i="0" u="none" strike="noStrike">
                <a:solidFill>
                  <a:schemeClr val="bg1"/>
                </a:solidFill>
                <a:effectLst/>
                <a:latin typeface="Aptos" panose="020B0004020202020204" pitchFamily="34" charset="0"/>
              </a:rPr>
              <a:t>ength For Only Stacks</a:t>
            </a:r>
          </a:p>
          <a:p>
            <a:pPr marL="285750" indent="-285750" algn="l" rtl="0" fontAlgn="base">
              <a:buFont typeface="System Font Regular"/>
              <a:buChar char="-"/>
            </a:pPr>
            <a:endParaRPr lang="en-US" sz="2000" b="0" i="0">
              <a:solidFill>
                <a:schemeClr val="bg1"/>
              </a:solidFill>
              <a:effectLst/>
              <a:latin typeface="Arial" panose="020B0604020202020204" pitchFamily="34" charset="0"/>
            </a:endParaRPr>
          </a:p>
          <a:p>
            <a:pPr marL="285750" indent="-285750" algn="l" rtl="0" fontAlgn="base">
              <a:buFont typeface="System Font Regular"/>
              <a:buChar char="-"/>
            </a:pPr>
            <a:r>
              <a:rPr lang="en-GB" sz="1800" b="0" i="0" u="none" strike="noStrike">
                <a:solidFill>
                  <a:schemeClr val="bg1"/>
                </a:solidFill>
                <a:effectLst/>
                <a:latin typeface="Aptos" panose="020B0004020202020204" pitchFamily="34" charset="0"/>
              </a:rPr>
              <a:t>Measuring Airbox </a:t>
            </a:r>
            <a:r>
              <a:rPr lang="en-GB">
                <a:solidFill>
                  <a:schemeClr val="bg1"/>
                </a:solidFill>
                <a:latin typeface="Aptos" panose="020B0004020202020204" pitchFamily="34" charset="0"/>
              </a:rPr>
              <a:t>H</a:t>
            </a:r>
            <a:r>
              <a:rPr lang="en-GB" sz="1800" b="0" i="0" u="none" strike="noStrike">
                <a:solidFill>
                  <a:schemeClr val="bg1"/>
                </a:solidFill>
                <a:effectLst/>
                <a:latin typeface="Aptos" panose="020B0004020202020204" pitchFamily="34" charset="0"/>
              </a:rPr>
              <a:t>eight To See </a:t>
            </a:r>
            <a:r>
              <a:rPr lang="en-GB">
                <a:solidFill>
                  <a:schemeClr val="bg1"/>
                </a:solidFill>
                <a:latin typeface="Aptos" panose="020B0004020202020204" pitchFamily="34" charset="0"/>
              </a:rPr>
              <a:t>S</a:t>
            </a:r>
            <a:r>
              <a:rPr lang="en-GB" sz="1800" b="0" i="0" u="none" strike="noStrike">
                <a:solidFill>
                  <a:schemeClr val="bg1"/>
                </a:solidFill>
                <a:effectLst/>
                <a:latin typeface="Aptos" panose="020B0004020202020204" pitchFamily="34" charset="0"/>
              </a:rPr>
              <a:t>tack Height Limit </a:t>
            </a:r>
          </a:p>
          <a:p>
            <a:pPr marL="285750" indent="-285750" algn="l" rtl="0" fontAlgn="base">
              <a:buFont typeface="System Font Regular"/>
              <a:buChar char="-"/>
            </a:pPr>
            <a:endParaRPr lang="en-GB">
              <a:solidFill>
                <a:schemeClr val="bg1"/>
              </a:solidFill>
              <a:latin typeface="Aptos" panose="020B0004020202020204" pitchFamily="34" charset="0"/>
            </a:endParaRPr>
          </a:p>
          <a:p>
            <a:pPr marL="285750" indent="-285750" algn="l" rtl="0" fontAlgn="base">
              <a:buFont typeface="System Font Regular"/>
              <a:buChar char="-"/>
            </a:pPr>
            <a:r>
              <a:rPr lang="en-GB" sz="1800" b="0" i="0" u="none" strike="noStrike">
                <a:solidFill>
                  <a:schemeClr val="bg1"/>
                </a:solidFill>
                <a:effectLst/>
                <a:latin typeface="Aptos" panose="020B0004020202020204" pitchFamily="34" charset="0"/>
              </a:rPr>
              <a:t>Measured The Heights Of The Stacks For Both Right And Left Cylinder To Find Current Pulse Tuning</a:t>
            </a:r>
          </a:p>
          <a:p>
            <a:pPr marL="285750" indent="-285750" algn="l" rtl="0" fontAlgn="base">
              <a:buFont typeface="System Font Regular"/>
              <a:buChar char="-"/>
            </a:pPr>
            <a:endParaRPr lang="en-US" sz="2000" b="0" i="0">
              <a:solidFill>
                <a:schemeClr val="bg1"/>
              </a:solidFill>
              <a:effectLst/>
              <a:latin typeface="Arial" panose="020B0604020202020204" pitchFamily="34" charset="0"/>
            </a:endParaRPr>
          </a:p>
          <a:p>
            <a:pPr marL="285750" indent="-285750" algn="l" rtl="0" fontAlgn="base">
              <a:buFont typeface="System Font Regular"/>
              <a:buChar char="-"/>
            </a:pPr>
            <a:r>
              <a:rPr lang="en-GB" sz="1800" b="0" i="0" u="none" strike="noStrike">
                <a:solidFill>
                  <a:schemeClr val="bg1"/>
                </a:solidFill>
                <a:effectLst/>
                <a:latin typeface="Aptos" panose="020B0004020202020204" pitchFamily="34" charset="0"/>
              </a:rPr>
              <a:t>Measured Stack Angle To Find Radius For A Rotary Variable System</a:t>
            </a:r>
            <a:endParaRPr lang="en-US" sz="1800" b="0" i="0">
              <a:solidFill>
                <a:schemeClr val="bg1"/>
              </a:solidFill>
              <a:effectLst/>
              <a:latin typeface="Aptos" panose="020B0004020202020204" pitchFamily="34" charset="0"/>
            </a:endParaRPr>
          </a:p>
          <a:p>
            <a:pPr marL="285750" indent="-285750" algn="l" rtl="0" fontAlgn="base">
              <a:buFont typeface="System Font Regular"/>
              <a:buChar char="-"/>
            </a:pPr>
            <a:endParaRPr lang="en-US" sz="2000" b="0" i="0">
              <a:solidFill>
                <a:schemeClr val="bg1"/>
              </a:solidFill>
              <a:effectLst/>
              <a:latin typeface="Arial" panose="020B0604020202020204" pitchFamily="34" charset="0"/>
            </a:endParaRPr>
          </a:p>
          <a:p>
            <a:pPr marL="285750" indent="-285750" algn="l" rtl="0" fontAlgn="base">
              <a:buFont typeface="System Font Regular"/>
              <a:buChar char="-"/>
            </a:pPr>
            <a:r>
              <a:rPr lang="en-GB" sz="1800" b="0" i="0" u="none" strike="noStrike">
                <a:solidFill>
                  <a:schemeClr val="bg1"/>
                </a:solidFill>
                <a:effectLst/>
                <a:latin typeface="Aptos" panose="020B0004020202020204" pitchFamily="34" charset="0"/>
              </a:rPr>
              <a:t>Measured MWR Stack Height For Future Comparisons</a:t>
            </a:r>
            <a:endParaRPr lang="en-US" sz="2000" b="0" i="0">
              <a:solidFill>
                <a:schemeClr val="bg1"/>
              </a:solidFill>
              <a:effectLst/>
              <a:latin typeface="Arial" panose="020B0604020202020204" pitchFamily="34" charset="0"/>
            </a:endParaRPr>
          </a:p>
        </p:txBody>
      </p:sp>
      <p:graphicFrame>
        <p:nvGraphicFramePr>
          <p:cNvPr id="2" name="Table 1">
            <a:extLst>
              <a:ext uri="{FF2B5EF4-FFF2-40B4-BE49-F238E27FC236}">
                <a16:creationId xmlns:a16="http://schemas.microsoft.com/office/drawing/2014/main" id="{30EDF7A7-988B-E66B-BB50-2351007C09E0}"/>
              </a:ext>
            </a:extLst>
          </p:cNvPr>
          <p:cNvGraphicFramePr>
            <a:graphicFrameLocks noGrp="1"/>
          </p:cNvGraphicFramePr>
          <p:nvPr/>
        </p:nvGraphicFramePr>
        <p:xfrm>
          <a:off x="368479" y="330289"/>
          <a:ext cx="6934200" cy="2225040"/>
        </p:xfrm>
        <a:graphic>
          <a:graphicData uri="http://schemas.openxmlformats.org/drawingml/2006/table">
            <a:tbl>
              <a:tblPr firstRow="1" bandRow="1">
                <a:tableStyleId>{5C22544A-7EE6-4342-B048-85BDC9FD1C3A}</a:tableStyleId>
              </a:tblPr>
              <a:tblGrid>
                <a:gridCol w="3467100">
                  <a:extLst>
                    <a:ext uri="{9D8B030D-6E8A-4147-A177-3AD203B41FA5}">
                      <a16:colId xmlns:a16="http://schemas.microsoft.com/office/drawing/2014/main" val="1805093177"/>
                    </a:ext>
                  </a:extLst>
                </a:gridCol>
                <a:gridCol w="3467100">
                  <a:extLst>
                    <a:ext uri="{9D8B030D-6E8A-4147-A177-3AD203B41FA5}">
                      <a16:colId xmlns:a16="http://schemas.microsoft.com/office/drawing/2014/main" val="4501611"/>
                    </a:ext>
                  </a:extLst>
                </a:gridCol>
              </a:tblGrid>
              <a:tr h="370840">
                <a:tc>
                  <a:txBody>
                    <a:bodyPr/>
                    <a:lstStyle/>
                    <a:p>
                      <a:r>
                        <a:rPr lang="en-US"/>
                        <a:t>Part</a:t>
                      </a:r>
                    </a:p>
                  </a:txBody>
                  <a:tcPr/>
                </a:tc>
                <a:tc>
                  <a:txBody>
                    <a:bodyPr/>
                    <a:lstStyle/>
                    <a:p>
                      <a:r>
                        <a:rPr lang="en-US"/>
                        <a:t>Dimension</a:t>
                      </a:r>
                    </a:p>
                  </a:txBody>
                  <a:tcPr/>
                </a:tc>
                <a:extLst>
                  <a:ext uri="{0D108BD9-81ED-4DB2-BD59-A6C34878D82A}">
                    <a16:rowId xmlns:a16="http://schemas.microsoft.com/office/drawing/2014/main" val="1202230038"/>
                  </a:ext>
                </a:extLst>
              </a:tr>
              <a:tr h="370840">
                <a:tc>
                  <a:txBody>
                    <a:bodyPr/>
                    <a:lstStyle/>
                    <a:p>
                      <a:r>
                        <a:rPr lang="en-US"/>
                        <a:t>Intake System Length</a:t>
                      </a:r>
                    </a:p>
                  </a:txBody>
                  <a:tcPr/>
                </a:tc>
                <a:tc>
                  <a:txBody>
                    <a:bodyPr/>
                    <a:lstStyle/>
                    <a:p>
                      <a:r>
                        <a:rPr lang="en-US"/>
                        <a:t>195.4mm</a:t>
                      </a:r>
                    </a:p>
                  </a:txBody>
                  <a:tcPr/>
                </a:tc>
                <a:extLst>
                  <a:ext uri="{0D108BD9-81ED-4DB2-BD59-A6C34878D82A}">
                    <a16:rowId xmlns:a16="http://schemas.microsoft.com/office/drawing/2014/main" val="2467215670"/>
                  </a:ext>
                </a:extLst>
              </a:tr>
              <a:tr h="370840">
                <a:tc>
                  <a:txBody>
                    <a:bodyPr/>
                    <a:lstStyle/>
                    <a:p>
                      <a:r>
                        <a:rPr lang="en-US"/>
                        <a:t>Airbox Height</a:t>
                      </a:r>
                    </a:p>
                  </a:txBody>
                  <a:tcPr/>
                </a:tc>
                <a:tc>
                  <a:txBody>
                    <a:bodyPr/>
                    <a:lstStyle/>
                    <a:p>
                      <a:r>
                        <a:rPr lang="en-US"/>
                        <a:t>134mm</a:t>
                      </a:r>
                    </a:p>
                  </a:txBody>
                  <a:tcPr/>
                </a:tc>
                <a:extLst>
                  <a:ext uri="{0D108BD9-81ED-4DB2-BD59-A6C34878D82A}">
                    <a16:rowId xmlns:a16="http://schemas.microsoft.com/office/drawing/2014/main" val="1154569327"/>
                  </a:ext>
                </a:extLst>
              </a:tr>
              <a:tr h="370840">
                <a:tc>
                  <a:txBody>
                    <a:bodyPr/>
                    <a:lstStyle/>
                    <a:p>
                      <a:r>
                        <a:rPr lang="en-US"/>
                        <a:t>OEM Stack Height (R/L)</a:t>
                      </a:r>
                    </a:p>
                  </a:txBody>
                  <a:tcPr/>
                </a:tc>
                <a:tc>
                  <a:txBody>
                    <a:bodyPr/>
                    <a:lstStyle/>
                    <a:p>
                      <a:r>
                        <a:rPr lang="en-US"/>
                        <a:t>39mm / 58mm</a:t>
                      </a:r>
                    </a:p>
                  </a:txBody>
                  <a:tcPr/>
                </a:tc>
                <a:extLst>
                  <a:ext uri="{0D108BD9-81ED-4DB2-BD59-A6C34878D82A}">
                    <a16:rowId xmlns:a16="http://schemas.microsoft.com/office/drawing/2014/main" val="2757089337"/>
                  </a:ext>
                </a:extLst>
              </a:tr>
              <a:tr h="370840">
                <a:tc>
                  <a:txBody>
                    <a:bodyPr/>
                    <a:lstStyle/>
                    <a:p>
                      <a:r>
                        <a:rPr lang="en-US"/>
                        <a:t>OEM Stack Angle</a:t>
                      </a:r>
                    </a:p>
                  </a:txBody>
                  <a:tcPr/>
                </a:tc>
                <a:tc>
                  <a:txBody>
                    <a:bodyPr/>
                    <a:lstStyle/>
                    <a:p>
                      <a:r>
                        <a:rPr lang="en-US"/>
                        <a:t>18.</a:t>
                      </a:r>
                      <a:r>
                        <a:rPr lang="en-US">
                          <a:solidFill>
                            <a:schemeClr val="tx1"/>
                          </a:solidFill>
                        </a:rPr>
                        <a:t>5</a:t>
                      </a:r>
                      <a:r>
                        <a:rPr lang="en-GB" sz="1800" b="0" i="0" u="none" strike="noStrike">
                          <a:solidFill>
                            <a:schemeClr val="tx1"/>
                          </a:solidFill>
                          <a:effectLst/>
                          <a:latin typeface="Aptos" panose="020B0004020202020204" pitchFamily="34" charset="0"/>
                        </a:rPr>
                        <a:t>°</a:t>
                      </a:r>
                      <a:endParaRPr lang="en-US">
                        <a:solidFill>
                          <a:schemeClr val="tx1"/>
                        </a:solidFill>
                      </a:endParaRPr>
                    </a:p>
                  </a:txBody>
                  <a:tcPr/>
                </a:tc>
                <a:extLst>
                  <a:ext uri="{0D108BD9-81ED-4DB2-BD59-A6C34878D82A}">
                    <a16:rowId xmlns:a16="http://schemas.microsoft.com/office/drawing/2014/main" val="522439892"/>
                  </a:ext>
                </a:extLst>
              </a:tr>
              <a:tr h="370840">
                <a:tc>
                  <a:txBody>
                    <a:bodyPr/>
                    <a:lstStyle/>
                    <a:p>
                      <a:r>
                        <a:rPr lang="en-US"/>
                        <a:t>MWR Stack Height (Top/Bottom)</a:t>
                      </a:r>
                    </a:p>
                  </a:txBody>
                  <a:tcPr/>
                </a:tc>
                <a:tc>
                  <a:txBody>
                    <a:bodyPr/>
                    <a:lstStyle/>
                    <a:p>
                      <a:r>
                        <a:rPr lang="en-US">
                          <a:solidFill>
                            <a:schemeClr val="tx1"/>
                          </a:solidFill>
                        </a:rPr>
                        <a:t> / 68mm</a:t>
                      </a:r>
                    </a:p>
                  </a:txBody>
                  <a:tcPr/>
                </a:tc>
                <a:extLst>
                  <a:ext uri="{0D108BD9-81ED-4DB2-BD59-A6C34878D82A}">
                    <a16:rowId xmlns:a16="http://schemas.microsoft.com/office/drawing/2014/main" val="2617842313"/>
                  </a:ext>
                </a:extLst>
              </a:tr>
            </a:tbl>
          </a:graphicData>
        </a:graphic>
      </p:graphicFrame>
      <p:pic>
        <p:nvPicPr>
          <p:cNvPr id="5122" name="Picture 2" descr="A black object on a wood surface&#10;&#10;Description automatically generated">
            <a:extLst>
              <a:ext uri="{FF2B5EF4-FFF2-40B4-BE49-F238E27FC236}">
                <a16:creationId xmlns:a16="http://schemas.microsoft.com/office/drawing/2014/main" id="{C3C3B1AA-60C2-FAB6-DAA7-C0E6F495F29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7879" y="2760229"/>
            <a:ext cx="3339921" cy="1703420"/>
          </a:xfrm>
          <a:prstGeom prst="rect">
            <a:avLst/>
          </a:prstGeom>
          <a:noFill/>
          <a:extLst>
            <a:ext uri="{909E8E84-426E-40DD-AFC4-6F175D3DCCD1}">
              <a14:hiddenFill xmlns:a14="http://schemas.microsoft.com/office/drawing/2010/main">
                <a:solidFill>
                  <a:srgbClr val="FFFFFF"/>
                </a:solidFill>
              </a14:hiddenFill>
            </a:ext>
          </a:extLst>
        </p:spPr>
      </p:pic>
      <p:pic>
        <p:nvPicPr>
          <p:cNvPr id="5123" name="Picture 3" descr="A black object with screws&#10;&#10;Description automatically generated">
            <a:extLst>
              <a:ext uri="{FF2B5EF4-FFF2-40B4-BE49-F238E27FC236}">
                <a16:creationId xmlns:a16="http://schemas.microsoft.com/office/drawing/2014/main" id="{C8C28244-811A-AE1F-9B4B-D7EF1C992CC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7879" y="4676775"/>
            <a:ext cx="3339921" cy="1882908"/>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A hand holding a ruler&#10;&#10;Description automatically generated">
            <a:extLst>
              <a:ext uri="{FF2B5EF4-FFF2-40B4-BE49-F238E27FC236}">
                <a16:creationId xmlns:a16="http://schemas.microsoft.com/office/drawing/2014/main" id="{E0F6B5F6-3DD6-C070-9395-04CC2BCBCA1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86300" y="2760229"/>
            <a:ext cx="2003752" cy="3767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69706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FD82C3-FC52-43FD-C29D-AE497E1B7D9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D8E14B75-1197-BCDF-524A-4A864B236B0A}"/>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0" y="-15994"/>
            <a:ext cx="4635500" cy="6873994"/>
          </a:xfrm>
          <a:prstGeom prst="rect">
            <a:avLst/>
          </a:prstGeom>
          <a:effectLst/>
        </p:spPr>
      </p:pic>
      <p:sp>
        <p:nvSpPr>
          <p:cNvPr id="7" name="TextBox 6">
            <a:extLst>
              <a:ext uri="{FF2B5EF4-FFF2-40B4-BE49-F238E27FC236}">
                <a16:creationId xmlns:a16="http://schemas.microsoft.com/office/drawing/2014/main" id="{D91DE6EA-4213-F056-2C9C-BB3DF2843D5D}"/>
              </a:ext>
            </a:extLst>
          </p:cNvPr>
          <p:cNvSpPr txBox="1"/>
          <p:nvPr/>
        </p:nvSpPr>
        <p:spPr>
          <a:xfrm>
            <a:off x="510215" y="253811"/>
            <a:ext cx="3615070" cy="6370975"/>
          </a:xfrm>
          <a:prstGeom prst="rect">
            <a:avLst/>
          </a:prstGeom>
          <a:noFill/>
        </p:spPr>
        <p:txBody>
          <a:bodyPr wrap="square" rtlCol="0">
            <a:spAutoFit/>
          </a:bodyPr>
          <a:lstStyle/>
          <a:p>
            <a:pPr algn="ctr"/>
            <a:r>
              <a:rPr lang="en-US" sz="2800" b="1">
                <a:solidFill>
                  <a:schemeClr val="bg1"/>
                </a:solidFill>
              </a:rPr>
              <a:t>Calculations</a:t>
            </a:r>
          </a:p>
          <a:p>
            <a:endParaRPr lang="en-US" sz="2000">
              <a:solidFill>
                <a:schemeClr val="bg1"/>
              </a:solidFill>
            </a:endParaRPr>
          </a:p>
          <a:p>
            <a:pPr marL="342900" indent="-342900">
              <a:buFont typeface="System Font Regular"/>
              <a:buChar char="-"/>
            </a:pPr>
            <a:r>
              <a:rPr lang="en-US" sz="2000">
                <a:solidFill>
                  <a:schemeClr val="bg1"/>
                </a:solidFill>
              </a:rPr>
              <a:t>Calculations made to know the full intake length required for every RPM</a:t>
            </a:r>
          </a:p>
          <a:p>
            <a:pPr marL="342900" indent="-342900">
              <a:buFont typeface="System Font Regular"/>
              <a:buChar char="-"/>
            </a:pPr>
            <a:endParaRPr lang="en-US" sz="2000">
              <a:solidFill>
                <a:schemeClr val="bg1"/>
              </a:solidFill>
            </a:endParaRPr>
          </a:p>
          <a:p>
            <a:pPr marL="342900" indent="-342900">
              <a:buFont typeface="System Font Regular"/>
              <a:buChar char="-"/>
            </a:pPr>
            <a:r>
              <a:rPr lang="en-US" sz="2000">
                <a:solidFill>
                  <a:schemeClr val="bg1"/>
                </a:solidFill>
              </a:rPr>
              <a:t>Valve Lift Duration Measured Using Cam Profile</a:t>
            </a:r>
          </a:p>
          <a:p>
            <a:pPr marL="342900" indent="-342900">
              <a:buFont typeface="System Font Regular"/>
              <a:buChar char="-"/>
            </a:pPr>
            <a:endParaRPr lang="en-US" sz="2000">
              <a:solidFill>
                <a:schemeClr val="bg1"/>
              </a:solidFill>
            </a:endParaRPr>
          </a:p>
          <a:p>
            <a:pPr marL="342900" indent="-342900">
              <a:buFont typeface="System Font Regular"/>
              <a:buChar char="-"/>
            </a:pPr>
            <a:r>
              <a:rPr lang="en-US" sz="2000">
                <a:solidFill>
                  <a:schemeClr val="bg1"/>
                </a:solidFill>
              </a:rPr>
              <a:t>Harmonics Also Calculated</a:t>
            </a:r>
          </a:p>
          <a:p>
            <a:pPr marL="800100" lvl="1" indent="-342900">
              <a:buFont typeface="System Font Regular"/>
              <a:buChar char="-"/>
            </a:pPr>
            <a:r>
              <a:rPr lang="en-US" sz="2000">
                <a:solidFill>
                  <a:schemeClr val="bg1"/>
                </a:solidFill>
              </a:rPr>
              <a:t>Only 2</a:t>
            </a:r>
            <a:r>
              <a:rPr lang="en-US" sz="2000" baseline="30000">
                <a:solidFill>
                  <a:schemeClr val="bg1"/>
                </a:solidFill>
              </a:rPr>
              <a:t>nd</a:t>
            </a:r>
            <a:r>
              <a:rPr lang="en-US" sz="2000">
                <a:solidFill>
                  <a:schemeClr val="bg1"/>
                </a:solidFill>
              </a:rPr>
              <a:t> Harmonic Possible</a:t>
            </a:r>
          </a:p>
          <a:p>
            <a:pPr marL="800100" lvl="1" indent="-342900">
              <a:buFont typeface="System Font Regular"/>
              <a:buChar char="-"/>
            </a:pPr>
            <a:endParaRPr lang="en-US" sz="2000">
              <a:solidFill>
                <a:schemeClr val="bg1"/>
              </a:solidFill>
            </a:endParaRPr>
          </a:p>
          <a:p>
            <a:pPr marL="342900" indent="-342900">
              <a:buFont typeface="System Font Regular"/>
              <a:buChar char="-"/>
            </a:pPr>
            <a:r>
              <a:rPr lang="en-US" sz="2000">
                <a:solidFill>
                  <a:schemeClr val="bg1"/>
                </a:solidFill>
              </a:rPr>
              <a:t>Stack height found when intake system length is taken away</a:t>
            </a:r>
          </a:p>
          <a:p>
            <a:pPr marL="342900" indent="-342900">
              <a:buFont typeface="System Font Regular"/>
              <a:buChar char="-"/>
            </a:pPr>
            <a:endParaRPr lang="en-US" sz="2000">
              <a:solidFill>
                <a:schemeClr val="bg1"/>
              </a:solidFill>
            </a:endParaRPr>
          </a:p>
          <a:p>
            <a:pPr marL="342900" indent="-342900">
              <a:buFont typeface="System Font Regular"/>
              <a:buChar char="-"/>
            </a:pPr>
            <a:r>
              <a:rPr lang="en-US" sz="2000">
                <a:solidFill>
                  <a:schemeClr val="bg1"/>
                </a:solidFill>
              </a:rPr>
              <a:t>Formula Rearranged to find OEM stack tuning RPM</a:t>
            </a:r>
          </a:p>
        </p:txBody>
      </p:sp>
      <p:graphicFrame>
        <p:nvGraphicFramePr>
          <p:cNvPr id="9" name="Chart 8">
            <a:extLst>
              <a:ext uri="{FF2B5EF4-FFF2-40B4-BE49-F238E27FC236}">
                <a16:creationId xmlns:a16="http://schemas.microsoft.com/office/drawing/2014/main" id="{41D99748-FB0F-67A3-2A15-391B7A2F5A37}"/>
              </a:ext>
            </a:extLst>
          </p:cNvPr>
          <p:cNvGraphicFramePr>
            <a:graphicFrameLocks/>
          </p:cNvGraphicFramePr>
          <p:nvPr/>
        </p:nvGraphicFramePr>
        <p:xfrm>
          <a:off x="5473722" y="497929"/>
          <a:ext cx="5714955" cy="3186946"/>
        </p:xfrm>
        <a:graphic>
          <a:graphicData uri="http://schemas.openxmlformats.org/drawingml/2006/chart">
            <c:chart xmlns:c="http://schemas.openxmlformats.org/drawingml/2006/chart" xmlns:r="http://schemas.openxmlformats.org/officeDocument/2006/relationships" r:id="rId5"/>
          </a:graphicData>
        </a:graphic>
      </p:graphicFrame>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DB51A370-67D9-2F7F-F2D3-68F9E81C1216}"/>
                  </a:ext>
                </a:extLst>
              </p:cNvPr>
              <p:cNvSpPr txBox="1"/>
              <p:nvPr/>
            </p:nvSpPr>
            <p:spPr>
              <a:xfrm>
                <a:off x="7194285" y="4723418"/>
                <a:ext cx="2273828" cy="5203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𝐿</m:t>
                      </m:r>
                      <m:r>
                        <a:rPr lang="en-GB" b="0" i="1" smtClean="0">
                          <a:latin typeface="Cambria Math" panose="02040503050406030204" pitchFamily="18" charset="0"/>
                        </a:rPr>
                        <m:t>= </m:t>
                      </m:r>
                      <m:f>
                        <m:fPr>
                          <m:ctrlPr>
                            <a:rPr lang="en-GB" b="0" i="1" smtClean="0">
                              <a:latin typeface="Cambria Math" panose="02040503050406030204" pitchFamily="18" charset="0"/>
                            </a:rPr>
                          </m:ctrlPr>
                        </m:fPr>
                        <m:num>
                          <m:r>
                            <a:rPr lang="en-GB" b="0" i="1" smtClean="0">
                              <a:latin typeface="Cambria Math" panose="02040503050406030204" pitchFamily="18" charset="0"/>
                            </a:rPr>
                            <m:t>330</m:t>
                          </m:r>
                        </m:num>
                        <m:den>
                          <m:r>
                            <a:rPr lang="en-GB" b="0" i="1" smtClean="0">
                              <a:latin typeface="Cambria Math" panose="02040503050406030204" pitchFamily="18" charset="0"/>
                            </a:rPr>
                            <m:t>2</m:t>
                          </m:r>
                          <m:r>
                            <a:rPr lang="en-GB" b="0" i="1" smtClean="0">
                              <a:latin typeface="Cambria Math" panose="02040503050406030204" pitchFamily="18" charset="0"/>
                            </a:rPr>
                            <m:t>𝑛</m:t>
                          </m:r>
                        </m:den>
                      </m:f>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130</m:t>
                          </m:r>
                        </m:num>
                        <m:den>
                          <m:r>
                            <a:rPr lang="en-GB" b="0" i="1" smtClean="0">
                              <a:latin typeface="Cambria Math" panose="02040503050406030204" pitchFamily="18" charset="0"/>
                              <a:ea typeface="Cambria Math" panose="02040503050406030204" pitchFamily="18" charset="0"/>
                            </a:rPr>
                            <m:t>360</m:t>
                          </m:r>
                        </m:den>
                      </m:f>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60</m:t>
                          </m:r>
                        </m:num>
                        <m:den>
                          <m:r>
                            <a:rPr lang="en-GB" b="0" i="1" smtClean="0">
                              <a:latin typeface="Cambria Math" panose="02040503050406030204" pitchFamily="18" charset="0"/>
                              <a:ea typeface="Cambria Math" panose="02040503050406030204" pitchFamily="18" charset="0"/>
                            </a:rPr>
                            <m:t>𝑅𝑃𝑀</m:t>
                          </m:r>
                        </m:den>
                      </m:f>
                    </m:oMath>
                  </m:oMathPara>
                </a14:m>
                <a:endParaRPr lang="en-US"/>
              </a:p>
            </p:txBody>
          </p:sp>
        </mc:Choice>
        <mc:Fallback xmlns="">
          <p:sp>
            <p:nvSpPr>
              <p:cNvPr id="10" name="TextBox 9">
                <a:extLst>
                  <a:ext uri="{FF2B5EF4-FFF2-40B4-BE49-F238E27FC236}">
                    <a16:creationId xmlns:a16="http://schemas.microsoft.com/office/drawing/2014/main" id="{DB51A370-67D9-2F7F-F2D3-68F9E81C1216}"/>
                  </a:ext>
                </a:extLst>
              </p:cNvPr>
              <p:cNvSpPr txBox="1">
                <a:spLocks noRot="1" noChangeAspect="1" noMove="1" noResize="1" noEditPoints="1" noAdjustHandles="1" noChangeArrowheads="1" noChangeShapeType="1" noTextEdit="1"/>
              </p:cNvSpPr>
              <p:nvPr/>
            </p:nvSpPr>
            <p:spPr>
              <a:xfrm>
                <a:off x="7194285" y="4723418"/>
                <a:ext cx="2273828" cy="520399"/>
              </a:xfrm>
              <a:prstGeom prst="rect">
                <a:avLst/>
              </a:prstGeom>
              <a:blipFill>
                <a:blip r:embed="rId6"/>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239F388D-A40E-ABCD-8427-5A4AB7AD0DEB}"/>
                  </a:ext>
                </a:extLst>
              </p:cNvPr>
              <p:cNvSpPr txBox="1"/>
              <p:nvPr/>
            </p:nvSpPr>
            <p:spPr>
              <a:xfrm>
                <a:off x="7146996" y="5624589"/>
                <a:ext cx="2368405" cy="5203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𝑅𝑃𝑀</m:t>
                      </m:r>
                      <m:r>
                        <a:rPr lang="en-GB" b="0" i="1" smtClean="0">
                          <a:latin typeface="Cambria Math" panose="02040503050406030204" pitchFamily="18" charset="0"/>
                        </a:rPr>
                        <m:t>= </m:t>
                      </m:r>
                      <m:f>
                        <m:fPr>
                          <m:ctrlPr>
                            <a:rPr lang="en-GB" b="0" i="1" smtClean="0">
                              <a:latin typeface="Cambria Math" panose="02040503050406030204" pitchFamily="18" charset="0"/>
                            </a:rPr>
                          </m:ctrlPr>
                        </m:fPr>
                        <m:num>
                          <m:r>
                            <a:rPr lang="en-GB" b="0" i="1" smtClean="0">
                              <a:latin typeface="Cambria Math" panose="02040503050406030204" pitchFamily="18" charset="0"/>
                            </a:rPr>
                            <m:t>330</m:t>
                          </m:r>
                        </m:num>
                        <m:den>
                          <m:r>
                            <a:rPr lang="en-GB" b="0" i="1" smtClean="0">
                              <a:latin typeface="Cambria Math" panose="02040503050406030204" pitchFamily="18" charset="0"/>
                            </a:rPr>
                            <m:t>2</m:t>
                          </m:r>
                          <m:r>
                            <a:rPr lang="en-GB" b="0" i="1" smtClean="0">
                              <a:latin typeface="Cambria Math" panose="02040503050406030204" pitchFamily="18" charset="0"/>
                            </a:rPr>
                            <m:t>𝑛𝐿</m:t>
                          </m:r>
                        </m:den>
                      </m:f>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130</m:t>
                          </m:r>
                        </m:num>
                        <m:den>
                          <m:r>
                            <a:rPr lang="en-GB" b="0" i="1" smtClean="0">
                              <a:latin typeface="Cambria Math" panose="02040503050406030204" pitchFamily="18" charset="0"/>
                              <a:ea typeface="Cambria Math" panose="02040503050406030204" pitchFamily="18" charset="0"/>
                            </a:rPr>
                            <m:t>360</m:t>
                          </m:r>
                        </m:den>
                      </m:f>
                      <m:r>
                        <a:rPr lang="en-GB" b="0" i="1" smtClean="0">
                          <a:latin typeface="Cambria Math" panose="02040503050406030204" pitchFamily="18" charset="0"/>
                          <a:ea typeface="Cambria Math" panose="02040503050406030204" pitchFamily="18" charset="0"/>
                        </a:rPr>
                        <m:t>×60</m:t>
                      </m:r>
                    </m:oMath>
                  </m:oMathPara>
                </a14:m>
                <a:endParaRPr lang="en-US"/>
              </a:p>
            </p:txBody>
          </p:sp>
        </mc:Choice>
        <mc:Fallback xmlns="">
          <p:sp>
            <p:nvSpPr>
              <p:cNvPr id="11" name="TextBox 10">
                <a:extLst>
                  <a:ext uri="{FF2B5EF4-FFF2-40B4-BE49-F238E27FC236}">
                    <a16:creationId xmlns:a16="http://schemas.microsoft.com/office/drawing/2014/main" id="{239F388D-A40E-ABCD-8427-5A4AB7AD0DEB}"/>
                  </a:ext>
                </a:extLst>
              </p:cNvPr>
              <p:cNvSpPr txBox="1">
                <a:spLocks noRot="1" noChangeAspect="1" noMove="1" noResize="1" noEditPoints="1" noAdjustHandles="1" noChangeArrowheads="1" noChangeShapeType="1" noTextEdit="1"/>
              </p:cNvSpPr>
              <p:nvPr/>
            </p:nvSpPr>
            <p:spPr>
              <a:xfrm>
                <a:off x="7146996" y="5624589"/>
                <a:ext cx="2368405" cy="520399"/>
              </a:xfrm>
              <a:prstGeom prst="rect">
                <a:avLst/>
              </a:prstGeom>
              <a:blipFill>
                <a:blip r:embed="rId7"/>
                <a:stretch>
                  <a:fillRect r="-514"/>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2566CED5-460C-A5A5-3078-CCE0A15603EC}"/>
                  </a:ext>
                </a:extLst>
              </p:cNvPr>
              <p:cNvSpPr txBox="1"/>
              <p:nvPr/>
            </p:nvSpPr>
            <p:spPr>
              <a:xfrm>
                <a:off x="6318307" y="4065647"/>
                <a:ext cx="4156714"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𝑃𝑢𝑙𝑠𝑒</m:t>
                      </m:r>
                      <m:r>
                        <a:rPr lang="en-GB" b="0" i="1" smtClean="0">
                          <a:latin typeface="Cambria Math" panose="02040503050406030204" pitchFamily="18" charset="0"/>
                        </a:rPr>
                        <m:t> </m:t>
                      </m:r>
                      <m:r>
                        <a:rPr lang="en-GB" b="0" i="1" smtClean="0">
                          <a:latin typeface="Cambria Math" panose="02040503050406030204" pitchFamily="18" charset="0"/>
                        </a:rPr>
                        <m:t>𝑇𝑢𝑛𝑖𝑛𝑔</m:t>
                      </m:r>
                      <m:r>
                        <a:rPr lang="en-GB" b="0" i="1" smtClean="0">
                          <a:latin typeface="Cambria Math" panose="02040503050406030204" pitchFamily="18" charset="0"/>
                        </a:rPr>
                        <m:t> </m:t>
                      </m:r>
                      <m:r>
                        <a:rPr lang="en-GB" b="0" i="1" smtClean="0">
                          <a:latin typeface="Cambria Math" panose="02040503050406030204" pitchFamily="18" charset="0"/>
                        </a:rPr>
                        <m:t>𝐷𝑢𝑟𝑎𝑡𝑖𝑜𝑛</m:t>
                      </m:r>
                      <m:r>
                        <a:rPr lang="en-GB" b="0" i="1" smtClean="0">
                          <a:latin typeface="Cambria Math" panose="02040503050406030204" pitchFamily="18" charset="0"/>
                        </a:rPr>
                        <m:t>=130 </m:t>
                      </m:r>
                      <m:r>
                        <a:rPr lang="en-GB" b="0" i="1" smtClean="0">
                          <a:latin typeface="Cambria Math" panose="02040503050406030204" pitchFamily="18" charset="0"/>
                        </a:rPr>
                        <m:t>𝑑𝑒𝑔𝑟𝑒𝑒𝑠</m:t>
                      </m:r>
                    </m:oMath>
                  </m:oMathPara>
                </a14:m>
                <a:endParaRPr lang="en-US"/>
              </a:p>
            </p:txBody>
          </p:sp>
        </mc:Choice>
        <mc:Fallback xmlns="">
          <p:sp>
            <p:nvSpPr>
              <p:cNvPr id="12" name="TextBox 11">
                <a:extLst>
                  <a:ext uri="{FF2B5EF4-FFF2-40B4-BE49-F238E27FC236}">
                    <a16:creationId xmlns:a16="http://schemas.microsoft.com/office/drawing/2014/main" id="{2566CED5-460C-A5A5-3078-CCE0A15603EC}"/>
                  </a:ext>
                </a:extLst>
              </p:cNvPr>
              <p:cNvSpPr txBox="1">
                <a:spLocks noRot="1" noChangeAspect="1" noMove="1" noResize="1" noEditPoints="1" noAdjustHandles="1" noChangeArrowheads="1" noChangeShapeType="1" noTextEdit="1"/>
              </p:cNvSpPr>
              <p:nvPr/>
            </p:nvSpPr>
            <p:spPr>
              <a:xfrm>
                <a:off x="6318307" y="4065647"/>
                <a:ext cx="4156714" cy="276999"/>
              </a:xfrm>
              <a:prstGeom prst="rect">
                <a:avLst/>
              </a:prstGeom>
              <a:blipFill>
                <a:blip r:embed="rId8"/>
                <a:stretch>
                  <a:fillRect t="-2222" b="-35556"/>
                </a:stretch>
              </a:blipFill>
            </p:spPr>
            <p:txBody>
              <a:bodyPr/>
              <a:lstStyle/>
              <a:p>
                <a:r>
                  <a:rPr lang="en-GB">
                    <a:noFill/>
                  </a:rPr>
                  <a:t> </a:t>
                </a:r>
              </a:p>
            </p:txBody>
          </p:sp>
        </mc:Fallback>
      </mc:AlternateContent>
    </p:spTree>
    <p:extLst>
      <p:ext uri="{BB962C8B-B14F-4D97-AF65-F5344CB8AC3E}">
        <p14:creationId xmlns:p14="http://schemas.microsoft.com/office/powerpoint/2010/main" val="23785054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9A6B78-B06B-4722-EE0F-1C913D911F90}"/>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BD339528-8D4E-1ADC-C93B-AA04FDD03394}"/>
              </a:ext>
            </a:extLst>
          </p:cNvPr>
          <p:cNvGrpSpPr/>
          <p:nvPr/>
        </p:nvGrpSpPr>
        <p:grpSpPr>
          <a:xfrm>
            <a:off x="0" y="0"/>
            <a:ext cx="4635500" cy="6873994"/>
            <a:chOff x="0" y="0"/>
            <a:chExt cx="4635500" cy="6873994"/>
          </a:xfrm>
        </p:grpSpPr>
        <p:pic>
          <p:nvPicPr>
            <p:cNvPr id="6" name="Picture 5">
              <a:extLst>
                <a:ext uri="{FF2B5EF4-FFF2-40B4-BE49-F238E27FC236}">
                  <a16:creationId xmlns:a16="http://schemas.microsoft.com/office/drawing/2014/main" id="{DE84AD91-551C-747A-72E7-59B8DE871228}"/>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0" y="0"/>
              <a:ext cx="4635500" cy="6873994"/>
            </a:xfrm>
            <a:prstGeom prst="rect">
              <a:avLst/>
            </a:prstGeom>
            <a:effectLst/>
          </p:spPr>
        </p:pic>
        <p:sp>
          <p:nvSpPr>
            <p:cNvPr id="7" name="TextBox 6">
              <a:extLst>
                <a:ext uri="{FF2B5EF4-FFF2-40B4-BE49-F238E27FC236}">
                  <a16:creationId xmlns:a16="http://schemas.microsoft.com/office/drawing/2014/main" id="{7B988EC8-2C0D-6FB6-2651-49E1A18BAF23}"/>
                </a:ext>
              </a:extLst>
            </p:cNvPr>
            <p:cNvSpPr txBox="1"/>
            <p:nvPr/>
          </p:nvSpPr>
          <p:spPr>
            <a:xfrm>
              <a:off x="510215" y="126811"/>
              <a:ext cx="3615070" cy="3385542"/>
            </a:xfrm>
            <a:prstGeom prst="rect">
              <a:avLst/>
            </a:prstGeom>
            <a:noFill/>
          </p:spPr>
          <p:txBody>
            <a:bodyPr wrap="square" rtlCol="0">
              <a:spAutoFit/>
            </a:bodyPr>
            <a:lstStyle/>
            <a:p>
              <a:pPr algn="ctr"/>
              <a:r>
                <a:rPr lang="en-US" sz="2800" b="1">
                  <a:solidFill>
                    <a:schemeClr val="bg1"/>
                  </a:solidFill>
                </a:rPr>
                <a:t>Current Parts</a:t>
              </a:r>
            </a:p>
            <a:p>
              <a:pPr marL="342900" indent="-342900">
                <a:buFont typeface="System Font Regular"/>
                <a:buChar char="-"/>
              </a:pPr>
              <a:endParaRPr lang="en-US" sz="2000">
                <a:solidFill>
                  <a:schemeClr val="bg1"/>
                </a:solidFill>
              </a:endParaRPr>
            </a:p>
            <a:p>
              <a:pPr marL="285750" indent="-285750" algn="l" rtl="0" fontAlgn="base">
                <a:buFont typeface="System Font Regular"/>
                <a:buChar char="-"/>
              </a:pPr>
              <a:r>
                <a:rPr lang="en-GB" sz="1800" b="0" i="0" u="none" strike="noStrike">
                  <a:solidFill>
                    <a:schemeClr val="bg1"/>
                  </a:solidFill>
                  <a:effectLst/>
                  <a:latin typeface="Aptos" panose="020B0004020202020204" pitchFamily="34" charset="0"/>
                </a:rPr>
                <a:t>See RS660 power curve with OEM stacks installed</a:t>
              </a:r>
              <a:r>
                <a:rPr lang="en-US" sz="1800" b="0" i="0">
                  <a:solidFill>
                    <a:schemeClr val="bg1"/>
                  </a:solidFill>
                  <a:effectLst/>
                  <a:latin typeface="Aptos" panose="020B0004020202020204" pitchFamily="34" charset="0"/>
                </a:rPr>
                <a:t>​</a:t>
              </a:r>
            </a:p>
            <a:p>
              <a:pPr marL="285750" indent="-285750" algn="l" rtl="0" fontAlgn="base">
                <a:buFont typeface="System Font Regular"/>
                <a:buChar char="-"/>
              </a:pPr>
              <a:endParaRPr lang="en-US" sz="2000" b="0" i="0">
                <a:solidFill>
                  <a:schemeClr val="bg1"/>
                </a:solidFill>
                <a:effectLst/>
                <a:latin typeface="Arial" panose="020B0604020202020204" pitchFamily="34" charset="0"/>
              </a:endParaRPr>
            </a:p>
            <a:p>
              <a:pPr marL="285750" indent="-285750" algn="l" rtl="0" fontAlgn="base">
                <a:buFont typeface="System Font Regular"/>
                <a:buChar char="-"/>
              </a:pPr>
              <a:r>
                <a:rPr lang="en-GB" sz="1800" b="0" i="0" u="none" strike="noStrike">
                  <a:solidFill>
                    <a:schemeClr val="bg1"/>
                  </a:solidFill>
                  <a:effectLst/>
                  <a:latin typeface="Aptos" panose="020B0004020202020204" pitchFamily="34" charset="0"/>
                </a:rPr>
                <a:t>Shows torque curve levels at around 60nm, with a dip at around 7710rpm</a:t>
              </a:r>
              <a:r>
                <a:rPr lang="en-US" sz="1800" b="0" i="0">
                  <a:solidFill>
                    <a:schemeClr val="bg1"/>
                  </a:solidFill>
                  <a:effectLst/>
                  <a:latin typeface="Aptos" panose="020B0004020202020204" pitchFamily="34" charset="0"/>
                </a:rPr>
                <a:t>​</a:t>
              </a:r>
            </a:p>
            <a:p>
              <a:pPr marL="285750" indent="-285750" algn="l" rtl="0" fontAlgn="base">
                <a:buFont typeface="System Font Regular"/>
                <a:buChar char="-"/>
              </a:pPr>
              <a:endParaRPr lang="en-US" sz="2000" b="0" i="0">
                <a:solidFill>
                  <a:schemeClr val="bg1"/>
                </a:solidFill>
                <a:effectLst/>
                <a:latin typeface="Arial" panose="020B0604020202020204" pitchFamily="34" charset="0"/>
              </a:endParaRPr>
            </a:p>
            <a:p>
              <a:pPr marL="285750" indent="-285750" algn="l" rtl="0" fontAlgn="base">
                <a:buFont typeface="System Font Regular"/>
                <a:buChar char="-"/>
              </a:pPr>
              <a:r>
                <a:rPr lang="en-GB" sz="1800" b="0" i="0" u="none" strike="noStrike">
                  <a:solidFill>
                    <a:schemeClr val="bg1"/>
                  </a:solidFill>
                  <a:effectLst/>
                  <a:latin typeface="Aptos" panose="020B0004020202020204" pitchFamily="34" charset="0"/>
                </a:rPr>
                <a:t>OEM stacks have slight curve for packaging</a:t>
              </a:r>
              <a:endParaRPr lang="en-US" sz="2000" b="0" i="0">
                <a:solidFill>
                  <a:schemeClr val="bg1"/>
                </a:solidFill>
                <a:effectLst/>
                <a:latin typeface="Arial" panose="020B0604020202020204" pitchFamily="34" charset="0"/>
              </a:endParaRPr>
            </a:p>
          </p:txBody>
        </p:sp>
      </p:grpSp>
      <p:grpSp>
        <p:nvGrpSpPr>
          <p:cNvPr id="9" name="Group 8">
            <a:extLst>
              <a:ext uri="{FF2B5EF4-FFF2-40B4-BE49-F238E27FC236}">
                <a16:creationId xmlns:a16="http://schemas.microsoft.com/office/drawing/2014/main" id="{44C7A011-F548-97ED-BB11-9C4B2D6D94DD}"/>
              </a:ext>
            </a:extLst>
          </p:cNvPr>
          <p:cNvGrpSpPr/>
          <p:nvPr/>
        </p:nvGrpSpPr>
        <p:grpSpPr>
          <a:xfrm>
            <a:off x="4784822" y="735815"/>
            <a:ext cx="7247686" cy="5553075"/>
            <a:chOff x="4822922" y="660459"/>
            <a:chExt cx="7247686" cy="5553075"/>
          </a:xfrm>
        </p:grpSpPr>
        <p:pic>
          <p:nvPicPr>
            <p:cNvPr id="4098" name="Picture 2">
              <a:extLst>
                <a:ext uri="{FF2B5EF4-FFF2-40B4-BE49-F238E27FC236}">
                  <a16:creationId xmlns:a16="http://schemas.microsoft.com/office/drawing/2014/main" id="{49AE1291-366A-D627-7BCF-17585D49B93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4635"/>
            <a:stretch/>
          </p:blipFill>
          <p:spPr bwMode="auto">
            <a:xfrm>
              <a:off x="4822922" y="660459"/>
              <a:ext cx="7247686" cy="5553075"/>
            </a:xfrm>
            <a:prstGeom prst="rect">
              <a:avLst/>
            </a:prstGeom>
            <a:noFill/>
            <a:extLst>
              <a:ext uri="{909E8E84-426E-40DD-AFC4-6F175D3DCCD1}">
                <a14:hiddenFill xmlns:a14="http://schemas.microsoft.com/office/drawing/2010/main">
                  <a:solidFill>
                    <a:srgbClr val="FFFFFF"/>
                  </a:solidFill>
                </a14:hiddenFill>
              </a:ext>
            </a:extLst>
          </p:spPr>
        </p:pic>
        <p:sp>
          <p:nvSpPr>
            <p:cNvPr id="3" name="Oval 2">
              <a:extLst>
                <a:ext uri="{FF2B5EF4-FFF2-40B4-BE49-F238E27FC236}">
                  <a16:creationId xmlns:a16="http://schemas.microsoft.com/office/drawing/2014/main" id="{86FDE995-02A1-9DDF-22D3-C0E0B56004D9}"/>
                </a:ext>
              </a:extLst>
            </p:cNvPr>
            <p:cNvSpPr/>
            <p:nvPr/>
          </p:nvSpPr>
          <p:spPr>
            <a:xfrm>
              <a:off x="8686800" y="2717800"/>
              <a:ext cx="812800" cy="1295400"/>
            </a:xfrm>
            <a:prstGeom prst="ellipse">
              <a:avLst/>
            </a:prstGeom>
            <a:noFill/>
            <a:ln w="38100">
              <a:solidFill>
                <a:schemeClr val="tx1"/>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 name="Straight Connector 4">
              <a:extLst>
                <a:ext uri="{FF2B5EF4-FFF2-40B4-BE49-F238E27FC236}">
                  <a16:creationId xmlns:a16="http://schemas.microsoft.com/office/drawing/2014/main" id="{13E16CD3-4241-CD41-D48E-B1A46EE4A42C}"/>
                </a:ext>
              </a:extLst>
            </p:cNvPr>
            <p:cNvCxnSpPr/>
            <p:nvPr/>
          </p:nvCxnSpPr>
          <p:spPr>
            <a:xfrm flipV="1">
              <a:off x="8953500" y="1409700"/>
              <a:ext cx="0" cy="4025900"/>
            </a:xfrm>
            <a:prstGeom prst="line">
              <a:avLst/>
            </a:prstGeom>
            <a:ln w="38100">
              <a:solidFill>
                <a:srgbClr val="FF0000"/>
              </a:solidFill>
              <a:prstDash val="dash"/>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34642560-70AE-1BEA-0DD5-EB84909D83CC}"/>
                </a:ext>
              </a:extLst>
            </p:cNvPr>
            <p:cNvCxnSpPr/>
            <p:nvPr/>
          </p:nvCxnSpPr>
          <p:spPr>
            <a:xfrm flipV="1">
              <a:off x="8610600" y="1397000"/>
              <a:ext cx="0" cy="4025900"/>
            </a:xfrm>
            <a:prstGeom prst="line">
              <a:avLst/>
            </a:prstGeom>
            <a:ln w="38100">
              <a:solidFill>
                <a:srgbClr val="FF0000"/>
              </a:solidFill>
              <a:prstDash val="dash"/>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42496849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F4C74B-7493-2241-236B-268DA0057897}"/>
            </a:ext>
          </a:extLst>
        </p:cNvPr>
        <p:cNvGrpSpPr/>
        <p:nvPr/>
      </p:nvGrpSpPr>
      <p:grpSpPr>
        <a:xfrm>
          <a:off x="0" y="0"/>
          <a:ext cx="0" cy="0"/>
          <a:chOff x="0" y="0"/>
          <a:chExt cx="0" cy="0"/>
        </a:xfrm>
      </p:grpSpPr>
      <p:grpSp>
        <p:nvGrpSpPr>
          <p:cNvPr id="13" name="Group 12">
            <a:extLst>
              <a:ext uri="{FF2B5EF4-FFF2-40B4-BE49-F238E27FC236}">
                <a16:creationId xmlns:a16="http://schemas.microsoft.com/office/drawing/2014/main" id="{F4EC13FA-A205-13F7-3A2A-3C69EA5FF0FF}"/>
              </a:ext>
            </a:extLst>
          </p:cNvPr>
          <p:cNvGrpSpPr/>
          <p:nvPr/>
        </p:nvGrpSpPr>
        <p:grpSpPr>
          <a:xfrm>
            <a:off x="0" y="0"/>
            <a:ext cx="4635500" cy="6873994"/>
            <a:chOff x="0" y="0"/>
            <a:chExt cx="4635500" cy="6873994"/>
          </a:xfrm>
        </p:grpSpPr>
        <p:pic>
          <p:nvPicPr>
            <p:cNvPr id="2" name="Picture 1">
              <a:extLst>
                <a:ext uri="{FF2B5EF4-FFF2-40B4-BE49-F238E27FC236}">
                  <a16:creationId xmlns:a16="http://schemas.microsoft.com/office/drawing/2014/main" id="{41DA40D0-4736-4139-4A00-2338F3D552FF}"/>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0" y="0"/>
              <a:ext cx="4635500" cy="6873994"/>
            </a:xfrm>
            <a:prstGeom prst="rect">
              <a:avLst/>
            </a:prstGeom>
            <a:effectLst/>
          </p:spPr>
        </p:pic>
        <p:sp>
          <p:nvSpPr>
            <p:cNvPr id="8" name="TextBox 7">
              <a:extLst>
                <a:ext uri="{FF2B5EF4-FFF2-40B4-BE49-F238E27FC236}">
                  <a16:creationId xmlns:a16="http://schemas.microsoft.com/office/drawing/2014/main" id="{E248F2C0-8CB3-0F63-08A4-6FDF07A7C0D1}"/>
                </a:ext>
              </a:extLst>
            </p:cNvPr>
            <p:cNvSpPr txBox="1"/>
            <p:nvPr/>
          </p:nvSpPr>
          <p:spPr>
            <a:xfrm>
              <a:off x="510215" y="220731"/>
              <a:ext cx="3615070" cy="4893647"/>
            </a:xfrm>
            <a:prstGeom prst="rect">
              <a:avLst/>
            </a:prstGeom>
            <a:noFill/>
          </p:spPr>
          <p:txBody>
            <a:bodyPr wrap="square" rtlCol="0">
              <a:spAutoFit/>
            </a:bodyPr>
            <a:lstStyle/>
            <a:p>
              <a:pPr algn="ctr"/>
              <a:r>
                <a:rPr lang="en-US" sz="3200" b="1">
                  <a:solidFill>
                    <a:schemeClr val="bg1"/>
                  </a:solidFill>
                </a:rPr>
                <a:t>Initial Designs</a:t>
              </a:r>
            </a:p>
            <a:p>
              <a:endParaRPr lang="en-US" sz="2000">
                <a:solidFill>
                  <a:schemeClr val="bg1"/>
                </a:solidFill>
              </a:endParaRPr>
            </a:p>
            <a:p>
              <a:pPr marL="285750" indent="-285750">
                <a:buFontTx/>
                <a:buChar char="-"/>
              </a:pPr>
              <a:r>
                <a:rPr lang="en-US" sz="2000">
                  <a:solidFill>
                    <a:schemeClr val="bg1"/>
                  </a:solidFill>
                </a:rPr>
                <a:t>Linear Variable Fixed Length</a:t>
              </a:r>
            </a:p>
            <a:p>
              <a:pPr marL="742950" lvl="1" indent="-285750">
                <a:buFontTx/>
                <a:buChar char="-"/>
              </a:pPr>
              <a:r>
                <a:rPr lang="en-US" sz="2000">
                  <a:solidFill>
                    <a:schemeClr val="bg1"/>
                  </a:solidFill>
                </a:rPr>
                <a:t>Actuators move top off stack to give two fixed lengths</a:t>
              </a:r>
            </a:p>
            <a:p>
              <a:pPr marL="285750" indent="-285750">
                <a:buFontTx/>
                <a:buChar char="-"/>
              </a:pPr>
              <a:endParaRPr lang="en-US" sz="2000">
                <a:solidFill>
                  <a:schemeClr val="bg1"/>
                </a:solidFill>
              </a:endParaRPr>
            </a:p>
            <a:p>
              <a:pPr marL="285750" indent="-285750">
                <a:buFontTx/>
                <a:buChar char="-"/>
              </a:pPr>
              <a:r>
                <a:rPr lang="en-US" sz="2000">
                  <a:solidFill>
                    <a:schemeClr val="bg1"/>
                  </a:solidFill>
                </a:rPr>
                <a:t>Linear Telescopic </a:t>
              </a:r>
            </a:p>
            <a:p>
              <a:pPr marL="742950" lvl="1" indent="-285750">
                <a:buFontTx/>
                <a:buChar char="-"/>
              </a:pPr>
              <a:r>
                <a:rPr lang="en-US" sz="2000">
                  <a:solidFill>
                    <a:schemeClr val="bg1"/>
                  </a:solidFill>
                </a:rPr>
                <a:t>Constantly variable, tune for every RPM</a:t>
              </a:r>
            </a:p>
            <a:p>
              <a:pPr marL="285750" indent="-285750">
                <a:buFontTx/>
                <a:buChar char="-"/>
              </a:pPr>
              <a:endParaRPr lang="en-US" sz="2000">
                <a:solidFill>
                  <a:schemeClr val="bg1"/>
                </a:solidFill>
              </a:endParaRPr>
            </a:p>
            <a:p>
              <a:pPr marL="285750" indent="-285750">
                <a:buFontTx/>
                <a:buChar char="-"/>
              </a:pPr>
              <a:r>
                <a:rPr lang="en-US" sz="2000">
                  <a:solidFill>
                    <a:schemeClr val="bg1"/>
                  </a:solidFill>
                </a:rPr>
                <a:t>Rotary Telescopic</a:t>
              </a:r>
            </a:p>
            <a:p>
              <a:pPr marL="742950" lvl="1" indent="-285750">
                <a:buFontTx/>
                <a:buChar char="-"/>
              </a:pPr>
              <a:r>
                <a:rPr lang="en-US" sz="2000">
                  <a:solidFill>
                    <a:schemeClr val="bg1"/>
                  </a:solidFill>
                </a:rPr>
                <a:t>Tune for every RPM</a:t>
              </a:r>
            </a:p>
            <a:p>
              <a:pPr marL="742950" lvl="1" indent="-285750">
                <a:buFontTx/>
                <a:buChar char="-"/>
              </a:pPr>
              <a:r>
                <a:rPr lang="en-US" sz="2000">
                  <a:solidFill>
                    <a:schemeClr val="bg1"/>
                  </a:solidFill>
                </a:rPr>
                <a:t>Better for Packaging</a:t>
              </a:r>
            </a:p>
            <a:p>
              <a:pPr marL="742950" lvl="1" indent="-285750">
                <a:buFontTx/>
                <a:buChar char="-"/>
              </a:pPr>
              <a:r>
                <a:rPr lang="en-US" sz="2000">
                  <a:solidFill>
                    <a:schemeClr val="bg1"/>
                  </a:solidFill>
                </a:rPr>
                <a:t>Hard to Seal</a:t>
              </a:r>
            </a:p>
          </p:txBody>
        </p:sp>
      </p:grpSp>
      <p:graphicFrame>
        <p:nvGraphicFramePr>
          <p:cNvPr id="5" name="Table 4">
            <a:extLst>
              <a:ext uri="{FF2B5EF4-FFF2-40B4-BE49-F238E27FC236}">
                <a16:creationId xmlns:a16="http://schemas.microsoft.com/office/drawing/2014/main" id="{5C015BE7-BEBF-8BFC-B983-82E96C6FB0B5}"/>
              </a:ext>
            </a:extLst>
          </p:cNvPr>
          <p:cNvGraphicFramePr>
            <a:graphicFrameLocks noGrp="1"/>
          </p:cNvGraphicFramePr>
          <p:nvPr/>
        </p:nvGraphicFramePr>
        <p:xfrm>
          <a:off x="4902200" y="133686"/>
          <a:ext cx="7124700" cy="6595019"/>
        </p:xfrm>
        <a:graphic>
          <a:graphicData uri="http://schemas.openxmlformats.org/drawingml/2006/table">
            <a:tbl>
              <a:tblPr firstRow="1" bandRow="1">
                <a:tableStyleId>{5C22544A-7EE6-4342-B048-85BDC9FD1C3A}</a:tableStyleId>
              </a:tblPr>
              <a:tblGrid>
                <a:gridCol w="774700">
                  <a:extLst>
                    <a:ext uri="{9D8B030D-6E8A-4147-A177-3AD203B41FA5}">
                      <a16:colId xmlns:a16="http://schemas.microsoft.com/office/drawing/2014/main" val="3571571727"/>
                    </a:ext>
                  </a:extLst>
                </a:gridCol>
                <a:gridCol w="2108200">
                  <a:extLst>
                    <a:ext uri="{9D8B030D-6E8A-4147-A177-3AD203B41FA5}">
                      <a16:colId xmlns:a16="http://schemas.microsoft.com/office/drawing/2014/main" val="372394246"/>
                    </a:ext>
                  </a:extLst>
                </a:gridCol>
                <a:gridCol w="2044700">
                  <a:extLst>
                    <a:ext uri="{9D8B030D-6E8A-4147-A177-3AD203B41FA5}">
                      <a16:colId xmlns:a16="http://schemas.microsoft.com/office/drawing/2014/main" val="1318971242"/>
                    </a:ext>
                  </a:extLst>
                </a:gridCol>
                <a:gridCol w="2197100">
                  <a:extLst>
                    <a:ext uri="{9D8B030D-6E8A-4147-A177-3AD203B41FA5}">
                      <a16:colId xmlns:a16="http://schemas.microsoft.com/office/drawing/2014/main" val="3263975223"/>
                    </a:ext>
                  </a:extLst>
                </a:gridCol>
              </a:tblGrid>
              <a:tr h="729914">
                <a:tc>
                  <a:txBody>
                    <a:bodyPr/>
                    <a:lstStyle/>
                    <a:p>
                      <a:endParaRPr lang="en-US"/>
                    </a:p>
                  </a:txBody>
                  <a:tcPr anchor="ctr"/>
                </a:tc>
                <a:tc>
                  <a:txBody>
                    <a:bodyPr/>
                    <a:lstStyle/>
                    <a:p>
                      <a:r>
                        <a:rPr lang="en-US"/>
                        <a:t>Stepped</a:t>
                      </a:r>
                    </a:p>
                  </a:txBody>
                  <a:tcPr anchor="ctr"/>
                </a:tc>
                <a:tc>
                  <a:txBody>
                    <a:bodyPr/>
                    <a:lstStyle/>
                    <a:p>
                      <a:r>
                        <a:rPr lang="en-US"/>
                        <a:t>Linear Telescopic</a:t>
                      </a:r>
                    </a:p>
                  </a:txBody>
                  <a:tcPr anchor="ctr"/>
                </a:tc>
                <a:tc>
                  <a:txBody>
                    <a:bodyPr/>
                    <a:lstStyle/>
                    <a:p>
                      <a:r>
                        <a:rPr lang="en-US"/>
                        <a:t>Rotary Telescopic</a:t>
                      </a:r>
                    </a:p>
                  </a:txBody>
                  <a:tcPr anchor="ctr"/>
                </a:tc>
                <a:extLst>
                  <a:ext uri="{0D108BD9-81ED-4DB2-BD59-A6C34878D82A}">
                    <a16:rowId xmlns:a16="http://schemas.microsoft.com/office/drawing/2014/main" val="2761011105"/>
                  </a:ext>
                </a:extLst>
              </a:tr>
              <a:tr h="2756145">
                <a:tc>
                  <a:txBody>
                    <a:bodyPr/>
                    <a:lstStyle/>
                    <a:p>
                      <a:pPr algn="ctr"/>
                      <a:r>
                        <a:rPr lang="en-US">
                          <a:solidFill>
                            <a:schemeClr val="bg1"/>
                          </a:solidFill>
                        </a:rPr>
                        <a:t>Pros</a:t>
                      </a:r>
                    </a:p>
                  </a:txBody>
                  <a:tcPr vert="vert270" anchor="ctr">
                    <a:solidFill>
                      <a:srgbClr val="156082"/>
                    </a:solidFill>
                  </a:tcPr>
                </a:tc>
                <a:tc>
                  <a:txBody>
                    <a:bodyPr/>
                    <a:lstStyle/>
                    <a:p>
                      <a:pPr algn="l" rtl="0" fontAlgn="base">
                        <a:buFont typeface="Arial" panose="020B0604020202020204" pitchFamily="34" charset="0"/>
                        <a:buChar char="•"/>
                      </a:pPr>
                      <a:r>
                        <a:rPr lang="en-GB" sz="1800" b="0" i="0" u="none" strike="noStrike">
                          <a:solidFill>
                            <a:srgbClr val="000000"/>
                          </a:solidFill>
                          <a:effectLst/>
                          <a:latin typeface="Aptos" panose="020B0004020202020204" pitchFamily="34" charset="0"/>
                        </a:rPr>
                        <a:t>All variable inlets allow better airflow and will increase high-end power.</a:t>
                      </a:r>
                      <a:r>
                        <a:rPr lang="en-US" sz="1800" b="0" i="0">
                          <a:solidFill>
                            <a:srgbClr val="000000"/>
                          </a:solidFill>
                          <a:effectLst/>
                          <a:latin typeface="Aptos" panose="020B0004020202020204" pitchFamily="34" charset="0"/>
                        </a:rPr>
                        <a:t>​</a:t>
                      </a:r>
                    </a:p>
                    <a:p>
                      <a:pPr algn="l" rtl="0" fontAlgn="base">
                        <a:buFont typeface="Arial" panose="020B0604020202020204" pitchFamily="34" charset="0"/>
                        <a:buChar char="•"/>
                      </a:pP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a:solidFill>
                            <a:srgbClr val="000000"/>
                          </a:solidFill>
                          <a:effectLst/>
                          <a:latin typeface="Aptos" panose="020B0004020202020204" pitchFamily="34" charset="0"/>
                        </a:rPr>
                        <a:t>Simple design, easiest to manufacture</a:t>
                      </a:r>
                      <a:r>
                        <a:rPr lang="en-US" sz="1800" b="0" i="0">
                          <a:solidFill>
                            <a:srgbClr val="000000"/>
                          </a:solidFill>
                          <a:effectLst/>
                          <a:latin typeface="Aptos" panose="020B0004020202020204" pitchFamily="34" charset="0"/>
                        </a:rPr>
                        <a:t>​</a:t>
                      </a:r>
                      <a:endParaRPr lang="en-US" b="0" i="0">
                        <a:solidFill>
                          <a:srgbClr val="000000"/>
                        </a:solidFill>
                        <a:effectLst/>
                        <a:latin typeface="Arial" panose="020B0604020202020204" pitchFamily="34" charset="0"/>
                      </a:endParaRPr>
                    </a:p>
                  </a:txBody>
                  <a:tcPr anchor="ctr"/>
                </a:tc>
                <a:tc>
                  <a:txBody>
                    <a:bodyPr/>
                    <a:lstStyle/>
                    <a:p>
                      <a:pPr algn="l" rtl="0" fontAlgn="base">
                        <a:buFont typeface="Arial" panose="020B0604020202020204" pitchFamily="34" charset="0"/>
                        <a:buChar char="•"/>
                      </a:pPr>
                      <a:r>
                        <a:rPr lang="en-GB" sz="1800" b="0" i="0" u="none" strike="noStrike">
                          <a:solidFill>
                            <a:srgbClr val="000000"/>
                          </a:solidFill>
                          <a:effectLst/>
                          <a:latin typeface="Aptos" panose="020B0004020202020204" pitchFamily="34" charset="0"/>
                        </a:rPr>
                        <a:t>More accessibility to adjust for different rpm ranges</a:t>
                      </a:r>
                      <a:r>
                        <a:rPr lang="en-US" sz="1800" b="0" i="0">
                          <a:solidFill>
                            <a:srgbClr val="000000"/>
                          </a:solidFill>
                          <a:effectLst/>
                          <a:latin typeface="Aptos" panose="020B0004020202020204" pitchFamily="34" charset="0"/>
                        </a:rPr>
                        <a:t>​</a:t>
                      </a:r>
                    </a:p>
                    <a:p>
                      <a:pPr algn="l" rtl="0" fontAlgn="base">
                        <a:buFont typeface="Arial" panose="020B0604020202020204" pitchFamily="34" charset="0"/>
                        <a:buChar char="•"/>
                      </a:pP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a:solidFill>
                            <a:srgbClr val="000000"/>
                          </a:solidFill>
                          <a:effectLst/>
                          <a:latin typeface="Aptos" panose="020B0004020202020204" pitchFamily="34" charset="0"/>
                        </a:rPr>
                        <a:t>Allows for better airflow management than stepped intake</a:t>
                      </a:r>
                      <a:r>
                        <a:rPr lang="en-US" sz="1800" b="0" i="0">
                          <a:solidFill>
                            <a:srgbClr val="000000"/>
                          </a:solidFill>
                          <a:effectLst/>
                          <a:latin typeface="Aptos" panose="020B0004020202020204" pitchFamily="34" charset="0"/>
                        </a:rPr>
                        <a:t>​</a:t>
                      </a:r>
                      <a:endParaRPr lang="en-US" b="0" i="0">
                        <a:solidFill>
                          <a:srgbClr val="000000"/>
                        </a:solidFill>
                        <a:effectLst/>
                        <a:latin typeface="Arial" panose="020B0604020202020204" pitchFamily="34" charset="0"/>
                      </a:endParaRPr>
                    </a:p>
                  </a:txBody>
                  <a:tcPr anchor="ctr"/>
                </a:tc>
                <a:tc>
                  <a:txBody>
                    <a:bodyPr/>
                    <a:lstStyle/>
                    <a:p>
                      <a:pPr algn="l" rtl="0" fontAlgn="base">
                        <a:buFont typeface="Arial" panose="020B0604020202020204" pitchFamily="34" charset="0"/>
                        <a:buChar char="•"/>
                      </a:pPr>
                      <a:r>
                        <a:rPr lang="en-GB" sz="1800" b="0" i="0" u="none" strike="noStrike">
                          <a:solidFill>
                            <a:srgbClr val="000000"/>
                          </a:solidFill>
                          <a:effectLst/>
                          <a:latin typeface="Aptos" panose="020B0004020202020204" pitchFamily="34" charset="0"/>
                        </a:rPr>
                        <a:t>Longer intake length achievable due to curve</a:t>
                      </a:r>
                      <a:r>
                        <a:rPr lang="en-US" sz="1800" b="0" i="0">
                          <a:solidFill>
                            <a:srgbClr val="000000"/>
                          </a:solidFill>
                          <a:effectLst/>
                          <a:latin typeface="Aptos" panose="020B0004020202020204" pitchFamily="34" charset="0"/>
                        </a:rPr>
                        <a:t>​</a:t>
                      </a:r>
                    </a:p>
                    <a:p>
                      <a:pPr algn="l" rtl="0" fontAlgn="base">
                        <a:buFont typeface="Arial" panose="020B0604020202020204" pitchFamily="34" charset="0"/>
                        <a:buChar char="•"/>
                      </a:pP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a:solidFill>
                            <a:srgbClr val="000000"/>
                          </a:solidFill>
                          <a:effectLst/>
                          <a:latin typeface="Aptos" panose="020B0004020202020204" pitchFamily="34" charset="0"/>
                        </a:rPr>
                        <a:t>Higher airflow allowed into the engine</a:t>
                      </a:r>
                      <a:r>
                        <a:rPr lang="en-US" sz="1800" b="0" i="0">
                          <a:solidFill>
                            <a:srgbClr val="000000"/>
                          </a:solidFill>
                          <a:effectLst/>
                          <a:latin typeface="Aptos" panose="020B0004020202020204" pitchFamily="34" charset="0"/>
                        </a:rPr>
                        <a:t>​</a:t>
                      </a:r>
                      <a:endParaRPr lang="en-US"/>
                    </a:p>
                  </a:txBody>
                  <a:tcPr anchor="ctr"/>
                </a:tc>
                <a:extLst>
                  <a:ext uri="{0D108BD9-81ED-4DB2-BD59-A6C34878D82A}">
                    <a16:rowId xmlns:a16="http://schemas.microsoft.com/office/drawing/2014/main" val="3347520754"/>
                  </a:ext>
                </a:extLst>
              </a:tr>
              <a:tr h="2890806">
                <a:tc>
                  <a:txBody>
                    <a:bodyPr/>
                    <a:lstStyle/>
                    <a:p>
                      <a:pPr algn="ctr"/>
                      <a:r>
                        <a:rPr lang="en-US">
                          <a:solidFill>
                            <a:schemeClr val="bg1"/>
                          </a:solidFill>
                        </a:rPr>
                        <a:t>Cons</a:t>
                      </a:r>
                    </a:p>
                  </a:txBody>
                  <a:tcPr vert="vert270" anchor="ctr">
                    <a:solidFill>
                      <a:srgbClr val="156082"/>
                    </a:solidFill>
                  </a:tcPr>
                </a:tc>
                <a:tc>
                  <a:txBody>
                    <a:bodyPr/>
                    <a:lstStyle/>
                    <a:p>
                      <a:pPr algn="l" rtl="0" fontAlgn="base">
                        <a:buFont typeface="Arial" panose="020B0604020202020204" pitchFamily="34" charset="0"/>
                        <a:buChar char="•"/>
                      </a:pPr>
                      <a:r>
                        <a:rPr lang="en-GB" sz="1800" b="0" i="0" u="none" strike="noStrike">
                          <a:solidFill>
                            <a:srgbClr val="000000"/>
                          </a:solidFill>
                          <a:effectLst/>
                          <a:latin typeface="Aptos" panose="020B0004020202020204" pitchFamily="34" charset="0"/>
                        </a:rPr>
                        <a:t>Fewer adjustments to length of intake than telescopic system.</a:t>
                      </a:r>
                      <a:r>
                        <a:rPr lang="en-US" sz="1800" b="0" i="0">
                          <a:solidFill>
                            <a:srgbClr val="000000"/>
                          </a:solidFill>
                          <a:effectLst/>
                          <a:latin typeface="Aptos" panose="020B0004020202020204" pitchFamily="34" charset="0"/>
                        </a:rPr>
                        <a:t>​</a:t>
                      </a:r>
                      <a:endParaRPr lang="en-US" b="0" i="0">
                        <a:solidFill>
                          <a:srgbClr val="000000"/>
                        </a:solidFill>
                        <a:effectLst/>
                        <a:latin typeface="Arial" panose="020B0604020202020204" pitchFamily="34" charset="0"/>
                      </a:endParaRPr>
                    </a:p>
                  </a:txBody>
                  <a:tcPr anchor="ctr"/>
                </a:tc>
                <a:tc>
                  <a:txBody>
                    <a:bodyPr/>
                    <a:lstStyle/>
                    <a:p>
                      <a:pPr algn="l" rtl="0" fontAlgn="base">
                        <a:buFont typeface="Arial" panose="020B0604020202020204" pitchFamily="34" charset="0"/>
                        <a:buChar char="•"/>
                      </a:pPr>
                      <a:r>
                        <a:rPr lang="en-GB" sz="1800" b="0" i="0" u="none" strike="noStrike">
                          <a:solidFill>
                            <a:srgbClr val="000000"/>
                          </a:solidFill>
                          <a:effectLst/>
                          <a:latin typeface="Aptos" panose="020B0004020202020204" pitchFamily="34" charset="0"/>
                        </a:rPr>
                        <a:t>The telescopic design will have a high manufacturing cost</a:t>
                      </a:r>
                      <a:r>
                        <a:rPr lang="en-US" sz="1800" b="0" i="0">
                          <a:solidFill>
                            <a:srgbClr val="000000"/>
                          </a:solidFill>
                          <a:effectLst/>
                          <a:latin typeface="Aptos" panose="020B0004020202020204" pitchFamily="34" charset="0"/>
                        </a:rPr>
                        <a:t>​</a:t>
                      </a:r>
                    </a:p>
                    <a:p>
                      <a:pPr algn="l" rtl="0" fontAlgn="base">
                        <a:buFont typeface="Arial" panose="020B0604020202020204" pitchFamily="34" charset="0"/>
                        <a:buChar char="•"/>
                      </a:pP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a:solidFill>
                            <a:srgbClr val="000000"/>
                          </a:solidFill>
                          <a:effectLst/>
                          <a:latin typeface="Aptos" panose="020B0004020202020204" pitchFamily="34" charset="0"/>
                        </a:rPr>
                        <a:t>The process of design is more complicated</a:t>
                      </a:r>
                      <a:r>
                        <a:rPr lang="en-US" sz="1800" b="0" i="0">
                          <a:solidFill>
                            <a:srgbClr val="000000"/>
                          </a:solidFill>
                          <a:effectLst/>
                          <a:latin typeface="Aptos" panose="020B0004020202020204" pitchFamily="34" charset="0"/>
                        </a:rPr>
                        <a:t>​</a:t>
                      </a:r>
                      <a:endParaRPr lang="en-US" b="0" i="0">
                        <a:solidFill>
                          <a:srgbClr val="000000"/>
                        </a:solidFill>
                        <a:effectLst/>
                        <a:latin typeface="Arial" panose="020B0604020202020204" pitchFamily="34" charset="0"/>
                      </a:endParaRPr>
                    </a:p>
                  </a:txBody>
                  <a:tcPr anchor="ctr"/>
                </a:tc>
                <a:tc>
                  <a:txBody>
                    <a:bodyPr/>
                    <a:lstStyle/>
                    <a:p>
                      <a:pPr algn="l" rtl="0" fontAlgn="base">
                        <a:buFont typeface="Arial" panose="020B0604020202020204" pitchFamily="34" charset="0"/>
                        <a:buChar char="•"/>
                      </a:pPr>
                      <a:r>
                        <a:rPr lang="en-GB" sz="1800" b="0" i="0" u="none" strike="noStrike">
                          <a:solidFill>
                            <a:srgbClr val="000000"/>
                          </a:solidFill>
                          <a:effectLst/>
                          <a:latin typeface="Aptos" panose="020B0004020202020204" pitchFamily="34" charset="0"/>
                        </a:rPr>
                        <a:t>Complicated design and manufacturing process</a:t>
                      </a:r>
                      <a:r>
                        <a:rPr lang="en-US" sz="1800" b="0" i="0">
                          <a:solidFill>
                            <a:srgbClr val="000000"/>
                          </a:solidFill>
                          <a:effectLst/>
                          <a:latin typeface="Aptos" panose="020B0004020202020204" pitchFamily="34" charset="0"/>
                        </a:rPr>
                        <a:t>​</a:t>
                      </a:r>
                    </a:p>
                    <a:p>
                      <a:pPr algn="l" rtl="0" fontAlgn="base">
                        <a:buFont typeface="Arial" panose="020B0604020202020204" pitchFamily="34" charset="0"/>
                        <a:buChar char="•"/>
                      </a:pP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a:solidFill>
                            <a:srgbClr val="000000"/>
                          </a:solidFill>
                          <a:effectLst/>
                          <a:latin typeface="Aptos" panose="020B0004020202020204" pitchFamily="34" charset="0"/>
                        </a:rPr>
                        <a:t>Airbox modifications must be made</a:t>
                      </a:r>
                      <a:r>
                        <a:rPr lang="en-US" sz="1800" b="0" i="0">
                          <a:solidFill>
                            <a:srgbClr val="000000"/>
                          </a:solidFill>
                          <a:effectLst/>
                          <a:latin typeface="Aptos" panose="020B0004020202020204" pitchFamily="34" charset="0"/>
                        </a:rPr>
                        <a:t>​</a:t>
                      </a:r>
                    </a:p>
                    <a:p>
                      <a:pPr algn="l" rtl="0" fontAlgn="base">
                        <a:buFont typeface="Arial" panose="020B0604020202020204" pitchFamily="34" charset="0"/>
                        <a:buChar char="•"/>
                      </a:pP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a:solidFill>
                            <a:srgbClr val="000000"/>
                          </a:solidFill>
                          <a:effectLst/>
                          <a:latin typeface="Aptos" panose="020B0004020202020204" pitchFamily="34" charset="0"/>
                        </a:rPr>
                        <a:t>More moving parts adding extra liability </a:t>
                      </a:r>
                      <a:endParaRPr lang="en-US"/>
                    </a:p>
                  </a:txBody>
                  <a:tcPr anchor="ctr"/>
                </a:tc>
                <a:extLst>
                  <a:ext uri="{0D108BD9-81ED-4DB2-BD59-A6C34878D82A}">
                    <a16:rowId xmlns:a16="http://schemas.microsoft.com/office/drawing/2014/main" val="2253708323"/>
                  </a:ext>
                </a:extLst>
              </a:tr>
            </a:tbl>
          </a:graphicData>
        </a:graphic>
      </p:graphicFrame>
    </p:spTree>
    <p:extLst>
      <p:ext uri="{BB962C8B-B14F-4D97-AF65-F5344CB8AC3E}">
        <p14:creationId xmlns:p14="http://schemas.microsoft.com/office/powerpoint/2010/main" val="14182476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D11A7D-3711-DEE2-1850-DE935A685CC6}"/>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3A1060AE-1460-CE7F-6307-CEFC665747F7}"/>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7557786" y="0"/>
            <a:ext cx="4635500" cy="6873994"/>
          </a:xfrm>
          <a:prstGeom prst="rect">
            <a:avLst/>
          </a:prstGeom>
          <a:effectLst/>
        </p:spPr>
      </p:pic>
      <p:sp>
        <p:nvSpPr>
          <p:cNvPr id="7" name="TextBox 6">
            <a:extLst>
              <a:ext uri="{FF2B5EF4-FFF2-40B4-BE49-F238E27FC236}">
                <a16:creationId xmlns:a16="http://schemas.microsoft.com/office/drawing/2014/main" id="{B11C36BE-680F-C1B7-4B85-7ED25F213688}"/>
              </a:ext>
            </a:extLst>
          </p:cNvPr>
          <p:cNvSpPr txBox="1"/>
          <p:nvPr/>
        </p:nvSpPr>
        <p:spPr>
          <a:xfrm>
            <a:off x="8110679" y="520511"/>
            <a:ext cx="3615070" cy="3293209"/>
          </a:xfrm>
          <a:prstGeom prst="rect">
            <a:avLst/>
          </a:prstGeom>
          <a:noFill/>
        </p:spPr>
        <p:txBody>
          <a:bodyPr wrap="square" rtlCol="0">
            <a:spAutoFit/>
          </a:bodyPr>
          <a:lstStyle/>
          <a:p>
            <a:pPr algn="ctr"/>
            <a:r>
              <a:rPr lang="en-US" sz="2800" b="1">
                <a:solidFill>
                  <a:schemeClr val="bg1"/>
                </a:solidFill>
              </a:rPr>
              <a:t>Material Study</a:t>
            </a:r>
          </a:p>
          <a:p>
            <a:endParaRPr lang="en-US" sz="2000">
              <a:solidFill>
                <a:schemeClr val="bg1"/>
              </a:solidFill>
            </a:endParaRPr>
          </a:p>
          <a:p>
            <a:pPr marL="342900" indent="-342900">
              <a:buFont typeface="System Font Regular"/>
              <a:buChar char="-"/>
            </a:pPr>
            <a:r>
              <a:rPr lang="en-US" sz="2000">
                <a:solidFill>
                  <a:schemeClr val="bg1"/>
                </a:solidFill>
              </a:rPr>
              <a:t>Needs to be lightweight (electronic actuation)</a:t>
            </a:r>
          </a:p>
          <a:p>
            <a:pPr marL="342900" indent="-342900">
              <a:buFont typeface="System Font Regular"/>
              <a:buChar char="-"/>
            </a:pPr>
            <a:endParaRPr lang="en-US" sz="2000">
              <a:solidFill>
                <a:schemeClr val="bg1"/>
              </a:solidFill>
            </a:endParaRPr>
          </a:p>
          <a:p>
            <a:pPr marL="342900" indent="-342900">
              <a:buFont typeface="System Font Regular"/>
              <a:buChar char="-"/>
            </a:pPr>
            <a:r>
              <a:rPr lang="en-US" sz="2000">
                <a:solidFill>
                  <a:schemeClr val="bg1"/>
                </a:solidFill>
              </a:rPr>
              <a:t>Depending on design, low tolerances </a:t>
            </a:r>
          </a:p>
          <a:p>
            <a:pPr marL="800100" lvl="1" indent="-342900">
              <a:buFont typeface="System Font Regular"/>
              <a:buChar char="-"/>
            </a:pPr>
            <a:r>
              <a:rPr lang="en-US" sz="2000">
                <a:solidFill>
                  <a:schemeClr val="bg1"/>
                </a:solidFill>
              </a:rPr>
              <a:t>Changing manufacturing process required</a:t>
            </a:r>
          </a:p>
        </p:txBody>
      </p:sp>
      <p:graphicFrame>
        <p:nvGraphicFramePr>
          <p:cNvPr id="2" name="Table 1">
            <a:extLst>
              <a:ext uri="{FF2B5EF4-FFF2-40B4-BE49-F238E27FC236}">
                <a16:creationId xmlns:a16="http://schemas.microsoft.com/office/drawing/2014/main" id="{679CBBE7-E342-908A-769F-94E7E8025E3E}"/>
              </a:ext>
            </a:extLst>
          </p:cNvPr>
          <p:cNvGraphicFramePr>
            <a:graphicFrameLocks noGrp="1"/>
          </p:cNvGraphicFramePr>
          <p:nvPr>
            <p:extLst>
              <p:ext uri="{D42A27DB-BD31-4B8C-83A1-F6EECF244321}">
                <p14:modId xmlns:p14="http://schemas.microsoft.com/office/powerpoint/2010/main" val="1208943126"/>
              </p:ext>
            </p:extLst>
          </p:nvPr>
        </p:nvGraphicFramePr>
        <p:xfrm>
          <a:off x="172419" y="646121"/>
          <a:ext cx="7272173" cy="5650654"/>
        </p:xfrm>
        <a:graphic>
          <a:graphicData uri="http://schemas.openxmlformats.org/drawingml/2006/table">
            <a:tbl>
              <a:tblPr firstRow="1" bandRow="1">
                <a:tableStyleId>{5C22544A-7EE6-4342-B048-85BDC9FD1C3A}</a:tableStyleId>
              </a:tblPr>
              <a:tblGrid>
                <a:gridCol w="2454639">
                  <a:extLst>
                    <a:ext uri="{9D8B030D-6E8A-4147-A177-3AD203B41FA5}">
                      <a16:colId xmlns:a16="http://schemas.microsoft.com/office/drawing/2014/main" val="926834916"/>
                    </a:ext>
                  </a:extLst>
                </a:gridCol>
                <a:gridCol w="2408767">
                  <a:extLst>
                    <a:ext uri="{9D8B030D-6E8A-4147-A177-3AD203B41FA5}">
                      <a16:colId xmlns:a16="http://schemas.microsoft.com/office/drawing/2014/main" val="4233677170"/>
                    </a:ext>
                  </a:extLst>
                </a:gridCol>
                <a:gridCol w="2408767">
                  <a:extLst>
                    <a:ext uri="{9D8B030D-6E8A-4147-A177-3AD203B41FA5}">
                      <a16:colId xmlns:a16="http://schemas.microsoft.com/office/drawing/2014/main" val="4098128940"/>
                    </a:ext>
                  </a:extLst>
                </a:gridCol>
              </a:tblGrid>
              <a:tr h="499534">
                <a:tc>
                  <a:txBody>
                    <a:bodyPr/>
                    <a:lstStyle/>
                    <a:p>
                      <a:r>
                        <a:rPr lang="en-US" dirty="0"/>
                        <a:t>Material</a:t>
                      </a:r>
                    </a:p>
                  </a:txBody>
                  <a:tcPr/>
                </a:tc>
                <a:tc>
                  <a:txBody>
                    <a:bodyPr/>
                    <a:lstStyle/>
                    <a:p>
                      <a:r>
                        <a:rPr lang="en-US" dirty="0"/>
                        <a:t>Pros</a:t>
                      </a:r>
                    </a:p>
                  </a:txBody>
                  <a:tcPr/>
                </a:tc>
                <a:tc>
                  <a:txBody>
                    <a:bodyPr/>
                    <a:lstStyle/>
                    <a:p>
                      <a:r>
                        <a:rPr lang="en-US" dirty="0"/>
                        <a:t>Cons</a:t>
                      </a:r>
                    </a:p>
                  </a:txBody>
                  <a:tcPr/>
                </a:tc>
                <a:extLst>
                  <a:ext uri="{0D108BD9-81ED-4DB2-BD59-A6C34878D82A}">
                    <a16:rowId xmlns:a16="http://schemas.microsoft.com/office/drawing/2014/main" val="2672529519"/>
                  </a:ext>
                </a:extLst>
              </a:tr>
              <a:tr h="1295400">
                <a:tc>
                  <a:txBody>
                    <a:bodyPr/>
                    <a:lstStyle/>
                    <a:p>
                      <a:r>
                        <a:rPr lang="en-US" sz="1600" b="1" dirty="0"/>
                        <a:t>Carbon </a:t>
                      </a:r>
                      <a:r>
                        <a:rPr lang="en-US" sz="1600" b="1" err="1"/>
                        <a:t>Fibre</a:t>
                      </a:r>
                    </a:p>
                    <a:p>
                      <a:pPr lvl="0">
                        <a:buNone/>
                      </a:pPr>
                      <a:endParaRPr lang="en-US" sz="1600"/>
                    </a:p>
                    <a:p>
                      <a:pPr marL="0" lvl="0" indent="0" algn="l">
                        <a:lnSpc>
                          <a:spcPct val="100000"/>
                        </a:lnSpc>
                        <a:buNone/>
                      </a:pPr>
                      <a:r>
                        <a:rPr lang="en-US" sz="1600" b="0" i="0" u="none" strike="noStrike" baseline="0" noProof="0" dirty="0" err="1">
                          <a:solidFill>
                            <a:srgbClr val="000000"/>
                          </a:solidFill>
                          <a:latin typeface="Aptos"/>
                        </a:rPr>
                        <a:t>AspiringYouths</a:t>
                      </a:r>
                      <a:r>
                        <a:rPr lang="en-US" sz="1600" b="0" i="0" u="none" strike="noStrike" baseline="0" noProof="0" dirty="0">
                          <a:solidFill>
                            <a:srgbClr val="000000"/>
                          </a:solidFill>
                          <a:latin typeface="Aptos"/>
                        </a:rPr>
                        <a:t>, 2024.</a:t>
                      </a:r>
                    </a:p>
                    <a:p>
                      <a:pPr marL="0" lvl="0" indent="0" algn="l">
                        <a:lnSpc>
                          <a:spcPct val="100000"/>
                        </a:lnSpc>
                        <a:buNone/>
                      </a:pPr>
                      <a:r>
                        <a:rPr lang="en-US" sz="1200" b="0" i="0" u="none" strike="noStrike" baseline="0" noProof="0" dirty="0">
                          <a:solidFill>
                            <a:srgbClr val="000000"/>
                          </a:solidFill>
                          <a:latin typeface="Calibri"/>
                        </a:rPr>
                        <a:t>Kumar, 2020</a:t>
                      </a:r>
                      <a:endParaRPr lang="en-US" sz="1200" b="0" i="0" dirty="0"/>
                    </a:p>
                    <a:p>
                      <a:pPr lvl="0">
                        <a:buNone/>
                      </a:pPr>
                      <a:endParaRPr lang="en-US" sz="1600"/>
                    </a:p>
                    <a:p>
                      <a:pPr lvl="0">
                        <a:buNone/>
                      </a:pPr>
                      <a:endParaRPr lang="en-US" sz="1600"/>
                    </a:p>
                  </a:txBody>
                  <a:tcPr/>
                </a:tc>
                <a:tc>
                  <a:txBody>
                    <a:bodyPr/>
                    <a:lstStyle/>
                    <a:p>
                      <a:r>
                        <a:rPr lang="en-US" sz="1600" dirty="0"/>
                        <a:t>High Strength-to-Weight Ratio</a:t>
                      </a:r>
                    </a:p>
                    <a:p>
                      <a:endParaRPr lang="en-US" sz="1600"/>
                    </a:p>
                    <a:p>
                      <a:r>
                        <a:rPr lang="en-US" sz="1600" dirty="0"/>
                        <a:t>Low Deformation</a:t>
                      </a:r>
                    </a:p>
                    <a:p>
                      <a:endParaRPr lang="en-US" sz="1600"/>
                    </a:p>
                    <a:p>
                      <a:r>
                        <a:rPr lang="en-US" sz="1600" dirty="0"/>
                        <a:t>High Durability</a:t>
                      </a:r>
                    </a:p>
                  </a:txBody>
                  <a:tcPr/>
                </a:tc>
                <a:tc>
                  <a:txBody>
                    <a:bodyPr/>
                    <a:lstStyle/>
                    <a:p>
                      <a:r>
                        <a:rPr lang="en-US" sz="1600" dirty="0"/>
                        <a:t>Expensive</a:t>
                      </a:r>
                    </a:p>
                    <a:p>
                      <a:endParaRPr lang="en-US" sz="1600"/>
                    </a:p>
                    <a:p>
                      <a:r>
                        <a:rPr lang="en-US" sz="1600" dirty="0"/>
                        <a:t>Low Impact Resistance</a:t>
                      </a:r>
                    </a:p>
                  </a:txBody>
                  <a:tcPr/>
                </a:tc>
                <a:extLst>
                  <a:ext uri="{0D108BD9-81ED-4DB2-BD59-A6C34878D82A}">
                    <a16:rowId xmlns:a16="http://schemas.microsoft.com/office/drawing/2014/main" val="1024296404"/>
                  </a:ext>
                </a:extLst>
              </a:tr>
              <a:tr h="1460500">
                <a:tc>
                  <a:txBody>
                    <a:bodyPr/>
                    <a:lstStyle/>
                    <a:p>
                      <a:r>
                        <a:rPr lang="en-US" sz="1600" b="1" dirty="0"/>
                        <a:t>Nylon Sinter</a:t>
                      </a:r>
                    </a:p>
                    <a:p>
                      <a:pPr lvl="0">
                        <a:buNone/>
                      </a:pPr>
                      <a:endParaRPr lang="en-US" sz="1600" b="0" i="0" u="none" strike="noStrike" baseline="0" noProof="0">
                        <a:solidFill>
                          <a:srgbClr val="000000"/>
                        </a:solidFill>
                        <a:latin typeface="Aptos"/>
                      </a:endParaRPr>
                    </a:p>
                    <a:p>
                      <a:pPr lvl="0">
                        <a:buNone/>
                      </a:pPr>
                      <a:r>
                        <a:rPr lang="en-US" sz="1600" b="0" i="0" u="none" strike="noStrike" baseline="0" noProof="0" dirty="0" err="1">
                          <a:solidFill>
                            <a:srgbClr val="000000"/>
                          </a:solidFill>
                          <a:latin typeface="Aptos"/>
                        </a:rPr>
                        <a:t>MakeShaper</a:t>
                      </a:r>
                      <a:r>
                        <a:rPr lang="en-US" sz="1600" b="0" i="0" u="none" strike="noStrike" baseline="0" noProof="0" dirty="0">
                          <a:solidFill>
                            <a:srgbClr val="000000"/>
                          </a:solidFill>
                          <a:latin typeface="Aptos"/>
                        </a:rPr>
                        <a:t>, 2024. </a:t>
                      </a:r>
                      <a:endParaRPr lang="en-US" sz="1600" dirty="0"/>
                    </a:p>
                    <a:p>
                      <a:pPr marL="0" lvl="0" indent="0" algn="l">
                        <a:lnSpc>
                          <a:spcPct val="100000"/>
                        </a:lnSpc>
                        <a:buNone/>
                      </a:pPr>
                      <a:endParaRPr lang="en-US" sz="1600" b="0" i="0" u="none" strike="noStrike" baseline="0" noProof="0">
                        <a:solidFill>
                          <a:srgbClr val="000000"/>
                        </a:solidFill>
                        <a:latin typeface="Aptos"/>
                      </a:endParaRPr>
                    </a:p>
                    <a:p>
                      <a:pPr lvl="0">
                        <a:buNone/>
                      </a:pPr>
                      <a:endParaRPr lang="en-US" sz="1600"/>
                    </a:p>
                  </a:txBody>
                  <a:tcPr/>
                </a:tc>
                <a:tc>
                  <a:txBody>
                    <a:bodyPr/>
                    <a:lstStyle/>
                    <a:p>
                      <a:pPr rtl="0" fontAlgn="base"/>
                      <a:r>
                        <a:rPr lang="en-GB" sz="1600" b="0" i="0" u="none" strike="noStrike" kern="1200" dirty="0">
                          <a:solidFill>
                            <a:schemeClr val="dk1"/>
                          </a:solidFill>
                          <a:effectLst/>
                          <a:latin typeface="+mn-lt"/>
                          <a:ea typeface="+mn-ea"/>
                          <a:cs typeface="+mn-cs"/>
                        </a:rPr>
                        <a:t>Less brittle than other materials</a:t>
                      </a:r>
                      <a:r>
                        <a:rPr lang="en-US" sz="1600" b="0" i="0" kern="1200" dirty="0">
                          <a:solidFill>
                            <a:schemeClr val="dk1"/>
                          </a:solidFill>
                          <a:effectLst/>
                          <a:latin typeface="+mn-lt"/>
                          <a:ea typeface="+mn-ea"/>
                          <a:cs typeface="+mn-cs"/>
                        </a:rPr>
                        <a:t>​</a:t>
                      </a:r>
                    </a:p>
                    <a:p>
                      <a:pPr rtl="0" fontAlgn="base"/>
                      <a:endParaRPr lang="en-US" sz="1600" b="0" i="0" kern="1200">
                        <a:solidFill>
                          <a:schemeClr val="dk1"/>
                        </a:solidFill>
                        <a:effectLst/>
                        <a:latin typeface="+mn-lt"/>
                        <a:ea typeface="+mn-ea"/>
                        <a:cs typeface="+mn-cs"/>
                      </a:endParaRPr>
                    </a:p>
                    <a:p>
                      <a:pPr rtl="0" fontAlgn="base"/>
                      <a:r>
                        <a:rPr lang="en-GB" sz="1600" b="0" i="0" u="none" strike="noStrike" kern="1200" dirty="0">
                          <a:solidFill>
                            <a:schemeClr val="dk1"/>
                          </a:solidFill>
                          <a:effectLst/>
                          <a:latin typeface="+mn-lt"/>
                          <a:ea typeface="+mn-ea"/>
                          <a:cs typeface="+mn-cs"/>
                        </a:rPr>
                        <a:t>Impact resistant</a:t>
                      </a:r>
                      <a:r>
                        <a:rPr lang="en-US" sz="1600" b="0" i="0" kern="1200" dirty="0">
                          <a:solidFill>
                            <a:schemeClr val="dk1"/>
                          </a:solidFill>
                          <a:effectLst/>
                          <a:latin typeface="+mn-lt"/>
                          <a:ea typeface="+mn-ea"/>
                          <a:cs typeface="+mn-cs"/>
                        </a:rPr>
                        <a:t>​</a:t>
                      </a:r>
                    </a:p>
                    <a:p>
                      <a:pPr rtl="0" fontAlgn="base"/>
                      <a:endParaRPr lang="en-US" sz="1600" b="0" i="0" kern="1200">
                        <a:solidFill>
                          <a:schemeClr val="dk1"/>
                        </a:solidFill>
                        <a:effectLst/>
                        <a:latin typeface="+mn-lt"/>
                        <a:ea typeface="+mn-ea"/>
                        <a:cs typeface="+mn-cs"/>
                      </a:endParaRPr>
                    </a:p>
                    <a:p>
                      <a:pPr rtl="0" fontAlgn="base"/>
                      <a:r>
                        <a:rPr lang="en-GB" sz="1600" b="0" i="0" u="none" strike="noStrike" kern="1200" dirty="0">
                          <a:solidFill>
                            <a:schemeClr val="dk1"/>
                          </a:solidFill>
                          <a:effectLst/>
                          <a:latin typeface="+mn-lt"/>
                          <a:ea typeface="+mn-ea"/>
                          <a:cs typeface="+mn-cs"/>
                        </a:rPr>
                        <a:t>High flexibility</a:t>
                      </a:r>
                      <a:endParaRPr lang="en-US" sz="1600" b="0" i="0" kern="1200" dirty="0">
                        <a:solidFill>
                          <a:schemeClr val="dk1"/>
                        </a:solidFill>
                        <a:effectLst/>
                        <a:latin typeface="+mn-lt"/>
                        <a:ea typeface="+mn-ea"/>
                        <a:cs typeface="+mn-cs"/>
                      </a:endParaRPr>
                    </a:p>
                    <a:p>
                      <a:endParaRPr lang="en-US" sz="1600"/>
                    </a:p>
                  </a:txBody>
                  <a:tcPr/>
                </a:tc>
                <a:tc>
                  <a:txBody>
                    <a:bodyPr/>
                    <a:lstStyle/>
                    <a:p>
                      <a:pPr rtl="0" fontAlgn="base"/>
                      <a:r>
                        <a:rPr lang="en-GB" sz="1600" b="0" i="0" u="none" strike="noStrike" kern="1200" dirty="0">
                          <a:solidFill>
                            <a:schemeClr val="dk1"/>
                          </a:solidFill>
                          <a:effectLst/>
                          <a:latin typeface="+mn-lt"/>
                          <a:ea typeface="+mn-ea"/>
                          <a:cs typeface="+mn-cs"/>
                        </a:rPr>
                        <a:t>Sensitive to moisture</a:t>
                      </a:r>
                      <a:r>
                        <a:rPr lang="en-US" sz="1600" b="0" i="0" kern="1200" dirty="0">
                          <a:solidFill>
                            <a:schemeClr val="dk1"/>
                          </a:solidFill>
                          <a:effectLst/>
                          <a:latin typeface="+mn-lt"/>
                          <a:ea typeface="+mn-ea"/>
                          <a:cs typeface="+mn-cs"/>
                        </a:rPr>
                        <a:t>​</a:t>
                      </a:r>
                    </a:p>
                    <a:p>
                      <a:pPr lvl="0">
                        <a:buNone/>
                      </a:pPr>
                      <a:endParaRPr lang="en-US" sz="1600" b="0" i="0" kern="1200">
                        <a:solidFill>
                          <a:schemeClr val="dk1"/>
                        </a:solidFill>
                        <a:effectLst/>
                        <a:latin typeface="+mn-lt"/>
                        <a:ea typeface="+mn-ea"/>
                        <a:cs typeface="+mn-cs"/>
                      </a:endParaRPr>
                    </a:p>
                    <a:p>
                      <a:pPr rtl="0" fontAlgn="base"/>
                      <a:r>
                        <a:rPr lang="en-GB" sz="1600" b="0" i="0" u="none" strike="noStrike" kern="1200" dirty="0">
                          <a:solidFill>
                            <a:schemeClr val="dk1"/>
                          </a:solidFill>
                          <a:effectLst/>
                          <a:latin typeface="+mn-lt"/>
                          <a:ea typeface="+mn-ea"/>
                          <a:cs typeface="+mn-cs"/>
                        </a:rPr>
                        <a:t>First layer can warp during printing process</a:t>
                      </a:r>
                      <a:r>
                        <a:rPr lang="en-US" sz="1600" b="0" i="0" kern="1200" dirty="0">
                          <a:solidFill>
                            <a:schemeClr val="dk1"/>
                          </a:solidFill>
                          <a:effectLst/>
                          <a:latin typeface="+mn-lt"/>
                          <a:ea typeface="+mn-ea"/>
                          <a:cs typeface="+mn-cs"/>
                        </a:rPr>
                        <a:t>​</a:t>
                      </a:r>
                    </a:p>
                    <a:p>
                      <a:pPr rtl="0" fontAlgn="base"/>
                      <a:endParaRPr lang="en-US" sz="1600" b="0" i="0" kern="1200">
                        <a:solidFill>
                          <a:schemeClr val="dk1"/>
                        </a:solidFill>
                        <a:effectLst/>
                        <a:latin typeface="+mn-lt"/>
                        <a:ea typeface="+mn-ea"/>
                        <a:cs typeface="+mn-cs"/>
                      </a:endParaRPr>
                    </a:p>
                    <a:p>
                      <a:pPr rtl="0" fontAlgn="base"/>
                      <a:r>
                        <a:rPr lang="en-GB" sz="1600" b="0" i="0" u="none" strike="noStrike" kern="1200" dirty="0">
                          <a:solidFill>
                            <a:schemeClr val="dk1"/>
                          </a:solidFill>
                          <a:effectLst/>
                          <a:latin typeface="+mn-lt"/>
                          <a:ea typeface="+mn-ea"/>
                          <a:cs typeface="+mn-cs"/>
                        </a:rPr>
                        <a:t>Can shrink during cooling process</a:t>
                      </a:r>
                      <a:endParaRPr lang="en-US" sz="1600" b="0" i="0" kern="1200" dirty="0">
                        <a:solidFill>
                          <a:schemeClr val="dk1"/>
                        </a:solidFill>
                        <a:effectLst/>
                        <a:latin typeface="+mn-lt"/>
                        <a:ea typeface="+mn-ea"/>
                        <a:cs typeface="+mn-cs"/>
                      </a:endParaRPr>
                    </a:p>
                    <a:p>
                      <a:endParaRPr lang="en-US" sz="1600"/>
                    </a:p>
                  </a:txBody>
                  <a:tcPr/>
                </a:tc>
                <a:extLst>
                  <a:ext uri="{0D108BD9-81ED-4DB2-BD59-A6C34878D82A}">
                    <a16:rowId xmlns:a16="http://schemas.microsoft.com/office/drawing/2014/main" val="1008470910"/>
                  </a:ext>
                </a:extLst>
              </a:tr>
              <a:tr h="1409700">
                <a:tc>
                  <a:txBody>
                    <a:bodyPr/>
                    <a:lstStyle/>
                    <a:p>
                      <a:r>
                        <a:rPr lang="en-US" sz="1600" b="1" dirty="0"/>
                        <a:t>PLA Filament</a:t>
                      </a:r>
                    </a:p>
                    <a:p>
                      <a:pPr lvl="0">
                        <a:buNone/>
                      </a:pPr>
                      <a:endParaRPr lang="en-US" sz="1600" b="0" i="0" u="none" strike="noStrike" noProof="0">
                        <a:solidFill>
                          <a:srgbClr val="000000"/>
                        </a:solidFill>
                        <a:latin typeface="Aptos"/>
                      </a:endParaRPr>
                    </a:p>
                    <a:p>
                      <a:pPr marL="0" lvl="0" indent="0" algn="l">
                        <a:lnSpc>
                          <a:spcPct val="100000"/>
                        </a:lnSpc>
                        <a:buNone/>
                      </a:pPr>
                      <a:r>
                        <a:rPr lang="en-US" sz="1600" b="0" i="0" u="none" strike="noStrike" noProof="0" dirty="0">
                          <a:solidFill>
                            <a:srgbClr val="000000"/>
                          </a:solidFill>
                          <a:latin typeface="Aptos"/>
                        </a:rPr>
                        <a:t>Overture, 2023.</a:t>
                      </a:r>
                      <a:endParaRPr lang="en-US" sz="1600" dirty="0"/>
                    </a:p>
                  </a:txBody>
                  <a:tcPr/>
                </a:tc>
                <a:tc>
                  <a:txBody>
                    <a:bodyPr/>
                    <a:lstStyle/>
                    <a:p>
                      <a:pPr rtl="0" fontAlgn="base"/>
                      <a:r>
                        <a:rPr lang="en-GB" sz="1600" b="0" i="0" u="none" strike="noStrike" kern="1200" dirty="0">
                          <a:solidFill>
                            <a:schemeClr val="dk1"/>
                          </a:solidFill>
                          <a:effectLst/>
                          <a:latin typeface="+mn-lt"/>
                          <a:ea typeface="+mn-ea"/>
                          <a:cs typeface="+mn-cs"/>
                        </a:rPr>
                        <a:t>Less likely to warp during the 3d printing process</a:t>
                      </a:r>
                      <a:r>
                        <a:rPr lang="en-US" sz="1600" b="0" i="0" kern="1200" dirty="0">
                          <a:solidFill>
                            <a:schemeClr val="dk1"/>
                          </a:solidFill>
                          <a:effectLst/>
                          <a:latin typeface="+mn-lt"/>
                          <a:ea typeface="+mn-ea"/>
                          <a:cs typeface="+mn-cs"/>
                        </a:rPr>
                        <a:t>​</a:t>
                      </a:r>
                    </a:p>
                    <a:p>
                      <a:pPr rtl="0" fontAlgn="base"/>
                      <a:endParaRPr lang="en-US" sz="1600" b="0" i="0" kern="1200">
                        <a:solidFill>
                          <a:schemeClr val="dk1"/>
                        </a:solidFill>
                        <a:effectLst/>
                        <a:latin typeface="+mn-lt"/>
                        <a:ea typeface="+mn-ea"/>
                        <a:cs typeface="+mn-cs"/>
                      </a:endParaRPr>
                    </a:p>
                    <a:p>
                      <a:pPr rtl="0" fontAlgn="base"/>
                      <a:r>
                        <a:rPr lang="en-GB" sz="1600" b="0" i="0" u="none" strike="noStrike" kern="1200" dirty="0">
                          <a:solidFill>
                            <a:schemeClr val="dk1"/>
                          </a:solidFill>
                          <a:effectLst/>
                          <a:latin typeface="+mn-lt"/>
                          <a:ea typeface="+mn-ea"/>
                          <a:cs typeface="+mn-cs"/>
                        </a:rPr>
                        <a:t>Good print quality and adheres to print bed</a:t>
                      </a:r>
                      <a:endParaRPr lang="en-US" sz="1600" b="0" i="0" kern="1200" dirty="0">
                        <a:solidFill>
                          <a:schemeClr val="dk1"/>
                        </a:solidFill>
                        <a:effectLst/>
                        <a:latin typeface="+mn-lt"/>
                        <a:ea typeface="+mn-ea"/>
                        <a:cs typeface="+mn-cs"/>
                      </a:endParaRPr>
                    </a:p>
                    <a:p>
                      <a:endParaRPr lang="en-US" sz="1600"/>
                    </a:p>
                  </a:txBody>
                  <a:tcPr/>
                </a:tc>
                <a:tc>
                  <a:txBody>
                    <a:bodyPr/>
                    <a:lstStyle/>
                    <a:p>
                      <a:pPr rtl="0" fontAlgn="base"/>
                      <a:r>
                        <a:rPr lang="en-GB" sz="1600" b="0" i="0" u="none" strike="noStrike" kern="1200" dirty="0">
                          <a:solidFill>
                            <a:schemeClr val="dk1"/>
                          </a:solidFill>
                          <a:effectLst/>
                          <a:latin typeface="+mn-lt"/>
                          <a:ea typeface="+mn-ea"/>
                          <a:cs typeface="+mn-cs"/>
                        </a:rPr>
                        <a:t>Low strength and durability</a:t>
                      </a:r>
                      <a:r>
                        <a:rPr lang="en-US" sz="1600" b="0" i="0" kern="1200" dirty="0">
                          <a:solidFill>
                            <a:schemeClr val="dk1"/>
                          </a:solidFill>
                          <a:effectLst/>
                          <a:latin typeface="+mn-lt"/>
                          <a:ea typeface="+mn-ea"/>
                          <a:cs typeface="+mn-cs"/>
                        </a:rPr>
                        <a:t>​</a:t>
                      </a:r>
                    </a:p>
                    <a:p>
                      <a:pPr rtl="0" fontAlgn="base"/>
                      <a:endParaRPr lang="en-US" sz="1600" b="0" i="0" kern="1200">
                        <a:solidFill>
                          <a:schemeClr val="dk1"/>
                        </a:solidFill>
                        <a:effectLst/>
                        <a:latin typeface="+mn-lt"/>
                        <a:ea typeface="+mn-ea"/>
                        <a:cs typeface="+mn-cs"/>
                      </a:endParaRPr>
                    </a:p>
                    <a:p>
                      <a:pPr rtl="0" fontAlgn="base"/>
                      <a:r>
                        <a:rPr lang="en-GB" sz="1600" b="0" i="0" u="none" strike="noStrike" kern="1200" dirty="0">
                          <a:solidFill>
                            <a:schemeClr val="dk1"/>
                          </a:solidFill>
                          <a:effectLst/>
                          <a:latin typeface="+mn-lt"/>
                          <a:ea typeface="+mn-ea"/>
                          <a:cs typeface="+mn-cs"/>
                        </a:rPr>
                        <a:t>Absorbs moisture from air, effecting durability</a:t>
                      </a:r>
                      <a:endParaRPr lang="en-US" sz="1600" b="0" i="0" kern="1200" dirty="0">
                        <a:solidFill>
                          <a:schemeClr val="dk1"/>
                        </a:solidFill>
                        <a:effectLst/>
                        <a:latin typeface="+mn-lt"/>
                        <a:ea typeface="+mn-ea"/>
                        <a:cs typeface="+mn-cs"/>
                      </a:endParaRPr>
                    </a:p>
                    <a:p>
                      <a:endParaRPr lang="en-US" sz="1600"/>
                    </a:p>
                  </a:txBody>
                  <a:tcPr/>
                </a:tc>
                <a:extLst>
                  <a:ext uri="{0D108BD9-81ED-4DB2-BD59-A6C34878D82A}">
                    <a16:rowId xmlns:a16="http://schemas.microsoft.com/office/drawing/2014/main" val="2797802664"/>
                  </a:ext>
                </a:extLst>
              </a:tr>
            </a:tbl>
          </a:graphicData>
        </a:graphic>
      </p:graphicFrame>
    </p:spTree>
    <p:extLst>
      <p:ext uri="{BB962C8B-B14F-4D97-AF65-F5344CB8AC3E}">
        <p14:creationId xmlns:p14="http://schemas.microsoft.com/office/powerpoint/2010/main" val="775062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26A2EB-1D0E-5BFD-1A2E-63EC57CC40F6}"/>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EB5942A7-3C20-E107-F09A-A070C6682485}"/>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rcRect b="76289"/>
          <a:stretch/>
        </p:blipFill>
        <p:spPr>
          <a:xfrm>
            <a:off x="0" y="1"/>
            <a:ext cx="12193286" cy="1094508"/>
          </a:xfrm>
          <a:prstGeom prst="rect">
            <a:avLst/>
          </a:prstGeom>
          <a:effectLst/>
        </p:spPr>
      </p:pic>
      <p:sp>
        <p:nvSpPr>
          <p:cNvPr id="2" name="TextBox 1">
            <a:extLst>
              <a:ext uri="{FF2B5EF4-FFF2-40B4-BE49-F238E27FC236}">
                <a16:creationId xmlns:a16="http://schemas.microsoft.com/office/drawing/2014/main" id="{228F5B63-12E4-0040-D3A2-7DAF1F3E0784}"/>
              </a:ext>
            </a:extLst>
          </p:cNvPr>
          <p:cNvSpPr txBox="1"/>
          <p:nvPr/>
        </p:nvSpPr>
        <p:spPr>
          <a:xfrm>
            <a:off x="4577795" y="162534"/>
            <a:ext cx="3036409" cy="769441"/>
          </a:xfrm>
          <a:prstGeom prst="rect">
            <a:avLst/>
          </a:prstGeom>
          <a:noFill/>
        </p:spPr>
        <p:txBody>
          <a:bodyPr wrap="none" rtlCol="0">
            <a:spAutoFit/>
          </a:bodyPr>
          <a:lstStyle/>
          <a:p>
            <a:pPr algn="ctr"/>
            <a:r>
              <a:rPr lang="en-US" sz="4400" b="1">
                <a:solidFill>
                  <a:schemeClr val="bg1"/>
                </a:solidFill>
              </a:rPr>
              <a:t>RESEARCH</a:t>
            </a:r>
            <a:endParaRPr lang="en-US" sz="2800" b="1">
              <a:solidFill>
                <a:schemeClr val="bg1"/>
              </a:solidFill>
            </a:endParaRPr>
          </a:p>
        </p:txBody>
      </p:sp>
      <p:graphicFrame>
        <p:nvGraphicFramePr>
          <p:cNvPr id="3" name="Table 2">
            <a:extLst>
              <a:ext uri="{FF2B5EF4-FFF2-40B4-BE49-F238E27FC236}">
                <a16:creationId xmlns:a16="http://schemas.microsoft.com/office/drawing/2014/main" id="{00EDC1DA-6870-6729-8856-1E3B049FB8A1}"/>
              </a:ext>
            </a:extLst>
          </p:cNvPr>
          <p:cNvGraphicFramePr>
            <a:graphicFrameLocks noGrp="1"/>
          </p:cNvGraphicFramePr>
          <p:nvPr>
            <p:extLst>
              <p:ext uri="{D42A27DB-BD31-4B8C-83A1-F6EECF244321}">
                <p14:modId xmlns:p14="http://schemas.microsoft.com/office/powerpoint/2010/main" val="137576528"/>
              </p:ext>
            </p:extLst>
          </p:nvPr>
        </p:nvGraphicFramePr>
        <p:xfrm>
          <a:off x="419141" y="1252579"/>
          <a:ext cx="11193297" cy="5406506"/>
        </p:xfrm>
        <a:graphic>
          <a:graphicData uri="http://schemas.openxmlformats.org/drawingml/2006/table">
            <a:tbl>
              <a:tblPr firstRow="1" bandRow="1">
                <a:tableStyleId>{5C22544A-7EE6-4342-B048-85BDC9FD1C3A}</a:tableStyleId>
              </a:tblPr>
              <a:tblGrid>
                <a:gridCol w="3731099">
                  <a:extLst>
                    <a:ext uri="{9D8B030D-6E8A-4147-A177-3AD203B41FA5}">
                      <a16:colId xmlns:a16="http://schemas.microsoft.com/office/drawing/2014/main" val="159541304"/>
                    </a:ext>
                  </a:extLst>
                </a:gridCol>
                <a:gridCol w="3731099">
                  <a:extLst>
                    <a:ext uri="{9D8B030D-6E8A-4147-A177-3AD203B41FA5}">
                      <a16:colId xmlns:a16="http://schemas.microsoft.com/office/drawing/2014/main" val="1127239492"/>
                    </a:ext>
                  </a:extLst>
                </a:gridCol>
                <a:gridCol w="3731099">
                  <a:extLst>
                    <a:ext uri="{9D8B030D-6E8A-4147-A177-3AD203B41FA5}">
                      <a16:colId xmlns:a16="http://schemas.microsoft.com/office/drawing/2014/main" val="767253062"/>
                    </a:ext>
                  </a:extLst>
                </a:gridCol>
              </a:tblGrid>
              <a:tr h="344482">
                <a:tc>
                  <a:txBody>
                    <a:bodyPr/>
                    <a:lstStyle/>
                    <a:p>
                      <a:pPr algn="ctr">
                        <a:lnSpc>
                          <a:spcPct val="100000"/>
                        </a:lnSpc>
                      </a:pPr>
                      <a:r>
                        <a:rPr lang="en-US" sz="1600" dirty="0"/>
                        <a:t>TITLE &amp; AUTHOR</a:t>
                      </a:r>
                    </a:p>
                  </a:txBody>
                  <a:tcPr/>
                </a:tc>
                <a:tc>
                  <a:txBody>
                    <a:bodyPr/>
                    <a:lstStyle/>
                    <a:p>
                      <a:pPr algn="ctr">
                        <a:lnSpc>
                          <a:spcPct val="100000"/>
                        </a:lnSpc>
                      </a:pPr>
                      <a:r>
                        <a:rPr lang="en-US" sz="1600" dirty="0"/>
                        <a:t>REFERENCE</a:t>
                      </a:r>
                    </a:p>
                  </a:txBody>
                  <a:tcPr/>
                </a:tc>
                <a:tc>
                  <a:txBody>
                    <a:bodyPr/>
                    <a:lstStyle/>
                    <a:p>
                      <a:pPr algn="ctr">
                        <a:lnSpc>
                          <a:spcPct val="100000"/>
                        </a:lnSpc>
                      </a:pPr>
                      <a:r>
                        <a:rPr lang="en-US" sz="1600" dirty="0"/>
                        <a:t>KEY POINTS</a:t>
                      </a:r>
                    </a:p>
                  </a:txBody>
                  <a:tcPr/>
                </a:tc>
                <a:extLst>
                  <a:ext uri="{0D108BD9-81ED-4DB2-BD59-A6C34878D82A}">
                    <a16:rowId xmlns:a16="http://schemas.microsoft.com/office/drawing/2014/main" val="3258978278"/>
                  </a:ext>
                </a:extLst>
              </a:tr>
              <a:tr h="2227384">
                <a:tc>
                  <a:txBody>
                    <a:bodyPr/>
                    <a:lstStyle/>
                    <a:p>
                      <a:pPr algn="l" rtl="0" fontAlgn="base">
                        <a:lnSpc>
                          <a:spcPct val="100000"/>
                        </a:lnSpc>
                      </a:pPr>
                      <a:r>
                        <a:rPr lang="en-GB" b="0" i="0" dirty="0">
                          <a:solidFill>
                            <a:srgbClr val="000000"/>
                          </a:solidFill>
                          <a:effectLst/>
                        </a:rPr>
                        <a:t>Scientific Design of Exhaust &amp; Intake Systems / Philip H. Smith in Collaboration With John C. </a:t>
                      </a:r>
                      <a:r>
                        <a:rPr lang="en-GB" b="0" i="0" dirty="0" err="1">
                          <a:solidFill>
                            <a:srgbClr val="000000"/>
                          </a:solidFill>
                          <a:effectLst/>
                        </a:rPr>
                        <a:t>Morrsion</a:t>
                      </a:r>
                    </a:p>
                  </a:txBody>
                  <a:tcPr/>
                </a:tc>
                <a:tc>
                  <a:txBody>
                    <a:bodyPr/>
                    <a:lstStyle/>
                    <a:p>
                      <a:pPr algn="l" rtl="0" fontAlgn="base">
                        <a:lnSpc>
                          <a:spcPct val="100000"/>
                        </a:lnSpc>
                      </a:pPr>
                      <a:r>
                        <a:rPr lang="en-GB" b="0" i="0" dirty="0">
                          <a:solidFill>
                            <a:srgbClr val="000000"/>
                          </a:solidFill>
                          <a:effectLst/>
                        </a:rPr>
                        <a:t>Smith, Philip H. and Morrison, John C. </a:t>
                      </a:r>
                      <a:r>
                        <a:rPr lang="en-GB" b="0" i="1" dirty="0">
                          <a:solidFill>
                            <a:srgbClr val="000000"/>
                          </a:solidFill>
                          <a:effectLst/>
                        </a:rPr>
                        <a:t>S</a:t>
                      </a:r>
                      <a:r>
                        <a:rPr lang="en-GB" sz="1800" b="0" i="1" u="none" strike="noStrike" noProof="0" dirty="0">
                          <a:solidFill>
                            <a:srgbClr val="000000"/>
                          </a:solidFill>
                          <a:effectLst/>
                          <a:latin typeface="Aptos"/>
                        </a:rPr>
                        <a:t>cientific Design of Exhaust &amp; Intake Systems, </a:t>
                      </a:r>
                      <a:r>
                        <a:rPr lang="en-GB" sz="1800" b="0" i="0" u="none" strike="noStrike" noProof="0" dirty="0">
                          <a:solidFill>
                            <a:srgbClr val="000000"/>
                          </a:solidFill>
                          <a:effectLst/>
                          <a:latin typeface="Aptos"/>
                        </a:rPr>
                        <a:t>3rd </a:t>
                      </a:r>
                      <a:r>
                        <a:rPr lang="en-GB" sz="1800" b="0" i="0" u="none" strike="noStrike" noProof="0" dirty="0" err="1">
                          <a:solidFill>
                            <a:srgbClr val="000000"/>
                          </a:solidFill>
                          <a:effectLst/>
                          <a:latin typeface="Aptos"/>
                        </a:rPr>
                        <a:t>edn</a:t>
                      </a:r>
                      <a:r>
                        <a:rPr lang="en-GB" sz="1800" b="0" i="0" u="none" strike="noStrike" noProof="0" dirty="0">
                          <a:solidFill>
                            <a:srgbClr val="000000"/>
                          </a:solidFill>
                          <a:effectLst/>
                          <a:latin typeface="Aptos"/>
                        </a:rPr>
                        <a:t>.</a:t>
                      </a:r>
                      <a:r>
                        <a:rPr lang="en-GB" sz="1800" b="0" i="1" u="none" strike="noStrike" noProof="0" dirty="0">
                          <a:solidFill>
                            <a:srgbClr val="000000"/>
                          </a:solidFill>
                          <a:effectLst/>
                          <a:latin typeface="Aptos"/>
                        </a:rPr>
                        <a:t> </a:t>
                      </a:r>
                      <a:r>
                        <a:rPr lang="en-GB" sz="1800" b="0" i="0" u="none" strike="noStrike" noProof="0" dirty="0">
                          <a:solidFill>
                            <a:srgbClr val="000000"/>
                          </a:solidFill>
                          <a:effectLst/>
                          <a:latin typeface="Aptos"/>
                        </a:rPr>
                        <a:t>(Cambridge: Bentley Publishers, 1971) [accessed 25/11/2024]</a:t>
                      </a:r>
                      <a:endParaRPr lang="en-GB" b="0" i="0" dirty="0">
                        <a:solidFill>
                          <a:srgbClr val="000000"/>
                        </a:solidFill>
                        <a:effectLst/>
                      </a:endParaRPr>
                    </a:p>
                  </a:txBody>
                  <a:tcPr/>
                </a:tc>
                <a:tc>
                  <a:txBody>
                    <a:bodyPr/>
                    <a:lstStyle/>
                    <a:p>
                      <a:pPr marL="285750" indent="-285750" algn="l" rtl="0" fontAlgn="base">
                        <a:lnSpc>
                          <a:spcPct val="100000"/>
                        </a:lnSpc>
                        <a:buFont typeface="Arial" panose="020B0604020202020204" pitchFamily="34" charset="0"/>
                        <a:buChar char="•"/>
                      </a:pPr>
                      <a:r>
                        <a:rPr lang="en-GB" b="0" i="0" dirty="0">
                          <a:solidFill>
                            <a:srgbClr val="000000"/>
                          </a:solidFill>
                          <a:effectLst/>
                          <a:latin typeface="Arial"/>
                        </a:rPr>
                        <a:t>If the air in the system doesn't have enough fuel to mix (</a:t>
                      </a:r>
                      <a:r>
                        <a:rPr lang="en-GB" b="0" i="0" dirty="0" err="1">
                          <a:solidFill>
                            <a:srgbClr val="000000"/>
                          </a:solidFill>
                          <a:effectLst/>
                          <a:latin typeface="Arial"/>
                        </a:rPr>
                        <a:t>e.g</a:t>
                      </a:r>
                      <a:r>
                        <a:rPr lang="en-GB" b="0" i="0" dirty="0">
                          <a:solidFill>
                            <a:srgbClr val="000000"/>
                          </a:solidFill>
                          <a:effectLst/>
                          <a:latin typeface="Arial"/>
                        </a:rPr>
                        <a:t> throttle opened very quickly from low rpm), the engine can momentarily misfire causing inefficiencies.</a:t>
                      </a:r>
                    </a:p>
                  </a:txBody>
                  <a:tcPr/>
                </a:tc>
                <a:extLst>
                  <a:ext uri="{0D108BD9-81ED-4DB2-BD59-A6C34878D82A}">
                    <a16:rowId xmlns:a16="http://schemas.microsoft.com/office/drawing/2014/main" val="2630354811"/>
                  </a:ext>
                </a:extLst>
              </a:tr>
              <a:tr h="2583615">
                <a:tc>
                  <a:txBody>
                    <a:bodyPr/>
                    <a:lstStyle/>
                    <a:p>
                      <a:pPr marL="0" lvl="0" indent="0" algn="l">
                        <a:lnSpc>
                          <a:spcPct val="100000"/>
                        </a:lnSpc>
                        <a:buNone/>
                      </a:pPr>
                      <a:r>
                        <a:rPr lang="en-GB" sz="1800" b="0" i="0" u="none" strike="noStrike" baseline="0" noProof="0" dirty="0">
                          <a:solidFill>
                            <a:srgbClr val="000000"/>
                          </a:solidFill>
                          <a:effectLst/>
                          <a:latin typeface="Aptos"/>
                        </a:rPr>
                        <a:t>Velocity Stacks - What they do and how to make them... a.k.a. Air horns, ram pipes, air trumpets....</a:t>
                      </a:r>
                      <a:endParaRPr lang="en-US" dirty="0"/>
                    </a:p>
                    <a:p>
                      <a:pPr lvl="0" algn="l">
                        <a:lnSpc>
                          <a:spcPct val="100000"/>
                        </a:lnSpc>
                        <a:buNone/>
                      </a:pPr>
                      <a:endParaRPr lang="en-GB" sz="1800" b="0" i="0" u="none" strike="noStrike" noProof="0">
                        <a:solidFill>
                          <a:srgbClr val="000000"/>
                        </a:solidFill>
                        <a:effectLst/>
                        <a:latin typeface="Aptos"/>
                      </a:endParaRPr>
                    </a:p>
                  </a:txBody>
                  <a:tcPr/>
                </a:tc>
                <a:tc>
                  <a:txBody>
                    <a:bodyPr/>
                    <a:lstStyle/>
                    <a:p>
                      <a:pPr lvl="0" algn="l">
                        <a:lnSpc>
                          <a:spcPct val="100000"/>
                        </a:lnSpc>
                        <a:buNone/>
                      </a:pPr>
                      <a:r>
                        <a:rPr lang="en-GB" sz="1800" b="0" i="0" u="none" strike="noStrike" noProof="0" dirty="0">
                          <a:solidFill>
                            <a:srgbClr val="000000"/>
                          </a:solidFill>
                          <a:effectLst/>
                          <a:latin typeface="Aptos"/>
                        </a:rPr>
                        <a:t>Making for Motorsport, </a:t>
                      </a:r>
                      <a:r>
                        <a:rPr lang="en-GB" sz="1800" b="0" i="1" u="none" strike="noStrike" noProof="0" dirty="0">
                          <a:solidFill>
                            <a:srgbClr val="000000"/>
                          </a:solidFill>
                          <a:effectLst/>
                          <a:latin typeface="Aptos"/>
                        </a:rPr>
                        <a:t>Velocity Stacks - What they do and how to make them... a.k.a. Air horns, ram pipes, air trumpets.... </a:t>
                      </a:r>
                      <a:r>
                        <a:rPr lang="en-GB" sz="1800" b="0" i="0" u="none" strike="noStrike" noProof="0" dirty="0">
                          <a:solidFill>
                            <a:srgbClr val="000000"/>
                          </a:solidFill>
                          <a:effectLst/>
                          <a:latin typeface="Aptos"/>
                        </a:rPr>
                        <a:t>[Video]. 2021 https://www.youtube.com/watch?v=-mY-M3UQggw&amp;t=551s [accessed 05/12/2024]</a:t>
                      </a:r>
                      <a:endParaRPr lang="en-US" dirty="0"/>
                    </a:p>
                  </a:txBody>
                  <a:tcPr/>
                </a:tc>
                <a:tc>
                  <a:txBody>
                    <a:bodyPr/>
                    <a:lstStyle/>
                    <a:p>
                      <a:pPr marL="285750" indent="-285750" algn="l" rtl="0" fontAlgn="base">
                        <a:lnSpc>
                          <a:spcPct val="100000"/>
                        </a:lnSpc>
                        <a:buFont typeface="Arial"/>
                        <a:buChar char="•"/>
                      </a:pPr>
                      <a:r>
                        <a:rPr lang="en-GB" b="0" i="0" dirty="0">
                          <a:solidFill>
                            <a:srgbClr val="000000"/>
                          </a:solidFill>
                          <a:effectLst/>
                          <a:latin typeface="Arial"/>
                        </a:rPr>
                        <a:t>Hard edges/corners will generate low flow, which causes the total cross-sectional area to decrease.</a:t>
                      </a:r>
                      <a:endParaRPr lang="en-US"/>
                    </a:p>
                    <a:p>
                      <a:pPr marL="0" lvl="0" indent="0" algn="l">
                        <a:lnSpc>
                          <a:spcPct val="100000"/>
                        </a:lnSpc>
                        <a:buNone/>
                      </a:pPr>
                      <a:endParaRPr lang="en-GB" b="0" i="0" dirty="0">
                        <a:solidFill>
                          <a:srgbClr val="000000"/>
                        </a:solidFill>
                        <a:effectLst/>
                        <a:latin typeface="Arial"/>
                      </a:endParaRPr>
                    </a:p>
                    <a:p>
                      <a:pPr marL="285750" lvl="0" indent="-285750" algn="l">
                        <a:lnSpc>
                          <a:spcPct val="100000"/>
                        </a:lnSpc>
                        <a:buFont typeface="Arial"/>
                        <a:buChar char="•"/>
                      </a:pPr>
                      <a:r>
                        <a:rPr lang="en-GB" b="0" i="0" dirty="0">
                          <a:solidFill>
                            <a:srgbClr val="000000"/>
                          </a:solidFill>
                          <a:effectLst/>
                          <a:latin typeface="Arial"/>
                        </a:rPr>
                        <a:t>Shorter inlet tracks will have a better high-end RPM range "boost" and longer inlet tracks work for low-end RPM range.</a:t>
                      </a:r>
                    </a:p>
                    <a:p>
                      <a:pPr marL="285750" lvl="0" indent="-285750" algn="l">
                        <a:lnSpc>
                          <a:spcPct val="100000"/>
                        </a:lnSpc>
                        <a:buFont typeface="Arial"/>
                        <a:buChar char="•"/>
                      </a:pPr>
                      <a:endParaRPr lang="en-GB" b="0" i="0" dirty="0">
                        <a:solidFill>
                          <a:srgbClr val="000000"/>
                        </a:solidFill>
                        <a:effectLst/>
                        <a:latin typeface="Arial"/>
                      </a:endParaRPr>
                    </a:p>
                  </a:txBody>
                  <a:tcPr/>
                </a:tc>
                <a:extLst>
                  <a:ext uri="{0D108BD9-81ED-4DB2-BD59-A6C34878D82A}">
                    <a16:rowId xmlns:a16="http://schemas.microsoft.com/office/drawing/2014/main" val="2975092273"/>
                  </a:ext>
                </a:extLst>
              </a:tr>
            </a:tbl>
          </a:graphicData>
        </a:graphic>
      </p:graphicFrame>
    </p:spTree>
    <p:extLst>
      <p:ext uri="{BB962C8B-B14F-4D97-AF65-F5344CB8AC3E}">
        <p14:creationId xmlns:p14="http://schemas.microsoft.com/office/powerpoint/2010/main" val="23105132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2068F9-5246-0E7B-A1D0-40CA2121CE1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FF646625-7426-1F0F-083D-DA7F98695E29}"/>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rcRect b="76289"/>
          <a:stretch/>
        </p:blipFill>
        <p:spPr>
          <a:xfrm>
            <a:off x="0" y="1"/>
            <a:ext cx="12193286" cy="1094508"/>
          </a:xfrm>
          <a:prstGeom prst="rect">
            <a:avLst/>
          </a:prstGeom>
          <a:effectLst/>
        </p:spPr>
      </p:pic>
      <p:sp>
        <p:nvSpPr>
          <p:cNvPr id="2" name="TextBox 1">
            <a:extLst>
              <a:ext uri="{FF2B5EF4-FFF2-40B4-BE49-F238E27FC236}">
                <a16:creationId xmlns:a16="http://schemas.microsoft.com/office/drawing/2014/main" id="{1EEF133A-7B06-F095-024D-EB21B4CCFC38}"/>
              </a:ext>
            </a:extLst>
          </p:cNvPr>
          <p:cNvSpPr txBox="1"/>
          <p:nvPr/>
        </p:nvSpPr>
        <p:spPr>
          <a:xfrm>
            <a:off x="3909858" y="162534"/>
            <a:ext cx="4372287" cy="769441"/>
          </a:xfrm>
          <a:prstGeom prst="rect">
            <a:avLst/>
          </a:prstGeom>
          <a:noFill/>
        </p:spPr>
        <p:txBody>
          <a:bodyPr wrap="none" rtlCol="0">
            <a:spAutoFit/>
          </a:bodyPr>
          <a:lstStyle/>
          <a:p>
            <a:pPr algn="ctr"/>
            <a:r>
              <a:rPr lang="en-US" sz="4400" b="1">
                <a:solidFill>
                  <a:schemeClr val="bg1"/>
                </a:solidFill>
              </a:rPr>
              <a:t>FURTHER WORK</a:t>
            </a:r>
            <a:endParaRPr lang="en-US" sz="2800" b="1">
              <a:solidFill>
                <a:schemeClr val="bg1"/>
              </a:solidFill>
            </a:endParaRPr>
          </a:p>
        </p:txBody>
      </p:sp>
      <p:sp>
        <p:nvSpPr>
          <p:cNvPr id="4" name="TextBox 3">
            <a:extLst>
              <a:ext uri="{FF2B5EF4-FFF2-40B4-BE49-F238E27FC236}">
                <a16:creationId xmlns:a16="http://schemas.microsoft.com/office/drawing/2014/main" id="{D9A26104-F7F2-03B7-5DC8-AFA7900E82C1}"/>
              </a:ext>
            </a:extLst>
          </p:cNvPr>
          <p:cNvSpPr txBox="1"/>
          <p:nvPr/>
        </p:nvSpPr>
        <p:spPr>
          <a:xfrm>
            <a:off x="359664" y="1221344"/>
            <a:ext cx="11472672" cy="5909310"/>
          </a:xfrm>
          <a:prstGeom prst="rect">
            <a:avLst/>
          </a:prstGeom>
          <a:noFill/>
        </p:spPr>
        <p:txBody>
          <a:bodyPr wrap="square" numCol="1" rtlCol="0" anchor="ctr">
            <a:spAutoFit/>
          </a:bodyPr>
          <a:lstStyle/>
          <a:p>
            <a:pPr algn="ctr" rtl="0" fontAlgn="base"/>
            <a:r>
              <a:rPr lang="en-GB" sz="1800" b="1" i="0" u="none" strike="noStrike">
                <a:solidFill>
                  <a:srgbClr val="000000"/>
                </a:solidFill>
                <a:effectLst/>
                <a:latin typeface="Aptos" panose="020B0004020202020204" pitchFamily="34" charset="0"/>
              </a:rPr>
              <a:t>Dyno Testing</a:t>
            </a:r>
          </a:p>
          <a:p>
            <a:pPr marL="285750" indent="-285750" algn="ctr" rtl="0" fontAlgn="base">
              <a:buFontTx/>
              <a:buChar char="-"/>
            </a:pPr>
            <a:r>
              <a:rPr lang="en-GB">
                <a:solidFill>
                  <a:srgbClr val="000000"/>
                </a:solidFill>
                <a:latin typeface="Aptos" panose="020B0004020202020204" pitchFamily="34" charset="0"/>
              </a:rPr>
              <a:t>Validate Calculations </a:t>
            </a:r>
          </a:p>
          <a:p>
            <a:pPr marL="285750" indent="-285750" algn="ctr" rtl="0" fontAlgn="base">
              <a:buFontTx/>
              <a:buChar char="-"/>
            </a:pPr>
            <a:r>
              <a:rPr lang="en-GB" sz="1800" i="0" u="none" strike="noStrike">
                <a:solidFill>
                  <a:srgbClr val="000000"/>
                </a:solidFill>
                <a:effectLst/>
                <a:latin typeface="Aptos" panose="020B0004020202020204" pitchFamily="34" charset="0"/>
              </a:rPr>
              <a:t>Multiple different heights – identify torque diffe</a:t>
            </a:r>
            <a:r>
              <a:rPr lang="en-GB">
                <a:solidFill>
                  <a:srgbClr val="000000"/>
                </a:solidFill>
                <a:latin typeface="Aptos" panose="020B0004020202020204" pitchFamily="34" charset="0"/>
              </a:rPr>
              <a:t>rences</a:t>
            </a:r>
          </a:p>
          <a:p>
            <a:pPr marL="285750" indent="-285750" algn="ctr" rtl="0" fontAlgn="base">
              <a:buFontTx/>
              <a:buChar char="-"/>
            </a:pPr>
            <a:endParaRPr lang="en-GB" sz="1800" b="1" i="0" u="none" strike="noStrike">
              <a:solidFill>
                <a:srgbClr val="000000"/>
              </a:solidFill>
              <a:effectLst/>
              <a:latin typeface="Aptos" panose="020B0004020202020204" pitchFamily="34" charset="0"/>
            </a:endParaRPr>
          </a:p>
          <a:p>
            <a:pPr algn="ctr" rtl="0" fontAlgn="base"/>
            <a:r>
              <a:rPr lang="en-GB" sz="1800" b="1" i="0" u="none" strike="noStrike">
                <a:solidFill>
                  <a:srgbClr val="000000"/>
                </a:solidFill>
                <a:effectLst/>
                <a:latin typeface="Aptos" panose="020B0004020202020204" pitchFamily="34" charset="0"/>
              </a:rPr>
              <a:t>CAD Initial Prototypes</a:t>
            </a:r>
          </a:p>
          <a:p>
            <a:pPr marL="285750" indent="-285750" algn="ctr" rtl="0" fontAlgn="base">
              <a:buFontTx/>
              <a:buChar char="-"/>
            </a:pPr>
            <a:r>
              <a:rPr lang="en-GB">
                <a:solidFill>
                  <a:srgbClr val="000000"/>
                </a:solidFill>
                <a:latin typeface="Aptos" panose="020B0004020202020204" pitchFamily="34" charset="0"/>
              </a:rPr>
              <a:t>Research Intake Design</a:t>
            </a:r>
          </a:p>
          <a:p>
            <a:pPr marL="285750" indent="-285750" algn="ctr" rtl="0" fontAlgn="base">
              <a:buFontTx/>
              <a:buChar char="-"/>
            </a:pPr>
            <a:r>
              <a:rPr lang="en-GB">
                <a:solidFill>
                  <a:srgbClr val="000000"/>
                </a:solidFill>
                <a:latin typeface="Aptos" panose="020B0004020202020204" pitchFamily="34" charset="0"/>
              </a:rPr>
              <a:t>Actuation Types</a:t>
            </a:r>
          </a:p>
          <a:p>
            <a:pPr marL="285750" indent="-285750" algn="ctr" rtl="0" fontAlgn="base">
              <a:buFontTx/>
              <a:buChar char="-"/>
            </a:pPr>
            <a:r>
              <a:rPr lang="en-GB">
                <a:solidFill>
                  <a:srgbClr val="000000"/>
                </a:solidFill>
                <a:latin typeface="Aptos" panose="020B0004020202020204" pitchFamily="34" charset="0"/>
              </a:rPr>
              <a:t>CFD Testing</a:t>
            </a:r>
          </a:p>
          <a:p>
            <a:pPr marL="285750" indent="-285750" algn="ctr" rtl="0" fontAlgn="base">
              <a:buFontTx/>
              <a:buChar char="-"/>
            </a:pPr>
            <a:endParaRPr lang="en-GB" b="1">
              <a:solidFill>
                <a:srgbClr val="000000"/>
              </a:solidFill>
              <a:latin typeface="Aptos" panose="020B0004020202020204" pitchFamily="34" charset="0"/>
            </a:endParaRPr>
          </a:p>
          <a:p>
            <a:pPr algn="ctr" rtl="0" fontAlgn="base"/>
            <a:r>
              <a:rPr lang="en-US" b="1">
                <a:solidFill>
                  <a:srgbClr val="000000"/>
                </a:solidFill>
                <a:latin typeface="Aptos" panose="020B0004020202020204" pitchFamily="34" charset="0"/>
              </a:rPr>
              <a:t>Integration </a:t>
            </a:r>
          </a:p>
          <a:p>
            <a:pPr marL="285750" indent="-285750" algn="ctr" rtl="0" fontAlgn="base">
              <a:buFontTx/>
              <a:buChar char="-"/>
            </a:pPr>
            <a:r>
              <a:rPr lang="en-US">
                <a:solidFill>
                  <a:srgbClr val="000000"/>
                </a:solidFill>
                <a:latin typeface="Aptos" panose="020B0004020202020204" pitchFamily="34" charset="0"/>
              </a:rPr>
              <a:t>Electronics Design</a:t>
            </a:r>
          </a:p>
          <a:p>
            <a:pPr marL="285750" indent="-285750" algn="ctr" rtl="0" fontAlgn="base">
              <a:buFontTx/>
              <a:buChar char="-"/>
            </a:pPr>
            <a:r>
              <a:rPr lang="en-US">
                <a:solidFill>
                  <a:srgbClr val="000000"/>
                </a:solidFill>
                <a:latin typeface="Aptos" panose="020B0004020202020204" pitchFamily="34" charset="0"/>
              </a:rPr>
              <a:t>Programming</a:t>
            </a:r>
          </a:p>
          <a:p>
            <a:pPr algn="ctr" rtl="0" fontAlgn="base"/>
            <a:endParaRPr lang="en-US" b="1">
              <a:solidFill>
                <a:srgbClr val="000000"/>
              </a:solidFill>
              <a:latin typeface="Aptos" panose="020B0004020202020204" pitchFamily="34" charset="0"/>
            </a:endParaRPr>
          </a:p>
          <a:p>
            <a:pPr algn="ctr" rtl="0" fontAlgn="base"/>
            <a:r>
              <a:rPr lang="en-US" b="1">
                <a:solidFill>
                  <a:srgbClr val="000000"/>
                </a:solidFill>
                <a:latin typeface="Aptos" panose="020B0004020202020204" pitchFamily="34" charset="0"/>
              </a:rPr>
              <a:t>Prototype Manufacture</a:t>
            </a:r>
          </a:p>
          <a:p>
            <a:pPr marL="285750" indent="-285750" algn="ctr" rtl="0" fontAlgn="base">
              <a:buFontTx/>
              <a:buChar char="-"/>
            </a:pPr>
            <a:r>
              <a:rPr lang="en-US">
                <a:solidFill>
                  <a:srgbClr val="000000"/>
                </a:solidFill>
                <a:latin typeface="Aptos" panose="020B0004020202020204" pitchFamily="34" charset="0"/>
              </a:rPr>
              <a:t>Final Part Design</a:t>
            </a:r>
          </a:p>
          <a:p>
            <a:pPr marL="285750" indent="-285750" algn="ctr" rtl="0" fontAlgn="base">
              <a:buFontTx/>
              <a:buChar char="-"/>
            </a:pPr>
            <a:r>
              <a:rPr lang="en-US">
                <a:solidFill>
                  <a:srgbClr val="000000"/>
                </a:solidFill>
                <a:latin typeface="Aptos" panose="020B0004020202020204" pitchFamily="34" charset="0"/>
              </a:rPr>
              <a:t>Build &amp; Program</a:t>
            </a:r>
          </a:p>
          <a:p>
            <a:pPr marL="285750" indent="-285750" algn="ctr" rtl="0" fontAlgn="base">
              <a:buFontTx/>
              <a:buChar char="-"/>
            </a:pPr>
            <a:r>
              <a:rPr lang="en-US">
                <a:solidFill>
                  <a:srgbClr val="000000"/>
                </a:solidFill>
                <a:latin typeface="Aptos" panose="020B0004020202020204" pitchFamily="34" charset="0"/>
              </a:rPr>
              <a:t>Flow Bench Testing</a:t>
            </a:r>
          </a:p>
          <a:p>
            <a:pPr marL="285750" indent="-285750" algn="ctr" rtl="0" fontAlgn="base">
              <a:buFontTx/>
              <a:buChar char="-"/>
            </a:pPr>
            <a:r>
              <a:rPr lang="en-US">
                <a:solidFill>
                  <a:srgbClr val="000000"/>
                </a:solidFill>
                <a:latin typeface="Aptos" panose="020B0004020202020204" pitchFamily="34" charset="0"/>
              </a:rPr>
              <a:t>Dyno Testing</a:t>
            </a:r>
          </a:p>
          <a:p>
            <a:pPr marL="342900" indent="-342900" algn="ctr" rtl="0" fontAlgn="base">
              <a:buFont typeface="System Font Regular"/>
              <a:buChar char="-"/>
            </a:pPr>
            <a:endParaRPr lang="en-US" b="0" i="0">
              <a:solidFill>
                <a:srgbClr val="000000"/>
              </a:solidFill>
              <a:effectLst/>
              <a:latin typeface="Arial" panose="020B0604020202020204" pitchFamily="34" charset="0"/>
            </a:endParaRPr>
          </a:p>
          <a:p>
            <a:pPr marL="285750" indent="-285750" algn="ctr">
              <a:buFontTx/>
              <a:buChar char="-"/>
            </a:pPr>
            <a:endParaRPr lang="en-US"/>
          </a:p>
          <a:p>
            <a:pPr marL="285750" indent="-285750" algn="ctr">
              <a:buFontTx/>
              <a:buChar char="-"/>
            </a:pPr>
            <a:endParaRPr lang="en-US"/>
          </a:p>
        </p:txBody>
      </p:sp>
      <p:sp>
        <p:nvSpPr>
          <p:cNvPr id="5" name="Rectangle 1">
            <a:extLst>
              <a:ext uri="{FF2B5EF4-FFF2-40B4-BE49-F238E27FC236}">
                <a16:creationId xmlns:a16="http://schemas.microsoft.com/office/drawing/2014/main" id="{511CDA62-1321-ED88-FE0F-C8EB5BB73C24}"/>
              </a:ext>
            </a:extLst>
          </p:cNvPr>
          <p:cNvSpPr>
            <a:spLocks noChangeArrowheads="1"/>
          </p:cNvSpPr>
          <p:nvPr/>
        </p:nvSpPr>
        <p:spPr bwMode="auto">
          <a:xfrm>
            <a:off x="-3683000" y="2939781"/>
            <a:ext cx="859918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635239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2068F9-5246-0E7B-A1D0-40CA2121CE1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FF646625-7426-1F0F-083D-DA7F98695E29}"/>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rcRect b="76289"/>
          <a:stretch/>
        </p:blipFill>
        <p:spPr>
          <a:xfrm>
            <a:off x="0" y="1987979"/>
            <a:ext cx="12193286" cy="1094508"/>
          </a:xfrm>
          <a:prstGeom prst="rect">
            <a:avLst/>
          </a:prstGeom>
          <a:effectLst/>
        </p:spPr>
      </p:pic>
      <p:sp>
        <p:nvSpPr>
          <p:cNvPr id="2" name="TextBox 1">
            <a:extLst>
              <a:ext uri="{FF2B5EF4-FFF2-40B4-BE49-F238E27FC236}">
                <a16:creationId xmlns:a16="http://schemas.microsoft.com/office/drawing/2014/main" id="{1EEF133A-7B06-F095-024D-EB21B4CCFC38}"/>
              </a:ext>
            </a:extLst>
          </p:cNvPr>
          <p:cNvSpPr txBox="1"/>
          <p:nvPr/>
        </p:nvSpPr>
        <p:spPr>
          <a:xfrm>
            <a:off x="4481170" y="2150512"/>
            <a:ext cx="3229667" cy="769441"/>
          </a:xfrm>
          <a:prstGeom prst="rect">
            <a:avLst/>
          </a:prstGeom>
          <a:noFill/>
        </p:spPr>
        <p:txBody>
          <a:bodyPr wrap="none" lIns="91440" tIns="45720" rIns="91440" bIns="45720" rtlCol="0" anchor="t">
            <a:spAutoFit/>
          </a:bodyPr>
          <a:lstStyle/>
          <a:p>
            <a:pPr algn="ctr"/>
            <a:r>
              <a:rPr lang="en-US" sz="4400" b="1">
                <a:solidFill>
                  <a:schemeClr val="bg1"/>
                </a:solidFill>
              </a:rPr>
              <a:t>THANK YOU</a:t>
            </a:r>
            <a:endParaRPr lang="en-US" sz="2800" b="1">
              <a:solidFill>
                <a:schemeClr val="bg1"/>
              </a:solidFill>
            </a:endParaRPr>
          </a:p>
        </p:txBody>
      </p:sp>
      <p:sp>
        <p:nvSpPr>
          <p:cNvPr id="5" name="Rectangle 1">
            <a:extLst>
              <a:ext uri="{FF2B5EF4-FFF2-40B4-BE49-F238E27FC236}">
                <a16:creationId xmlns:a16="http://schemas.microsoft.com/office/drawing/2014/main" id="{511CDA62-1321-ED88-FE0F-C8EB5BB73C24}"/>
              </a:ext>
            </a:extLst>
          </p:cNvPr>
          <p:cNvSpPr>
            <a:spLocks noChangeArrowheads="1"/>
          </p:cNvSpPr>
          <p:nvPr/>
        </p:nvSpPr>
        <p:spPr bwMode="auto">
          <a:xfrm>
            <a:off x="-3683000" y="2939781"/>
            <a:ext cx="859918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7" name="Picture 6" descr="Aprilia Racing: history of motorcycling with 54 world titles">
            <a:extLst>
              <a:ext uri="{FF2B5EF4-FFF2-40B4-BE49-F238E27FC236}">
                <a16:creationId xmlns:a16="http://schemas.microsoft.com/office/drawing/2014/main" id="{FB64B878-ADCD-18F8-0CD7-7F9CAAAE8A48}"/>
              </a:ext>
            </a:extLst>
          </p:cNvPr>
          <p:cNvPicPr>
            <a:picLocks noChangeAspect="1"/>
          </p:cNvPicPr>
          <p:nvPr/>
        </p:nvPicPr>
        <p:blipFill>
          <a:blip r:embed="rId5"/>
          <a:srcRect l="11579" t="25087" r="10789" b="22648"/>
          <a:stretch/>
        </p:blipFill>
        <p:spPr>
          <a:xfrm>
            <a:off x="3269674" y="3263875"/>
            <a:ext cx="5630879" cy="2806414"/>
          </a:xfrm>
          <a:prstGeom prst="rect">
            <a:avLst/>
          </a:prstGeom>
        </p:spPr>
      </p:pic>
    </p:spTree>
    <p:extLst>
      <p:ext uri="{BB962C8B-B14F-4D97-AF65-F5344CB8AC3E}">
        <p14:creationId xmlns:p14="http://schemas.microsoft.com/office/powerpoint/2010/main" val="30258427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5588AD14A218C44AEE417A7E5BCBD64" ma:contentTypeVersion="11" ma:contentTypeDescription="Create a new document." ma:contentTypeScope="" ma:versionID="b1917676d2d8b96538ef5df9929328f6">
  <xsd:schema xmlns:xsd="http://www.w3.org/2001/XMLSchema" xmlns:xs="http://www.w3.org/2001/XMLSchema" xmlns:p="http://schemas.microsoft.com/office/2006/metadata/properties" xmlns:ns2="a07acfd4-2c96-4ef5-a0a4-65bc3feddee9" xmlns:ns3="6a54b9e6-26fb-472a-b3d3-d3bd8549e36a" targetNamespace="http://schemas.microsoft.com/office/2006/metadata/properties" ma:root="true" ma:fieldsID="7611c181af4b0eb2a920b7713dd1bdc2" ns2:_="" ns3:_="">
    <xsd:import namespace="a07acfd4-2c96-4ef5-a0a4-65bc3feddee9"/>
    <xsd:import namespace="6a54b9e6-26fb-472a-b3d3-d3bd8549e36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7acfd4-2c96-4ef5-a0a4-65bc3feddee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a54b9e6-26fb-472a-b3d3-d3bd8549e36a"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f52ce0be-4540-4eff-ad62-73f436b0a5c9}" ma:internalName="TaxCatchAll" ma:showField="CatchAllData" ma:web="6a54b9e6-26fb-472a-b3d3-d3bd8549e36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a07acfd4-2c96-4ef5-a0a4-65bc3feddee9">
      <Terms xmlns="http://schemas.microsoft.com/office/infopath/2007/PartnerControls"/>
    </lcf76f155ced4ddcb4097134ff3c332f>
    <TaxCatchAll xmlns="6a54b9e6-26fb-472a-b3d3-d3bd8549e36a" xsi:nil="true"/>
  </documentManagement>
</p:properties>
</file>

<file path=customXml/itemProps1.xml><?xml version="1.0" encoding="utf-8"?>
<ds:datastoreItem xmlns:ds="http://schemas.openxmlformats.org/officeDocument/2006/customXml" ds:itemID="{AABFDEF8-79AB-4923-9FF1-39DF6460311F}">
  <ds:schemaRefs>
    <ds:schemaRef ds:uri="http://schemas.microsoft.com/sharepoint/v3/contenttype/forms"/>
  </ds:schemaRefs>
</ds:datastoreItem>
</file>

<file path=customXml/itemProps2.xml><?xml version="1.0" encoding="utf-8"?>
<ds:datastoreItem xmlns:ds="http://schemas.openxmlformats.org/officeDocument/2006/customXml" ds:itemID="{BFF5EE4F-B893-4B01-B90B-FE6DF221D910}">
  <ds:schemaRefs>
    <ds:schemaRef ds:uri="6a54b9e6-26fb-472a-b3d3-d3bd8549e36a"/>
    <ds:schemaRef ds:uri="a07acfd4-2c96-4ef5-a0a4-65bc3feddee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EDF987A4-C45F-48AF-B672-16F1E897A865}">
  <ds:schemaRefs>
    <ds:schemaRef ds:uri="6a54b9e6-26fb-472a-b3d3-d3bd8549e36a"/>
    <ds:schemaRef ds:uri="a07acfd4-2c96-4ef5-a0a4-65bc3feddee9"/>
    <ds:schemaRef ds:uri="http://schemas.microsoft.com/office/2006/metadata/properties"/>
    <ds:schemaRef ds:uri="http://schemas.microsoft.com/office/infopath/2007/PartnerControls"/>
    <ds:schemaRef ds:uri="http://www.w3.org/2000/xmlns/"/>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otalTime>0</TotalTime>
  <Words>3659</Words>
  <Application>Microsoft Macintosh PowerPoint</Application>
  <PresentationFormat>Widescreen</PresentationFormat>
  <Paragraphs>562</Paragraphs>
  <Slides>27</Slides>
  <Notes>22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Aptos</vt:lpstr>
      <vt:lpstr>Aptos Display</vt:lpstr>
      <vt:lpstr>Arial</vt:lpstr>
      <vt:lpstr>Calibri</vt:lpstr>
      <vt:lpstr>Cambria Math</vt:lpstr>
      <vt:lpstr>Segoe UI</vt:lpstr>
      <vt:lpstr>System Font Regular</vt:lpstr>
      <vt:lpstr>Times</vt:lpstr>
      <vt:lpstr>Office Theme</vt:lpstr>
      <vt:lpstr>GROUP PROJECT</vt:lpstr>
      <vt:lpstr>GROUP PROJECT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Brody Crockford (2300783)</dc:creator>
  <cp:lastModifiedBy>Brody Crockford (2300783)</cp:lastModifiedBy>
  <cp:revision>52</cp:revision>
  <dcterms:created xsi:type="dcterms:W3CDTF">2024-10-17T15:26:50Z</dcterms:created>
  <dcterms:modified xsi:type="dcterms:W3CDTF">2024-12-11T21:10:49Z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0x01010055588AD14A218C44AEE417A7E5BCBD64</vt:lpwstr>
  </property>
  <property fmtid="{D5CDD505-2E9C-101B-9397-08002B2CF9AE}" pid="3" name="MediaServiceImageTags">
    <vt:lpwstr/>
  </property>
</Properties>
</file>