
<file path=[Content_Types].xml><?xml version="1.0" encoding="utf-8"?>
<Types xmlns="http://schemas.openxmlformats.org/package/2006/content-types">
  <Default Extension="png" ContentType="image/png"/>
  <Default Extension="jpeg" ContentType="image/jpeg"/>
  <Default Extension="MOV" ContentType="video/quicktime"/>
  <Default Extension="wmf" ContentType="image/x-w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0"/>
  </p:notesMasterIdLst>
  <p:sldIdLst>
    <p:sldId id="256" r:id="rId2"/>
    <p:sldId id="257" r:id="rId3"/>
    <p:sldId id="266" r:id="rId4"/>
    <p:sldId id="329" r:id="rId5"/>
    <p:sldId id="263" r:id="rId6"/>
    <p:sldId id="265" r:id="rId7"/>
    <p:sldId id="261" r:id="rId8"/>
    <p:sldId id="262" r:id="rId9"/>
    <p:sldId id="276" r:id="rId10"/>
    <p:sldId id="260" r:id="rId11"/>
    <p:sldId id="345" r:id="rId12"/>
    <p:sldId id="346" r:id="rId13"/>
    <p:sldId id="271" r:id="rId14"/>
    <p:sldId id="273" r:id="rId15"/>
    <p:sldId id="295" r:id="rId16"/>
    <p:sldId id="331" r:id="rId17"/>
    <p:sldId id="343" r:id="rId18"/>
    <p:sldId id="332" r:id="rId19"/>
    <p:sldId id="335" r:id="rId20"/>
    <p:sldId id="336" r:id="rId21"/>
    <p:sldId id="337" r:id="rId22"/>
    <p:sldId id="338" r:id="rId23"/>
    <p:sldId id="342" r:id="rId24"/>
    <p:sldId id="344" r:id="rId25"/>
    <p:sldId id="264" r:id="rId26"/>
    <p:sldId id="340" r:id="rId27"/>
    <p:sldId id="341" r:id="rId28"/>
    <p:sldId id="333"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855" autoAdjust="0"/>
    <p:restoredTop sz="80576" autoAdjust="0"/>
  </p:normalViewPr>
  <p:slideViewPr>
    <p:cSldViewPr>
      <p:cViewPr varScale="1">
        <p:scale>
          <a:sx n="94" d="100"/>
          <a:sy n="94" d="100"/>
        </p:scale>
        <p:origin x="2310" y="66"/>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3942FDF-BD43-4DD0-AF23-E788851BB11E}" type="doc">
      <dgm:prSet loTypeId="urn:microsoft.com/office/officeart/2005/8/layout/pyramid1" loCatId="pyramid" qsTypeId="urn:microsoft.com/office/officeart/2005/8/quickstyle/simple1" qsCatId="simple" csTypeId="urn:microsoft.com/office/officeart/2005/8/colors/accent1_2" csCatId="accent1" phldr="1"/>
      <dgm:spPr/>
    </dgm:pt>
    <dgm:pt modelId="{DB996376-2FA7-4FB2-A583-6A20FCB9B148}">
      <dgm:prSet phldrT="[Text]" custT="1"/>
      <dgm:spPr/>
      <dgm:t>
        <a:bodyPr/>
        <a:lstStyle/>
        <a:p>
          <a:r>
            <a:rPr lang="en-GB" sz="1400" b="1" dirty="0" smtClean="0"/>
            <a:t>LEVEL 5</a:t>
          </a:r>
        </a:p>
        <a:p>
          <a:r>
            <a:rPr lang="en-GB" sz="1400" b="1" dirty="0" smtClean="0"/>
            <a:t>Builds enduring success through a blend of personal humility &amp; professional will</a:t>
          </a:r>
        </a:p>
        <a:p>
          <a:r>
            <a:rPr lang="en-GB" sz="1400" b="1" dirty="0" smtClean="0"/>
            <a:t>LEVEL 4</a:t>
          </a:r>
        </a:p>
        <a:p>
          <a:r>
            <a:rPr lang="en-GB" sz="1400" b="1" dirty="0" smtClean="0"/>
            <a:t>Catalyses commitment to a clear &amp; compelling vision stimulating higher performance</a:t>
          </a:r>
          <a:endParaRPr lang="en-US" sz="1400" b="1" dirty="0"/>
        </a:p>
      </dgm:t>
    </dgm:pt>
    <dgm:pt modelId="{88FDA584-857C-44B2-AB24-28249605DCDC}" type="parTrans" cxnId="{C00A12A7-7C27-4AB4-AA19-14067600AF14}">
      <dgm:prSet/>
      <dgm:spPr/>
      <dgm:t>
        <a:bodyPr/>
        <a:lstStyle/>
        <a:p>
          <a:endParaRPr lang="en-US"/>
        </a:p>
      </dgm:t>
    </dgm:pt>
    <dgm:pt modelId="{728262C2-80AA-4AC9-9831-E9DC7980FE30}" type="sibTrans" cxnId="{C00A12A7-7C27-4AB4-AA19-14067600AF14}">
      <dgm:prSet/>
      <dgm:spPr/>
      <dgm:t>
        <a:bodyPr/>
        <a:lstStyle/>
        <a:p>
          <a:endParaRPr lang="en-US"/>
        </a:p>
      </dgm:t>
    </dgm:pt>
    <dgm:pt modelId="{8E39B7CB-C268-4540-A497-F51442B06B2D}">
      <dgm:prSet phldrT="[Text]" custT="1"/>
      <dgm:spPr/>
      <dgm:t>
        <a:bodyPr/>
        <a:lstStyle/>
        <a:p>
          <a:r>
            <a:rPr lang="en-GB" sz="1400" b="1" dirty="0" smtClean="0"/>
            <a:t>LEVEL 3</a:t>
          </a:r>
        </a:p>
        <a:p>
          <a:r>
            <a:rPr lang="en-GB" sz="1400" b="1" dirty="0" smtClean="0"/>
            <a:t>Organises people &amp; resources toward  effective &amp; efficient pursuit of predetermined objectives</a:t>
          </a:r>
        </a:p>
        <a:p>
          <a:r>
            <a:rPr lang="en-GB" sz="1400" b="1" dirty="0" smtClean="0"/>
            <a:t>LEVEL 2</a:t>
          </a:r>
        </a:p>
        <a:p>
          <a:r>
            <a:rPr lang="en-GB" sz="1400" b="1" dirty="0" smtClean="0"/>
            <a:t>Contributes individual capabilities to the achievement of group objectives &amp; works effectively in  a group setting</a:t>
          </a:r>
          <a:endParaRPr lang="en-US" sz="1400" b="1" dirty="0"/>
        </a:p>
      </dgm:t>
    </dgm:pt>
    <dgm:pt modelId="{494FBC2B-2A5C-403B-A9C8-B1BE0D16D2B6}" type="parTrans" cxnId="{982C1D1F-B37A-49D8-9C91-82F31B1A6AC7}">
      <dgm:prSet/>
      <dgm:spPr/>
      <dgm:t>
        <a:bodyPr/>
        <a:lstStyle/>
        <a:p>
          <a:endParaRPr lang="en-US"/>
        </a:p>
      </dgm:t>
    </dgm:pt>
    <dgm:pt modelId="{3097515E-7574-4F53-BE30-C6634721817D}" type="sibTrans" cxnId="{982C1D1F-B37A-49D8-9C91-82F31B1A6AC7}">
      <dgm:prSet/>
      <dgm:spPr/>
      <dgm:t>
        <a:bodyPr/>
        <a:lstStyle/>
        <a:p>
          <a:endParaRPr lang="en-US"/>
        </a:p>
      </dgm:t>
    </dgm:pt>
    <dgm:pt modelId="{8633B2FF-0B88-4088-BCC6-B675267706DC}">
      <dgm:prSet phldrT="[Text]" custT="1"/>
      <dgm:spPr/>
      <dgm:t>
        <a:bodyPr/>
        <a:lstStyle/>
        <a:p>
          <a:r>
            <a:rPr lang="en-GB" sz="1400" b="1" dirty="0" smtClean="0"/>
            <a:t>LEVEL 1</a:t>
          </a:r>
        </a:p>
        <a:p>
          <a:r>
            <a:rPr lang="en-GB" sz="1400" b="1" dirty="0" smtClean="0"/>
            <a:t>Makes productive contributions through talent, knowledge, skills &amp; good working habits</a:t>
          </a:r>
          <a:endParaRPr lang="en-US" sz="1400" b="1" dirty="0"/>
        </a:p>
      </dgm:t>
    </dgm:pt>
    <dgm:pt modelId="{976951E3-E1C1-4B7F-AC1F-83BB7083EEF8}" type="parTrans" cxnId="{7F240315-7C3C-49D2-B717-EB8D9EDE44A2}">
      <dgm:prSet/>
      <dgm:spPr/>
      <dgm:t>
        <a:bodyPr/>
        <a:lstStyle/>
        <a:p>
          <a:endParaRPr lang="en-US"/>
        </a:p>
      </dgm:t>
    </dgm:pt>
    <dgm:pt modelId="{4254BB90-E551-4A0E-BE58-DA364020B2A5}" type="sibTrans" cxnId="{7F240315-7C3C-49D2-B717-EB8D9EDE44A2}">
      <dgm:prSet/>
      <dgm:spPr/>
      <dgm:t>
        <a:bodyPr/>
        <a:lstStyle/>
        <a:p>
          <a:endParaRPr lang="en-US"/>
        </a:p>
      </dgm:t>
    </dgm:pt>
    <dgm:pt modelId="{E05B4228-96B0-4854-A69B-F07D5A82A23D}" type="pres">
      <dgm:prSet presAssocID="{13942FDF-BD43-4DD0-AF23-E788851BB11E}" presName="Name0" presStyleCnt="0">
        <dgm:presLayoutVars>
          <dgm:dir/>
          <dgm:animLvl val="lvl"/>
          <dgm:resizeHandles val="exact"/>
        </dgm:presLayoutVars>
      </dgm:prSet>
      <dgm:spPr/>
    </dgm:pt>
    <dgm:pt modelId="{39B7918C-63C6-4C17-BEC4-ED021503FA92}" type="pres">
      <dgm:prSet presAssocID="{DB996376-2FA7-4FB2-A583-6A20FCB9B148}" presName="Name8" presStyleCnt="0"/>
      <dgm:spPr/>
    </dgm:pt>
    <dgm:pt modelId="{95673032-CC30-4C48-880D-90C205DABECB}" type="pres">
      <dgm:prSet presAssocID="{DB996376-2FA7-4FB2-A583-6A20FCB9B148}" presName="level" presStyleLbl="node1" presStyleIdx="0" presStyleCnt="3">
        <dgm:presLayoutVars>
          <dgm:chMax val="1"/>
          <dgm:bulletEnabled val="1"/>
        </dgm:presLayoutVars>
      </dgm:prSet>
      <dgm:spPr/>
      <dgm:t>
        <a:bodyPr/>
        <a:lstStyle/>
        <a:p>
          <a:endParaRPr lang="en-US"/>
        </a:p>
      </dgm:t>
    </dgm:pt>
    <dgm:pt modelId="{266BAD30-555C-440E-B039-592439460EFA}" type="pres">
      <dgm:prSet presAssocID="{DB996376-2FA7-4FB2-A583-6A20FCB9B148}" presName="levelTx" presStyleLbl="revTx" presStyleIdx="0" presStyleCnt="0">
        <dgm:presLayoutVars>
          <dgm:chMax val="1"/>
          <dgm:bulletEnabled val="1"/>
        </dgm:presLayoutVars>
      </dgm:prSet>
      <dgm:spPr/>
      <dgm:t>
        <a:bodyPr/>
        <a:lstStyle/>
        <a:p>
          <a:endParaRPr lang="en-US"/>
        </a:p>
      </dgm:t>
    </dgm:pt>
    <dgm:pt modelId="{70643BEB-04AD-4179-A400-37B8420CB30A}" type="pres">
      <dgm:prSet presAssocID="{8E39B7CB-C268-4540-A497-F51442B06B2D}" presName="Name8" presStyleCnt="0"/>
      <dgm:spPr/>
    </dgm:pt>
    <dgm:pt modelId="{2024A577-D8FE-4D99-AFA8-9C23C8179644}" type="pres">
      <dgm:prSet presAssocID="{8E39B7CB-C268-4540-A497-F51442B06B2D}" presName="level" presStyleLbl="node1" presStyleIdx="1" presStyleCnt="3" custLinFactNeighborX="-1168" custLinFactNeighborY="0">
        <dgm:presLayoutVars>
          <dgm:chMax val="1"/>
          <dgm:bulletEnabled val="1"/>
        </dgm:presLayoutVars>
      </dgm:prSet>
      <dgm:spPr/>
      <dgm:t>
        <a:bodyPr/>
        <a:lstStyle/>
        <a:p>
          <a:endParaRPr lang="en-US"/>
        </a:p>
      </dgm:t>
    </dgm:pt>
    <dgm:pt modelId="{EE8C19D6-9456-494D-A2C3-D7AC279AD336}" type="pres">
      <dgm:prSet presAssocID="{8E39B7CB-C268-4540-A497-F51442B06B2D}" presName="levelTx" presStyleLbl="revTx" presStyleIdx="0" presStyleCnt="0">
        <dgm:presLayoutVars>
          <dgm:chMax val="1"/>
          <dgm:bulletEnabled val="1"/>
        </dgm:presLayoutVars>
      </dgm:prSet>
      <dgm:spPr/>
      <dgm:t>
        <a:bodyPr/>
        <a:lstStyle/>
        <a:p>
          <a:endParaRPr lang="en-US"/>
        </a:p>
      </dgm:t>
    </dgm:pt>
    <dgm:pt modelId="{B0A3045E-FE16-4BFE-870B-E34CC4FFE5F8}" type="pres">
      <dgm:prSet presAssocID="{8633B2FF-0B88-4088-BCC6-B675267706DC}" presName="Name8" presStyleCnt="0"/>
      <dgm:spPr/>
    </dgm:pt>
    <dgm:pt modelId="{599B83B9-646B-4D78-96CF-8A4291EC3E51}" type="pres">
      <dgm:prSet presAssocID="{8633B2FF-0B88-4088-BCC6-B675267706DC}" presName="level" presStyleLbl="node1" presStyleIdx="2" presStyleCnt="3" custLinFactNeighborY="68125">
        <dgm:presLayoutVars>
          <dgm:chMax val="1"/>
          <dgm:bulletEnabled val="1"/>
        </dgm:presLayoutVars>
      </dgm:prSet>
      <dgm:spPr/>
      <dgm:t>
        <a:bodyPr/>
        <a:lstStyle/>
        <a:p>
          <a:endParaRPr lang="en-US"/>
        </a:p>
      </dgm:t>
    </dgm:pt>
    <dgm:pt modelId="{CACB1A51-1DCB-461C-A0E6-D6E2A833B29E}" type="pres">
      <dgm:prSet presAssocID="{8633B2FF-0B88-4088-BCC6-B675267706DC}" presName="levelTx" presStyleLbl="revTx" presStyleIdx="0" presStyleCnt="0">
        <dgm:presLayoutVars>
          <dgm:chMax val="1"/>
          <dgm:bulletEnabled val="1"/>
        </dgm:presLayoutVars>
      </dgm:prSet>
      <dgm:spPr/>
      <dgm:t>
        <a:bodyPr/>
        <a:lstStyle/>
        <a:p>
          <a:endParaRPr lang="en-US"/>
        </a:p>
      </dgm:t>
    </dgm:pt>
  </dgm:ptLst>
  <dgm:cxnLst>
    <dgm:cxn modelId="{D9A32646-888E-4756-9B37-6AECBCE31250}" type="presOf" srcId="{8633B2FF-0B88-4088-BCC6-B675267706DC}" destId="{CACB1A51-1DCB-461C-A0E6-D6E2A833B29E}" srcOrd="1" destOrd="0" presId="urn:microsoft.com/office/officeart/2005/8/layout/pyramid1"/>
    <dgm:cxn modelId="{BA60F493-BA82-410F-9301-EFAC86967EC3}" type="presOf" srcId="{8E39B7CB-C268-4540-A497-F51442B06B2D}" destId="{EE8C19D6-9456-494D-A2C3-D7AC279AD336}" srcOrd="1" destOrd="0" presId="urn:microsoft.com/office/officeart/2005/8/layout/pyramid1"/>
    <dgm:cxn modelId="{C00A12A7-7C27-4AB4-AA19-14067600AF14}" srcId="{13942FDF-BD43-4DD0-AF23-E788851BB11E}" destId="{DB996376-2FA7-4FB2-A583-6A20FCB9B148}" srcOrd="0" destOrd="0" parTransId="{88FDA584-857C-44B2-AB24-28249605DCDC}" sibTransId="{728262C2-80AA-4AC9-9831-E9DC7980FE30}"/>
    <dgm:cxn modelId="{C2E2B357-F9A6-4E5C-9360-EA4350D5BD94}" type="presOf" srcId="{DB996376-2FA7-4FB2-A583-6A20FCB9B148}" destId="{95673032-CC30-4C48-880D-90C205DABECB}" srcOrd="0" destOrd="0" presId="urn:microsoft.com/office/officeart/2005/8/layout/pyramid1"/>
    <dgm:cxn modelId="{7F240315-7C3C-49D2-B717-EB8D9EDE44A2}" srcId="{13942FDF-BD43-4DD0-AF23-E788851BB11E}" destId="{8633B2FF-0B88-4088-BCC6-B675267706DC}" srcOrd="2" destOrd="0" parTransId="{976951E3-E1C1-4B7F-AC1F-83BB7083EEF8}" sibTransId="{4254BB90-E551-4A0E-BE58-DA364020B2A5}"/>
    <dgm:cxn modelId="{982C1D1F-B37A-49D8-9C91-82F31B1A6AC7}" srcId="{13942FDF-BD43-4DD0-AF23-E788851BB11E}" destId="{8E39B7CB-C268-4540-A497-F51442B06B2D}" srcOrd="1" destOrd="0" parTransId="{494FBC2B-2A5C-403B-A9C8-B1BE0D16D2B6}" sibTransId="{3097515E-7574-4F53-BE30-C6634721817D}"/>
    <dgm:cxn modelId="{0DF59B9E-F97A-4118-AFC5-1524F5D81743}" type="presOf" srcId="{8E39B7CB-C268-4540-A497-F51442B06B2D}" destId="{2024A577-D8FE-4D99-AFA8-9C23C8179644}" srcOrd="0" destOrd="0" presId="urn:microsoft.com/office/officeart/2005/8/layout/pyramid1"/>
    <dgm:cxn modelId="{C6FCA445-75B1-407D-A499-094FAD3247A3}" type="presOf" srcId="{8633B2FF-0B88-4088-BCC6-B675267706DC}" destId="{599B83B9-646B-4D78-96CF-8A4291EC3E51}" srcOrd="0" destOrd="0" presId="urn:microsoft.com/office/officeart/2005/8/layout/pyramid1"/>
    <dgm:cxn modelId="{E47E2B81-F21F-4C37-B7EB-C4C056241475}" type="presOf" srcId="{DB996376-2FA7-4FB2-A583-6A20FCB9B148}" destId="{266BAD30-555C-440E-B039-592439460EFA}" srcOrd="1" destOrd="0" presId="urn:microsoft.com/office/officeart/2005/8/layout/pyramid1"/>
    <dgm:cxn modelId="{E07E98AF-8803-4162-AF28-2E4839AC8BD6}" type="presOf" srcId="{13942FDF-BD43-4DD0-AF23-E788851BB11E}" destId="{E05B4228-96B0-4854-A69B-F07D5A82A23D}" srcOrd="0" destOrd="0" presId="urn:microsoft.com/office/officeart/2005/8/layout/pyramid1"/>
    <dgm:cxn modelId="{58B667C9-29EC-48D2-ABC6-EA8E233E4469}" type="presParOf" srcId="{E05B4228-96B0-4854-A69B-F07D5A82A23D}" destId="{39B7918C-63C6-4C17-BEC4-ED021503FA92}" srcOrd="0" destOrd="0" presId="urn:microsoft.com/office/officeart/2005/8/layout/pyramid1"/>
    <dgm:cxn modelId="{D70123F3-9F59-4916-9650-57EADE3750B5}" type="presParOf" srcId="{39B7918C-63C6-4C17-BEC4-ED021503FA92}" destId="{95673032-CC30-4C48-880D-90C205DABECB}" srcOrd="0" destOrd="0" presId="urn:microsoft.com/office/officeart/2005/8/layout/pyramid1"/>
    <dgm:cxn modelId="{E75DCEF8-7FB3-47FC-8305-57ACFBBD4421}" type="presParOf" srcId="{39B7918C-63C6-4C17-BEC4-ED021503FA92}" destId="{266BAD30-555C-440E-B039-592439460EFA}" srcOrd="1" destOrd="0" presId="urn:microsoft.com/office/officeart/2005/8/layout/pyramid1"/>
    <dgm:cxn modelId="{DABC3E98-D4F8-4781-828D-F630F167CD48}" type="presParOf" srcId="{E05B4228-96B0-4854-A69B-F07D5A82A23D}" destId="{70643BEB-04AD-4179-A400-37B8420CB30A}" srcOrd="1" destOrd="0" presId="urn:microsoft.com/office/officeart/2005/8/layout/pyramid1"/>
    <dgm:cxn modelId="{2A1CE958-0A34-4121-9907-F00BD5A22E5E}" type="presParOf" srcId="{70643BEB-04AD-4179-A400-37B8420CB30A}" destId="{2024A577-D8FE-4D99-AFA8-9C23C8179644}" srcOrd="0" destOrd="0" presId="urn:microsoft.com/office/officeart/2005/8/layout/pyramid1"/>
    <dgm:cxn modelId="{82EB348E-BC12-4D4C-9C95-1B24DDD98E9A}" type="presParOf" srcId="{70643BEB-04AD-4179-A400-37B8420CB30A}" destId="{EE8C19D6-9456-494D-A2C3-D7AC279AD336}" srcOrd="1" destOrd="0" presId="urn:microsoft.com/office/officeart/2005/8/layout/pyramid1"/>
    <dgm:cxn modelId="{68327B14-959E-4745-9FE8-A031CF4C277F}" type="presParOf" srcId="{E05B4228-96B0-4854-A69B-F07D5A82A23D}" destId="{B0A3045E-FE16-4BFE-870B-E34CC4FFE5F8}" srcOrd="2" destOrd="0" presId="urn:microsoft.com/office/officeart/2005/8/layout/pyramid1"/>
    <dgm:cxn modelId="{FD09FCC5-4AB1-4103-90EE-9D2B9AAEDF4F}" type="presParOf" srcId="{B0A3045E-FE16-4BFE-870B-E34CC4FFE5F8}" destId="{599B83B9-646B-4D78-96CF-8A4291EC3E51}" srcOrd="0" destOrd="0" presId="urn:microsoft.com/office/officeart/2005/8/layout/pyramid1"/>
    <dgm:cxn modelId="{D7A99894-BFB0-4ACA-BC45-3384604BB342}" type="presParOf" srcId="{B0A3045E-FE16-4BFE-870B-E34CC4FFE5F8}" destId="{CACB1A51-1DCB-461C-A0E6-D6E2A833B29E}" srcOrd="1" destOrd="0" presId="urn:microsoft.com/office/officeart/2005/8/layout/pyramid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0868C9F-1670-4CD2-93E0-14621D54945F}" type="doc">
      <dgm:prSet loTypeId="urn:microsoft.com/office/officeart/2011/layout/HexagonRadial" loCatId="cycle" qsTypeId="urn:microsoft.com/office/officeart/2005/8/quickstyle/simple1" qsCatId="simple" csTypeId="urn:microsoft.com/office/officeart/2005/8/colors/accent1_2" csCatId="accent1" phldr="1"/>
      <dgm:spPr/>
      <dgm:t>
        <a:bodyPr/>
        <a:lstStyle/>
        <a:p>
          <a:endParaRPr lang="en-US"/>
        </a:p>
      </dgm:t>
    </dgm:pt>
    <dgm:pt modelId="{CEB9279A-8813-4739-84A4-DF33EC61B592}">
      <dgm:prSet phldrT="[Text]"/>
      <dgm:spPr/>
      <dgm:t>
        <a:bodyPr/>
        <a:lstStyle/>
        <a:p>
          <a:r>
            <a:rPr lang="en-GB" dirty="0" smtClean="0"/>
            <a:t>Shared Values</a:t>
          </a:r>
          <a:endParaRPr lang="en-US" dirty="0"/>
        </a:p>
      </dgm:t>
    </dgm:pt>
    <dgm:pt modelId="{9719DBF6-9F01-474B-9D1B-56753CD223DA}" type="parTrans" cxnId="{D3A3420E-9E54-42DB-B7EC-12DA1DC8F211}">
      <dgm:prSet/>
      <dgm:spPr/>
      <dgm:t>
        <a:bodyPr/>
        <a:lstStyle/>
        <a:p>
          <a:endParaRPr lang="en-US"/>
        </a:p>
      </dgm:t>
    </dgm:pt>
    <dgm:pt modelId="{F7A67CA4-DF77-4CF1-BBD4-1B0CE6E58878}" type="sibTrans" cxnId="{D3A3420E-9E54-42DB-B7EC-12DA1DC8F211}">
      <dgm:prSet/>
      <dgm:spPr/>
      <dgm:t>
        <a:bodyPr/>
        <a:lstStyle/>
        <a:p>
          <a:endParaRPr lang="en-US"/>
        </a:p>
      </dgm:t>
    </dgm:pt>
    <dgm:pt modelId="{329098E5-E7C8-4CA6-A6E0-661FDB02E93A}">
      <dgm:prSet phldrT="[Text]"/>
      <dgm:spPr>
        <a:solidFill>
          <a:schemeClr val="accent1">
            <a:lumMod val="75000"/>
          </a:schemeClr>
        </a:solidFill>
      </dgm:spPr>
      <dgm:t>
        <a:bodyPr/>
        <a:lstStyle/>
        <a:p>
          <a:r>
            <a:rPr lang="en-GB" dirty="0" smtClean="0"/>
            <a:t>Structure</a:t>
          </a:r>
          <a:endParaRPr lang="en-US" dirty="0"/>
        </a:p>
      </dgm:t>
    </dgm:pt>
    <dgm:pt modelId="{20238907-CEE8-44AF-8CB3-05BE706ED823}" type="parTrans" cxnId="{29B60522-D357-40DD-B725-B16A7259EC4F}">
      <dgm:prSet/>
      <dgm:spPr/>
      <dgm:t>
        <a:bodyPr/>
        <a:lstStyle/>
        <a:p>
          <a:endParaRPr lang="en-US"/>
        </a:p>
      </dgm:t>
    </dgm:pt>
    <dgm:pt modelId="{E15CF56A-EE8A-4C45-BDA4-18EDBE5BD658}" type="sibTrans" cxnId="{29B60522-D357-40DD-B725-B16A7259EC4F}">
      <dgm:prSet/>
      <dgm:spPr/>
      <dgm:t>
        <a:bodyPr/>
        <a:lstStyle/>
        <a:p>
          <a:endParaRPr lang="en-US"/>
        </a:p>
      </dgm:t>
    </dgm:pt>
    <dgm:pt modelId="{CE03592B-419B-408C-8059-6A06A7997AA9}">
      <dgm:prSet phldrT="[Text]"/>
      <dgm:spPr/>
      <dgm:t>
        <a:bodyPr/>
        <a:lstStyle/>
        <a:p>
          <a:r>
            <a:rPr lang="en-GB" dirty="0" smtClean="0"/>
            <a:t>Systems</a:t>
          </a:r>
          <a:endParaRPr lang="en-US" dirty="0"/>
        </a:p>
      </dgm:t>
    </dgm:pt>
    <dgm:pt modelId="{51CFA478-94C0-419C-91D8-54224B221A52}" type="parTrans" cxnId="{39B83E9B-8008-46AD-A838-81353C86ED76}">
      <dgm:prSet/>
      <dgm:spPr/>
      <dgm:t>
        <a:bodyPr/>
        <a:lstStyle/>
        <a:p>
          <a:endParaRPr lang="en-US"/>
        </a:p>
      </dgm:t>
    </dgm:pt>
    <dgm:pt modelId="{984D691B-D75F-4A61-B17B-3A0BA517AD7B}" type="sibTrans" cxnId="{39B83E9B-8008-46AD-A838-81353C86ED76}">
      <dgm:prSet/>
      <dgm:spPr/>
      <dgm:t>
        <a:bodyPr/>
        <a:lstStyle/>
        <a:p>
          <a:endParaRPr lang="en-US"/>
        </a:p>
      </dgm:t>
    </dgm:pt>
    <dgm:pt modelId="{F24116E5-8D51-4726-9F80-898A2B117A6D}">
      <dgm:prSet phldrT="[Text]"/>
      <dgm:spPr>
        <a:solidFill>
          <a:schemeClr val="accent2">
            <a:lumMod val="75000"/>
          </a:schemeClr>
        </a:solidFill>
      </dgm:spPr>
      <dgm:t>
        <a:bodyPr/>
        <a:lstStyle/>
        <a:p>
          <a:r>
            <a:rPr lang="en-GB" dirty="0" smtClean="0"/>
            <a:t>Style</a:t>
          </a:r>
          <a:endParaRPr lang="en-US" dirty="0"/>
        </a:p>
      </dgm:t>
    </dgm:pt>
    <dgm:pt modelId="{5324F9D0-13DE-475F-9714-4E3AEF3FFB3D}" type="parTrans" cxnId="{6D9F1A88-05E7-4D87-837B-597F127638C4}">
      <dgm:prSet/>
      <dgm:spPr/>
      <dgm:t>
        <a:bodyPr/>
        <a:lstStyle/>
        <a:p>
          <a:endParaRPr lang="en-US"/>
        </a:p>
      </dgm:t>
    </dgm:pt>
    <dgm:pt modelId="{7230D94D-C3FE-41CE-AAC1-85964EE194B3}" type="sibTrans" cxnId="{6D9F1A88-05E7-4D87-837B-597F127638C4}">
      <dgm:prSet/>
      <dgm:spPr/>
      <dgm:t>
        <a:bodyPr/>
        <a:lstStyle/>
        <a:p>
          <a:endParaRPr lang="en-US"/>
        </a:p>
      </dgm:t>
    </dgm:pt>
    <dgm:pt modelId="{717B52CC-013C-4073-9DF1-3E3EDF88B2FE}">
      <dgm:prSet phldrT="[Text]"/>
      <dgm:spPr>
        <a:solidFill>
          <a:schemeClr val="accent3"/>
        </a:solidFill>
      </dgm:spPr>
      <dgm:t>
        <a:bodyPr/>
        <a:lstStyle/>
        <a:p>
          <a:r>
            <a:rPr lang="en-GB" dirty="0" smtClean="0"/>
            <a:t>Staff</a:t>
          </a:r>
          <a:endParaRPr lang="en-US" dirty="0"/>
        </a:p>
      </dgm:t>
    </dgm:pt>
    <dgm:pt modelId="{AB77450E-20C2-40F9-B36E-8CEFE93BA05F}" type="parTrans" cxnId="{B71ADB19-A160-45FF-ACB1-2CA32FCA98AB}">
      <dgm:prSet/>
      <dgm:spPr/>
      <dgm:t>
        <a:bodyPr/>
        <a:lstStyle/>
        <a:p>
          <a:endParaRPr lang="en-US"/>
        </a:p>
      </dgm:t>
    </dgm:pt>
    <dgm:pt modelId="{57B93127-A9BF-47A9-B2A4-8B596F32A11C}" type="sibTrans" cxnId="{B71ADB19-A160-45FF-ACB1-2CA32FCA98AB}">
      <dgm:prSet/>
      <dgm:spPr/>
      <dgm:t>
        <a:bodyPr/>
        <a:lstStyle/>
        <a:p>
          <a:endParaRPr lang="en-US"/>
        </a:p>
      </dgm:t>
    </dgm:pt>
    <dgm:pt modelId="{7EB2D5DE-18E6-46C7-BF54-97C5C2BC0DAA}">
      <dgm:prSet phldrT="[Text]"/>
      <dgm:spPr>
        <a:solidFill>
          <a:schemeClr val="accent4">
            <a:lumMod val="60000"/>
            <a:lumOff val="40000"/>
          </a:schemeClr>
        </a:solidFill>
      </dgm:spPr>
      <dgm:t>
        <a:bodyPr/>
        <a:lstStyle/>
        <a:p>
          <a:r>
            <a:rPr lang="en-GB" dirty="0" smtClean="0"/>
            <a:t>Skills</a:t>
          </a:r>
          <a:endParaRPr lang="en-US" dirty="0"/>
        </a:p>
      </dgm:t>
    </dgm:pt>
    <dgm:pt modelId="{2CE12372-24BC-407C-8C91-88DE674B2841}" type="parTrans" cxnId="{A0E0E91C-58F4-4C13-B9D7-091933177CB9}">
      <dgm:prSet/>
      <dgm:spPr/>
      <dgm:t>
        <a:bodyPr/>
        <a:lstStyle/>
        <a:p>
          <a:endParaRPr lang="en-US"/>
        </a:p>
      </dgm:t>
    </dgm:pt>
    <dgm:pt modelId="{57BD79AF-7A5D-433E-AC2D-497231C2ACB0}" type="sibTrans" cxnId="{A0E0E91C-58F4-4C13-B9D7-091933177CB9}">
      <dgm:prSet/>
      <dgm:spPr/>
      <dgm:t>
        <a:bodyPr/>
        <a:lstStyle/>
        <a:p>
          <a:endParaRPr lang="en-US"/>
        </a:p>
      </dgm:t>
    </dgm:pt>
    <dgm:pt modelId="{EAD22620-EE85-4192-A5D3-93E87E682F2C}">
      <dgm:prSet phldrT="[Text]"/>
      <dgm:spPr>
        <a:solidFill>
          <a:schemeClr val="accent2"/>
        </a:solidFill>
      </dgm:spPr>
      <dgm:t>
        <a:bodyPr/>
        <a:lstStyle/>
        <a:p>
          <a:r>
            <a:rPr lang="en-GB" dirty="0" smtClean="0"/>
            <a:t>Strategy</a:t>
          </a:r>
          <a:endParaRPr lang="en-US" dirty="0"/>
        </a:p>
      </dgm:t>
    </dgm:pt>
    <dgm:pt modelId="{C9A8AAA7-F0C0-4996-80A1-13E55E56DD66}" type="parTrans" cxnId="{F3E06079-CFE2-48AA-B224-0DFCC8FDEF15}">
      <dgm:prSet/>
      <dgm:spPr/>
      <dgm:t>
        <a:bodyPr/>
        <a:lstStyle/>
        <a:p>
          <a:endParaRPr lang="en-US"/>
        </a:p>
      </dgm:t>
    </dgm:pt>
    <dgm:pt modelId="{81905831-2C06-46EE-8C62-798C416C135F}" type="sibTrans" cxnId="{F3E06079-CFE2-48AA-B224-0DFCC8FDEF15}">
      <dgm:prSet/>
      <dgm:spPr/>
      <dgm:t>
        <a:bodyPr/>
        <a:lstStyle/>
        <a:p>
          <a:endParaRPr lang="en-US"/>
        </a:p>
      </dgm:t>
    </dgm:pt>
    <dgm:pt modelId="{3B21E919-9A03-428F-9606-D32BF0C1F047}" type="pres">
      <dgm:prSet presAssocID="{60868C9F-1670-4CD2-93E0-14621D54945F}" presName="Name0" presStyleCnt="0">
        <dgm:presLayoutVars>
          <dgm:chMax val="1"/>
          <dgm:chPref val="1"/>
          <dgm:dir/>
          <dgm:animOne val="branch"/>
          <dgm:animLvl val="lvl"/>
        </dgm:presLayoutVars>
      </dgm:prSet>
      <dgm:spPr/>
      <dgm:t>
        <a:bodyPr/>
        <a:lstStyle/>
        <a:p>
          <a:endParaRPr lang="en-US"/>
        </a:p>
      </dgm:t>
    </dgm:pt>
    <dgm:pt modelId="{0DF9E5A1-ED31-42A5-9691-A3B9A67845D9}" type="pres">
      <dgm:prSet presAssocID="{CEB9279A-8813-4739-84A4-DF33EC61B592}" presName="Parent" presStyleLbl="node0" presStyleIdx="0" presStyleCnt="1">
        <dgm:presLayoutVars>
          <dgm:chMax val="6"/>
          <dgm:chPref val="6"/>
        </dgm:presLayoutVars>
      </dgm:prSet>
      <dgm:spPr/>
      <dgm:t>
        <a:bodyPr/>
        <a:lstStyle/>
        <a:p>
          <a:endParaRPr lang="en-US"/>
        </a:p>
      </dgm:t>
    </dgm:pt>
    <dgm:pt modelId="{258C80D7-F47F-4AE9-B4CA-F6646BE8185A}" type="pres">
      <dgm:prSet presAssocID="{329098E5-E7C8-4CA6-A6E0-661FDB02E93A}" presName="Accent1" presStyleCnt="0"/>
      <dgm:spPr/>
    </dgm:pt>
    <dgm:pt modelId="{31DBCBC0-4EC1-4F1D-B40C-ED6FC45EC3FC}" type="pres">
      <dgm:prSet presAssocID="{329098E5-E7C8-4CA6-A6E0-661FDB02E93A}" presName="Accent" presStyleLbl="bgShp" presStyleIdx="0" presStyleCnt="6"/>
      <dgm:spPr/>
    </dgm:pt>
    <dgm:pt modelId="{A9A3A3D2-B26C-49EF-9F5B-5EDEE9BDAC86}" type="pres">
      <dgm:prSet presAssocID="{329098E5-E7C8-4CA6-A6E0-661FDB02E93A}" presName="Child1" presStyleLbl="node1" presStyleIdx="0" presStyleCnt="6">
        <dgm:presLayoutVars>
          <dgm:chMax val="0"/>
          <dgm:chPref val="0"/>
          <dgm:bulletEnabled val="1"/>
        </dgm:presLayoutVars>
      </dgm:prSet>
      <dgm:spPr/>
      <dgm:t>
        <a:bodyPr/>
        <a:lstStyle/>
        <a:p>
          <a:endParaRPr lang="en-US"/>
        </a:p>
      </dgm:t>
    </dgm:pt>
    <dgm:pt modelId="{6E29CFDF-24F9-4D06-9454-F8DD4D64983D}" type="pres">
      <dgm:prSet presAssocID="{CE03592B-419B-408C-8059-6A06A7997AA9}" presName="Accent2" presStyleCnt="0"/>
      <dgm:spPr/>
    </dgm:pt>
    <dgm:pt modelId="{7DE4437E-E264-4E99-B876-055FC7B87671}" type="pres">
      <dgm:prSet presAssocID="{CE03592B-419B-408C-8059-6A06A7997AA9}" presName="Accent" presStyleLbl="bgShp" presStyleIdx="1" presStyleCnt="6"/>
      <dgm:spPr/>
    </dgm:pt>
    <dgm:pt modelId="{E0D0EBB0-0C6F-4B6B-BBE5-48E31AAEF8AE}" type="pres">
      <dgm:prSet presAssocID="{CE03592B-419B-408C-8059-6A06A7997AA9}" presName="Child2" presStyleLbl="node1" presStyleIdx="1" presStyleCnt="6">
        <dgm:presLayoutVars>
          <dgm:chMax val="0"/>
          <dgm:chPref val="0"/>
          <dgm:bulletEnabled val="1"/>
        </dgm:presLayoutVars>
      </dgm:prSet>
      <dgm:spPr/>
      <dgm:t>
        <a:bodyPr/>
        <a:lstStyle/>
        <a:p>
          <a:endParaRPr lang="en-US"/>
        </a:p>
      </dgm:t>
    </dgm:pt>
    <dgm:pt modelId="{7595ACEF-E056-4140-9DCD-6C873162687C}" type="pres">
      <dgm:prSet presAssocID="{F24116E5-8D51-4726-9F80-898A2B117A6D}" presName="Accent3" presStyleCnt="0"/>
      <dgm:spPr/>
    </dgm:pt>
    <dgm:pt modelId="{D600872F-3015-45C6-B555-58109828F923}" type="pres">
      <dgm:prSet presAssocID="{F24116E5-8D51-4726-9F80-898A2B117A6D}" presName="Accent" presStyleLbl="bgShp" presStyleIdx="2" presStyleCnt="6"/>
      <dgm:spPr/>
    </dgm:pt>
    <dgm:pt modelId="{C12A396A-F9FA-4DF3-B680-B1FE39A9B8A7}" type="pres">
      <dgm:prSet presAssocID="{F24116E5-8D51-4726-9F80-898A2B117A6D}" presName="Child3" presStyleLbl="node1" presStyleIdx="2" presStyleCnt="6">
        <dgm:presLayoutVars>
          <dgm:chMax val="0"/>
          <dgm:chPref val="0"/>
          <dgm:bulletEnabled val="1"/>
        </dgm:presLayoutVars>
      </dgm:prSet>
      <dgm:spPr/>
      <dgm:t>
        <a:bodyPr/>
        <a:lstStyle/>
        <a:p>
          <a:endParaRPr lang="en-US"/>
        </a:p>
      </dgm:t>
    </dgm:pt>
    <dgm:pt modelId="{C6EB33C9-33E9-40DC-8CAB-F913D3590D25}" type="pres">
      <dgm:prSet presAssocID="{717B52CC-013C-4073-9DF1-3E3EDF88B2FE}" presName="Accent4" presStyleCnt="0"/>
      <dgm:spPr/>
    </dgm:pt>
    <dgm:pt modelId="{B5B11976-1EEA-4260-96C9-44FD3D3924C5}" type="pres">
      <dgm:prSet presAssocID="{717B52CC-013C-4073-9DF1-3E3EDF88B2FE}" presName="Accent" presStyleLbl="bgShp" presStyleIdx="3" presStyleCnt="6"/>
      <dgm:spPr/>
    </dgm:pt>
    <dgm:pt modelId="{AA1069E6-7672-43CD-8941-5E062291753D}" type="pres">
      <dgm:prSet presAssocID="{717B52CC-013C-4073-9DF1-3E3EDF88B2FE}" presName="Child4" presStyleLbl="node1" presStyleIdx="3" presStyleCnt="6">
        <dgm:presLayoutVars>
          <dgm:chMax val="0"/>
          <dgm:chPref val="0"/>
          <dgm:bulletEnabled val="1"/>
        </dgm:presLayoutVars>
      </dgm:prSet>
      <dgm:spPr/>
      <dgm:t>
        <a:bodyPr/>
        <a:lstStyle/>
        <a:p>
          <a:endParaRPr lang="en-US"/>
        </a:p>
      </dgm:t>
    </dgm:pt>
    <dgm:pt modelId="{5B24FF79-798F-4BD3-A7AB-60EA61D4EADE}" type="pres">
      <dgm:prSet presAssocID="{7EB2D5DE-18E6-46C7-BF54-97C5C2BC0DAA}" presName="Accent5" presStyleCnt="0"/>
      <dgm:spPr/>
    </dgm:pt>
    <dgm:pt modelId="{B1B1AB08-25A4-49DA-8023-277D9C46A4D1}" type="pres">
      <dgm:prSet presAssocID="{7EB2D5DE-18E6-46C7-BF54-97C5C2BC0DAA}" presName="Accent" presStyleLbl="bgShp" presStyleIdx="4" presStyleCnt="6"/>
      <dgm:spPr/>
    </dgm:pt>
    <dgm:pt modelId="{C1C808D4-03D2-4B00-9187-EC862AD08D27}" type="pres">
      <dgm:prSet presAssocID="{7EB2D5DE-18E6-46C7-BF54-97C5C2BC0DAA}" presName="Child5" presStyleLbl="node1" presStyleIdx="4" presStyleCnt="6">
        <dgm:presLayoutVars>
          <dgm:chMax val="0"/>
          <dgm:chPref val="0"/>
          <dgm:bulletEnabled val="1"/>
        </dgm:presLayoutVars>
      </dgm:prSet>
      <dgm:spPr/>
      <dgm:t>
        <a:bodyPr/>
        <a:lstStyle/>
        <a:p>
          <a:endParaRPr lang="en-US"/>
        </a:p>
      </dgm:t>
    </dgm:pt>
    <dgm:pt modelId="{E197F07A-8EC7-4E36-A9BC-C528EA9A0D3C}" type="pres">
      <dgm:prSet presAssocID="{EAD22620-EE85-4192-A5D3-93E87E682F2C}" presName="Accent6" presStyleCnt="0"/>
      <dgm:spPr/>
    </dgm:pt>
    <dgm:pt modelId="{184D745E-D7DC-4082-AEAC-52D4759262DB}" type="pres">
      <dgm:prSet presAssocID="{EAD22620-EE85-4192-A5D3-93E87E682F2C}" presName="Accent" presStyleLbl="bgShp" presStyleIdx="5" presStyleCnt="6"/>
      <dgm:spPr/>
    </dgm:pt>
    <dgm:pt modelId="{A9C2245E-02F9-49C5-A717-2CE1F4421845}" type="pres">
      <dgm:prSet presAssocID="{EAD22620-EE85-4192-A5D3-93E87E682F2C}" presName="Child6" presStyleLbl="node1" presStyleIdx="5" presStyleCnt="6">
        <dgm:presLayoutVars>
          <dgm:chMax val="0"/>
          <dgm:chPref val="0"/>
          <dgm:bulletEnabled val="1"/>
        </dgm:presLayoutVars>
      </dgm:prSet>
      <dgm:spPr/>
      <dgm:t>
        <a:bodyPr/>
        <a:lstStyle/>
        <a:p>
          <a:endParaRPr lang="en-US"/>
        </a:p>
      </dgm:t>
    </dgm:pt>
  </dgm:ptLst>
  <dgm:cxnLst>
    <dgm:cxn modelId="{D3A3420E-9E54-42DB-B7EC-12DA1DC8F211}" srcId="{60868C9F-1670-4CD2-93E0-14621D54945F}" destId="{CEB9279A-8813-4739-84A4-DF33EC61B592}" srcOrd="0" destOrd="0" parTransId="{9719DBF6-9F01-474B-9D1B-56753CD223DA}" sibTransId="{F7A67CA4-DF77-4CF1-BBD4-1B0CE6E58878}"/>
    <dgm:cxn modelId="{9E304897-FF5B-437E-B54C-CEC058E89D8C}" type="presOf" srcId="{CE03592B-419B-408C-8059-6A06A7997AA9}" destId="{E0D0EBB0-0C6F-4B6B-BBE5-48E31AAEF8AE}" srcOrd="0" destOrd="0" presId="urn:microsoft.com/office/officeart/2011/layout/HexagonRadial"/>
    <dgm:cxn modelId="{39B83E9B-8008-46AD-A838-81353C86ED76}" srcId="{CEB9279A-8813-4739-84A4-DF33EC61B592}" destId="{CE03592B-419B-408C-8059-6A06A7997AA9}" srcOrd="1" destOrd="0" parTransId="{51CFA478-94C0-419C-91D8-54224B221A52}" sibTransId="{984D691B-D75F-4A61-B17B-3A0BA517AD7B}"/>
    <dgm:cxn modelId="{11626455-00A5-4558-9B4F-D2DF52DB1CB8}" type="presOf" srcId="{60868C9F-1670-4CD2-93E0-14621D54945F}" destId="{3B21E919-9A03-428F-9606-D32BF0C1F047}" srcOrd="0" destOrd="0" presId="urn:microsoft.com/office/officeart/2011/layout/HexagonRadial"/>
    <dgm:cxn modelId="{5ED25C17-7DD0-48D0-BD15-42C20D0F2E38}" type="presOf" srcId="{7EB2D5DE-18E6-46C7-BF54-97C5C2BC0DAA}" destId="{C1C808D4-03D2-4B00-9187-EC862AD08D27}" srcOrd="0" destOrd="0" presId="urn:microsoft.com/office/officeart/2011/layout/HexagonRadial"/>
    <dgm:cxn modelId="{6D9F1A88-05E7-4D87-837B-597F127638C4}" srcId="{CEB9279A-8813-4739-84A4-DF33EC61B592}" destId="{F24116E5-8D51-4726-9F80-898A2B117A6D}" srcOrd="2" destOrd="0" parTransId="{5324F9D0-13DE-475F-9714-4E3AEF3FFB3D}" sibTransId="{7230D94D-C3FE-41CE-AAC1-85964EE194B3}"/>
    <dgm:cxn modelId="{0D5831DD-6F66-45D5-8534-6A2C6A4A8F23}" type="presOf" srcId="{F24116E5-8D51-4726-9F80-898A2B117A6D}" destId="{C12A396A-F9FA-4DF3-B680-B1FE39A9B8A7}" srcOrd="0" destOrd="0" presId="urn:microsoft.com/office/officeart/2011/layout/HexagonRadial"/>
    <dgm:cxn modelId="{AC4D2080-CDFB-4659-8EBF-14B3BC51B022}" type="presOf" srcId="{CEB9279A-8813-4739-84A4-DF33EC61B592}" destId="{0DF9E5A1-ED31-42A5-9691-A3B9A67845D9}" srcOrd="0" destOrd="0" presId="urn:microsoft.com/office/officeart/2011/layout/HexagonRadial"/>
    <dgm:cxn modelId="{AA85DB86-C2EC-4A4D-98C9-F6A957800FF4}" type="presOf" srcId="{717B52CC-013C-4073-9DF1-3E3EDF88B2FE}" destId="{AA1069E6-7672-43CD-8941-5E062291753D}" srcOrd="0" destOrd="0" presId="urn:microsoft.com/office/officeart/2011/layout/HexagonRadial"/>
    <dgm:cxn modelId="{B71ADB19-A160-45FF-ACB1-2CA32FCA98AB}" srcId="{CEB9279A-8813-4739-84A4-DF33EC61B592}" destId="{717B52CC-013C-4073-9DF1-3E3EDF88B2FE}" srcOrd="3" destOrd="0" parTransId="{AB77450E-20C2-40F9-B36E-8CEFE93BA05F}" sibTransId="{57B93127-A9BF-47A9-B2A4-8B596F32A11C}"/>
    <dgm:cxn modelId="{63C0F31C-F276-43C5-93C9-3ADC6BAB7D9F}" type="presOf" srcId="{EAD22620-EE85-4192-A5D3-93E87E682F2C}" destId="{A9C2245E-02F9-49C5-A717-2CE1F4421845}" srcOrd="0" destOrd="0" presId="urn:microsoft.com/office/officeart/2011/layout/HexagonRadial"/>
    <dgm:cxn modelId="{29B60522-D357-40DD-B725-B16A7259EC4F}" srcId="{CEB9279A-8813-4739-84A4-DF33EC61B592}" destId="{329098E5-E7C8-4CA6-A6E0-661FDB02E93A}" srcOrd="0" destOrd="0" parTransId="{20238907-CEE8-44AF-8CB3-05BE706ED823}" sibTransId="{E15CF56A-EE8A-4C45-BDA4-18EDBE5BD658}"/>
    <dgm:cxn modelId="{A0E0E91C-58F4-4C13-B9D7-091933177CB9}" srcId="{CEB9279A-8813-4739-84A4-DF33EC61B592}" destId="{7EB2D5DE-18E6-46C7-BF54-97C5C2BC0DAA}" srcOrd="4" destOrd="0" parTransId="{2CE12372-24BC-407C-8C91-88DE674B2841}" sibTransId="{57BD79AF-7A5D-433E-AC2D-497231C2ACB0}"/>
    <dgm:cxn modelId="{9FE7152C-DB81-4BB1-8456-EBB653CD65D6}" type="presOf" srcId="{329098E5-E7C8-4CA6-A6E0-661FDB02E93A}" destId="{A9A3A3D2-B26C-49EF-9F5B-5EDEE9BDAC86}" srcOrd="0" destOrd="0" presId="urn:microsoft.com/office/officeart/2011/layout/HexagonRadial"/>
    <dgm:cxn modelId="{F3E06079-CFE2-48AA-B224-0DFCC8FDEF15}" srcId="{CEB9279A-8813-4739-84A4-DF33EC61B592}" destId="{EAD22620-EE85-4192-A5D3-93E87E682F2C}" srcOrd="5" destOrd="0" parTransId="{C9A8AAA7-F0C0-4996-80A1-13E55E56DD66}" sibTransId="{81905831-2C06-46EE-8C62-798C416C135F}"/>
    <dgm:cxn modelId="{2A3A5DEF-FEC8-4C84-A4E8-947DFDA1F7A0}" type="presParOf" srcId="{3B21E919-9A03-428F-9606-D32BF0C1F047}" destId="{0DF9E5A1-ED31-42A5-9691-A3B9A67845D9}" srcOrd="0" destOrd="0" presId="urn:microsoft.com/office/officeart/2011/layout/HexagonRadial"/>
    <dgm:cxn modelId="{AAA5A999-1650-41B0-9A39-439B5CD47446}" type="presParOf" srcId="{3B21E919-9A03-428F-9606-D32BF0C1F047}" destId="{258C80D7-F47F-4AE9-B4CA-F6646BE8185A}" srcOrd="1" destOrd="0" presId="urn:microsoft.com/office/officeart/2011/layout/HexagonRadial"/>
    <dgm:cxn modelId="{D8878F74-7CF2-4B47-92E1-AB0515B4D35C}" type="presParOf" srcId="{258C80D7-F47F-4AE9-B4CA-F6646BE8185A}" destId="{31DBCBC0-4EC1-4F1D-B40C-ED6FC45EC3FC}" srcOrd="0" destOrd="0" presId="urn:microsoft.com/office/officeart/2011/layout/HexagonRadial"/>
    <dgm:cxn modelId="{3CCCD1EF-B947-4C11-A29A-5E0591FEA98C}" type="presParOf" srcId="{3B21E919-9A03-428F-9606-D32BF0C1F047}" destId="{A9A3A3D2-B26C-49EF-9F5B-5EDEE9BDAC86}" srcOrd="2" destOrd="0" presId="urn:microsoft.com/office/officeart/2011/layout/HexagonRadial"/>
    <dgm:cxn modelId="{F3514ABB-C1C0-4C99-83AA-23C54EC07191}" type="presParOf" srcId="{3B21E919-9A03-428F-9606-D32BF0C1F047}" destId="{6E29CFDF-24F9-4D06-9454-F8DD4D64983D}" srcOrd="3" destOrd="0" presId="urn:microsoft.com/office/officeart/2011/layout/HexagonRadial"/>
    <dgm:cxn modelId="{EA2BBEA8-4697-4BA1-A3D6-AF050FB58738}" type="presParOf" srcId="{6E29CFDF-24F9-4D06-9454-F8DD4D64983D}" destId="{7DE4437E-E264-4E99-B876-055FC7B87671}" srcOrd="0" destOrd="0" presId="urn:microsoft.com/office/officeart/2011/layout/HexagonRadial"/>
    <dgm:cxn modelId="{B979BDF0-35A2-4649-83E3-588A1658BF8A}" type="presParOf" srcId="{3B21E919-9A03-428F-9606-D32BF0C1F047}" destId="{E0D0EBB0-0C6F-4B6B-BBE5-48E31AAEF8AE}" srcOrd="4" destOrd="0" presId="urn:microsoft.com/office/officeart/2011/layout/HexagonRadial"/>
    <dgm:cxn modelId="{89146FCB-AF1C-4EDC-ABAA-A449177D19AA}" type="presParOf" srcId="{3B21E919-9A03-428F-9606-D32BF0C1F047}" destId="{7595ACEF-E056-4140-9DCD-6C873162687C}" srcOrd="5" destOrd="0" presId="urn:microsoft.com/office/officeart/2011/layout/HexagonRadial"/>
    <dgm:cxn modelId="{AC4B90A7-E1EE-41A5-82E6-B624176F5321}" type="presParOf" srcId="{7595ACEF-E056-4140-9DCD-6C873162687C}" destId="{D600872F-3015-45C6-B555-58109828F923}" srcOrd="0" destOrd="0" presId="urn:microsoft.com/office/officeart/2011/layout/HexagonRadial"/>
    <dgm:cxn modelId="{B6FD3667-C568-4DA4-BF8D-CF36564180A8}" type="presParOf" srcId="{3B21E919-9A03-428F-9606-D32BF0C1F047}" destId="{C12A396A-F9FA-4DF3-B680-B1FE39A9B8A7}" srcOrd="6" destOrd="0" presId="urn:microsoft.com/office/officeart/2011/layout/HexagonRadial"/>
    <dgm:cxn modelId="{3ECE2C23-1652-4387-9737-0211F6739BAF}" type="presParOf" srcId="{3B21E919-9A03-428F-9606-D32BF0C1F047}" destId="{C6EB33C9-33E9-40DC-8CAB-F913D3590D25}" srcOrd="7" destOrd="0" presId="urn:microsoft.com/office/officeart/2011/layout/HexagonRadial"/>
    <dgm:cxn modelId="{3A3A74FC-290F-49F4-A49C-1E7CD696228A}" type="presParOf" srcId="{C6EB33C9-33E9-40DC-8CAB-F913D3590D25}" destId="{B5B11976-1EEA-4260-96C9-44FD3D3924C5}" srcOrd="0" destOrd="0" presId="urn:microsoft.com/office/officeart/2011/layout/HexagonRadial"/>
    <dgm:cxn modelId="{486ABCB7-57C6-4481-A046-6A79530CA9A0}" type="presParOf" srcId="{3B21E919-9A03-428F-9606-D32BF0C1F047}" destId="{AA1069E6-7672-43CD-8941-5E062291753D}" srcOrd="8" destOrd="0" presId="urn:microsoft.com/office/officeart/2011/layout/HexagonRadial"/>
    <dgm:cxn modelId="{41F997CB-F9C4-4ED6-AF1A-1EB09051984B}" type="presParOf" srcId="{3B21E919-9A03-428F-9606-D32BF0C1F047}" destId="{5B24FF79-798F-4BD3-A7AB-60EA61D4EADE}" srcOrd="9" destOrd="0" presId="urn:microsoft.com/office/officeart/2011/layout/HexagonRadial"/>
    <dgm:cxn modelId="{E160A5E8-16C9-4875-8B68-15914D56CA03}" type="presParOf" srcId="{5B24FF79-798F-4BD3-A7AB-60EA61D4EADE}" destId="{B1B1AB08-25A4-49DA-8023-277D9C46A4D1}" srcOrd="0" destOrd="0" presId="urn:microsoft.com/office/officeart/2011/layout/HexagonRadial"/>
    <dgm:cxn modelId="{97468ABE-3676-410F-B9D1-BDAE738FDD45}" type="presParOf" srcId="{3B21E919-9A03-428F-9606-D32BF0C1F047}" destId="{C1C808D4-03D2-4B00-9187-EC862AD08D27}" srcOrd="10" destOrd="0" presId="urn:microsoft.com/office/officeart/2011/layout/HexagonRadial"/>
    <dgm:cxn modelId="{3BDD55EF-63F6-48BF-AF92-3C5F3BC6CFB7}" type="presParOf" srcId="{3B21E919-9A03-428F-9606-D32BF0C1F047}" destId="{E197F07A-8EC7-4E36-A9BC-C528EA9A0D3C}" srcOrd="11" destOrd="0" presId="urn:microsoft.com/office/officeart/2011/layout/HexagonRadial"/>
    <dgm:cxn modelId="{3DD14BB4-63FC-4E78-8D3E-86BB01396CEF}" type="presParOf" srcId="{E197F07A-8EC7-4E36-A9BC-C528EA9A0D3C}" destId="{184D745E-D7DC-4082-AEAC-52D4759262DB}" srcOrd="0" destOrd="0" presId="urn:microsoft.com/office/officeart/2011/layout/HexagonRadial"/>
    <dgm:cxn modelId="{88CD5CCE-6B16-4A83-9DDD-53926D7123DE}" type="presParOf" srcId="{3B21E919-9A03-428F-9606-D32BF0C1F047}" destId="{A9C2245E-02F9-49C5-A717-2CE1F4421845}" srcOrd="12" destOrd="0" presId="urn:microsoft.com/office/officeart/2011/layout/HexagonRadial"/>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B79A479-D98F-4127-9B98-D705186DAB14}" type="datetimeFigureOut">
              <a:rPr lang="en-US" smtClean="0"/>
              <a:t>1/21/2016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697F439-BC3B-4A12-8C09-63DEE4962E2F}" type="slidenum">
              <a:rPr lang="en-US" smtClean="0"/>
              <a:t>‹#›</a:t>
            </a:fld>
            <a:endParaRPr lang="en-US"/>
          </a:p>
        </p:txBody>
      </p:sp>
    </p:spTree>
    <p:extLst>
      <p:ext uri="{BB962C8B-B14F-4D97-AF65-F5344CB8AC3E}">
        <p14:creationId xmlns:p14="http://schemas.microsoft.com/office/powerpoint/2010/main" val="4889903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How many people have read the National Institute</a:t>
            </a:r>
            <a:r>
              <a:rPr lang="en-GB" baseline="0" dirty="0" smtClean="0"/>
              <a:t> for Health Research (NIHR) papers on clinical leadership in the English NHS? – very insightful.</a:t>
            </a:r>
            <a:endParaRPr lang="en-GB" dirty="0" smtClean="0"/>
          </a:p>
          <a:p>
            <a:endParaRPr lang="en-GB" dirty="0" smtClean="0"/>
          </a:p>
          <a:p>
            <a:r>
              <a:rPr lang="en-GB" dirty="0" smtClean="0"/>
              <a:t>Introduction</a:t>
            </a:r>
          </a:p>
          <a:p>
            <a:r>
              <a:rPr lang="en-GB" dirty="0" smtClean="0"/>
              <a:t>Outcomes:	Give</a:t>
            </a:r>
            <a:r>
              <a:rPr lang="en-GB" baseline="0" dirty="0" smtClean="0"/>
              <a:t> you some prompts to consider reflection (especially in light of Andrews report) / consider some of the issues you raised at the end of Tim’s presentation two weeks ago / Tease you outside your comfort zone &amp; medical environment / Finally, Consider the requirements of the module in terms of assessment and academic skills</a:t>
            </a:r>
          </a:p>
          <a:p>
            <a:endParaRPr lang="en-GB" dirty="0" smtClean="0"/>
          </a:p>
          <a:p>
            <a:r>
              <a:rPr lang="en-GB" dirty="0" smtClean="0"/>
              <a:t>Picked picture specifically – we still tend to think in terms of the heroic leader </a:t>
            </a:r>
            <a:r>
              <a:rPr lang="en-GB" u="sng" dirty="0" smtClean="0"/>
              <a:t>– it’s lovely to think it’s all about you</a:t>
            </a:r>
            <a:r>
              <a:rPr lang="en-GB" baseline="0" dirty="0" smtClean="0"/>
              <a:t>. If I’m being totally honest with you of course, I still miss the phone calls at 3 in the morning that start with “Boss, we’ve got a problem”</a:t>
            </a:r>
            <a:endParaRPr lang="en-GB" dirty="0" smtClean="0"/>
          </a:p>
          <a:p>
            <a:r>
              <a:rPr lang="en-GB" dirty="0" smtClean="0"/>
              <a:t>But - The truth about how leadership is practised in an organisational setting is much more complex and nuanced</a:t>
            </a:r>
          </a:p>
          <a:p>
            <a:r>
              <a:rPr lang="en-GB" dirty="0" smtClean="0"/>
              <a:t>BUT, here’s the rub - leadership is actually simple when reduced to its core components – it</a:t>
            </a:r>
            <a:r>
              <a:rPr lang="en-GB" baseline="0" dirty="0" smtClean="0"/>
              <a:t> doesn’t need a </a:t>
            </a:r>
            <a:r>
              <a:rPr lang="en-GB" baseline="0" dirty="0" err="1" smtClean="0"/>
              <a:t>yoda</a:t>
            </a:r>
            <a:r>
              <a:rPr lang="en-GB" baseline="0" dirty="0" smtClean="0"/>
              <a:t> (penguins, squirrels, </a:t>
            </a:r>
            <a:r>
              <a:rPr lang="en-GB" baseline="0" dirty="0" err="1" smtClean="0"/>
              <a:t>attila</a:t>
            </a:r>
            <a:r>
              <a:rPr lang="en-GB" baseline="0" dirty="0" smtClean="0"/>
              <a:t> the </a:t>
            </a:r>
            <a:r>
              <a:rPr lang="en-GB" baseline="0" dirty="0" err="1" smtClean="0"/>
              <a:t>hun</a:t>
            </a:r>
            <a:r>
              <a:rPr lang="en-GB" baseline="0" dirty="0" smtClean="0"/>
              <a:t>) truthfully when reduced to its core components – it’s a very old and simple story – we’ll talk about stories in a moment.</a:t>
            </a:r>
            <a:endParaRPr lang="en-US" dirty="0"/>
          </a:p>
        </p:txBody>
      </p:sp>
      <p:sp>
        <p:nvSpPr>
          <p:cNvPr id="4" name="Slide Number Placeholder 3"/>
          <p:cNvSpPr>
            <a:spLocks noGrp="1"/>
          </p:cNvSpPr>
          <p:nvPr>
            <p:ph type="sldNum" sz="quarter" idx="10"/>
          </p:nvPr>
        </p:nvSpPr>
        <p:spPr/>
        <p:txBody>
          <a:bodyPr/>
          <a:lstStyle/>
          <a:p>
            <a:fld id="{6486C092-729D-4B10-869E-15BCD6C5B44D}" type="slidenum">
              <a:rPr lang="en-US" smtClean="0"/>
              <a:t>2</a:t>
            </a:fld>
            <a:endParaRPr lang="en-US"/>
          </a:p>
        </p:txBody>
      </p:sp>
    </p:spTree>
    <p:extLst>
      <p:ext uri="{BB962C8B-B14F-4D97-AF65-F5344CB8AC3E}">
        <p14:creationId xmlns:p14="http://schemas.microsoft.com/office/powerpoint/2010/main" val="31555150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How can I focus on what</a:t>
            </a:r>
            <a:r>
              <a:rPr lang="en-GB" baseline="0" dirty="0" smtClean="0"/>
              <a:t> needs to be done amidst all this complexity?</a:t>
            </a:r>
            <a:endParaRPr lang="en-US" dirty="0"/>
          </a:p>
        </p:txBody>
      </p:sp>
      <p:sp>
        <p:nvSpPr>
          <p:cNvPr id="4" name="Slide Number Placeholder 3"/>
          <p:cNvSpPr>
            <a:spLocks noGrp="1"/>
          </p:cNvSpPr>
          <p:nvPr>
            <p:ph type="sldNum" sz="quarter" idx="10"/>
          </p:nvPr>
        </p:nvSpPr>
        <p:spPr/>
        <p:txBody>
          <a:bodyPr/>
          <a:lstStyle/>
          <a:p>
            <a:fld id="{83AD6CA0-6EE9-4038-AC00-206D72FD8E2A}" type="slidenum">
              <a:rPr lang="en-US" smtClean="0"/>
              <a:t>3</a:t>
            </a:fld>
            <a:endParaRPr lang="en-US"/>
          </a:p>
        </p:txBody>
      </p:sp>
    </p:spTree>
    <p:extLst>
      <p:ext uri="{BB962C8B-B14F-4D97-AF65-F5344CB8AC3E}">
        <p14:creationId xmlns:p14="http://schemas.microsoft.com/office/powerpoint/2010/main" val="31365684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solidFill>
            <a:srgbClr val="4F81BD"/>
          </a:solidFill>
          <a:ln w="25557">
            <a:solidFill>
              <a:srgbClr val="385D8A"/>
            </a:solidFill>
            <a:prstDash val="solid"/>
          </a:ln>
        </p:spPr>
      </p:sp>
      <p:sp>
        <p:nvSpPr>
          <p:cNvPr id="3" name="Notes Placeholder 2"/>
          <p:cNvSpPr txBox="1">
            <a:spLocks noGrp="1"/>
          </p:cNvSpPr>
          <p:nvPr>
            <p:ph type="body" sz="quarter" idx="1"/>
          </p:nvPr>
        </p:nvSpPr>
        <p:spPr>
          <a:xfrm>
            <a:off x="685801" y="4343400"/>
            <a:ext cx="5486400" cy="4115156"/>
          </a:xfrm>
        </p:spPr>
        <p:txBody>
          <a:bodyPr lIns="0" tIns="0" rIns="0" bIns="0"/>
          <a:lstStyle/>
          <a:p>
            <a:pPr marL="215999" lvl="0" indent="-215999" hangingPunct="0"/>
            <a:r>
              <a:rPr lang="en-GB" sz="2000" dirty="0" smtClean="0">
                <a:latin typeface="Arial" pitchFamily="18"/>
              </a:rPr>
              <a:t>Socratic tradition – “An</a:t>
            </a:r>
            <a:r>
              <a:rPr lang="en-GB" sz="2000" baseline="0" dirty="0" smtClean="0">
                <a:latin typeface="Arial" pitchFamily="18"/>
              </a:rPr>
              <a:t> unexamined life is not worth living” – Socrates</a:t>
            </a:r>
          </a:p>
          <a:p>
            <a:pPr marL="215999" lvl="0" indent="-215999" hangingPunct="0"/>
            <a:r>
              <a:rPr lang="en-GB" sz="2000" dirty="0" smtClean="0">
                <a:latin typeface="Arial" pitchFamily="18"/>
              </a:rPr>
              <a:t>All </a:t>
            </a:r>
            <a:r>
              <a:rPr lang="en-GB" sz="2000" dirty="0">
                <a:latin typeface="Arial" pitchFamily="18"/>
              </a:rPr>
              <a:t>models share similar elements – </a:t>
            </a:r>
            <a:r>
              <a:rPr lang="en-GB" sz="2000" dirty="0" err="1">
                <a:latin typeface="Arial" pitchFamily="18"/>
              </a:rPr>
              <a:t>eg</a:t>
            </a:r>
            <a:r>
              <a:rPr lang="en-GB" sz="2000" dirty="0">
                <a:latin typeface="Arial" pitchFamily="18"/>
              </a:rPr>
              <a:t> Kolb – </a:t>
            </a:r>
            <a:r>
              <a:rPr lang="en-GB" sz="2000" dirty="0" err="1">
                <a:latin typeface="Arial" pitchFamily="18"/>
              </a:rPr>
              <a:t>Lewin</a:t>
            </a:r>
            <a:r>
              <a:rPr lang="en-GB" sz="2000" dirty="0">
                <a:latin typeface="Arial" pitchFamily="18"/>
              </a:rPr>
              <a:t> cycle in which we have four steps</a:t>
            </a:r>
          </a:p>
          <a:p>
            <a:pPr marL="215999" lvl="0" indent="-215999" hangingPunct="0"/>
            <a:r>
              <a:rPr lang="en-GB" sz="2000" dirty="0">
                <a:latin typeface="Arial" pitchFamily="18"/>
              </a:rPr>
              <a:t>CONCRETE EXPERIENCE / REFLECTIVE OBSERVATION / ABSTRACT CONCEPTUALISING / ACTIVE EXPERIMENTATION</a:t>
            </a:r>
          </a:p>
          <a:p>
            <a:pPr marL="215999" lvl="0" indent="-215999" hangingPunct="0"/>
            <a:endParaRPr lang="en-GB" sz="2000" dirty="0">
              <a:latin typeface="Arial" pitchFamily="18"/>
            </a:endParaRPr>
          </a:p>
          <a:p>
            <a:pPr marL="215999" lvl="0" indent="-215999" hangingPunct="0"/>
            <a:r>
              <a:rPr lang="en-GB" sz="2000" dirty="0">
                <a:latin typeface="Arial" pitchFamily="18"/>
              </a:rPr>
              <a:t>Much of the literature on reflection refers to situations that learners had issues with, what Dewey called ‘ a state of perplexity, hesitation, doubt ‘</a:t>
            </a:r>
          </a:p>
          <a:p>
            <a:pPr marL="215999" lvl="0" indent="-215999" hangingPunct="0"/>
            <a:r>
              <a:rPr lang="en-GB" sz="2000" dirty="0">
                <a:latin typeface="Arial" pitchFamily="18"/>
              </a:rPr>
              <a:t>What I have referred to in the past as ‘crucible moments</a:t>
            </a:r>
            <a:r>
              <a:rPr lang="en-GB" sz="2000" dirty="0" smtClean="0">
                <a:latin typeface="Arial" pitchFamily="18"/>
              </a:rPr>
              <a:t>’ Warren </a:t>
            </a:r>
            <a:r>
              <a:rPr lang="en-GB" sz="2000" dirty="0" err="1" smtClean="0">
                <a:latin typeface="Arial" pitchFamily="18"/>
              </a:rPr>
              <a:t>Bennis</a:t>
            </a:r>
            <a:r>
              <a:rPr lang="en-GB" sz="2000" dirty="0" smtClean="0">
                <a:latin typeface="Arial" pitchFamily="18"/>
              </a:rPr>
              <a:t>. Your inspector faced one here.</a:t>
            </a:r>
          </a:p>
          <a:p>
            <a:pPr marL="215999" lvl="0" indent="-215999" hangingPunct="0"/>
            <a:endParaRPr lang="en-GB" sz="2000" dirty="0" smtClean="0">
              <a:latin typeface="Arial" pitchFamily="18"/>
            </a:endParaRPr>
          </a:p>
          <a:p>
            <a:pPr marL="215999" lvl="0" indent="-215999" hangingPunct="0"/>
            <a:r>
              <a:rPr lang="en-GB" sz="2000" dirty="0" smtClean="0">
                <a:latin typeface="Arial" pitchFamily="18"/>
              </a:rPr>
              <a:t>REFLECT FROM DIFFERENT PERSPECTIVES   -  PC, FAMILY, SUPERINTENDENT, NEIGHBOURS. Columbine</a:t>
            </a:r>
            <a:r>
              <a:rPr lang="en-GB" sz="2000" baseline="0" dirty="0" smtClean="0">
                <a:latin typeface="Arial" pitchFamily="18"/>
              </a:rPr>
              <a:t> shootings in Colorado, criticism of the police for standing off. The terrorism agenda has introduced a new model where following Mumbai police services are dealing with a well armed and well trained opponent in which a much more dynamic threat presents itself. As part of ACPO TAM that had to be </a:t>
            </a:r>
            <a:r>
              <a:rPr lang="en-GB" sz="2000" baseline="0" dirty="0" err="1" smtClean="0">
                <a:latin typeface="Arial" pitchFamily="18"/>
              </a:rPr>
              <a:t>continged</a:t>
            </a:r>
            <a:r>
              <a:rPr lang="en-GB" sz="2000" baseline="0" dirty="0" smtClean="0">
                <a:latin typeface="Arial" pitchFamily="18"/>
              </a:rPr>
              <a:t> for. What does that look like…</a:t>
            </a:r>
            <a:endParaRPr lang="en-GB" sz="2000" dirty="0">
              <a:latin typeface="Arial" pitchFamily="18"/>
            </a:endParaRPr>
          </a:p>
          <a:p>
            <a:pPr marL="215999" lvl="0" indent="-215999" hangingPunct="0"/>
            <a:endParaRPr lang="en-GB" sz="2000" dirty="0">
              <a:latin typeface="Arial" pitchFamily="18"/>
            </a:endParaRPr>
          </a:p>
          <a:p>
            <a:pPr marL="215999" lvl="0" indent="-215999" hangingPunct="0"/>
            <a:r>
              <a:rPr lang="en-GB" sz="2000" dirty="0">
                <a:latin typeface="Arial" pitchFamily="18"/>
              </a:rPr>
              <a:t>So we move on to critical reflection:</a:t>
            </a:r>
          </a:p>
          <a:p>
            <a:pPr marL="215999" lvl="0" indent="-215999" hangingPunct="0"/>
            <a:r>
              <a:rPr lang="en-GB" sz="2000" dirty="0">
                <a:latin typeface="Arial" pitchFamily="18"/>
              </a:rPr>
              <a:t>EXAMPLE BAGLAN:</a:t>
            </a:r>
          </a:p>
          <a:p>
            <a:pPr marL="215999" lvl="0" indent="-215999" hangingPunct="0"/>
            <a:r>
              <a:rPr lang="en-GB" sz="2000" dirty="0">
                <a:latin typeface="Arial" pitchFamily="18"/>
              </a:rPr>
              <a:t>Class to consider inspector’s perspective, sergeant’s perspective, constables’ perspective, family’s perspective.</a:t>
            </a:r>
          </a:p>
        </p:txBody>
      </p:sp>
    </p:spTree>
    <p:extLst>
      <p:ext uri="{BB962C8B-B14F-4D97-AF65-F5344CB8AC3E}">
        <p14:creationId xmlns:p14="http://schemas.microsoft.com/office/powerpoint/2010/main" val="39449290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How can I use these skills to best focus on my leadership development?</a:t>
            </a:r>
            <a:endParaRPr lang="en-US" dirty="0"/>
          </a:p>
        </p:txBody>
      </p:sp>
      <p:sp>
        <p:nvSpPr>
          <p:cNvPr id="4" name="Slide Number Placeholder 3"/>
          <p:cNvSpPr>
            <a:spLocks noGrp="1"/>
          </p:cNvSpPr>
          <p:nvPr>
            <p:ph type="sldNum" sz="quarter" idx="10"/>
          </p:nvPr>
        </p:nvSpPr>
        <p:spPr/>
        <p:txBody>
          <a:bodyPr/>
          <a:lstStyle/>
          <a:p>
            <a:fld id="{6486C092-729D-4B10-869E-15BCD6C5B44D}" type="slidenum">
              <a:rPr lang="en-US" smtClean="0"/>
              <a:t>6</a:t>
            </a:fld>
            <a:endParaRPr lang="en-US"/>
          </a:p>
        </p:txBody>
      </p:sp>
    </p:spTree>
    <p:extLst>
      <p:ext uri="{BB962C8B-B14F-4D97-AF65-F5344CB8AC3E}">
        <p14:creationId xmlns:p14="http://schemas.microsoft.com/office/powerpoint/2010/main" val="10701074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Or in the words of </a:t>
            </a:r>
            <a:r>
              <a:rPr lang="en-GB" dirty="0" err="1" smtClean="0"/>
              <a:t>Rosabeth</a:t>
            </a:r>
            <a:r>
              <a:rPr lang="en-GB" dirty="0" smtClean="0"/>
              <a:t> Moss </a:t>
            </a:r>
            <a:r>
              <a:rPr lang="en-GB" dirty="0" err="1" smtClean="0"/>
              <a:t>Kanter</a:t>
            </a:r>
            <a:r>
              <a:rPr lang="en-GB" dirty="0" smtClean="0"/>
              <a:t> – “Just turn up!!”</a:t>
            </a:r>
            <a:endParaRPr lang="en-US" dirty="0"/>
          </a:p>
        </p:txBody>
      </p:sp>
      <p:sp>
        <p:nvSpPr>
          <p:cNvPr id="4" name="Slide Number Placeholder 3"/>
          <p:cNvSpPr>
            <a:spLocks noGrp="1"/>
          </p:cNvSpPr>
          <p:nvPr>
            <p:ph type="sldNum" sz="quarter" idx="10"/>
          </p:nvPr>
        </p:nvSpPr>
        <p:spPr/>
        <p:txBody>
          <a:bodyPr/>
          <a:lstStyle/>
          <a:p>
            <a:fld id="{6486C092-729D-4B10-869E-15BCD6C5B44D}" type="slidenum">
              <a:rPr lang="en-US" smtClean="0"/>
              <a:t>7</a:t>
            </a:fld>
            <a:endParaRPr lang="en-US"/>
          </a:p>
        </p:txBody>
      </p:sp>
    </p:spTree>
    <p:extLst>
      <p:ext uri="{BB962C8B-B14F-4D97-AF65-F5344CB8AC3E}">
        <p14:creationId xmlns:p14="http://schemas.microsoft.com/office/powerpoint/2010/main" val="15282900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Specialist to Generalist </a:t>
            </a:r>
          </a:p>
          <a:p>
            <a:r>
              <a:rPr lang="en-GB" dirty="0" smtClean="0"/>
              <a:t>Bricklayer to Architect</a:t>
            </a:r>
          </a:p>
          <a:p>
            <a:r>
              <a:rPr lang="en-GB" dirty="0" smtClean="0"/>
              <a:t>Warrior to Diplomat</a:t>
            </a:r>
            <a:r>
              <a:rPr lang="en-GB" baseline="0" dirty="0" smtClean="0"/>
              <a:t> etc.</a:t>
            </a:r>
            <a:endParaRPr lang="en-GB" dirty="0" smtClean="0"/>
          </a:p>
          <a:p>
            <a:endParaRPr lang="en-GB" dirty="0" smtClean="0"/>
          </a:p>
          <a:p>
            <a:r>
              <a:rPr lang="en-GB" dirty="0" smtClean="0"/>
              <a:t>Described variously but in essence </a:t>
            </a:r>
            <a:r>
              <a:rPr lang="en-GB" dirty="0" err="1" smtClean="0"/>
              <a:t>Bennis</a:t>
            </a:r>
            <a:r>
              <a:rPr lang="en-GB" dirty="0" smtClean="0"/>
              <a:t> lists the issues. </a:t>
            </a:r>
            <a:endParaRPr lang="en-US" dirty="0"/>
          </a:p>
        </p:txBody>
      </p:sp>
      <p:sp>
        <p:nvSpPr>
          <p:cNvPr id="4" name="Slide Number Placeholder 3"/>
          <p:cNvSpPr>
            <a:spLocks noGrp="1"/>
          </p:cNvSpPr>
          <p:nvPr>
            <p:ph type="sldNum" sz="quarter" idx="10"/>
          </p:nvPr>
        </p:nvSpPr>
        <p:spPr/>
        <p:txBody>
          <a:bodyPr/>
          <a:lstStyle/>
          <a:p>
            <a:fld id="{6486C092-729D-4B10-869E-15BCD6C5B44D}" type="slidenum">
              <a:rPr lang="en-US" smtClean="0"/>
              <a:t>8</a:t>
            </a:fld>
            <a:endParaRPr lang="en-US"/>
          </a:p>
        </p:txBody>
      </p:sp>
    </p:spTree>
    <p:extLst>
      <p:ext uri="{BB962C8B-B14F-4D97-AF65-F5344CB8AC3E}">
        <p14:creationId xmlns:p14="http://schemas.microsoft.com/office/powerpoint/2010/main" val="7408223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3AD6CA0-6EE9-4038-AC00-206D72FD8E2A}" type="slidenum">
              <a:rPr lang="en-US" smtClean="0"/>
              <a:t>10</a:t>
            </a:fld>
            <a:endParaRPr lang="en-US"/>
          </a:p>
        </p:txBody>
      </p:sp>
    </p:spTree>
    <p:extLst>
      <p:ext uri="{BB962C8B-B14F-4D97-AF65-F5344CB8AC3E}">
        <p14:creationId xmlns:p14="http://schemas.microsoft.com/office/powerpoint/2010/main" val="5882249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 the face of all this uncertainty and complexity – KEEP IT SIMPLE</a:t>
            </a:r>
          </a:p>
          <a:p>
            <a:r>
              <a:rPr lang="en-GB" dirty="0" smtClean="0"/>
              <a:t>Show how it engages</a:t>
            </a:r>
            <a:r>
              <a:rPr lang="en-GB" baseline="0" dirty="0" smtClean="0"/>
              <a:t> with Andrews – noise and clutter, for example.</a:t>
            </a:r>
          </a:p>
          <a:p>
            <a:r>
              <a:rPr lang="en-GB" baseline="0" dirty="0" smtClean="0"/>
              <a:t>INTRODUCE ANDREWS QUOTES:</a:t>
            </a:r>
          </a:p>
          <a:p>
            <a:r>
              <a:rPr lang="en-GB" b="1" baseline="0" dirty="0" smtClean="0"/>
              <a:t>Leadership – ‘Care standards like this will depend on leaders leading’</a:t>
            </a:r>
          </a:p>
          <a:p>
            <a:r>
              <a:rPr lang="en-GB" b="1" baseline="0" dirty="0" smtClean="0"/>
              <a:t>Accountability – ‘The disconnection between the Board and service provision does not seem to have been helped by confused clinical and managerial structures where senior managers  at times during the review have seemed uncertain as to who has responsibility for what’</a:t>
            </a:r>
          </a:p>
          <a:p>
            <a:endParaRPr lang="en-GB" b="1" baseline="0" dirty="0" smtClean="0"/>
          </a:p>
          <a:p>
            <a:endParaRPr lang="en-GB" baseline="0" dirty="0" smtClean="0"/>
          </a:p>
          <a:p>
            <a:r>
              <a:rPr lang="en-GB" dirty="0" smtClean="0"/>
              <a:t>Now looking at empirical data from April Jones as a pilot, early days – initial suggestions that it’s a strong sense of accountability that makes the difference</a:t>
            </a:r>
          </a:p>
          <a:p>
            <a:r>
              <a:rPr lang="en-GB" dirty="0" smtClean="0"/>
              <a:t>BUT let’s start with leadership.</a:t>
            </a:r>
          </a:p>
        </p:txBody>
      </p:sp>
      <p:sp>
        <p:nvSpPr>
          <p:cNvPr id="4" name="Slide Number Placeholder 3"/>
          <p:cNvSpPr>
            <a:spLocks noGrp="1"/>
          </p:cNvSpPr>
          <p:nvPr>
            <p:ph type="sldNum" sz="quarter" idx="10"/>
          </p:nvPr>
        </p:nvSpPr>
        <p:spPr/>
        <p:txBody>
          <a:bodyPr/>
          <a:lstStyle/>
          <a:p>
            <a:fld id="{83AD6CA0-6EE9-4038-AC00-206D72FD8E2A}" type="slidenum">
              <a:rPr lang="en-US" smtClean="0"/>
              <a:t>11</a:t>
            </a:fld>
            <a:endParaRPr lang="en-US"/>
          </a:p>
        </p:txBody>
      </p:sp>
    </p:spTree>
    <p:extLst>
      <p:ext uri="{BB962C8B-B14F-4D97-AF65-F5344CB8AC3E}">
        <p14:creationId xmlns:p14="http://schemas.microsoft.com/office/powerpoint/2010/main" val="33633761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Daniel </a:t>
            </a:r>
            <a:r>
              <a:rPr lang="en-GB" dirty="0" err="1" smtClean="0"/>
              <a:t>Goleman</a:t>
            </a:r>
            <a:r>
              <a:rPr lang="en-GB" baseline="0" dirty="0" smtClean="0"/>
              <a:t> on The New Leaders &amp; Emotional Intelligence</a:t>
            </a:r>
          </a:p>
          <a:p>
            <a:endParaRPr lang="en-GB" baseline="0" dirty="0" smtClean="0"/>
          </a:p>
          <a:p>
            <a:r>
              <a:rPr lang="en-GB" dirty="0" smtClean="0"/>
              <a:t>LIST characteristics</a:t>
            </a:r>
            <a:r>
              <a:rPr lang="en-GB" baseline="0" dirty="0" smtClean="0"/>
              <a:t> of outstanding leaders </a:t>
            </a:r>
          </a:p>
          <a:p>
            <a:endParaRPr lang="en-US" dirty="0"/>
          </a:p>
        </p:txBody>
      </p:sp>
      <p:sp>
        <p:nvSpPr>
          <p:cNvPr id="4" name="Slide Number Placeholder 3"/>
          <p:cNvSpPr>
            <a:spLocks noGrp="1"/>
          </p:cNvSpPr>
          <p:nvPr>
            <p:ph type="sldNum" sz="quarter" idx="10"/>
          </p:nvPr>
        </p:nvSpPr>
        <p:spPr/>
        <p:txBody>
          <a:bodyPr/>
          <a:lstStyle/>
          <a:p>
            <a:fld id="{6486C092-729D-4B10-869E-15BCD6C5B44D}" type="slidenum">
              <a:rPr lang="en-US" smtClean="0"/>
              <a:t>12</a:t>
            </a:fld>
            <a:endParaRPr lang="en-US"/>
          </a:p>
        </p:txBody>
      </p:sp>
    </p:spTree>
    <p:extLst>
      <p:ext uri="{BB962C8B-B14F-4D97-AF65-F5344CB8AC3E}">
        <p14:creationId xmlns:p14="http://schemas.microsoft.com/office/powerpoint/2010/main" val="21506911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Ask DISCONFIRMING QUESTIONS  			Often start with why, what, when, how </a:t>
            </a:r>
            <a:r>
              <a:rPr lang="en-GB" dirty="0" err="1" smtClean="0"/>
              <a:t>etc</a:t>
            </a:r>
            <a:r>
              <a:rPr lang="en-GB" dirty="0" smtClean="0"/>
              <a:t>      But build trust – children’s names but engage with 											the issues!!</a:t>
            </a:r>
          </a:p>
          <a:p>
            <a:endParaRPr lang="en-GB" dirty="0" smtClean="0"/>
          </a:p>
          <a:p>
            <a:r>
              <a:rPr lang="en-GB" dirty="0" smtClean="0"/>
              <a:t>You’re not the Queen or the Prince of Wales</a:t>
            </a:r>
          </a:p>
          <a:p>
            <a:r>
              <a:rPr lang="en-GB" dirty="0" smtClean="0"/>
              <a:t>Nor are you necessarily their friends </a:t>
            </a:r>
          </a:p>
          <a:p>
            <a:r>
              <a:rPr lang="en-GB" dirty="0" smtClean="0"/>
              <a:t>You and they already have them</a:t>
            </a:r>
          </a:p>
          <a:p>
            <a:endParaRPr lang="en-GB" dirty="0" smtClean="0"/>
          </a:p>
          <a:p>
            <a:r>
              <a:rPr lang="en-GB" dirty="0" smtClean="0"/>
              <a:t>Body worn video cameras? Video and audio in control rooms.</a:t>
            </a:r>
            <a:endParaRPr lang="en-US" dirty="0"/>
          </a:p>
        </p:txBody>
      </p:sp>
      <p:sp>
        <p:nvSpPr>
          <p:cNvPr id="4" name="Slide Number Placeholder 3"/>
          <p:cNvSpPr>
            <a:spLocks noGrp="1"/>
          </p:cNvSpPr>
          <p:nvPr>
            <p:ph type="sldNum" sz="quarter" idx="10"/>
          </p:nvPr>
        </p:nvSpPr>
        <p:spPr/>
        <p:txBody>
          <a:bodyPr/>
          <a:lstStyle/>
          <a:p>
            <a:fld id="{83AD6CA0-6EE9-4038-AC00-206D72FD8E2A}" type="slidenum">
              <a:rPr lang="en-US" smtClean="0"/>
              <a:t>13</a:t>
            </a:fld>
            <a:endParaRPr lang="en-US"/>
          </a:p>
        </p:txBody>
      </p:sp>
    </p:spTree>
    <p:extLst>
      <p:ext uri="{BB962C8B-B14F-4D97-AF65-F5344CB8AC3E}">
        <p14:creationId xmlns:p14="http://schemas.microsoft.com/office/powerpoint/2010/main" val="42540028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Adair felt the leader’s role was to PICSIE – Plan, Initiate, Control, Support, Inform, Evaluate</a:t>
            </a:r>
          </a:p>
          <a:p>
            <a:r>
              <a:rPr lang="en-GB" dirty="0" smtClean="0"/>
              <a:t>Helps to determine what receives priority can I stress individual issues here, does the task assume such significance that it subsumes</a:t>
            </a:r>
            <a:r>
              <a:rPr lang="en-GB" baseline="0" dirty="0" smtClean="0"/>
              <a:t> notions of team and individual development?</a:t>
            </a:r>
          </a:p>
          <a:p>
            <a:r>
              <a:rPr lang="en-GB" baseline="0" dirty="0" smtClean="0"/>
              <a:t>Allows you to pitch your response on the </a:t>
            </a:r>
            <a:r>
              <a:rPr lang="en-GB" baseline="0" dirty="0" err="1" smtClean="0"/>
              <a:t>Tannebaum</a:t>
            </a:r>
            <a:r>
              <a:rPr lang="en-GB" baseline="0" dirty="0" smtClean="0"/>
              <a:t> and Schmidt continuum</a:t>
            </a:r>
            <a:endParaRPr lang="en-US" dirty="0"/>
          </a:p>
        </p:txBody>
      </p:sp>
      <p:sp>
        <p:nvSpPr>
          <p:cNvPr id="4" name="Slide Number Placeholder 3"/>
          <p:cNvSpPr>
            <a:spLocks noGrp="1"/>
          </p:cNvSpPr>
          <p:nvPr>
            <p:ph type="sldNum" sz="quarter" idx="10"/>
          </p:nvPr>
        </p:nvSpPr>
        <p:spPr/>
        <p:txBody>
          <a:bodyPr/>
          <a:lstStyle/>
          <a:p>
            <a:fld id="{83AD6CA0-6EE9-4038-AC00-206D72FD8E2A}" type="slidenum">
              <a:rPr lang="en-US" smtClean="0"/>
              <a:t>14</a:t>
            </a:fld>
            <a:endParaRPr lang="en-US"/>
          </a:p>
        </p:txBody>
      </p:sp>
    </p:spTree>
    <p:extLst>
      <p:ext uri="{BB962C8B-B14F-4D97-AF65-F5344CB8AC3E}">
        <p14:creationId xmlns:p14="http://schemas.microsoft.com/office/powerpoint/2010/main" val="23287097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Jim Collins – Good to Great</a:t>
            </a:r>
            <a:endParaRPr lang="en-US" dirty="0"/>
          </a:p>
        </p:txBody>
      </p:sp>
      <p:sp>
        <p:nvSpPr>
          <p:cNvPr id="4" name="Slide Number Placeholder 3"/>
          <p:cNvSpPr>
            <a:spLocks noGrp="1"/>
          </p:cNvSpPr>
          <p:nvPr>
            <p:ph type="sldNum" sz="quarter" idx="10"/>
          </p:nvPr>
        </p:nvSpPr>
        <p:spPr/>
        <p:txBody>
          <a:bodyPr/>
          <a:lstStyle/>
          <a:p>
            <a:fld id="{8697F439-BC3B-4A12-8C09-63DEE4962E2F}" type="slidenum">
              <a:rPr lang="en-US" smtClean="0"/>
              <a:t>15</a:t>
            </a:fld>
            <a:endParaRPr lang="en-US"/>
          </a:p>
        </p:txBody>
      </p:sp>
    </p:spTree>
    <p:extLst>
      <p:ext uri="{BB962C8B-B14F-4D97-AF65-F5344CB8AC3E}">
        <p14:creationId xmlns:p14="http://schemas.microsoft.com/office/powerpoint/2010/main" val="67486995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After Kurt </a:t>
            </a:r>
            <a:r>
              <a:rPr lang="en-GB" dirty="0" err="1" smtClean="0"/>
              <a:t>Lewin</a:t>
            </a:r>
            <a:r>
              <a:rPr lang="en-GB" dirty="0" smtClean="0"/>
              <a:t> 1939</a:t>
            </a:r>
            <a:endParaRPr lang="en-US" dirty="0"/>
          </a:p>
        </p:txBody>
      </p:sp>
      <p:sp>
        <p:nvSpPr>
          <p:cNvPr id="4" name="Slide Number Placeholder 3"/>
          <p:cNvSpPr>
            <a:spLocks noGrp="1"/>
          </p:cNvSpPr>
          <p:nvPr>
            <p:ph type="sldNum" sz="quarter" idx="10"/>
          </p:nvPr>
        </p:nvSpPr>
        <p:spPr/>
        <p:txBody>
          <a:bodyPr/>
          <a:lstStyle/>
          <a:p>
            <a:fld id="{6486C092-729D-4B10-869E-15BCD6C5B44D}" type="slidenum">
              <a:rPr lang="en-US" smtClean="0"/>
              <a:t>18</a:t>
            </a:fld>
            <a:endParaRPr lang="en-US"/>
          </a:p>
        </p:txBody>
      </p:sp>
    </p:spTree>
    <p:extLst>
      <p:ext uri="{BB962C8B-B14F-4D97-AF65-F5344CB8AC3E}">
        <p14:creationId xmlns:p14="http://schemas.microsoft.com/office/powerpoint/2010/main" val="231579806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u="sng" dirty="0" smtClean="0"/>
          </a:p>
          <a:p>
            <a:r>
              <a:rPr lang="en-GB" b="1" u="sng" dirty="0" smtClean="0"/>
              <a:t>Values are so important McKinsey put them at the heart of their </a:t>
            </a:r>
            <a:r>
              <a:rPr lang="en-GB" b="1" u="sng" dirty="0" err="1" smtClean="0"/>
              <a:t>ts</a:t>
            </a:r>
            <a:r>
              <a:rPr lang="en-GB" b="1" u="sng" dirty="0" smtClean="0"/>
              <a:t> diagnostic framework – we’ll talk more later</a:t>
            </a:r>
          </a:p>
          <a:p>
            <a:r>
              <a:rPr lang="en-GB" b="1" u="sng" dirty="0" smtClean="0"/>
              <a:t>Strategy</a:t>
            </a:r>
            <a:r>
              <a:rPr lang="en-GB" dirty="0" smtClean="0"/>
              <a:t> – What is our strategy? How do we intend</a:t>
            </a:r>
            <a:r>
              <a:rPr lang="en-GB" baseline="0" dirty="0" smtClean="0"/>
              <a:t> to achieve our objectives? How can we change if need be? How do we respond to pressure?</a:t>
            </a:r>
          </a:p>
          <a:p>
            <a:r>
              <a:rPr lang="en-GB" b="1" u="sng" baseline="0" dirty="0" smtClean="0"/>
              <a:t>Structure</a:t>
            </a:r>
            <a:r>
              <a:rPr lang="en-GB" baseline="0" dirty="0" smtClean="0"/>
              <a:t> – How are we organised? How do we coordinate? Tight and loose issues? How do we communicate – officially &amp; unofficially?</a:t>
            </a:r>
          </a:p>
          <a:p>
            <a:r>
              <a:rPr lang="en-GB" b="1" u="sng" baseline="0" dirty="0" smtClean="0"/>
              <a:t>Systems</a:t>
            </a:r>
            <a:r>
              <a:rPr lang="en-GB" baseline="0" dirty="0" smtClean="0"/>
              <a:t> – What are our main systems? How (&amp; by whom) are they controlled? What internal processes keep them on track?</a:t>
            </a:r>
          </a:p>
          <a:p>
            <a:endParaRPr lang="en-GB" baseline="0" dirty="0" smtClean="0"/>
          </a:p>
          <a:p>
            <a:r>
              <a:rPr lang="en-GB" b="1" u="sng" baseline="0" dirty="0" smtClean="0"/>
              <a:t>Shared Values </a:t>
            </a:r>
            <a:r>
              <a:rPr lang="en-GB" baseline="0" dirty="0" smtClean="0"/>
              <a:t>– What are our core values? What is the corporate culture? How strong are those values?</a:t>
            </a:r>
          </a:p>
          <a:p>
            <a:endParaRPr lang="en-GB" baseline="0" dirty="0" smtClean="0"/>
          </a:p>
          <a:p>
            <a:r>
              <a:rPr lang="en-GB" b="1" u="sng" baseline="0" dirty="0" smtClean="0"/>
              <a:t>Style</a:t>
            </a:r>
            <a:r>
              <a:rPr lang="en-GB" baseline="0" dirty="0" smtClean="0"/>
              <a:t> – How participative is the management style? How effective is leadership? Are teams competitive or cooperative?</a:t>
            </a:r>
          </a:p>
          <a:p>
            <a:r>
              <a:rPr lang="en-GB" b="1" u="sng" baseline="0" dirty="0" smtClean="0"/>
              <a:t>Staff</a:t>
            </a:r>
            <a:r>
              <a:rPr lang="en-GB" baseline="0" dirty="0" smtClean="0"/>
              <a:t> – Competencies? What positions are filled/open? What specialisations exist?</a:t>
            </a:r>
          </a:p>
          <a:p>
            <a:r>
              <a:rPr lang="en-GB" b="1" u="sng" baseline="0" dirty="0" smtClean="0"/>
              <a:t>Skills</a:t>
            </a:r>
            <a:r>
              <a:rPr lang="en-GB" baseline="0" dirty="0" smtClean="0"/>
              <a:t> – What are we known for? How are skills monitored &amp; assessed? Do we have the necessary abilities to do the job?</a:t>
            </a:r>
            <a:endParaRPr lang="en-US" dirty="0"/>
          </a:p>
        </p:txBody>
      </p:sp>
      <p:sp>
        <p:nvSpPr>
          <p:cNvPr id="4" name="Slide Number Placeholder 3"/>
          <p:cNvSpPr>
            <a:spLocks noGrp="1"/>
          </p:cNvSpPr>
          <p:nvPr>
            <p:ph type="sldNum" sz="quarter" idx="10"/>
          </p:nvPr>
        </p:nvSpPr>
        <p:spPr/>
        <p:txBody>
          <a:bodyPr/>
          <a:lstStyle/>
          <a:p>
            <a:fld id="{83AD6CA0-6EE9-4038-AC00-206D72FD8E2A}" type="slidenum">
              <a:rPr lang="en-US" smtClean="0"/>
              <a:t>19</a:t>
            </a:fld>
            <a:endParaRPr lang="en-US"/>
          </a:p>
        </p:txBody>
      </p:sp>
    </p:spTree>
    <p:extLst>
      <p:ext uri="{BB962C8B-B14F-4D97-AF65-F5344CB8AC3E}">
        <p14:creationId xmlns:p14="http://schemas.microsoft.com/office/powerpoint/2010/main" val="293053572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Police – The Job I’m ex-Job</a:t>
            </a:r>
          </a:p>
          <a:p>
            <a:r>
              <a:rPr lang="en-GB" dirty="0" smtClean="0"/>
              <a:t>US Marines always a marine</a:t>
            </a:r>
          </a:p>
          <a:p>
            <a:r>
              <a:rPr lang="en-GB" dirty="0" smtClean="0"/>
              <a:t>There is nothing else</a:t>
            </a:r>
          </a:p>
          <a:p>
            <a:r>
              <a:rPr lang="en-GB" dirty="0" smtClean="0"/>
              <a:t>Such stereotypes are now being broken down</a:t>
            </a:r>
            <a:endParaRPr lang="en-US" dirty="0"/>
          </a:p>
        </p:txBody>
      </p:sp>
      <p:sp>
        <p:nvSpPr>
          <p:cNvPr id="4" name="Slide Number Placeholder 3"/>
          <p:cNvSpPr>
            <a:spLocks noGrp="1"/>
          </p:cNvSpPr>
          <p:nvPr>
            <p:ph type="sldNum" sz="quarter" idx="10"/>
          </p:nvPr>
        </p:nvSpPr>
        <p:spPr/>
        <p:txBody>
          <a:bodyPr/>
          <a:lstStyle/>
          <a:p>
            <a:fld id="{6486C092-729D-4B10-869E-15BCD6C5B44D}" type="slidenum">
              <a:rPr lang="en-US" smtClean="0"/>
              <a:t>20</a:t>
            </a:fld>
            <a:endParaRPr lang="en-US"/>
          </a:p>
        </p:txBody>
      </p:sp>
    </p:spTree>
    <p:extLst>
      <p:ext uri="{BB962C8B-B14F-4D97-AF65-F5344CB8AC3E}">
        <p14:creationId xmlns:p14="http://schemas.microsoft.com/office/powerpoint/2010/main" val="367570987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Edgar SCHEIN Organisational Culture &amp; Leadership </a:t>
            </a:r>
            <a:endParaRPr lang="en-US" dirty="0"/>
          </a:p>
        </p:txBody>
      </p:sp>
      <p:sp>
        <p:nvSpPr>
          <p:cNvPr id="4" name="Slide Number Placeholder 3"/>
          <p:cNvSpPr>
            <a:spLocks noGrp="1"/>
          </p:cNvSpPr>
          <p:nvPr>
            <p:ph type="sldNum" sz="quarter" idx="10"/>
          </p:nvPr>
        </p:nvSpPr>
        <p:spPr/>
        <p:txBody>
          <a:bodyPr/>
          <a:lstStyle/>
          <a:p>
            <a:fld id="{6486C092-729D-4B10-869E-15BCD6C5B44D}" type="slidenum">
              <a:rPr lang="en-US" smtClean="0"/>
              <a:t>21</a:t>
            </a:fld>
            <a:endParaRPr lang="en-US"/>
          </a:p>
        </p:txBody>
      </p:sp>
    </p:spTree>
    <p:extLst>
      <p:ext uri="{BB962C8B-B14F-4D97-AF65-F5344CB8AC3E}">
        <p14:creationId xmlns:p14="http://schemas.microsoft.com/office/powerpoint/2010/main" val="145081509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Note also Fisher 2000 who personalised the same graphic (stick men!!)</a:t>
            </a:r>
            <a:endParaRPr lang="en-US" dirty="0"/>
          </a:p>
        </p:txBody>
      </p:sp>
      <p:sp>
        <p:nvSpPr>
          <p:cNvPr id="4" name="Slide Number Placeholder 3"/>
          <p:cNvSpPr>
            <a:spLocks noGrp="1"/>
          </p:cNvSpPr>
          <p:nvPr>
            <p:ph type="sldNum" sz="quarter" idx="10"/>
          </p:nvPr>
        </p:nvSpPr>
        <p:spPr/>
        <p:txBody>
          <a:bodyPr/>
          <a:lstStyle/>
          <a:p>
            <a:fld id="{83AD6CA0-6EE9-4038-AC00-206D72FD8E2A}" type="slidenum">
              <a:rPr lang="en-US" smtClean="0"/>
              <a:t>23</a:t>
            </a:fld>
            <a:endParaRPr lang="en-US"/>
          </a:p>
        </p:txBody>
      </p:sp>
    </p:spTree>
    <p:extLst>
      <p:ext uri="{BB962C8B-B14F-4D97-AF65-F5344CB8AC3E}">
        <p14:creationId xmlns:p14="http://schemas.microsoft.com/office/powerpoint/2010/main" val="351895292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smtClean="0"/>
              <a:t>ANDREWS WRIT LARGE</a:t>
            </a:r>
          </a:p>
          <a:p>
            <a:r>
              <a:rPr lang="en-GB" b="1" u="sng" dirty="0" smtClean="0"/>
              <a:t>Refer to the report</a:t>
            </a:r>
          </a:p>
          <a:p>
            <a:r>
              <a:rPr lang="en-GB" b="1" u="sng" dirty="0" smtClean="0"/>
              <a:t>The Problem</a:t>
            </a:r>
            <a:r>
              <a:rPr lang="en-GB" b="1" u="sng" baseline="0" dirty="0" smtClean="0"/>
              <a:t> of ‘Not Mine’</a:t>
            </a:r>
            <a:endParaRPr lang="en-US" b="1" u="sng" dirty="0"/>
          </a:p>
        </p:txBody>
      </p:sp>
      <p:sp>
        <p:nvSpPr>
          <p:cNvPr id="4" name="Slide Number Placeholder 3"/>
          <p:cNvSpPr>
            <a:spLocks noGrp="1"/>
          </p:cNvSpPr>
          <p:nvPr>
            <p:ph type="sldNum" sz="quarter" idx="10"/>
          </p:nvPr>
        </p:nvSpPr>
        <p:spPr/>
        <p:txBody>
          <a:bodyPr/>
          <a:lstStyle/>
          <a:p>
            <a:fld id="{6486C092-729D-4B10-869E-15BCD6C5B44D}" type="slidenum">
              <a:rPr lang="en-US" smtClean="0"/>
              <a:t>24</a:t>
            </a:fld>
            <a:endParaRPr lang="en-US"/>
          </a:p>
        </p:txBody>
      </p:sp>
    </p:spTree>
    <p:extLst>
      <p:ext uri="{BB962C8B-B14F-4D97-AF65-F5344CB8AC3E}">
        <p14:creationId xmlns:p14="http://schemas.microsoft.com/office/powerpoint/2010/main" val="256186086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solidFill>
            <a:srgbClr val="4F81BD"/>
          </a:solidFill>
          <a:ln w="25557">
            <a:solidFill>
              <a:srgbClr val="385D8A"/>
            </a:solidFill>
            <a:prstDash val="solid"/>
          </a:ln>
        </p:spPr>
      </p:sp>
      <p:sp>
        <p:nvSpPr>
          <p:cNvPr id="3" name="Notes Placeholder 2"/>
          <p:cNvSpPr txBox="1">
            <a:spLocks noGrp="1"/>
          </p:cNvSpPr>
          <p:nvPr>
            <p:ph type="body" sz="quarter" idx="1"/>
          </p:nvPr>
        </p:nvSpPr>
        <p:spPr>
          <a:xfrm>
            <a:off x="685801" y="4343401"/>
            <a:ext cx="5486400" cy="4024795"/>
          </a:xfrm>
        </p:spPr>
        <p:txBody>
          <a:bodyPr lIns="0" tIns="0" rIns="0" bIns="0"/>
          <a:lstStyle/>
          <a:p>
            <a:pPr marL="215999" lvl="0" indent="-215999" hangingPunct="0"/>
            <a:r>
              <a:rPr lang="en-GB" sz="2000" dirty="0">
                <a:latin typeface="Arial" pitchFamily="18"/>
              </a:rPr>
              <a:t>David </a:t>
            </a:r>
            <a:r>
              <a:rPr lang="en-GB" sz="2000" dirty="0" err="1">
                <a:latin typeface="Arial" pitchFamily="18"/>
              </a:rPr>
              <a:t>Boud</a:t>
            </a:r>
            <a:r>
              <a:rPr lang="en-GB" sz="2000" dirty="0">
                <a:latin typeface="Arial" pitchFamily="18"/>
              </a:rPr>
              <a:t> acknowledging that he and his team failed to keep personal learning journals as part of their project into reflection (</a:t>
            </a:r>
            <a:r>
              <a:rPr lang="en-GB" sz="2000" dirty="0" err="1">
                <a:latin typeface="Arial" pitchFamily="18"/>
              </a:rPr>
              <a:t>Boud</a:t>
            </a:r>
            <a:r>
              <a:rPr lang="en-GB" sz="2000" dirty="0">
                <a:latin typeface="Arial" pitchFamily="18"/>
              </a:rPr>
              <a:t> 2001</a:t>
            </a:r>
            <a:r>
              <a:rPr lang="en-GB" sz="2000" dirty="0" smtClean="0">
                <a:latin typeface="Arial" pitchFamily="18"/>
              </a:rPr>
              <a:t>)</a:t>
            </a:r>
          </a:p>
          <a:p>
            <a:pPr marL="215999" lvl="0" indent="-215999" hangingPunct="0"/>
            <a:r>
              <a:rPr lang="en-GB" sz="2000" dirty="0" smtClean="0">
                <a:latin typeface="Arial" pitchFamily="18"/>
              </a:rPr>
              <a:t>Fiona Pilkington &amp; her daughter Francesca – Leicestershire. Police service engaged in single loop learning</a:t>
            </a:r>
          </a:p>
          <a:p>
            <a:pPr marL="215999" lvl="0" indent="-215999" hangingPunct="0"/>
            <a:endParaRPr lang="en-GB" sz="2000" dirty="0">
              <a:latin typeface="Arial" pitchFamily="18"/>
            </a:endParaRPr>
          </a:p>
          <a:p>
            <a:pPr marL="215999" lvl="0" indent="-215999" hangingPunct="0"/>
            <a:r>
              <a:rPr lang="en-GB" sz="2000" dirty="0">
                <a:latin typeface="Arial" pitchFamily="18"/>
              </a:rPr>
              <a:t>Also the issue for canteens </a:t>
            </a:r>
            <a:r>
              <a:rPr lang="en-GB" sz="2000" dirty="0" err="1">
                <a:latin typeface="Arial" pitchFamily="18"/>
              </a:rPr>
              <a:t>eg</a:t>
            </a:r>
            <a:r>
              <a:rPr lang="en-GB" sz="2000" dirty="0">
                <a:latin typeface="Arial" pitchFamily="18"/>
              </a:rPr>
              <a:t> SWP and their coffee shop being removed to </a:t>
            </a:r>
            <a:r>
              <a:rPr lang="en-GB" sz="2000" dirty="0" err="1">
                <a:latin typeface="Arial" pitchFamily="18"/>
              </a:rPr>
              <a:t>Tescos</a:t>
            </a:r>
            <a:r>
              <a:rPr lang="en-GB" sz="2000" dirty="0">
                <a:latin typeface="Arial" pitchFamily="18"/>
              </a:rPr>
              <a:t> – individual </a:t>
            </a:r>
            <a:r>
              <a:rPr lang="en-GB" sz="2000" dirty="0" err="1">
                <a:latin typeface="Arial" pitchFamily="18"/>
              </a:rPr>
              <a:t>depts</a:t>
            </a:r>
            <a:r>
              <a:rPr lang="en-GB" sz="2000" dirty="0">
                <a:latin typeface="Arial" pitchFamily="18"/>
              </a:rPr>
              <a:t> made their own tea and coffee. The incoming chief asked </a:t>
            </a:r>
            <a:r>
              <a:rPr lang="en-GB" sz="2000" dirty="0" smtClean="0">
                <a:latin typeface="Arial" pitchFamily="18"/>
              </a:rPr>
              <a:t>what</a:t>
            </a:r>
            <a:r>
              <a:rPr lang="en-GB" sz="2000" baseline="0" dirty="0" smtClean="0">
                <a:latin typeface="Arial" pitchFamily="18"/>
              </a:rPr>
              <a:t> </a:t>
            </a:r>
            <a:r>
              <a:rPr lang="en-GB" sz="2000" dirty="0" smtClean="0">
                <a:latin typeface="Arial" pitchFamily="18"/>
              </a:rPr>
              <a:t>could </a:t>
            </a:r>
            <a:r>
              <a:rPr lang="en-GB" sz="2000" dirty="0">
                <a:latin typeface="Arial" pitchFamily="18"/>
              </a:rPr>
              <a:t>he do to make an immediate impact – answer – reintroduce a coffee shop.</a:t>
            </a:r>
          </a:p>
        </p:txBody>
      </p:sp>
    </p:spTree>
    <p:extLst>
      <p:ext uri="{BB962C8B-B14F-4D97-AF65-F5344CB8AC3E}">
        <p14:creationId xmlns:p14="http://schemas.microsoft.com/office/powerpoint/2010/main" val="270585083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Such concerns were played out on a much bigger</a:t>
            </a:r>
            <a:r>
              <a:rPr lang="en-GB" baseline="0" dirty="0" smtClean="0"/>
              <a:t> </a:t>
            </a:r>
            <a:r>
              <a:rPr lang="en-GB" dirty="0" smtClean="0"/>
              <a:t>canvas </a:t>
            </a:r>
          </a:p>
          <a:p>
            <a:r>
              <a:rPr lang="en-GB" dirty="0" smtClean="0"/>
              <a:t>My visit in 1993 – </a:t>
            </a:r>
            <a:r>
              <a:rPr lang="en-GB" dirty="0" err="1" smtClean="0"/>
              <a:t>evac</a:t>
            </a:r>
            <a:r>
              <a:rPr lang="en-GB" dirty="0" smtClean="0"/>
              <a:t> hazards subsequent bomb, killed 6? Local connection.</a:t>
            </a:r>
          </a:p>
          <a:p>
            <a:r>
              <a:rPr lang="en-GB" dirty="0" smtClean="0"/>
              <a:t>WACO </a:t>
            </a:r>
            <a:endParaRPr lang="en-US" dirty="0"/>
          </a:p>
        </p:txBody>
      </p:sp>
      <p:sp>
        <p:nvSpPr>
          <p:cNvPr id="4" name="Slide Number Placeholder 3"/>
          <p:cNvSpPr>
            <a:spLocks noGrp="1"/>
          </p:cNvSpPr>
          <p:nvPr>
            <p:ph type="sldNum" sz="quarter" idx="10"/>
          </p:nvPr>
        </p:nvSpPr>
        <p:spPr/>
        <p:txBody>
          <a:bodyPr/>
          <a:lstStyle/>
          <a:p>
            <a:fld id="{6486C092-729D-4B10-869E-15BCD6C5B44D}" type="slidenum">
              <a:rPr lang="en-US" smtClean="0"/>
              <a:t>26</a:t>
            </a:fld>
            <a:endParaRPr lang="en-US"/>
          </a:p>
        </p:txBody>
      </p:sp>
    </p:spTree>
    <p:extLst>
      <p:ext uri="{BB962C8B-B14F-4D97-AF65-F5344CB8AC3E}">
        <p14:creationId xmlns:p14="http://schemas.microsoft.com/office/powerpoint/2010/main" val="415819173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Didn’t care about the ones at the top – managed within the matrix</a:t>
            </a:r>
            <a:r>
              <a:rPr lang="en-GB" baseline="0" dirty="0" smtClean="0"/>
              <a:t> - </a:t>
            </a:r>
            <a:r>
              <a:rPr lang="en-GB" dirty="0" smtClean="0"/>
              <a:t>Rick </a:t>
            </a:r>
            <a:r>
              <a:rPr lang="en-GB" dirty="0" err="1" smtClean="0"/>
              <a:t>Rescorla</a:t>
            </a:r>
            <a:endParaRPr lang="en-GB" dirty="0" smtClean="0"/>
          </a:p>
          <a:p>
            <a:r>
              <a:rPr lang="en-GB" dirty="0" smtClean="0"/>
              <a:t>Head of Security – Morgan Stanley</a:t>
            </a:r>
          </a:p>
          <a:p>
            <a:r>
              <a:rPr lang="en-GB" dirty="0" smtClean="0"/>
              <a:t>After 1993 authored report to NY Port Authority – ignored</a:t>
            </a:r>
          </a:p>
          <a:p>
            <a:r>
              <a:rPr lang="en-GB" dirty="0" smtClean="0"/>
              <a:t>Concerned about aircraft being flown into towers – Morgan Stanley’s lease expired in 2006</a:t>
            </a:r>
          </a:p>
          <a:p>
            <a:r>
              <a:rPr lang="en-GB" dirty="0" err="1" smtClean="0"/>
              <a:t>Evac</a:t>
            </a:r>
            <a:r>
              <a:rPr lang="en-GB" dirty="0" smtClean="0"/>
              <a:t> drills every 3 months, stopwatch </a:t>
            </a:r>
            <a:r>
              <a:rPr lang="en-GB" dirty="0" err="1" smtClean="0"/>
              <a:t>etc</a:t>
            </a:r>
            <a:r>
              <a:rPr lang="en-GB" dirty="0" smtClean="0"/>
              <a:t> </a:t>
            </a:r>
          </a:p>
          <a:p>
            <a:r>
              <a:rPr lang="en-GB" dirty="0" smtClean="0"/>
              <a:t>Antagonised corporate dealers – I can imagine</a:t>
            </a:r>
          </a:p>
          <a:p>
            <a:r>
              <a:rPr lang="en-GB" dirty="0" smtClean="0"/>
              <a:t>Saved</a:t>
            </a:r>
            <a:r>
              <a:rPr lang="en-GB" baseline="0" dirty="0" smtClean="0"/>
              <a:t> &gt;2,600 employees, apparently sang Men of </a:t>
            </a:r>
            <a:r>
              <a:rPr lang="en-GB" baseline="0" dirty="0" err="1" smtClean="0"/>
              <a:t>Harlech</a:t>
            </a:r>
            <a:endParaRPr lang="en-GB" baseline="0" dirty="0" smtClean="0"/>
          </a:p>
          <a:p>
            <a:r>
              <a:rPr lang="en-GB" baseline="0" dirty="0" smtClean="0"/>
              <a:t>Resilience – had the courage of his own convictions</a:t>
            </a:r>
          </a:p>
          <a:p>
            <a:r>
              <a:rPr lang="en-GB" baseline="0" dirty="0" smtClean="0"/>
              <a:t>Had answers, may not have been the right ones</a:t>
            </a:r>
          </a:p>
          <a:p>
            <a:r>
              <a:rPr lang="en-GB" baseline="0" dirty="0" smtClean="0"/>
              <a:t>Was vindicated – but was one of the unlucky ones</a:t>
            </a:r>
          </a:p>
          <a:p>
            <a:r>
              <a:rPr lang="en-GB" baseline="0" dirty="0" smtClean="0"/>
              <a:t>Great sense of vocation</a:t>
            </a:r>
            <a:endParaRPr lang="en-US" dirty="0"/>
          </a:p>
        </p:txBody>
      </p:sp>
      <p:sp>
        <p:nvSpPr>
          <p:cNvPr id="4" name="Slide Number Placeholder 3"/>
          <p:cNvSpPr>
            <a:spLocks noGrp="1"/>
          </p:cNvSpPr>
          <p:nvPr>
            <p:ph type="sldNum" sz="quarter" idx="10"/>
          </p:nvPr>
        </p:nvSpPr>
        <p:spPr/>
        <p:txBody>
          <a:bodyPr/>
          <a:lstStyle/>
          <a:p>
            <a:fld id="{6486C092-729D-4B10-869E-15BCD6C5B44D}" type="slidenum">
              <a:rPr lang="en-US" smtClean="0"/>
              <a:t>27</a:t>
            </a:fld>
            <a:endParaRPr lang="en-US"/>
          </a:p>
        </p:txBody>
      </p:sp>
    </p:spTree>
    <p:extLst>
      <p:ext uri="{BB962C8B-B14F-4D97-AF65-F5344CB8AC3E}">
        <p14:creationId xmlns:p14="http://schemas.microsoft.com/office/powerpoint/2010/main" val="37892200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E5B1B04E-2978-47FD-87AF-0ACABC094D64}" type="datetimeFigureOut">
              <a:rPr lang="en-US" smtClean="0"/>
              <a:t>1/21/2016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5D2FC51-F656-4C96-8E24-388E82BA6688}" type="slidenum">
              <a:rPr lang="en-US" smtClean="0"/>
              <a:t>‹#›</a:t>
            </a:fld>
            <a:endParaRPr lang="en-US"/>
          </a:p>
        </p:txBody>
      </p:sp>
    </p:spTree>
    <p:extLst>
      <p:ext uri="{BB962C8B-B14F-4D97-AF65-F5344CB8AC3E}">
        <p14:creationId xmlns:p14="http://schemas.microsoft.com/office/powerpoint/2010/main" val="30670032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E5B1B04E-2978-47FD-87AF-0ACABC094D64}" type="datetimeFigureOut">
              <a:rPr lang="en-US" smtClean="0"/>
              <a:t>1/21/2016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5D2FC51-F656-4C96-8E24-388E82BA6688}" type="slidenum">
              <a:rPr lang="en-US" smtClean="0"/>
              <a:t>‹#›</a:t>
            </a:fld>
            <a:endParaRPr lang="en-US"/>
          </a:p>
        </p:txBody>
      </p:sp>
    </p:spTree>
    <p:extLst>
      <p:ext uri="{BB962C8B-B14F-4D97-AF65-F5344CB8AC3E}">
        <p14:creationId xmlns:p14="http://schemas.microsoft.com/office/powerpoint/2010/main" val="40339395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5B1B04E-2978-47FD-87AF-0ACABC094D64}" type="datetimeFigureOut">
              <a:rPr lang="en-US" smtClean="0"/>
              <a:t>1/21/2016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5D2FC51-F656-4C96-8E24-388E82BA6688}" type="slidenum">
              <a:rPr lang="en-US" smtClean="0"/>
              <a:t>‹#›</a:t>
            </a:fld>
            <a:endParaRPr lang="en-US"/>
          </a:p>
        </p:txBody>
      </p:sp>
    </p:spTree>
    <p:extLst>
      <p:ext uri="{BB962C8B-B14F-4D97-AF65-F5344CB8AC3E}">
        <p14:creationId xmlns:p14="http://schemas.microsoft.com/office/powerpoint/2010/main" val="30620549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E5B1B04E-2978-47FD-87AF-0ACABC094D64}" type="datetimeFigureOut">
              <a:rPr lang="en-US" smtClean="0"/>
              <a:t>1/21/2016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5D2FC51-F656-4C96-8E24-388E82BA6688}" type="slidenum">
              <a:rPr lang="en-US" smtClean="0"/>
              <a:t>‹#›</a:t>
            </a:fld>
            <a:endParaRPr lang="en-US"/>
          </a:p>
        </p:txBody>
      </p:sp>
    </p:spTree>
    <p:extLst>
      <p:ext uri="{BB962C8B-B14F-4D97-AF65-F5344CB8AC3E}">
        <p14:creationId xmlns:p14="http://schemas.microsoft.com/office/powerpoint/2010/main" val="27028763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E5B1B04E-2978-47FD-87AF-0ACABC094D64}" type="datetimeFigureOut">
              <a:rPr lang="en-US" smtClean="0"/>
              <a:t>1/21/2016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5D2FC51-F656-4C96-8E24-388E82BA6688}" type="slidenum">
              <a:rPr lang="en-US" smtClean="0"/>
              <a:t>‹#›</a:t>
            </a:fld>
            <a:endParaRPr lang="en-US"/>
          </a:p>
        </p:txBody>
      </p:sp>
    </p:spTree>
    <p:extLst>
      <p:ext uri="{BB962C8B-B14F-4D97-AF65-F5344CB8AC3E}">
        <p14:creationId xmlns:p14="http://schemas.microsoft.com/office/powerpoint/2010/main" val="25837678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E5B1B04E-2978-47FD-87AF-0ACABC094D64}" type="datetimeFigureOut">
              <a:rPr lang="en-US" smtClean="0"/>
              <a:t>1/21/2016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5D2FC51-F656-4C96-8E24-388E82BA6688}" type="slidenum">
              <a:rPr lang="en-US" smtClean="0"/>
              <a:t>‹#›</a:t>
            </a:fld>
            <a:endParaRPr lang="en-US"/>
          </a:p>
        </p:txBody>
      </p:sp>
    </p:spTree>
    <p:extLst>
      <p:ext uri="{BB962C8B-B14F-4D97-AF65-F5344CB8AC3E}">
        <p14:creationId xmlns:p14="http://schemas.microsoft.com/office/powerpoint/2010/main" val="37393418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5B1B04E-2978-47FD-87AF-0ACABC094D64}" type="datetimeFigureOut">
              <a:rPr lang="en-US" smtClean="0"/>
              <a:t>1/21/2016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5D2FC51-F656-4C96-8E24-388E82BA6688}" type="slidenum">
              <a:rPr lang="en-US" smtClean="0"/>
              <a:t>‹#›</a:t>
            </a:fld>
            <a:endParaRPr lang="en-US"/>
          </a:p>
        </p:txBody>
      </p:sp>
    </p:spTree>
    <p:extLst>
      <p:ext uri="{BB962C8B-B14F-4D97-AF65-F5344CB8AC3E}">
        <p14:creationId xmlns:p14="http://schemas.microsoft.com/office/powerpoint/2010/main" val="1655818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5B1B04E-2978-47FD-87AF-0ACABC094D64}" type="datetimeFigureOut">
              <a:rPr lang="en-US" smtClean="0"/>
              <a:t>1/21/2016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5D2FC51-F656-4C96-8E24-388E82BA6688}" type="slidenum">
              <a:rPr lang="en-US" smtClean="0"/>
              <a:t>‹#›</a:t>
            </a:fld>
            <a:endParaRPr lang="en-US"/>
          </a:p>
        </p:txBody>
      </p:sp>
    </p:spTree>
    <p:extLst>
      <p:ext uri="{BB962C8B-B14F-4D97-AF65-F5344CB8AC3E}">
        <p14:creationId xmlns:p14="http://schemas.microsoft.com/office/powerpoint/2010/main" val="9553844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5B1B04E-2978-47FD-87AF-0ACABC094D64}" type="datetimeFigureOut">
              <a:rPr lang="en-US" smtClean="0"/>
              <a:t>1/21/2016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5D2FC51-F656-4C96-8E24-388E82BA6688}" type="slidenum">
              <a:rPr lang="en-US" smtClean="0"/>
              <a:t>‹#›</a:t>
            </a:fld>
            <a:endParaRPr lang="en-US"/>
          </a:p>
        </p:txBody>
      </p:sp>
    </p:spTree>
    <p:extLst>
      <p:ext uri="{BB962C8B-B14F-4D97-AF65-F5344CB8AC3E}">
        <p14:creationId xmlns:p14="http://schemas.microsoft.com/office/powerpoint/2010/main" val="8201692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E5B1B04E-2978-47FD-87AF-0ACABC094D64}" type="datetimeFigureOut">
              <a:rPr lang="en-US" smtClean="0"/>
              <a:t>1/21/2016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5D2FC51-F656-4C96-8E24-388E82BA6688}" type="slidenum">
              <a:rPr lang="en-US" smtClean="0"/>
              <a:t>‹#›</a:t>
            </a:fld>
            <a:endParaRPr lang="en-US"/>
          </a:p>
        </p:txBody>
      </p:sp>
    </p:spTree>
    <p:extLst>
      <p:ext uri="{BB962C8B-B14F-4D97-AF65-F5344CB8AC3E}">
        <p14:creationId xmlns:p14="http://schemas.microsoft.com/office/powerpoint/2010/main" val="14438572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E5B1B04E-2978-47FD-87AF-0ACABC094D64}" type="datetimeFigureOut">
              <a:rPr lang="en-US" smtClean="0"/>
              <a:t>1/21/2016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5D2FC51-F656-4C96-8E24-388E82BA6688}" type="slidenum">
              <a:rPr lang="en-US" smtClean="0"/>
              <a:t>‹#›</a:t>
            </a:fld>
            <a:endParaRPr lang="en-US"/>
          </a:p>
        </p:txBody>
      </p:sp>
    </p:spTree>
    <p:extLst>
      <p:ext uri="{BB962C8B-B14F-4D97-AF65-F5344CB8AC3E}">
        <p14:creationId xmlns:p14="http://schemas.microsoft.com/office/powerpoint/2010/main" val="2246558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cSld name="1_Title Only">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Date Placeholder 2"/>
          <p:cNvSpPr txBox="1">
            <a:spLocks noGrp="1"/>
          </p:cNvSpPr>
          <p:nvPr>
            <p:ph type="dt" sz="half" idx="7"/>
          </p:nvPr>
        </p:nvSpPr>
        <p:spPr/>
        <p:txBody>
          <a:bodyPr/>
          <a:lstStyle>
            <a:lvl1pPr>
              <a:defRPr/>
            </a:lvl1pPr>
          </a:lstStyle>
          <a:p>
            <a:pPr lvl="0"/>
            <a:fld id="{EA7E824C-72D1-4D9F-B013-5173C5089B3E}" type="datetime1">
              <a:rPr lang="en-US"/>
              <a:pPr lvl="0"/>
              <a:t>1/21/2016</a:t>
            </a:fld>
            <a:endParaRPr lang="en-US"/>
          </a:p>
        </p:txBody>
      </p:sp>
      <p:sp>
        <p:nvSpPr>
          <p:cNvPr id="4" name="Footer Placeholder 3"/>
          <p:cNvSpPr txBox="1">
            <a:spLocks noGrp="1"/>
          </p:cNvSpPr>
          <p:nvPr>
            <p:ph type="ftr" sz="quarter" idx="9"/>
          </p:nvPr>
        </p:nvSpPr>
        <p:spPr/>
        <p:txBody>
          <a:bodyPr/>
          <a:lstStyle>
            <a:lvl1pPr>
              <a:defRPr/>
            </a:lvl1pPr>
          </a:lstStyle>
          <a:p>
            <a:pPr lvl="0"/>
            <a:endParaRPr lang="en-GB"/>
          </a:p>
        </p:txBody>
      </p:sp>
      <p:sp>
        <p:nvSpPr>
          <p:cNvPr id="5" name="Slide Number Placeholder 4"/>
          <p:cNvSpPr txBox="1">
            <a:spLocks noGrp="1"/>
          </p:cNvSpPr>
          <p:nvPr>
            <p:ph type="sldNum" sz="quarter" idx="8"/>
          </p:nvPr>
        </p:nvSpPr>
        <p:spPr/>
        <p:txBody>
          <a:bodyPr/>
          <a:lstStyle>
            <a:lvl1pPr>
              <a:defRPr/>
            </a:lvl1pPr>
          </a:lstStyle>
          <a:p>
            <a:pPr lvl="0"/>
            <a:fld id="{385DFBCA-B9E8-4C90-8926-3818857DB974}" type="slidenum">
              <a:t>‹#›</a:t>
            </a:fld>
            <a:endParaRPr lang="en-US"/>
          </a:p>
        </p:txBody>
      </p:sp>
      <p:sp>
        <p:nvSpPr>
          <p:cNvPr id="6" name="Text Placeholder 5"/>
          <p:cNvSpPr txBox="1">
            <a:spLocks noGrp="1"/>
          </p:cNvSpPr>
          <p:nvPr>
            <p:ph type="body" idx="4294967295"/>
          </p:nvPr>
        </p:nvSpPr>
        <p:spPr>
          <a:xfrm>
            <a:off x="457200" y="1604515"/>
            <a:ext cx="8229243" cy="4525923"/>
          </a:xfrm>
        </p:spPr>
        <p:txBody>
          <a:bodyPr lIns="0" tIns="0" rIns="0" bIns="0"/>
          <a:lstStyle>
            <a:lvl1pPr hangingPunct="0">
              <a:buNone/>
              <a:defRPr lang="en-GB"/>
            </a:lvl1pPr>
          </a:lstStyle>
          <a:p>
            <a:pPr lvl="0"/>
            <a:endParaRPr lang="en-GB"/>
          </a:p>
        </p:txBody>
      </p:sp>
    </p:spTree>
    <p:extLst>
      <p:ext uri="{BB962C8B-B14F-4D97-AF65-F5344CB8AC3E}">
        <p14:creationId xmlns:p14="http://schemas.microsoft.com/office/powerpoint/2010/main" val="385639421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5B1B04E-2978-47FD-87AF-0ACABC094D64}" type="datetimeFigureOut">
              <a:rPr lang="en-US" smtClean="0"/>
              <a:t>1/21/2016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5D2FC51-F656-4C96-8E24-388E82BA6688}" type="slidenum">
              <a:rPr lang="en-US" smtClean="0"/>
              <a:t>‹#›</a:t>
            </a:fld>
            <a:endParaRPr lang="en-US"/>
          </a:p>
        </p:txBody>
      </p:sp>
    </p:spTree>
    <p:extLst>
      <p:ext uri="{BB962C8B-B14F-4D97-AF65-F5344CB8AC3E}">
        <p14:creationId xmlns:p14="http://schemas.microsoft.com/office/powerpoint/2010/main" val="13202129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2.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MOV"/><Relationship Id="rId1" Type="http://schemas.microsoft.com/office/2007/relationships/media" Target="../media/media1.MOV"/><Relationship Id="rId4" Type="http://schemas.openxmlformats.org/officeDocument/2006/relationships/image" Target="../media/image5.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2.MOV"/><Relationship Id="rId1" Type="http://schemas.microsoft.com/office/2007/relationships/media" Target="../media/media2.MOV"/><Relationship Id="rId4" Type="http://schemas.openxmlformats.org/officeDocument/2006/relationships/image" Target="../media/image6.pn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wm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 Leadership </a:t>
            </a:r>
            <a:br>
              <a:rPr lang="en-GB" dirty="0" smtClean="0"/>
            </a:br>
            <a:r>
              <a:rPr lang="en-GB" dirty="0" smtClean="0"/>
              <a:t>Programme Overview</a:t>
            </a:r>
            <a:br>
              <a:rPr lang="en-GB" dirty="0" smtClean="0"/>
            </a:br>
            <a:r>
              <a:rPr lang="en-GB" dirty="0" smtClean="0"/>
              <a:t/>
            </a:r>
            <a:br>
              <a:rPr lang="en-GB" dirty="0" smtClean="0"/>
            </a:br>
            <a:r>
              <a:rPr lang="en-GB" dirty="0"/>
              <a:t/>
            </a:r>
            <a:br>
              <a:rPr lang="en-GB" dirty="0"/>
            </a:br>
            <a:endParaRPr lang="en-US" dirty="0"/>
          </a:p>
        </p:txBody>
      </p:sp>
      <p:sp>
        <p:nvSpPr>
          <p:cNvPr id="3" name="Subtitle 2"/>
          <p:cNvSpPr>
            <a:spLocks noGrp="1"/>
          </p:cNvSpPr>
          <p:nvPr>
            <p:ph type="subTitle" idx="1"/>
          </p:nvPr>
        </p:nvSpPr>
        <p:spPr/>
        <p:txBody>
          <a:bodyPr/>
          <a:lstStyle/>
          <a:p>
            <a:r>
              <a:rPr lang="en-GB" dirty="0" smtClean="0"/>
              <a:t>19/1/2016</a:t>
            </a:r>
            <a:endParaRPr lang="en-US" dirty="0"/>
          </a:p>
        </p:txBody>
      </p:sp>
    </p:spTree>
    <p:extLst>
      <p:ext uri="{BB962C8B-B14F-4D97-AF65-F5344CB8AC3E}">
        <p14:creationId xmlns:p14="http://schemas.microsoft.com/office/powerpoint/2010/main" val="341192009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23900" y="457200"/>
            <a:ext cx="7772400" cy="1470025"/>
          </a:xfrm>
        </p:spPr>
        <p:txBody>
          <a:bodyPr/>
          <a:lstStyle/>
          <a:p>
            <a:r>
              <a:rPr lang="en-GB" dirty="0" smtClean="0"/>
              <a:t>Leadership – The Self</a:t>
            </a:r>
            <a:endParaRPr lang="en-US" dirty="0"/>
          </a:p>
        </p:txBody>
      </p:sp>
      <p:sp>
        <p:nvSpPr>
          <p:cNvPr id="3" name="Subtitle 2"/>
          <p:cNvSpPr>
            <a:spLocks noGrp="1"/>
          </p:cNvSpPr>
          <p:nvPr>
            <p:ph type="subTitle" idx="1"/>
          </p:nvPr>
        </p:nvSpPr>
        <p:spPr>
          <a:xfrm>
            <a:off x="1371600" y="5486400"/>
            <a:ext cx="6400800" cy="1981200"/>
          </a:xfrm>
        </p:spPr>
        <p:txBody>
          <a:bodyPr/>
          <a:lstStyle/>
          <a:p>
            <a:endParaRPr lang="en-US"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81200" y="1905000"/>
            <a:ext cx="4953000" cy="4114800"/>
          </a:xfrm>
          <a:prstGeom prst="rect">
            <a:avLst/>
          </a:prstGeom>
        </p:spPr>
      </p:pic>
    </p:spTree>
    <p:extLst>
      <p:ext uri="{BB962C8B-B14F-4D97-AF65-F5344CB8AC3E}">
        <p14:creationId xmlns:p14="http://schemas.microsoft.com/office/powerpoint/2010/main" val="111966720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dirty="0" smtClean="0"/>
              <a:t>Richard </a:t>
            </a:r>
            <a:r>
              <a:rPr lang="en-GB" sz="3600" dirty="0" err="1" smtClean="0"/>
              <a:t>Boyatzis</a:t>
            </a:r>
            <a:r>
              <a:rPr lang="en-GB" sz="3600" dirty="0" smtClean="0"/>
              <a:t> Theory of Self Directed Learning </a:t>
            </a:r>
            <a:endParaRPr lang="en-US" sz="3600" dirty="0"/>
          </a:p>
        </p:txBody>
      </p:sp>
      <p:sp>
        <p:nvSpPr>
          <p:cNvPr id="3" name="Content Placeholder 2"/>
          <p:cNvSpPr>
            <a:spLocks noGrp="1"/>
          </p:cNvSpPr>
          <p:nvPr>
            <p:ph idx="1"/>
          </p:nvPr>
        </p:nvSpPr>
        <p:spPr/>
        <p:txBody>
          <a:bodyPr/>
          <a:lstStyle/>
          <a:p>
            <a:endParaRPr lang="en-US" dirty="0"/>
          </a:p>
        </p:txBody>
      </p:sp>
      <p:sp>
        <p:nvSpPr>
          <p:cNvPr id="4" name="Rounded Rectangle 3"/>
          <p:cNvSpPr/>
          <p:nvPr/>
        </p:nvSpPr>
        <p:spPr>
          <a:xfrm>
            <a:off x="2895600" y="1676400"/>
            <a:ext cx="2362200" cy="10668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1. My Ideal Self</a:t>
            </a:r>
          </a:p>
          <a:p>
            <a:pPr algn="ctr"/>
            <a:r>
              <a:rPr lang="en-GB" sz="1400" i="1" dirty="0" smtClean="0"/>
              <a:t>Who do I want to be?</a:t>
            </a:r>
            <a:endParaRPr lang="en-US" sz="1400" i="1" dirty="0"/>
          </a:p>
        </p:txBody>
      </p:sp>
      <p:sp>
        <p:nvSpPr>
          <p:cNvPr id="6" name="Rounded Rectangle 5"/>
          <p:cNvSpPr/>
          <p:nvPr/>
        </p:nvSpPr>
        <p:spPr>
          <a:xfrm>
            <a:off x="2895600" y="3352800"/>
            <a:ext cx="2362200" cy="10668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5. Trusting relationships</a:t>
            </a:r>
          </a:p>
          <a:p>
            <a:pPr algn="ctr"/>
            <a:r>
              <a:rPr lang="en-GB" sz="1400" i="1" dirty="0" smtClean="0"/>
              <a:t>Building networks</a:t>
            </a:r>
            <a:endParaRPr lang="en-US" sz="1400" i="1" dirty="0"/>
          </a:p>
        </p:txBody>
      </p:sp>
      <p:sp>
        <p:nvSpPr>
          <p:cNvPr id="7" name="Rounded Rectangle 6"/>
          <p:cNvSpPr/>
          <p:nvPr/>
        </p:nvSpPr>
        <p:spPr>
          <a:xfrm>
            <a:off x="119743" y="3352800"/>
            <a:ext cx="2362200" cy="10668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4. Experimenting</a:t>
            </a:r>
          </a:p>
          <a:p>
            <a:pPr algn="ctr"/>
            <a:r>
              <a:rPr lang="en-GB" sz="1400" i="1" dirty="0" smtClean="0"/>
              <a:t>New behaviours &amp; thoughts</a:t>
            </a:r>
            <a:endParaRPr lang="en-US" sz="1400" i="1" dirty="0"/>
          </a:p>
        </p:txBody>
      </p:sp>
      <p:sp>
        <p:nvSpPr>
          <p:cNvPr id="8" name="Rounded Rectangle 7"/>
          <p:cNvSpPr/>
          <p:nvPr/>
        </p:nvSpPr>
        <p:spPr>
          <a:xfrm>
            <a:off x="5943600" y="3363686"/>
            <a:ext cx="2362200" cy="10668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2. My Real Self</a:t>
            </a:r>
          </a:p>
          <a:p>
            <a:pPr algn="ctr"/>
            <a:r>
              <a:rPr lang="en-GB" sz="1400" i="1" dirty="0" smtClean="0"/>
              <a:t>Who am I?</a:t>
            </a:r>
            <a:endParaRPr lang="en-US" sz="1400" i="1" dirty="0"/>
          </a:p>
        </p:txBody>
      </p:sp>
      <p:sp>
        <p:nvSpPr>
          <p:cNvPr id="9" name="Rounded Rectangle 8"/>
          <p:cNvSpPr/>
          <p:nvPr/>
        </p:nvSpPr>
        <p:spPr>
          <a:xfrm>
            <a:off x="6721929" y="4626430"/>
            <a:ext cx="2362200" cy="1066800"/>
          </a:xfrm>
          <a:prstGeom prst="round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i="1" dirty="0" smtClean="0"/>
              <a:t>My Strengths</a:t>
            </a:r>
          </a:p>
          <a:p>
            <a:pPr algn="ctr"/>
            <a:r>
              <a:rPr lang="en-GB" i="1" dirty="0" smtClean="0"/>
              <a:t>Where my ideal &amp; real selves overlap</a:t>
            </a:r>
            <a:endParaRPr lang="en-US" i="1" dirty="0"/>
          </a:p>
        </p:txBody>
      </p:sp>
      <p:sp>
        <p:nvSpPr>
          <p:cNvPr id="10" name="Rounded Rectangle 9"/>
          <p:cNvSpPr/>
          <p:nvPr/>
        </p:nvSpPr>
        <p:spPr>
          <a:xfrm>
            <a:off x="6743700" y="5562600"/>
            <a:ext cx="2362200" cy="1066800"/>
          </a:xfrm>
          <a:prstGeom prst="round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i="1" dirty="0" smtClean="0"/>
              <a:t>My Gaps</a:t>
            </a:r>
          </a:p>
          <a:p>
            <a:pPr algn="ctr"/>
            <a:r>
              <a:rPr lang="en-GB" i="1" dirty="0" smtClean="0"/>
              <a:t>Where my real and ideal selves differ</a:t>
            </a:r>
            <a:endParaRPr lang="en-US" i="1" dirty="0"/>
          </a:p>
        </p:txBody>
      </p:sp>
      <p:sp>
        <p:nvSpPr>
          <p:cNvPr id="11" name="Rounded Rectangle 10"/>
          <p:cNvSpPr/>
          <p:nvPr/>
        </p:nvSpPr>
        <p:spPr>
          <a:xfrm>
            <a:off x="2971800" y="5029200"/>
            <a:ext cx="2362200" cy="10668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smtClean="0"/>
              <a:t>3. My Learning Agenda</a:t>
            </a:r>
          </a:p>
          <a:p>
            <a:pPr algn="ctr"/>
            <a:r>
              <a:rPr lang="en-GB" sz="1400" i="1" dirty="0" smtClean="0"/>
              <a:t>Building on my strengths &amp; reducing my gaps</a:t>
            </a:r>
            <a:endParaRPr lang="en-US" sz="1400" i="1" dirty="0"/>
          </a:p>
        </p:txBody>
      </p:sp>
    </p:spTree>
    <p:extLst>
      <p:ext uri="{BB962C8B-B14F-4D97-AF65-F5344CB8AC3E}">
        <p14:creationId xmlns:p14="http://schemas.microsoft.com/office/powerpoint/2010/main" val="428622602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Reflection…</a:t>
            </a:r>
            <a:endParaRPr lang="en-US"/>
          </a:p>
        </p:txBody>
      </p:sp>
      <p:pic>
        <p:nvPicPr>
          <p:cNvPr id="3" name="Content Placeholder 3"/>
          <p:cNvPicPr>
            <a:picLocks noGrp="1" noChangeAspect="1"/>
          </p:cNvPicPr>
          <p:nvPr>
            <p:ph idx="1"/>
          </p:nvPr>
        </p:nvPicPr>
        <p:blipFill>
          <a:blip r:embed="rId2"/>
          <a:stretch>
            <a:fillRect/>
          </a:stretch>
        </p:blipFill>
        <p:spPr>
          <a:xfrm>
            <a:off x="467541" y="1600200"/>
            <a:ext cx="8280916" cy="4525959"/>
          </a:xfrm>
        </p:spPr>
      </p:pic>
    </p:spTree>
    <p:extLst>
      <p:ext uri="{BB962C8B-B14F-4D97-AF65-F5344CB8AC3E}">
        <p14:creationId xmlns:p14="http://schemas.microsoft.com/office/powerpoint/2010/main" val="287877988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a:xfrm>
            <a:off x="467642" y="332640"/>
            <a:ext cx="8229600" cy="1143000"/>
          </a:xfrm>
        </p:spPr>
        <p:txBody>
          <a:bodyPr/>
          <a:lstStyle/>
          <a:p>
            <a:pPr lvl="0">
              <a:buNone/>
            </a:pPr>
            <a:r>
              <a:rPr lang="en-GB"/>
              <a:t>Gibbs’ Model of Reflection (1988)</a:t>
            </a:r>
          </a:p>
        </p:txBody>
      </p:sp>
      <p:sp>
        <p:nvSpPr>
          <p:cNvPr id="3" name="TextBox 2"/>
          <p:cNvSpPr txBox="1"/>
          <p:nvPr/>
        </p:nvSpPr>
        <p:spPr>
          <a:xfrm>
            <a:off x="2916003" y="1700637"/>
            <a:ext cx="2232361" cy="649800"/>
          </a:xfrm>
          <a:prstGeom prst="rect">
            <a:avLst/>
          </a:prstGeom>
          <a:noFill/>
          <a:ln>
            <a:noFill/>
          </a:ln>
        </p:spPr>
        <p:txBody>
          <a:bodyPr vert="horz" wrap="square" lIns="91440" tIns="45720" rIns="91440" bIns="45720" anchor="t" anchorCtr="0" compatLnSpc="0">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pitchFamily="18"/>
                <a:ea typeface="Arial Unicode MS" pitchFamily="2"/>
                <a:cs typeface="Tahoma" pitchFamily="2"/>
              </a:rPr>
              <a:t>Description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pitchFamily="18"/>
                <a:ea typeface="Arial Unicode MS" pitchFamily="2"/>
                <a:cs typeface="Tahoma" pitchFamily="2"/>
              </a:rPr>
              <a:t>(What happened?)</a:t>
            </a:r>
          </a:p>
        </p:txBody>
      </p:sp>
      <p:sp>
        <p:nvSpPr>
          <p:cNvPr id="4" name="TextBox 3"/>
          <p:cNvSpPr txBox="1"/>
          <p:nvPr/>
        </p:nvSpPr>
        <p:spPr>
          <a:xfrm>
            <a:off x="5923803" y="2347200"/>
            <a:ext cx="2232361" cy="928801"/>
          </a:xfrm>
          <a:prstGeom prst="rect">
            <a:avLst/>
          </a:prstGeom>
          <a:noFill/>
          <a:ln>
            <a:noFill/>
          </a:ln>
        </p:spPr>
        <p:txBody>
          <a:bodyPr vert="horz" wrap="square" lIns="91440" tIns="45720" rIns="91440" bIns="45720" anchor="t" anchorCtr="0" compatLnSpc="0">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pitchFamily="18"/>
                <a:ea typeface="Arial Unicode MS" pitchFamily="2"/>
                <a:cs typeface="Tahoma" pitchFamily="2"/>
              </a:rPr>
              <a:t>Feelings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pitchFamily="18"/>
                <a:ea typeface="Arial Unicode MS" pitchFamily="2"/>
                <a:cs typeface="Tahoma" pitchFamily="2"/>
              </a:rPr>
              <a:t>(What were you thinking &amp; feeling)</a:t>
            </a:r>
          </a:p>
        </p:txBody>
      </p:sp>
      <p:sp>
        <p:nvSpPr>
          <p:cNvPr id="5" name="TextBox 4"/>
          <p:cNvSpPr txBox="1"/>
          <p:nvPr/>
        </p:nvSpPr>
        <p:spPr>
          <a:xfrm>
            <a:off x="5939997" y="3692164"/>
            <a:ext cx="2232361" cy="1207803"/>
          </a:xfrm>
          <a:prstGeom prst="rect">
            <a:avLst/>
          </a:prstGeom>
          <a:noFill/>
          <a:ln>
            <a:noFill/>
          </a:ln>
        </p:spPr>
        <p:txBody>
          <a:bodyPr vert="horz" wrap="square" lIns="91440" tIns="45720" rIns="91440" bIns="45720" anchor="t" anchorCtr="0" compatLnSpc="0">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pitchFamily="18"/>
                <a:ea typeface="Arial Unicode MS" pitchFamily="2"/>
                <a:cs typeface="Tahoma" pitchFamily="2"/>
              </a:rPr>
              <a:t>Evaluation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pitchFamily="18"/>
                <a:ea typeface="Arial Unicode MS" pitchFamily="2"/>
                <a:cs typeface="Tahoma" pitchFamily="2"/>
              </a:rPr>
              <a:t>(What was good &amp; bad about the experience?)</a:t>
            </a:r>
          </a:p>
        </p:txBody>
      </p:sp>
      <p:sp>
        <p:nvSpPr>
          <p:cNvPr id="6" name="TextBox 5"/>
          <p:cNvSpPr txBox="1"/>
          <p:nvPr/>
        </p:nvSpPr>
        <p:spPr>
          <a:xfrm>
            <a:off x="3060003" y="5035317"/>
            <a:ext cx="2232361" cy="1207803"/>
          </a:xfrm>
          <a:prstGeom prst="rect">
            <a:avLst/>
          </a:prstGeom>
          <a:noFill/>
          <a:ln>
            <a:noFill/>
          </a:ln>
        </p:spPr>
        <p:txBody>
          <a:bodyPr vert="horz" wrap="square" lIns="91440" tIns="45720" rIns="91440" bIns="45720" anchor="t" anchorCtr="0" compatLnSpc="0">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pitchFamily="18"/>
                <a:ea typeface="Arial Unicode MS" pitchFamily="2"/>
                <a:cs typeface="Tahoma" pitchFamily="2"/>
              </a:rPr>
              <a:t>Analysis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pitchFamily="18"/>
                <a:ea typeface="Arial Unicode MS" pitchFamily="2"/>
                <a:cs typeface="Tahoma" pitchFamily="2"/>
              </a:rPr>
              <a:t>(What sense can you make of what happened?)</a:t>
            </a:r>
          </a:p>
        </p:txBody>
      </p:sp>
      <p:sp>
        <p:nvSpPr>
          <p:cNvPr id="7" name="TextBox 6"/>
          <p:cNvSpPr txBox="1"/>
          <p:nvPr/>
        </p:nvSpPr>
        <p:spPr>
          <a:xfrm>
            <a:off x="323642" y="3734638"/>
            <a:ext cx="2232361" cy="928801"/>
          </a:xfrm>
          <a:prstGeom prst="rect">
            <a:avLst/>
          </a:prstGeom>
          <a:noFill/>
          <a:ln>
            <a:noFill/>
          </a:ln>
        </p:spPr>
        <p:txBody>
          <a:bodyPr vert="horz" wrap="square" lIns="91440" tIns="45720" rIns="91440" bIns="45720" anchor="t" anchorCtr="0" compatLnSpc="0">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pitchFamily="18"/>
                <a:ea typeface="Arial Unicode MS" pitchFamily="2"/>
                <a:cs typeface="Tahoma" pitchFamily="2"/>
              </a:rPr>
              <a:t>Conclusions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pitchFamily="18"/>
                <a:ea typeface="Arial Unicode MS" pitchFamily="2"/>
                <a:cs typeface="Tahoma" pitchFamily="2"/>
              </a:rPr>
              <a:t>(What else could you have done?)</a:t>
            </a:r>
          </a:p>
        </p:txBody>
      </p:sp>
      <p:sp>
        <p:nvSpPr>
          <p:cNvPr id="8" name="TextBox 7"/>
          <p:cNvSpPr txBox="1"/>
          <p:nvPr/>
        </p:nvSpPr>
        <p:spPr>
          <a:xfrm>
            <a:off x="323642" y="2509918"/>
            <a:ext cx="2232361" cy="928801"/>
          </a:xfrm>
          <a:prstGeom prst="rect">
            <a:avLst/>
          </a:prstGeom>
          <a:noFill/>
          <a:ln>
            <a:noFill/>
          </a:ln>
        </p:spPr>
        <p:txBody>
          <a:bodyPr vert="horz" wrap="square" lIns="91440" tIns="45720" rIns="91440" bIns="45720" anchor="t" anchorCtr="0" compatLnSpc="0">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pitchFamily="18"/>
                <a:ea typeface="Arial Unicode MS" pitchFamily="2"/>
                <a:cs typeface="Tahoma" pitchFamily="2"/>
              </a:rPr>
              <a:t>Action Plan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pitchFamily="18"/>
                <a:ea typeface="Arial Unicode MS" pitchFamily="2"/>
                <a:cs typeface="Tahoma" pitchFamily="2"/>
              </a:rPr>
              <a:t>(What will happen next time?)</a:t>
            </a:r>
          </a:p>
        </p:txBody>
      </p:sp>
      <p:sp>
        <p:nvSpPr>
          <p:cNvPr id="9" name="Oval 8"/>
          <p:cNvSpPr/>
          <p:nvPr/>
        </p:nvSpPr>
        <p:spPr>
          <a:xfrm>
            <a:off x="2411638" y="2509918"/>
            <a:ext cx="3384358" cy="2525399"/>
          </a:xfrm>
          <a:custGeom>
            <a:avLst/>
            <a:gdLst>
              <a:gd name="f0" fmla="val 21600000"/>
              <a:gd name="f1" fmla="val 10800000"/>
              <a:gd name="f2" fmla="val 5400000"/>
              <a:gd name="f3" fmla="val 180"/>
              <a:gd name="f4" fmla="val w"/>
              <a:gd name="f5" fmla="val h"/>
              <a:gd name="f6" fmla="val ss"/>
              <a:gd name="f7" fmla="val 0"/>
              <a:gd name="f8" fmla="*/ 5419351 1 1725033"/>
              <a:gd name="f9" fmla="+- 0 0 0"/>
              <a:gd name="f10" fmla="abs f4"/>
              <a:gd name="f11" fmla="abs f5"/>
              <a:gd name="f12" fmla="abs f6"/>
              <a:gd name="f13" fmla="+- 2700000 f2 0"/>
              <a:gd name="f14" fmla="*/ f9 f1 1"/>
              <a:gd name="f15" fmla="?: f10 f4 1"/>
              <a:gd name="f16" fmla="?: f11 f5 1"/>
              <a:gd name="f17" fmla="?: f12 f6 1"/>
              <a:gd name="f18" fmla="+- f13 0 f2"/>
              <a:gd name="f19" fmla="*/ f14 1 f3"/>
              <a:gd name="f20" fmla="*/ f15 1 21600"/>
              <a:gd name="f21" fmla="*/ f16 1 21600"/>
              <a:gd name="f22" fmla="*/ 21600 f15 1"/>
              <a:gd name="f23" fmla="*/ 21600 f16 1"/>
              <a:gd name="f24" fmla="+- f18 f2 0"/>
              <a:gd name="f25" fmla="+- f19 0 f2"/>
              <a:gd name="f26" fmla="min f21 f20"/>
              <a:gd name="f27" fmla="*/ f22 1 f17"/>
              <a:gd name="f28" fmla="*/ f23 1 f17"/>
              <a:gd name="f29" fmla="*/ f24 f8 1"/>
              <a:gd name="f30" fmla="val f27"/>
              <a:gd name="f31" fmla="val f28"/>
              <a:gd name="f32" fmla="*/ f29 1 f1"/>
              <a:gd name="f33" fmla="*/ f7 f26 1"/>
              <a:gd name="f34" fmla="+- f31 0 f7"/>
              <a:gd name="f35" fmla="+- f30 0 f7"/>
              <a:gd name="f36" fmla="+- 0 0 f32"/>
              <a:gd name="f37" fmla="*/ f34 1 2"/>
              <a:gd name="f38" fmla="*/ f35 1 2"/>
              <a:gd name="f39" fmla="+- 0 0 f36"/>
              <a:gd name="f40" fmla="+- f7 f37 0"/>
              <a:gd name="f41" fmla="+- f7 f38 0"/>
              <a:gd name="f42" fmla="*/ f39 f1 1"/>
              <a:gd name="f43" fmla="*/ f38 f26 1"/>
              <a:gd name="f44" fmla="*/ f37 f26 1"/>
              <a:gd name="f45" fmla="*/ f42 1 f8"/>
              <a:gd name="f46" fmla="*/ f40 f26 1"/>
              <a:gd name="f47" fmla="+- f45 0 f2"/>
              <a:gd name="f48" fmla="cos 1 f47"/>
              <a:gd name="f49" fmla="sin 1 f47"/>
              <a:gd name="f50" fmla="+- 0 0 f48"/>
              <a:gd name="f51" fmla="+- 0 0 f49"/>
              <a:gd name="f52" fmla="+- 0 0 f50"/>
              <a:gd name="f53" fmla="+- 0 0 f51"/>
              <a:gd name="f54" fmla="val f52"/>
              <a:gd name="f55" fmla="val f53"/>
              <a:gd name="f56" fmla="*/ f54 f38 1"/>
              <a:gd name="f57" fmla="*/ f55 f37 1"/>
              <a:gd name="f58" fmla="+- f41 0 f56"/>
              <a:gd name="f59" fmla="+- f41 f56 0"/>
              <a:gd name="f60" fmla="+- f40 0 f57"/>
              <a:gd name="f61" fmla="+- f40 f57 0"/>
              <a:gd name="f62" fmla="*/ f58 f26 1"/>
              <a:gd name="f63" fmla="*/ f60 f26 1"/>
              <a:gd name="f64" fmla="*/ f59 f26 1"/>
              <a:gd name="f65" fmla="*/ f61 f26 1"/>
            </a:gdLst>
            <a:ahLst/>
            <a:cxnLst>
              <a:cxn ang="3cd4">
                <a:pos x="hc" y="t"/>
              </a:cxn>
              <a:cxn ang="0">
                <a:pos x="r" y="vc"/>
              </a:cxn>
              <a:cxn ang="cd4">
                <a:pos x="hc" y="b"/>
              </a:cxn>
              <a:cxn ang="cd2">
                <a:pos x="l" y="vc"/>
              </a:cxn>
              <a:cxn ang="f25">
                <a:pos x="f62" y="f63"/>
              </a:cxn>
              <a:cxn ang="f25">
                <a:pos x="f62" y="f65"/>
              </a:cxn>
              <a:cxn ang="f25">
                <a:pos x="f64" y="f65"/>
              </a:cxn>
              <a:cxn ang="f25">
                <a:pos x="f64" y="f63"/>
              </a:cxn>
            </a:cxnLst>
            <a:rect l="f62" t="f63" r="f64" b="f65"/>
            <a:pathLst>
              <a:path>
                <a:moveTo>
                  <a:pt x="f33" y="f46"/>
                </a:moveTo>
                <a:arcTo wR="f43" hR="f44" stAng="f1" swAng="f0"/>
                <a:close/>
              </a:path>
            </a:pathLst>
          </a:custGeom>
          <a:noFill/>
          <a:ln w="25557">
            <a:solidFill>
              <a:srgbClr val="385D8A"/>
            </a:solidFill>
            <a:prstDash val="solid"/>
          </a:ln>
        </p:spPr>
        <p:txBody>
          <a:bodyPr vert="horz" wrap="square" lIns="91440" tIns="45720" rIns="91440" bIns="45720" anchor="ctr" anchorCtr="1" compatLnSpc="0"/>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000000"/>
              </a:solidFill>
              <a:uFillTx/>
              <a:latin typeface="Times New Roman" pitchFamily="18"/>
              <a:ea typeface="Arial Unicode MS" pitchFamily="2"/>
              <a:cs typeface="Tahoma" pitchFamily="2"/>
            </a:endParaRPr>
          </a:p>
        </p:txBody>
      </p:sp>
      <p:sp>
        <p:nvSpPr>
          <p:cNvPr id="10" name="Isosceles Triangle 9"/>
          <p:cNvSpPr/>
          <p:nvPr/>
        </p:nvSpPr>
        <p:spPr>
          <a:xfrm rot="7430999">
            <a:off x="4920556" y="2468845"/>
            <a:ext cx="487082" cy="671398"/>
          </a:xfrm>
          <a:custGeom>
            <a:avLst/>
            <a:gdLst>
              <a:gd name="f0" fmla="val 10800000"/>
              <a:gd name="f1" fmla="val 5400000"/>
              <a:gd name="f2" fmla="val 180"/>
              <a:gd name="f3" fmla="val w"/>
              <a:gd name="f4" fmla="val h"/>
              <a:gd name="f5" fmla="val ss"/>
              <a:gd name="f6" fmla="val 0"/>
              <a:gd name="f7" fmla="val 50000"/>
              <a:gd name="f8" fmla="+- 0 0 0"/>
              <a:gd name="f9" fmla="abs f3"/>
              <a:gd name="f10" fmla="abs f4"/>
              <a:gd name="f11" fmla="abs f5"/>
              <a:gd name="f12" fmla="*/ f8 f0 1"/>
              <a:gd name="f13" fmla="?: f9 f3 1"/>
              <a:gd name="f14" fmla="?: f10 f4 1"/>
              <a:gd name="f15" fmla="?: f11 f5 1"/>
              <a:gd name="f16" fmla="*/ f12 1 f2"/>
              <a:gd name="f17" fmla="*/ f13 1 21600"/>
              <a:gd name="f18" fmla="*/ f14 1 21600"/>
              <a:gd name="f19" fmla="*/ 21600 f13 1"/>
              <a:gd name="f20" fmla="*/ 21600 f14 1"/>
              <a:gd name="f21" fmla="+- f16 0 f1"/>
              <a:gd name="f22" fmla="min f18 f17"/>
              <a:gd name="f23" fmla="*/ f19 1 f15"/>
              <a:gd name="f24" fmla="*/ f20 1 f15"/>
              <a:gd name="f25" fmla="val f23"/>
              <a:gd name="f26" fmla="val f24"/>
              <a:gd name="f27" fmla="*/ f6 f22 1"/>
              <a:gd name="f28" fmla="+- f26 0 f6"/>
              <a:gd name="f29" fmla="+- f25 0 f6"/>
              <a:gd name="f30" fmla="*/ f26 f22 1"/>
              <a:gd name="f31" fmla="*/ f25 f22 1"/>
              <a:gd name="f32" fmla="*/ f28 1 2"/>
              <a:gd name="f33" fmla="*/ f29 1 2"/>
              <a:gd name="f34" fmla="*/ f29 f7 1"/>
              <a:gd name="f35" fmla="+- f6 f32 0"/>
              <a:gd name="f36" fmla="*/ f34 1 200000"/>
              <a:gd name="f37" fmla="*/ f34 1 100000"/>
              <a:gd name="f38" fmla="+- f36 f33 0"/>
              <a:gd name="f39" fmla="*/ f36 f22 1"/>
              <a:gd name="f40" fmla="*/ f35 f22 1"/>
              <a:gd name="f41" fmla="*/ f37 f22 1"/>
              <a:gd name="f42" fmla="*/ f38 f22 1"/>
            </a:gdLst>
            <a:ahLst/>
            <a:cxnLst>
              <a:cxn ang="3cd4">
                <a:pos x="hc" y="t"/>
              </a:cxn>
              <a:cxn ang="0">
                <a:pos x="r" y="vc"/>
              </a:cxn>
              <a:cxn ang="cd4">
                <a:pos x="hc" y="b"/>
              </a:cxn>
              <a:cxn ang="cd2">
                <a:pos x="l" y="vc"/>
              </a:cxn>
              <a:cxn ang="f21">
                <a:pos x="f41" y="f27"/>
              </a:cxn>
              <a:cxn ang="f21">
                <a:pos x="f39" y="f40"/>
              </a:cxn>
              <a:cxn ang="f21">
                <a:pos x="f27" y="f30"/>
              </a:cxn>
              <a:cxn ang="f21">
                <a:pos x="f41" y="f30"/>
              </a:cxn>
              <a:cxn ang="f21">
                <a:pos x="f31" y="f30"/>
              </a:cxn>
              <a:cxn ang="f21">
                <a:pos x="f42" y="f40"/>
              </a:cxn>
            </a:cxnLst>
            <a:rect l="f39" t="f40" r="f42" b="f30"/>
            <a:pathLst>
              <a:path>
                <a:moveTo>
                  <a:pt x="f27" y="f30"/>
                </a:moveTo>
                <a:lnTo>
                  <a:pt x="f41" y="f27"/>
                </a:lnTo>
                <a:lnTo>
                  <a:pt x="f31" y="f30"/>
                </a:lnTo>
                <a:close/>
              </a:path>
            </a:pathLst>
          </a:custGeom>
          <a:solidFill>
            <a:srgbClr val="FFC000"/>
          </a:solidFill>
          <a:ln w="25557">
            <a:solidFill>
              <a:srgbClr val="385D8A"/>
            </a:solidFill>
            <a:prstDash val="solid"/>
          </a:ln>
        </p:spPr>
        <p:txBody>
          <a:bodyPr vert="horz" wrap="square" lIns="91440" tIns="45720" rIns="91440" bIns="45720" anchor="ctr" anchorCtr="1" compatLnSpc="0"/>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000000"/>
              </a:solidFill>
              <a:uFillTx/>
              <a:latin typeface="Times New Roman" pitchFamily="18"/>
              <a:ea typeface="Arial Unicode MS" pitchFamily="2"/>
              <a:cs typeface="Tahoma" pitchFamily="2"/>
            </a:endParaRPr>
          </a:p>
        </p:txBody>
      </p:sp>
      <p:sp>
        <p:nvSpPr>
          <p:cNvPr id="11" name="Isosceles Triangle 10"/>
          <p:cNvSpPr/>
          <p:nvPr/>
        </p:nvSpPr>
        <p:spPr>
          <a:xfrm rot="19320206">
            <a:off x="2574429" y="4213881"/>
            <a:ext cx="522716" cy="708842"/>
          </a:xfrm>
          <a:custGeom>
            <a:avLst/>
            <a:gdLst>
              <a:gd name="f0" fmla="val 10800000"/>
              <a:gd name="f1" fmla="val 5400000"/>
              <a:gd name="f2" fmla="val 180"/>
              <a:gd name="f3" fmla="val w"/>
              <a:gd name="f4" fmla="val h"/>
              <a:gd name="f5" fmla="val ss"/>
              <a:gd name="f6" fmla="val 0"/>
              <a:gd name="f7" fmla="val 46690"/>
              <a:gd name="f8" fmla="+- 0 0 0"/>
              <a:gd name="f9" fmla="abs f3"/>
              <a:gd name="f10" fmla="abs f4"/>
              <a:gd name="f11" fmla="abs f5"/>
              <a:gd name="f12" fmla="*/ f8 f0 1"/>
              <a:gd name="f13" fmla="?: f9 f3 1"/>
              <a:gd name="f14" fmla="?: f10 f4 1"/>
              <a:gd name="f15" fmla="?: f11 f5 1"/>
              <a:gd name="f16" fmla="*/ f12 1 f2"/>
              <a:gd name="f17" fmla="*/ f13 1 21600"/>
              <a:gd name="f18" fmla="*/ f14 1 21600"/>
              <a:gd name="f19" fmla="*/ 21600 f13 1"/>
              <a:gd name="f20" fmla="*/ 21600 f14 1"/>
              <a:gd name="f21" fmla="+- f16 0 f1"/>
              <a:gd name="f22" fmla="min f18 f17"/>
              <a:gd name="f23" fmla="*/ f19 1 f15"/>
              <a:gd name="f24" fmla="*/ f20 1 f15"/>
              <a:gd name="f25" fmla="val f23"/>
              <a:gd name="f26" fmla="val f24"/>
              <a:gd name="f27" fmla="*/ f6 f22 1"/>
              <a:gd name="f28" fmla="+- f26 0 f6"/>
              <a:gd name="f29" fmla="+- f25 0 f6"/>
              <a:gd name="f30" fmla="*/ f26 f22 1"/>
              <a:gd name="f31" fmla="*/ f25 f22 1"/>
              <a:gd name="f32" fmla="*/ f28 1 2"/>
              <a:gd name="f33" fmla="*/ f29 1 2"/>
              <a:gd name="f34" fmla="*/ f29 f7 1"/>
              <a:gd name="f35" fmla="+- f6 f32 0"/>
              <a:gd name="f36" fmla="*/ f34 1 200000"/>
              <a:gd name="f37" fmla="*/ f34 1 100000"/>
              <a:gd name="f38" fmla="+- f36 f33 0"/>
              <a:gd name="f39" fmla="*/ f36 f22 1"/>
              <a:gd name="f40" fmla="*/ f35 f22 1"/>
              <a:gd name="f41" fmla="*/ f37 f22 1"/>
              <a:gd name="f42" fmla="*/ f38 f22 1"/>
            </a:gdLst>
            <a:ahLst/>
            <a:cxnLst>
              <a:cxn ang="3cd4">
                <a:pos x="hc" y="t"/>
              </a:cxn>
              <a:cxn ang="0">
                <a:pos x="r" y="vc"/>
              </a:cxn>
              <a:cxn ang="cd4">
                <a:pos x="hc" y="b"/>
              </a:cxn>
              <a:cxn ang="cd2">
                <a:pos x="l" y="vc"/>
              </a:cxn>
              <a:cxn ang="f21">
                <a:pos x="f41" y="f27"/>
              </a:cxn>
              <a:cxn ang="f21">
                <a:pos x="f39" y="f40"/>
              </a:cxn>
              <a:cxn ang="f21">
                <a:pos x="f27" y="f30"/>
              </a:cxn>
              <a:cxn ang="f21">
                <a:pos x="f41" y="f30"/>
              </a:cxn>
              <a:cxn ang="f21">
                <a:pos x="f31" y="f30"/>
              </a:cxn>
              <a:cxn ang="f21">
                <a:pos x="f42" y="f40"/>
              </a:cxn>
            </a:cxnLst>
            <a:rect l="f39" t="f40" r="f42" b="f30"/>
            <a:pathLst>
              <a:path>
                <a:moveTo>
                  <a:pt x="f27" y="f30"/>
                </a:moveTo>
                <a:lnTo>
                  <a:pt x="f41" y="f27"/>
                </a:lnTo>
                <a:lnTo>
                  <a:pt x="f31" y="f30"/>
                </a:lnTo>
                <a:close/>
              </a:path>
            </a:pathLst>
          </a:custGeom>
          <a:solidFill>
            <a:srgbClr val="FFC000"/>
          </a:solidFill>
          <a:ln w="25557">
            <a:solidFill>
              <a:srgbClr val="385D8A"/>
            </a:solidFill>
            <a:prstDash val="solid"/>
          </a:ln>
        </p:spPr>
        <p:txBody>
          <a:bodyPr vert="horz" wrap="square" lIns="91440" tIns="45720" rIns="91440" bIns="45720" anchor="ctr" anchorCtr="1" compatLnSpc="0"/>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000000"/>
              </a:solidFill>
              <a:uFillTx/>
              <a:latin typeface="Times New Roman" pitchFamily="18"/>
              <a:ea typeface="Arial Unicode MS" pitchFamily="2"/>
              <a:cs typeface="Tahoma" pitchFamily="2"/>
            </a:endParaRPr>
          </a:p>
        </p:txBody>
      </p:sp>
    </p:spTree>
    <p:extLst>
      <p:ext uri="{BB962C8B-B14F-4D97-AF65-F5344CB8AC3E}">
        <p14:creationId xmlns:p14="http://schemas.microsoft.com/office/powerpoint/2010/main" val="131435530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buNone/>
            </a:pPr>
            <a:r>
              <a:rPr lang="en-GB" sz="2800" dirty="0" smtClean="0"/>
              <a:t>Consideration </a:t>
            </a:r>
            <a:r>
              <a:rPr lang="en-GB" sz="2800" dirty="0"/>
              <a:t>of Good Critical Reflection</a:t>
            </a:r>
            <a:endParaRPr lang="en-US" sz="2800" dirty="0"/>
          </a:p>
        </p:txBody>
      </p:sp>
      <p:sp>
        <p:nvSpPr>
          <p:cNvPr id="3" name="Text Placeholder 2"/>
          <p:cNvSpPr txBox="1">
            <a:spLocks noGrp="1"/>
          </p:cNvSpPr>
          <p:nvPr>
            <p:ph type="body" idx="4294967295"/>
          </p:nvPr>
        </p:nvSpPr>
        <p:spPr>
          <a:xfrm>
            <a:off x="457200" y="1371600"/>
            <a:ext cx="8229243" cy="5029200"/>
          </a:xfrm>
        </p:spPr>
        <p:txBody>
          <a:bodyPr>
            <a:noAutofit/>
          </a:bodyPr>
          <a:lstStyle/>
          <a:p>
            <a:pPr marL="539998" lvl="1" indent="0">
              <a:buNone/>
            </a:pPr>
            <a:r>
              <a:rPr lang="en-GB" sz="1800" u="sng" dirty="0">
                <a:solidFill>
                  <a:srgbClr val="FF0000"/>
                </a:solidFill>
              </a:rPr>
              <a:t>Experience</a:t>
            </a:r>
            <a:r>
              <a:rPr lang="en-GB" sz="1800" dirty="0">
                <a:solidFill>
                  <a:srgbClr val="FF0000"/>
                </a:solidFill>
              </a:rPr>
              <a:t>		</a:t>
            </a:r>
            <a:r>
              <a:rPr lang="en-GB" sz="1800" i="1" u="sng" dirty="0"/>
              <a:t>Draws on personal/group experience to test </a:t>
            </a:r>
            <a:r>
              <a:rPr lang="en-GB" sz="1800" i="1" u="sng" dirty="0" smtClean="0"/>
              <a:t>learning</a:t>
            </a:r>
          </a:p>
          <a:p>
            <a:pPr marL="539998" lvl="1" indent="0">
              <a:buNone/>
            </a:pPr>
            <a:endParaRPr lang="en-GB" sz="1800" i="1" dirty="0"/>
          </a:p>
          <a:p>
            <a:pPr marL="107999" lvl="0" indent="0">
              <a:buNone/>
            </a:pPr>
            <a:r>
              <a:rPr lang="en-GB" sz="1800" dirty="0">
                <a:solidFill>
                  <a:srgbClr val="FF0000"/>
                </a:solidFill>
              </a:rPr>
              <a:t>Personal</a:t>
            </a:r>
            <a:r>
              <a:rPr lang="en-GB" sz="1800" dirty="0"/>
              <a:t> </a:t>
            </a:r>
            <a:r>
              <a:rPr lang="en-GB" sz="1800" dirty="0">
                <a:solidFill>
                  <a:srgbClr val="FF0000"/>
                </a:solidFill>
              </a:rPr>
              <a:t>Responsibility</a:t>
            </a:r>
            <a:r>
              <a:rPr lang="en-GB" sz="1800" dirty="0"/>
              <a:t>	</a:t>
            </a:r>
            <a:r>
              <a:rPr lang="en-GB" sz="1800" i="1" dirty="0"/>
              <a:t>Integrity &amp; consequential actions</a:t>
            </a:r>
          </a:p>
          <a:p>
            <a:pPr marL="107999" lvl="0" indent="0">
              <a:buNone/>
            </a:pPr>
            <a:r>
              <a:rPr lang="en-GB" sz="1800" dirty="0">
                <a:solidFill>
                  <a:srgbClr val="FF0000"/>
                </a:solidFill>
              </a:rPr>
              <a:t>Focus</a:t>
            </a:r>
            <a:r>
              <a:rPr lang="en-GB" sz="1800" dirty="0"/>
              <a:t>			</a:t>
            </a:r>
            <a:r>
              <a:rPr lang="en-GB" sz="1800" i="1" dirty="0"/>
              <a:t>Specific event(s), time period or type</a:t>
            </a:r>
          </a:p>
          <a:p>
            <a:pPr marL="107999" lvl="0" indent="0">
              <a:buNone/>
            </a:pPr>
            <a:r>
              <a:rPr lang="en-GB" sz="1800" dirty="0">
                <a:solidFill>
                  <a:srgbClr val="FF0000"/>
                </a:solidFill>
              </a:rPr>
              <a:t>Scale</a:t>
            </a:r>
            <a:r>
              <a:rPr lang="en-GB" sz="1800" dirty="0"/>
              <a:t>			</a:t>
            </a:r>
            <a:r>
              <a:rPr lang="en-GB" sz="1800" i="1" dirty="0"/>
              <a:t>Appropriate given the word limit &amp; meaningful</a:t>
            </a:r>
          </a:p>
          <a:p>
            <a:pPr marL="107999" lvl="0" indent="0">
              <a:buNone/>
            </a:pPr>
            <a:r>
              <a:rPr lang="en-GB" sz="1800" dirty="0">
                <a:solidFill>
                  <a:srgbClr val="FF0000"/>
                </a:solidFill>
              </a:rPr>
              <a:t>Direction</a:t>
            </a:r>
            <a:r>
              <a:rPr lang="en-GB" sz="1800" dirty="0"/>
              <a:t>		</a:t>
            </a:r>
            <a:r>
              <a:rPr lang="en-GB" sz="1800" i="1" dirty="0" smtClean="0"/>
              <a:t>Begins </a:t>
            </a:r>
            <a:r>
              <a:rPr lang="en-GB" sz="1800" i="1" dirty="0"/>
              <a:t>to distil themes to focus on</a:t>
            </a:r>
          </a:p>
          <a:p>
            <a:pPr marL="107999" lvl="0" indent="0">
              <a:buNone/>
            </a:pPr>
            <a:r>
              <a:rPr lang="en-GB" sz="1800" dirty="0">
                <a:solidFill>
                  <a:srgbClr val="FF0000"/>
                </a:solidFill>
              </a:rPr>
              <a:t>Depth</a:t>
            </a:r>
            <a:r>
              <a:rPr lang="en-GB" sz="1800" dirty="0"/>
              <a:t>			</a:t>
            </a:r>
            <a:r>
              <a:rPr lang="en-GB" sz="1800" i="1" dirty="0"/>
              <a:t>Goes below the surface leading to a meaningful analysis</a:t>
            </a:r>
          </a:p>
          <a:p>
            <a:pPr marL="107999" lvl="0" indent="0">
              <a:buNone/>
            </a:pPr>
            <a:r>
              <a:rPr lang="en-GB" sz="1800" dirty="0">
                <a:solidFill>
                  <a:srgbClr val="FF0000"/>
                </a:solidFill>
              </a:rPr>
              <a:t>Challenge</a:t>
            </a:r>
            <a:r>
              <a:rPr lang="en-GB" sz="1800" dirty="0"/>
              <a:t>		</a:t>
            </a:r>
            <a:r>
              <a:rPr lang="en-GB" sz="1800" i="1" dirty="0" smtClean="0"/>
              <a:t>Appropriate </a:t>
            </a:r>
            <a:r>
              <a:rPr lang="en-GB" sz="1800" i="1" dirty="0"/>
              <a:t>to the level – not necessarily straightforward </a:t>
            </a:r>
          </a:p>
          <a:p>
            <a:pPr marL="107999" lvl="0" indent="0">
              <a:buNone/>
            </a:pPr>
            <a:r>
              <a:rPr lang="en-GB" sz="1800" dirty="0">
                <a:solidFill>
                  <a:srgbClr val="FF0000"/>
                </a:solidFill>
              </a:rPr>
              <a:t>Theory</a:t>
            </a:r>
            <a:r>
              <a:rPr lang="en-GB" sz="1800" dirty="0"/>
              <a:t>			</a:t>
            </a:r>
            <a:r>
              <a:rPr lang="en-GB" sz="1800" i="1" dirty="0"/>
              <a:t>Relates events to broader issues – relevant theory</a:t>
            </a:r>
          </a:p>
          <a:p>
            <a:pPr marL="107999" lvl="0" indent="0">
              <a:buNone/>
            </a:pPr>
            <a:r>
              <a:rPr lang="en-GB" sz="1800" dirty="0">
                <a:solidFill>
                  <a:srgbClr val="FF0000"/>
                </a:solidFill>
              </a:rPr>
              <a:t>Criticality</a:t>
            </a:r>
            <a:r>
              <a:rPr lang="en-GB" sz="1800" dirty="0"/>
              <a:t>		</a:t>
            </a:r>
            <a:r>
              <a:rPr lang="en-GB" sz="1800" i="1" dirty="0" smtClean="0"/>
              <a:t>Brings </a:t>
            </a:r>
            <a:r>
              <a:rPr lang="en-GB" sz="1800" i="1" dirty="0"/>
              <a:t>a searching eye to bear </a:t>
            </a:r>
          </a:p>
          <a:p>
            <a:pPr marL="107999" lvl="0" indent="0">
              <a:buNone/>
            </a:pPr>
            <a:r>
              <a:rPr lang="en-GB" sz="1800" dirty="0">
                <a:solidFill>
                  <a:srgbClr val="FF0000"/>
                </a:solidFill>
              </a:rPr>
              <a:t>Insight</a:t>
            </a:r>
            <a:r>
              <a:rPr lang="en-GB" sz="1800" dirty="0"/>
              <a:t>			</a:t>
            </a:r>
            <a:r>
              <a:rPr lang="en-GB" sz="1800" i="1" dirty="0"/>
              <a:t>Attempts to bring more understanding to the situation</a:t>
            </a:r>
          </a:p>
          <a:p>
            <a:pPr marL="107999" lvl="0" indent="0">
              <a:buNone/>
            </a:pPr>
            <a:r>
              <a:rPr lang="en-GB" sz="1800" dirty="0">
                <a:solidFill>
                  <a:srgbClr val="FF0000"/>
                </a:solidFill>
              </a:rPr>
              <a:t>End</a:t>
            </a:r>
            <a:r>
              <a:rPr lang="en-GB" sz="1800" dirty="0"/>
              <a:t> </a:t>
            </a:r>
            <a:r>
              <a:rPr lang="en-GB" sz="1800" dirty="0">
                <a:solidFill>
                  <a:srgbClr val="FF0000"/>
                </a:solidFill>
              </a:rPr>
              <a:t>Points</a:t>
            </a:r>
            <a:r>
              <a:rPr lang="en-GB" sz="1800" dirty="0"/>
              <a:t>		</a:t>
            </a:r>
            <a:r>
              <a:rPr lang="en-GB" sz="1800" i="1" dirty="0"/>
              <a:t>Appropriate summation of the key issues</a:t>
            </a:r>
          </a:p>
          <a:p>
            <a:pPr marL="107999" lvl="0" indent="0">
              <a:buNone/>
            </a:pPr>
            <a:r>
              <a:rPr lang="en-GB" sz="1800" dirty="0">
                <a:solidFill>
                  <a:srgbClr val="FF0000"/>
                </a:solidFill>
              </a:rPr>
              <a:t>Audience</a:t>
            </a:r>
            <a:r>
              <a:rPr lang="en-GB" sz="1800" dirty="0"/>
              <a:t>		</a:t>
            </a:r>
            <a:r>
              <a:rPr lang="en-GB" sz="1800" i="1" dirty="0" smtClean="0"/>
              <a:t>Exhibits </a:t>
            </a:r>
            <a:r>
              <a:rPr lang="en-GB" sz="1800" i="1" dirty="0"/>
              <a:t>appropriate ethical &amp; academic considerations</a:t>
            </a:r>
            <a:endParaRPr lang="en-US" sz="1800" i="1" dirty="0"/>
          </a:p>
        </p:txBody>
      </p:sp>
    </p:spTree>
    <p:extLst>
      <p:ext uri="{BB962C8B-B14F-4D97-AF65-F5344CB8AC3E}">
        <p14:creationId xmlns:p14="http://schemas.microsoft.com/office/powerpoint/2010/main" val="177997913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xit" presetSubtype="32" fill="hold" grpId="0" nodeType="clickEffect">
                                  <p:stCondLst>
                                    <p:cond delay="0"/>
                                  </p:stCondLst>
                                  <p:childTnLst>
                                    <p:animEffect transition="out" filter="circle(out)">
                                      <p:cBhvr>
                                        <p:cTn id="6" dur="250"/>
                                        <p:tgtEl>
                                          <p:spTgt spid="2"/>
                                        </p:tgtEl>
                                      </p:cBhvr>
                                    </p:animEffect>
                                    <p:set>
                                      <p:cBhvr>
                                        <p:cTn id="7" dur="1" fill="hold">
                                          <p:stCondLst>
                                            <p:cond delay="249"/>
                                          </p:stCondLst>
                                        </p:cTn>
                                        <p:tgtEl>
                                          <p:spTgt spid="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Harvard Business Review</a:t>
            </a:r>
            <a:endParaRPr lang="en-US" dirty="0"/>
          </a:p>
        </p:txBody>
      </p:sp>
      <p:sp>
        <p:nvSpPr>
          <p:cNvPr id="6" name="Content Placeholder 5"/>
          <p:cNvSpPr>
            <a:spLocks noGrp="1"/>
          </p:cNvSpPr>
          <p:nvPr>
            <p:ph sz="half" idx="1"/>
          </p:nvPr>
        </p:nvSpPr>
        <p:spPr/>
        <p:txBody>
          <a:bodyPr/>
          <a:lstStyle/>
          <a:p>
            <a:r>
              <a:rPr lang="en-GB" dirty="0" smtClean="0"/>
              <a:t>Trust</a:t>
            </a:r>
          </a:p>
          <a:p>
            <a:r>
              <a:rPr lang="en-GB" dirty="0" smtClean="0"/>
              <a:t>Kindness</a:t>
            </a:r>
          </a:p>
          <a:p>
            <a:r>
              <a:rPr lang="en-GB" dirty="0" smtClean="0"/>
              <a:t>Integrity</a:t>
            </a:r>
          </a:p>
          <a:p>
            <a:r>
              <a:rPr lang="en-GB" dirty="0" err="1" smtClean="0"/>
              <a:t>Followability</a:t>
            </a:r>
            <a:endParaRPr lang="en-GB" dirty="0" smtClean="0"/>
          </a:p>
          <a:p>
            <a:r>
              <a:rPr lang="en-GB" dirty="0" smtClean="0"/>
              <a:t>Integrity</a:t>
            </a:r>
          </a:p>
          <a:p>
            <a:r>
              <a:rPr lang="en-GB" dirty="0" smtClean="0"/>
              <a:t>Humility</a:t>
            </a:r>
          </a:p>
          <a:p>
            <a:r>
              <a:rPr lang="en-GB" dirty="0" smtClean="0"/>
              <a:t>Vision</a:t>
            </a:r>
          </a:p>
          <a:p>
            <a:r>
              <a:rPr lang="en-GB" dirty="0" smtClean="0"/>
              <a:t>Passion	</a:t>
            </a:r>
            <a:endParaRPr lang="en-US" dirty="0"/>
          </a:p>
        </p:txBody>
      </p:sp>
      <p:sp>
        <p:nvSpPr>
          <p:cNvPr id="7" name="Content Placeholder 6"/>
          <p:cNvSpPr>
            <a:spLocks noGrp="1"/>
          </p:cNvSpPr>
          <p:nvPr>
            <p:ph sz="half" idx="2"/>
          </p:nvPr>
        </p:nvSpPr>
        <p:spPr/>
        <p:txBody>
          <a:bodyPr/>
          <a:lstStyle/>
          <a:p>
            <a:r>
              <a:rPr lang="en-GB" dirty="0" smtClean="0"/>
              <a:t>Authenticity</a:t>
            </a:r>
          </a:p>
          <a:p>
            <a:r>
              <a:rPr lang="en-GB" dirty="0" smtClean="0"/>
              <a:t>Excellent Communication Skills</a:t>
            </a:r>
          </a:p>
          <a:p>
            <a:r>
              <a:rPr lang="en-GB" dirty="0" smtClean="0"/>
              <a:t>Consistency in what they stand for</a:t>
            </a:r>
          </a:p>
          <a:p>
            <a:r>
              <a:rPr lang="en-GB" dirty="0" smtClean="0"/>
              <a:t>Patience</a:t>
            </a:r>
          </a:p>
          <a:p>
            <a:r>
              <a:rPr lang="en-GB" dirty="0" smtClean="0"/>
              <a:t>Charisma</a:t>
            </a:r>
          </a:p>
          <a:p>
            <a:r>
              <a:rPr lang="en-GB" dirty="0" smtClean="0"/>
              <a:t>Courage</a:t>
            </a:r>
          </a:p>
          <a:p>
            <a:r>
              <a:rPr lang="en-GB" dirty="0" smtClean="0"/>
              <a:t>Emotional Intelligence</a:t>
            </a:r>
            <a:endParaRPr lang="en-US" dirty="0"/>
          </a:p>
        </p:txBody>
      </p:sp>
    </p:spTree>
    <p:extLst>
      <p:ext uri="{BB962C8B-B14F-4D97-AF65-F5344CB8AC3E}">
        <p14:creationId xmlns:p14="http://schemas.microsoft.com/office/powerpoint/2010/main" val="220234500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On Becoming a Leader </a:t>
            </a:r>
            <a:r>
              <a:rPr lang="en-GB" sz="1200" i="1" dirty="0" smtClean="0"/>
              <a:t>Warren </a:t>
            </a:r>
            <a:r>
              <a:rPr lang="en-GB" sz="1200" i="1" dirty="0" err="1"/>
              <a:t>B</a:t>
            </a:r>
            <a:r>
              <a:rPr lang="en-GB" sz="1200" i="1" dirty="0" err="1" smtClean="0"/>
              <a:t>ennis</a:t>
            </a:r>
            <a:r>
              <a:rPr lang="en-GB" sz="1200" i="1" dirty="0" smtClean="0"/>
              <a:t> 1989</a:t>
            </a:r>
            <a:endParaRPr lang="en-US" sz="1200" i="1" dirty="0"/>
          </a:p>
        </p:txBody>
      </p:sp>
      <p:sp>
        <p:nvSpPr>
          <p:cNvPr id="3" name="Content Placeholder 2"/>
          <p:cNvSpPr>
            <a:spLocks noGrp="1"/>
          </p:cNvSpPr>
          <p:nvPr>
            <p:ph sz="half" idx="1"/>
          </p:nvPr>
        </p:nvSpPr>
        <p:spPr/>
        <p:txBody>
          <a:bodyPr>
            <a:normAutofit fontScale="92500"/>
          </a:bodyPr>
          <a:lstStyle/>
          <a:p>
            <a:r>
              <a:rPr lang="en-GB" dirty="0" smtClean="0"/>
              <a:t>The manager relies on control</a:t>
            </a:r>
          </a:p>
          <a:p>
            <a:r>
              <a:rPr lang="en-GB" dirty="0" smtClean="0"/>
              <a:t>The manager administers</a:t>
            </a:r>
          </a:p>
          <a:p>
            <a:r>
              <a:rPr lang="en-GB" dirty="0" smtClean="0"/>
              <a:t>The manager is a copy</a:t>
            </a:r>
          </a:p>
          <a:p>
            <a:r>
              <a:rPr lang="en-GB" dirty="0" smtClean="0"/>
              <a:t>The manager is involved with maintenance</a:t>
            </a:r>
          </a:p>
          <a:p>
            <a:r>
              <a:rPr lang="en-GB" dirty="0" smtClean="0"/>
              <a:t>The manager’s focus is on systems &amp; structures</a:t>
            </a:r>
          </a:p>
          <a:p>
            <a:r>
              <a:rPr lang="en-GB" dirty="0" smtClean="0"/>
              <a:t>The manager takes a short term view</a:t>
            </a:r>
            <a:endParaRPr lang="en-US" dirty="0"/>
          </a:p>
        </p:txBody>
      </p:sp>
      <p:sp>
        <p:nvSpPr>
          <p:cNvPr id="4" name="Content Placeholder 3"/>
          <p:cNvSpPr>
            <a:spLocks noGrp="1"/>
          </p:cNvSpPr>
          <p:nvPr>
            <p:ph sz="half" idx="2"/>
          </p:nvPr>
        </p:nvSpPr>
        <p:spPr/>
        <p:txBody>
          <a:bodyPr>
            <a:normAutofit fontScale="92500"/>
          </a:bodyPr>
          <a:lstStyle/>
          <a:p>
            <a:r>
              <a:rPr lang="en-GB" dirty="0" smtClean="0"/>
              <a:t>The leader inspires trust</a:t>
            </a:r>
          </a:p>
          <a:p>
            <a:r>
              <a:rPr lang="en-GB" dirty="0" smtClean="0"/>
              <a:t>The leader innovates</a:t>
            </a:r>
          </a:p>
          <a:p>
            <a:r>
              <a:rPr lang="en-GB" dirty="0" smtClean="0"/>
              <a:t>The leader is an original</a:t>
            </a:r>
          </a:p>
          <a:p>
            <a:r>
              <a:rPr lang="en-GB" dirty="0" smtClean="0"/>
              <a:t>The leader is engaged with development</a:t>
            </a:r>
          </a:p>
          <a:p>
            <a:r>
              <a:rPr lang="en-GB" dirty="0" smtClean="0"/>
              <a:t>The leader’s focus is on people</a:t>
            </a:r>
          </a:p>
          <a:p>
            <a:r>
              <a:rPr lang="en-GB" dirty="0" smtClean="0"/>
              <a:t>The leader has a long term perspective</a:t>
            </a:r>
            <a:endParaRPr lang="en-US" dirty="0"/>
          </a:p>
        </p:txBody>
      </p:sp>
    </p:spTree>
    <p:extLst>
      <p:ext uri="{BB962C8B-B14F-4D97-AF65-F5344CB8AC3E}">
        <p14:creationId xmlns:p14="http://schemas.microsoft.com/office/powerpoint/2010/main" val="105961481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O/s Leadership Characteristics</a:t>
            </a:r>
            <a:endParaRPr lang="en-US" dirty="0"/>
          </a:p>
        </p:txBody>
      </p:sp>
      <p:sp>
        <p:nvSpPr>
          <p:cNvPr id="3" name="Content Placeholder 2"/>
          <p:cNvSpPr>
            <a:spLocks noGrp="1"/>
          </p:cNvSpPr>
          <p:nvPr>
            <p:ph idx="1"/>
          </p:nvPr>
        </p:nvSpPr>
        <p:spPr/>
        <p:txBody>
          <a:bodyPr/>
          <a:lstStyle/>
          <a:p>
            <a:r>
              <a:rPr lang="en-GB" dirty="0" smtClean="0"/>
              <a:t>Ensures clarity of purpose</a:t>
            </a:r>
          </a:p>
          <a:p>
            <a:r>
              <a:rPr lang="en-GB" dirty="0" smtClean="0"/>
              <a:t>Awareness of &amp; ability to create environment</a:t>
            </a:r>
          </a:p>
          <a:p>
            <a:r>
              <a:rPr lang="en-GB" dirty="0" smtClean="0"/>
              <a:t>Can nurture appropriate relationships</a:t>
            </a:r>
          </a:p>
          <a:p>
            <a:r>
              <a:rPr lang="en-GB" dirty="0" smtClean="0"/>
              <a:t>Understands the dynamic of Power / Control</a:t>
            </a:r>
          </a:p>
          <a:p>
            <a:r>
              <a:rPr lang="en-GB" dirty="0" smtClean="0"/>
              <a:t>Performance and Temperature</a:t>
            </a:r>
          </a:p>
          <a:p>
            <a:r>
              <a:rPr lang="en-GB" dirty="0" smtClean="0"/>
              <a:t>Understanding of Self</a:t>
            </a:r>
          </a:p>
          <a:p>
            <a:r>
              <a:rPr lang="en-GB" dirty="0" smtClean="0"/>
              <a:t>Communication formal and informal</a:t>
            </a:r>
          </a:p>
        </p:txBody>
      </p:sp>
    </p:spTree>
    <p:extLst>
      <p:ext uri="{BB962C8B-B14F-4D97-AF65-F5344CB8AC3E}">
        <p14:creationId xmlns:p14="http://schemas.microsoft.com/office/powerpoint/2010/main" val="421503643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Alternatively..</a:t>
            </a:r>
            <a:endParaRPr lang="en-US" dirty="0"/>
          </a:p>
        </p:txBody>
      </p:sp>
      <p:sp>
        <p:nvSpPr>
          <p:cNvPr id="3" name="Content Placeholder 2"/>
          <p:cNvSpPr>
            <a:spLocks noGrp="1"/>
          </p:cNvSpPr>
          <p:nvPr>
            <p:ph idx="1"/>
          </p:nvPr>
        </p:nvSpPr>
        <p:spPr/>
        <p:txBody>
          <a:bodyPr/>
          <a:lstStyle/>
          <a:p>
            <a:endParaRPr lang="en-US"/>
          </a:p>
        </p:txBody>
      </p:sp>
      <p:pic>
        <p:nvPicPr>
          <p:cNvPr id="4" name="Picture Placeholder 4"/>
          <p:cNvPicPr>
            <a:picLocks noChangeAspect="1"/>
          </p:cNvPicPr>
          <p:nvPr/>
        </p:nvPicPr>
        <p:blipFill>
          <a:blip r:embed="rId3"/>
          <a:srcRect l="9225" r="9225"/>
          <a:stretch>
            <a:fillRect/>
          </a:stretch>
        </p:blipFill>
        <p:spPr>
          <a:xfrm>
            <a:off x="1066800" y="1524000"/>
            <a:ext cx="6705600" cy="4648200"/>
          </a:xfrm>
          <a:prstGeom prst="rect">
            <a:avLst/>
          </a:prstGeom>
        </p:spPr>
      </p:pic>
    </p:spTree>
    <p:extLst>
      <p:ext uri="{BB962C8B-B14F-4D97-AF65-F5344CB8AC3E}">
        <p14:creationId xmlns:p14="http://schemas.microsoft.com/office/powerpoint/2010/main" val="15466129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LAPD – A Search for Bedrock</a:t>
            </a:r>
            <a:endParaRPr lang="en-US" dirty="0"/>
          </a:p>
        </p:txBody>
      </p:sp>
      <p:sp>
        <p:nvSpPr>
          <p:cNvPr id="3" name="Content Placeholder 2"/>
          <p:cNvSpPr>
            <a:spLocks noGrp="1"/>
          </p:cNvSpPr>
          <p:nvPr>
            <p:ph idx="1"/>
          </p:nvPr>
        </p:nvSpPr>
        <p:spPr/>
        <p:txBody>
          <a:bodyPr/>
          <a:lstStyle/>
          <a:p>
            <a:r>
              <a:rPr lang="en-GB" dirty="0" smtClean="0"/>
              <a:t>Reduce the complexity &amp; focus on</a:t>
            </a:r>
            <a:endParaRPr lang="en-US" dirty="0"/>
          </a:p>
        </p:txBody>
      </p:sp>
      <p:sp>
        <p:nvSpPr>
          <p:cNvPr id="4" name="Rectangle 3"/>
          <p:cNvSpPr/>
          <p:nvPr/>
        </p:nvSpPr>
        <p:spPr>
          <a:xfrm>
            <a:off x="2286000" y="1997839"/>
            <a:ext cx="4572000" cy="3231654"/>
          </a:xfrm>
          <a:prstGeom prst="rect">
            <a:avLst/>
          </a:prstGeom>
        </p:spPr>
        <p:txBody>
          <a:bodyPr>
            <a:spAutoFit/>
          </a:bodyPr>
          <a:lstStyle/>
          <a:p>
            <a:pPr>
              <a:buNone/>
            </a:pPr>
            <a:endParaRPr lang="en-GB" dirty="0"/>
          </a:p>
          <a:p>
            <a:pPr>
              <a:buNone/>
            </a:pPr>
            <a:endParaRPr lang="en-GB" dirty="0"/>
          </a:p>
          <a:p>
            <a:r>
              <a:rPr lang="en-GB" sz="2400" dirty="0"/>
              <a:t>Leadership</a:t>
            </a:r>
          </a:p>
          <a:p>
            <a:endParaRPr lang="en-GB" sz="2400" dirty="0"/>
          </a:p>
          <a:p>
            <a:r>
              <a:rPr lang="en-GB" sz="2400" dirty="0"/>
              <a:t>Accountability</a:t>
            </a:r>
          </a:p>
          <a:p>
            <a:endParaRPr lang="en-GB" sz="2400" dirty="0"/>
          </a:p>
          <a:p>
            <a:r>
              <a:rPr lang="en-GB" sz="2400" dirty="0"/>
              <a:t>Professionalism</a:t>
            </a:r>
          </a:p>
          <a:p>
            <a:endParaRPr lang="en-GB" sz="2400" dirty="0"/>
          </a:p>
          <a:p>
            <a:r>
              <a:rPr lang="en-GB" sz="2400" dirty="0"/>
              <a:t>Delivery</a:t>
            </a:r>
          </a:p>
        </p:txBody>
      </p:sp>
    </p:spTree>
    <p:extLst>
      <p:ext uri="{BB962C8B-B14F-4D97-AF65-F5344CB8AC3E}">
        <p14:creationId xmlns:p14="http://schemas.microsoft.com/office/powerpoint/2010/main" val="318721688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Leaders or Managers?</a:t>
            </a:r>
            <a:endParaRPr lang="en-US" dirty="0"/>
          </a:p>
        </p:txBody>
      </p:sp>
      <p:sp>
        <p:nvSpPr>
          <p:cNvPr id="3" name="Content Placeholder 2"/>
          <p:cNvSpPr>
            <a:spLocks noGrp="1"/>
          </p:cNvSpPr>
          <p:nvPr>
            <p:ph idx="1"/>
          </p:nvPr>
        </p:nvSpPr>
        <p:spPr/>
        <p:txBody>
          <a:bodyPr>
            <a:normAutofit/>
          </a:bodyPr>
          <a:lstStyle/>
          <a:p>
            <a:pPr marL="0" indent="0">
              <a:buNone/>
            </a:pPr>
            <a:endParaRPr lang="en-GB" dirty="0" smtClean="0"/>
          </a:p>
          <a:p>
            <a:pPr marL="0" indent="0">
              <a:buNone/>
            </a:pPr>
            <a:endParaRPr lang="en-GB" dirty="0"/>
          </a:p>
          <a:p>
            <a:pPr marL="0" indent="0">
              <a:buNone/>
            </a:pPr>
            <a:endParaRPr lang="en-GB" dirty="0" smtClean="0"/>
          </a:p>
          <a:p>
            <a:pPr marL="0" indent="0">
              <a:buNone/>
            </a:pPr>
            <a:r>
              <a:rPr lang="en-GB" dirty="0" smtClean="0"/>
              <a:t>‘The art of getting things done through people’</a:t>
            </a:r>
          </a:p>
          <a:p>
            <a:pPr marL="0" indent="0">
              <a:buNone/>
            </a:pPr>
            <a:r>
              <a:rPr lang="en-GB" sz="2000" dirty="0" smtClean="0"/>
              <a:t>Mary Parker Follett</a:t>
            </a:r>
          </a:p>
          <a:p>
            <a:pPr marL="3657600" lvl="8" indent="0">
              <a:buNone/>
            </a:pPr>
            <a:r>
              <a:rPr lang="en-GB" sz="3200" dirty="0" smtClean="0"/>
              <a:t>‘Just turn up’</a:t>
            </a:r>
          </a:p>
          <a:p>
            <a:pPr marL="3657600" lvl="8" indent="0">
              <a:buNone/>
            </a:pPr>
            <a:r>
              <a:rPr lang="en-GB" dirty="0" err="1" smtClean="0"/>
              <a:t>Rosabeth</a:t>
            </a:r>
            <a:r>
              <a:rPr lang="en-GB" dirty="0" smtClean="0"/>
              <a:t> Moss </a:t>
            </a:r>
            <a:r>
              <a:rPr lang="en-GB" dirty="0" err="1" smtClean="0"/>
              <a:t>Kanter</a:t>
            </a:r>
            <a:endParaRPr lang="en-US" dirty="0"/>
          </a:p>
        </p:txBody>
      </p:sp>
    </p:spTree>
    <p:extLst>
      <p:ext uri="{BB962C8B-B14F-4D97-AF65-F5344CB8AC3E}">
        <p14:creationId xmlns:p14="http://schemas.microsoft.com/office/powerpoint/2010/main" val="188284660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Covey on Trust</a:t>
            </a:r>
            <a:endParaRPr lang="en-US" dirty="0"/>
          </a:p>
        </p:txBody>
      </p:sp>
      <p:pic>
        <p:nvPicPr>
          <p:cNvPr id="4" name="Content Placeholder 3"/>
          <p:cNvPicPr>
            <a:picLocks noGrp="1" noChangeAspect="1"/>
          </p:cNvPicPr>
          <p:nvPr>
            <p:ph idx="1"/>
          </p:nvPr>
        </p:nvPicPr>
        <p:blipFill>
          <a:blip r:embed="rId3"/>
          <a:stretch>
            <a:fillRect/>
          </a:stretch>
        </p:blipFill>
        <p:spPr>
          <a:xfrm>
            <a:off x="2551001" y="2122622"/>
            <a:ext cx="4041998" cy="3481118"/>
          </a:xfrm>
          <a:prstGeom prst="rect">
            <a:avLst/>
          </a:prstGeom>
          <a:noFill/>
          <a:ln>
            <a:noFill/>
          </a:ln>
        </p:spPr>
      </p:pic>
      <p:cxnSp>
        <p:nvCxnSpPr>
          <p:cNvPr id="6" name="Straight Arrow Connector 5"/>
          <p:cNvCxnSpPr/>
          <p:nvPr/>
        </p:nvCxnSpPr>
        <p:spPr>
          <a:xfrm>
            <a:off x="2590800" y="5562600"/>
            <a:ext cx="4038600" cy="0"/>
          </a:xfrm>
          <a:prstGeom prst="straightConnector1">
            <a:avLst/>
          </a:prstGeom>
          <a:ln w="28575">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p:nvPr/>
        </p:nvCxnSpPr>
        <p:spPr>
          <a:xfrm flipV="1">
            <a:off x="2590800" y="2133600"/>
            <a:ext cx="0" cy="3429000"/>
          </a:xfrm>
          <a:prstGeom prst="straightConnector1">
            <a:avLst/>
          </a:prstGeom>
          <a:ln w="28575">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2" name="TextBox 11"/>
          <p:cNvSpPr txBox="1"/>
          <p:nvPr/>
        </p:nvSpPr>
        <p:spPr>
          <a:xfrm>
            <a:off x="533400" y="3524934"/>
            <a:ext cx="1828800" cy="646331"/>
          </a:xfrm>
          <a:prstGeom prst="rect">
            <a:avLst/>
          </a:prstGeom>
          <a:noFill/>
        </p:spPr>
        <p:txBody>
          <a:bodyPr wrap="square" rtlCol="0">
            <a:spAutoFit/>
          </a:bodyPr>
          <a:lstStyle/>
          <a:p>
            <a:r>
              <a:rPr lang="en-GB" dirty="0" smtClean="0"/>
              <a:t>Your propensity to trust</a:t>
            </a:r>
            <a:endParaRPr lang="en-US" dirty="0"/>
          </a:p>
        </p:txBody>
      </p:sp>
      <p:sp>
        <p:nvSpPr>
          <p:cNvPr id="13" name="TextBox 12"/>
          <p:cNvSpPr txBox="1"/>
          <p:nvPr/>
        </p:nvSpPr>
        <p:spPr>
          <a:xfrm>
            <a:off x="2971800" y="5701229"/>
            <a:ext cx="3276600" cy="369332"/>
          </a:xfrm>
          <a:prstGeom prst="rect">
            <a:avLst/>
          </a:prstGeom>
          <a:noFill/>
        </p:spPr>
        <p:txBody>
          <a:bodyPr wrap="square" rtlCol="0">
            <a:spAutoFit/>
          </a:bodyPr>
          <a:lstStyle/>
          <a:p>
            <a:r>
              <a:rPr lang="en-GB" dirty="0" smtClean="0"/>
              <a:t>The depth of your analysis</a:t>
            </a:r>
            <a:endParaRPr lang="en-US" dirty="0"/>
          </a:p>
        </p:txBody>
      </p:sp>
    </p:spTree>
    <p:extLst>
      <p:ext uri="{BB962C8B-B14F-4D97-AF65-F5344CB8AC3E}">
        <p14:creationId xmlns:p14="http://schemas.microsoft.com/office/powerpoint/2010/main" val="291259437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Leadership Models - Adair</a:t>
            </a:r>
            <a:endParaRPr lang="en-US" dirty="0"/>
          </a:p>
        </p:txBody>
      </p:sp>
      <p:sp>
        <p:nvSpPr>
          <p:cNvPr id="3" name="Content Placeholder 2"/>
          <p:cNvSpPr>
            <a:spLocks noGrp="1"/>
          </p:cNvSpPr>
          <p:nvPr>
            <p:ph idx="1"/>
          </p:nvPr>
        </p:nvSpPr>
        <p:spPr/>
        <p:txBody>
          <a:bodyPr/>
          <a:lstStyle/>
          <a:p>
            <a:endParaRPr lang="en-US" dirty="0"/>
          </a:p>
        </p:txBody>
      </p:sp>
      <p:sp>
        <p:nvSpPr>
          <p:cNvPr id="4" name="Oval 3"/>
          <p:cNvSpPr/>
          <p:nvPr/>
        </p:nvSpPr>
        <p:spPr>
          <a:xfrm>
            <a:off x="2209800" y="1992086"/>
            <a:ext cx="2514600" cy="25146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Oval 4"/>
          <p:cNvSpPr/>
          <p:nvPr/>
        </p:nvSpPr>
        <p:spPr>
          <a:xfrm>
            <a:off x="3336471" y="3352800"/>
            <a:ext cx="2514600" cy="25146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Oval 5"/>
          <p:cNvSpPr/>
          <p:nvPr/>
        </p:nvSpPr>
        <p:spPr>
          <a:xfrm>
            <a:off x="4572000" y="1981200"/>
            <a:ext cx="2514600" cy="25146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p:cNvSpPr txBox="1"/>
          <p:nvPr/>
        </p:nvSpPr>
        <p:spPr>
          <a:xfrm>
            <a:off x="3048000" y="2983468"/>
            <a:ext cx="1219200" cy="369332"/>
          </a:xfrm>
          <a:prstGeom prst="rect">
            <a:avLst/>
          </a:prstGeom>
          <a:noFill/>
        </p:spPr>
        <p:txBody>
          <a:bodyPr wrap="square" rtlCol="0">
            <a:spAutoFit/>
          </a:bodyPr>
          <a:lstStyle/>
          <a:p>
            <a:r>
              <a:rPr lang="en-GB" dirty="0" smtClean="0"/>
              <a:t>Task</a:t>
            </a:r>
            <a:endParaRPr lang="en-US" dirty="0"/>
          </a:p>
        </p:txBody>
      </p:sp>
      <p:sp>
        <p:nvSpPr>
          <p:cNvPr id="8" name="TextBox 7"/>
          <p:cNvSpPr txBox="1"/>
          <p:nvPr/>
        </p:nvSpPr>
        <p:spPr>
          <a:xfrm>
            <a:off x="4114800" y="4703020"/>
            <a:ext cx="1219200" cy="369332"/>
          </a:xfrm>
          <a:prstGeom prst="rect">
            <a:avLst/>
          </a:prstGeom>
          <a:noFill/>
        </p:spPr>
        <p:txBody>
          <a:bodyPr wrap="square" rtlCol="0">
            <a:spAutoFit/>
          </a:bodyPr>
          <a:lstStyle/>
          <a:p>
            <a:r>
              <a:rPr lang="en-GB" dirty="0" smtClean="0"/>
              <a:t>Individual</a:t>
            </a:r>
            <a:endParaRPr lang="en-US" dirty="0"/>
          </a:p>
        </p:txBody>
      </p:sp>
      <p:sp>
        <p:nvSpPr>
          <p:cNvPr id="9" name="TextBox 8"/>
          <p:cNvSpPr txBox="1"/>
          <p:nvPr/>
        </p:nvSpPr>
        <p:spPr>
          <a:xfrm>
            <a:off x="5638800" y="2983468"/>
            <a:ext cx="1219200" cy="369332"/>
          </a:xfrm>
          <a:prstGeom prst="rect">
            <a:avLst/>
          </a:prstGeom>
          <a:noFill/>
        </p:spPr>
        <p:txBody>
          <a:bodyPr wrap="square" rtlCol="0">
            <a:spAutoFit/>
          </a:bodyPr>
          <a:lstStyle/>
          <a:p>
            <a:r>
              <a:rPr lang="en-GB" dirty="0" smtClean="0"/>
              <a:t>Team</a:t>
            </a:r>
            <a:endParaRPr lang="en-US" dirty="0"/>
          </a:p>
        </p:txBody>
      </p:sp>
    </p:spTree>
    <p:extLst>
      <p:ext uri="{BB962C8B-B14F-4D97-AF65-F5344CB8AC3E}">
        <p14:creationId xmlns:p14="http://schemas.microsoft.com/office/powerpoint/2010/main" val="142456817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graphicFrame>
        <p:nvGraphicFramePr>
          <p:cNvPr id="3" name="Diagram 2"/>
          <p:cNvGraphicFramePr/>
          <p:nvPr>
            <p:extLst>
              <p:ext uri="{D42A27DB-BD31-4B8C-83A1-F6EECF244321}">
                <p14:modId xmlns:p14="http://schemas.microsoft.com/office/powerpoint/2010/main" val="2292379275"/>
              </p:ext>
            </p:extLst>
          </p:nvPr>
        </p:nvGraphicFramePr>
        <p:xfrm>
          <a:off x="533400" y="304800"/>
          <a:ext cx="8153400" cy="6172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5647282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3" name="IMG_0265.MOV">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29344" y="228600"/>
            <a:ext cx="9135533" cy="6324600"/>
          </a:xfrm>
          <a:prstGeom prst="rect">
            <a:avLst/>
          </a:prstGeom>
        </p:spPr>
      </p:pic>
    </p:spTree>
    <p:extLst>
      <p:ext uri="{BB962C8B-B14F-4D97-AF65-F5344CB8AC3E}">
        <p14:creationId xmlns:p14="http://schemas.microsoft.com/office/powerpoint/2010/main" val="53012181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3"/>
                                        </p:tgtEl>
                                      </p:cBhvr>
                                    </p:cmd>
                                  </p:childTnLst>
                                </p:cTn>
                              </p:par>
                            </p:childTnLst>
                          </p:cTn>
                        </p:par>
                      </p:childTnLst>
                    </p:cTn>
                  </p:par>
                </p:childTnLst>
              </p:cTn>
              <p:nextCondLst>
                <p:cond evt="onClick" delay="0">
                  <p:tgtEl>
                    <p:spTgt spid="3"/>
                  </p:tgtEl>
                </p:cond>
              </p:nextCondLst>
            </p:seq>
            <p:video>
              <p:cMediaNode vol="100000">
                <p:cTn id="7" fill="hold" display="0">
                  <p:stCondLst>
                    <p:cond delay="indefinite"/>
                  </p:stCondLst>
                </p:cTn>
                <p:tgtEl>
                  <p:spTgt spid="3"/>
                </p:tgtEl>
              </p:cMediaNode>
            </p:vide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3" name="IMG_0266.MOV">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381000"/>
            <a:ext cx="9144000" cy="6156356"/>
          </a:xfrm>
          <a:prstGeom prst="rect">
            <a:avLst/>
          </a:prstGeom>
        </p:spPr>
      </p:pic>
    </p:spTree>
    <p:extLst>
      <p:ext uri="{BB962C8B-B14F-4D97-AF65-F5344CB8AC3E}">
        <p14:creationId xmlns:p14="http://schemas.microsoft.com/office/powerpoint/2010/main" val="357410787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3"/>
                                        </p:tgtEl>
                                      </p:cBhvr>
                                    </p:cmd>
                                  </p:childTnLst>
                                </p:cTn>
                              </p:par>
                            </p:childTnLst>
                          </p:cTn>
                        </p:par>
                      </p:childTnLst>
                    </p:cTn>
                  </p:par>
                </p:childTnLst>
              </p:cTn>
              <p:nextCondLst>
                <p:cond evt="onClick" delay="0">
                  <p:tgtEl>
                    <p:spTgt spid="3"/>
                  </p:tgtEl>
                </p:cond>
              </p:nextCondLst>
            </p:seq>
            <p:video>
              <p:cMediaNode vol="80000">
                <p:cTn id="7" fill="hold" display="0">
                  <p:stCondLst>
                    <p:cond delay="indefinite"/>
                  </p:stCondLst>
                </p:cTn>
                <p:tgtEl>
                  <p:spTgt spid="3"/>
                </p:tgtEl>
              </p:cMediaNode>
            </p:vide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6287"/>
            <a:ext cx="8229600" cy="944562"/>
          </a:xfrm>
        </p:spPr>
        <p:txBody>
          <a:bodyPr>
            <a:normAutofit/>
          </a:bodyPr>
          <a:lstStyle/>
          <a:p>
            <a:endParaRPr lang="en-US" dirty="0"/>
          </a:p>
        </p:txBody>
      </p:sp>
      <p:cxnSp>
        <p:nvCxnSpPr>
          <p:cNvPr id="4" name="Straight Arrow Connector 3"/>
          <p:cNvCxnSpPr>
            <a:stCxn id="2" idx="2"/>
          </p:cNvCxnSpPr>
          <p:nvPr/>
        </p:nvCxnSpPr>
        <p:spPr>
          <a:xfrm>
            <a:off x="4572000" y="1210849"/>
            <a:ext cx="0" cy="243840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5" name="Straight Arrow Connector 4"/>
          <p:cNvCxnSpPr/>
          <p:nvPr/>
        </p:nvCxnSpPr>
        <p:spPr>
          <a:xfrm flipH="1">
            <a:off x="2667000" y="3657600"/>
            <a:ext cx="1905000" cy="137160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6" name="Straight Arrow Connector 5"/>
          <p:cNvCxnSpPr/>
          <p:nvPr/>
        </p:nvCxnSpPr>
        <p:spPr>
          <a:xfrm>
            <a:off x="4572000" y="3657600"/>
            <a:ext cx="1981200" cy="137160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sp>
        <p:nvSpPr>
          <p:cNvPr id="12" name="Oval 11"/>
          <p:cNvSpPr/>
          <p:nvPr/>
        </p:nvSpPr>
        <p:spPr>
          <a:xfrm>
            <a:off x="4419600" y="3505200"/>
            <a:ext cx="304800" cy="3048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extBox 15"/>
          <p:cNvSpPr txBox="1"/>
          <p:nvPr/>
        </p:nvSpPr>
        <p:spPr>
          <a:xfrm>
            <a:off x="1524000" y="4967707"/>
            <a:ext cx="1524000" cy="646331"/>
          </a:xfrm>
          <a:prstGeom prst="rect">
            <a:avLst/>
          </a:prstGeom>
          <a:noFill/>
        </p:spPr>
        <p:txBody>
          <a:bodyPr wrap="square" rtlCol="0">
            <a:spAutoFit/>
          </a:bodyPr>
          <a:lstStyle/>
          <a:p>
            <a:r>
              <a:rPr lang="en-GB" dirty="0" smtClean="0"/>
              <a:t>Participative / Democratic</a:t>
            </a:r>
            <a:endParaRPr lang="en-US" dirty="0"/>
          </a:p>
        </p:txBody>
      </p:sp>
      <p:sp>
        <p:nvSpPr>
          <p:cNvPr id="17" name="TextBox 16"/>
          <p:cNvSpPr txBox="1"/>
          <p:nvPr/>
        </p:nvSpPr>
        <p:spPr>
          <a:xfrm>
            <a:off x="4580351" y="1186934"/>
            <a:ext cx="1941534" cy="646331"/>
          </a:xfrm>
          <a:prstGeom prst="rect">
            <a:avLst/>
          </a:prstGeom>
          <a:noFill/>
        </p:spPr>
        <p:txBody>
          <a:bodyPr wrap="square" rtlCol="0">
            <a:spAutoFit/>
          </a:bodyPr>
          <a:lstStyle/>
          <a:p>
            <a:r>
              <a:rPr lang="en-GB" dirty="0" smtClean="0"/>
              <a:t>Authoritarian / Autocratic</a:t>
            </a:r>
            <a:endParaRPr lang="en-US" dirty="0"/>
          </a:p>
        </p:txBody>
      </p:sp>
      <p:sp>
        <p:nvSpPr>
          <p:cNvPr id="18" name="TextBox 17"/>
          <p:cNvSpPr txBox="1"/>
          <p:nvPr/>
        </p:nvSpPr>
        <p:spPr>
          <a:xfrm>
            <a:off x="6521885" y="4995798"/>
            <a:ext cx="1371600" cy="646331"/>
          </a:xfrm>
          <a:prstGeom prst="rect">
            <a:avLst/>
          </a:prstGeom>
          <a:noFill/>
        </p:spPr>
        <p:txBody>
          <a:bodyPr wrap="square" rtlCol="0">
            <a:spAutoFit/>
          </a:bodyPr>
          <a:lstStyle/>
          <a:p>
            <a:r>
              <a:rPr lang="en-GB" dirty="0" err="1" smtClean="0"/>
              <a:t>Delegative</a:t>
            </a:r>
            <a:r>
              <a:rPr lang="en-GB" dirty="0" smtClean="0"/>
              <a:t> / Laissez Faire</a:t>
            </a:r>
            <a:endParaRPr lang="en-US" dirty="0"/>
          </a:p>
        </p:txBody>
      </p:sp>
    </p:spTree>
    <p:extLst>
      <p:ext uri="{BB962C8B-B14F-4D97-AF65-F5344CB8AC3E}">
        <p14:creationId xmlns:p14="http://schemas.microsoft.com/office/powerpoint/2010/main" val="318376228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McKinsey 7s Framework</a:t>
            </a:r>
            <a:endParaRPr lang="en-US"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176954667"/>
              </p:ext>
            </p:extLst>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p:cNvSpPr txBox="1"/>
          <p:nvPr/>
        </p:nvSpPr>
        <p:spPr>
          <a:xfrm>
            <a:off x="7086600" y="2057400"/>
            <a:ext cx="1828800" cy="369332"/>
          </a:xfrm>
          <a:prstGeom prst="rect">
            <a:avLst/>
          </a:prstGeom>
          <a:noFill/>
        </p:spPr>
        <p:txBody>
          <a:bodyPr wrap="square" rtlCol="0">
            <a:spAutoFit/>
          </a:bodyPr>
          <a:lstStyle/>
          <a:p>
            <a:r>
              <a:rPr lang="en-GB" dirty="0" smtClean="0"/>
              <a:t>Hard Elements</a:t>
            </a:r>
            <a:endParaRPr lang="en-US" dirty="0"/>
          </a:p>
        </p:txBody>
      </p:sp>
      <p:sp>
        <p:nvSpPr>
          <p:cNvPr id="6" name="TextBox 5"/>
          <p:cNvSpPr txBox="1"/>
          <p:nvPr/>
        </p:nvSpPr>
        <p:spPr>
          <a:xfrm>
            <a:off x="7216036" y="4495800"/>
            <a:ext cx="1828800" cy="369332"/>
          </a:xfrm>
          <a:prstGeom prst="rect">
            <a:avLst/>
          </a:prstGeom>
          <a:noFill/>
        </p:spPr>
        <p:txBody>
          <a:bodyPr wrap="square" rtlCol="0">
            <a:spAutoFit/>
          </a:bodyPr>
          <a:lstStyle/>
          <a:p>
            <a:r>
              <a:rPr lang="en-GB" dirty="0" smtClean="0"/>
              <a:t>Soft Elements</a:t>
            </a:r>
            <a:endParaRPr lang="en-US" dirty="0"/>
          </a:p>
        </p:txBody>
      </p:sp>
      <p:cxnSp>
        <p:nvCxnSpPr>
          <p:cNvPr id="8" name="Straight Connector 7"/>
          <p:cNvCxnSpPr/>
          <p:nvPr/>
        </p:nvCxnSpPr>
        <p:spPr>
          <a:xfrm>
            <a:off x="5638800" y="3886200"/>
            <a:ext cx="2895600" cy="0"/>
          </a:xfrm>
          <a:prstGeom prst="line">
            <a:avLst/>
          </a:prstGeom>
          <a:ln w="28575">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685800" y="3878893"/>
            <a:ext cx="2895600" cy="0"/>
          </a:xfrm>
          <a:prstGeom prst="line">
            <a:avLst/>
          </a:prstGeom>
          <a:ln w="28575">
            <a:solidFill>
              <a:schemeClr val="tx1"/>
            </a:solidFill>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823002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Contextual Factors</a:t>
            </a:r>
            <a:endParaRPr lang="en-US" dirty="0"/>
          </a:p>
        </p:txBody>
      </p:sp>
      <p:sp>
        <p:nvSpPr>
          <p:cNvPr id="3" name="Content Placeholder 2"/>
          <p:cNvSpPr>
            <a:spLocks noGrp="1"/>
          </p:cNvSpPr>
          <p:nvPr>
            <p:ph idx="1"/>
          </p:nvPr>
        </p:nvSpPr>
        <p:spPr/>
        <p:txBody>
          <a:bodyPr/>
          <a:lstStyle/>
          <a:p>
            <a:pPr marL="0" indent="0">
              <a:buNone/>
            </a:pPr>
            <a:r>
              <a:rPr lang="en-GB" dirty="0" smtClean="0"/>
              <a:t>Organisational Cultures:</a:t>
            </a:r>
          </a:p>
          <a:p>
            <a:pPr marL="0" indent="0">
              <a:buNone/>
            </a:pPr>
            <a:r>
              <a:rPr lang="en-GB" dirty="0"/>
              <a:t>	</a:t>
            </a:r>
            <a:endParaRPr lang="en-US" dirty="0"/>
          </a:p>
        </p:txBody>
      </p:sp>
      <p:sp>
        <p:nvSpPr>
          <p:cNvPr id="4" name="Flowchart: Connector 3"/>
          <p:cNvSpPr/>
          <p:nvPr/>
        </p:nvSpPr>
        <p:spPr>
          <a:xfrm>
            <a:off x="3981450" y="2971800"/>
            <a:ext cx="1143000" cy="990600"/>
          </a:xfrm>
          <a:prstGeom prst="flowChartConnector">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lowchart: Connector 4"/>
          <p:cNvSpPr/>
          <p:nvPr/>
        </p:nvSpPr>
        <p:spPr>
          <a:xfrm>
            <a:off x="3467100" y="2438400"/>
            <a:ext cx="2171700" cy="2057400"/>
          </a:xfrm>
          <a:prstGeom prst="flowChartConnector">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lowchart: Connector 5"/>
          <p:cNvSpPr/>
          <p:nvPr/>
        </p:nvSpPr>
        <p:spPr>
          <a:xfrm>
            <a:off x="3086100" y="2133600"/>
            <a:ext cx="2933700" cy="2667000"/>
          </a:xfrm>
          <a:prstGeom prst="flowChartConnector">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p:cNvSpPr txBox="1"/>
          <p:nvPr/>
        </p:nvSpPr>
        <p:spPr>
          <a:xfrm>
            <a:off x="0" y="2438399"/>
            <a:ext cx="2209800" cy="1015663"/>
          </a:xfrm>
          <a:prstGeom prst="rect">
            <a:avLst/>
          </a:prstGeom>
          <a:noFill/>
        </p:spPr>
        <p:txBody>
          <a:bodyPr wrap="square" rtlCol="0">
            <a:spAutoFit/>
          </a:bodyPr>
          <a:lstStyle/>
          <a:p>
            <a:r>
              <a:rPr lang="en-GB" u="sng" dirty="0" smtClean="0"/>
              <a:t>Artefacts</a:t>
            </a:r>
            <a:r>
              <a:rPr lang="en-GB" dirty="0" smtClean="0"/>
              <a:t>:</a:t>
            </a:r>
          </a:p>
          <a:p>
            <a:pPr marL="285750" indent="-285750">
              <a:buFont typeface="Arial" pitchFamily="34" charset="0"/>
              <a:buChar char="•"/>
            </a:pPr>
            <a:r>
              <a:rPr lang="en-GB" sz="1400" i="1" dirty="0" smtClean="0"/>
              <a:t>Visible structures &amp; processes</a:t>
            </a:r>
          </a:p>
          <a:p>
            <a:pPr marL="285750" indent="-285750">
              <a:buFont typeface="Arial" pitchFamily="34" charset="0"/>
              <a:buChar char="•"/>
            </a:pPr>
            <a:r>
              <a:rPr lang="en-GB" sz="1400" i="1" dirty="0" smtClean="0"/>
              <a:t>Observed behaviours</a:t>
            </a:r>
            <a:endParaRPr lang="en-US" sz="1400" i="1" dirty="0"/>
          </a:p>
        </p:txBody>
      </p:sp>
      <p:sp>
        <p:nvSpPr>
          <p:cNvPr id="8" name="TextBox 7"/>
          <p:cNvSpPr txBox="1"/>
          <p:nvPr/>
        </p:nvSpPr>
        <p:spPr>
          <a:xfrm>
            <a:off x="800100" y="4419600"/>
            <a:ext cx="2286000" cy="1508105"/>
          </a:xfrm>
          <a:prstGeom prst="rect">
            <a:avLst/>
          </a:prstGeom>
          <a:noFill/>
        </p:spPr>
        <p:txBody>
          <a:bodyPr wrap="square" rtlCol="0">
            <a:spAutoFit/>
          </a:bodyPr>
          <a:lstStyle/>
          <a:p>
            <a:r>
              <a:rPr lang="en-GB" u="sng" dirty="0" smtClean="0"/>
              <a:t>Espoused Beliefs &amp; Values</a:t>
            </a:r>
            <a:r>
              <a:rPr lang="en-GB" dirty="0" smtClean="0"/>
              <a:t>:</a:t>
            </a:r>
          </a:p>
          <a:p>
            <a:pPr marL="285750" indent="-285750">
              <a:buFont typeface="Arial" pitchFamily="34" charset="0"/>
              <a:buChar char="•"/>
            </a:pPr>
            <a:r>
              <a:rPr lang="en-GB" sz="1400" i="1" dirty="0" smtClean="0"/>
              <a:t>Ideals, goals, values, aspirations</a:t>
            </a:r>
          </a:p>
          <a:p>
            <a:pPr marL="285750" indent="-285750">
              <a:buFont typeface="Arial" pitchFamily="34" charset="0"/>
              <a:buChar char="•"/>
            </a:pPr>
            <a:r>
              <a:rPr lang="en-GB" sz="1400" i="1" dirty="0" smtClean="0"/>
              <a:t>Ideologies</a:t>
            </a:r>
          </a:p>
          <a:p>
            <a:pPr marL="285750" indent="-285750">
              <a:buFont typeface="Arial" pitchFamily="34" charset="0"/>
              <a:buChar char="•"/>
            </a:pPr>
            <a:r>
              <a:rPr lang="en-GB" sz="1400" i="1" dirty="0" smtClean="0"/>
              <a:t>Rationalisations</a:t>
            </a:r>
            <a:endParaRPr lang="en-US" sz="1400" i="1" dirty="0"/>
          </a:p>
        </p:txBody>
      </p:sp>
      <p:sp>
        <p:nvSpPr>
          <p:cNvPr id="9" name="TextBox 8"/>
          <p:cNvSpPr txBox="1"/>
          <p:nvPr/>
        </p:nvSpPr>
        <p:spPr>
          <a:xfrm>
            <a:off x="5257800" y="4803070"/>
            <a:ext cx="3497036" cy="1231106"/>
          </a:xfrm>
          <a:prstGeom prst="rect">
            <a:avLst/>
          </a:prstGeom>
          <a:noFill/>
        </p:spPr>
        <p:txBody>
          <a:bodyPr wrap="square" rtlCol="0">
            <a:spAutoFit/>
          </a:bodyPr>
          <a:lstStyle/>
          <a:p>
            <a:r>
              <a:rPr lang="en-GB" u="sng" dirty="0" smtClean="0"/>
              <a:t>Basic Underlying Assumptions</a:t>
            </a:r>
            <a:r>
              <a:rPr lang="en-GB" dirty="0" smtClean="0"/>
              <a:t>:</a:t>
            </a:r>
          </a:p>
          <a:p>
            <a:r>
              <a:rPr lang="en-GB" sz="1400" i="1" dirty="0" smtClean="0"/>
              <a:t>Unconscious, taken for granted beliefs &amp; values</a:t>
            </a:r>
          </a:p>
          <a:p>
            <a:r>
              <a:rPr lang="en-GB" sz="1400" i="1" dirty="0" smtClean="0"/>
              <a:t>Determine perception, behaviour, thought &amp; feeling</a:t>
            </a:r>
            <a:endParaRPr lang="en-US" sz="1400" i="1" dirty="0"/>
          </a:p>
        </p:txBody>
      </p:sp>
      <p:cxnSp>
        <p:nvCxnSpPr>
          <p:cNvPr id="11" name="Straight Connector 10"/>
          <p:cNvCxnSpPr/>
          <p:nvPr/>
        </p:nvCxnSpPr>
        <p:spPr>
          <a:xfrm>
            <a:off x="1524000" y="2667000"/>
            <a:ext cx="1943100" cy="1524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flipV="1">
            <a:off x="2819400" y="3962400"/>
            <a:ext cx="1162050" cy="5334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4552950" y="3467100"/>
            <a:ext cx="704850" cy="14097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2" name="TextBox 21"/>
          <p:cNvSpPr txBox="1"/>
          <p:nvPr/>
        </p:nvSpPr>
        <p:spPr>
          <a:xfrm>
            <a:off x="381000" y="6172200"/>
            <a:ext cx="990600" cy="276999"/>
          </a:xfrm>
          <a:prstGeom prst="rect">
            <a:avLst/>
          </a:prstGeom>
          <a:noFill/>
        </p:spPr>
        <p:txBody>
          <a:bodyPr wrap="square" rtlCol="0">
            <a:spAutoFit/>
          </a:bodyPr>
          <a:lstStyle/>
          <a:p>
            <a:r>
              <a:rPr lang="en-GB" sz="1200" i="1" dirty="0" smtClean="0"/>
              <a:t>Schein p 20</a:t>
            </a:r>
            <a:endParaRPr lang="en-US" sz="1200" i="1" dirty="0"/>
          </a:p>
        </p:txBody>
      </p:sp>
    </p:spTree>
    <p:extLst>
      <p:ext uri="{BB962C8B-B14F-4D97-AF65-F5344CB8AC3E}">
        <p14:creationId xmlns:p14="http://schemas.microsoft.com/office/powerpoint/2010/main" val="323196805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3562"/>
          </a:xfrm>
        </p:spPr>
        <p:txBody>
          <a:bodyPr>
            <a:normAutofit fontScale="90000"/>
          </a:bodyPr>
          <a:lstStyle/>
          <a:p>
            <a:r>
              <a:rPr lang="en-GB" dirty="0" smtClean="0"/>
              <a:t>Stages of Group Evolution </a:t>
            </a:r>
            <a:r>
              <a:rPr lang="en-GB" sz="1600" i="1" dirty="0" smtClean="0"/>
              <a:t>Schein</a:t>
            </a:r>
            <a:endParaRPr lang="en-US" sz="1600" i="1" dirty="0"/>
          </a:p>
        </p:txBody>
      </p:sp>
      <p:sp>
        <p:nvSpPr>
          <p:cNvPr id="3" name="Content Placeholder 2"/>
          <p:cNvSpPr>
            <a:spLocks noGrp="1"/>
          </p:cNvSpPr>
          <p:nvPr>
            <p:ph idx="1"/>
          </p:nvPr>
        </p:nvSpPr>
        <p:spPr>
          <a:xfrm>
            <a:off x="457200" y="914400"/>
            <a:ext cx="8229600" cy="5211763"/>
          </a:xfrm>
        </p:spPr>
        <p:txBody>
          <a:bodyPr>
            <a:normAutofit/>
          </a:bodyPr>
          <a:lstStyle/>
          <a:p>
            <a:endParaRPr lang="en-US" sz="1000" dirty="0"/>
          </a:p>
        </p:txBody>
      </p:sp>
      <p:sp>
        <p:nvSpPr>
          <p:cNvPr id="6" name="TextBox 5"/>
          <p:cNvSpPr txBox="1"/>
          <p:nvPr/>
        </p:nvSpPr>
        <p:spPr>
          <a:xfrm>
            <a:off x="457200" y="914400"/>
            <a:ext cx="2574878" cy="369332"/>
          </a:xfrm>
          <a:prstGeom prst="rect">
            <a:avLst/>
          </a:prstGeom>
          <a:solidFill>
            <a:srgbClr val="FFC000"/>
          </a:solidFill>
        </p:spPr>
        <p:txBody>
          <a:bodyPr wrap="square" rtlCol="0">
            <a:spAutoFit/>
          </a:bodyPr>
          <a:lstStyle/>
          <a:p>
            <a:r>
              <a:rPr lang="en-GB" dirty="0" smtClean="0"/>
              <a:t>Stage</a:t>
            </a:r>
            <a:endParaRPr lang="en-US" dirty="0"/>
          </a:p>
        </p:txBody>
      </p:sp>
      <p:sp>
        <p:nvSpPr>
          <p:cNvPr id="8" name="TextBox 7"/>
          <p:cNvSpPr txBox="1"/>
          <p:nvPr/>
        </p:nvSpPr>
        <p:spPr>
          <a:xfrm>
            <a:off x="6138081" y="4007345"/>
            <a:ext cx="2590800" cy="923330"/>
          </a:xfrm>
          <a:prstGeom prst="rect">
            <a:avLst/>
          </a:prstGeom>
          <a:solidFill>
            <a:srgbClr val="92D050"/>
          </a:solidFill>
        </p:spPr>
        <p:txBody>
          <a:bodyPr wrap="square" rtlCol="0">
            <a:spAutoFit/>
          </a:bodyPr>
          <a:lstStyle/>
          <a:p>
            <a:r>
              <a:rPr lang="en-GB" i="1" u="sng" dirty="0" smtClean="0"/>
              <a:t>Group Mission: </a:t>
            </a:r>
            <a:r>
              <a:rPr lang="en-GB" dirty="0" smtClean="0"/>
              <a:t>Focus on accomplishment, teamwork &amp; good order</a:t>
            </a:r>
            <a:endParaRPr lang="en-US" dirty="0"/>
          </a:p>
        </p:txBody>
      </p:sp>
      <p:sp>
        <p:nvSpPr>
          <p:cNvPr id="9" name="TextBox 8"/>
          <p:cNvSpPr txBox="1"/>
          <p:nvPr/>
        </p:nvSpPr>
        <p:spPr>
          <a:xfrm>
            <a:off x="3032077" y="5147101"/>
            <a:ext cx="3167417" cy="923330"/>
          </a:xfrm>
          <a:prstGeom prst="rect">
            <a:avLst/>
          </a:prstGeom>
          <a:solidFill>
            <a:srgbClr val="FFFF00"/>
          </a:solidFill>
        </p:spPr>
        <p:txBody>
          <a:bodyPr wrap="square" rtlCol="0">
            <a:spAutoFit/>
          </a:bodyPr>
          <a:lstStyle/>
          <a:p>
            <a:r>
              <a:rPr lang="en-GB" i="1" u="sng" dirty="0" smtClean="0"/>
              <a:t>Maturity: </a:t>
            </a:r>
            <a:r>
              <a:rPr lang="en-GB" dirty="0" smtClean="0"/>
              <a:t>We know what we want &amp; how to get it. We are successful so we must be right</a:t>
            </a:r>
            <a:endParaRPr lang="en-US" dirty="0"/>
          </a:p>
        </p:txBody>
      </p:sp>
      <p:sp>
        <p:nvSpPr>
          <p:cNvPr id="10" name="TextBox 9"/>
          <p:cNvSpPr txBox="1"/>
          <p:nvPr/>
        </p:nvSpPr>
        <p:spPr>
          <a:xfrm>
            <a:off x="457200" y="1447800"/>
            <a:ext cx="2590800" cy="369332"/>
          </a:xfrm>
          <a:prstGeom prst="rect">
            <a:avLst/>
          </a:prstGeom>
          <a:solidFill>
            <a:srgbClr val="FFC000"/>
          </a:solidFill>
        </p:spPr>
        <p:txBody>
          <a:bodyPr wrap="square" rtlCol="0">
            <a:spAutoFit/>
          </a:bodyPr>
          <a:lstStyle/>
          <a:p>
            <a:r>
              <a:rPr lang="en-GB" dirty="0" smtClean="0"/>
              <a:t>1. Group Formation</a:t>
            </a:r>
            <a:endParaRPr lang="en-US" dirty="0"/>
          </a:p>
        </p:txBody>
      </p:sp>
      <p:sp>
        <p:nvSpPr>
          <p:cNvPr id="11" name="TextBox 10"/>
          <p:cNvSpPr txBox="1"/>
          <p:nvPr/>
        </p:nvSpPr>
        <p:spPr>
          <a:xfrm>
            <a:off x="3032078" y="2796317"/>
            <a:ext cx="3136710" cy="646331"/>
          </a:xfrm>
          <a:prstGeom prst="rect">
            <a:avLst/>
          </a:prstGeom>
          <a:solidFill>
            <a:srgbClr val="FFFF00"/>
          </a:solidFill>
        </p:spPr>
        <p:txBody>
          <a:bodyPr wrap="square" rtlCol="0">
            <a:spAutoFit/>
          </a:bodyPr>
          <a:lstStyle/>
          <a:p>
            <a:r>
              <a:rPr lang="en-GB" i="1" u="sng" dirty="0" smtClean="0"/>
              <a:t>Fusion: </a:t>
            </a:r>
            <a:r>
              <a:rPr lang="en-GB" dirty="0" smtClean="0"/>
              <a:t>We are a great group; we like each other</a:t>
            </a:r>
            <a:endParaRPr lang="en-US" dirty="0"/>
          </a:p>
        </p:txBody>
      </p:sp>
      <p:sp>
        <p:nvSpPr>
          <p:cNvPr id="12" name="TextBox 11"/>
          <p:cNvSpPr txBox="1"/>
          <p:nvPr/>
        </p:nvSpPr>
        <p:spPr>
          <a:xfrm>
            <a:off x="3033214" y="1447800"/>
            <a:ext cx="3062785" cy="646331"/>
          </a:xfrm>
          <a:prstGeom prst="rect">
            <a:avLst/>
          </a:prstGeom>
          <a:solidFill>
            <a:srgbClr val="FFFF00"/>
          </a:solidFill>
        </p:spPr>
        <p:txBody>
          <a:bodyPr wrap="square" rtlCol="0">
            <a:spAutoFit/>
          </a:bodyPr>
          <a:lstStyle/>
          <a:p>
            <a:r>
              <a:rPr lang="en-GB" i="1" u="sng" dirty="0" smtClean="0"/>
              <a:t>Dependence: </a:t>
            </a:r>
            <a:r>
              <a:rPr lang="en-GB" dirty="0" smtClean="0"/>
              <a:t>The leader</a:t>
            </a:r>
          </a:p>
          <a:p>
            <a:r>
              <a:rPr lang="en-GB" dirty="0" smtClean="0"/>
              <a:t>knows what to do</a:t>
            </a:r>
            <a:endParaRPr lang="en-US" dirty="0"/>
          </a:p>
        </p:txBody>
      </p:sp>
      <p:sp>
        <p:nvSpPr>
          <p:cNvPr id="13" name="TextBox 12"/>
          <p:cNvSpPr txBox="1"/>
          <p:nvPr/>
        </p:nvSpPr>
        <p:spPr>
          <a:xfrm>
            <a:off x="6168788" y="2796317"/>
            <a:ext cx="2590800" cy="1200329"/>
          </a:xfrm>
          <a:prstGeom prst="rect">
            <a:avLst/>
          </a:prstGeom>
          <a:solidFill>
            <a:srgbClr val="92D050"/>
          </a:solidFill>
        </p:spPr>
        <p:txBody>
          <a:bodyPr wrap="square" rtlCol="0">
            <a:spAutoFit/>
          </a:bodyPr>
          <a:lstStyle/>
          <a:p>
            <a:r>
              <a:rPr lang="en-GB" i="1" u="sng" dirty="0" smtClean="0"/>
              <a:t>Group as Idealised Object</a:t>
            </a:r>
            <a:r>
              <a:rPr lang="en-GB" u="sng" dirty="0" smtClean="0"/>
              <a:t>: </a:t>
            </a:r>
            <a:r>
              <a:rPr lang="en-GB" dirty="0" smtClean="0"/>
              <a:t>Focus on harmony, conformity – differences not valued</a:t>
            </a:r>
            <a:endParaRPr lang="en-US" dirty="0"/>
          </a:p>
        </p:txBody>
      </p:sp>
      <p:sp>
        <p:nvSpPr>
          <p:cNvPr id="14" name="TextBox 13"/>
          <p:cNvSpPr txBox="1"/>
          <p:nvPr/>
        </p:nvSpPr>
        <p:spPr>
          <a:xfrm>
            <a:off x="6096000" y="1447800"/>
            <a:ext cx="2590800" cy="1200329"/>
          </a:xfrm>
          <a:prstGeom prst="rect">
            <a:avLst/>
          </a:prstGeom>
          <a:solidFill>
            <a:srgbClr val="92D050"/>
          </a:solidFill>
        </p:spPr>
        <p:txBody>
          <a:bodyPr wrap="square" rtlCol="0">
            <a:spAutoFit/>
          </a:bodyPr>
          <a:lstStyle/>
          <a:p>
            <a:r>
              <a:rPr lang="en-GB" i="1" u="sng" dirty="0" smtClean="0"/>
              <a:t>Self-Orientation: </a:t>
            </a:r>
            <a:r>
              <a:rPr lang="en-GB" dirty="0" smtClean="0"/>
              <a:t>Focus on inclusion, power &amp; influence, acceptance, identity &amp; role</a:t>
            </a:r>
            <a:endParaRPr lang="en-US" dirty="0"/>
          </a:p>
        </p:txBody>
      </p:sp>
      <p:sp>
        <p:nvSpPr>
          <p:cNvPr id="15" name="TextBox 14"/>
          <p:cNvSpPr txBox="1"/>
          <p:nvPr/>
        </p:nvSpPr>
        <p:spPr>
          <a:xfrm>
            <a:off x="6096000" y="914400"/>
            <a:ext cx="2590800" cy="369332"/>
          </a:xfrm>
          <a:prstGeom prst="rect">
            <a:avLst/>
          </a:prstGeom>
          <a:solidFill>
            <a:srgbClr val="92D050"/>
          </a:solidFill>
        </p:spPr>
        <p:txBody>
          <a:bodyPr wrap="square" rtlCol="0">
            <a:spAutoFit/>
          </a:bodyPr>
          <a:lstStyle/>
          <a:p>
            <a:r>
              <a:rPr lang="en-GB" b="1" dirty="0" err="1" smtClean="0"/>
              <a:t>Socioemotional</a:t>
            </a:r>
            <a:r>
              <a:rPr lang="en-GB" b="1" dirty="0" smtClean="0"/>
              <a:t> Focus</a:t>
            </a:r>
            <a:endParaRPr lang="en-US" b="1" dirty="0"/>
          </a:p>
        </p:txBody>
      </p:sp>
      <p:sp>
        <p:nvSpPr>
          <p:cNvPr id="16" name="TextBox 15"/>
          <p:cNvSpPr txBox="1"/>
          <p:nvPr/>
        </p:nvSpPr>
        <p:spPr>
          <a:xfrm>
            <a:off x="3048000" y="914400"/>
            <a:ext cx="3048000" cy="369332"/>
          </a:xfrm>
          <a:prstGeom prst="rect">
            <a:avLst/>
          </a:prstGeom>
          <a:solidFill>
            <a:srgbClr val="FFFF00"/>
          </a:solidFill>
        </p:spPr>
        <p:txBody>
          <a:bodyPr wrap="square" rtlCol="0">
            <a:spAutoFit/>
          </a:bodyPr>
          <a:lstStyle/>
          <a:p>
            <a:r>
              <a:rPr lang="en-GB" dirty="0" smtClean="0"/>
              <a:t>Dominant Assumption</a:t>
            </a:r>
            <a:endParaRPr lang="en-US" dirty="0"/>
          </a:p>
        </p:txBody>
      </p:sp>
      <p:sp>
        <p:nvSpPr>
          <p:cNvPr id="17" name="TextBox 16"/>
          <p:cNvSpPr txBox="1"/>
          <p:nvPr/>
        </p:nvSpPr>
        <p:spPr>
          <a:xfrm>
            <a:off x="457200" y="2819400"/>
            <a:ext cx="2590800" cy="369332"/>
          </a:xfrm>
          <a:prstGeom prst="rect">
            <a:avLst/>
          </a:prstGeom>
          <a:solidFill>
            <a:srgbClr val="FFC000"/>
          </a:solidFill>
        </p:spPr>
        <p:txBody>
          <a:bodyPr wrap="square" rtlCol="0">
            <a:spAutoFit/>
          </a:bodyPr>
          <a:lstStyle/>
          <a:p>
            <a:r>
              <a:rPr lang="en-GB" dirty="0" smtClean="0"/>
              <a:t>2. Group Building</a:t>
            </a:r>
            <a:endParaRPr lang="en-US" dirty="0"/>
          </a:p>
        </p:txBody>
      </p:sp>
      <p:sp>
        <p:nvSpPr>
          <p:cNvPr id="18" name="TextBox 17"/>
          <p:cNvSpPr txBox="1"/>
          <p:nvPr/>
        </p:nvSpPr>
        <p:spPr>
          <a:xfrm>
            <a:off x="457200" y="3996646"/>
            <a:ext cx="2590800" cy="369332"/>
          </a:xfrm>
          <a:prstGeom prst="rect">
            <a:avLst/>
          </a:prstGeom>
          <a:solidFill>
            <a:srgbClr val="FFC000"/>
          </a:solidFill>
        </p:spPr>
        <p:txBody>
          <a:bodyPr wrap="square" rtlCol="0">
            <a:spAutoFit/>
          </a:bodyPr>
          <a:lstStyle/>
          <a:p>
            <a:r>
              <a:rPr lang="en-GB" dirty="0" smtClean="0"/>
              <a:t>3. Group Work</a:t>
            </a:r>
            <a:endParaRPr lang="en-US" dirty="0"/>
          </a:p>
        </p:txBody>
      </p:sp>
      <p:sp>
        <p:nvSpPr>
          <p:cNvPr id="19" name="TextBox 18"/>
          <p:cNvSpPr txBox="1"/>
          <p:nvPr/>
        </p:nvSpPr>
        <p:spPr>
          <a:xfrm>
            <a:off x="3032077" y="3996646"/>
            <a:ext cx="3106003" cy="646331"/>
          </a:xfrm>
          <a:prstGeom prst="rect">
            <a:avLst/>
          </a:prstGeom>
          <a:solidFill>
            <a:srgbClr val="FFFF00"/>
          </a:solidFill>
        </p:spPr>
        <p:txBody>
          <a:bodyPr wrap="square" rtlCol="0">
            <a:spAutoFit/>
          </a:bodyPr>
          <a:lstStyle/>
          <a:p>
            <a:r>
              <a:rPr lang="en-GB" i="1" u="sng" dirty="0" smtClean="0"/>
              <a:t>Work: </a:t>
            </a:r>
            <a:r>
              <a:rPr lang="en-GB" dirty="0" smtClean="0"/>
              <a:t>We perform effectively, we know &amp; accept each other</a:t>
            </a:r>
            <a:endParaRPr lang="en-US" dirty="0"/>
          </a:p>
        </p:txBody>
      </p:sp>
      <p:sp>
        <p:nvSpPr>
          <p:cNvPr id="20" name="TextBox 19"/>
          <p:cNvSpPr txBox="1"/>
          <p:nvPr/>
        </p:nvSpPr>
        <p:spPr>
          <a:xfrm>
            <a:off x="476534" y="5193268"/>
            <a:ext cx="2555544" cy="369332"/>
          </a:xfrm>
          <a:prstGeom prst="rect">
            <a:avLst/>
          </a:prstGeom>
          <a:solidFill>
            <a:srgbClr val="FFC000"/>
          </a:solidFill>
        </p:spPr>
        <p:txBody>
          <a:bodyPr wrap="square" rtlCol="0">
            <a:spAutoFit/>
          </a:bodyPr>
          <a:lstStyle/>
          <a:p>
            <a:r>
              <a:rPr lang="en-GB" dirty="0" smtClean="0"/>
              <a:t>4. Group Maturity</a:t>
            </a:r>
            <a:endParaRPr lang="en-US" dirty="0"/>
          </a:p>
        </p:txBody>
      </p:sp>
      <p:sp>
        <p:nvSpPr>
          <p:cNvPr id="21" name="TextBox 20"/>
          <p:cNvSpPr txBox="1"/>
          <p:nvPr/>
        </p:nvSpPr>
        <p:spPr>
          <a:xfrm>
            <a:off x="6199495" y="5147101"/>
            <a:ext cx="2590800" cy="1754326"/>
          </a:xfrm>
          <a:prstGeom prst="rect">
            <a:avLst/>
          </a:prstGeom>
          <a:solidFill>
            <a:srgbClr val="92D050"/>
          </a:solidFill>
        </p:spPr>
        <p:txBody>
          <a:bodyPr wrap="square" rtlCol="0">
            <a:spAutoFit/>
          </a:bodyPr>
          <a:lstStyle/>
          <a:p>
            <a:r>
              <a:rPr lang="en-GB" i="1" u="sng" dirty="0" smtClean="0"/>
              <a:t>Group Survival &amp; Comfort: </a:t>
            </a:r>
            <a:r>
              <a:rPr lang="en-GB" dirty="0" smtClean="0"/>
              <a:t>Emotional focus on preserving group &amp; its culture. Member difference seen as a threat</a:t>
            </a:r>
            <a:endParaRPr lang="en-US" dirty="0"/>
          </a:p>
        </p:txBody>
      </p:sp>
      <p:sp>
        <p:nvSpPr>
          <p:cNvPr id="22" name="TextBox 21"/>
          <p:cNvSpPr txBox="1"/>
          <p:nvPr/>
        </p:nvSpPr>
        <p:spPr>
          <a:xfrm>
            <a:off x="439003" y="914400"/>
            <a:ext cx="2574878" cy="369332"/>
          </a:xfrm>
          <a:prstGeom prst="rect">
            <a:avLst/>
          </a:prstGeom>
          <a:solidFill>
            <a:srgbClr val="FFC000"/>
          </a:solidFill>
        </p:spPr>
        <p:txBody>
          <a:bodyPr wrap="square" rtlCol="0">
            <a:spAutoFit/>
          </a:bodyPr>
          <a:lstStyle/>
          <a:p>
            <a:r>
              <a:rPr lang="en-GB" b="1" dirty="0" smtClean="0"/>
              <a:t>Stage</a:t>
            </a:r>
            <a:endParaRPr lang="en-US" b="1" dirty="0"/>
          </a:p>
        </p:txBody>
      </p:sp>
      <p:sp>
        <p:nvSpPr>
          <p:cNvPr id="23" name="TextBox 22"/>
          <p:cNvSpPr txBox="1"/>
          <p:nvPr/>
        </p:nvSpPr>
        <p:spPr>
          <a:xfrm>
            <a:off x="3029803" y="914400"/>
            <a:ext cx="3048000" cy="369332"/>
          </a:xfrm>
          <a:prstGeom prst="rect">
            <a:avLst/>
          </a:prstGeom>
          <a:solidFill>
            <a:srgbClr val="FFFF00"/>
          </a:solidFill>
        </p:spPr>
        <p:txBody>
          <a:bodyPr wrap="square" rtlCol="0">
            <a:spAutoFit/>
          </a:bodyPr>
          <a:lstStyle/>
          <a:p>
            <a:r>
              <a:rPr lang="en-GB" b="1" dirty="0" smtClean="0"/>
              <a:t>Dominant Assumption</a:t>
            </a:r>
            <a:endParaRPr lang="en-US" b="1" dirty="0"/>
          </a:p>
        </p:txBody>
      </p:sp>
    </p:spTree>
    <p:extLst>
      <p:ext uri="{BB962C8B-B14F-4D97-AF65-F5344CB8AC3E}">
        <p14:creationId xmlns:p14="http://schemas.microsoft.com/office/powerpoint/2010/main" val="196333257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pic>
        <p:nvPicPr>
          <p:cNvPr id="1026" name="Picture 2" descr="C:\Program Files\Microsoft Office\MEDIA\CAGCAT10\j0251871.wmf"/>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3261875" y="2571903"/>
            <a:ext cx="1904695" cy="123809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C:\Program Files\Microsoft Office\MEDIA\CAGCAT10\j025187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19862" y="5410200"/>
            <a:ext cx="1904695" cy="1238098"/>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C:\Program Files\Microsoft Office\MEDIA\CAGCAT10\j025187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324557" y="2157998"/>
            <a:ext cx="1904695" cy="1238098"/>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C:\Program Files\Microsoft Office\MEDIA\CAGCAT10\j025187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905000" y="4015581"/>
            <a:ext cx="1904695" cy="1099268"/>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descr="C:\Program Files\Microsoft Office\MEDIA\CAGCAT10\j025187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450301" y="1891329"/>
            <a:ext cx="1904695" cy="1238098"/>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C:\Program Files\Microsoft Office\MEDIA\CAGCAT10\j025187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667000" y="2867923"/>
            <a:ext cx="1904695" cy="1238098"/>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2" descr="C:\Program Files\Microsoft Office\MEDIA\CAGCAT10\j025187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216742" y="3611318"/>
            <a:ext cx="1904695" cy="1238098"/>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2" descr="C:\Program Files\Microsoft Office\MEDIA\CAGCAT10\j025187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829147" y="2165959"/>
            <a:ext cx="1904695" cy="1238098"/>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2" descr="C:\Program Files\Microsoft Office\MEDIA\CAGCAT10\j025187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384155" y="1676400"/>
            <a:ext cx="1904695" cy="123809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6653408" y="1307068"/>
            <a:ext cx="1905306" cy="369332"/>
          </a:xfrm>
          <a:prstGeom prst="rect">
            <a:avLst/>
          </a:prstGeom>
          <a:noFill/>
        </p:spPr>
        <p:txBody>
          <a:bodyPr wrap="square" rtlCol="0">
            <a:spAutoFit/>
          </a:bodyPr>
          <a:lstStyle/>
          <a:p>
            <a:r>
              <a:rPr lang="en-GB" dirty="0" smtClean="0"/>
              <a:t>President</a:t>
            </a:r>
            <a:endParaRPr lang="en-US" dirty="0"/>
          </a:p>
        </p:txBody>
      </p:sp>
      <p:sp>
        <p:nvSpPr>
          <p:cNvPr id="15" name="TextBox 14"/>
          <p:cNvSpPr txBox="1"/>
          <p:nvPr/>
        </p:nvSpPr>
        <p:spPr>
          <a:xfrm>
            <a:off x="5181600" y="1788666"/>
            <a:ext cx="1905306" cy="369332"/>
          </a:xfrm>
          <a:prstGeom prst="rect">
            <a:avLst/>
          </a:prstGeom>
          <a:noFill/>
        </p:spPr>
        <p:txBody>
          <a:bodyPr wrap="square" rtlCol="0">
            <a:spAutoFit/>
          </a:bodyPr>
          <a:lstStyle/>
          <a:p>
            <a:r>
              <a:rPr lang="en-GB" dirty="0" smtClean="0"/>
              <a:t>Road Captain</a:t>
            </a:r>
            <a:endParaRPr lang="en-US" dirty="0"/>
          </a:p>
        </p:txBody>
      </p:sp>
      <p:sp>
        <p:nvSpPr>
          <p:cNvPr id="18" name="TextBox 17"/>
          <p:cNvSpPr txBox="1"/>
          <p:nvPr/>
        </p:nvSpPr>
        <p:spPr>
          <a:xfrm>
            <a:off x="2169090" y="1568163"/>
            <a:ext cx="1905306" cy="646331"/>
          </a:xfrm>
          <a:prstGeom prst="rect">
            <a:avLst/>
          </a:prstGeom>
          <a:noFill/>
        </p:spPr>
        <p:txBody>
          <a:bodyPr wrap="square" rtlCol="0">
            <a:spAutoFit/>
          </a:bodyPr>
          <a:lstStyle/>
          <a:p>
            <a:r>
              <a:rPr lang="en-GB" dirty="0" smtClean="0"/>
              <a:t>Full Colour Members</a:t>
            </a:r>
            <a:endParaRPr lang="en-US" dirty="0"/>
          </a:p>
        </p:txBody>
      </p:sp>
      <p:sp>
        <p:nvSpPr>
          <p:cNvPr id="19" name="TextBox 18"/>
          <p:cNvSpPr txBox="1"/>
          <p:nvPr/>
        </p:nvSpPr>
        <p:spPr>
          <a:xfrm>
            <a:off x="304800" y="3286011"/>
            <a:ext cx="1905306" cy="646331"/>
          </a:xfrm>
          <a:prstGeom prst="rect">
            <a:avLst/>
          </a:prstGeom>
          <a:noFill/>
        </p:spPr>
        <p:txBody>
          <a:bodyPr wrap="square" rtlCol="0">
            <a:spAutoFit/>
          </a:bodyPr>
          <a:lstStyle/>
          <a:p>
            <a:r>
              <a:rPr lang="en-GB" dirty="0" smtClean="0"/>
              <a:t>Probationary Members</a:t>
            </a:r>
            <a:endParaRPr lang="en-US" dirty="0"/>
          </a:p>
        </p:txBody>
      </p:sp>
      <p:sp>
        <p:nvSpPr>
          <p:cNvPr id="20" name="TextBox 19"/>
          <p:cNvSpPr txBox="1"/>
          <p:nvPr/>
        </p:nvSpPr>
        <p:spPr>
          <a:xfrm>
            <a:off x="950997" y="4962449"/>
            <a:ext cx="1905306" cy="369332"/>
          </a:xfrm>
          <a:prstGeom prst="rect">
            <a:avLst/>
          </a:prstGeom>
          <a:noFill/>
        </p:spPr>
        <p:txBody>
          <a:bodyPr wrap="square" rtlCol="0">
            <a:spAutoFit/>
          </a:bodyPr>
          <a:lstStyle/>
          <a:p>
            <a:r>
              <a:rPr lang="en-GB" dirty="0" smtClean="0"/>
              <a:t>Enforcer</a:t>
            </a:r>
            <a:endParaRPr lang="en-US" dirty="0"/>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45065" y="3810001"/>
            <a:ext cx="4615374" cy="2913534"/>
          </a:xfrm>
          <a:prstGeom prst="rect">
            <a:avLst/>
          </a:prstGeom>
        </p:spPr>
      </p:pic>
    </p:spTree>
    <p:extLst>
      <p:ext uri="{BB962C8B-B14F-4D97-AF65-F5344CB8AC3E}">
        <p14:creationId xmlns:p14="http://schemas.microsoft.com/office/powerpoint/2010/main" val="326470539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Change Management</a:t>
            </a:r>
            <a:endParaRPr lang="en-US" dirty="0"/>
          </a:p>
        </p:txBody>
      </p:sp>
      <p:sp>
        <p:nvSpPr>
          <p:cNvPr id="4" name="Freeform 8"/>
          <p:cNvSpPr>
            <a:spLocks noGrp="1"/>
          </p:cNvSpPr>
          <p:nvPr>
            <p:ph idx="1"/>
          </p:nvPr>
        </p:nvSpPr>
        <p:spPr>
          <a:custGeom>
            <a:avLst/>
            <a:gdLst>
              <a:gd name="f0" fmla="val 10800000"/>
              <a:gd name="f1" fmla="val 5400000"/>
              <a:gd name="f2" fmla="val 180"/>
              <a:gd name="f3" fmla="val w"/>
              <a:gd name="f4" fmla="val h"/>
              <a:gd name="f5" fmla="val 0"/>
              <a:gd name="f6" fmla="val 5403273"/>
              <a:gd name="f7" fmla="val 2590827"/>
              <a:gd name="f8" fmla="val 886691"/>
              <a:gd name="f9" fmla="val 145472"/>
              <a:gd name="f10" fmla="val 1184563"/>
              <a:gd name="f11" fmla="val 290945"/>
              <a:gd name="f12" fmla="val 1482436"/>
              <a:gd name="f13" fmla="val 484909"/>
              <a:gd name="f14" fmla="val 1343891"/>
              <a:gd name="f15" fmla="val 678873"/>
              <a:gd name="f16" fmla="val 1205346"/>
              <a:gd name="f17" fmla="val 838200"/>
              <a:gd name="f18" fmla="+- 0 0 152400"/>
              <a:gd name="f19" fmla="val 1163782"/>
              <a:gd name="f20" fmla="val 55418"/>
              <a:gd name="f21" fmla="val 1489364"/>
              <a:gd name="f22" fmla="val 263236"/>
              <a:gd name="f23" fmla="val 1731818"/>
              <a:gd name="f24" fmla="val 2600036"/>
              <a:gd name="f25" fmla="val 2438400"/>
              <a:gd name="f26" fmla="val 2590800"/>
              <a:gd name="f27" fmla="val 3144982"/>
              <a:gd name="f28" fmla="val 2581564"/>
              <a:gd name="f29" fmla="val 5375564"/>
              <a:gd name="f30" fmla="val 27709"/>
              <a:gd name="f31" fmla="+- 0 0 -90"/>
              <a:gd name="f32" fmla="*/ f3 1 5403273"/>
              <a:gd name="f33" fmla="*/ f4 1 2590827"/>
              <a:gd name="f34" fmla="+- f7 0 f5"/>
              <a:gd name="f35" fmla="+- f6 0 f5"/>
              <a:gd name="f36" fmla="*/ f31 f0 1"/>
              <a:gd name="f37" fmla="*/ f35 1 5403273"/>
              <a:gd name="f38" fmla="*/ f34 1 2590827"/>
              <a:gd name="f39" fmla="*/ 0 f35 1"/>
              <a:gd name="f40" fmla="*/ 886691 f34 1"/>
              <a:gd name="f41" fmla="*/ 484909 f35 1"/>
              <a:gd name="f42" fmla="*/ 1343891 f34 1"/>
              <a:gd name="f43" fmla="*/ 1163782 f35 1"/>
              <a:gd name="f44" fmla="*/ 55418 f34 1"/>
              <a:gd name="f45" fmla="*/ 2438400 f35 1"/>
              <a:gd name="f46" fmla="*/ 2590800 f34 1"/>
              <a:gd name="f47" fmla="*/ 5403273 f35 1"/>
              <a:gd name="f48" fmla="*/ 0 f34 1"/>
              <a:gd name="f49" fmla="*/ 5375564 f35 1"/>
              <a:gd name="f50" fmla="*/ 27709 f34 1"/>
              <a:gd name="f51" fmla="*/ f36 1 f2"/>
              <a:gd name="f52" fmla="*/ f39 1 5403273"/>
              <a:gd name="f53" fmla="*/ f40 1 2590827"/>
              <a:gd name="f54" fmla="*/ f41 1 5403273"/>
              <a:gd name="f55" fmla="*/ f42 1 2590827"/>
              <a:gd name="f56" fmla="*/ f43 1 5403273"/>
              <a:gd name="f57" fmla="*/ f44 1 2590827"/>
              <a:gd name="f58" fmla="*/ f45 1 5403273"/>
              <a:gd name="f59" fmla="*/ f46 1 2590827"/>
              <a:gd name="f60" fmla="*/ f47 1 5403273"/>
              <a:gd name="f61" fmla="*/ f48 1 2590827"/>
              <a:gd name="f62" fmla="*/ f49 1 5403273"/>
              <a:gd name="f63" fmla="*/ f50 1 2590827"/>
              <a:gd name="f64" fmla="*/ f5 1 f37"/>
              <a:gd name="f65" fmla="*/ f6 1 f37"/>
              <a:gd name="f66" fmla="*/ f5 1 f38"/>
              <a:gd name="f67" fmla="*/ f7 1 f38"/>
              <a:gd name="f68" fmla="+- f51 0 f1"/>
              <a:gd name="f69" fmla="*/ f52 1 f37"/>
              <a:gd name="f70" fmla="*/ f53 1 f38"/>
              <a:gd name="f71" fmla="*/ f54 1 f37"/>
              <a:gd name="f72" fmla="*/ f55 1 f38"/>
              <a:gd name="f73" fmla="*/ f56 1 f37"/>
              <a:gd name="f74" fmla="*/ f57 1 f38"/>
              <a:gd name="f75" fmla="*/ f58 1 f37"/>
              <a:gd name="f76" fmla="*/ f59 1 f38"/>
              <a:gd name="f77" fmla="*/ f60 1 f37"/>
              <a:gd name="f78" fmla="*/ f61 1 f38"/>
              <a:gd name="f79" fmla="*/ f62 1 f37"/>
              <a:gd name="f80" fmla="*/ f63 1 f38"/>
              <a:gd name="f81" fmla="*/ f64 f32 1"/>
              <a:gd name="f82" fmla="*/ f65 f32 1"/>
              <a:gd name="f83" fmla="*/ f67 f33 1"/>
              <a:gd name="f84" fmla="*/ f66 f33 1"/>
              <a:gd name="f85" fmla="*/ f69 f32 1"/>
              <a:gd name="f86" fmla="*/ f70 f33 1"/>
              <a:gd name="f87" fmla="*/ f71 f32 1"/>
              <a:gd name="f88" fmla="*/ f72 f33 1"/>
              <a:gd name="f89" fmla="*/ f73 f32 1"/>
              <a:gd name="f90" fmla="*/ f74 f33 1"/>
              <a:gd name="f91" fmla="*/ f75 f32 1"/>
              <a:gd name="f92" fmla="*/ f76 f33 1"/>
              <a:gd name="f93" fmla="*/ f77 f32 1"/>
              <a:gd name="f94" fmla="*/ f78 f33 1"/>
              <a:gd name="f95" fmla="*/ f79 f32 1"/>
              <a:gd name="f96" fmla="*/ f80 f33 1"/>
            </a:gdLst>
            <a:ahLst/>
            <a:cxnLst>
              <a:cxn ang="3cd4">
                <a:pos x="hc" y="t"/>
              </a:cxn>
              <a:cxn ang="0">
                <a:pos x="r" y="vc"/>
              </a:cxn>
              <a:cxn ang="cd4">
                <a:pos x="hc" y="b"/>
              </a:cxn>
              <a:cxn ang="cd2">
                <a:pos x="l" y="vc"/>
              </a:cxn>
              <a:cxn ang="f68">
                <a:pos x="f85" y="f86"/>
              </a:cxn>
              <a:cxn ang="f68">
                <a:pos x="f87" y="f88"/>
              </a:cxn>
              <a:cxn ang="f68">
                <a:pos x="f89" y="f90"/>
              </a:cxn>
              <a:cxn ang="f68">
                <a:pos x="f91" y="f92"/>
              </a:cxn>
              <a:cxn ang="f68">
                <a:pos x="f93" y="f94"/>
              </a:cxn>
              <a:cxn ang="f68">
                <a:pos x="f93" y="f94"/>
              </a:cxn>
              <a:cxn ang="f68">
                <a:pos x="f93" y="f94"/>
              </a:cxn>
              <a:cxn ang="f68">
                <a:pos x="f95" y="f96"/>
              </a:cxn>
              <a:cxn ang="f68">
                <a:pos x="f95" y="f96"/>
              </a:cxn>
            </a:cxnLst>
            <a:rect l="f81" t="f84" r="f82" b="f83"/>
            <a:pathLst>
              <a:path w="5403273" h="2590827">
                <a:moveTo>
                  <a:pt x="f5" y="f8"/>
                </a:moveTo>
                <a:cubicBezTo>
                  <a:pt x="f9" y="f10"/>
                  <a:pt x="f11" y="f12"/>
                  <a:pt x="f13" y="f14"/>
                </a:cubicBezTo>
                <a:cubicBezTo>
                  <a:pt x="f15" y="f16"/>
                  <a:pt x="f17" y="f18"/>
                  <a:pt x="f19" y="f20"/>
                </a:cubicBezTo>
                <a:cubicBezTo>
                  <a:pt x="f21" y="f22"/>
                  <a:pt x="f23" y="f24"/>
                  <a:pt x="f25" y="f26"/>
                </a:cubicBezTo>
                <a:cubicBezTo>
                  <a:pt x="f27" y="f28"/>
                  <a:pt x="f6" y="f5"/>
                  <a:pt x="f6" y="f5"/>
                </a:cubicBezTo>
                <a:lnTo>
                  <a:pt x="f6" y="f5"/>
                </a:lnTo>
                <a:lnTo>
                  <a:pt x="f6" y="f5"/>
                </a:lnTo>
                <a:lnTo>
                  <a:pt x="f29" y="f30"/>
                </a:lnTo>
                <a:lnTo>
                  <a:pt x="f29" y="f30"/>
                </a:lnTo>
              </a:path>
            </a:pathLst>
          </a:custGeom>
          <a:noFill/>
          <a:ln w="25402">
            <a:solidFill>
              <a:srgbClr val="000000"/>
            </a:solidFill>
            <a:prstDash val="solid"/>
          </a:ln>
        </p:spPr>
        <p:txBody>
          <a:bodyPr vert="horz" wrap="square" lIns="91440" tIns="45720" rIns="91440" bIns="45720" anchor="ctr" anchorCtr="1" compatLnSpc="1"/>
          <a:lstStyle/>
          <a:p>
            <a:endParaRPr lang="en-US" dirty="0"/>
          </a:p>
        </p:txBody>
      </p:sp>
      <p:sp>
        <p:nvSpPr>
          <p:cNvPr id="5" name="TextBox 15"/>
          <p:cNvSpPr txBox="1"/>
          <p:nvPr/>
        </p:nvSpPr>
        <p:spPr>
          <a:xfrm>
            <a:off x="3650459" y="4087757"/>
            <a:ext cx="1512170" cy="1200332"/>
          </a:xfrm>
          <a:prstGeom prst="rect">
            <a:avLst/>
          </a:prstGeom>
          <a:noFill/>
          <a:ln>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Calibri"/>
              </a:rPr>
              <a:t>Hard yards, politics, indifference &amp; opposition</a:t>
            </a:r>
            <a:endParaRPr lang="en-US" sz="1800" b="0" i="0" u="none" strike="noStrike" kern="1200" cap="none" spc="0" baseline="0" dirty="0">
              <a:solidFill>
                <a:srgbClr val="000000"/>
              </a:solidFill>
              <a:uFillTx/>
              <a:latin typeface="Calibri"/>
            </a:endParaRPr>
          </a:p>
        </p:txBody>
      </p:sp>
      <p:sp>
        <p:nvSpPr>
          <p:cNvPr id="6" name="TextBox 16"/>
          <p:cNvSpPr txBox="1"/>
          <p:nvPr/>
        </p:nvSpPr>
        <p:spPr>
          <a:xfrm>
            <a:off x="1353933" y="3946006"/>
            <a:ext cx="1512170" cy="646334"/>
          </a:xfrm>
          <a:prstGeom prst="rect">
            <a:avLst/>
          </a:prstGeom>
          <a:noFill/>
          <a:ln>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Calibri"/>
              </a:rPr>
              <a:t>Some early wins</a:t>
            </a:r>
            <a:endParaRPr lang="en-US" sz="1800" b="0" i="0" u="none" strike="noStrike" kern="1200" cap="none" spc="0" baseline="0" dirty="0">
              <a:solidFill>
                <a:srgbClr val="000000"/>
              </a:solidFill>
              <a:uFillTx/>
              <a:latin typeface="Calibri"/>
            </a:endParaRPr>
          </a:p>
        </p:txBody>
      </p:sp>
      <p:sp>
        <p:nvSpPr>
          <p:cNvPr id="7" name="TextBox 17"/>
          <p:cNvSpPr txBox="1"/>
          <p:nvPr/>
        </p:nvSpPr>
        <p:spPr>
          <a:xfrm>
            <a:off x="5410200" y="3122858"/>
            <a:ext cx="1728188" cy="369335"/>
          </a:xfrm>
          <a:prstGeom prst="rect">
            <a:avLst/>
          </a:prstGeom>
          <a:noFill/>
          <a:ln>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Calibri"/>
              </a:rPr>
              <a:t>Enlightenment</a:t>
            </a:r>
            <a:endParaRPr lang="en-US" sz="1800" b="0" i="0" u="none" strike="noStrike" kern="1200" cap="none" spc="0" baseline="0" dirty="0">
              <a:solidFill>
                <a:srgbClr val="000000"/>
              </a:solidFill>
              <a:uFillTx/>
              <a:latin typeface="Calibri"/>
            </a:endParaRPr>
          </a:p>
        </p:txBody>
      </p:sp>
      <p:sp>
        <p:nvSpPr>
          <p:cNvPr id="8" name="TextBox 18"/>
          <p:cNvSpPr txBox="1"/>
          <p:nvPr/>
        </p:nvSpPr>
        <p:spPr>
          <a:xfrm>
            <a:off x="7725880" y="2820667"/>
            <a:ext cx="1512170" cy="646334"/>
          </a:xfrm>
          <a:prstGeom prst="rect">
            <a:avLst/>
          </a:prstGeom>
          <a:noFill/>
          <a:ln>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Calibri"/>
              </a:rPr>
              <a:t>The new normality</a:t>
            </a:r>
            <a:endParaRPr lang="en-US" sz="1800" b="0" i="0" u="none" strike="noStrike" kern="1200" cap="none" spc="0" baseline="0" dirty="0">
              <a:solidFill>
                <a:srgbClr val="000000"/>
              </a:solidFill>
              <a:uFillTx/>
              <a:latin typeface="Calibri"/>
            </a:endParaRPr>
          </a:p>
        </p:txBody>
      </p:sp>
      <p:cxnSp>
        <p:nvCxnSpPr>
          <p:cNvPr id="9" name="Straight Arrow Connector 23"/>
          <p:cNvCxnSpPr>
            <a:endCxn id="35" idx="2"/>
          </p:cNvCxnSpPr>
          <p:nvPr/>
        </p:nvCxnSpPr>
        <p:spPr>
          <a:xfrm>
            <a:off x="7620000" y="3005334"/>
            <a:ext cx="0" cy="2644352"/>
          </a:xfrm>
          <a:prstGeom prst="straightConnector1">
            <a:avLst/>
          </a:prstGeom>
          <a:noFill/>
          <a:ln w="9528">
            <a:solidFill>
              <a:srgbClr val="C00000"/>
            </a:solidFill>
            <a:custDash>
              <a:ds d="299906" sp="299906"/>
            </a:custDash>
            <a:headEnd type="arrow"/>
            <a:tailEnd type="arrow"/>
          </a:ln>
        </p:spPr>
      </p:cxnSp>
      <p:sp>
        <p:nvSpPr>
          <p:cNvPr id="10" name="TextBox 25"/>
          <p:cNvSpPr txBox="1"/>
          <p:nvPr/>
        </p:nvSpPr>
        <p:spPr>
          <a:xfrm>
            <a:off x="7787240" y="6400800"/>
            <a:ext cx="1512170" cy="369335"/>
          </a:xfrm>
          <a:prstGeom prst="rect">
            <a:avLst/>
          </a:prstGeom>
          <a:noFill/>
          <a:ln>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Calibri"/>
              </a:rPr>
              <a:t>Time</a:t>
            </a:r>
            <a:endParaRPr lang="en-US" sz="1800" b="0" i="0" u="none" strike="noStrike" kern="1200" cap="none" spc="0" baseline="0" dirty="0">
              <a:solidFill>
                <a:srgbClr val="000000"/>
              </a:solidFill>
              <a:uFillTx/>
              <a:latin typeface="Calibri"/>
            </a:endParaRPr>
          </a:p>
        </p:txBody>
      </p:sp>
      <p:cxnSp>
        <p:nvCxnSpPr>
          <p:cNvPr id="11" name="Straight Arrow Connector 27"/>
          <p:cNvCxnSpPr/>
          <p:nvPr/>
        </p:nvCxnSpPr>
        <p:spPr>
          <a:xfrm>
            <a:off x="1078017" y="3005334"/>
            <a:ext cx="1" cy="949413"/>
          </a:xfrm>
          <a:prstGeom prst="straightConnector1">
            <a:avLst/>
          </a:prstGeom>
          <a:noFill/>
          <a:ln w="9528">
            <a:solidFill>
              <a:srgbClr val="000000"/>
            </a:solidFill>
            <a:prstDash val="solid"/>
            <a:tailEnd type="arrow"/>
          </a:ln>
        </p:spPr>
      </p:cxnSp>
      <p:cxnSp>
        <p:nvCxnSpPr>
          <p:cNvPr id="12" name="Straight Arrow Connector 29"/>
          <p:cNvCxnSpPr/>
          <p:nvPr/>
        </p:nvCxnSpPr>
        <p:spPr>
          <a:xfrm flipV="1">
            <a:off x="2088247" y="1838743"/>
            <a:ext cx="0" cy="2107263"/>
          </a:xfrm>
          <a:prstGeom prst="straightConnector1">
            <a:avLst/>
          </a:prstGeom>
          <a:noFill/>
          <a:ln w="9528">
            <a:solidFill>
              <a:srgbClr val="000000"/>
            </a:solidFill>
            <a:prstDash val="solid"/>
            <a:tailEnd type="arrow"/>
          </a:ln>
        </p:spPr>
      </p:cxnSp>
      <p:sp>
        <p:nvSpPr>
          <p:cNvPr id="13" name="TextBox 13"/>
          <p:cNvSpPr txBox="1"/>
          <p:nvPr/>
        </p:nvSpPr>
        <p:spPr>
          <a:xfrm>
            <a:off x="-180008" y="1091303"/>
            <a:ext cx="1512170" cy="646334"/>
          </a:xfrm>
          <a:prstGeom prst="rect">
            <a:avLst/>
          </a:prstGeom>
          <a:noFill/>
          <a:ln>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Calibri"/>
              </a:rPr>
              <a:t>      Staff</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Calibri"/>
              </a:rPr>
              <a:t>Engagement</a:t>
            </a:r>
            <a:endParaRPr lang="en-US" sz="1800" b="0" i="0" u="none" strike="noStrike" kern="1200" cap="none" spc="0" baseline="0" dirty="0">
              <a:solidFill>
                <a:srgbClr val="000000"/>
              </a:solidFill>
              <a:uFillTx/>
              <a:latin typeface="Calibri"/>
            </a:endParaRPr>
          </a:p>
        </p:txBody>
      </p:sp>
      <p:sp>
        <p:nvSpPr>
          <p:cNvPr id="14" name="TextBox 14"/>
          <p:cNvSpPr txBox="1"/>
          <p:nvPr/>
        </p:nvSpPr>
        <p:spPr>
          <a:xfrm>
            <a:off x="362389" y="1926004"/>
            <a:ext cx="1512170" cy="923333"/>
          </a:xfrm>
          <a:prstGeom prst="rect">
            <a:avLst/>
          </a:prstGeom>
          <a:noFill/>
          <a:ln>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Calibri"/>
              </a:rPr>
              <a:t>Nerves &amp; Relief about starting</a:t>
            </a:r>
            <a:endParaRPr lang="en-US" sz="1800" b="0" i="0" u="none" strike="noStrike" kern="1200" cap="none" spc="0" baseline="0" dirty="0">
              <a:solidFill>
                <a:srgbClr val="000000"/>
              </a:solidFill>
              <a:uFillTx/>
              <a:latin typeface="Calibri"/>
            </a:endParaRPr>
          </a:p>
        </p:txBody>
      </p:sp>
      <p:cxnSp>
        <p:nvCxnSpPr>
          <p:cNvPr id="15" name="Straight Connector 5"/>
          <p:cNvCxnSpPr/>
          <p:nvPr/>
        </p:nvCxnSpPr>
        <p:spPr>
          <a:xfrm>
            <a:off x="304800" y="1752600"/>
            <a:ext cx="1" cy="4648200"/>
          </a:xfrm>
          <a:prstGeom prst="straightConnector1">
            <a:avLst/>
          </a:prstGeom>
          <a:noFill/>
          <a:ln w="9528">
            <a:solidFill>
              <a:srgbClr val="000000"/>
            </a:solidFill>
            <a:prstDash val="solid"/>
          </a:ln>
        </p:spPr>
      </p:cxnSp>
      <p:cxnSp>
        <p:nvCxnSpPr>
          <p:cNvPr id="16" name="Straight Connector 7"/>
          <p:cNvCxnSpPr/>
          <p:nvPr/>
        </p:nvCxnSpPr>
        <p:spPr>
          <a:xfrm flipV="1">
            <a:off x="304800" y="6416419"/>
            <a:ext cx="7632863" cy="2"/>
          </a:xfrm>
          <a:prstGeom prst="straightConnector1">
            <a:avLst/>
          </a:prstGeom>
          <a:noFill/>
          <a:ln w="9528">
            <a:solidFill>
              <a:srgbClr val="000000"/>
            </a:solidFill>
            <a:prstDash val="solid"/>
          </a:ln>
        </p:spPr>
      </p:cxnSp>
      <p:sp>
        <p:nvSpPr>
          <p:cNvPr id="35" name="Freeform 34"/>
          <p:cNvSpPr/>
          <p:nvPr/>
        </p:nvSpPr>
        <p:spPr>
          <a:xfrm>
            <a:off x="4201886" y="5563380"/>
            <a:ext cx="3608309" cy="674970"/>
          </a:xfrm>
          <a:custGeom>
            <a:avLst/>
            <a:gdLst>
              <a:gd name="connsiteX0" fmla="*/ 0 w 3608309"/>
              <a:gd name="connsiteY0" fmla="*/ 565277 h 674970"/>
              <a:gd name="connsiteX1" fmla="*/ 2090057 w 3608309"/>
              <a:gd name="connsiteY1" fmla="*/ 641477 h 674970"/>
              <a:gd name="connsiteX2" fmla="*/ 3418114 w 3608309"/>
              <a:gd name="connsiteY2" fmla="*/ 86306 h 674970"/>
              <a:gd name="connsiteX3" fmla="*/ 3570514 w 3608309"/>
              <a:gd name="connsiteY3" fmla="*/ 10106 h 674970"/>
            </a:gdLst>
            <a:ahLst/>
            <a:cxnLst>
              <a:cxn ang="0">
                <a:pos x="connsiteX0" y="connsiteY0"/>
              </a:cxn>
              <a:cxn ang="0">
                <a:pos x="connsiteX1" y="connsiteY1"/>
              </a:cxn>
              <a:cxn ang="0">
                <a:pos x="connsiteX2" y="connsiteY2"/>
              </a:cxn>
              <a:cxn ang="0">
                <a:pos x="connsiteX3" y="connsiteY3"/>
              </a:cxn>
            </a:cxnLst>
            <a:rect l="l" t="t" r="r" b="b"/>
            <a:pathLst>
              <a:path w="3608309" h="674970">
                <a:moveTo>
                  <a:pt x="0" y="565277"/>
                </a:moveTo>
                <a:cubicBezTo>
                  <a:pt x="760185" y="643291"/>
                  <a:pt x="1520371" y="721306"/>
                  <a:pt x="2090057" y="641477"/>
                </a:cubicBezTo>
                <a:cubicBezTo>
                  <a:pt x="2659743" y="561648"/>
                  <a:pt x="3171371" y="191534"/>
                  <a:pt x="3418114" y="86306"/>
                </a:cubicBezTo>
                <a:cubicBezTo>
                  <a:pt x="3664857" y="-18923"/>
                  <a:pt x="3617685" y="-4409"/>
                  <a:pt x="3570514" y="10106"/>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0267135"/>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Five Dysfunctions of a Team</a:t>
            </a:r>
            <a:endParaRPr lang="en-US" dirty="0"/>
          </a:p>
        </p:txBody>
      </p:sp>
      <p:sp>
        <p:nvSpPr>
          <p:cNvPr id="3" name="Content Placeholder 2"/>
          <p:cNvSpPr>
            <a:spLocks noGrp="1"/>
          </p:cNvSpPr>
          <p:nvPr>
            <p:ph idx="1"/>
          </p:nvPr>
        </p:nvSpPr>
        <p:spPr/>
        <p:txBody>
          <a:bodyPr/>
          <a:lstStyle/>
          <a:p>
            <a:r>
              <a:rPr lang="en-GB" dirty="0" smtClean="0"/>
              <a:t>Absence of Trust</a:t>
            </a:r>
          </a:p>
          <a:p>
            <a:r>
              <a:rPr lang="en-GB" dirty="0" smtClean="0"/>
              <a:t>Fear of Conflict</a:t>
            </a:r>
          </a:p>
          <a:p>
            <a:r>
              <a:rPr lang="en-GB" dirty="0" smtClean="0"/>
              <a:t>Lack of commitment</a:t>
            </a:r>
          </a:p>
          <a:p>
            <a:r>
              <a:rPr lang="en-GB" dirty="0" smtClean="0"/>
              <a:t>Avoidance of Accountability</a:t>
            </a:r>
          </a:p>
          <a:p>
            <a:r>
              <a:rPr lang="en-GB" dirty="0" smtClean="0"/>
              <a:t>Inattention to Results</a:t>
            </a:r>
          </a:p>
          <a:p>
            <a:endParaRPr lang="en-GB" dirty="0"/>
          </a:p>
          <a:p>
            <a:pPr lvl="8" algn="r"/>
            <a:r>
              <a:rPr lang="en-GB" sz="1400" dirty="0" smtClean="0"/>
              <a:t>Patrick </a:t>
            </a:r>
            <a:r>
              <a:rPr lang="en-GB" sz="1400" dirty="0" err="1" smtClean="0"/>
              <a:t>Lencioni</a:t>
            </a:r>
            <a:r>
              <a:rPr lang="en-GB" sz="1400" dirty="0" smtClean="0"/>
              <a:t> 2002</a:t>
            </a:r>
            <a:endParaRPr lang="en-US" sz="1400" dirty="0"/>
          </a:p>
        </p:txBody>
      </p:sp>
    </p:spTree>
    <p:extLst>
      <p:ext uri="{BB962C8B-B14F-4D97-AF65-F5344CB8AC3E}">
        <p14:creationId xmlns:p14="http://schemas.microsoft.com/office/powerpoint/2010/main" val="134622208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a:xfrm>
            <a:off x="457200" y="319683"/>
            <a:ext cx="8229600" cy="1300322"/>
          </a:xfrm>
        </p:spPr>
        <p:txBody>
          <a:bodyPr lIns="0" tIns="0" rIns="0" bIns="0"/>
          <a:lstStyle/>
          <a:p>
            <a:pPr lvl="0">
              <a:buNone/>
            </a:pPr>
            <a:r>
              <a:rPr lang="en-GB" dirty="0"/>
              <a:t>Single L</a:t>
            </a:r>
            <a:r>
              <a:rPr lang="en-GB" dirty="0" smtClean="0"/>
              <a:t>oop &amp; Double </a:t>
            </a:r>
            <a:r>
              <a:rPr lang="en-GB" dirty="0"/>
              <a:t>L</a:t>
            </a:r>
            <a:r>
              <a:rPr lang="en-GB" dirty="0" smtClean="0"/>
              <a:t>oop Learning</a:t>
            </a:r>
            <a:endParaRPr lang="en-GB" dirty="0"/>
          </a:p>
        </p:txBody>
      </p:sp>
      <p:sp>
        <p:nvSpPr>
          <p:cNvPr id="3" name="Subtitle 2"/>
          <p:cNvSpPr txBox="1">
            <a:spLocks noGrp="1"/>
          </p:cNvSpPr>
          <p:nvPr>
            <p:ph type="subTitle" idx="4294967295"/>
          </p:nvPr>
        </p:nvSpPr>
        <p:spPr>
          <a:xfrm>
            <a:off x="457200" y="1649522"/>
            <a:ext cx="8229243" cy="4435918"/>
          </a:xfrm>
        </p:spPr>
        <p:txBody>
          <a:bodyPr lIns="0" tIns="0" rIns="0" bIns="0" anchor="ctr" anchorCtr="1"/>
          <a:lstStyle/>
          <a:p>
            <a:pPr marL="0" lvl="0" indent="0" algn="ctr" hangingPunct="0">
              <a:buNone/>
            </a:pPr>
            <a:r>
              <a:rPr lang="en-GB" dirty="0"/>
              <a:t> </a:t>
            </a:r>
          </a:p>
        </p:txBody>
      </p:sp>
      <p:sp>
        <p:nvSpPr>
          <p:cNvPr id="4" name="Rectangle 3"/>
          <p:cNvSpPr/>
          <p:nvPr/>
        </p:nvSpPr>
        <p:spPr>
          <a:xfrm>
            <a:off x="369394" y="2159995"/>
            <a:ext cx="1799996" cy="899998"/>
          </a:xfrm>
          <a:prstGeom prst="rect">
            <a:avLst/>
          </a:prstGeom>
          <a:solidFill>
            <a:srgbClr val="99CCFF"/>
          </a:solidFill>
          <a:ln w="0">
            <a:solidFill>
              <a:srgbClr val="000000"/>
            </a:solidFill>
            <a:prstDash val="solid"/>
          </a:ln>
        </p:spPr>
        <p:txBody>
          <a:bodyPr vert="horz" wrap="square" lIns="90004" tIns="44997" rIns="90004" bIns="44997" anchor="ctr" anchorCtr="1" compatLnSpc="0"/>
          <a:lstStyle/>
          <a:p>
            <a:pPr marL="0" marR="0" lvl="0" indent="0" algn="ct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smtClean="0">
              <a:solidFill>
                <a:srgbClr val="000000"/>
              </a:solidFill>
              <a:uFillTx/>
              <a:latin typeface="Arial" pitchFamily="18"/>
              <a:ea typeface="Arial Unicode MS" pitchFamily="2"/>
              <a:cs typeface="Tahoma" pitchFamily="2"/>
            </a:endParaRPr>
          </a:p>
          <a:p>
            <a:pPr marL="0" marR="0" lvl="0" indent="0" algn="ct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smtClean="0">
                <a:solidFill>
                  <a:srgbClr val="000000"/>
                </a:solidFill>
                <a:uFillTx/>
                <a:latin typeface="Arial" pitchFamily="18"/>
                <a:ea typeface="Arial Unicode MS" pitchFamily="2"/>
                <a:cs typeface="Tahoma" pitchFamily="2"/>
              </a:rPr>
              <a:t>CONTEXT</a:t>
            </a:r>
            <a:r>
              <a:rPr lang="en-GB" sz="1800" b="0" i="0" u="none" strike="noStrike" kern="1200" cap="none" spc="0" baseline="0" dirty="0">
                <a:solidFill>
                  <a:srgbClr val="000000"/>
                </a:solidFill>
                <a:uFillTx/>
                <a:latin typeface="Arial" pitchFamily="18"/>
                <a:ea typeface="Arial Unicode MS" pitchFamily="2"/>
                <a:cs typeface="Tahoma" pitchFamily="2"/>
              </a:rPr>
              <a:t>	</a:t>
            </a:r>
          </a:p>
        </p:txBody>
      </p:sp>
      <p:sp>
        <p:nvSpPr>
          <p:cNvPr id="5" name="Rectangle 4"/>
          <p:cNvSpPr/>
          <p:nvPr/>
        </p:nvSpPr>
        <p:spPr>
          <a:xfrm>
            <a:off x="6839995" y="2159995"/>
            <a:ext cx="1799996" cy="899998"/>
          </a:xfrm>
          <a:prstGeom prst="rect">
            <a:avLst/>
          </a:prstGeom>
          <a:solidFill>
            <a:srgbClr val="FFFF99"/>
          </a:solidFill>
          <a:ln w="0">
            <a:solidFill>
              <a:srgbClr val="000000"/>
            </a:solidFill>
            <a:prstDash val="solid"/>
          </a:ln>
        </p:spPr>
        <p:txBody>
          <a:bodyPr vert="horz" wrap="square" lIns="90004" tIns="44997" rIns="90004" bIns="44997" anchor="ctr" anchorCtr="1" compatLnSpc="0"/>
          <a:lstStyle/>
          <a:p>
            <a:pPr marL="0" marR="0" lvl="0" indent="0" algn="ct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18"/>
                <a:ea typeface="Arial Unicode MS" pitchFamily="2"/>
                <a:cs typeface="Tahoma" pitchFamily="2"/>
              </a:rPr>
              <a:t>OUTCOMES</a:t>
            </a:r>
          </a:p>
        </p:txBody>
      </p:sp>
      <p:sp>
        <p:nvSpPr>
          <p:cNvPr id="6" name="Rectangle 5"/>
          <p:cNvSpPr/>
          <p:nvPr/>
        </p:nvSpPr>
        <p:spPr>
          <a:xfrm>
            <a:off x="2520004" y="2159995"/>
            <a:ext cx="1799996" cy="899998"/>
          </a:xfrm>
          <a:prstGeom prst="rect">
            <a:avLst/>
          </a:prstGeom>
          <a:solidFill>
            <a:srgbClr val="7DA647"/>
          </a:solidFill>
          <a:ln w="0">
            <a:solidFill>
              <a:srgbClr val="000000"/>
            </a:solidFill>
            <a:prstDash val="solid"/>
          </a:ln>
        </p:spPr>
        <p:txBody>
          <a:bodyPr vert="horz" wrap="square" lIns="90004" tIns="44997" rIns="90004" bIns="44997" anchor="ctr" anchorCtr="1" compatLnSpc="0"/>
          <a:lstStyle/>
          <a:p>
            <a:pPr marL="0" marR="0" lvl="0" indent="0" algn="ct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18"/>
                <a:ea typeface="Arial Unicode MS" pitchFamily="2"/>
                <a:cs typeface="Tahoma" pitchFamily="2"/>
              </a:rPr>
              <a:t>FRAMEWORK</a:t>
            </a:r>
          </a:p>
        </p:txBody>
      </p:sp>
      <p:sp>
        <p:nvSpPr>
          <p:cNvPr id="7" name="Rectangle 6"/>
          <p:cNvSpPr/>
          <p:nvPr/>
        </p:nvSpPr>
        <p:spPr>
          <a:xfrm>
            <a:off x="4679999" y="2159995"/>
            <a:ext cx="1799996" cy="899998"/>
          </a:xfrm>
          <a:prstGeom prst="rect">
            <a:avLst/>
          </a:prstGeom>
          <a:solidFill>
            <a:srgbClr val="B80047"/>
          </a:solidFill>
          <a:ln w="0">
            <a:solidFill>
              <a:srgbClr val="000000"/>
            </a:solidFill>
            <a:prstDash val="solid"/>
          </a:ln>
        </p:spPr>
        <p:txBody>
          <a:bodyPr vert="horz" wrap="square" lIns="90004" tIns="44997" rIns="90004" bIns="44997" anchor="ctr" anchorCtr="1" compatLnSpc="0"/>
          <a:lstStyle/>
          <a:p>
            <a:pPr marL="0" marR="0" lvl="0" indent="0" algn="ct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18"/>
                <a:ea typeface="Arial Unicode MS" pitchFamily="2"/>
                <a:cs typeface="Tahoma" pitchFamily="2"/>
              </a:rPr>
              <a:t>ACTIONS</a:t>
            </a:r>
          </a:p>
        </p:txBody>
      </p:sp>
      <p:sp>
        <p:nvSpPr>
          <p:cNvPr id="8" name="Rectangle 7"/>
          <p:cNvSpPr/>
          <p:nvPr/>
        </p:nvSpPr>
        <p:spPr>
          <a:xfrm>
            <a:off x="359999" y="3420002"/>
            <a:ext cx="1799996" cy="2700003"/>
          </a:xfrm>
          <a:prstGeom prst="rect">
            <a:avLst/>
          </a:prstGeom>
          <a:solidFill>
            <a:srgbClr val="99CCFF"/>
          </a:solidFill>
          <a:ln w="0">
            <a:solidFill>
              <a:srgbClr val="000000"/>
            </a:solidFill>
            <a:prstDash val="solid"/>
          </a:ln>
        </p:spPr>
        <p:txBody>
          <a:bodyPr vert="horz" wrap="square" lIns="90004" tIns="44997" rIns="90004" bIns="44997" anchor="ctr" anchorCtr="1" compatLnSpc="0"/>
          <a:lstStyle/>
          <a:p>
            <a:pPr marL="0" marR="0" lvl="0" indent="0" algn="ct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Arial" pitchFamily="18"/>
                <a:ea typeface="Arial Unicode MS" pitchFamily="2"/>
                <a:cs typeface="Tahoma" pitchFamily="2"/>
              </a:rPr>
              <a:t>What we do</a:t>
            </a:r>
          </a:p>
          <a:p>
            <a:pPr marL="0" marR="0" lvl="0" indent="0" algn="ct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Arial" pitchFamily="18"/>
                <a:ea typeface="Arial Unicode MS" pitchFamily="2"/>
                <a:cs typeface="Tahoma" pitchFamily="2"/>
              </a:rPr>
              <a:t>organisationally</a:t>
            </a:r>
          </a:p>
          <a:p>
            <a:pPr marL="0" marR="0" lvl="0" indent="0" algn="ct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Arial" pitchFamily="18"/>
                <a:ea typeface="Arial Unicode MS" pitchFamily="2"/>
                <a:cs typeface="Tahoma" pitchFamily="2"/>
              </a:rPr>
              <a:t> is based</a:t>
            </a:r>
          </a:p>
          <a:p>
            <a:pPr marL="0" marR="0" lvl="0" indent="0" algn="ct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Arial" pitchFamily="18"/>
                <a:ea typeface="Arial Unicode MS" pitchFamily="2"/>
                <a:cs typeface="Tahoma" pitchFamily="2"/>
              </a:rPr>
              <a:t> on our history,</a:t>
            </a:r>
          </a:p>
          <a:p>
            <a:pPr marL="0" marR="0" lvl="0" indent="0" algn="ct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Arial" pitchFamily="18"/>
                <a:ea typeface="Arial Unicode MS" pitchFamily="2"/>
                <a:cs typeface="Tahoma" pitchFamily="2"/>
              </a:rPr>
              <a:t> our habits</a:t>
            </a:r>
          </a:p>
          <a:p>
            <a:pPr marL="0" marR="0" lvl="0" indent="0" algn="ct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Arial" pitchFamily="18"/>
                <a:ea typeface="Arial Unicode MS" pitchFamily="2"/>
                <a:cs typeface="Tahoma" pitchFamily="2"/>
              </a:rPr>
              <a:t> and</a:t>
            </a:r>
          </a:p>
          <a:p>
            <a:pPr marL="0" marR="0" lvl="0" indent="0" algn="ct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Arial" pitchFamily="18"/>
                <a:ea typeface="Arial Unicode MS" pitchFamily="2"/>
                <a:cs typeface="Tahoma" pitchFamily="2"/>
              </a:rPr>
              <a:t>our strategies</a:t>
            </a:r>
          </a:p>
        </p:txBody>
      </p:sp>
      <p:sp>
        <p:nvSpPr>
          <p:cNvPr id="9" name="Rectangle 8"/>
          <p:cNvSpPr/>
          <p:nvPr/>
        </p:nvSpPr>
        <p:spPr>
          <a:xfrm>
            <a:off x="2520004" y="3420002"/>
            <a:ext cx="1799996" cy="2700003"/>
          </a:xfrm>
          <a:prstGeom prst="rect">
            <a:avLst/>
          </a:prstGeom>
          <a:solidFill>
            <a:srgbClr val="7DA647"/>
          </a:solidFill>
          <a:ln w="0">
            <a:solidFill>
              <a:srgbClr val="000000"/>
            </a:solidFill>
            <a:prstDash val="solid"/>
          </a:ln>
        </p:spPr>
        <p:txBody>
          <a:bodyPr vert="horz" wrap="square" lIns="90004" tIns="44997" rIns="90004" bIns="44997" anchor="ctr" anchorCtr="1" compatLnSpc="0"/>
          <a:lstStyle/>
          <a:p>
            <a:pPr marL="0" marR="0" lvl="0" indent="0" algn="ct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Arial" pitchFamily="18"/>
                <a:ea typeface="Arial Unicode MS" pitchFamily="2"/>
                <a:cs typeface="Tahoma" pitchFamily="2"/>
              </a:rPr>
              <a:t>These shape</a:t>
            </a:r>
          </a:p>
          <a:p>
            <a:pPr marL="0" marR="0" lvl="0" indent="0" algn="ct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Arial" pitchFamily="18"/>
                <a:ea typeface="Arial Unicode MS" pitchFamily="2"/>
                <a:cs typeface="Tahoma" pitchFamily="2"/>
              </a:rPr>
              <a:t> our work</a:t>
            </a:r>
          </a:p>
          <a:p>
            <a:pPr marL="0" marR="0" lvl="0" indent="0" algn="ct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Arial" pitchFamily="18"/>
                <a:ea typeface="Arial Unicode MS" pitchFamily="2"/>
                <a:cs typeface="Tahoma" pitchFamily="2"/>
              </a:rPr>
              <a:t> through</a:t>
            </a:r>
          </a:p>
          <a:p>
            <a:pPr marL="0" marR="0" lvl="0" indent="0" algn="ct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Arial" pitchFamily="18"/>
                <a:ea typeface="Arial Unicode MS" pitchFamily="2"/>
                <a:cs typeface="Tahoma" pitchFamily="2"/>
              </a:rPr>
              <a:t>policies,</a:t>
            </a:r>
          </a:p>
          <a:p>
            <a:pPr marL="0" marR="0" lvl="0" indent="0" algn="ct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Arial" pitchFamily="18"/>
                <a:ea typeface="Arial Unicode MS" pitchFamily="2"/>
                <a:cs typeface="Tahoma" pitchFamily="2"/>
              </a:rPr>
              <a:t>procedures</a:t>
            </a:r>
          </a:p>
          <a:p>
            <a:pPr marL="0" marR="0" lvl="0" indent="0" algn="ct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Arial" pitchFamily="18"/>
                <a:ea typeface="Arial Unicode MS" pitchFamily="2"/>
                <a:cs typeface="Tahoma" pitchFamily="2"/>
              </a:rPr>
              <a:t>&amp;</a:t>
            </a:r>
          </a:p>
          <a:p>
            <a:pPr marL="0" marR="0" lvl="0" indent="0" algn="ct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Arial" pitchFamily="18"/>
                <a:ea typeface="Arial Unicode MS" pitchFamily="2"/>
                <a:cs typeface="Tahoma" pitchFamily="2"/>
              </a:rPr>
              <a:t>constraints</a:t>
            </a:r>
          </a:p>
          <a:p>
            <a:pPr marL="0" marR="0" lvl="0" indent="0" algn="ct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Arial" pitchFamily="18"/>
              <a:ea typeface="Arial Unicode MS" pitchFamily="2"/>
              <a:cs typeface="Tahoma" pitchFamily="2"/>
            </a:endParaRPr>
          </a:p>
        </p:txBody>
      </p:sp>
      <p:sp>
        <p:nvSpPr>
          <p:cNvPr id="10" name="Rectangle 9"/>
          <p:cNvSpPr/>
          <p:nvPr/>
        </p:nvSpPr>
        <p:spPr>
          <a:xfrm>
            <a:off x="4679999" y="3420002"/>
            <a:ext cx="1799996" cy="2700003"/>
          </a:xfrm>
          <a:prstGeom prst="rect">
            <a:avLst/>
          </a:prstGeom>
          <a:solidFill>
            <a:srgbClr val="B80047"/>
          </a:solidFill>
          <a:ln w="0">
            <a:solidFill>
              <a:srgbClr val="000000"/>
            </a:solidFill>
            <a:prstDash val="solid"/>
          </a:ln>
        </p:spPr>
        <p:txBody>
          <a:bodyPr vert="horz" wrap="square" lIns="90004" tIns="44997" rIns="90004" bIns="44997" anchor="ctr" anchorCtr="1" compatLnSpc="0"/>
          <a:lstStyle/>
          <a:p>
            <a:pPr marL="0" marR="0" lvl="0" indent="0" algn="ct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smtClean="0">
                <a:solidFill>
                  <a:srgbClr val="000000"/>
                </a:solidFill>
                <a:uFillTx/>
                <a:latin typeface="Arial" pitchFamily="18"/>
                <a:ea typeface="Arial Unicode MS" pitchFamily="2"/>
                <a:cs typeface="Tahoma" pitchFamily="2"/>
              </a:rPr>
              <a:t>The</a:t>
            </a:r>
          </a:p>
          <a:p>
            <a:pPr marL="0" marR="0" lvl="0" indent="0" algn="ct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smtClean="0">
                <a:solidFill>
                  <a:srgbClr val="000000"/>
                </a:solidFill>
                <a:uFillTx/>
                <a:latin typeface="Arial" pitchFamily="18"/>
                <a:ea typeface="Arial Unicode MS" pitchFamily="2"/>
                <a:cs typeface="Tahoma" pitchFamily="2"/>
              </a:rPr>
              <a:t> </a:t>
            </a:r>
            <a:r>
              <a:rPr lang="en-GB" sz="1800" b="0" i="0" u="none" strike="noStrike" kern="1200" cap="none" spc="0" baseline="0" dirty="0">
                <a:solidFill>
                  <a:srgbClr val="000000"/>
                </a:solidFill>
                <a:uFillTx/>
                <a:latin typeface="Arial" pitchFamily="18"/>
                <a:ea typeface="Arial Unicode MS" pitchFamily="2"/>
                <a:cs typeface="Tahoma" pitchFamily="2"/>
              </a:rPr>
              <a:t>activities,</a:t>
            </a:r>
          </a:p>
          <a:p>
            <a:pPr marL="0" marR="0" lvl="0" indent="0" algn="ct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Arial" pitchFamily="18"/>
                <a:ea typeface="Arial Unicode MS" pitchFamily="2"/>
                <a:cs typeface="Tahoma" pitchFamily="2"/>
              </a:rPr>
              <a:t>tasks &amp;</a:t>
            </a:r>
          </a:p>
          <a:p>
            <a:pPr marL="0" marR="0" lvl="0" indent="0" algn="ct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Arial" pitchFamily="18"/>
                <a:ea typeface="Arial Unicode MS" pitchFamily="2"/>
                <a:cs typeface="Tahoma" pitchFamily="2"/>
              </a:rPr>
              <a:t>behaviours</a:t>
            </a:r>
          </a:p>
          <a:p>
            <a:pPr marL="0" marR="0" lvl="0" indent="0" algn="ct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Arial" pitchFamily="18"/>
                <a:ea typeface="Arial Unicode MS" pitchFamily="2"/>
                <a:cs typeface="Tahoma" pitchFamily="2"/>
              </a:rPr>
              <a:t> that staff</a:t>
            </a:r>
          </a:p>
          <a:p>
            <a:pPr marL="0" marR="0" lvl="0" indent="0" algn="ct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Arial" pitchFamily="18"/>
                <a:ea typeface="Arial Unicode MS" pitchFamily="2"/>
                <a:cs typeface="Tahoma" pitchFamily="2"/>
              </a:rPr>
              <a:t>undertake</a:t>
            </a:r>
          </a:p>
        </p:txBody>
      </p:sp>
      <p:sp>
        <p:nvSpPr>
          <p:cNvPr id="11" name="Rectangle 10"/>
          <p:cNvSpPr/>
          <p:nvPr/>
        </p:nvSpPr>
        <p:spPr>
          <a:xfrm>
            <a:off x="6865562" y="3438720"/>
            <a:ext cx="1774438" cy="2681276"/>
          </a:xfrm>
          <a:prstGeom prst="rect">
            <a:avLst/>
          </a:prstGeom>
          <a:solidFill>
            <a:srgbClr val="FFFF99"/>
          </a:solidFill>
          <a:ln w="0">
            <a:solidFill>
              <a:srgbClr val="000000"/>
            </a:solidFill>
            <a:prstDash val="solid"/>
          </a:ln>
        </p:spPr>
        <p:txBody>
          <a:bodyPr vert="horz" wrap="square" lIns="90004" tIns="44997" rIns="90004" bIns="44997" anchor="ctr" anchorCtr="1" compatLnSpc="0"/>
          <a:lstStyle/>
          <a:p>
            <a:pPr marL="0" marR="0" lvl="0" indent="0" algn="ct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Arial" pitchFamily="18"/>
                <a:ea typeface="Arial Unicode MS" pitchFamily="2"/>
                <a:cs typeface="Tahoma" pitchFamily="2"/>
              </a:rPr>
              <a:t>What the</a:t>
            </a:r>
          </a:p>
          <a:p>
            <a:pPr marL="0" marR="0" lvl="0" indent="0" algn="ct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Arial" pitchFamily="18"/>
                <a:ea typeface="Arial Unicode MS" pitchFamily="2"/>
                <a:cs typeface="Tahoma" pitchFamily="2"/>
              </a:rPr>
              <a:t>world</a:t>
            </a:r>
          </a:p>
          <a:p>
            <a:pPr marL="0" marR="0" lvl="0" indent="0" algn="ct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Arial" pitchFamily="18"/>
                <a:ea typeface="Arial Unicode MS" pitchFamily="2"/>
                <a:cs typeface="Tahoma" pitchFamily="2"/>
              </a:rPr>
              <a:t>experiences as</a:t>
            </a:r>
          </a:p>
          <a:p>
            <a:pPr marL="0" marR="0" lvl="0" indent="0" algn="ct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Arial" pitchFamily="18"/>
                <a:ea typeface="Arial Unicode MS" pitchFamily="2"/>
                <a:cs typeface="Tahoma" pitchFamily="2"/>
              </a:rPr>
              <a:t>a result of</a:t>
            </a:r>
          </a:p>
          <a:p>
            <a:pPr marL="0" marR="0" lvl="0" indent="0" algn="ct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Arial" pitchFamily="18"/>
                <a:ea typeface="Arial Unicode MS" pitchFamily="2"/>
                <a:cs typeface="Tahoma" pitchFamily="2"/>
              </a:rPr>
              <a:t>our</a:t>
            </a:r>
          </a:p>
          <a:p>
            <a:pPr marL="0" marR="0" lvl="0" indent="0" algn="ct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Arial" pitchFamily="18"/>
                <a:ea typeface="Arial Unicode MS" pitchFamily="2"/>
                <a:cs typeface="Tahoma" pitchFamily="2"/>
              </a:rPr>
              <a:t> </a:t>
            </a:r>
            <a:r>
              <a:rPr lang="en-GB" sz="1800" b="0" i="0" u="none" strike="noStrike" kern="1200" cap="none" spc="0" baseline="0" dirty="0" smtClean="0">
                <a:solidFill>
                  <a:srgbClr val="000000"/>
                </a:solidFill>
                <a:uFillTx/>
                <a:latin typeface="Arial" pitchFamily="18"/>
                <a:ea typeface="Arial Unicode MS" pitchFamily="2"/>
                <a:cs typeface="Tahoma" pitchFamily="2"/>
              </a:rPr>
              <a:t>organisation’s</a:t>
            </a:r>
            <a:endParaRPr lang="en-GB" sz="1800" b="0" i="0" u="none" strike="noStrike" kern="1200" cap="none" spc="0" baseline="0" dirty="0">
              <a:solidFill>
                <a:srgbClr val="000000"/>
              </a:solidFill>
              <a:uFillTx/>
              <a:latin typeface="Arial" pitchFamily="18"/>
              <a:ea typeface="Arial Unicode MS" pitchFamily="2"/>
              <a:cs typeface="Tahoma" pitchFamily="2"/>
            </a:endParaRPr>
          </a:p>
          <a:p>
            <a:pPr marL="0" marR="0" lvl="0" indent="0" algn="ct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Arial" pitchFamily="18"/>
                <a:ea typeface="Arial Unicode MS" pitchFamily="2"/>
                <a:cs typeface="Tahoma" pitchFamily="2"/>
              </a:rPr>
              <a:t>actions</a:t>
            </a:r>
          </a:p>
        </p:txBody>
      </p:sp>
      <p:cxnSp>
        <p:nvCxnSpPr>
          <p:cNvPr id="13" name="Straight Arrow Connector 12"/>
          <p:cNvCxnSpPr/>
          <p:nvPr/>
        </p:nvCxnSpPr>
        <p:spPr>
          <a:xfrm>
            <a:off x="5579997" y="1981200"/>
            <a:ext cx="2159996" cy="0"/>
          </a:xfrm>
          <a:prstGeom prst="straightConnector1">
            <a:avLst/>
          </a:prstGeom>
          <a:ln w="38100">
            <a:solidFill>
              <a:srgbClr val="002060"/>
            </a:solidFill>
            <a:prstDash val="dash"/>
            <a:headEnd type="arrow"/>
            <a:tailEnd type="arrow"/>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a:off x="3420002" y="3200400"/>
            <a:ext cx="4332779" cy="0"/>
          </a:xfrm>
          <a:prstGeom prst="straightConnector1">
            <a:avLst/>
          </a:prstGeom>
          <a:ln w="38100">
            <a:solidFill>
              <a:srgbClr val="002060"/>
            </a:solidFill>
            <a:prstDash val="dash"/>
            <a:headEnd type="arrow"/>
            <a:tailEnd type="arrow"/>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a:off x="1259997" y="6324600"/>
            <a:ext cx="6492784" cy="0"/>
          </a:xfrm>
          <a:prstGeom prst="straightConnector1">
            <a:avLst/>
          </a:prstGeom>
          <a:ln w="38100">
            <a:solidFill>
              <a:srgbClr val="002060"/>
            </a:solidFill>
            <a:prstDash val="dash"/>
            <a:headEnd type="arrow"/>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6075552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wipe(down)">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circle(in)">
                                      <p:cBhvr>
                                        <p:cTn id="17" dur="20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wipe(down)">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circle(in)">
                                      <p:cBhvr>
                                        <p:cTn id="27" dur="2000"/>
                                        <p:tgtEl>
                                          <p:spTgt spid="7"/>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wipe(down)">
                                      <p:cBhvr>
                                        <p:cTn id="32" dur="500"/>
                                        <p:tgtEl>
                                          <p:spTgt spid="10"/>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grpId="0" nodeType="clickEffect">
                                  <p:stCondLst>
                                    <p:cond delay="0"/>
                                  </p:stCondLst>
                                  <p:childTnLst>
                                    <p:set>
                                      <p:cBhvr>
                                        <p:cTn id="36" dur="1" fill="hold">
                                          <p:stCondLst>
                                            <p:cond delay="0"/>
                                          </p:stCondLst>
                                        </p:cTn>
                                        <p:tgtEl>
                                          <p:spTgt spid="5"/>
                                        </p:tgtEl>
                                        <p:attrNameLst>
                                          <p:attrName>style.visibility</p:attrName>
                                        </p:attrNameLst>
                                      </p:cBhvr>
                                      <p:to>
                                        <p:strVal val="visible"/>
                                      </p:to>
                                    </p:set>
                                    <p:animEffect transition="in" filter="circle(in)">
                                      <p:cBhvr>
                                        <p:cTn id="37" dur="2000"/>
                                        <p:tgtEl>
                                          <p:spTgt spid="5"/>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grpId="0" nodeType="clickEffect">
                                  <p:stCondLst>
                                    <p:cond delay="0"/>
                                  </p:stCondLst>
                                  <p:childTnLst>
                                    <p:set>
                                      <p:cBhvr>
                                        <p:cTn id="41" dur="1" fill="hold">
                                          <p:stCondLst>
                                            <p:cond delay="0"/>
                                          </p:stCondLst>
                                        </p:cTn>
                                        <p:tgtEl>
                                          <p:spTgt spid="11"/>
                                        </p:tgtEl>
                                        <p:attrNameLst>
                                          <p:attrName>style.visibility</p:attrName>
                                        </p:attrNameLst>
                                      </p:cBhvr>
                                      <p:to>
                                        <p:strVal val="visible"/>
                                      </p:to>
                                    </p:set>
                                    <p:animEffect transition="in" filter="wipe(down)">
                                      <p:cBhvr>
                                        <p:cTn id="42" dur="500"/>
                                        <p:tgtEl>
                                          <p:spTgt spid="11"/>
                                        </p:tgtEl>
                                      </p:cBhvr>
                                    </p:animEffect>
                                  </p:childTnLst>
                                </p:cTn>
                              </p:par>
                            </p:childTnLst>
                          </p:cTn>
                        </p:par>
                      </p:childTnLst>
                    </p:cTn>
                  </p:par>
                  <p:par>
                    <p:cTn id="43" fill="hold">
                      <p:stCondLst>
                        <p:cond delay="indefinite"/>
                      </p:stCondLst>
                      <p:childTnLst>
                        <p:par>
                          <p:cTn id="44" fill="hold">
                            <p:stCondLst>
                              <p:cond delay="0"/>
                            </p:stCondLst>
                            <p:childTnLst>
                              <p:par>
                                <p:cTn id="45" presetID="21" presetClass="entr" presetSubtype="1" fill="hold" nodeType="clickEffect">
                                  <p:stCondLst>
                                    <p:cond delay="0"/>
                                  </p:stCondLst>
                                  <p:childTnLst>
                                    <p:set>
                                      <p:cBhvr>
                                        <p:cTn id="46" dur="1" fill="hold">
                                          <p:stCondLst>
                                            <p:cond delay="0"/>
                                          </p:stCondLst>
                                        </p:cTn>
                                        <p:tgtEl>
                                          <p:spTgt spid="13"/>
                                        </p:tgtEl>
                                        <p:attrNameLst>
                                          <p:attrName>style.visibility</p:attrName>
                                        </p:attrNameLst>
                                      </p:cBhvr>
                                      <p:to>
                                        <p:strVal val="visible"/>
                                      </p:to>
                                    </p:set>
                                    <p:animEffect transition="in" filter="wheel(1)">
                                      <p:cBhvr>
                                        <p:cTn id="47" dur="4000"/>
                                        <p:tgtEl>
                                          <p:spTgt spid="13"/>
                                        </p:tgtEl>
                                      </p:cBhvr>
                                    </p:animEffect>
                                  </p:childTnLst>
                                </p:cTn>
                              </p:par>
                            </p:childTnLst>
                          </p:cTn>
                        </p:par>
                      </p:childTnLst>
                    </p:cTn>
                  </p:par>
                  <p:par>
                    <p:cTn id="48" fill="hold">
                      <p:stCondLst>
                        <p:cond delay="indefinite"/>
                      </p:stCondLst>
                      <p:childTnLst>
                        <p:par>
                          <p:cTn id="49" fill="hold">
                            <p:stCondLst>
                              <p:cond delay="0"/>
                            </p:stCondLst>
                            <p:childTnLst>
                              <p:par>
                                <p:cTn id="50" presetID="21" presetClass="entr" presetSubtype="1" fill="hold" nodeType="clickEffect">
                                  <p:stCondLst>
                                    <p:cond delay="0"/>
                                  </p:stCondLst>
                                  <p:childTnLst>
                                    <p:set>
                                      <p:cBhvr>
                                        <p:cTn id="51" dur="1" fill="hold">
                                          <p:stCondLst>
                                            <p:cond delay="0"/>
                                          </p:stCondLst>
                                        </p:cTn>
                                        <p:tgtEl>
                                          <p:spTgt spid="14"/>
                                        </p:tgtEl>
                                        <p:attrNameLst>
                                          <p:attrName>style.visibility</p:attrName>
                                        </p:attrNameLst>
                                      </p:cBhvr>
                                      <p:to>
                                        <p:strVal val="visible"/>
                                      </p:to>
                                    </p:set>
                                    <p:animEffect transition="in" filter="wheel(1)">
                                      <p:cBhvr>
                                        <p:cTn id="52" dur="3000"/>
                                        <p:tgtEl>
                                          <p:spTgt spid="14"/>
                                        </p:tgtEl>
                                      </p:cBhvr>
                                    </p:animEffect>
                                  </p:childTnLst>
                                </p:cTn>
                              </p:par>
                            </p:childTnLst>
                          </p:cTn>
                        </p:par>
                      </p:childTnLst>
                    </p:cTn>
                  </p:par>
                  <p:par>
                    <p:cTn id="53" fill="hold">
                      <p:stCondLst>
                        <p:cond delay="indefinite"/>
                      </p:stCondLst>
                      <p:childTnLst>
                        <p:par>
                          <p:cTn id="54" fill="hold">
                            <p:stCondLst>
                              <p:cond delay="0"/>
                            </p:stCondLst>
                            <p:childTnLst>
                              <p:par>
                                <p:cTn id="55" presetID="21" presetClass="entr" presetSubtype="1" fill="hold" nodeType="clickEffect">
                                  <p:stCondLst>
                                    <p:cond delay="0"/>
                                  </p:stCondLst>
                                  <p:childTnLst>
                                    <p:set>
                                      <p:cBhvr>
                                        <p:cTn id="56" dur="1" fill="hold">
                                          <p:stCondLst>
                                            <p:cond delay="0"/>
                                          </p:stCondLst>
                                        </p:cTn>
                                        <p:tgtEl>
                                          <p:spTgt spid="17"/>
                                        </p:tgtEl>
                                        <p:attrNameLst>
                                          <p:attrName>style.visibility</p:attrName>
                                        </p:attrNameLst>
                                      </p:cBhvr>
                                      <p:to>
                                        <p:strVal val="visible"/>
                                      </p:to>
                                    </p:set>
                                    <p:animEffect transition="in" filter="wheel(1)">
                                      <p:cBhvr>
                                        <p:cTn id="57" dur="30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9" grpId="0" animBg="1"/>
      <p:bldP spid="10" grpId="0" animBg="1"/>
      <p:bldP spid="11"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48922" y="980728"/>
            <a:ext cx="8046156" cy="5145435"/>
          </a:xfrm>
        </p:spPr>
      </p:pic>
    </p:spTree>
    <p:extLst>
      <p:ext uri="{BB962C8B-B14F-4D97-AF65-F5344CB8AC3E}">
        <p14:creationId xmlns:p14="http://schemas.microsoft.com/office/powerpoint/2010/main" val="248420804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259632" y="1196752"/>
            <a:ext cx="6048672" cy="4548926"/>
          </a:xfrm>
        </p:spPr>
      </p:pic>
    </p:spTree>
    <p:extLst>
      <p:ext uri="{BB962C8B-B14F-4D97-AF65-F5344CB8AC3E}">
        <p14:creationId xmlns:p14="http://schemas.microsoft.com/office/powerpoint/2010/main" val="4224911447"/>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
            </a:r>
            <a:br>
              <a:rPr lang="en-GB" dirty="0" smtClean="0"/>
            </a:br>
            <a:r>
              <a:rPr lang="en-GB" dirty="0" smtClean="0"/>
              <a:t>Thank You</a:t>
            </a:r>
            <a:br>
              <a:rPr lang="en-GB" dirty="0" smtClean="0"/>
            </a:br>
            <a:r>
              <a:rPr lang="en-GB" dirty="0" smtClean="0"/>
              <a:t>Questions?</a:t>
            </a:r>
            <a:br>
              <a:rPr lang="en-GB" dirty="0" smtClean="0"/>
            </a:br>
            <a:r>
              <a:rPr lang="en-GB" dirty="0" smtClean="0"/>
              <a:t/>
            </a:r>
            <a:br>
              <a:rPr lang="en-GB" dirty="0" smtClean="0"/>
            </a:br>
            <a:r>
              <a:rPr lang="en-GB" dirty="0" smtClean="0"/>
              <a:t>Andy Edwards MSc BSc Dip Crim FHEA</a:t>
            </a:r>
            <a:br>
              <a:rPr lang="en-GB" dirty="0" smtClean="0"/>
            </a:br>
            <a:r>
              <a:rPr lang="en-GB" dirty="0" smtClean="0"/>
              <a:t>Work-based Learning Teaching Fellow</a:t>
            </a:r>
            <a:br>
              <a:rPr lang="en-GB" dirty="0" smtClean="0"/>
            </a:br>
            <a:r>
              <a:rPr lang="en-GB" dirty="0" smtClean="0"/>
              <a:t>University of Wales TSD a.r.edwards@tsd.uwtsd.ac.uk</a:t>
            </a:r>
            <a:br>
              <a:rPr lang="en-GB" dirty="0" smtClean="0"/>
            </a:br>
            <a:endParaRPr lang="en-US" dirty="0"/>
          </a:p>
        </p:txBody>
      </p:sp>
    </p:spTree>
    <p:extLst>
      <p:ext uri="{BB962C8B-B14F-4D97-AF65-F5344CB8AC3E}">
        <p14:creationId xmlns:p14="http://schemas.microsoft.com/office/powerpoint/2010/main" val="1664476783"/>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315</TotalTime>
  <Words>1731</Words>
  <Application>Microsoft Office PowerPoint</Application>
  <PresentationFormat>On-screen Show (4:3)</PresentationFormat>
  <Paragraphs>332</Paragraphs>
  <Slides>28</Slides>
  <Notes>21</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28</vt:i4>
      </vt:variant>
    </vt:vector>
  </HeadingPairs>
  <TitlesOfParts>
    <vt:vector size="34" baseType="lpstr">
      <vt:lpstr>Arial Unicode MS</vt:lpstr>
      <vt:lpstr>Arial</vt:lpstr>
      <vt:lpstr>Calibri</vt:lpstr>
      <vt:lpstr>Tahoma</vt:lpstr>
      <vt:lpstr>Times New Roman</vt:lpstr>
      <vt:lpstr>Office Theme</vt:lpstr>
      <vt:lpstr> Leadership  Programme Overview   </vt:lpstr>
      <vt:lpstr>Leadership – The Self</vt:lpstr>
      <vt:lpstr>Richard Boyatzis Theory of Self Directed Learning </vt:lpstr>
      <vt:lpstr>Reflection…</vt:lpstr>
      <vt:lpstr>Gibbs’ Model of Reflection (1988)</vt:lpstr>
      <vt:lpstr>Consideration of Good Critical Reflection</vt:lpstr>
      <vt:lpstr>Harvard Business Review</vt:lpstr>
      <vt:lpstr>On Becoming a Leader Warren Bennis 1989</vt:lpstr>
      <vt:lpstr>O/s Leadership Characteristics</vt:lpstr>
      <vt:lpstr>Alternatively..</vt:lpstr>
      <vt:lpstr>LAPD – A Search for Bedrock</vt:lpstr>
      <vt:lpstr>Leaders or Managers?</vt:lpstr>
      <vt:lpstr>Covey on Trust</vt:lpstr>
      <vt:lpstr>Leadership Models - Adair</vt:lpstr>
      <vt:lpstr>PowerPoint Presentation</vt:lpstr>
      <vt:lpstr>PowerPoint Presentation</vt:lpstr>
      <vt:lpstr>PowerPoint Presentation</vt:lpstr>
      <vt:lpstr>PowerPoint Presentation</vt:lpstr>
      <vt:lpstr>McKinsey 7s Framework</vt:lpstr>
      <vt:lpstr>Contextual Factors</vt:lpstr>
      <vt:lpstr>Stages of Group Evolution Schein</vt:lpstr>
      <vt:lpstr>PowerPoint Presentation</vt:lpstr>
      <vt:lpstr>Change Management</vt:lpstr>
      <vt:lpstr>Five Dysfunctions of a Team</vt:lpstr>
      <vt:lpstr>Single Loop &amp; Double Loop Learning</vt:lpstr>
      <vt:lpstr>PowerPoint Presentation</vt:lpstr>
      <vt:lpstr>PowerPoint Presentation</vt:lpstr>
      <vt:lpstr>             Thank You Questions?  Andy Edwards MSc BSc Dip Crim FHEA Work-based Learning Teaching Fellow University of Wales TSD a.r.edwards@tsd.uwtsd.ac.uk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RAL</dc:title>
  <dc:creator>Administrator</dc:creator>
  <cp:lastModifiedBy>Heather Fish</cp:lastModifiedBy>
  <cp:revision>28</cp:revision>
  <dcterms:created xsi:type="dcterms:W3CDTF">2014-11-26T13:28:23Z</dcterms:created>
  <dcterms:modified xsi:type="dcterms:W3CDTF">2016-01-21T13:39:31Z</dcterms:modified>
</cp:coreProperties>
</file>