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5" r:id="rId9"/>
    <p:sldId id="263" r:id="rId10"/>
    <p:sldId id="267" r:id="rId11"/>
    <p:sldId id="266" r:id="rId12"/>
    <p:sldId id="268" r:id="rId13"/>
    <p:sldId id="269" r:id="rId14"/>
    <p:sldId id="271" r:id="rId15"/>
    <p:sldId id="270" r:id="rId16"/>
    <p:sldId id="272"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ndrew Gowler (1704494)" initials="AG(" lastIdx="11" clrIdx="0">
    <p:extLst>
      <p:ext uri="{19B8F6BF-5375-455C-9EA6-DF929625EA0E}">
        <p15:presenceInfo xmlns:p15="http://schemas.microsoft.com/office/powerpoint/2012/main" userId="S-1-5-21-809251214-2178901256-4152538893-3567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04" d="100"/>
          <a:sy n="104" d="100"/>
        </p:scale>
        <p:origin x="120" y="3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C622A08-EF85-4204-9B8C-D2B1690166C0}" type="datetimeFigureOut">
              <a:rPr lang="en-GB" smtClean="0"/>
              <a:t>12/10/2018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72B816-5DDB-43E0-B926-DE3DD8117341}" type="slidenum">
              <a:rPr lang="en-GB" smtClean="0"/>
              <a:t>‹#›</a:t>
            </a:fld>
            <a:endParaRPr lang="en-GB"/>
          </a:p>
        </p:txBody>
      </p:sp>
    </p:spTree>
    <p:extLst>
      <p:ext uri="{BB962C8B-B14F-4D97-AF65-F5344CB8AC3E}">
        <p14:creationId xmlns:p14="http://schemas.microsoft.com/office/powerpoint/2010/main" val="23608479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C622A08-EF85-4204-9B8C-D2B1690166C0}" type="datetimeFigureOut">
              <a:rPr lang="en-GB" smtClean="0"/>
              <a:t>12/10/2018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72B816-5DDB-43E0-B926-DE3DD8117341}" type="slidenum">
              <a:rPr lang="en-GB" smtClean="0"/>
              <a:t>‹#›</a:t>
            </a:fld>
            <a:endParaRPr lang="en-GB"/>
          </a:p>
        </p:txBody>
      </p:sp>
    </p:spTree>
    <p:extLst>
      <p:ext uri="{BB962C8B-B14F-4D97-AF65-F5344CB8AC3E}">
        <p14:creationId xmlns:p14="http://schemas.microsoft.com/office/powerpoint/2010/main" val="31748399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C622A08-EF85-4204-9B8C-D2B1690166C0}" type="datetimeFigureOut">
              <a:rPr lang="en-GB" smtClean="0"/>
              <a:t>12/10/2018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72B816-5DDB-43E0-B926-DE3DD8117341}" type="slidenum">
              <a:rPr lang="en-GB" smtClean="0"/>
              <a:t>‹#›</a:t>
            </a:fld>
            <a:endParaRPr lang="en-GB"/>
          </a:p>
        </p:txBody>
      </p:sp>
    </p:spTree>
    <p:extLst>
      <p:ext uri="{BB962C8B-B14F-4D97-AF65-F5344CB8AC3E}">
        <p14:creationId xmlns:p14="http://schemas.microsoft.com/office/powerpoint/2010/main" val="33934059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C622A08-EF85-4204-9B8C-D2B1690166C0}" type="datetimeFigureOut">
              <a:rPr lang="en-GB" smtClean="0"/>
              <a:t>12/10/2018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F72B816-5DDB-43E0-B926-DE3DD8117341}" type="slidenum">
              <a:rPr lang="en-GB" smtClean="0"/>
              <a:t>‹#›</a:t>
            </a:fld>
            <a:endParaRPr lang="en-GB"/>
          </a:p>
        </p:txBody>
      </p:sp>
    </p:spTree>
    <p:extLst>
      <p:ext uri="{BB962C8B-B14F-4D97-AF65-F5344CB8AC3E}">
        <p14:creationId xmlns:p14="http://schemas.microsoft.com/office/powerpoint/2010/main" val="3047126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C622A08-EF85-4204-9B8C-D2B1690166C0}" type="datetimeFigureOut">
              <a:rPr lang="en-GB" smtClean="0"/>
              <a:t>12/10/2018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F72B816-5DDB-43E0-B926-DE3DD8117341}" type="slidenum">
              <a:rPr lang="en-GB" smtClean="0"/>
              <a:t>‹#›</a:t>
            </a:fld>
            <a:endParaRPr lang="en-GB"/>
          </a:p>
        </p:txBody>
      </p:sp>
    </p:spTree>
    <p:extLst>
      <p:ext uri="{BB962C8B-B14F-4D97-AF65-F5344CB8AC3E}">
        <p14:creationId xmlns:p14="http://schemas.microsoft.com/office/powerpoint/2010/main" val="6836153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C622A08-EF85-4204-9B8C-D2B1690166C0}" type="datetimeFigureOut">
              <a:rPr lang="en-GB" smtClean="0"/>
              <a:t>12/10/2018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F72B816-5DDB-43E0-B926-DE3DD8117341}" type="slidenum">
              <a:rPr lang="en-GB" smtClean="0"/>
              <a:t>‹#›</a:t>
            </a:fld>
            <a:endParaRPr lang="en-GB"/>
          </a:p>
        </p:txBody>
      </p:sp>
    </p:spTree>
    <p:extLst>
      <p:ext uri="{BB962C8B-B14F-4D97-AF65-F5344CB8AC3E}">
        <p14:creationId xmlns:p14="http://schemas.microsoft.com/office/powerpoint/2010/main" val="557982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622A08-EF85-4204-9B8C-D2B1690166C0}" type="datetimeFigureOut">
              <a:rPr lang="en-GB" smtClean="0"/>
              <a:t>12/10/2018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F72B816-5DDB-43E0-B926-DE3DD8117341}" type="slidenum">
              <a:rPr lang="en-GB" smtClean="0"/>
              <a:t>‹#›</a:t>
            </a:fld>
            <a:endParaRPr lang="en-GB"/>
          </a:p>
        </p:txBody>
      </p:sp>
    </p:spTree>
    <p:extLst>
      <p:ext uri="{BB962C8B-B14F-4D97-AF65-F5344CB8AC3E}">
        <p14:creationId xmlns:p14="http://schemas.microsoft.com/office/powerpoint/2010/main" val="28465521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C622A08-EF85-4204-9B8C-D2B1690166C0}" type="datetimeFigureOut">
              <a:rPr lang="en-GB" smtClean="0"/>
              <a:t>12/10/2018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F72B816-5DDB-43E0-B926-DE3DD8117341}" type="slidenum">
              <a:rPr lang="en-GB" smtClean="0"/>
              <a:t>‹#›</a:t>
            </a:fld>
            <a:endParaRPr lang="en-GB"/>
          </a:p>
        </p:txBody>
      </p:sp>
    </p:spTree>
    <p:extLst>
      <p:ext uri="{BB962C8B-B14F-4D97-AF65-F5344CB8AC3E}">
        <p14:creationId xmlns:p14="http://schemas.microsoft.com/office/powerpoint/2010/main" val="32292944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C622A08-EF85-4204-9B8C-D2B1690166C0}" type="datetimeFigureOut">
              <a:rPr lang="en-GB" smtClean="0"/>
              <a:t>12/10/2018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F72B816-5DDB-43E0-B926-DE3DD8117341}" type="slidenum">
              <a:rPr lang="en-GB" smtClean="0"/>
              <a:t>‹#›</a:t>
            </a:fld>
            <a:endParaRPr lang="en-GB"/>
          </a:p>
        </p:txBody>
      </p:sp>
    </p:spTree>
    <p:extLst>
      <p:ext uri="{BB962C8B-B14F-4D97-AF65-F5344CB8AC3E}">
        <p14:creationId xmlns:p14="http://schemas.microsoft.com/office/powerpoint/2010/main" val="7034433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C622A08-EF85-4204-9B8C-D2B1690166C0}" type="datetimeFigureOut">
              <a:rPr lang="en-GB" smtClean="0"/>
              <a:t>12/10/2018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72B816-5DDB-43E0-B926-DE3DD8117341}" type="slidenum">
              <a:rPr lang="en-GB" smtClean="0"/>
              <a:t>‹#›</a:t>
            </a:fld>
            <a:endParaRPr lang="en-GB"/>
          </a:p>
        </p:txBody>
      </p:sp>
    </p:spTree>
    <p:extLst>
      <p:ext uri="{BB962C8B-B14F-4D97-AF65-F5344CB8AC3E}">
        <p14:creationId xmlns:p14="http://schemas.microsoft.com/office/powerpoint/2010/main" val="2675111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C622A08-EF85-4204-9B8C-D2B1690166C0}" type="datetimeFigureOut">
              <a:rPr lang="en-GB" smtClean="0"/>
              <a:t>12/10/2018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72B816-5DDB-43E0-B926-DE3DD8117341}" type="slidenum">
              <a:rPr lang="en-GB" smtClean="0"/>
              <a:t>‹#›</a:t>
            </a:fld>
            <a:endParaRPr lang="en-GB"/>
          </a:p>
        </p:txBody>
      </p:sp>
    </p:spTree>
    <p:extLst>
      <p:ext uri="{BB962C8B-B14F-4D97-AF65-F5344CB8AC3E}">
        <p14:creationId xmlns:p14="http://schemas.microsoft.com/office/powerpoint/2010/main" val="12421022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C622A08-EF85-4204-9B8C-D2B1690166C0}" type="datetimeFigureOut">
              <a:rPr lang="en-GB" smtClean="0"/>
              <a:t>12/10/2018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72B816-5DDB-43E0-B926-DE3DD8117341}" type="slidenum">
              <a:rPr lang="en-GB" smtClean="0"/>
              <a:t>‹#›</a:t>
            </a:fld>
            <a:endParaRPr lang="en-GB"/>
          </a:p>
        </p:txBody>
      </p:sp>
    </p:spTree>
    <p:extLst>
      <p:ext uri="{BB962C8B-B14F-4D97-AF65-F5344CB8AC3E}">
        <p14:creationId xmlns:p14="http://schemas.microsoft.com/office/powerpoint/2010/main" val="18028560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814" y="18618"/>
            <a:ext cx="12117185" cy="6848302"/>
          </a:xfrm>
          <a:prstGeom prst="rect">
            <a:avLst/>
          </a:prstGeom>
        </p:spPr>
      </p:pic>
      <p:sp>
        <p:nvSpPr>
          <p:cNvPr id="2" name="Title 1"/>
          <p:cNvSpPr>
            <a:spLocks noGrp="1"/>
          </p:cNvSpPr>
          <p:nvPr>
            <p:ph type="ctrTitle"/>
          </p:nvPr>
        </p:nvSpPr>
        <p:spPr/>
        <p:txBody>
          <a:bodyPr/>
          <a:lstStyle/>
          <a:p>
            <a:r>
              <a:rPr lang="en-GB" dirty="0" smtClean="0">
                <a:solidFill>
                  <a:schemeClr val="bg1"/>
                </a:solidFill>
              </a:rPr>
              <a:t>Docetism</a:t>
            </a:r>
            <a:r>
              <a:rPr lang="en-GB" dirty="0" smtClean="0"/>
              <a:t> </a:t>
            </a:r>
            <a:endParaRPr lang="en-GB" dirty="0"/>
          </a:p>
        </p:txBody>
      </p:sp>
      <p:sp>
        <p:nvSpPr>
          <p:cNvPr id="3" name="Subtitle 2"/>
          <p:cNvSpPr>
            <a:spLocks noGrp="1"/>
          </p:cNvSpPr>
          <p:nvPr>
            <p:ph type="subTitle" idx="1"/>
          </p:nvPr>
        </p:nvSpPr>
        <p:spPr/>
        <p:txBody>
          <a:bodyPr/>
          <a:lstStyle/>
          <a:p>
            <a:r>
              <a:rPr lang="en-GB" dirty="0" smtClean="0">
                <a:solidFill>
                  <a:schemeClr val="bg1"/>
                </a:solidFill>
              </a:rPr>
              <a:t>An Introduction By Andrew Gowler</a:t>
            </a:r>
            <a:endParaRPr lang="en-GB" dirty="0">
              <a:solidFill>
                <a:schemeClr val="bg1"/>
              </a:solidFill>
            </a:endParaRPr>
          </a:p>
        </p:txBody>
      </p:sp>
    </p:spTree>
    <p:extLst>
      <p:ext uri="{BB962C8B-B14F-4D97-AF65-F5344CB8AC3E}">
        <p14:creationId xmlns:p14="http://schemas.microsoft.com/office/powerpoint/2010/main" val="128535638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Definition</a:t>
            </a:r>
            <a:endParaRPr lang="en-GB" dirty="0"/>
          </a:p>
        </p:txBody>
      </p:sp>
      <p:sp>
        <p:nvSpPr>
          <p:cNvPr id="3" name="Content Placeholder 2"/>
          <p:cNvSpPr>
            <a:spLocks noGrp="1"/>
          </p:cNvSpPr>
          <p:nvPr>
            <p:ph idx="1"/>
          </p:nvPr>
        </p:nvSpPr>
        <p:spPr/>
        <p:txBody>
          <a:bodyPr anchor="ctr"/>
          <a:lstStyle/>
          <a:p>
            <a:pPr algn="just"/>
            <a:r>
              <a:rPr lang="en-GB" dirty="0" smtClean="0"/>
              <a:t> </a:t>
            </a:r>
            <a:r>
              <a:rPr lang="en-GB" dirty="0"/>
              <a:t>“Docetism is the heresy which denies the full humanity of Jesus Christ. The name comes from the Greek verb </a:t>
            </a:r>
            <a:r>
              <a:rPr lang="en-GB" i="1" dirty="0" err="1"/>
              <a:t>dokien</a:t>
            </a:r>
            <a:r>
              <a:rPr lang="en-GB" i="1" dirty="0"/>
              <a:t>, </a:t>
            </a:r>
            <a:r>
              <a:rPr lang="en-GB" dirty="0"/>
              <a:t>which means ‘to seem’: Docetism holds that Jesus only appeared to be human</a:t>
            </a:r>
            <a:r>
              <a:rPr lang="en-GB" dirty="0" smtClean="0"/>
              <a:t>.”</a:t>
            </a:r>
            <a:r>
              <a:rPr lang="en-GB" sz="2000" dirty="0" smtClean="0"/>
              <a:t>(1)</a:t>
            </a:r>
            <a:endParaRPr lang="en-GB" sz="2000" dirty="0" smtClean="0"/>
          </a:p>
          <a:p>
            <a:pPr algn="just"/>
            <a:r>
              <a:rPr lang="en-GB" dirty="0" smtClean="0"/>
              <a:t>Jesus in this view is seen as a phantom like creature, one of pure spirit, not made of any matter. </a:t>
            </a:r>
          </a:p>
          <a:p>
            <a:endParaRPr lang="en-GB" dirty="0" smtClean="0"/>
          </a:p>
          <a:p>
            <a:pPr marL="0" indent="0">
              <a:buNone/>
            </a:pPr>
            <a:endParaRPr lang="en-GB" dirty="0"/>
          </a:p>
        </p:txBody>
      </p:sp>
    </p:spTree>
    <p:extLst>
      <p:ext uri="{BB962C8B-B14F-4D97-AF65-F5344CB8AC3E}">
        <p14:creationId xmlns:p14="http://schemas.microsoft.com/office/powerpoint/2010/main" val="177114903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Historical Origins </a:t>
            </a:r>
            <a:endParaRPr lang="en-GB" dirty="0"/>
          </a:p>
        </p:txBody>
      </p:sp>
      <p:sp>
        <p:nvSpPr>
          <p:cNvPr id="3" name="Content Placeholder 2"/>
          <p:cNvSpPr>
            <a:spLocks noGrp="1"/>
          </p:cNvSpPr>
          <p:nvPr>
            <p:ph idx="1"/>
          </p:nvPr>
        </p:nvSpPr>
        <p:spPr/>
        <p:txBody>
          <a:bodyPr>
            <a:normAutofit/>
          </a:bodyPr>
          <a:lstStyle/>
          <a:p>
            <a:r>
              <a:rPr lang="en-GB" dirty="0" smtClean="0"/>
              <a:t>John Sweet points out that “if many Jews[…]found it hard to believe that the man Jesus was really God, for many Greeks it was even harder to believe that the Christ they worshipped as God could have been really human. Might he have just </a:t>
            </a:r>
            <a:r>
              <a:rPr lang="en-GB" i="1" dirty="0" smtClean="0"/>
              <a:t>appeared</a:t>
            </a:r>
            <a:r>
              <a:rPr lang="en-GB" dirty="0" smtClean="0"/>
              <a:t> to be human</a:t>
            </a:r>
            <a:r>
              <a:rPr lang="en-GB" dirty="0" smtClean="0"/>
              <a:t>?” </a:t>
            </a:r>
            <a:r>
              <a:rPr lang="en-GB" sz="2000" dirty="0" smtClean="0"/>
              <a:t>(2)</a:t>
            </a:r>
            <a:endParaRPr lang="en-GB" sz="2000" dirty="0" smtClean="0"/>
          </a:p>
          <a:p>
            <a:r>
              <a:rPr lang="en-GB" dirty="0" smtClean="0"/>
              <a:t>McGrath tells us that “the first person to have used the word ‘Docetism’ in this sense was </a:t>
            </a:r>
            <a:r>
              <a:rPr lang="en-GB" dirty="0" err="1" smtClean="0"/>
              <a:t>Serapion</a:t>
            </a:r>
            <a:r>
              <a:rPr lang="en-GB" dirty="0" smtClean="0"/>
              <a:t>, bishop of Antioch (190-303</a:t>
            </a:r>
            <a:r>
              <a:rPr lang="en-GB" dirty="0" smtClean="0"/>
              <a:t>).”</a:t>
            </a:r>
            <a:r>
              <a:rPr lang="en-GB" sz="2000" dirty="0" smtClean="0"/>
              <a:t>(3)</a:t>
            </a:r>
            <a:endParaRPr lang="en-GB" sz="2000" dirty="0" smtClean="0"/>
          </a:p>
          <a:p>
            <a:r>
              <a:rPr lang="en-GB" dirty="0" smtClean="0"/>
              <a:t>However, more than anything it’s origins are found in the context in which it arose, namely Greek culture and Greek thought. </a:t>
            </a:r>
          </a:p>
          <a:p>
            <a:r>
              <a:rPr lang="en-GB" dirty="0" smtClean="0"/>
              <a:t>This brings us to neo-platonic philosophy current in the early centuries of the Church. </a:t>
            </a:r>
          </a:p>
          <a:p>
            <a:endParaRPr lang="en-GB" dirty="0"/>
          </a:p>
        </p:txBody>
      </p:sp>
    </p:spTree>
    <p:extLst>
      <p:ext uri="{BB962C8B-B14F-4D97-AF65-F5344CB8AC3E}">
        <p14:creationId xmlns:p14="http://schemas.microsoft.com/office/powerpoint/2010/main" val="3256039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The Platonic Influence </a:t>
            </a:r>
            <a:endParaRPr lang="en-GB" dirty="0"/>
          </a:p>
        </p:txBody>
      </p:sp>
      <p:sp>
        <p:nvSpPr>
          <p:cNvPr id="3" name="Content Placeholder 2"/>
          <p:cNvSpPr>
            <a:spLocks noGrp="1"/>
          </p:cNvSpPr>
          <p:nvPr>
            <p:ph idx="1"/>
          </p:nvPr>
        </p:nvSpPr>
        <p:spPr/>
        <p:txBody>
          <a:bodyPr/>
          <a:lstStyle/>
          <a:p>
            <a:r>
              <a:rPr lang="en-GB" dirty="0" smtClean="0"/>
              <a:t>“Plato, distinguished radically between appearance and reality, flesh and spirit. Matter for [Neo-Platonists], was transitory, unreal, even evil; the body was a tomb, and the spirit escaped it at death</a:t>
            </a:r>
            <a:r>
              <a:rPr lang="en-GB" dirty="0" smtClean="0"/>
              <a:t>.” </a:t>
            </a:r>
            <a:r>
              <a:rPr lang="en-GB" sz="2000" dirty="0" smtClean="0"/>
              <a:t>(4)  </a:t>
            </a:r>
            <a:endParaRPr lang="en-GB" sz="2000" dirty="0" smtClean="0"/>
          </a:p>
          <a:p>
            <a:r>
              <a:rPr lang="en-GB" dirty="0" smtClean="0"/>
              <a:t>Moreover, “through philosophy or knowledge (gnosis), you might be set free even before death</a:t>
            </a:r>
            <a:r>
              <a:rPr lang="en-GB" dirty="0" smtClean="0"/>
              <a:t>.” </a:t>
            </a:r>
            <a:r>
              <a:rPr lang="en-GB" sz="2000" dirty="0" smtClean="0"/>
              <a:t>(5)</a:t>
            </a:r>
            <a:endParaRPr lang="en-GB" dirty="0" smtClean="0"/>
          </a:p>
          <a:p>
            <a:r>
              <a:rPr lang="en-GB" dirty="0" smtClean="0"/>
              <a:t>Therefore, “[f]or God to be human, to be mixed up in matter- that was demeaning, disgusting, unthinkable to the Greek mind; and for God to suffer was a Contradiction in terms</a:t>
            </a:r>
            <a:r>
              <a:rPr lang="en-GB" dirty="0" smtClean="0"/>
              <a:t>.” </a:t>
            </a:r>
            <a:r>
              <a:rPr lang="en-GB" sz="2000" dirty="0" smtClean="0"/>
              <a:t>(6)</a:t>
            </a:r>
            <a:endParaRPr lang="en-GB" sz="2000" dirty="0" smtClean="0"/>
          </a:p>
          <a:p>
            <a:r>
              <a:rPr lang="en-GB" dirty="0" smtClean="0"/>
              <a:t>One of the solutions being, that Jesus only ‘seemed’ to be human but was in fact a phantom. Hence the rise of Docetism. </a:t>
            </a:r>
          </a:p>
        </p:txBody>
      </p:sp>
    </p:spTree>
    <p:extLst>
      <p:ext uri="{BB962C8B-B14F-4D97-AF65-F5344CB8AC3E}">
        <p14:creationId xmlns:p14="http://schemas.microsoft.com/office/powerpoint/2010/main" val="48982183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Biblical Affirmation</a:t>
            </a:r>
            <a:endParaRPr lang="en-GB" dirty="0"/>
          </a:p>
        </p:txBody>
      </p:sp>
      <p:sp>
        <p:nvSpPr>
          <p:cNvPr id="3" name="Content Placeholder 2"/>
          <p:cNvSpPr>
            <a:spLocks noGrp="1"/>
          </p:cNvSpPr>
          <p:nvPr>
            <p:ph idx="1"/>
          </p:nvPr>
        </p:nvSpPr>
        <p:spPr/>
        <p:txBody>
          <a:bodyPr/>
          <a:lstStyle/>
          <a:p>
            <a:pPr marL="0" indent="0" algn="just">
              <a:lnSpc>
                <a:spcPct val="100000"/>
              </a:lnSpc>
              <a:buNone/>
            </a:pPr>
            <a:r>
              <a:rPr lang="en-GB" dirty="0" smtClean="0"/>
              <a:t> We find in the letters of </a:t>
            </a:r>
            <a:r>
              <a:rPr lang="en-GB" dirty="0" smtClean="0"/>
              <a:t>John, traditionally dated aroun</a:t>
            </a:r>
            <a:r>
              <a:rPr lang="en-GB" dirty="0" smtClean="0"/>
              <a:t>d 95AD,</a:t>
            </a:r>
            <a:r>
              <a:rPr lang="en-GB" dirty="0" smtClean="0"/>
              <a:t> </a:t>
            </a:r>
            <a:r>
              <a:rPr lang="en-GB" dirty="0" smtClean="0"/>
              <a:t>an acclamation of false teachers among the community, some of which point directly toward Docetism;</a:t>
            </a:r>
          </a:p>
          <a:p>
            <a:pPr marL="457200" lvl="1" indent="0">
              <a:lnSpc>
                <a:spcPct val="100000"/>
              </a:lnSpc>
              <a:buNone/>
            </a:pPr>
            <a:r>
              <a:rPr lang="en-GB" sz="2000" dirty="0" smtClean="0"/>
              <a:t>“</a:t>
            </a:r>
            <a:r>
              <a:rPr lang="en-GB" sz="2000" dirty="0" smtClean="0"/>
              <a:t>You can tell the spirits which have come from God by this: every spirit which acknowledges that Christ has come in the flesh is from God; but any spirit which will not say this of Jesus is not from God [..]” (1 </a:t>
            </a:r>
            <a:r>
              <a:rPr lang="en-GB" sz="2000" dirty="0" err="1" smtClean="0"/>
              <a:t>Jn</a:t>
            </a:r>
            <a:r>
              <a:rPr lang="en-GB" sz="2000" dirty="0" smtClean="0"/>
              <a:t> 4:2-3)</a:t>
            </a:r>
          </a:p>
          <a:p>
            <a:pPr marL="457200" lvl="1" indent="0">
              <a:lnSpc>
                <a:spcPct val="100000"/>
              </a:lnSpc>
              <a:buNone/>
            </a:pPr>
            <a:endParaRPr lang="en-GB" sz="900" dirty="0" smtClean="0"/>
          </a:p>
          <a:p>
            <a:pPr marL="457200" lvl="1" indent="0">
              <a:lnSpc>
                <a:spcPct val="100000"/>
              </a:lnSpc>
              <a:buNone/>
            </a:pPr>
            <a:r>
              <a:rPr lang="en-GB" sz="2000" dirty="0" smtClean="0"/>
              <a:t>“There are many deceivers in the world, refusing to admit that Jesus Christ has come in the flesh.” (2 </a:t>
            </a:r>
            <a:r>
              <a:rPr lang="en-GB" sz="2000" dirty="0" err="1" smtClean="0"/>
              <a:t>Jn</a:t>
            </a:r>
            <a:r>
              <a:rPr lang="en-GB" sz="2000" dirty="0" smtClean="0"/>
              <a:t> 7) </a:t>
            </a:r>
            <a:endParaRPr lang="en-GB" sz="2000" dirty="0" smtClean="0"/>
          </a:p>
          <a:p>
            <a:pPr marL="0" indent="0" algn="just">
              <a:lnSpc>
                <a:spcPct val="100000"/>
              </a:lnSpc>
              <a:buNone/>
            </a:pPr>
            <a:r>
              <a:rPr lang="en-GB" sz="2400" dirty="0" smtClean="0"/>
              <a:t>These texts not only give us a biblical proof of Docetism but also let us know that this heresy most likely arose in the later part of the first century. </a:t>
            </a:r>
            <a:endParaRPr lang="en-GB" sz="2400" dirty="0" smtClean="0"/>
          </a:p>
          <a:p>
            <a:pPr marL="0" indent="0">
              <a:buNone/>
            </a:pPr>
            <a:endParaRPr lang="en-GB" sz="2400" dirty="0"/>
          </a:p>
          <a:p>
            <a:pPr marL="457200" lvl="1" indent="0">
              <a:buNone/>
            </a:pPr>
            <a:endParaRPr lang="en-GB" sz="2000" dirty="0" smtClean="0"/>
          </a:p>
          <a:p>
            <a:pPr marL="457200" lvl="1" indent="0">
              <a:buNone/>
            </a:pPr>
            <a:endParaRPr lang="en-GB" sz="2000" dirty="0"/>
          </a:p>
        </p:txBody>
      </p:sp>
    </p:spTree>
    <p:extLst>
      <p:ext uri="{BB962C8B-B14F-4D97-AF65-F5344CB8AC3E}">
        <p14:creationId xmlns:p14="http://schemas.microsoft.com/office/powerpoint/2010/main" val="154259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Biblical Response </a:t>
            </a:r>
            <a:endParaRPr lang="en-GB" dirty="0"/>
          </a:p>
        </p:txBody>
      </p:sp>
      <p:sp>
        <p:nvSpPr>
          <p:cNvPr id="3" name="Content Placeholder 2"/>
          <p:cNvSpPr>
            <a:spLocks noGrp="1"/>
          </p:cNvSpPr>
          <p:nvPr>
            <p:ph idx="1"/>
          </p:nvPr>
        </p:nvSpPr>
        <p:spPr/>
        <p:txBody>
          <a:bodyPr/>
          <a:lstStyle/>
          <a:p>
            <a:r>
              <a:rPr lang="en-GB" dirty="0" smtClean="0"/>
              <a:t>John’s Gospel: Jesus- fully human and fully divine. </a:t>
            </a:r>
          </a:p>
          <a:p>
            <a:pPr marL="0" indent="0">
              <a:buNone/>
            </a:pPr>
            <a:r>
              <a:rPr lang="en-GB" sz="2000" dirty="0" smtClean="0"/>
              <a:t>“John [goes out of his way] to insist Jesus is fully human. Jesus is seen tired and hungry (4.6-7), weeping at the death of [Lazarus] (11.35). Yet his knowledge is beyond that of any human being. […] He speaks of his own pre-existence (8.58). He knows all about his future passion (13.1) […] and even in death has the power to take up his life again (10.17-18</a:t>
            </a:r>
            <a:r>
              <a:rPr lang="en-GB" sz="2000" dirty="0" smtClean="0"/>
              <a:t>)”. </a:t>
            </a:r>
            <a:r>
              <a:rPr lang="en-GB" sz="1400" dirty="0" smtClean="0"/>
              <a:t>(7)</a:t>
            </a:r>
            <a:endParaRPr lang="en-GB" sz="1400" dirty="0" smtClean="0"/>
          </a:p>
          <a:p>
            <a:pPr marL="0" indent="0">
              <a:buNone/>
            </a:pPr>
            <a:r>
              <a:rPr lang="en-GB" sz="2000" dirty="0" smtClean="0"/>
              <a:t>This revelation in Scripture is surely enough to put to bed the claims that Jesus was never really </a:t>
            </a:r>
            <a:r>
              <a:rPr lang="en-GB" sz="2000" dirty="0" smtClean="0"/>
              <a:t>human. </a:t>
            </a:r>
            <a:r>
              <a:rPr lang="en-GB" sz="2000" dirty="0" smtClean="0"/>
              <a:t>It must also be noted that there are many more passages in Scripture linking Jesus to humanity, especially in the Gospel of Mark who has a very human depiction of Jesus. Therefore, by not drawing on Scripture as whole, one can be led to a distorted Christology of Jesus or simply reject parts of Scripture and look elsewhere; this brings us to other sources used to defend the </a:t>
            </a:r>
            <a:r>
              <a:rPr lang="en-GB" sz="2000" dirty="0" smtClean="0"/>
              <a:t>heterodoxy </a:t>
            </a:r>
            <a:r>
              <a:rPr lang="en-GB" sz="2000" dirty="0" smtClean="0"/>
              <a:t>of Docetism. </a:t>
            </a:r>
          </a:p>
        </p:txBody>
      </p:sp>
    </p:spTree>
    <p:extLst>
      <p:ext uri="{BB962C8B-B14F-4D97-AF65-F5344CB8AC3E}">
        <p14:creationId xmlns:p14="http://schemas.microsoft.com/office/powerpoint/2010/main" val="222042090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Apocryphal Texts </a:t>
            </a:r>
            <a:endParaRPr lang="en-GB" dirty="0"/>
          </a:p>
        </p:txBody>
      </p:sp>
      <p:sp>
        <p:nvSpPr>
          <p:cNvPr id="3" name="Content Placeholder 2"/>
          <p:cNvSpPr>
            <a:spLocks noGrp="1"/>
          </p:cNvSpPr>
          <p:nvPr>
            <p:ph idx="1"/>
          </p:nvPr>
        </p:nvSpPr>
        <p:spPr/>
        <p:txBody>
          <a:bodyPr/>
          <a:lstStyle/>
          <a:p>
            <a:r>
              <a:rPr lang="en-GB" i="1" dirty="0" smtClean="0"/>
              <a:t>The Gospel of Peter</a:t>
            </a:r>
            <a:r>
              <a:rPr lang="en-GB" dirty="0" smtClean="0"/>
              <a:t>: </a:t>
            </a:r>
          </a:p>
          <a:p>
            <a:pPr marL="0" indent="0">
              <a:buNone/>
            </a:pPr>
            <a:r>
              <a:rPr lang="en-GB" sz="2000" dirty="0" smtClean="0"/>
              <a:t>This pseudo-gospel begins </a:t>
            </a:r>
            <a:r>
              <a:rPr lang="en-GB" sz="2000" dirty="0"/>
              <a:t>at Jesus`s passion. What </a:t>
            </a:r>
            <a:r>
              <a:rPr lang="en-GB" sz="2000" dirty="0" smtClean="0"/>
              <a:t>is interesting </a:t>
            </a:r>
            <a:r>
              <a:rPr lang="en-GB" sz="2000" dirty="0"/>
              <a:t>about this </a:t>
            </a:r>
            <a:r>
              <a:rPr lang="en-GB" sz="2000" dirty="0" smtClean="0"/>
              <a:t>account, when compared </a:t>
            </a:r>
            <a:r>
              <a:rPr lang="en-GB" sz="2000" dirty="0"/>
              <a:t>to the </a:t>
            </a:r>
            <a:r>
              <a:rPr lang="en-GB" sz="2000" dirty="0" smtClean="0"/>
              <a:t>four canonical Gospels, </a:t>
            </a:r>
            <a:r>
              <a:rPr lang="en-GB" sz="2000" dirty="0"/>
              <a:t>is </a:t>
            </a:r>
            <a:r>
              <a:rPr lang="en-GB" sz="2000" dirty="0" smtClean="0"/>
              <a:t>when </a:t>
            </a:r>
            <a:r>
              <a:rPr lang="en-GB" sz="2000" dirty="0"/>
              <a:t>Jesus is being crucified </a:t>
            </a:r>
            <a:r>
              <a:rPr lang="en-GB" sz="2000" dirty="0" smtClean="0"/>
              <a:t>“</a:t>
            </a:r>
            <a:r>
              <a:rPr lang="en-GB" sz="2000" dirty="0"/>
              <a:t>he [Jesus] was silent, as if he had no pain.” </a:t>
            </a:r>
            <a:r>
              <a:rPr lang="en-GB" sz="1400" dirty="0" smtClean="0"/>
              <a:t>(8) </a:t>
            </a:r>
            <a:r>
              <a:rPr lang="en-GB" sz="2000" dirty="0" smtClean="0"/>
              <a:t>This </a:t>
            </a:r>
            <a:r>
              <a:rPr lang="en-GB" sz="2000" dirty="0" smtClean="0"/>
              <a:t>may well presuppose that Jesus is not human as he is not seen to be suffering.</a:t>
            </a:r>
          </a:p>
          <a:p>
            <a:pPr marL="0" indent="0">
              <a:buNone/>
            </a:pPr>
            <a:r>
              <a:rPr lang="en-GB" sz="2000" dirty="0" smtClean="0"/>
              <a:t>This one passage can easily be used to bolster Docetism. Moreover, </a:t>
            </a:r>
            <a:r>
              <a:rPr lang="en-GB" sz="2000" dirty="0"/>
              <a:t>Bart </a:t>
            </a:r>
            <a:r>
              <a:rPr lang="en-GB" sz="2000" dirty="0" err="1"/>
              <a:t>Ehrman</a:t>
            </a:r>
            <a:r>
              <a:rPr lang="en-GB" sz="2000" dirty="0"/>
              <a:t> explains that “the Gospel of peter was known and used as Scripture in some parts of the Christian Church</a:t>
            </a:r>
            <a:r>
              <a:rPr lang="en-GB" sz="2000" dirty="0" smtClean="0"/>
              <a:t>”. </a:t>
            </a:r>
            <a:r>
              <a:rPr lang="en-GB" sz="1400" dirty="0" smtClean="0"/>
              <a:t>(9) </a:t>
            </a:r>
            <a:r>
              <a:rPr lang="en-GB" sz="2000" dirty="0" smtClean="0"/>
              <a:t>This shows the real disunity in accepted beliefs that Docetism grew out of, if they cannot agree on Scripture how can they agree on Doctrine? However, </a:t>
            </a:r>
            <a:r>
              <a:rPr lang="en-GB" sz="2000" dirty="0"/>
              <a:t>t</a:t>
            </a:r>
            <a:r>
              <a:rPr lang="en-GB" sz="2000" dirty="0" smtClean="0"/>
              <a:t>he debates most likely took place around, what is now canonical Scripture, where there was no real doubt of the authenticity of the Scripture being used. </a:t>
            </a:r>
          </a:p>
          <a:p>
            <a:pPr marL="0" indent="0">
              <a:buNone/>
            </a:pPr>
            <a:r>
              <a:rPr lang="en-GB" sz="2000" dirty="0" smtClean="0"/>
              <a:t>Before looking into the arguments for and against Docetism, it is important to define the Orthodox position. </a:t>
            </a:r>
            <a:endParaRPr lang="en-GB" sz="2000" dirty="0"/>
          </a:p>
        </p:txBody>
      </p:sp>
    </p:spTree>
    <p:extLst>
      <p:ext uri="{BB962C8B-B14F-4D97-AF65-F5344CB8AC3E}">
        <p14:creationId xmlns:p14="http://schemas.microsoft.com/office/powerpoint/2010/main" val="740343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Orthodox Position </a:t>
            </a:r>
            <a:endParaRPr lang="en-GB" dirty="0"/>
          </a:p>
        </p:txBody>
      </p:sp>
      <p:sp>
        <p:nvSpPr>
          <p:cNvPr id="3" name="Content Placeholder 2"/>
          <p:cNvSpPr>
            <a:spLocks noGrp="1"/>
          </p:cNvSpPr>
          <p:nvPr>
            <p:ph idx="1"/>
          </p:nvPr>
        </p:nvSpPr>
        <p:spPr/>
        <p:txBody>
          <a:bodyPr>
            <a:normAutofit fontScale="92500" lnSpcReduction="10000"/>
          </a:bodyPr>
          <a:lstStyle/>
          <a:p>
            <a:pPr marL="0" indent="0">
              <a:buNone/>
            </a:pPr>
            <a:r>
              <a:rPr lang="en-GB" dirty="0"/>
              <a:t>The Orthodox </a:t>
            </a:r>
            <a:r>
              <a:rPr lang="en-GB" dirty="0" smtClean="0"/>
              <a:t>view, growing more popular in the early church and what is now accepted, </a:t>
            </a:r>
            <a:r>
              <a:rPr lang="en-GB" dirty="0"/>
              <a:t>on the Christology of Jesus is that Jesus is both fully human and fully divine, co-equal and co-eternal with God the Father and God the Holy Spirit, one God in three persons. Jesus is seen to represent one of the three persons of the triune God-Head, God the Son. Looking purely at the humanity of Jesus`s nature- as this is the orthodox view contrary to Docetism- we will turn to a fragment of </a:t>
            </a:r>
            <a:r>
              <a:rPr lang="en-GB" i="1" dirty="0"/>
              <a:t>The Apostles Creed: </a:t>
            </a:r>
            <a:endParaRPr lang="en-GB" dirty="0"/>
          </a:p>
          <a:p>
            <a:pPr marL="0" indent="0">
              <a:buNone/>
            </a:pPr>
            <a:r>
              <a:rPr lang="en-GB" i="1" dirty="0" smtClean="0"/>
              <a:t> </a:t>
            </a:r>
            <a:r>
              <a:rPr lang="en-GB" sz="2200" i="1" dirty="0" smtClean="0"/>
              <a:t>“</a:t>
            </a:r>
            <a:r>
              <a:rPr lang="en-GB" sz="2200" i="1" dirty="0"/>
              <a:t>He [Jesus] suffered under Pontius Pilate, was crucified, died and was </a:t>
            </a:r>
            <a:r>
              <a:rPr lang="en-GB" sz="2200" i="1" dirty="0" smtClean="0"/>
              <a:t>buried</a:t>
            </a:r>
            <a:r>
              <a:rPr lang="en-GB" sz="2200" i="1" dirty="0" smtClean="0"/>
              <a:t>.” </a:t>
            </a:r>
            <a:endParaRPr lang="en-GB" sz="2200" dirty="0"/>
          </a:p>
          <a:p>
            <a:pPr marL="0" indent="0">
              <a:buNone/>
            </a:pPr>
            <a:r>
              <a:rPr lang="en-GB" dirty="0"/>
              <a:t>The key words of importance in this passage are: suffered, crucified, died and buried. Creeds were </a:t>
            </a:r>
            <a:r>
              <a:rPr lang="en-GB" dirty="0" smtClean="0"/>
              <a:t>later</a:t>
            </a:r>
            <a:r>
              <a:rPr lang="en-GB" dirty="0" smtClean="0"/>
              <a:t> </a:t>
            </a:r>
            <a:r>
              <a:rPr lang="en-GB" dirty="0"/>
              <a:t>formulated to defend the orthodox views from heretical ones; this passage gives us a clear message that Jesus was a human being who suffered and </a:t>
            </a:r>
            <a:r>
              <a:rPr lang="en-GB" dirty="0" smtClean="0"/>
              <a:t>died.</a:t>
            </a:r>
            <a:endParaRPr lang="en-GB" dirty="0"/>
          </a:p>
        </p:txBody>
      </p:sp>
    </p:spTree>
    <p:extLst>
      <p:ext uri="{BB962C8B-B14F-4D97-AF65-F5344CB8AC3E}">
        <p14:creationId xmlns:p14="http://schemas.microsoft.com/office/powerpoint/2010/main" val="42839953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5670182" cy="6858000"/>
          </a:xfrm>
          <a:prstGeom prst="rect">
            <a:avLst/>
          </a:prstGeom>
        </p:spPr>
      </p:pic>
      <p:sp>
        <p:nvSpPr>
          <p:cNvPr id="2" name="Title 1"/>
          <p:cNvSpPr>
            <a:spLocks noGrp="1"/>
          </p:cNvSpPr>
          <p:nvPr>
            <p:ph type="title"/>
          </p:nvPr>
        </p:nvSpPr>
        <p:spPr>
          <a:xfrm>
            <a:off x="3175000" y="2674215"/>
            <a:ext cx="10515600" cy="1325563"/>
          </a:xfrm>
        </p:spPr>
        <p:txBody>
          <a:bodyPr/>
          <a:lstStyle/>
          <a:p>
            <a:pPr algn="ctr"/>
            <a:r>
              <a:rPr lang="en-GB" dirty="0" smtClean="0"/>
              <a:t>Tertullian Vs </a:t>
            </a:r>
            <a:r>
              <a:rPr lang="en-GB" dirty="0" err="1" smtClean="0"/>
              <a:t>Marcion</a:t>
            </a:r>
            <a:r>
              <a:rPr lang="en-GB" dirty="0" smtClean="0"/>
              <a:t> </a:t>
            </a:r>
            <a:endParaRPr lang="en-GB" dirty="0"/>
          </a:p>
        </p:txBody>
      </p:sp>
    </p:spTree>
    <p:extLst>
      <p:ext uri="{BB962C8B-B14F-4D97-AF65-F5344CB8AC3E}">
        <p14:creationId xmlns:p14="http://schemas.microsoft.com/office/powerpoint/2010/main" val="23250137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Marcion’s Gospel - </a:t>
            </a:r>
            <a:endParaRPr lang="en-GB" dirty="0"/>
          </a:p>
        </p:txBody>
      </p:sp>
      <p:sp>
        <p:nvSpPr>
          <p:cNvPr id="3" name="Content Placeholder 2"/>
          <p:cNvSpPr>
            <a:spLocks noGrp="1"/>
          </p:cNvSpPr>
          <p:nvPr>
            <p:ph idx="1"/>
          </p:nvPr>
        </p:nvSpPr>
        <p:spPr/>
        <p:txBody>
          <a:bodyPr>
            <a:normAutofit/>
          </a:bodyPr>
          <a:lstStyle/>
          <a:p>
            <a:pPr marL="0" indent="0">
              <a:buNone/>
            </a:pPr>
            <a:r>
              <a:rPr lang="en-GB" sz="2000" dirty="0" smtClean="0"/>
              <a:t>The </a:t>
            </a:r>
            <a:r>
              <a:rPr lang="en-GB" sz="2000" dirty="0"/>
              <a:t>writing </a:t>
            </a:r>
            <a:r>
              <a:rPr lang="en-GB" sz="2000" dirty="0" smtClean="0"/>
              <a:t>named </a:t>
            </a:r>
            <a:r>
              <a:rPr lang="en-GB" sz="2000" i="1" dirty="0"/>
              <a:t>The Gospel of </a:t>
            </a:r>
            <a:r>
              <a:rPr lang="en-GB" sz="2000" i="1" dirty="0" err="1"/>
              <a:t>Marcion</a:t>
            </a:r>
            <a:r>
              <a:rPr lang="en-GB" sz="2000" dirty="0"/>
              <a:t> or later </a:t>
            </a:r>
            <a:r>
              <a:rPr lang="en-GB" sz="2000" dirty="0" smtClean="0"/>
              <a:t>known </a:t>
            </a:r>
            <a:r>
              <a:rPr lang="en-GB" sz="2000" dirty="0"/>
              <a:t>as </a:t>
            </a:r>
            <a:r>
              <a:rPr lang="en-GB" sz="2000" i="1" dirty="0"/>
              <a:t>The Gospel of the </a:t>
            </a:r>
            <a:r>
              <a:rPr lang="en-GB" sz="2000" i="1" dirty="0" smtClean="0"/>
              <a:t>Lord</a:t>
            </a:r>
            <a:r>
              <a:rPr lang="en-GB" sz="2000" dirty="0"/>
              <a:t> </a:t>
            </a:r>
            <a:r>
              <a:rPr lang="en-GB" sz="2000" dirty="0" smtClean="0"/>
              <a:t>begins and tells the reader that “In </a:t>
            </a:r>
            <a:r>
              <a:rPr lang="en-GB" sz="2000" dirty="0"/>
              <a:t>the fifteenth year of Tiberius Caesar, Pontius Pilate being governor of Judea, Jesus descended [out of heaven] into Capernaum</a:t>
            </a:r>
            <a:r>
              <a:rPr lang="en-GB" sz="2000" dirty="0" smtClean="0"/>
              <a:t>”. </a:t>
            </a:r>
            <a:r>
              <a:rPr lang="en-GB" sz="1400" dirty="0" smtClean="0"/>
              <a:t>(10) </a:t>
            </a:r>
            <a:r>
              <a:rPr lang="en-GB" sz="2000" dirty="0"/>
              <a:t>T</a:t>
            </a:r>
            <a:r>
              <a:rPr lang="en-GB" sz="2000" dirty="0" smtClean="0"/>
              <a:t>his </a:t>
            </a:r>
            <a:r>
              <a:rPr lang="en-GB" sz="2000" dirty="0"/>
              <a:t>text is to demonstrate that Jesus is </a:t>
            </a:r>
            <a:r>
              <a:rPr lang="en-GB" sz="2000" dirty="0" smtClean="0"/>
              <a:t>not human </a:t>
            </a:r>
            <a:r>
              <a:rPr lang="en-GB" sz="2000" dirty="0"/>
              <a:t>but purely divine and seems to disassociate Jesus with </a:t>
            </a:r>
            <a:r>
              <a:rPr lang="en-GB" sz="2000" dirty="0" smtClean="0"/>
              <a:t>Bethlehem, by having him come down from heaven in Capernaum. </a:t>
            </a:r>
          </a:p>
          <a:p>
            <a:pPr marL="0" indent="0">
              <a:buNone/>
            </a:pPr>
            <a:r>
              <a:rPr lang="en-GB" sz="2000" dirty="0"/>
              <a:t>Tertullian </a:t>
            </a:r>
            <a:r>
              <a:rPr lang="en-GB" sz="2000" dirty="0" smtClean="0"/>
              <a:t>tells </a:t>
            </a:r>
            <a:r>
              <a:rPr lang="en-GB" sz="2000" dirty="0"/>
              <a:t>us that “one man [</a:t>
            </a:r>
            <a:r>
              <a:rPr lang="en-GB" sz="2000" dirty="0" err="1"/>
              <a:t>Marcion</a:t>
            </a:r>
            <a:r>
              <a:rPr lang="en-GB" sz="2000" dirty="0"/>
              <a:t>] </a:t>
            </a:r>
            <a:r>
              <a:rPr lang="en-GB" sz="2000" dirty="0" smtClean="0"/>
              <a:t>pervert[</a:t>
            </a:r>
            <a:r>
              <a:rPr lang="en-GB" sz="2000" dirty="0" err="1" smtClean="0"/>
              <a:t>ed</a:t>
            </a:r>
            <a:r>
              <a:rPr lang="en-GB" sz="2000" dirty="0" smtClean="0"/>
              <a:t>] </a:t>
            </a:r>
            <a:r>
              <a:rPr lang="en-GB" sz="2000" dirty="0"/>
              <a:t>the Scriptures with his hand</a:t>
            </a:r>
            <a:r>
              <a:rPr lang="en-GB" sz="1400" dirty="0" smtClean="0"/>
              <a:t>”.(11) </a:t>
            </a:r>
            <a:r>
              <a:rPr lang="en-GB" sz="2000" dirty="0"/>
              <a:t>Joseph Lynch affirms that “</a:t>
            </a:r>
            <a:r>
              <a:rPr lang="en-GB" sz="2000" dirty="0" err="1"/>
              <a:t>Marcion</a:t>
            </a:r>
            <a:r>
              <a:rPr lang="en-GB" sz="2000" dirty="0"/>
              <a:t> was probably the first person to create something that resembled a scriptural cannon”. Furthermore, “</a:t>
            </a:r>
            <a:r>
              <a:rPr lang="en-GB" sz="2000" dirty="0" err="1"/>
              <a:t>Marcion</a:t>
            </a:r>
            <a:r>
              <a:rPr lang="en-GB" sz="2000" dirty="0"/>
              <a:t> removed from Luke`s gospel many favourable references to the Jewish scriptures, such as the Jewish genealogy of Jesus and the infancy stories about Jesus</a:t>
            </a:r>
            <a:r>
              <a:rPr lang="en-GB" sz="2000" dirty="0" smtClean="0"/>
              <a:t>”.</a:t>
            </a:r>
            <a:r>
              <a:rPr lang="en-GB" sz="1400" dirty="0" smtClean="0"/>
              <a:t>(12)</a:t>
            </a:r>
            <a:endParaRPr lang="en-GB" sz="1400" dirty="0"/>
          </a:p>
          <a:p>
            <a:pPr marL="0" indent="0">
              <a:buNone/>
            </a:pPr>
            <a:r>
              <a:rPr lang="en-GB" sz="2000" dirty="0" smtClean="0"/>
              <a:t>Both from the text itself and comments from Tertullian and Lynch one can see that contentions were high in the early Church. Moreover, people, such as </a:t>
            </a:r>
            <a:r>
              <a:rPr lang="en-GB" sz="2000" dirty="0" err="1" smtClean="0"/>
              <a:t>Marcion</a:t>
            </a:r>
            <a:r>
              <a:rPr lang="en-GB" sz="2000" dirty="0" smtClean="0"/>
              <a:t>, were protecting there views so much they were willing to tamper with Scripture. But what are the effects </a:t>
            </a:r>
            <a:r>
              <a:rPr lang="en-GB" sz="2000" dirty="0"/>
              <a:t>o</a:t>
            </a:r>
            <a:r>
              <a:rPr lang="en-GB" sz="2000" dirty="0" smtClean="0"/>
              <a:t>f Marcion’s teachings to the Orthodox position? </a:t>
            </a:r>
          </a:p>
          <a:p>
            <a:pPr marL="0" indent="0">
              <a:buNone/>
            </a:pPr>
            <a:endParaRPr lang="en-GB" sz="2000" dirty="0"/>
          </a:p>
        </p:txBody>
      </p:sp>
    </p:spTree>
    <p:extLst>
      <p:ext uri="{BB962C8B-B14F-4D97-AF65-F5344CB8AC3E}">
        <p14:creationId xmlns:p14="http://schemas.microsoft.com/office/powerpoint/2010/main" val="9349225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0835" y="1052945"/>
            <a:ext cx="11961091" cy="5124018"/>
          </a:xfrm>
        </p:spPr>
        <p:txBody>
          <a:bodyPr/>
          <a:lstStyle/>
          <a:p>
            <a:pPr marL="0" indent="0" algn="ctr">
              <a:buNone/>
            </a:pPr>
            <a:endParaRPr lang="en-GB" sz="2000" dirty="0" smtClean="0"/>
          </a:p>
          <a:p>
            <a:pPr marL="0" indent="0" algn="just">
              <a:buNone/>
            </a:pPr>
            <a:r>
              <a:rPr lang="en-GB" sz="2000" b="1" dirty="0" err="1" smtClean="0"/>
              <a:t>Marcion</a:t>
            </a:r>
            <a:r>
              <a:rPr lang="en-GB" sz="2000" b="1" dirty="0" smtClean="0"/>
              <a:t>:  </a:t>
            </a:r>
            <a:r>
              <a:rPr lang="en-GB" sz="2000" dirty="0" smtClean="0"/>
              <a:t>“I </a:t>
            </a:r>
            <a:r>
              <a:rPr lang="en-GB" sz="2000" dirty="0"/>
              <a:t>[</a:t>
            </a:r>
            <a:r>
              <a:rPr lang="en-GB" sz="2000" dirty="0" err="1"/>
              <a:t>Marcion</a:t>
            </a:r>
            <a:r>
              <a:rPr lang="en-GB" sz="2000" dirty="0"/>
              <a:t>] deny that God was truly changed to a human in such wise as to be born and endued with a body of flesh, on this ground, that a being who is without end is also of necessity incapable of change. For being changed into something else puts an end to the former state. Change, therefore, is not possible to a Being who cannot come to an end.” </a:t>
            </a:r>
            <a:r>
              <a:rPr lang="en-GB" sz="1400" dirty="0" smtClean="0"/>
              <a:t>(13)</a:t>
            </a:r>
            <a:endParaRPr lang="en-GB" sz="1400" dirty="0" smtClean="0"/>
          </a:p>
          <a:p>
            <a:pPr marL="0" indent="0">
              <a:buNone/>
            </a:pPr>
            <a:r>
              <a:rPr lang="en-GB" sz="2000" b="1" dirty="0" smtClean="0"/>
              <a:t>Tertullian: </a:t>
            </a:r>
            <a:r>
              <a:rPr lang="en-GB" sz="2000" dirty="0"/>
              <a:t>without a doubt, the nature of things which are subject to change [are] regulated by this law”. Moreover </a:t>
            </a:r>
            <a:r>
              <a:rPr lang="en-GB" sz="2000" dirty="0" smtClean="0"/>
              <a:t>“ [I agree] that </a:t>
            </a:r>
            <a:r>
              <a:rPr lang="en-GB" sz="2000" dirty="0"/>
              <a:t>they lose [any permanence] in the process of change which they previously were.” However, “nothing is equal with God; his nature is different from the condition of all things.” If it were not “wherein will exist the difference of Divine being from all other things [?]”. </a:t>
            </a:r>
            <a:r>
              <a:rPr lang="en-GB" sz="1400" dirty="0" smtClean="0"/>
              <a:t>(14)</a:t>
            </a:r>
            <a:endParaRPr lang="en-GB" sz="1400" dirty="0" smtClean="0"/>
          </a:p>
          <a:p>
            <a:pPr marL="0" indent="0">
              <a:buNone/>
            </a:pPr>
            <a:r>
              <a:rPr lang="en-GB" sz="2000" dirty="0" smtClean="0"/>
              <a:t>Analysing Marcion’s statement we can take several Orthodox doctrines it denies; the incarnation, the virgin birth, bodily resurrection, Davidic roots and takes away any notion that Jesus may have suffered or died for peoples sins. Tertullian's response charges </a:t>
            </a:r>
            <a:r>
              <a:rPr lang="en-GB" sz="2000" dirty="0" err="1" smtClean="0"/>
              <a:t>Marcion</a:t>
            </a:r>
            <a:r>
              <a:rPr lang="en-GB" sz="2000" dirty="0" smtClean="0"/>
              <a:t> with treating God the same as any other part of creation  and underestimating God’s power. </a:t>
            </a:r>
            <a:endParaRPr lang="en-GB" dirty="0"/>
          </a:p>
        </p:txBody>
      </p:sp>
    </p:spTree>
    <p:extLst>
      <p:ext uri="{BB962C8B-B14F-4D97-AF65-F5344CB8AC3E}">
        <p14:creationId xmlns:p14="http://schemas.microsoft.com/office/powerpoint/2010/main" val="22488154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75145" y="1160607"/>
            <a:ext cx="10515600" cy="4351338"/>
          </a:xfrm>
        </p:spPr>
        <p:txBody>
          <a:bodyPr>
            <a:normAutofit/>
          </a:bodyPr>
          <a:lstStyle/>
          <a:p>
            <a:pPr marL="0" indent="0">
              <a:buNone/>
            </a:pPr>
            <a:r>
              <a:rPr lang="en-GB" sz="2000" dirty="0" smtClean="0"/>
              <a:t>The Neo-platonic origin of Docetism seems to resonate highly in Marcion’s reasoning, the idea of a lesser evil God that created all matter seems to match his own thinking. </a:t>
            </a:r>
          </a:p>
          <a:p>
            <a:pPr marL="0" indent="0">
              <a:buNone/>
            </a:pPr>
            <a:r>
              <a:rPr lang="en-GB" sz="2000" dirty="0" err="1" smtClean="0"/>
              <a:t>Ehrman</a:t>
            </a:r>
            <a:r>
              <a:rPr lang="en-GB" sz="2000" dirty="0" smtClean="0"/>
              <a:t> </a:t>
            </a:r>
            <a:r>
              <a:rPr lang="en-GB" sz="2000" dirty="0"/>
              <a:t>tell us that “</a:t>
            </a:r>
            <a:r>
              <a:rPr lang="en-GB" sz="2000" dirty="0" err="1"/>
              <a:t>Marcion</a:t>
            </a:r>
            <a:r>
              <a:rPr lang="en-GB" sz="2000" dirty="0"/>
              <a:t> maintained that there was a sharp disjunction between the Law of Moses and the Gospel of Christ; for him, in fact, the God who gave the Law to his people, the Jews, was not the God of Jesus.” Following then as we know from the Old Testament that “the Jewish God had created the world;[for </a:t>
            </a:r>
            <a:r>
              <a:rPr lang="en-GB" sz="2000" dirty="0" err="1"/>
              <a:t>Marcion</a:t>
            </a:r>
            <a:r>
              <a:rPr lang="en-GB" sz="2000" dirty="0"/>
              <a:t>] the God of Jesus never had </a:t>
            </a:r>
            <a:r>
              <a:rPr lang="en-GB" sz="2000" dirty="0" smtClean="0"/>
              <a:t>anything </a:t>
            </a:r>
            <a:r>
              <a:rPr lang="en-GB" sz="2000" dirty="0"/>
              <a:t>to do with it”. </a:t>
            </a:r>
            <a:r>
              <a:rPr lang="en-GB" sz="1400" dirty="0" smtClean="0"/>
              <a:t>(15)</a:t>
            </a:r>
            <a:endParaRPr lang="en-GB" sz="1400" dirty="0" smtClean="0"/>
          </a:p>
          <a:p>
            <a:pPr marL="0" indent="0">
              <a:buNone/>
            </a:pPr>
            <a:r>
              <a:rPr lang="en-GB" sz="2000" dirty="0" smtClean="0"/>
              <a:t>This leads not only to a denial of Jesus being involved in creation as John tells us in (</a:t>
            </a:r>
            <a:r>
              <a:rPr lang="en-GB" sz="2000" dirty="0" err="1" smtClean="0"/>
              <a:t>Jn</a:t>
            </a:r>
            <a:r>
              <a:rPr lang="en-GB" sz="2000" dirty="0" smtClean="0"/>
              <a:t> 1.3), where all things are made through him, but also lends itself to a Dualistic reality of two God’s one lesser and evil and the Good God, Jesus’s Father. One could make the argument that this goes against the monotheism in orthodox Christian doctrine, although it may be unfair to label all followers of Docetism to this. </a:t>
            </a:r>
          </a:p>
          <a:p>
            <a:pPr marL="0" indent="0">
              <a:buNone/>
            </a:pPr>
            <a:endParaRPr lang="en-GB" sz="2000" dirty="0"/>
          </a:p>
        </p:txBody>
      </p:sp>
    </p:spTree>
    <p:extLst>
      <p:ext uri="{BB962C8B-B14F-4D97-AF65-F5344CB8AC3E}">
        <p14:creationId xmlns:p14="http://schemas.microsoft.com/office/powerpoint/2010/main" val="12344038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1698" y="-58824"/>
            <a:ext cx="10515600" cy="1325563"/>
          </a:xfrm>
        </p:spPr>
        <p:txBody>
          <a:bodyPr/>
          <a:lstStyle/>
          <a:p>
            <a:pPr algn="ctr"/>
            <a:r>
              <a:rPr lang="en-GB" dirty="0" smtClean="0"/>
              <a:t>Final word from Tertullian. </a:t>
            </a:r>
            <a:endParaRPr lang="en-GB" dirty="0"/>
          </a:p>
        </p:txBody>
      </p:sp>
      <p:sp>
        <p:nvSpPr>
          <p:cNvPr id="3" name="Content Placeholder 2"/>
          <p:cNvSpPr>
            <a:spLocks noGrp="1"/>
          </p:cNvSpPr>
          <p:nvPr>
            <p:ph idx="1"/>
          </p:nvPr>
        </p:nvSpPr>
        <p:spPr>
          <a:xfrm>
            <a:off x="871451" y="1035915"/>
            <a:ext cx="10515600" cy="5472949"/>
          </a:xfrm>
        </p:spPr>
        <p:txBody>
          <a:bodyPr>
            <a:normAutofit/>
          </a:bodyPr>
          <a:lstStyle/>
          <a:p>
            <a:pPr marL="0" indent="0">
              <a:buNone/>
            </a:pPr>
            <a:endParaRPr lang="en-GB" sz="2000" dirty="0"/>
          </a:p>
          <a:p>
            <a:pPr marL="0" indent="0">
              <a:buNone/>
            </a:pPr>
            <a:r>
              <a:rPr lang="en-GB" sz="2000" dirty="0" smtClean="0"/>
              <a:t>Tertullian makes the argument that by denying Christ in the Flesh, you also deny love for the flesh and creation, which from Tertullian's perspective was created by God. </a:t>
            </a:r>
          </a:p>
          <a:p>
            <a:pPr marL="0" indent="0">
              <a:buNone/>
            </a:pPr>
            <a:endParaRPr lang="en-GB" sz="1200" dirty="0" smtClean="0"/>
          </a:p>
          <a:p>
            <a:pPr marL="457200" lvl="1" indent="0">
              <a:buNone/>
            </a:pPr>
            <a:r>
              <a:rPr lang="en-GB" sz="1600" dirty="0" smtClean="0"/>
              <a:t>“If Christ is the Creator’s Son, it was with justice that he loved his own (creature); if he comes from another god, his love was excessive, since he redeemed a being who belonged to another. Well, then, loving the human he loved his nativity also, and his flesh as well.” </a:t>
            </a:r>
            <a:r>
              <a:rPr lang="en-GB" sz="1200" dirty="0" smtClean="0"/>
              <a:t>(16)</a:t>
            </a:r>
          </a:p>
          <a:p>
            <a:pPr marL="457200" lvl="1" indent="0">
              <a:buNone/>
            </a:pPr>
            <a:endParaRPr lang="en-GB" sz="1400" dirty="0" smtClean="0"/>
          </a:p>
          <a:p>
            <a:pPr marL="0" indent="0">
              <a:buNone/>
            </a:pPr>
            <a:r>
              <a:rPr lang="en-GB" sz="2000" dirty="0" smtClean="0"/>
              <a:t>Tertullian's point here seems to be that God is within his nature just, by redeeming a creature that He did not create God would be going against </a:t>
            </a:r>
            <a:r>
              <a:rPr lang="en-GB" sz="2000" dirty="0"/>
              <a:t>H</a:t>
            </a:r>
            <a:r>
              <a:rPr lang="en-GB" sz="2000" dirty="0" smtClean="0"/>
              <a:t>is nature. By redeeming humankind, surely for Tertullian, this shows Christ loves of all that constitutes a human being, from birth to their very flesh. As the author of </a:t>
            </a:r>
            <a:r>
              <a:rPr lang="en-GB" sz="2000" dirty="0"/>
              <a:t>Luke </a:t>
            </a:r>
            <a:r>
              <a:rPr lang="en-GB" sz="2000" dirty="0" smtClean="0"/>
              <a:t>describes: “Indeed</a:t>
            </a:r>
            <a:r>
              <a:rPr lang="en-GB" sz="2000" dirty="0"/>
              <a:t>, the very hairs of your head are all numbered. Don't be afraid; you are worth more than many sparrows</a:t>
            </a:r>
            <a:r>
              <a:rPr lang="en-GB" sz="2000" dirty="0" smtClean="0"/>
              <a:t>.” (Lk 12.7)  Luke is demonstrating the worth of human beings in God’s eyes, by taking away the flesh you are also taking away the loving relationship between God and man.  Tertullian expands on this by demonstrating that Jesus loved the flesh of man just as much as the spirit as “when leprous, he cleanses it of stain, when blind, he rekindles its light, when palsied, he renews its strength […] when dead, he reanimates it”. </a:t>
            </a:r>
            <a:r>
              <a:rPr lang="en-GB" sz="1400" dirty="0" smtClean="0"/>
              <a:t>(17) </a:t>
            </a:r>
            <a:r>
              <a:rPr lang="en-GB" sz="2000" dirty="0" smtClean="0"/>
              <a:t>By saying Jesus had no flesh, or did not care for it, would be to ignore the very miracles he performed. </a:t>
            </a:r>
          </a:p>
          <a:p>
            <a:pPr marL="0" indent="0">
              <a:buNone/>
            </a:pPr>
            <a:endParaRPr lang="en-GB" dirty="0"/>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21241549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Concluding with John Sweet</a:t>
            </a:r>
            <a:endParaRPr lang="en-GB" dirty="0"/>
          </a:p>
        </p:txBody>
      </p:sp>
      <p:sp>
        <p:nvSpPr>
          <p:cNvPr id="3" name="Content Placeholder 2"/>
          <p:cNvSpPr>
            <a:spLocks noGrp="1"/>
          </p:cNvSpPr>
          <p:nvPr>
            <p:ph idx="1"/>
          </p:nvPr>
        </p:nvSpPr>
        <p:spPr>
          <a:xfrm>
            <a:off x="838200" y="1810327"/>
            <a:ext cx="10515600" cy="4394345"/>
          </a:xfrm>
        </p:spPr>
        <p:txBody>
          <a:bodyPr>
            <a:normAutofit fontScale="92500" lnSpcReduction="10000"/>
          </a:bodyPr>
          <a:lstStyle/>
          <a:p>
            <a:pPr marL="0" indent="0">
              <a:buNone/>
            </a:pPr>
            <a:r>
              <a:rPr lang="en-GB" sz="2400" dirty="0" smtClean="0"/>
              <a:t>There are many things that Docetism denies that the church holds as orthodox today and we could argue that the most important is the danger of polytheism as seen from </a:t>
            </a:r>
            <a:r>
              <a:rPr lang="en-GB" sz="2400" dirty="0" err="1" smtClean="0"/>
              <a:t>Marcion’s</a:t>
            </a:r>
            <a:r>
              <a:rPr lang="en-GB" sz="2400" dirty="0" smtClean="0"/>
              <a:t> theology. However, perhaps it something more fundamental than that, love.</a:t>
            </a:r>
          </a:p>
          <a:p>
            <a:pPr marL="0" indent="0">
              <a:buNone/>
            </a:pPr>
            <a:endParaRPr lang="en-GB" sz="1400" dirty="0" smtClean="0"/>
          </a:p>
          <a:p>
            <a:pPr marL="457200" lvl="1" indent="0">
              <a:buNone/>
            </a:pPr>
            <a:r>
              <a:rPr lang="en-GB" sz="2000" dirty="0" smtClean="0"/>
              <a:t>“ Sometimes it’s harder to love ourselves than to love others: we can feel ashamed of ourselves. But Jesus is more than an example, more than a sin-bearer: he’s a brother. Paul describes Jesus as the eldest among a large family (see Romans 8.29). We share his relationship with God as beloved children, fellow apprentices learning the Father’s mystery, learning to be divine. He became man that we might become God, united with God in love, as he is.”  </a:t>
            </a:r>
            <a:r>
              <a:rPr lang="en-GB" sz="1400" dirty="0" smtClean="0"/>
              <a:t>(18)</a:t>
            </a:r>
          </a:p>
          <a:p>
            <a:pPr marL="457200" lvl="1" indent="0">
              <a:buNone/>
            </a:pPr>
            <a:endParaRPr lang="en-GB" sz="1800" dirty="0" smtClean="0"/>
          </a:p>
          <a:p>
            <a:pPr marL="0" indent="0">
              <a:buNone/>
            </a:pPr>
            <a:r>
              <a:rPr lang="en-GB" sz="2400" dirty="0" smtClean="0"/>
              <a:t>Sweet wants to inform the reader that by denying Jesus in the Flesh would be to deny the love he has for us as his brother. It would deny that he took on our sins, as if Jesus did not become man then how can Jesus elevate man to become God. More importantly for Sweet, God became human so we can share in his loving relationship that he shares with the persons within himself, the eternal love of the Trinity. </a:t>
            </a:r>
            <a:endParaRPr lang="en-GB" sz="2400" dirty="0"/>
          </a:p>
        </p:txBody>
      </p:sp>
    </p:spTree>
    <p:extLst>
      <p:ext uri="{BB962C8B-B14F-4D97-AF65-F5344CB8AC3E}">
        <p14:creationId xmlns:p14="http://schemas.microsoft.com/office/powerpoint/2010/main" val="10908788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4656"/>
            <a:ext cx="10515600" cy="6793344"/>
          </a:xfrm>
        </p:spPr>
        <p:txBody>
          <a:bodyPr>
            <a:normAutofit/>
          </a:bodyPr>
          <a:lstStyle/>
          <a:p>
            <a:pPr marL="0" indent="0">
              <a:buNone/>
            </a:pPr>
            <a:r>
              <a:rPr lang="en-GB" sz="1400" b="1" u="sng" dirty="0" smtClean="0"/>
              <a:t>Reference List </a:t>
            </a:r>
            <a:endParaRPr lang="en-GB" sz="1400" dirty="0"/>
          </a:p>
          <a:p>
            <a:pPr marL="514350" indent="-514350">
              <a:buAutoNum type="arabicParenBoth"/>
            </a:pPr>
            <a:r>
              <a:rPr lang="en-GB" sz="1200" dirty="0" smtClean="0"/>
              <a:t>John </a:t>
            </a:r>
            <a:r>
              <a:rPr lang="en-GB" sz="1200" dirty="0"/>
              <a:t>Sweet, 'Docetism: Is Jesus really human or did he just appear to be so?', in Heresies and How to Avoid Them, ed. by Ben Quash and Michael Ward (London: SPCK, 2010), p. </a:t>
            </a:r>
            <a:r>
              <a:rPr lang="en-GB" sz="1200" dirty="0" smtClean="0"/>
              <a:t>24.</a:t>
            </a:r>
          </a:p>
          <a:p>
            <a:pPr marL="514350" indent="-514350">
              <a:buAutoNum type="arabicParenBoth"/>
            </a:pPr>
            <a:r>
              <a:rPr lang="en-GB" sz="1200" dirty="0" smtClean="0"/>
              <a:t>Ibid, p.25.</a:t>
            </a:r>
          </a:p>
          <a:p>
            <a:pPr marL="514350" indent="-514350">
              <a:buAutoNum type="arabicParenBoth"/>
            </a:pPr>
            <a:r>
              <a:rPr lang="en-GB" sz="1200" dirty="0" err="1" smtClean="0"/>
              <a:t>Alister</a:t>
            </a:r>
            <a:r>
              <a:rPr lang="en-GB" sz="1200" dirty="0" smtClean="0"/>
              <a:t> McGrath</a:t>
            </a:r>
            <a:r>
              <a:rPr lang="en-GB" sz="1200" i="1" dirty="0" smtClean="0"/>
              <a:t>, Heresy: A History of Defending the Truth </a:t>
            </a:r>
            <a:r>
              <a:rPr lang="en-GB" sz="1200" dirty="0" smtClean="0"/>
              <a:t>(</a:t>
            </a:r>
            <a:r>
              <a:rPr lang="en-GB" sz="1200" dirty="0"/>
              <a:t>London: SPCK, </a:t>
            </a:r>
            <a:r>
              <a:rPr lang="en-GB" sz="1200" dirty="0" smtClean="0"/>
              <a:t>2009), p. 111.</a:t>
            </a:r>
          </a:p>
          <a:p>
            <a:pPr marL="514350" indent="-514350">
              <a:buAutoNum type="arabicParenBoth"/>
            </a:pPr>
            <a:r>
              <a:rPr lang="en-GB" sz="1200" dirty="0" smtClean="0"/>
              <a:t>Ibid</a:t>
            </a:r>
          </a:p>
          <a:p>
            <a:pPr marL="514350" indent="-514350">
              <a:buAutoNum type="arabicParenBoth"/>
            </a:pPr>
            <a:r>
              <a:rPr lang="en-GB" sz="1200" dirty="0" smtClean="0"/>
              <a:t>Ibid</a:t>
            </a:r>
          </a:p>
          <a:p>
            <a:pPr marL="514350" indent="-514350">
              <a:buAutoNum type="arabicParenBoth"/>
            </a:pPr>
            <a:r>
              <a:rPr lang="en-GB" sz="1200" dirty="0" smtClean="0"/>
              <a:t>Ibid</a:t>
            </a:r>
          </a:p>
          <a:p>
            <a:pPr marL="514350" indent="-514350">
              <a:buAutoNum type="arabicParenBoth"/>
            </a:pPr>
            <a:r>
              <a:rPr lang="en-GB" sz="1200" dirty="0" smtClean="0"/>
              <a:t>The CTS New Catholic Bible- New Testament and Psalms ( London: Catholic Truth Society, 2012), p. 162.</a:t>
            </a:r>
          </a:p>
          <a:p>
            <a:pPr marL="514350" indent="-514350">
              <a:buFont typeface="Arial" panose="020B0604020202020204" pitchFamily="34" charset="0"/>
              <a:buAutoNum type="arabicParenBoth"/>
            </a:pPr>
            <a:r>
              <a:rPr lang="en-GB" sz="1200" dirty="0"/>
              <a:t> Unknown, 'The Gospel of Peter', in After the New Testament: A Reader In Early Christianity, ed. by Bart </a:t>
            </a:r>
            <a:r>
              <a:rPr lang="en-GB" sz="1200" dirty="0" err="1"/>
              <a:t>Ehrman</a:t>
            </a:r>
            <a:r>
              <a:rPr lang="en-GB" sz="1200" dirty="0"/>
              <a:t>, 2nd </a:t>
            </a:r>
            <a:r>
              <a:rPr lang="en-GB" sz="1200" dirty="0" err="1"/>
              <a:t>edn</a:t>
            </a:r>
            <a:r>
              <a:rPr lang="en-GB" sz="1200" dirty="0"/>
              <a:t>. (New York: Oxford University Press, 1999), p. </a:t>
            </a:r>
            <a:r>
              <a:rPr lang="en-GB" sz="1200" dirty="0" smtClean="0"/>
              <a:t>299. </a:t>
            </a:r>
          </a:p>
          <a:p>
            <a:pPr marL="514350" indent="-514350">
              <a:buFont typeface="Arial" panose="020B0604020202020204" pitchFamily="34" charset="0"/>
              <a:buAutoNum type="arabicParenBoth"/>
            </a:pPr>
            <a:r>
              <a:rPr lang="en-GB" sz="1200" dirty="0" smtClean="0"/>
              <a:t>Ibid </a:t>
            </a:r>
          </a:p>
          <a:p>
            <a:pPr marL="514350" indent="-514350">
              <a:buFont typeface="Arial" panose="020B0604020202020204" pitchFamily="34" charset="0"/>
              <a:buAutoNum type="arabicParenBoth"/>
            </a:pPr>
            <a:r>
              <a:rPr lang="en-GB" sz="1200" dirty="0" err="1"/>
              <a:t>Marcion</a:t>
            </a:r>
            <a:r>
              <a:rPr lang="en-GB" sz="1200" dirty="0"/>
              <a:t> , The Gospel Of The Lord, trans. by C.W. Van </a:t>
            </a:r>
            <a:r>
              <a:rPr lang="en-GB" sz="1200" dirty="0" err="1"/>
              <a:t>Manen</a:t>
            </a:r>
            <a:r>
              <a:rPr lang="en-GB" sz="1200" dirty="0"/>
              <a:t> (www.gnosis.org: Gnostic Society Library, 1887), in , &lt;http://gnosis.org/library/marcion/Gospel1.html&gt; [accessed 10</a:t>
            </a:r>
            <a:r>
              <a:rPr lang="en-GB" sz="1200" baseline="30000" dirty="0"/>
              <a:t>th</a:t>
            </a:r>
            <a:r>
              <a:rPr lang="en-GB" sz="1200" dirty="0"/>
              <a:t> October 2018</a:t>
            </a:r>
            <a:r>
              <a:rPr lang="en-GB" sz="1200" dirty="0" smtClean="0"/>
              <a:t>]</a:t>
            </a:r>
          </a:p>
          <a:p>
            <a:pPr marL="514350" indent="-514350">
              <a:buFont typeface="Arial" panose="020B0604020202020204" pitchFamily="34" charset="0"/>
              <a:buAutoNum type="arabicParenBoth"/>
            </a:pPr>
            <a:r>
              <a:rPr lang="en-GB" sz="1200" dirty="0"/>
              <a:t>Tertullian, 'Tertullian: Prescription of the Heretics and Against </a:t>
            </a:r>
            <a:r>
              <a:rPr lang="en-GB" sz="1200" dirty="0" err="1"/>
              <a:t>Marcion</a:t>
            </a:r>
            <a:r>
              <a:rPr lang="en-GB" sz="1200" dirty="0"/>
              <a:t>', in After the New Testament: A Reader In Early Christianity, ed. by Bart </a:t>
            </a:r>
            <a:r>
              <a:rPr lang="en-GB" sz="1200" dirty="0" err="1"/>
              <a:t>Ehrman</a:t>
            </a:r>
            <a:r>
              <a:rPr lang="en-GB" sz="1200" dirty="0"/>
              <a:t>, 2nd </a:t>
            </a:r>
            <a:r>
              <a:rPr lang="en-GB" sz="1200" dirty="0" err="1"/>
              <a:t>edn</a:t>
            </a:r>
            <a:r>
              <a:rPr lang="en-GB" sz="1200" dirty="0"/>
              <a:t>. (New York: Oxford University Press, 1999), p. 389. </a:t>
            </a:r>
            <a:endParaRPr lang="en-GB" sz="1200" dirty="0" smtClean="0"/>
          </a:p>
          <a:p>
            <a:pPr marL="514350" indent="-514350">
              <a:buFont typeface="Arial" panose="020B0604020202020204" pitchFamily="34" charset="0"/>
              <a:buAutoNum type="arabicParenBoth"/>
            </a:pPr>
            <a:r>
              <a:rPr lang="en-GB" sz="1200" dirty="0" smtClean="0"/>
              <a:t>Joseph </a:t>
            </a:r>
            <a:r>
              <a:rPr lang="en-GB" sz="1200" dirty="0"/>
              <a:t>H. Lynch, Early Christianity A Brief History (New York: Oxford University Press, 2010), p. 60. </a:t>
            </a:r>
          </a:p>
          <a:p>
            <a:pPr marL="514350" indent="-514350">
              <a:buFont typeface="Arial" panose="020B0604020202020204" pitchFamily="34" charset="0"/>
              <a:buAutoNum type="arabicParenBoth"/>
            </a:pPr>
            <a:r>
              <a:rPr lang="en-GB" sz="1200" dirty="0"/>
              <a:t> Tertullian, 'Tertullian: On the Flesh of Christ ', in After the New Testament: A Reader In Early Christianity, ed. by Bart </a:t>
            </a:r>
            <a:r>
              <a:rPr lang="en-GB" sz="1200" dirty="0" err="1"/>
              <a:t>Ehrman</a:t>
            </a:r>
            <a:r>
              <a:rPr lang="en-GB" sz="1200" dirty="0"/>
              <a:t>, 2nd </a:t>
            </a:r>
            <a:r>
              <a:rPr lang="en-GB" sz="1200" dirty="0" err="1"/>
              <a:t>edn</a:t>
            </a:r>
            <a:r>
              <a:rPr lang="en-GB" sz="1200" dirty="0"/>
              <a:t>. (New York: Oxford University Press, 1999), p. </a:t>
            </a:r>
            <a:r>
              <a:rPr lang="en-GB" sz="1200" dirty="0" smtClean="0"/>
              <a:t>251.</a:t>
            </a:r>
          </a:p>
          <a:p>
            <a:pPr marL="514350" indent="-514350">
              <a:buFont typeface="Arial" panose="020B0604020202020204" pitchFamily="34" charset="0"/>
              <a:buAutoNum type="arabicParenBoth"/>
            </a:pPr>
            <a:r>
              <a:rPr lang="en-GB" sz="1200" dirty="0" smtClean="0"/>
              <a:t> Ibid</a:t>
            </a:r>
          </a:p>
          <a:p>
            <a:pPr marL="514350" indent="-514350">
              <a:buFont typeface="Arial" panose="020B0604020202020204" pitchFamily="34" charset="0"/>
              <a:buAutoNum type="arabicParenBoth"/>
            </a:pPr>
            <a:r>
              <a:rPr lang="en-GB" sz="1200" dirty="0" smtClean="0"/>
              <a:t>Ibid, p. 249.</a:t>
            </a:r>
          </a:p>
          <a:p>
            <a:pPr marL="514350" indent="-514350">
              <a:buFont typeface="Arial" panose="020B0604020202020204" pitchFamily="34" charset="0"/>
              <a:buAutoNum type="arabicParenBoth"/>
            </a:pPr>
            <a:r>
              <a:rPr lang="en-GB" sz="1200" dirty="0" smtClean="0"/>
              <a:t>Ibid, p. 252.</a:t>
            </a:r>
          </a:p>
          <a:p>
            <a:pPr marL="514350" indent="-514350">
              <a:buFont typeface="Arial" panose="020B0604020202020204" pitchFamily="34" charset="0"/>
              <a:buAutoNum type="arabicParenBoth"/>
            </a:pPr>
            <a:r>
              <a:rPr lang="en-GB" sz="1200" dirty="0" smtClean="0"/>
              <a:t>Ibid, P. 253. </a:t>
            </a:r>
          </a:p>
          <a:p>
            <a:pPr marL="514350" indent="-514350">
              <a:buFont typeface="Arial" panose="020B0604020202020204" pitchFamily="34" charset="0"/>
              <a:buAutoNum type="arabicParenBoth"/>
            </a:pPr>
            <a:r>
              <a:rPr lang="en-GB" sz="1200" dirty="0"/>
              <a:t>John Sweet, </a:t>
            </a:r>
            <a:r>
              <a:rPr lang="en-GB" sz="1200" i="1" dirty="0" smtClean="0"/>
              <a:t>'Docetism‘ </a:t>
            </a:r>
            <a:r>
              <a:rPr lang="en-GB" sz="1200" dirty="0" smtClean="0"/>
              <a:t>ed</a:t>
            </a:r>
            <a:r>
              <a:rPr lang="en-GB" sz="1200" dirty="0"/>
              <a:t>. by Ben Quash and Michael Ward (London: SPCK, 2010), p. </a:t>
            </a:r>
            <a:r>
              <a:rPr lang="en-GB" sz="1200" dirty="0" smtClean="0"/>
              <a:t>31.</a:t>
            </a:r>
            <a:endParaRPr lang="en-GB" sz="1200" dirty="0"/>
          </a:p>
          <a:p>
            <a:pPr marL="514350" indent="-514350">
              <a:buFont typeface="Arial" panose="020B0604020202020204" pitchFamily="34" charset="0"/>
              <a:buAutoNum type="arabicParenBoth"/>
            </a:pPr>
            <a:endParaRPr lang="en-GB" sz="1200" dirty="0" smtClean="0"/>
          </a:p>
          <a:p>
            <a:pPr marL="514350" indent="-514350">
              <a:buFont typeface="Arial" panose="020B0604020202020204" pitchFamily="34" charset="0"/>
              <a:buAutoNum type="arabicParenBoth"/>
            </a:pPr>
            <a:endParaRPr lang="en-GB" sz="1400" dirty="0" smtClean="0"/>
          </a:p>
          <a:p>
            <a:pPr marL="514350" indent="-514350">
              <a:buFont typeface="Arial" panose="020B0604020202020204" pitchFamily="34" charset="0"/>
              <a:buAutoNum type="arabicParenBoth"/>
            </a:pPr>
            <a:endParaRPr lang="en-GB" sz="1400" dirty="0" smtClean="0"/>
          </a:p>
          <a:p>
            <a:pPr marL="514350" indent="-514350">
              <a:buFont typeface="Arial" panose="020B0604020202020204" pitchFamily="34" charset="0"/>
              <a:buAutoNum type="arabicParenBoth"/>
            </a:pPr>
            <a:endParaRPr lang="en-GB" sz="1400" dirty="0" smtClean="0"/>
          </a:p>
          <a:p>
            <a:pPr marL="514350" indent="-514350">
              <a:buFont typeface="Arial" panose="020B0604020202020204" pitchFamily="34" charset="0"/>
              <a:buAutoNum type="arabicParenBoth"/>
            </a:pPr>
            <a:endParaRPr lang="en-GB" sz="1400" dirty="0"/>
          </a:p>
          <a:p>
            <a:pPr marL="514350" indent="-514350">
              <a:buFont typeface="Arial" panose="020B0604020202020204" pitchFamily="34" charset="0"/>
              <a:buAutoNum type="arabicParenBoth"/>
            </a:pPr>
            <a:endParaRPr lang="en-GB" sz="1400" dirty="0"/>
          </a:p>
          <a:p>
            <a:pPr marL="514350" indent="-514350">
              <a:buFont typeface="Arial" panose="020B0604020202020204" pitchFamily="34" charset="0"/>
              <a:buAutoNum type="arabicParenBoth"/>
            </a:pPr>
            <a:endParaRPr lang="en-GB" sz="1400" dirty="0" smtClean="0"/>
          </a:p>
          <a:p>
            <a:pPr marL="514350" indent="-514350">
              <a:buFont typeface="Arial" panose="020B0604020202020204" pitchFamily="34" charset="0"/>
              <a:buAutoNum type="arabicParenBoth"/>
            </a:pPr>
            <a:endParaRPr lang="en-GB" sz="1400" dirty="0"/>
          </a:p>
          <a:p>
            <a:pPr marL="514350" indent="-514350">
              <a:buFont typeface="Arial" panose="020B0604020202020204" pitchFamily="34" charset="0"/>
              <a:buAutoNum type="arabicParenBoth"/>
            </a:pPr>
            <a:endParaRPr lang="en-GB" sz="2000" dirty="0"/>
          </a:p>
          <a:p>
            <a:pPr marL="514350" indent="-514350">
              <a:buAutoNum type="arabicParenBoth"/>
            </a:pPr>
            <a:endParaRPr lang="en-GB" sz="2000" dirty="0" smtClean="0"/>
          </a:p>
          <a:p>
            <a:pPr marL="514350" indent="-514350">
              <a:buAutoNum type="arabicParenBoth"/>
            </a:pPr>
            <a:endParaRPr lang="en-GB" sz="2000" dirty="0" smtClean="0"/>
          </a:p>
          <a:p>
            <a:pPr marL="514350" indent="-514350">
              <a:buAutoNum type="arabicParenBoth"/>
            </a:pPr>
            <a:endParaRPr lang="en-GB" sz="2000" dirty="0" smtClean="0"/>
          </a:p>
          <a:p>
            <a:pPr marL="514350" indent="-514350">
              <a:buAutoNum type="arabicParenBoth"/>
            </a:pPr>
            <a:endParaRPr lang="en-GB" sz="2000" dirty="0" smtClean="0"/>
          </a:p>
          <a:p>
            <a:pPr marL="514350" indent="-514350">
              <a:buAutoNum type="arabicParenBoth"/>
            </a:pPr>
            <a:endParaRPr lang="en-GB" dirty="0" smtClean="0"/>
          </a:p>
          <a:p>
            <a:pPr marL="514350" indent="-514350">
              <a:buAutoNum type="arabicParenBoth"/>
            </a:pPr>
            <a:endParaRPr lang="en-GB" dirty="0"/>
          </a:p>
        </p:txBody>
      </p:sp>
    </p:spTree>
    <p:extLst>
      <p:ext uri="{BB962C8B-B14F-4D97-AF65-F5344CB8AC3E}">
        <p14:creationId xmlns:p14="http://schemas.microsoft.com/office/powerpoint/2010/main" val="19026989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Bibliography</a:t>
            </a:r>
            <a:endParaRPr lang="en-GB" b="1" u="sng" dirty="0"/>
          </a:p>
        </p:txBody>
      </p:sp>
      <p:sp>
        <p:nvSpPr>
          <p:cNvPr id="3" name="Content Placeholder 2"/>
          <p:cNvSpPr>
            <a:spLocks noGrp="1"/>
          </p:cNvSpPr>
          <p:nvPr>
            <p:ph idx="1"/>
          </p:nvPr>
        </p:nvSpPr>
        <p:spPr/>
        <p:txBody>
          <a:bodyPr>
            <a:normAutofit fontScale="70000" lnSpcReduction="20000"/>
          </a:bodyPr>
          <a:lstStyle/>
          <a:p>
            <a:pPr marL="0" indent="0">
              <a:buNone/>
            </a:pPr>
            <a:r>
              <a:rPr lang="en-GB" dirty="0"/>
              <a:t>Lynch, Joseph H. Early Christianity A Brief History (New York: Oxford University Press, 2010) </a:t>
            </a:r>
          </a:p>
          <a:p>
            <a:pPr marL="0" indent="0">
              <a:buNone/>
            </a:pPr>
            <a:r>
              <a:rPr lang="en-GB" dirty="0" err="1"/>
              <a:t>Marcion</a:t>
            </a:r>
            <a:r>
              <a:rPr lang="en-GB" dirty="0"/>
              <a:t>, The Gospel Of The Lord, trans. by C.W. Van </a:t>
            </a:r>
            <a:r>
              <a:rPr lang="en-GB" dirty="0" err="1"/>
              <a:t>Manen</a:t>
            </a:r>
            <a:r>
              <a:rPr lang="en-GB" dirty="0"/>
              <a:t> (www.gnosis.org: Gnostic Society library, 1887), in , &lt;http://gnosis.org/library/marcion/Gospel1.html&gt; [accessed </a:t>
            </a:r>
            <a:r>
              <a:rPr lang="en-GB" dirty="0" smtClean="0"/>
              <a:t>10 October </a:t>
            </a:r>
            <a:r>
              <a:rPr lang="en-GB" dirty="0"/>
              <a:t>2018]. </a:t>
            </a:r>
          </a:p>
          <a:p>
            <a:pPr marL="0" indent="0">
              <a:buNone/>
            </a:pPr>
            <a:r>
              <a:rPr lang="en-GB" dirty="0"/>
              <a:t>Sweet, John. 'Docetism: Is Jesus really human or did he just appear to be so?', in Heresies and How to Avoid Them, ed. by Ben Quash and Michael Ward (London: SPCK, 2010</a:t>
            </a:r>
            <a:r>
              <a:rPr lang="en-GB" dirty="0" smtClean="0"/>
              <a:t>). </a:t>
            </a:r>
            <a:endParaRPr lang="en-GB" dirty="0"/>
          </a:p>
          <a:p>
            <a:pPr marL="0" indent="0">
              <a:buNone/>
            </a:pPr>
            <a:r>
              <a:rPr lang="en-GB" dirty="0"/>
              <a:t>Tertullian, 'Tertullian: On the Flesh of Christ ', in After the New Testament: A Reader In Early Christianity, ed. by Bart </a:t>
            </a:r>
            <a:r>
              <a:rPr lang="en-GB" dirty="0" err="1"/>
              <a:t>Ehrman</a:t>
            </a:r>
            <a:r>
              <a:rPr lang="en-GB" dirty="0"/>
              <a:t>, 2nd </a:t>
            </a:r>
            <a:r>
              <a:rPr lang="en-GB" dirty="0" err="1"/>
              <a:t>edn</a:t>
            </a:r>
            <a:r>
              <a:rPr lang="en-GB" dirty="0"/>
              <a:t>. (New York: Oxford University Press, 1999</a:t>
            </a:r>
            <a:r>
              <a:rPr lang="en-GB" dirty="0" smtClean="0"/>
              <a:t>).</a:t>
            </a:r>
            <a:r>
              <a:rPr lang="en-GB" dirty="0"/>
              <a:t>  </a:t>
            </a:r>
          </a:p>
          <a:p>
            <a:pPr marL="0" indent="0">
              <a:buNone/>
            </a:pPr>
            <a:r>
              <a:rPr lang="en-GB" dirty="0"/>
              <a:t>Tertullian, 'Tertullian: Prescription of the Heretics and Against </a:t>
            </a:r>
            <a:r>
              <a:rPr lang="en-GB" dirty="0" err="1"/>
              <a:t>Marcion</a:t>
            </a:r>
            <a:r>
              <a:rPr lang="en-GB" dirty="0"/>
              <a:t>', in After the New Testament: A Reader In Early Christianity, ed. by Bart </a:t>
            </a:r>
            <a:r>
              <a:rPr lang="en-GB" dirty="0" err="1"/>
              <a:t>Ehrman</a:t>
            </a:r>
            <a:r>
              <a:rPr lang="en-GB" dirty="0"/>
              <a:t>, 2nd </a:t>
            </a:r>
            <a:r>
              <a:rPr lang="en-GB" dirty="0" err="1"/>
              <a:t>edn</a:t>
            </a:r>
            <a:r>
              <a:rPr lang="en-GB" dirty="0"/>
              <a:t>. (New York: Oxford University Press, 1999</a:t>
            </a:r>
            <a:r>
              <a:rPr lang="en-GB" dirty="0" smtClean="0"/>
              <a:t>). </a:t>
            </a:r>
          </a:p>
          <a:p>
            <a:pPr marL="0" indent="0">
              <a:buNone/>
            </a:pPr>
            <a:r>
              <a:rPr lang="en-GB" dirty="0"/>
              <a:t>The CTS New Catholic Bible- New Testament and Psalms ( London: Catholic Truth Society, 2012</a:t>
            </a:r>
            <a:r>
              <a:rPr lang="en-GB" dirty="0" smtClean="0"/>
              <a:t>).</a:t>
            </a:r>
            <a:endParaRPr lang="en-GB" dirty="0"/>
          </a:p>
          <a:p>
            <a:pPr marL="0" indent="0">
              <a:buNone/>
            </a:pPr>
            <a:r>
              <a:rPr lang="en-GB" dirty="0"/>
              <a:t>Unknown, 'The Gospel of Peter', in After the New Testament: A Reader In Early Christianity, ed. by Bart </a:t>
            </a:r>
            <a:r>
              <a:rPr lang="en-GB" dirty="0" err="1"/>
              <a:t>Ehrman</a:t>
            </a:r>
            <a:r>
              <a:rPr lang="en-GB" dirty="0"/>
              <a:t>, 2nd </a:t>
            </a:r>
            <a:r>
              <a:rPr lang="en-GB" dirty="0" err="1"/>
              <a:t>edn</a:t>
            </a:r>
            <a:r>
              <a:rPr lang="en-GB" dirty="0"/>
              <a:t>. (New York: Oxford University Press, 1999</a:t>
            </a:r>
            <a:r>
              <a:rPr lang="en-GB" dirty="0" smtClean="0"/>
              <a:t>).</a:t>
            </a:r>
            <a:endParaRPr lang="en-GB" dirty="0"/>
          </a:p>
          <a:p>
            <a:endParaRPr lang="en-GB" dirty="0"/>
          </a:p>
        </p:txBody>
      </p:sp>
    </p:spTree>
    <p:extLst>
      <p:ext uri="{BB962C8B-B14F-4D97-AF65-F5344CB8AC3E}">
        <p14:creationId xmlns:p14="http://schemas.microsoft.com/office/powerpoint/2010/main" val="13182183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391</TotalTime>
  <Words>2452</Words>
  <Application>Microsoft Office PowerPoint</Application>
  <PresentationFormat>Widescreen</PresentationFormat>
  <Paragraphs>101</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Calibri Light</vt:lpstr>
      <vt:lpstr>Office Theme</vt:lpstr>
      <vt:lpstr>Docetism </vt:lpstr>
      <vt:lpstr>Definition</vt:lpstr>
      <vt:lpstr>Historical Origins </vt:lpstr>
      <vt:lpstr>The Platonic Influence </vt:lpstr>
      <vt:lpstr>Biblical Affirmation</vt:lpstr>
      <vt:lpstr>Biblical Response </vt:lpstr>
      <vt:lpstr>Apocryphal Texts </vt:lpstr>
      <vt:lpstr>Orthodox Position </vt:lpstr>
      <vt:lpstr>Tertullian Vs Marcion </vt:lpstr>
      <vt:lpstr>Marcion’s Gospel - </vt:lpstr>
      <vt:lpstr>PowerPoint Presentation</vt:lpstr>
      <vt:lpstr>PowerPoint Presentation</vt:lpstr>
      <vt:lpstr>Final word from Tertullian. </vt:lpstr>
      <vt:lpstr>Concluding with John Sweet</vt:lpstr>
      <vt:lpstr>PowerPoint Presentation</vt:lpstr>
      <vt:lpstr>Bibliography</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Docetism</dc:title>
  <dc:creator>Andrew Gowler (1704494)</dc:creator>
  <cp:lastModifiedBy>Andrew Gowler</cp:lastModifiedBy>
  <cp:revision>42</cp:revision>
  <dcterms:created xsi:type="dcterms:W3CDTF">2018-10-08T12:33:26Z</dcterms:created>
  <dcterms:modified xsi:type="dcterms:W3CDTF">2018-10-12T12:43:27Z</dcterms:modified>
</cp:coreProperties>
</file>