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8"/>
  </p:notesMasterIdLst>
  <p:handoutMasterIdLst>
    <p:handoutMasterId r:id="rId19"/>
  </p:handoutMasterIdLst>
  <p:sldIdLst>
    <p:sldId id="259" r:id="rId5"/>
    <p:sldId id="281" r:id="rId6"/>
    <p:sldId id="295" r:id="rId7"/>
    <p:sldId id="294" r:id="rId8"/>
    <p:sldId id="309" r:id="rId9"/>
    <p:sldId id="296" r:id="rId10"/>
    <p:sldId id="308" r:id="rId11"/>
    <p:sldId id="306" r:id="rId12"/>
    <p:sldId id="307" r:id="rId13"/>
    <p:sldId id="300" r:id="rId14"/>
    <p:sldId id="310" r:id="rId15"/>
    <p:sldId id="301" r:id="rId16"/>
    <p:sldId id="311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598" autoAdjust="0"/>
  </p:normalViewPr>
  <p:slideViewPr>
    <p:cSldViewPr snapToGrid="0">
      <p:cViewPr varScale="1">
        <p:scale>
          <a:sx n="78" d="100"/>
          <a:sy n="78" d="100"/>
        </p:scale>
        <p:origin x="835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01/05/2025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GB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GB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ha.cornell.edu/" TargetMode="External"/><Relationship Id="rId3" Type="http://schemas.openxmlformats.org/officeDocument/2006/relationships/hyperlink" Target="https://www.shrm.org/" TargetMode="External"/><Relationship Id="rId7" Type="http://schemas.openxmlformats.org/officeDocument/2006/relationships/hyperlink" Target="https://www.cipd.org/" TargetMode="External"/><Relationship Id="rId2" Type="http://schemas.openxmlformats.org/officeDocument/2006/relationships/hyperlink" Target="https://www.marriott.com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gallup.com/" TargetMode="External"/><Relationship Id="rId5" Type="http://schemas.openxmlformats.org/officeDocument/2006/relationships/hyperlink" Target="https://www.marriott.com/careers" TargetMode="External"/><Relationship Id="rId4" Type="http://schemas.openxmlformats.org/officeDocument/2006/relationships/hyperlink" Target="https://www.forbe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23279" y="0"/>
            <a:ext cx="956872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40001"/>
            <a:ext cx="3859322" cy="292239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Understanding the employee life cycle – the Marriott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0538" y="4240213"/>
            <a:ext cx="3497262" cy="1801812"/>
          </a:xfrm>
        </p:spPr>
        <p:txBody>
          <a:bodyPr rtlCol="0"/>
          <a:lstStyle/>
          <a:p>
            <a:pPr rtl="0"/>
            <a:r>
              <a:rPr lang="en-GB" dirty="0"/>
              <a:t>By Debbie Marriott</a:t>
            </a:r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4648599" cy="3055078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20" y="675167"/>
            <a:ext cx="7570838" cy="5797237"/>
          </a:xfrm>
        </p:spPr>
        <p:txBody>
          <a:bodyPr rtlCol="0"/>
          <a:lstStyle/>
          <a:p>
            <a:pPr rtl="0"/>
            <a:r>
              <a:rPr lang="en-GB" dirty="0"/>
              <a:t>Good morning,</a:t>
            </a:r>
          </a:p>
          <a:p>
            <a:pPr rtl="0"/>
            <a:r>
              <a:rPr lang="en-GB" dirty="0"/>
              <a:t> Today I will be discussing the employee life cycle at the Marriott Hotel.</a:t>
            </a:r>
            <a:br>
              <a:rPr lang="en-GB" dirty="0"/>
            </a:br>
            <a:r>
              <a:rPr lang="en-GB" dirty="0"/>
              <a:t>The Marriott is one of the most recognisable hotel companies in the world, with over 8000 properties around the world.</a:t>
            </a:r>
            <a:br>
              <a:rPr lang="en-GB" dirty="0"/>
            </a:br>
            <a:r>
              <a:rPr lang="en-GB" dirty="0"/>
              <a:t>I will discuss how the Marriott employs and retains it’s staff.</a:t>
            </a:r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/>
          <a:lstStyle/>
          <a:p>
            <a:pPr rtl="0"/>
            <a:r>
              <a:rPr lang="en-GB" dirty="0"/>
              <a:t>Attraction</a:t>
            </a:r>
          </a:p>
        </p:txBody>
      </p:sp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4742121" cy="3434316"/>
          </a:xfrm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" y="3432620"/>
            <a:ext cx="5178056" cy="342538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/>
          <a:lstStyle/>
          <a:p>
            <a:pPr rtl="0"/>
            <a:r>
              <a:rPr lang="en-GB" dirty="0"/>
              <a:t>The Marriott is inclusive when it looks for staff members.</a:t>
            </a:r>
            <a:br>
              <a:rPr lang="en-GB" dirty="0"/>
            </a:br>
            <a:r>
              <a:rPr lang="en-GB" dirty="0"/>
              <a:t>They use a slogan called “Take Care” which means they take care of their staff by looking after their well-being ( Marriott, 2022)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" y="645323"/>
            <a:ext cx="4946904" cy="3273552"/>
          </a:xfrm>
        </p:spPr>
        <p:txBody>
          <a:bodyPr rtlCol="0"/>
          <a:lstStyle/>
          <a:p>
            <a:pPr rtl="0"/>
            <a:r>
              <a:rPr lang="en-GB" dirty="0"/>
              <a:t>recruitment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4298" y="3284141"/>
            <a:ext cx="3886612" cy="2298983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dirty="0"/>
              <a:t>The Marriott look for new employees not only inside the business, but recruit from outside of it too. </a:t>
            </a:r>
            <a:br>
              <a:rPr lang="en-GB" dirty="0"/>
            </a:br>
            <a:r>
              <a:rPr lang="en-GB" dirty="0"/>
              <a:t>They use AI to make sure they aren’t being biased when choosing candidates. (SHRM,2023)</a:t>
            </a:r>
          </a:p>
        </p:txBody>
      </p:sp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208292" y="3"/>
            <a:ext cx="8997356" cy="4581079"/>
          </a:xfrm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3070" y="883420"/>
            <a:ext cx="4948931" cy="5974580"/>
          </a:xfrm>
        </p:spPr>
      </p:pic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4997" y="4574265"/>
            <a:ext cx="5074516" cy="2298983"/>
          </a:xfrm>
        </p:spPr>
      </p:pic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B7DCE3-A62E-497E-8A96-DF8D1A49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onboarding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EAF4-7E41-4FEA-B534-06CE0882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39145C-C953-4D90-A8D7-606F297BF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 the Marriott, staff are fully trained and mentored.</a:t>
            </a:r>
            <a:br>
              <a:rPr lang="en-GB" dirty="0"/>
            </a:br>
            <a:r>
              <a:rPr lang="en-GB" dirty="0"/>
              <a:t>They also re-enforce culture within the business, which makes them retain their staff (Forbes, 2021)</a:t>
            </a:r>
          </a:p>
        </p:txBody>
      </p:sp>
    </p:spTree>
    <p:extLst>
      <p:ext uri="{BB962C8B-B14F-4D97-AF65-F5344CB8AC3E}">
        <p14:creationId xmlns:p14="http://schemas.microsoft.com/office/powerpoint/2010/main" val="3382633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92A4-0D40-4A0F-BB3B-3E1AE6C3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/>
          <a:lstStyle/>
          <a:p>
            <a:pPr rtl="0"/>
            <a:r>
              <a:rPr lang="en-GB" dirty="0"/>
              <a:t>Development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C9CF3-912B-7C9F-2A55-AEB5D68AC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Marriott have large in-depth training programmes for their employees.</a:t>
            </a:r>
            <a:br>
              <a:rPr lang="en-GB" dirty="0"/>
            </a:br>
            <a:r>
              <a:rPr lang="en-GB" dirty="0"/>
              <a:t>They encourage staff members to keep learning while they work at the hotel. They have a partnership with Cornell University. (Marriott Careers, 2022)</a:t>
            </a:r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5641" y="-136717"/>
            <a:ext cx="6153912" cy="3922755"/>
          </a:xfrm>
        </p:spPr>
        <p:txBody>
          <a:bodyPr rtlCol="0"/>
          <a:lstStyle/>
          <a:p>
            <a:pPr rtl="0"/>
            <a:r>
              <a:rPr lang="en-GB" dirty="0"/>
              <a:t>Retention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7568" y="3066888"/>
            <a:ext cx="6157951" cy="2566996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The Marriott Hotel retains its staff by recognition and rewarding them. They have a “celebrating service” week, where they celebrate employees. (Gallop,2022)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822" y="0"/>
            <a:ext cx="4811317" cy="685799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8CD2A-2EC1-4055-AE20-4A35A1794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separation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237F4-D8FA-4EB0-8875-57E81F3EA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/>
              <a:t>When an employee leaves Marriott they have an exit interview. This helps the employee to still see the organisation in a positive way. (CIPD,2021)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3229A0-1321-49E2-9958-3B1F86E2C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158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E736-254A-4657-A88B-DE71C47D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B32D2-0B50-4101-875F-A81D753852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4"/>
            <a:ext cx="6858870" cy="3712747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STRENGTHS : Well known around the world, big training programmes</a:t>
            </a:r>
          </a:p>
          <a:p>
            <a:pPr rtl="0"/>
            <a:r>
              <a:rPr lang="en-GB" dirty="0"/>
              <a:t>WEAKNESSES: a lot of similar </a:t>
            </a:r>
            <a:r>
              <a:rPr lang="en-GB" dirty="0" err="1"/>
              <a:t>companys</a:t>
            </a:r>
            <a:endParaRPr lang="en-GB" dirty="0"/>
          </a:p>
          <a:p>
            <a:pPr rtl="0"/>
            <a:r>
              <a:rPr lang="en-GB" dirty="0"/>
              <a:t>OPPORTUNITIES: COULD BUILD MORE HOTELS</a:t>
            </a:r>
          </a:p>
          <a:p>
            <a:pPr rtl="0"/>
            <a:r>
              <a:rPr lang="en-GB" dirty="0"/>
              <a:t>THREATS: COST OF LIVING CRISIS FOR WAGES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6287AF-451B-4FEA-A984-C734DD46F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77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/>
          <a:lstStyle/>
          <a:p>
            <a:pPr rtl="0"/>
            <a:r>
              <a:rPr lang="en-GB" dirty="0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E272-AF60-4462-95A9-115739F78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>
            <a:normAutofit fontScale="62500" lnSpcReduction="20000"/>
          </a:bodyPr>
          <a:lstStyle/>
          <a:p>
            <a:pPr rtl="0"/>
            <a:r>
              <a:rPr lang="en-GB" dirty="0"/>
              <a:t>POLITICAL – NEW GOVERNMENTS IN CHARGE COULD CHANGE EMPLOYEE LAW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ECONOMICAL – THE COST OF LIVING GOING UP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SOCIAL – MORE PEOPLE WANT TO WORK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TECHNOLOGICAL – USING AI TO PICK EMPLOYEES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LEGAL – FOLLOWING ANY LAWS THAT THE GOVERNMENT SET OUT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SUSTAINABILITY – THIS HELPS ATTRACT YOUNGER STAFF MEMBERS DUE TO THEIR BELIEFS IN SUSTAINABILITY.</a:t>
            </a:r>
          </a:p>
        </p:txBody>
      </p:sp>
      <p:pic>
        <p:nvPicPr>
          <p:cNvPr id="68" name="Picture Placeholder 67" descr="View of city buildings over the water">
            <a:extLst>
              <a:ext uri="{FF2B5EF4-FFF2-40B4-BE49-F238E27FC236}">
                <a16:creationId xmlns:a16="http://schemas.microsoft.com/office/drawing/2014/main" id="{C700B77F-91C5-4642-9ABF-EA81F3CF691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0"/>
            <a:ext cx="2463897" cy="3429000"/>
          </a:xfrm>
        </p:spPr>
      </p:pic>
      <p:pic>
        <p:nvPicPr>
          <p:cNvPr id="72" name="Picture Placeholder 71" descr="A picture containing blue glass buildings with reflection">
            <a:extLst>
              <a:ext uri="{FF2B5EF4-FFF2-40B4-BE49-F238E27FC236}">
                <a16:creationId xmlns:a16="http://schemas.microsoft.com/office/drawing/2014/main" id="{781FD203-6B96-4232-92C2-850AD4DA0F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0"/>
            <a:ext cx="2539797" cy="3429000"/>
          </a:xfrm>
        </p:spPr>
      </p:pic>
      <p:pic>
        <p:nvPicPr>
          <p:cNvPr id="74" name="Picture Placeholder 73" descr="Aerial view of city buildings at sunset">
            <a:extLst>
              <a:ext uri="{FF2B5EF4-FFF2-40B4-BE49-F238E27FC236}">
                <a16:creationId xmlns:a16="http://schemas.microsoft.com/office/drawing/2014/main" id="{A84AF2F7-9744-4960-8C3C-77190198196B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86070" y="3383280"/>
            <a:ext cx="2463897" cy="3474720"/>
          </a:xfrm>
        </p:spPr>
      </p:pic>
      <p:pic>
        <p:nvPicPr>
          <p:cNvPr id="78" name="Picture Placeholder 77" descr="View of city buildings over the water from a track">
            <a:extLst>
              <a:ext uri="{FF2B5EF4-FFF2-40B4-BE49-F238E27FC236}">
                <a16:creationId xmlns:a16="http://schemas.microsoft.com/office/drawing/2014/main" id="{D76BFBCE-A55E-4F19-9A0A-78307FDBE96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9155" y="3383280"/>
            <a:ext cx="2539797" cy="3474720"/>
          </a:xfrm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67F33-99E4-E650-8D03-AD27371DC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227F65-A4BE-8A41-3DCF-685A7D923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81E8AB-B4E4-04F6-B2BC-D67231A82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SUMMARY, THE MARRIOTT HOTEL LOOKS AFTER ITS STAFF AND FOCUSES ON THE EMPLOYEES. THEY TRAIN THEM, PRAISE THEM AND KEEP THEIR STAFF MEMBERS.</a:t>
            </a:r>
            <a:br>
              <a:rPr lang="en-GB" dirty="0"/>
            </a:br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D396D84-47A0-2DCD-068A-963DE85CB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662E7-BD5D-C2E0-1072-3F6090BAA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636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7E6E0-B242-46D9-ABE6-B318CABC4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/>
          <a:p>
            <a:pPr rtl="0"/>
            <a:r>
              <a:rPr lang="en-GB" dirty="0"/>
              <a:t>Debbie Marriott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7F3D8-5C17-3FE9-2833-7B8186B03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38219D-A011-ED85-46EE-F08ABDB05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Marriott International (2022) *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TakeCare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Culture*.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2" tooltip="https://www.marriott.com"/>
              </a:rPr>
              <a:t>https://www.marriott.com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</a:b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SHRM (2023) *Using AI in Recruitment*.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3" tooltip="https://www.shrm.org"/>
              </a:rPr>
              <a:t>https://www.shrm.org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</a:b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Forbes (2021) *Why Culture Is Critical in Onboarding*.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4" tooltip="https://www.forbes.com"/>
              </a:rPr>
              <a:t>https://www.forbes.com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Marriott Careers (2022) *Voyage Program*.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5" tooltip="https://www.marriott.com/careers"/>
              </a:rPr>
              <a:t>https://www.marriott.com/careers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</a:b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Gallup (2022) *The Relationship Between Recognition and Retention*.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6" tooltip="https://www.gallup.com"/>
              </a:rPr>
              <a:t>https://www.gallup.com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</a:b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CIPD (2021) *Managing Employee Exits*.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7" tooltip="https://www.cipd.org"/>
              </a:rPr>
              <a:t>https://www.cipd.org</a:t>
            </a: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 </a:t>
            </a:r>
            <a:br>
              <a:rPr lang="en-GB" dirty="0">
                <a:latin typeface="Abadi" panose="020F0502020204030204" pitchFamily="34" charset="0"/>
              </a:rPr>
            </a:br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 </a:t>
            </a:r>
          </a:p>
          <a:p>
            <a:r>
              <a:rPr lang="en-GB" b="0" i="0" dirty="0">
                <a:solidFill>
                  <a:srgbClr val="242424"/>
                </a:solidFill>
                <a:effectLst/>
                <a:latin typeface="Abadi" panose="020F0502020204030204" pitchFamily="34" charset="0"/>
              </a:rPr>
              <a:t>Cornell University (2022) *Hospitality and Leadership Programs*. Available at: </a:t>
            </a:r>
            <a:r>
              <a:rPr lang="en-GB" b="0" i="0" dirty="0">
                <a:effectLst/>
                <a:latin typeface="Abadi" panose="020F0502020204030204" pitchFamily="34" charset="0"/>
                <a:hlinkClick r:id="rId8" tooltip="https://sha.cornell.edu"/>
              </a:rPr>
              <a:t>https://sha.cornell.edu</a:t>
            </a:r>
            <a:endParaRPr lang="en-GB" dirty="0">
              <a:latin typeface="Abadi" panose="020F050202020403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2B3040-8D36-EB24-874D-1E352B16C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12CC964-A50B-4C29-B4E4-2C30BB34CCF3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377439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A1E8BDE-7A03-4563-82F6-53B214F89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{FEE5154E-23A5-44D7-BC23-047A5E3FDAD1}tf22797433_win32</Template>
  <TotalTime>38</TotalTime>
  <Words>590</Words>
  <Application>Microsoft Office PowerPoint</Application>
  <PresentationFormat>Widescreen</PresentationFormat>
  <Paragraphs>54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Calibri</vt:lpstr>
      <vt:lpstr>Univers Condensed Light</vt:lpstr>
      <vt:lpstr>Walbaum Display Light</vt:lpstr>
      <vt:lpstr>AngleLinesVTI</vt:lpstr>
      <vt:lpstr>Understanding the employee life cycle – the Marriott hotel</vt:lpstr>
      <vt:lpstr>introduction</vt:lpstr>
      <vt:lpstr>Attraction</vt:lpstr>
      <vt:lpstr>recruitment</vt:lpstr>
      <vt:lpstr>onboarding</vt:lpstr>
      <vt:lpstr>Development </vt:lpstr>
      <vt:lpstr>Retention</vt:lpstr>
      <vt:lpstr>separation</vt:lpstr>
      <vt:lpstr>Swot analysis</vt:lpstr>
      <vt:lpstr>PESTLE ANALYSIS</vt:lpstr>
      <vt:lpstr>CONCLUSION</vt:lpstr>
      <vt:lpstr>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Debbie Marriott</dc:creator>
  <cp:lastModifiedBy>Debbie Marriott</cp:lastModifiedBy>
  <cp:revision>2</cp:revision>
  <dcterms:created xsi:type="dcterms:W3CDTF">2025-05-01T19:28:06Z</dcterms:created>
  <dcterms:modified xsi:type="dcterms:W3CDTF">2025-05-01T20:06:38Z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