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2" r:id="rId3"/>
    <p:sldId id="263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  <a:tblStyle styleId="{5940675A-B579-460E-94D1-54222C63F5D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47" y="45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90FC2A-A381-71D7-24FF-F61E9901D77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E774DF-B1E4-C5DC-4017-AA841BB9285D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F78DC7D-4BE1-4BBD-AEF9-99A9455D9CF8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057E390-9934-18DA-EC26-EA827F976B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C2B7BA5-01BB-73B9-44C1-AC77E65C9770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40E7F7-7322-09A9-04C8-3420A59126D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447BE-59AB-1488-0A74-9D2B7435D46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5912177-36A0-4DD3-AEF5-A893B366C78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00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256863-A4BA-F51C-755C-BA29B0609F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6FEDDE-4EB4-ECFD-2730-8FDD4BF9C1A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2F76B4-EF1F-DA53-D20A-48F6B27EBDD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23C927D-D2EA-4F1C-96F8-7FF7C934CB30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9F50C-745C-205E-5941-FC91BC7C05A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93102" y="802294"/>
            <a:ext cx="8561746" cy="2541428"/>
          </a:xfrm>
        </p:spPr>
        <p:txBody>
          <a:bodyPr bIns="0"/>
          <a:lstStyle>
            <a:lvl1pPr>
              <a:defRPr sz="6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D16769-6525-A4B5-FA5E-EB1106B0467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93102" y="3531202"/>
            <a:ext cx="8561746" cy="977621"/>
          </a:xfrm>
        </p:spPr>
        <p:txBody>
          <a:bodyPr tIns="91440" bIns="91440"/>
          <a:lstStyle>
            <a:lvl1pPr marL="0" indent="0">
              <a:buNone/>
              <a:defRPr sz="1800" cap="all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07B1F-B363-1860-4D64-A0FC6B24FB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920291-BF76-465E-9589-927FFEF6AFF4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D7533-F93A-BFEF-70EF-81745EC930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2493102" y="329302"/>
            <a:ext cx="4897306" cy="309204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434BC-1205-011B-10F3-7F118C2A0B4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437665" y="798975"/>
            <a:ext cx="811017" cy="503578"/>
          </a:xfrm>
        </p:spPr>
        <p:txBody>
          <a:bodyPr/>
          <a:lstStyle>
            <a:lvl1pPr>
              <a:defRPr/>
            </a:lvl1pPr>
          </a:lstStyle>
          <a:p>
            <a:pPr lvl="0"/>
            <a:fld id="{34B16022-FC18-4919-9A3E-E14EC496BA34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227BF316-C0D7-9E29-A14A-3ED239D7B390}"/>
              </a:ext>
            </a:extLst>
          </p:cNvPr>
          <p:cNvCxnSpPr/>
          <p:nvPr/>
        </p:nvCxnSpPr>
        <p:spPr>
          <a:xfrm>
            <a:off x="2334636" y="798975"/>
            <a:ext cx="0" cy="2544757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616853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30C3E-6DEE-B4BA-EED1-2FEEF51EC37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716B2-80DF-4EE9-F43D-F3B9A4B1D84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95504-2438-655F-44C8-0F0FCFE390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8AADF9-03BD-411B-8C66-5599FCA22D53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448B8-ECE6-42F7-C94D-84AAC553F07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18CB0-9F1B-45AD-8231-1228895EB1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515DBB-BD6A-4D8A-9EC5-FE6BCFB055F1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0FA9C86E-0366-1F74-CAD3-1219C43B70E7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58273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0AF57-E52C-D80E-FC16-B9E20C4B12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811" y="1756132"/>
            <a:ext cx="8562578" cy="1887952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4B7D2E-295F-64A4-298B-3B6AD5EFB6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34692" y="3806199"/>
            <a:ext cx="8549987" cy="1012926"/>
          </a:xfrm>
        </p:spPr>
        <p:txBody>
          <a:bodyPr tIns="91440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F5BE3-D7D9-6DC0-6F9F-89C2A57342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1A2EC0-29FE-4A2A-8B04-B46A8462544D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1DAB78-31F0-8207-E01B-5366B3D38A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32F99-2633-B970-6EB0-806188048FB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059F49-F975-4CA4-A028-A4B27E679A2C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CEB343C7-DCEB-6D15-E870-E86C51661494}"/>
              </a:ext>
            </a:extLst>
          </p:cNvPr>
          <p:cNvCxnSpPr/>
          <p:nvPr/>
        </p:nvCxnSpPr>
        <p:spPr>
          <a:xfrm>
            <a:off x="1371691" y="798975"/>
            <a:ext cx="0" cy="2845101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36296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C262F-B66D-68F3-6476-A21CB64B2C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92" y="804891"/>
            <a:ext cx="9520156" cy="10593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25D9A-7068-407E-C091-DCDA468B829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534692" y="2010875"/>
            <a:ext cx="4608576" cy="343814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2DD020-DAD6-4D15-1920-701C6CAC6EF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454795" y="2017340"/>
            <a:ext cx="4604132" cy="344151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12D391-5E1D-550D-B978-1B634B8D36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ACB4D5-FC15-4AF8-A8DD-8A840DB42837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64F99-0E5D-85B7-75FB-3A5D225264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7F4E3A-AE2E-2275-D8B9-694883208A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9DEBA8-0182-429A-8DBE-8E620AA09F13}" type="slidenum">
              <a:t>‹#›</a:t>
            </a:fld>
            <a:endParaRPr lang="en-GB"/>
          </a:p>
        </p:txBody>
      </p:sp>
      <p:cxnSp>
        <p:nvCxnSpPr>
          <p:cNvPr id="8" name="Straight Connector 8">
            <a:extLst>
              <a:ext uri="{FF2B5EF4-FFF2-40B4-BE49-F238E27FC236}">
                <a16:creationId xmlns:a16="http://schemas.microsoft.com/office/drawing/2014/main" id="{7E653E5E-3963-0D97-9BC2-B2623CEB8256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399786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8F58E-56BF-95D4-EBA9-E0588ADDBD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92" y="804159"/>
            <a:ext cx="9520156" cy="105631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C25F6F-C1C1-D62C-AD1A-A49EDC6139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34692" y="2019552"/>
            <a:ext cx="4608576" cy="801947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200" cap="all">
                <a:solidFill>
                  <a:srgbClr val="5FA534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256E57-3578-C861-6D73-DE503832E2E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534692" y="2824270"/>
            <a:ext cx="4608576" cy="26444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1FDB5F-C0CE-A4BE-E80E-695C68C8696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454795" y="2023000"/>
            <a:ext cx="4608576" cy="802239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200" cap="all">
                <a:solidFill>
                  <a:srgbClr val="5FA534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569230-A93B-6A4A-52B1-B8F57F650C9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454795" y="2821490"/>
            <a:ext cx="4608576" cy="263736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ECA3E5-428E-11A8-0700-07626D0A495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AC148B-5561-4ABC-8096-B9A8BCF46891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BB0807-012C-EE4D-C21A-50758DD92A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43B944-F126-1908-EC59-AE6A679538E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334D89-5D12-4D14-9224-C9652DAFBBFC}" type="slidenum">
              <a:t>‹#›</a:t>
            </a:fld>
            <a:endParaRPr lang="en-GB"/>
          </a:p>
        </p:txBody>
      </p:sp>
      <p:cxnSp>
        <p:nvCxnSpPr>
          <p:cNvPr id="10" name="Straight Connector 10">
            <a:extLst>
              <a:ext uri="{FF2B5EF4-FFF2-40B4-BE49-F238E27FC236}">
                <a16:creationId xmlns:a16="http://schemas.microsoft.com/office/drawing/2014/main" id="{C6A0107F-5408-27A4-9CF6-2DF21ADA3358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992466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C3575-129B-63E0-A8B4-C926B3B590D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27E620-D3EB-AC02-837D-FEFC1C677E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73622D-2FE1-486B-831B-B33528BA1EA3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E1231A-094A-D451-D09D-1B2098684B4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8B1B-940F-E3E9-7A7E-9EF15E2A65B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8E531F-0B5F-40B5-A1AB-51263B22B7B0}" type="slidenum">
              <a:t>‹#›</a:t>
            </a:fld>
            <a:endParaRPr lang="en-GB"/>
          </a:p>
        </p:txBody>
      </p:sp>
      <p:cxnSp>
        <p:nvCxnSpPr>
          <p:cNvPr id="6" name="Straight Connector 6">
            <a:extLst>
              <a:ext uri="{FF2B5EF4-FFF2-40B4-BE49-F238E27FC236}">
                <a16:creationId xmlns:a16="http://schemas.microsoft.com/office/drawing/2014/main" id="{A5A7465E-7FD1-5E92-48E4-0E5373A32BB3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01918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C80FD5-7996-4E5F-AD99-6835F26A4F8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2FB2D8-311C-4C8E-AC59-BBC54626E71F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B5759D-1F94-57BB-4D9B-B1B2C5124E8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F771C-E431-1965-7C0B-6857F20F6D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14F0734-F9A5-42FF-9F19-A39E5CCFC90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3274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09737-6ED3-EAAB-FF01-D9D67F4AE4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37" y="798975"/>
            <a:ext cx="3183126" cy="2247119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6930D-66A2-E095-DE72-C7CF22A7E6B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43711" y="798975"/>
            <a:ext cx="6012472" cy="4658822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25DFBB-5FEA-CA14-BF90-A23AF20E486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534692" y="3205493"/>
            <a:ext cx="3184992" cy="2248180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2081D3-7BCF-CEF4-5048-88C72FC0B2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FE2F27-17C5-4EF8-98E0-F7CDA33793D3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B72CC4-522A-DAA7-BAB6-7270A8371F7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9FCEE4-456A-7883-F4F9-1E7C6EC962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54F692-D699-475C-BCAF-C7BE22EAAC6F}" type="slidenum">
              <a:t>‹#›</a:t>
            </a:fld>
            <a:endParaRPr lang="en-GB"/>
          </a:p>
        </p:txBody>
      </p:sp>
      <p:cxnSp>
        <p:nvCxnSpPr>
          <p:cNvPr id="8" name="Straight Connector 8">
            <a:extLst>
              <a:ext uri="{FF2B5EF4-FFF2-40B4-BE49-F238E27FC236}">
                <a16:creationId xmlns:a16="http://schemas.microsoft.com/office/drawing/2014/main" id="{F09402E4-DB69-6283-B871-DA143856C4C8}"/>
              </a:ext>
            </a:extLst>
          </p:cNvPr>
          <p:cNvCxnSpPr/>
          <p:nvPr/>
        </p:nvCxnSpPr>
        <p:spPr>
          <a:xfrm>
            <a:off x="1371691" y="798975"/>
            <a:ext cx="0" cy="2247110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849656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D299B3DE-3E38-FD2C-C0DD-80AAFE0412D9}"/>
              </a:ext>
            </a:extLst>
          </p:cNvPr>
          <p:cNvGrpSpPr/>
          <p:nvPr/>
        </p:nvGrpSpPr>
        <p:grpSpPr>
          <a:xfrm>
            <a:off x="7477387" y="482172"/>
            <a:ext cx="4074529" cy="5149105"/>
            <a:chOff x="7477387" y="482172"/>
            <a:chExt cx="4074529" cy="5149105"/>
          </a:xfrm>
        </p:grpSpPr>
        <p:sp>
          <p:nvSpPr>
            <p:cNvPr id="3" name="Rectangle 17">
              <a:extLst>
                <a:ext uri="{FF2B5EF4-FFF2-40B4-BE49-F238E27FC236}">
                  <a16:creationId xmlns:a16="http://schemas.microsoft.com/office/drawing/2014/main" id="{A4931241-4BBD-B556-B6BC-87B5C70A6A34}"/>
                </a:ext>
              </a:extLst>
            </p:cNvPr>
            <p:cNvSpPr/>
            <p:nvPr/>
          </p:nvSpPr>
          <p:spPr>
            <a:xfrm>
              <a:off x="7477387" y="482172"/>
              <a:ext cx="4074529" cy="5149105"/>
            </a:xfrm>
            <a:prstGeom prst="rect">
              <a:avLst/>
            </a:prstGeom>
            <a:gradFill>
              <a:gsLst>
                <a:gs pos="0">
                  <a:srgbClr val="1B1914"/>
                </a:gs>
                <a:gs pos="100000">
                  <a:srgbClr val="1B1914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228601" dir="4740049" algn="tl">
                <a:srgbClr val="000000">
                  <a:alpha val="34000"/>
                </a:srgbClr>
              </a:outerShdw>
            </a:effectLst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4" name="Rectangle 18">
              <a:extLst>
                <a:ext uri="{FF2B5EF4-FFF2-40B4-BE49-F238E27FC236}">
                  <a16:creationId xmlns:a16="http://schemas.microsoft.com/office/drawing/2014/main" id="{DDF98BF8-36E5-F4CE-D481-5009410F1102}"/>
                </a:ext>
              </a:extLst>
            </p:cNvPr>
            <p:cNvSpPr/>
            <p:nvPr/>
          </p:nvSpPr>
          <p:spPr>
            <a:xfrm>
              <a:off x="7790450" y="812508"/>
              <a:ext cx="3450287" cy="4466450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/>
            </a:gradFill>
            <a:ln w="50804" cap="flat">
              <a:solidFill>
                <a:srgbClr val="191919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C151CECD-4F5E-7A27-949E-C22CD86093D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5698" y="1129512"/>
            <a:ext cx="5447839" cy="183058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CE9CCB2D-F873-C3C9-6F8A-880A87D4732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8124389" y="1122544"/>
            <a:ext cx="2791169" cy="3866330"/>
          </a:xfrm>
          <a:solidFill>
            <a:srgbClr val="D9D9D9"/>
          </a:solidFill>
        </p:spPr>
        <p:txBody>
          <a:bodyPr anchorCtr="1"/>
          <a:lstStyle>
            <a:lvl1pPr marL="0" indent="0" algn="ctr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D0B7B-DBFF-9017-B5F4-5F9F2180BAD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534692" y="3145993"/>
            <a:ext cx="5440039" cy="2003743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BCB62A1C-D2E8-F127-6905-6B3072D8582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534692" y="5469858"/>
            <a:ext cx="5440039" cy="320122"/>
          </a:xfrm>
        </p:spPr>
        <p:txBody>
          <a:bodyPr/>
          <a:lstStyle>
            <a:lvl1pPr algn="l">
              <a:defRPr/>
            </a:lvl1pPr>
          </a:lstStyle>
          <a:p>
            <a:pPr lvl="0"/>
            <a:fld id="{6E23E4B3-CF0D-49C1-80F9-7870842DDBFD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2357362-18A2-1056-64F7-E9C9D7EC41D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534911" y="318640"/>
            <a:ext cx="5453472" cy="320926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F482176B-5549-70A7-C5D4-18D883D0FD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06514E-2561-477F-ADD0-59C81D2C9685}" type="slidenum">
              <a:t>‹#›</a:t>
            </a:fld>
            <a:endParaRPr lang="en-GB"/>
          </a:p>
        </p:txBody>
      </p:sp>
      <p:cxnSp>
        <p:nvCxnSpPr>
          <p:cNvPr id="11" name="Straight Connector 13">
            <a:extLst>
              <a:ext uri="{FF2B5EF4-FFF2-40B4-BE49-F238E27FC236}">
                <a16:creationId xmlns:a16="http://schemas.microsoft.com/office/drawing/2014/main" id="{FCBB59F4-5F4E-EE8B-0CBC-DE05C487BA40}"/>
              </a:ext>
            </a:extLst>
          </p:cNvPr>
          <p:cNvCxnSpPr/>
          <p:nvPr/>
        </p:nvCxnSpPr>
        <p:spPr>
          <a:xfrm>
            <a:off x="1371691" y="798975"/>
            <a:ext cx="0" cy="2161120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187640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91B77-9401-847B-6ADB-DE2B3FFA246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D579DE-DC90-CC66-03E7-A7444081280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209BF-ECEA-882A-6C10-83B6AA4C46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B52204-7659-41B1-A8F2-EDC7A7384BE1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8EF11-CE00-CDFD-FF3B-C8B6251E5D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40EEB-CF6C-F0DB-ACC2-63F9446D70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C43BFD-A7AC-4764-837B-7A1F5DAD143B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0AD35D89-3F22-AC15-4D0C-30EDA40B0993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704917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65EBBA-7D5F-ED7B-A3C5-729C3FDDA1A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9439113" y="883859"/>
            <a:ext cx="1615744" cy="457499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A08C7-E7FE-BFFF-734B-DCD2DF029EB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534692" y="883859"/>
            <a:ext cx="7738804" cy="457499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19B9EC-498D-4DED-ABA0-DBADEA92E3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6A5202-866A-4925-97D7-7BCDA7219C0C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EF7D-2AD4-9228-AE57-B439FEE1C3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797CA-61FC-A9A9-8109-D8704724B37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D2D2D5-60D2-4729-A094-DA7B440190A8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03252860-EDA3-9613-2BF3-BDBC619FAE9B}"/>
              </a:ext>
            </a:extLst>
          </p:cNvPr>
          <p:cNvCxnSpPr/>
          <p:nvPr/>
        </p:nvCxnSpPr>
        <p:spPr>
          <a:xfrm flipH="1">
            <a:off x="9439113" y="719276"/>
            <a:ext cx="1615736" cy="0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448832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AFAF9"/>
            </a:gs>
            <a:gs pos="100000">
              <a:srgbClr val="D7D5D1"/>
            </a:gs>
          </a:gsLst>
          <a:path path="circle">
            <a:fillToRect l="43000" r="57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FDBEE94B-2A45-8733-9B05-B1662EB0B954}"/>
              </a:ext>
            </a:extLst>
          </p:cNvPr>
          <p:cNvSpPr/>
          <p:nvPr/>
        </p:nvSpPr>
        <p:spPr>
          <a:xfrm>
            <a:off x="0" y="2015730"/>
            <a:ext cx="12191996" cy="4118832"/>
          </a:xfrm>
          <a:prstGeom prst="rect">
            <a:avLst/>
          </a:prstGeom>
          <a:gradFill>
            <a:gsLst>
              <a:gs pos="0">
                <a:srgbClr val="EDEBE7">
                  <a:alpha val="0"/>
                </a:srgbClr>
              </a:gs>
              <a:gs pos="100000">
                <a:srgbClr val="EDEBE7"/>
              </a:gs>
            </a:gsLst>
            <a:lin ang="5400000"/>
          </a:gra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9EF504B4-441E-E797-957C-E69FD1FDD472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2769" b="-2769"/>
          <a:stretch>
            <a:fillRect/>
          </a:stretch>
        </p:blipFill>
        <p:spPr>
          <a:xfrm>
            <a:off x="0" y="6135624"/>
            <a:ext cx="12191996" cy="7429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CE0B049-4AC8-CC89-B63C-DDEC0FE4DF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92" y="804516"/>
            <a:ext cx="9520156" cy="10492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DFA546CE-1AB7-8BBF-D4A5-78BE29F607D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34692" y="2015730"/>
            <a:ext cx="9520156" cy="345061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EE0B1AF-0A95-0BC4-F7FC-39350114662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554141" y="330372"/>
            <a:ext cx="3500716" cy="3092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898989"/>
                </a:solidFill>
                <a:uFillTx/>
                <a:latin typeface="Palatino Linotype"/>
              </a:defRPr>
            </a:lvl1pPr>
          </a:lstStyle>
          <a:p>
            <a:pPr lvl="0"/>
            <a:fld id="{3820B714-0A72-4687-A541-403BDD7429ED}" type="datetime1">
              <a:rPr lang="en-GB"/>
              <a:pPr lvl="0"/>
              <a:t>11/07/2026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08AE08C-7C3E-12DC-BF22-FBFB66863C8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534692" y="329302"/>
            <a:ext cx="5855717" cy="3092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898989"/>
                </a:solidFill>
                <a:uFillTx/>
                <a:latin typeface="Palatino Linotype"/>
              </a:defRPr>
            </a:lvl1pPr>
          </a:lstStyle>
          <a:p>
            <a:pPr lvl="0"/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2104F47-ECDE-4F1D-BFF4-0DEE6B4514A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480060" y="798975"/>
            <a:ext cx="811017" cy="5035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800" b="0" i="0" u="none" strike="noStrike" kern="1200" cap="none" spc="0" baseline="0">
                <a:solidFill>
                  <a:srgbClr val="5FA534"/>
                </a:solidFill>
                <a:uFillTx/>
                <a:latin typeface="Palatino Linotype"/>
              </a:defRPr>
            </a:lvl1pPr>
          </a:lstStyle>
          <a:p>
            <a:pPr lvl="0"/>
            <a:fld id="{94B7FB25-3C1C-4FA8-ACB4-3A1F89E47905}" type="slidenum">
              <a:t>‹#›</a:t>
            </a:fld>
            <a:endParaRPr lang="en-GB"/>
          </a:p>
        </p:txBody>
      </p:sp>
      <p:cxnSp>
        <p:nvCxnSpPr>
          <p:cNvPr id="9" name="Straight Connector 11">
            <a:extLst>
              <a:ext uri="{FF2B5EF4-FFF2-40B4-BE49-F238E27FC236}">
                <a16:creationId xmlns:a16="http://schemas.microsoft.com/office/drawing/2014/main" id="{5A36CFC7-7AEE-1963-DC88-570ACBD910A9}"/>
              </a:ext>
            </a:extLst>
          </p:cNvPr>
          <p:cNvCxnSpPr/>
          <p:nvPr/>
        </p:nvCxnSpPr>
        <p:spPr>
          <a:xfrm>
            <a:off x="0" y="6141704"/>
            <a:ext cx="12191996" cy="0"/>
          </a:xfrm>
          <a:prstGeom prst="straightConnector1">
            <a:avLst/>
          </a:prstGeom>
          <a:noFill/>
          <a:ln w="12701" cap="flat">
            <a:solidFill>
              <a:srgbClr val="000001">
                <a:alpha val="20000"/>
              </a:srgbClr>
            </a:solidFill>
            <a:prstDash val="solid"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1pPr>
    </p:titleStyle>
    <p:bodyStyle>
      <a:lvl1pPr marL="228600" marR="0" lvl="0" indent="-228600" algn="l" defTabSz="9144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1pPr>
      <a:lvl2pPr marL="685800" marR="0" lvl="1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2pPr>
      <a:lvl3pPr marL="1143000" marR="0" lvl="2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3pPr>
      <a:lvl4pPr marL="1600200" marR="0" lvl="3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4pPr>
      <a:lvl5pPr marL="2057400" marR="0" lvl="4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376C77D9-7907-E097-9896-0608F809FF52}"/>
              </a:ext>
            </a:extLst>
          </p:cNvPr>
          <p:cNvSpPr txBox="1"/>
          <p:nvPr/>
        </p:nvSpPr>
        <p:spPr>
          <a:xfrm>
            <a:off x="932" y="4354756"/>
            <a:ext cx="6095061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Student name: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Carla Cardoso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Student ID: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1818222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Module name: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Empowering the Older Person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Module code: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BMHP6027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Lecturer’s name: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Dr Laila Surani 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0454C222-AA22-4102-EBF3-C74C22B60997}"/>
              </a:ext>
            </a:extLst>
          </p:cNvPr>
          <p:cNvSpPr txBox="1"/>
          <p:nvPr/>
        </p:nvSpPr>
        <p:spPr>
          <a:xfrm>
            <a:off x="0" y="2037630"/>
            <a:ext cx="6622935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Empowering Older People: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Promoting Independence, Wellbeing and Person-Centred Care in the UK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E6FA223D-8D1D-550A-B827-7EB1723A3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6632" y="-7498"/>
            <a:ext cx="5945373" cy="68654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A9733807-960C-BE02-64D8-BCAAA3C4C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43" y="-7498"/>
            <a:ext cx="3731072" cy="14570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6AA6004-F1A5-0756-6629-B27EBF5EC4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65362"/>
              </p:ext>
            </p:extLst>
          </p:nvPr>
        </p:nvGraphicFramePr>
        <p:xfrm>
          <a:off x="0" y="0"/>
          <a:ext cx="12192021" cy="686482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678966">
                  <a:extLst>
                    <a:ext uri="{9D8B030D-6E8A-4147-A177-3AD203B41FA5}">
                      <a16:colId xmlns:a16="http://schemas.microsoft.com/office/drawing/2014/main" val="1497518386"/>
                    </a:ext>
                  </a:extLst>
                </a:gridCol>
                <a:gridCol w="131874">
                  <a:extLst>
                    <a:ext uri="{9D8B030D-6E8A-4147-A177-3AD203B41FA5}">
                      <a16:colId xmlns:a16="http://schemas.microsoft.com/office/drawing/2014/main" val="195770523"/>
                    </a:ext>
                  </a:extLst>
                </a:gridCol>
                <a:gridCol w="3833886">
                  <a:extLst>
                    <a:ext uri="{9D8B030D-6E8A-4147-A177-3AD203B41FA5}">
                      <a16:colId xmlns:a16="http://schemas.microsoft.com/office/drawing/2014/main" val="255629265"/>
                    </a:ext>
                  </a:extLst>
                </a:gridCol>
                <a:gridCol w="131872">
                  <a:extLst>
                    <a:ext uri="{9D8B030D-6E8A-4147-A177-3AD203B41FA5}">
                      <a16:colId xmlns:a16="http://schemas.microsoft.com/office/drawing/2014/main" val="858116827"/>
                    </a:ext>
                  </a:extLst>
                </a:gridCol>
                <a:gridCol w="3415423">
                  <a:extLst>
                    <a:ext uri="{9D8B030D-6E8A-4147-A177-3AD203B41FA5}">
                      <a16:colId xmlns:a16="http://schemas.microsoft.com/office/drawing/2014/main" val="1371188361"/>
                    </a:ext>
                  </a:extLst>
                </a:gridCol>
              </a:tblGrid>
              <a:tr h="525391">
                <a:tc rowSpan="5">
                  <a:txBody>
                    <a:bodyPr/>
                    <a:lstStyle/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sz="800">
                        <a:latin typeface="Century Schoolbook" pitchFamily="18"/>
                        <a:ea typeface="Century Schoolbook" pitchFamily="18"/>
                        <a:cs typeface="Times New Roman" pitchFamily="18"/>
                      </a:endParaRP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sz="800">
                        <a:latin typeface="Century Schoolbook" pitchFamily="18"/>
                        <a:ea typeface="Century Schoolbook" pitchFamily="18"/>
                        <a:cs typeface="Times New Roman" pitchFamily="18"/>
                      </a:endParaRP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lvl="0" algn="l"/>
                      <a:r>
                        <a:rPr lang="en-GB" sz="1600" b="1" u="sng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Care, Empowerment and Support Needs</a:t>
                      </a:r>
                    </a:p>
                    <a:p>
                      <a:pPr lvl="0" algn="l"/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Meeting holistic needs empowers  older people to maintain independence, wellbeing and quality of life (NICE, 2023; Care Act, 2014).</a:t>
                      </a: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7">
                  <a:txBody>
                    <a:bodyPr/>
                    <a:lstStyle/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sz="800">
                        <a:latin typeface="Century Schoolbook" pitchFamily="18"/>
                        <a:ea typeface="Century Schoolbook" pitchFamily="18"/>
                        <a:cs typeface="Times New Roman" pitchFamily="18"/>
                      </a:endParaRP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100"/>
                        </a:spcAft>
                        <a:buNone/>
                        <a:tabLst/>
                      </a:pPr>
                      <a:r>
                        <a:rPr lang="en-GB" sz="1600" b="1" kern="120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Principles of Empowerment</a:t>
                      </a:r>
                    </a:p>
                  </a:txBody>
                  <a:tcPr marL="53236" marR="53236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37385"/>
                  </a:ext>
                </a:extLst>
              </a:tr>
              <a:tr h="13260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800">
                          <a:latin typeface="Arial" pitchFamily="34"/>
                          <a:ea typeface="Times New Roman" pitchFamily="18"/>
                          <a:cs typeface="Times New Roman" pitchFamily="18"/>
                        </a:rPr>
                        <a:t> </a:t>
                      </a:r>
                      <a:endParaRPr lang="en-GB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9162070"/>
                  </a:ext>
                </a:extLst>
              </a:tr>
              <a:tr h="3488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Autonomy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Informed choice.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Shared decision-making.</a:t>
                      </a:r>
                    </a:p>
                    <a:p>
                      <a:pPr marL="0" lvl="0" indent="0">
                        <a:buNone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Control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Independence.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Self-management.</a:t>
                      </a:r>
                    </a:p>
                    <a:p>
                      <a:pPr marL="0" lvl="0" indent="0">
                        <a:buNone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Self-realisation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Personal goals.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Purpose and identity.</a:t>
                      </a:r>
                    </a:p>
                    <a:p>
                      <a:pPr marL="0" lvl="0" indent="0">
                        <a:buNone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Pleasure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Meaningful activities.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Emotional wellbeing.</a:t>
                      </a:r>
                    </a:p>
                    <a:p>
                      <a:pPr marL="0" lvl="0" indent="0">
                        <a:buNone/>
                      </a:pP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Dignity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Respect.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Privacy.</a:t>
                      </a:r>
                    </a:p>
                    <a:p>
                      <a:pPr marL="0" lvl="0" indent="0">
                        <a:buNone/>
                      </a:pP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Advocacy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Protect rights.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Promote inclusion.</a:t>
                      </a:r>
                    </a:p>
                    <a:p>
                      <a:pPr lvl="0" algn="l">
                        <a:spcAft>
                          <a:spcPts val="1200"/>
                        </a:spcAft>
                        <a:buNone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Arial" pitchFamily="34"/>
                        </a:rPr>
                        <a:t>(Care Act, 2014; WHO, 2021)</a:t>
                      </a: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882494"/>
                  </a:ext>
                </a:extLst>
              </a:tr>
              <a:tr h="15237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629034"/>
                  </a:ext>
                </a:extLst>
              </a:tr>
              <a:tr h="8990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</a:pPr>
                      <a:endParaRPr lang="en-GB" sz="8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Arial" pitchFamily="34"/>
                          <a:cs typeface="Arial" pitchFamily="34"/>
                        </a:rPr>
                        <a:t>Physical Needs</a:t>
                      </a:r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Arial" pitchFamily="34"/>
                        <a:cs typeface="Arial" pitchFamily="34"/>
                      </a:endParaRP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Mobility.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Nutrition.                     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Falls prevention</a:t>
                      </a:r>
                      <a:endParaRPr lang="en-GB" sz="1400" b="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Emotional Needs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Reduce loneliness.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Mental wellbeing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Social Needs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Community participation.      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Family involvement                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Psychological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Self esteem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Confidence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Cultural &amp; Religious Needs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Respect cultural beliefs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Spiritual support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Faith preferences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None/>
                        <a:tabLst/>
                      </a:pPr>
                      <a:endParaRPr lang="en-GB" sz="1400" dirty="0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757770"/>
                  </a:ext>
                </a:extLst>
              </a:tr>
              <a:tr h="133982">
                <a:tc>
                  <a:txBody>
                    <a:bodyPr/>
                    <a:lstStyle/>
                    <a:p>
                      <a:pPr lvl="0"/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6745290"/>
                  </a:ext>
                </a:extLst>
              </a:tr>
              <a:tr h="4551616">
                <a:tc>
                  <a:txBody>
                    <a:bodyPr/>
                    <a:lstStyle/>
                    <a:p>
                      <a:pPr lvl="0" algn="l"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kern="120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Fig 1. Older </a:t>
                      </a:r>
                      <a:r>
                        <a:rPr lang="en-GB" sz="1100" b="1" i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adults participating in activities that promote healthy ageing and wellbeing</a:t>
                      </a:r>
                      <a:r>
                        <a:rPr lang="en-GB" sz="1100" b="1" i="0" kern="1200" dirty="0">
                          <a:solidFill>
                            <a:srgbClr val="000000"/>
                          </a:solidFill>
                          <a:latin typeface="Palatino Linotype"/>
                        </a:rPr>
                        <a:t>.</a:t>
                      </a:r>
                      <a:endParaRPr lang="en-GB" sz="1100" b="1" kern="0" spc="50" dirty="0">
                        <a:solidFill>
                          <a:srgbClr val="44546A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 algn="ctr">
                        <a:spcAft>
                          <a:spcPts val="1200"/>
                        </a:spcAft>
                        <a:buNone/>
                      </a:pPr>
                      <a:r>
                        <a:rPr lang="en-GB" sz="1600" b="1" u="sng" kern="0" spc="50" dirty="0">
                          <a:solidFill>
                            <a:srgbClr val="44546A"/>
                          </a:solidFill>
                          <a:latin typeface="Arial" pitchFamily="34"/>
                          <a:cs typeface="Arial" pitchFamily="34"/>
                        </a:rPr>
                        <a:t>Empowering Older People: Promoting Independence, Wellbeing and Person-Centred Care in the UK</a:t>
                      </a:r>
                    </a:p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r>
                        <a:rPr lang="en-GB" sz="1600" b="1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Introduction</a:t>
                      </a:r>
                    </a:p>
                    <a:p>
                      <a:pPr marL="285750" lvl="0" indent="-285750" algn="l">
                        <a:spcAft>
                          <a:spcPts val="1100"/>
                        </a:spcAft>
                        <a:buSzPct val="100000"/>
                        <a:buFont typeface="Wingdings" pitchFamily="2"/>
                        <a:buChar char="Ø"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The UK population is ageing rapidly, increasing demand for health and social care services (ONS, 2023).</a:t>
                      </a:r>
                    </a:p>
                    <a:p>
                      <a:pPr marL="285750" lvl="0" indent="-285750" algn="l">
                        <a:spcAft>
                          <a:spcPts val="1100"/>
                        </a:spcAft>
                        <a:buSzPct val="100000"/>
                        <a:buFont typeface="Wingdings" pitchFamily="2"/>
                        <a:buChar char="Ø"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Empowerment promotes autonomy, dignity, independence and wellbeing and person-centred care (Care Act, 201; WHO, 2021).</a:t>
                      </a:r>
                    </a:p>
                    <a:p>
                      <a:pPr marL="285750" lvl="0" indent="-285750" algn="l">
                        <a:spcAft>
                          <a:spcPts val="1100"/>
                        </a:spcAft>
                        <a:buSzPct val="100000"/>
                        <a:buFont typeface="Wingdings" pitchFamily="2"/>
                        <a:buChar char="Ø"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By 2043 around  24% of the UK population will be aged 65 years and over  (ONS 2023).</a:t>
                      </a:r>
                      <a:endParaRPr lang="en-GB" dirty="0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817937"/>
                  </a:ext>
                </a:extLst>
              </a:tr>
            </a:tbl>
          </a:graphicData>
        </a:graphic>
      </p:graphicFrame>
      <p:pic>
        <p:nvPicPr>
          <p:cNvPr id="3" name="Picture 5">
            <a:extLst>
              <a:ext uri="{FF2B5EF4-FFF2-40B4-BE49-F238E27FC236}">
                <a16:creationId xmlns:a16="http://schemas.microsoft.com/office/drawing/2014/main" id="{5E22C6A8-0534-5C27-481C-78B68291F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8" y="0"/>
            <a:ext cx="4653884" cy="23112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2835B30-B9C7-895A-FE70-D63DA3BFB83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22933760"/>
                  </p:ext>
                </p:extLst>
              </p:nvPr>
            </p:nvGraphicFramePr>
            <p:xfrm>
              <a:off x="0" y="-38323"/>
              <a:ext cx="12186398" cy="6934645"/>
            </p:xfrm>
            <a:graphic>
              <a:graphicData uri="http://schemas.openxmlformats.org/drawingml/2006/table">
                <a:tbl>
                  <a:tblPr>
                    <a:effectLst/>
                  </a:tblPr>
                  <a:tblGrid>
                    <a:gridCol w="3338099">
                      <a:extLst>
                        <a:ext uri="{9D8B030D-6E8A-4147-A177-3AD203B41FA5}">
                          <a16:colId xmlns:a16="http://schemas.microsoft.com/office/drawing/2014/main" val="3204239519"/>
                        </a:ext>
                      </a:extLst>
                    </a:gridCol>
                    <a:gridCol w="177421">
                      <a:extLst>
                        <a:ext uri="{9D8B030D-6E8A-4147-A177-3AD203B41FA5}">
                          <a16:colId xmlns:a16="http://schemas.microsoft.com/office/drawing/2014/main" val="2953788992"/>
                        </a:ext>
                      </a:extLst>
                    </a:gridCol>
                    <a:gridCol w="2661305">
                      <a:extLst>
                        <a:ext uri="{9D8B030D-6E8A-4147-A177-3AD203B41FA5}">
                          <a16:colId xmlns:a16="http://schemas.microsoft.com/office/drawing/2014/main" val="3281153830"/>
                        </a:ext>
                      </a:extLst>
                    </a:gridCol>
                    <a:gridCol w="131874">
                      <a:extLst>
                        <a:ext uri="{9D8B030D-6E8A-4147-A177-3AD203B41FA5}">
                          <a16:colId xmlns:a16="http://schemas.microsoft.com/office/drawing/2014/main" val="3657591160"/>
                        </a:ext>
                      </a:extLst>
                    </a:gridCol>
                    <a:gridCol w="5877699">
                      <a:extLst>
                        <a:ext uri="{9D8B030D-6E8A-4147-A177-3AD203B41FA5}">
                          <a16:colId xmlns:a16="http://schemas.microsoft.com/office/drawing/2014/main" val="532715597"/>
                        </a:ext>
                      </a:extLst>
                    </a:gridCol>
                  </a:tblGrid>
                  <a:tr h="531965"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1600" b="1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Theory 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US" sz="1600" b="1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Policy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US" sz="1600" b="1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 Practice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US" sz="1600" b="1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 Empowerment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US" sz="1600" b="1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 Quality of Life</a:t>
                          </a:r>
                          <a:endParaRPr lang="en-GB" sz="1600" b="1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6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UK Policies</a:t>
                          </a: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Care Act 2014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Wellbeing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Prevention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Person-centred  care.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Safeguarding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Promotes independence but implementation depends on available resources.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Resource and workforce pressures may affect implementation (Care Act 2014).</a:t>
                          </a: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3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endParaRPr lang="en-GB" sz="800" dirty="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 anchor="ctr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45096778"/>
                      </a:ext>
                    </a:extLst>
                  </a:tr>
                  <a:tr h="130075"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1600" b="1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93176691"/>
                      </a:ext>
                    </a:extLst>
                  </a:tr>
                  <a:tr h="654266"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Approaches and Interventions to Empower Older People</a:t>
                          </a:r>
                          <a:endParaRPr lang="en-GB" sz="1400" b="1" u="sng" kern="120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Continuity Theory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Maintain identity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Preserves routines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Supports emotional  wellbeing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Illness may require adaptation (Atchley, 1989).</a:t>
                          </a:r>
                          <a:endParaRPr lang="en-GB" sz="1400" b="0" kern="0" spc="50">
                            <a:solidFill>
                              <a:srgbClr val="44546A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140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 </a:t>
                          </a: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Activity Theory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Strengths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Encourages active participation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Promotes independence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Improves wellbeing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May not suit all older adults particularly those </a:t>
                          </a:r>
                          <a:r>
                            <a:rPr lang="en-GB" sz="1400" b="0" i="0" u="none" strike="noStrike" kern="1200" cap="none" spc="0" baseline="0">
                              <a:solidFill>
                                <a:srgbClr val="000000"/>
                              </a:solidFill>
                              <a:uFillTx/>
                              <a:latin typeface="Arial" pitchFamily="34"/>
                              <a:cs typeface="Arial" pitchFamily="34"/>
                            </a:rPr>
                            <a:t>with</a:t>
                          </a: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 frailty or advanced illness (Havighurst, 1961).</a:t>
                          </a:r>
                          <a:endParaRPr lang="en-GB" sz="1400" b="0">
                            <a:latin typeface="Arial" pitchFamily="34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62950733"/>
                      </a:ext>
                    </a:extLst>
                  </a:tr>
                  <a:tr h="190873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 dirty="0">
                              <a:latin typeface="Arial" pitchFamily="34"/>
                              <a:ea typeface="Times New Roman" pitchFamily="18"/>
                              <a:cs typeface="Times New Roman" pitchFamily="18"/>
                            </a:rPr>
                            <a:t> </a:t>
                          </a:r>
                          <a:endParaRPr lang="en-GB" sz="800" dirty="0">
                            <a:latin typeface="Century Schoolbook" pitchFamily="18"/>
                            <a:ea typeface="Times New Roman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970178178"/>
                      </a:ext>
                    </a:extLst>
                  </a:tr>
                  <a:tr h="2325369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3">
                      <a:txBody>
                        <a:bodyPr/>
                        <a:lstStyle/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Challenges</a:t>
                          </a:r>
                          <a:endParaRPr lang="en-GB" sz="1400" b="1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Health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Frailty.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Dementia.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Falls risk.</a:t>
                          </a: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Loneliness.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 Isolation.         </a:t>
                          </a:r>
                          <a:r>
                            <a:rPr lang="en-GB" sz="11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fig 2. Person-centred care promoting independence and wellbeing.</a:t>
                          </a:r>
                        </a:p>
                        <a:p>
                          <a:pPr lvl="0"/>
                          <a:endParaRPr lang="en-GB" sz="1400" b="1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issues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Ageism.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Cultural barriers. (Age UK, 2023; WHO, 2021)</a:t>
                          </a:r>
                          <a:endParaRPr lang="en-GB" sz="1200" b="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Recommendations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 person-centred care.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 shared decision-making.</a:t>
                          </a:r>
                        </a:p>
                        <a:p>
                          <a:pPr marL="285750" marR="0" lvl="0" indent="-28575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SzPct val="100000"/>
                            <a:buFont typeface="Wingdings" pitchFamily="2"/>
                            <a:buChar char="§"/>
                            <a:tabLst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strengthen integrated health and social care services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Expand community support. (NICE, 2023; Care Act, 2014)</a:t>
                          </a:r>
                        </a:p>
                        <a:p>
                          <a:pPr marL="0" lvl="0" indent="0">
                            <a:buSzPct val="100000"/>
                            <a:buFont typeface="Wingdings" pitchFamily="2"/>
                            <a:buNone/>
                          </a:pP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Conclusion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Empowerment promotes independence, dignity and wellbeing.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Theory and policy support person-centred care practice.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Collaborative person-centred care improves quality of life and independence.(WHO, 2023)</a:t>
                          </a: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3100276"/>
                      </a:ext>
                    </a:extLst>
                  </a:tr>
                  <a:tr h="11958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27502653"/>
                      </a:ext>
                    </a:extLst>
                  </a:tr>
                  <a:tr h="2941765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Act 2010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Anti-discrimination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 access to services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Ensures equal access to health and social care services.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Legal protection exists, but age discrimination remains (Equality Act, 2010).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72209449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2835B30-B9C7-895A-FE70-D63DA3BFB83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22933760"/>
                  </p:ext>
                </p:extLst>
              </p:nvPr>
            </p:nvGraphicFramePr>
            <p:xfrm>
              <a:off x="0" y="-38323"/>
              <a:ext cx="12186398" cy="6934645"/>
            </p:xfrm>
            <a:graphic>
              <a:graphicData uri="http://schemas.openxmlformats.org/drawingml/2006/table">
                <a:tbl>
                  <a:tblPr>
                    <a:effectLst/>
                  </a:tblPr>
                  <a:tblGrid>
                    <a:gridCol w="3338099">
                      <a:extLst>
                        <a:ext uri="{9D8B030D-6E8A-4147-A177-3AD203B41FA5}">
                          <a16:colId xmlns:a16="http://schemas.microsoft.com/office/drawing/2014/main" val="3204239519"/>
                        </a:ext>
                      </a:extLst>
                    </a:gridCol>
                    <a:gridCol w="177421">
                      <a:extLst>
                        <a:ext uri="{9D8B030D-6E8A-4147-A177-3AD203B41FA5}">
                          <a16:colId xmlns:a16="http://schemas.microsoft.com/office/drawing/2014/main" val="2953788992"/>
                        </a:ext>
                      </a:extLst>
                    </a:gridCol>
                    <a:gridCol w="2661305">
                      <a:extLst>
                        <a:ext uri="{9D8B030D-6E8A-4147-A177-3AD203B41FA5}">
                          <a16:colId xmlns:a16="http://schemas.microsoft.com/office/drawing/2014/main" val="3281153830"/>
                        </a:ext>
                      </a:extLst>
                    </a:gridCol>
                    <a:gridCol w="131874">
                      <a:extLst>
                        <a:ext uri="{9D8B030D-6E8A-4147-A177-3AD203B41FA5}">
                          <a16:colId xmlns:a16="http://schemas.microsoft.com/office/drawing/2014/main" val="3657591160"/>
                        </a:ext>
                      </a:extLst>
                    </a:gridCol>
                    <a:gridCol w="5877699">
                      <a:extLst>
                        <a:ext uri="{9D8B030D-6E8A-4147-A177-3AD203B41FA5}">
                          <a16:colId xmlns:a16="http://schemas.microsoft.com/office/drawing/2014/main" val="532715597"/>
                        </a:ext>
                      </a:extLst>
                    </a:gridCol>
                  </a:tblGrid>
                  <a:tr h="53606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65" t="-11364" r="-265328" b="-1196591"/>
                          </a:stretch>
                        </a:blipFill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6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UK Policies</a:t>
                          </a: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Care Act 2014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Wellbeing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Prevention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Person-centred  care.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Safeguarding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Promotes independence but implementation depends on available resources.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Resource and workforce pressures may affect implementation (Care Act 2014).</a:t>
                          </a: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3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endParaRPr lang="en-GB" sz="800" dirty="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 anchor="ctr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45096778"/>
                      </a:ext>
                    </a:extLst>
                  </a:tr>
                  <a:tr h="130075"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1600" b="1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93176691"/>
                      </a:ext>
                    </a:extLst>
                  </a:tr>
                  <a:tr h="654266"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Approaches and Interventions to Empower Older People</a:t>
                          </a:r>
                          <a:endParaRPr lang="en-GB" sz="1400" b="1" u="sng" kern="120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Continuity Theory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Maintain identity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Preserves routines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Supports emotional  wellbeing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Illness may require adaptation (Atchley, 1989).</a:t>
                          </a:r>
                          <a:endParaRPr lang="en-GB" sz="1400" b="0" kern="0" spc="50">
                            <a:solidFill>
                              <a:srgbClr val="44546A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140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 </a:t>
                          </a: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Activity Theory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Strengths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Encourages active participation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Promotes independence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Improves wellbeing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May not suit all older adults particularly those </a:t>
                          </a:r>
                          <a:r>
                            <a:rPr lang="en-GB" sz="1400" b="0" i="0" u="none" strike="noStrike" kern="1200" cap="none" spc="0" baseline="0">
                              <a:solidFill>
                                <a:srgbClr val="000000"/>
                              </a:solidFill>
                              <a:uFillTx/>
                              <a:latin typeface="Arial" pitchFamily="34"/>
                              <a:cs typeface="Arial" pitchFamily="34"/>
                            </a:rPr>
                            <a:t>with</a:t>
                          </a: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 frailty or advanced illness (Havighurst, 1961).</a:t>
                          </a:r>
                          <a:endParaRPr lang="en-GB" sz="1400" b="0">
                            <a:latin typeface="Arial" pitchFamily="34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62950733"/>
                      </a:ext>
                    </a:extLst>
                  </a:tr>
                  <a:tr h="190873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 dirty="0">
                              <a:latin typeface="Arial" pitchFamily="34"/>
                              <a:ea typeface="Times New Roman" pitchFamily="18"/>
                              <a:cs typeface="Times New Roman" pitchFamily="18"/>
                            </a:rPr>
                            <a:t> </a:t>
                          </a:r>
                          <a:endParaRPr lang="en-GB" sz="800" dirty="0">
                            <a:latin typeface="Century Schoolbook" pitchFamily="18"/>
                            <a:ea typeface="Times New Roman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970178178"/>
                      </a:ext>
                    </a:extLst>
                  </a:tr>
                  <a:tr h="2359679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3">
                      <a:txBody>
                        <a:bodyPr/>
                        <a:lstStyle/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Challenges</a:t>
                          </a:r>
                          <a:endParaRPr lang="en-GB" sz="1400" b="1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Health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Frailty.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Dementia.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Falls risk.</a:t>
                          </a: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Loneliness.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 Isolation.         </a:t>
                          </a:r>
                          <a:r>
                            <a:rPr lang="en-GB" sz="11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fig 2. Person-centred care promoting independence and wellbeing.</a:t>
                          </a:r>
                        </a:p>
                        <a:p>
                          <a:pPr lvl="0"/>
                          <a:endParaRPr lang="en-GB" sz="1400" b="1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issues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Ageism.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Cultural barriers. (Age UK, 2023; WHO, 2021)</a:t>
                          </a:r>
                          <a:endParaRPr lang="en-GB" sz="1200" b="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Recommendations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 person-centred care.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 shared decision-making.</a:t>
                          </a:r>
                        </a:p>
                        <a:p>
                          <a:pPr marL="285750" marR="0" lvl="0" indent="-28575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SzPct val="100000"/>
                            <a:buFont typeface="Wingdings" pitchFamily="2"/>
                            <a:buChar char="§"/>
                            <a:tabLst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strengthen integrated health and social care services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Expand community support. (NICE, 2023; Care Act, 2014)</a:t>
                          </a:r>
                        </a:p>
                        <a:p>
                          <a:pPr marL="0" lvl="0" indent="0">
                            <a:buSzPct val="100000"/>
                            <a:buFont typeface="Wingdings" pitchFamily="2"/>
                            <a:buNone/>
                          </a:pP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Conclusion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Empowerment promotes independence, dignity and wellbeing.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Theory and policy support person-centred care practice.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Collaborative person-centred care improves quality of life and independence.(WHO, 2023)</a:t>
                          </a: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3100276"/>
                      </a:ext>
                    </a:extLst>
                  </a:tr>
                  <a:tr h="12192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27502653"/>
                      </a:ext>
                    </a:extLst>
                  </a:tr>
                  <a:tr h="2941765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Act 2010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Anti-discrimination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 access to services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Ensures equal access to health and social care services.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Legal protection exists, but age discrimination remains (Equality Act, 2010).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7220944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8373A26-429F-5BC4-100E-A48225DBA4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90862"/>
              </p:ext>
            </p:extLst>
          </p:nvPr>
        </p:nvGraphicFramePr>
        <p:xfrm>
          <a:off x="6291617" y="0"/>
          <a:ext cx="5900383" cy="1369041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1576316">
                  <a:extLst>
                    <a:ext uri="{9D8B030D-6E8A-4147-A177-3AD203B41FA5}">
                      <a16:colId xmlns:a16="http://schemas.microsoft.com/office/drawing/2014/main" val="2794259938"/>
                    </a:ext>
                  </a:extLst>
                </a:gridCol>
                <a:gridCol w="1637732">
                  <a:extLst>
                    <a:ext uri="{9D8B030D-6E8A-4147-A177-3AD203B41FA5}">
                      <a16:colId xmlns:a16="http://schemas.microsoft.com/office/drawing/2014/main" val="3515069298"/>
                    </a:ext>
                  </a:extLst>
                </a:gridCol>
                <a:gridCol w="2686335">
                  <a:extLst>
                    <a:ext uri="{9D8B030D-6E8A-4147-A177-3AD203B41FA5}">
                      <a16:colId xmlns:a16="http://schemas.microsoft.com/office/drawing/2014/main" val="1978405638"/>
                    </a:ext>
                  </a:extLst>
                </a:gridCol>
              </a:tblGrid>
              <a:tr h="280064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u="sng">
                          <a:latin typeface="Arial" pitchFamily="34"/>
                          <a:cs typeface="Arial" pitchFamily="34"/>
                        </a:rPr>
                        <a:t>Theory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u="sng">
                          <a:latin typeface="Arial" pitchFamily="34"/>
                          <a:cs typeface="Arial" pitchFamily="34"/>
                        </a:rPr>
                        <a:t>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u="sng">
                          <a:latin typeface="Arial" pitchFamily="34"/>
                          <a:cs typeface="Arial" pitchFamily="34"/>
                        </a:rPr>
                        <a:t>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4997772"/>
                  </a:ext>
                </a:extLst>
              </a:tr>
              <a:tr h="1064241">
                <a:tc>
                  <a:txBody>
                    <a:bodyPr/>
                    <a:lstStyle/>
                    <a:p>
                      <a:pPr lvl="0" algn="l"/>
                      <a:r>
                        <a:rPr lang="en-GB" sz="1400" u="sng" dirty="0">
                          <a:latin typeface="Arial" pitchFamily="34"/>
                          <a:cs typeface="Arial" pitchFamily="34"/>
                        </a:rPr>
                        <a:t>Activity Theory</a:t>
                      </a:r>
                    </a:p>
                    <a:p>
                      <a:pPr lvl="0"/>
                      <a:endParaRPr lang="en-GB" sz="1400" u="sng" dirty="0">
                        <a:latin typeface="Arial" pitchFamily="34"/>
                        <a:cs typeface="Arial" pitchFamily="34"/>
                      </a:endParaRPr>
                    </a:p>
                    <a:p>
                      <a:pPr lvl="0" algn="l"/>
                      <a:r>
                        <a:rPr lang="en-GB" sz="1400" u="sng" dirty="0">
                          <a:latin typeface="Arial" pitchFamily="34"/>
                          <a:cs typeface="Arial" pitchFamily="34"/>
                        </a:rPr>
                        <a:t>Continuity Theory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Care Act 2014</a:t>
                      </a:r>
                    </a:p>
                    <a:p>
                      <a:pPr lvl="0" algn="ctr"/>
                      <a:endParaRPr lang="en-GB" sz="1400" dirty="0">
                        <a:latin typeface="Arial" pitchFamily="34"/>
                        <a:cs typeface="Arial" pitchFamily="34"/>
                      </a:endParaRPr>
                    </a:p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Equality Act 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Promote participation and wellbeing.</a:t>
                      </a:r>
                    </a:p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Support independence through person- centred care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56408"/>
                  </a:ext>
                </a:extLst>
              </a:tr>
            </a:tbl>
          </a:graphicData>
        </a:graphic>
      </p:graphicFrame>
      <p:pic>
        <p:nvPicPr>
          <p:cNvPr id="4" name="Picture 4">
            <a:extLst>
              <a:ext uri="{FF2B5EF4-FFF2-40B4-BE49-F238E27FC236}">
                <a16:creationId xmlns:a16="http://schemas.microsoft.com/office/drawing/2014/main" id="{71A03EB4-9B05-4256-43CD-D2626B5B4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0092" y="1369040"/>
            <a:ext cx="3451907" cy="16714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5C62D29C-F5DB-FFA1-27AB-893B3345BC0A}"/>
              </a:ext>
            </a:extLst>
          </p:cNvPr>
          <p:cNvSpPr txBox="1"/>
          <p:nvPr/>
        </p:nvSpPr>
        <p:spPr>
          <a:xfrm>
            <a:off x="0" y="94740"/>
            <a:ext cx="12191996" cy="51706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b="1" i="0" u="none" strike="noStrike" kern="1200" cap="none" spc="0" baseline="0" dirty="0">
              <a:solidFill>
                <a:srgbClr val="000000"/>
              </a:solidFill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Age UK (2023)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Later Life in the United Kingdom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Age UK.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Atchley, R.C. (1989) ‘A Continuity Theory of Normal Aging’,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Gerontologist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(2), pp. 183–190.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Brooker, D. and Latham, I. (2016)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Person-Centred Dementia Care: Making Services Better.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2nd </a:t>
            </a:r>
            <a:r>
              <a:rPr lang="en-GB" sz="1400" b="0" i="0" u="none" strike="noStrike" kern="1200" cap="none" spc="0" baseline="0" dirty="0" err="1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Jessica Kingsley Publishers.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(2025)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Care and Support Statutory Guidance: Issued under the Care Act 2014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DHSC.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Equality Act 2010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c.15. London: The Stationery Office.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Formosa, M. (2021) ‘Activity Theory as a Foundation for Active Ageing Policy’,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Labour and Ageing Review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Havighurst, R.J. (1961) ‘Successful Aging’,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Gerontologist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1(1),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pp. 8–13.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Nolan, M., Davies, S., Brown, J., Keady, J. and Nolan, J. (2004) Beyond “Person-Centred” Care: A New Vision for Gerontological Nursing.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Journal of Clinical Nursing,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13(s1),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pp.45–53.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Office for National Statistics (2023)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Living Longer: Older People in the UK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Newport: ONS.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Royal College of Nursing (2024)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Principles of Person-Centred Care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RCN.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Care Act 2014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c.23. London: The Stationery Office.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King’s Fund (2022)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Health and Social Care for Older People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The King’s Fund.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(2002)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Active Ageing: A Policy Framework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(2015)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Report on Ageing and Health.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(2018)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Integrated Care for Older People (ICOPE): Guidelines on Community-Level Interventions to Manage Declines in Intrinsic Capacity.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 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(2021)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Decade of Healthy Ageing 2021–2030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 err="1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Menassa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M. et al. (2023) ‘Concepts and Definitions of Healthy Ageing: A Systematic Review’,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BMC Geriatrics, 23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Murphy, S., McCance, T. and White, P.J. (2025) ‘How Do Older People Experience Person-Centred Integrated Care? An Integrative Review’,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International Journal of Integrated Care.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ster Laila" id="{BE61AC8B-BFCB-46C1-90B1-7CC94C9C393C}" vid="{EE34A0E2-4103-4DBC-B008-57D5549BB56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10855</TotalTime>
  <Words>963</Words>
  <Application>Microsoft Office PowerPoint</Application>
  <PresentationFormat>Widescreen</PresentationFormat>
  <Paragraphs>157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Arial</vt:lpstr>
      <vt:lpstr>Cambria Math</vt:lpstr>
      <vt:lpstr>Century Schoolbook</vt:lpstr>
      <vt:lpstr>Palatino Linotype</vt:lpstr>
      <vt:lpstr>Wingdings</vt:lpstr>
      <vt:lpstr>Gallery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Carla Almada Cardoso (1818222)</dc:creator>
  <cp:lastModifiedBy>Carla Almada Cardoso (1818222)</cp:lastModifiedBy>
  <cp:revision>33</cp:revision>
  <dcterms:created xsi:type="dcterms:W3CDTF">2026-06-29T19:33:15Z</dcterms:created>
  <dcterms:modified xsi:type="dcterms:W3CDTF">2026-07-11T14:48:11Z</dcterms:modified>
</cp:coreProperties>
</file>