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6"/>
  </p:notesMasterIdLst>
  <p:sldIdLst>
    <p:sldId id="278" r:id="rId2"/>
    <p:sldId id="284" r:id="rId3"/>
    <p:sldId id="300" r:id="rId4"/>
    <p:sldId id="305" r:id="rId5"/>
    <p:sldId id="310" r:id="rId6"/>
    <p:sldId id="311" r:id="rId7"/>
    <p:sldId id="309" r:id="rId8"/>
    <p:sldId id="308" r:id="rId9"/>
    <p:sldId id="307" r:id="rId10"/>
    <p:sldId id="306" r:id="rId11"/>
    <p:sldId id="304" r:id="rId12"/>
    <p:sldId id="301" r:id="rId13"/>
    <p:sldId id="298" r:id="rId14"/>
    <p:sldId id="295" r:id="rId15"/>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742" autoAdjust="0"/>
  </p:normalViewPr>
  <p:slideViewPr>
    <p:cSldViewPr snapToGrid="0" snapToObjects="1">
      <p:cViewPr varScale="1">
        <p:scale>
          <a:sx n="42" d="100"/>
          <a:sy n="42" d="100"/>
        </p:scale>
        <p:origin x="72" y="336"/>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IN" dirty="0"/>
          </a:p>
        </p:txBody>
      </p:sp>
    </p:spTree>
    <p:extLst>
      <p:ext uri="{BB962C8B-B14F-4D97-AF65-F5344CB8AC3E}">
        <p14:creationId xmlns:p14="http://schemas.microsoft.com/office/powerpoint/2010/main" val="3974456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 formed in 1984 under Marriott International, commemorates J.W. Marriott's tradition, delivering elegance, global presence and steadfast devotion to great service in 113 locations worldwide. They positioned themselves in the premium market.</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07744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 targets rich, well-educated people with a worldwide reach, emphasising luxury, comfort and unique experiences. Demographics include age, education and income, whereas psychographics concentrate on luxury appreciation.</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05990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6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JW Marriott, a high-end hotel, offers a variety of guest amenities such as M Club and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Greatrooms</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harmonising with high-income guests' desires for comfort, innovation and unique experiences internationally.</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63176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Marriott's offers comprise elegant accommodations, diversified restaurants with local tastes, holistic wellness facilities and personalised business services including those crafted for leisure, cultural discovery, well-being and corporate demands.</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742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Marriott's guest services and amenities excel in intelligent design, cultivating mindfulness, offering a retreat for smart travellers and a unique dedication to elegance, comfort and outstanding experiences.</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5244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 specialises in guest services and amenities, enabling cultural enrichment via unique dining experiences, inspirational places with smart design, worldwide accessibility for different visitors and business-focused excellence for corporate travellers.</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10297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Hospitality in hotels is the art of offering delightful customer encounters, transcending fundamental necessities. Crucial for guest happiness, brand reputation and competitive advantage, it boosts a hotel's success.</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908583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 surpasses guest expectations with </a:t>
            </a:r>
            <a:r>
              <a:rPr lang="en-GB" sz="1800" dirty="0" err="1">
                <a:solidFill>
                  <a:srgbClr val="000000"/>
                </a:solidFill>
                <a:effectLst/>
                <a:latin typeface="Times New Roman" panose="02020603050405020304" pitchFamily="18" charset="0"/>
                <a:ea typeface="Calibri" panose="020F0502020204030204" pitchFamily="34" charset="0"/>
              </a:rPr>
              <a:t>GuestVoice</a:t>
            </a:r>
            <a:r>
              <a:rPr lang="en-GB" sz="1800" dirty="0">
                <a:solidFill>
                  <a:srgbClr val="000000"/>
                </a:solidFill>
                <a:effectLst/>
                <a:latin typeface="Times New Roman" panose="02020603050405020304" pitchFamily="18" charset="0"/>
                <a:ea typeface="Calibri" panose="020F0502020204030204" pitchFamily="34" charset="0"/>
              </a:rPr>
              <a:t>, gathering direct feedback for improvement. Mindful experiences promote well-being and different culinary alternatives reflect local culture. Consistent high rankings demonstrate the brand's dedication to quality.</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12654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 Hotel Bangkok wins accolades on TripAdvisor for its friendly environment. In 2019, JW Marriott, Marriott Hotels, Fairfield Inn &amp; Suites and Courtyard won top customer satisfaction rankings.</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695812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 a worldwide symbol of luxury and hospitality, is known for its creative designs and great services. As a symbol of incomparable elegance, it encourages guests to relish an extraordinary hospitality experience.</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816485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IN" dirty="0"/>
          </a:p>
        </p:txBody>
      </p:sp>
    </p:spTree>
    <p:extLst>
      <p:ext uri="{BB962C8B-B14F-4D97-AF65-F5344CB8AC3E}">
        <p14:creationId xmlns:p14="http://schemas.microsoft.com/office/powerpoint/2010/main" val="2565192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8" Type="http://schemas.openxmlformats.org/officeDocument/2006/relationships/hyperlink" Target="https://www.tripadvisor.com/ShowUserReviews-g293916-d299779-r483556605-JW_Marriott_Hotel_Bangkok-Bangkok.html" TargetMode="External"/><Relationship Id="rId3" Type="http://schemas.openxmlformats.org/officeDocument/2006/relationships/hyperlink" Target="https://hoteltechreport.com/news/guest-voice-marriott" TargetMode="External"/><Relationship Id="rId7" Type="http://schemas.openxmlformats.org/officeDocument/2006/relationships/hyperlink" Target="https://www.marriott.com/about/culture-and-values/history.mi#:~:text=1984-" TargetMode="External"/><Relationship Id="rId2" Type="http://schemas.openxmlformats.org/officeDocument/2006/relationships/notesSlide" Target="../notesSlides/notesSlide12.xml"/><Relationship Id="rId1" Type="http://schemas.openxmlformats.org/officeDocument/2006/relationships/slideLayout" Target="../slideLayouts/slideLayout15.xml"/><Relationship Id="rId6" Type="http://schemas.openxmlformats.org/officeDocument/2006/relationships/hyperlink" Target="https://marriott-hotels.marriott.com/experience/" TargetMode="External"/><Relationship Id="rId5" Type="http://schemas.openxmlformats.org/officeDocument/2006/relationships/hyperlink" Target="https://news.marriott.com/awards-and-recognition" TargetMode="External"/><Relationship Id="rId4" Type="http://schemas.openxmlformats.org/officeDocument/2006/relationships/hyperlink" Target="https://marriott.gcs-web.com/static-files/b82978a6-9d28-4e38-9855-fc4ae2cebe11"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282696" y="2203704"/>
            <a:ext cx="5626608" cy="1225296"/>
          </a:xfrm>
        </p:spPr>
        <p:txBody>
          <a:bodyPr/>
          <a:lstStyle/>
          <a:p>
            <a:pPr>
              <a:lnSpc>
                <a:spcPct val="100000"/>
              </a:lnSpc>
            </a:pPr>
            <a:r>
              <a:rPr lang="en-US" sz="3000" cap="none" dirty="0">
                <a:latin typeface="Times New Roman" panose="02020603050405020304" pitchFamily="18" charset="0"/>
                <a:cs typeface="Times New Roman" panose="02020603050405020304" pitchFamily="18" charset="0"/>
              </a:rPr>
              <a:t>Hospitality &amp; Guest Services</a:t>
            </a:r>
            <a:br>
              <a:rPr lang="en-US" sz="3000" cap="none" dirty="0">
                <a:latin typeface="Times New Roman" panose="02020603050405020304" pitchFamily="18" charset="0"/>
                <a:cs typeface="Times New Roman" panose="02020603050405020304" pitchFamily="18" charset="0"/>
              </a:rPr>
            </a:br>
            <a:r>
              <a:rPr lang="en-US" sz="3000" cap="none" dirty="0">
                <a:latin typeface="Times New Roman" panose="02020603050405020304" pitchFamily="18" charset="0"/>
                <a:cs typeface="Times New Roman" panose="02020603050405020304" pitchFamily="18" charset="0"/>
              </a:rPr>
              <a:t>BMIH4003</a:t>
            </a:r>
            <a:br>
              <a:rPr lang="en-US" sz="3000" cap="none" dirty="0">
                <a:latin typeface="Times New Roman" panose="02020603050405020304" pitchFamily="18" charset="0"/>
                <a:cs typeface="Times New Roman" panose="02020603050405020304" pitchFamily="18" charset="0"/>
              </a:rPr>
            </a:br>
            <a:r>
              <a:rPr lang="en-US" sz="3000" cap="none" dirty="0">
                <a:latin typeface="Times New Roman" panose="02020603050405020304" pitchFamily="18" charset="0"/>
                <a:cs typeface="Times New Roman" panose="02020603050405020304" pitchFamily="18" charset="0"/>
              </a:rPr>
              <a:t>(Presentation)</a:t>
            </a: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1747918" y="6068648"/>
            <a:ext cx="14931855" cy="3757142"/>
          </a:xfrm>
        </p:spPr>
        <p:txBody>
          <a:bodyPr/>
          <a:lstStyle/>
          <a:p>
            <a:r>
              <a:rPr lang="en-US" dirty="0">
                <a:solidFill>
                  <a:schemeClr val="bg1"/>
                </a:solidFill>
              </a:rPr>
              <a:t>Student Name:</a:t>
            </a:r>
            <a:r>
              <a:rPr lang="en-GB" dirty="0">
                <a:solidFill>
                  <a:schemeClr val="bg1"/>
                </a:solidFill>
              </a:rPr>
              <a:t>Adina-Gabriela Constantin</a:t>
            </a:r>
            <a:endParaRPr lang="en-US" dirty="0">
              <a:solidFill>
                <a:schemeClr val="bg1"/>
              </a:solidFill>
            </a:endParaRPr>
          </a:p>
          <a:p>
            <a:r>
              <a:rPr lang="en-US" dirty="0">
                <a:solidFill>
                  <a:schemeClr val="bg1"/>
                </a:solidFill>
              </a:rPr>
              <a:t>Student ID: </a:t>
            </a:r>
            <a:r>
              <a:rPr lang="en-GB" dirty="0">
                <a:solidFill>
                  <a:schemeClr val="bg1"/>
                </a:solidFill>
              </a:rPr>
              <a:t>1918112</a:t>
            </a:r>
            <a:endParaRPr lang="en-US" dirty="0">
              <a:solidFill>
                <a:schemeClr val="bg1"/>
              </a:solidFill>
            </a:endParaRP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a:xfrm>
            <a:off x="765302" y="645302"/>
            <a:ext cx="10671048" cy="768096"/>
          </a:xfrm>
        </p:spPr>
        <p:txBody>
          <a:bodyPr/>
          <a:lstStyle/>
          <a:p>
            <a:r>
              <a:rPr lang="en-US" altLang="zh-CN" sz="4400" b="1" cap="none" dirty="0">
                <a:solidFill>
                  <a:schemeClr val="accent6"/>
                </a:solidFill>
                <a:latin typeface="Times New Roman" panose="02020603050405020304" pitchFamily="18" charset="0"/>
                <a:cs typeface="Times New Roman" panose="02020603050405020304" pitchFamily="18" charset="0"/>
              </a:rPr>
              <a:t>Table of Contents</a:t>
            </a:r>
            <a:endParaRPr lang="en-US" sz="4400" b="1" cap="none" dirty="0">
              <a:solidFill>
                <a:schemeClr val="accent6"/>
              </a:solidFill>
              <a:latin typeface="Times New Roman" panose="02020603050405020304" pitchFamily="18" charset="0"/>
              <a:cs typeface="Times New Roman" panose="02020603050405020304" pitchFamily="18" charset="0"/>
            </a:endParaRPr>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2</a:t>
            </a:fld>
            <a:endParaRPr lang="en-US" dirty="0"/>
          </a:p>
        </p:txBody>
      </p:sp>
      <p:graphicFrame>
        <p:nvGraphicFramePr>
          <p:cNvPr id="5" name="Table 6">
            <a:extLst>
              <a:ext uri="{FF2B5EF4-FFF2-40B4-BE49-F238E27FC236}">
                <a16:creationId xmlns:a16="http://schemas.microsoft.com/office/drawing/2014/main" id="{29C08DDE-E64E-D442-9869-AAA0431C293C}"/>
              </a:ext>
            </a:extLst>
          </p:cNvPr>
          <p:cNvGraphicFramePr>
            <a:graphicFrameLocks noGrp="1"/>
          </p:cNvGraphicFramePr>
          <p:nvPr>
            <p:ph sz="half" idx="1"/>
            <p:extLst>
              <p:ext uri="{D42A27DB-BD31-4B8C-83A1-F6EECF244321}">
                <p14:modId xmlns:p14="http://schemas.microsoft.com/office/powerpoint/2010/main" val="553903396"/>
              </p:ext>
            </p:extLst>
          </p:nvPr>
        </p:nvGraphicFramePr>
        <p:xfrm>
          <a:off x="1570355" y="1579944"/>
          <a:ext cx="9051290" cy="4450080"/>
        </p:xfrm>
        <a:graphic>
          <a:graphicData uri="http://schemas.openxmlformats.org/drawingml/2006/table">
            <a:tbl>
              <a:tblPr firstRow="1" bandRow="1">
                <a:tableStyleId>{5C22544A-7EE6-4342-B048-85BDC9FD1C3A}</a:tableStyleId>
              </a:tblPr>
              <a:tblGrid>
                <a:gridCol w="7136328">
                  <a:extLst>
                    <a:ext uri="{9D8B030D-6E8A-4147-A177-3AD203B41FA5}">
                      <a16:colId xmlns:a16="http://schemas.microsoft.com/office/drawing/2014/main" val="3067674738"/>
                    </a:ext>
                  </a:extLst>
                </a:gridCol>
                <a:gridCol w="1914962">
                  <a:extLst>
                    <a:ext uri="{9D8B030D-6E8A-4147-A177-3AD203B41FA5}">
                      <a16:colId xmlns:a16="http://schemas.microsoft.com/office/drawing/2014/main" val="424390706"/>
                    </a:ext>
                  </a:extLst>
                </a:gridCol>
              </a:tblGrid>
              <a:tr h="370840">
                <a:tc>
                  <a:txBody>
                    <a:bodyPr/>
                    <a:lstStyle/>
                    <a:p>
                      <a:r>
                        <a:rPr lang="en-IN" dirty="0">
                          <a:latin typeface="Times New Roman" panose="02020603050405020304" pitchFamily="18" charset="0"/>
                          <a:cs typeface="Times New Roman" panose="02020603050405020304" pitchFamily="18" charset="0"/>
                        </a:rPr>
                        <a:t>Slide Content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tc>
                  <a:txBody>
                    <a:bodyPr/>
                    <a:lstStyle/>
                    <a:p>
                      <a:pPr algn="ctr"/>
                      <a:r>
                        <a:rPr lang="en-IN" dirty="0">
                          <a:latin typeface="Times New Roman" panose="02020603050405020304" pitchFamily="18" charset="0"/>
                          <a:cs typeface="Times New Roman" panose="02020603050405020304" pitchFamily="18" charset="0"/>
                        </a:rPr>
                        <a:t>Slide No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588502271"/>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1</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72215630"/>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Target Consumers</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2</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05711391"/>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Guest Services and Facilities Overview</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3</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22018611"/>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JW Marriott's Guest Services and Facilities</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4</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97398796"/>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JW Marriott's Guest Services and Facilities</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5</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16686009"/>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JW Marriott's Guest Services and Facilities</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6</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70019937"/>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The Role of Hospitality</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7</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09749689"/>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Exceeding Guest Expectations</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8</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63996850"/>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Customer Feedback and Recognition</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9</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94163673"/>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10</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01088135"/>
                  </a:ext>
                </a:extLst>
              </a:tr>
              <a:tr h="370840">
                <a:tc>
                  <a:txBody>
                    <a:bodyPr/>
                    <a:lstStyle/>
                    <a:p>
                      <a:r>
                        <a:rPr lang="en-IN" dirty="0">
                          <a:latin typeface="Times New Roman" panose="02020603050405020304" pitchFamily="18" charset="0"/>
                          <a:cs typeface="Times New Roman" panose="02020603050405020304" pitchFamily="18" charset="0"/>
                        </a:rPr>
                        <a:t>R</a:t>
                      </a:r>
                      <a:r>
                        <a:rPr lang="en-GB" sz="1800" kern="1200" dirty="0" err="1">
                          <a:solidFill>
                            <a:schemeClr val="dk1"/>
                          </a:solidFill>
                          <a:effectLst/>
                          <a:latin typeface="Times New Roman" panose="02020603050405020304" pitchFamily="18" charset="0"/>
                          <a:ea typeface="+mn-ea"/>
                          <a:cs typeface="Times New Roman" panose="02020603050405020304" pitchFamily="18" charset="0"/>
                        </a:rPr>
                        <a:t>eference</a:t>
                      </a:r>
                      <a:r>
                        <a:rPr lang="en-GB" sz="1800" kern="1200" dirty="0">
                          <a:solidFill>
                            <a:schemeClr val="dk1"/>
                          </a:solidFill>
                          <a:effectLst/>
                          <a:latin typeface="Times New Roman" panose="02020603050405020304" pitchFamily="18" charset="0"/>
                          <a:ea typeface="+mn-ea"/>
                          <a:cs typeface="Times New Roman" panose="02020603050405020304" pitchFamily="18" charset="0"/>
                        </a:rPr>
                        <a:t> List</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11</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46748507"/>
                  </a:ext>
                </a:extLst>
              </a:tr>
            </a:tbl>
          </a:graphicData>
        </a:graphic>
      </p:graphicFrame>
    </p:spTree>
    <p:extLst>
      <p:ext uri="{BB962C8B-B14F-4D97-AF65-F5344CB8AC3E}">
        <p14:creationId xmlns:p14="http://schemas.microsoft.com/office/powerpoint/2010/main" val="2886474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Introduction</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honours</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J.W. Marriott's legacy from a 1927 D.C. root beer business. JW Marriott was formed in 1984 under Marriott International (Marriott International, 2023).</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It represents elegance, a strong presence globally and an everlasting dedication to providing exceptional customer service in 113 locations worldwide (Marriott International, 2022).</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 which occupies the luxury market, is praised for its sophistication and global reach.</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Positioned in the luxury segment above conventional Marriott and Renaissance brands but below Ritz-Carlton</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t>
            </a:r>
          </a:p>
        </p:txBody>
      </p:sp>
      <p:pic>
        <p:nvPicPr>
          <p:cNvPr id="4" name="Picture 3">
            <a:extLst>
              <a:ext uri="{FF2B5EF4-FFF2-40B4-BE49-F238E27FC236}">
                <a16:creationId xmlns:a16="http://schemas.microsoft.com/office/drawing/2014/main" id="{753872C4-E616-EB1D-C47D-77C37A56DF3C}"/>
              </a:ext>
            </a:extLst>
          </p:cNvPr>
          <p:cNvPicPr>
            <a:picLocks noChangeAspect="1"/>
          </p:cNvPicPr>
          <p:nvPr/>
        </p:nvPicPr>
        <p:blipFill>
          <a:blip r:embed="rId3"/>
          <a:stretch>
            <a:fillRect/>
          </a:stretch>
        </p:blipFill>
        <p:spPr>
          <a:xfrm>
            <a:off x="8183880" y="2284722"/>
            <a:ext cx="3547110" cy="2550802"/>
          </a:xfrm>
          <a:prstGeom prst="rect">
            <a:avLst/>
          </a:prstGeom>
        </p:spPr>
      </p:pic>
      <p:sp>
        <p:nvSpPr>
          <p:cNvPr id="5" name="TextBox 4">
            <a:extLst>
              <a:ext uri="{FF2B5EF4-FFF2-40B4-BE49-F238E27FC236}">
                <a16:creationId xmlns:a16="http://schemas.microsoft.com/office/drawing/2014/main" id="{E8D898AB-070E-5735-7B8B-61A4D32A78F0}"/>
              </a:ext>
            </a:extLst>
          </p:cNvPr>
          <p:cNvSpPr txBox="1"/>
          <p:nvPr/>
        </p:nvSpPr>
        <p:spPr>
          <a:xfrm>
            <a:off x="8311342" y="4835524"/>
            <a:ext cx="3351068"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onemileatatime.com, 2023</a:t>
            </a:r>
          </a:p>
        </p:txBody>
      </p:sp>
    </p:spTree>
    <p:extLst>
      <p:ext uri="{BB962C8B-B14F-4D97-AF65-F5344CB8AC3E}">
        <p14:creationId xmlns:p14="http://schemas.microsoft.com/office/powerpoint/2010/main" val="3400361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Target Consumers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Marriott's primary consumer consists of wealthy, well-travelled individuals who are selected based on psychographics that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prioritise</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comfort and luxury in addition to demographic factors like age, education and income.</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The brand's target demographic is made up of well-educated, wealthy and accomplished professionals (Barreto and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Mayya</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2022).</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Psychologically, people who value luxury, serenity and comfort are drawn to JW Marriott.</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The brand's global reach, emphasis on luxury, first-rate services, distinctive designs and unforgettable experiences suit the tastes of its discriminating target audience.</a:t>
            </a:r>
          </a:p>
        </p:txBody>
      </p:sp>
      <p:pic>
        <p:nvPicPr>
          <p:cNvPr id="4" name="Picture 3">
            <a:extLst>
              <a:ext uri="{FF2B5EF4-FFF2-40B4-BE49-F238E27FC236}">
                <a16:creationId xmlns:a16="http://schemas.microsoft.com/office/drawing/2014/main" id="{D1298FC8-D02F-F6DA-4FC6-F3CEA82807C5}"/>
              </a:ext>
            </a:extLst>
          </p:cNvPr>
          <p:cNvPicPr>
            <a:picLocks noChangeAspect="1"/>
          </p:cNvPicPr>
          <p:nvPr/>
        </p:nvPicPr>
        <p:blipFill>
          <a:blip r:embed="rId3"/>
          <a:stretch>
            <a:fillRect/>
          </a:stretch>
        </p:blipFill>
        <p:spPr>
          <a:xfrm>
            <a:off x="8120380" y="2425700"/>
            <a:ext cx="3698240" cy="2377440"/>
          </a:xfrm>
          <a:prstGeom prst="rect">
            <a:avLst/>
          </a:prstGeom>
        </p:spPr>
      </p:pic>
      <p:sp>
        <p:nvSpPr>
          <p:cNvPr id="5" name="TextBox 4">
            <a:extLst>
              <a:ext uri="{FF2B5EF4-FFF2-40B4-BE49-F238E27FC236}">
                <a16:creationId xmlns:a16="http://schemas.microsoft.com/office/drawing/2014/main" id="{46B34FCF-15B7-97DC-2CD8-CCD7C5682A01}"/>
              </a:ext>
            </a:extLst>
          </p:cNvPr>
          <p:cNvSpPr txBox="1"/>
          <p:nvPr/>
        </p:nvSpPr>
        <p:spPr>
          <a:xfrm>
            <a:off x="8120380" y="4803140"/>
            <a:ext cx="3698240"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sender.net, 2023</a:t>
            </a:r>
          </a:p>
        </p:txBody>
      </p:sp>
    </p:spTree>
    <p:extLst>
      <p:ext uri="{BB962C8B-B14F-4D97-AF65-F5344CB8AC3E}">
        <p14:creationId xmlns:p14="http://schemas.microsoft.com/office/powerpoint/2010/main" val="3141526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Guest Services and Facilities Overview</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particularly high-end hotels like JW Marriott, delivers numerous guest services fulfilling varying demands.</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Marriott's amenities, such as M Club and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Greatrooms</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highlight elegance and quality (Marriott International, 2023).</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Aligned with high-income consumers, the brand stresses comfort, innovative designs and amazing experiences.</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Global presence strengthens JW Marriott's capabilities to cater to the tastes of varied upmarket guests.</a:t>
            </a:r>
          </a:p>
        </p:txBody>
      </p:sp>
      <p:pic>
        <p:nvPicPr>
          <p:cNvPr id="5" name="Picture 4">
            <a:extLst>
              <a:ext uri="{FF2B5EF4-FFF2-40B4-BE49-F238E27FC236}">
                <a16:creationId xmlns:a16="http://schemas.microsoft.com/office/drawing/2014/main" id="{C18E14B1-D6EC-F1C8-ABA5-0CDD78B16239}"/>
              </a:ext>
            </a:extLst>
          </p:cNvPr>
          <p:cNvPicPr>
            <a:picLocks noChangeAspect="1"/>
          </p:cNvPicPr>
          <p:nvPr/>
        </p:nvPicPr>
        <p:blipFill>
          <a:blip r:embed="rId3"/>
          <a:stretch>
            <a:fillRect/>
          </a:stretch>
        </p:blipFill>
        <p:spPr>
          <a:xfrm>
            <a:off x="8159953" y="2265680"/>
            <a:ext cx="3641521" cy="2408195"/>
          </a:xfrm>
          <a:prstGeom prst="rect">
            <a:avLst/>
          </a:prstGeom>
        </p:spPr>
      </p:pic>
      <p:sp>
        <p:nvSpPr>
          <p:cNvPr id="6" name="TextBox 5">
            <a:extLst>
              <a:ext uri="{FF2B5EF4-FFF2-40B4-BE49-F238E27FC236}">
                <a16:creationId xmlns:a16="http://schemas.microsoft.com/office/drawing/2014/main" id="{93FECE96-5405-2B9D-CF04-7C0F18EB6FE2}"/>
              </a:ext>
            </a:extLst>
          </p:cNvPr>
          <p:cNvSpPr txBox="1"/>
          <p:nvPr/>
        </p:nvSpPr>
        <p:spPr>
          <a:xfrm>
            <a:off x="8159953" y="4673875"/>
            <a:ext cx="3641521" cy="584775"/>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marriott-hotels.marriott.com, 2023</a:t>
            </a:r>
          </a:p>
        </p:txBody>
      </p:sp>
    </p:spTree>
    <p:extLst>
      <p:ext uri="{BB962C8B-B14F-4D97-AF65-F5344CB8AC3E}">
        <p14:creationId xmlns:p14="http://schemas.microsoft.com/office/powerpoint/2010/main" val="673346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JW Marriott's Guest Services and Facilities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Exceptional Accommodations: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Luxurious and well-appointed guest rooms and suites ideal for relaxation and renewal.</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Diverse Dining Experiences: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Varied cuisine selections offering traditional tastes with local ingredients, reflecting destination cultures (Dao, 2021).</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Spa and Wellness Facilities: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Holistic well-being emphasis giving opportunity for visitors to nurture body and soul.</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Tailored Business Services: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Meeting and event rooms, facilities and services geared for corporate visitors.</a:t>
            </a:r>
          </a:p>
        </p:txBody>
      </p:sp>
      <p:pic>
        <p:nvPicPr>
          <p:cNvPr id="4" name="Picture 3">
            <a:extLst>
              <a:ext uri="{FF2B5EF4-FFF2-40B4-BE49-F238E27FC236}">
                <a16:creationId xmlns:a16="http://schemas.microsoft.com/office/drawing/2014/main" id="{291878C9-E2F9-7AB3-62C9-54ADF9D9801B}"/>
              </a:ext>
            </a:extLst>
          </p:cNvPr>
          <p:cNvPicPr>
            <a:picLocks noChangeAspect="1"/>
          </p:cNvPicPr>
          <p:nvPr/>
        </p:nvPicPr>
        <p:blipFill>
          <a:blip r:embed="rId3"/>
          <a:stretch>
            <a:fillRect/>
          </a:stretch>
        </p:blipFill>
        <p:spPr>
          <a:xfrm>
            <a:off x="8183880" y="2265680"/>
            <a:ext cx="3596640" cy="2375158"/>
          </a:xfrm>
          <a:prstGeom prst="rect">
            <a:avLst/>
          </a:prstGeom>
        </p:spPr>
      </p:pic>
      <p:sp>
        <p:nvSpPr>
          <p:cNvPr id="5" name="TextBox 4">
            <a:extLst>
              <a:ext uri="{FF2B5EF4-FFF2-40B4-BE49-F238E27FC236}">
                <a16:creationId xmlns:a16="http://schemas.microsoft.com/office/drawing/2014/main" id="{0AC5AFEA-37E0-2237-6EAC-D333106E29F6}"/>
              </a:ext>
            </a:extLst>
          </p:cNvPr>
          <p:cNvSpPr txBox="1"/>
          <p:nvPr/>
        </p:nvSpPr>
        <p:spPr>
          <a:xfrm>
            <a:off x="8183880" y="4640838"/>
            <a:ext cx="3596640"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marriott.com, 2023</a:t>
            </a:r>
          </a:p>
        </p:txBody>
      </p:sp>
    </p:spTree>
    <p:extLst>
      <p:ext uri="{BB962C8B-B14F-4D97-AF65-F5344CB8AC3E}">
        <p14:creationId xmlns:p14="http://schemas.microsoft.com/office/powerpoint/2010/main" val="795242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JW Marriott's Guest Services and Facilities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Thoughtful Design: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Marriott's interiors stimulate mindfulness and well-being, encouraging a meaningful stay.</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Mindful Experiences: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Unique offers promote awareness, enabling visitors to be completely present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Eschenbrenner</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2023).</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Haven for Guests: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 offers a haven for sophisticated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to concentrate on mind, body and soul.</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Commitment to Exceptional Experiences: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The company sets itself apart with an emphasis on luxury, comfort and distinctive offers.</a:t>
            </a:r>
          </a:p>
        </p:txBody>
      </p:sp>
      <p:pic>
        <p:nvPicPr>
          <p:cNvPr id="4" name="Picture 3">
            <a:extLst>
              <a:ext uri="{FF2B5EF4-FFF2-40B4-BE49-F238E27FC236}">
                <a16:creationId xmlns:a16="http://schemas.microsoft.com/office/drawing/2014/main" id="{80A558A8-F54B-081B-025D-A7B3B46DD7D0}"/>
              </a:ext>
            </a:extLst>
          </p:cNvPr>
          <p:cNvPicPr>
            <a:picLocks noChangeAspect="1"/>
          </p:cNvPicPr>
          <p:nvPr/>
        </p:nvPicPr>
        <p:blipFill>
          <a:blip r:embed="rId3"/>
          <a:stretch>
            <a:fillRect/>
          </a:stretch>
        </p:blipFill>
        <p:spPr>
          <a:xfrm>
            <a:off x="8183118" y="2250440"/>
            <a:ext cx="3635502" cy="2423668"/>
          </a:xfrm>
          <a:prstGeom prst="rect">
            <a:avLst/>
          </a:prstGeom>
        </p:spPr>
      </p:pic>
      <p:sp>
        <p:nvSpPr>
          <p:cNvPr id="5" name="TextBox 4">
            <a:extLst>
              <a:ext uri="{FF2B5EF4-FFF2-40B4-BE49-F238E27FC236}">
                <a16:creationId xmlns:a16="http://schemas.microsoft.com/office/drawing/2014/main" id="{F3B34BC9-A573-832C-0A89-652642F80345}"/>
              </a:ext>
            </a:extLst>
          </p:cNvPr>
          <p:cNvSpPr txBox="1"/>
          <p:nvPr/>
        </p:nvSpPr>
        <p:spPr>
          <a:xfrm>
            <a:off x="8183118" y="4674108"/>
            <a:ext cx="3635502"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blinkdg.com, 2023</a:t>
            </a:r>
          </a:p>
        </p:txBody>
      </p:sp>
    </p:spTree>
    <p:extLst>
      <p:ext uri="{BB962C8B-B14F-4D97-AF65-F5344CB8AC3E}">
        <p14:creationId xmlns:p14="http://schemas.microsoft.com/office/powerpoint/2010/main" val="1919966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JW Marriott's Guest Services and Facilities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Cultural Enrichment: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Exclusive dining selections and culinary experiences exhibit the rich culture of each place.</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Inspiring Spaces: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Marriott's design and ambience create settings that inspire and enrich the visitor experience.</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Global Presence: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With a global reach, JW Marriott caters to affluent guests from diverse countries (Deng, 2022).</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Business Excellence: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Business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benefit from services and facilities targeted to their business requirements.</a:t>
            </a:r>
          </a:p>
        </p:txBody>
      </p:sp>
      <p:pic>
        <p:nvPicPr>
          <p:cNvPr id="4" name="Picture 3">
            <a:extLst>
              <a:ext uri="{FF2B5EF4-FFF2-40B4-BE49-F238E27FC236}">
                <a16:creationId xmlns:a16="http://schemas.microsoft.com/office/drawing/2014/main" id="{3E78D4F5-FFC9-7425-637B-FA5C613007A0}"/>
              </a:ext>
            </a:extLst>
          </p:cNvPr>
          <p:cNvPicPr>
            <a:picLocks noChangeAspect="1"/>
          </p:cNvPicPr>
          <p:nvPr/>
        </p:nvPicPr>
        <p:blipFill>
          <a:blip r:embed="rId3"/>
          <a:stretch>
            <a:fillRect/>
          </a:stretch>
        </p:blipFill>
        <p:spPr>
          <a:xfrm>
            <a:off x="8000999" y="2250250"/>
            <a:ext cx="3739991" cy="2493327"/>
          </a:xfrm>
          <a:prstGeom prst="rect">
            <a:avLst/>
          </a:prstGeom>
        </p:spPr>
      </p:pic>
      <p:sp>
        <p:nvSpPr>
          <p:cNvPr id="5" name="TextBox 4">
            <a:extLst>
              <a:ext uri="{FF2B5EF4-FFF2-40B4-BE49-F238E27FC236}">
                <a16:creationId xmlns:a16="http://schemas.microsoft.com/office/drawing/2014/main" id="{C99A1749-A998-38D6-125C-94B5D649A9E2}"/>
              </a:ext>
            </a:extLst>
          </p:cNvPr>
          <p:cNvSpPr txBox="1"/>
          <p:nvPr/>
        </p:nvSpPr>
        <p:spPr>
          <a:xfrm>
            <a:off x="8000999" y="4743577"/>
            <a:ext cx="3739991"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theluxevoyager.com. 2023</a:t>
            </a:r>
          </a:p>
        </p:txBody>
      </p:sp>
    </p:spTree>
    <p:extLst>
      <p:ext uri="{BB962C8B-B14F-4D97-AF65-F5344CB8AC3E}">
        <p14:creationId xmlns:p14="http://schemas.microsoft.com/office/powerpoint/2010/main" val="302361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The Role of Hospitality</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Hospitality in the hotel sector is the art of providing enjoyable client experiences, transcending fundamental necessities.</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Vital to visitor pleasure, it establishes a welcoming atmosphere, making guests feel cherished and appreciated.</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Essential for brand reputation, it develops a good image, promoting loyalty and word-of-mouth marketing (Leung and Wong, 2020).</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Provides a competitive edge, distinguishing a hotel in a congested market, resulting in higher revenue and profitability.</a:t>
            </a:r>
          </a:p>
        </p:txBody>
      </p:sp>
      <p:pic>
        <p:nvPicPr>
          <p:cNvPr id="4" name="Picture 3">
            <a:extLst>
              <a:ext uri="{FF2B5EF4-FFF2-40B4-BE49-F238E27FC236}">
                <a16:creationId xmlns:a16="http://schemas.microsoft.com/office/drawing/2014/main" id="{627B41D3-B180-9893-B34F-E97F3466F24C}"/>
              </a:ext>
            </a:extLst>
          </p:cNvPr>
          <p:cNvPicPr>
            <a:picLocks noChangeAspect="1"/>
          </p:cNvPicPr>
          <p:nvPr/>
        </p:nvPicPr>
        <p:blipFill>
          <a:blip r:embed="rId3"/>
          <a:stretch>
            <a:fillRect/>
          </a:stretch>
        </p:blipFill>
        <p:spPr>
          <a:xfrm>
            <a:off x="8164830" y="2234692"/>
            <a:ext cx="3643122" cy="2428748"/>
          </a:xfrm>
          <a:prstGeom prst="rect">
            <a:avLst/>
          </a:prstGeom>
        </p:spPr>
      </p:pic>
      <p:sp>
        <p:nvSpPr>
          <p:cNvPr id="5" name="TextBox 4">
            <a:extLst>
              <a:ext uri="{FF2B5EF4-FFF2-40B4-BE49-F238E27FC236}">
                <a16:creationId xmlns:a16="http://schemas.microsoft.com/office/drawing/2014/main" id="{FB1454C2-72DC-0272-7878-2A8FD2CF858A}"/>
              </a:ext>
            </a:extLst>
          </p:cNvPr>
          <p:cNvSpPr txBox="1"/>
          <p:nvPr/>
        </p:nvSpPr>
        <p:spPr>
          <a:xfrm>
            <a:off x="8164830" y="4663440"/>
            <a:ext cx="3643122"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loginradius.com, 2023</a:t>
            </a:r>
          </a:p>
        </p:txBody>
      </p:sp>
    </p:spTree>
    <p:extLst>
      <p:ext uri="{BB962C8B-B14F-4D97-AF65-F5344CB8AC3E}">
        <p14:creationId xmlns:p14="http://schemas.microsoft.com/office/powerpoint/2010/main" val="2749442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Exceeding Guest Expectations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Marriott's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GuestVoice</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initiative captures direct input, discovering insights for continual development (Hollander, 2020).</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Mindful experiences promote total well-being, enabling visitors to be present.</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Culinary options exhibit local culture, enhancing stays.</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Consistent high rankings and several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honours</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such as the four brands reaching the top 10 customer satisfaction ratings in 2019, show JW Marriott's dedication to exceeding guest expectations (Hollander, 2020).</a:t>
            </a:r>
          </a:p>
        </p:txBody>
      </p:sp>
      <p:pic>
        <p:nvPicPr>
          <p:cNvPr id="4" name="Picture 3">
            <a:extLst>
              <a:ext uri="{FF2B5EF4-FFF2-40B4-BE49-F238E27FC236}">
                <a16:creationId xmlns:a16="http://schemas.microsoft.com/office/drawing/2014/main" id="{77A33ACC-C0F6-DC2C-A10C-D70D9D5A3277}"/>
              </a:ext>
            </a:extLst>
          </p:cNvPr>
          <p:cNvPicPr>
            <a:picLocks noChangeAspect="1"/>
          </p:cNvPicPr>
          <p:nvPr/>
        </p:nvPicPr>
        <p:blipFill>
          <a:blip r:embed="rId3"/>
          <a:stretch>
            <a:fillRect/>
          </a:stretch>
        </p:blipFill>
        <p:spPr>
          <a:xfrm>
            <a:off x="8206740" y="2234692"/>
            <a:ext cx="3489960" cy="2617470"/>
          </a:xfrm>
          <a:prstGeom prst="rect">
            <a:avLst/>
          </a:prstGeom>
        </p:spPr>
      </p:pic>
      <p:sp>
        <p:nvSpPr>
          <p:cNvPr id="6" name="TextBox 5">
            <a:extLst>
              <a:ext uri="{FF2B5EF4-FFF2-40B4-BE49-F238E27FC236}">
                <a16:creationId xmlns:a16="http://schemas.microsoft.com/office/drawing/2014/main" id="{BEFC3B1A-9A0B-8221-99F5-E06AB0B0E35F}"/>
              </a:ext>
            </a:extLst>
          </p:cNvPr>
          <p:cNvSpPr txBox="1"/>
          <p:nvPr/>
        </p:nvSpPr>
        <p:spPr>
          <a:xfrm>
            <a:off x="8206740" y="4852162"/>
            <a:ext cx="3489960"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meetingnotes.com, 2023</a:t>
            </a:r>
          </a:p>
        </p:txBody>
      </p:sp>
    </p:spTree>
    <p:extLst>
      <p:ext uri="{BB962C8B-B14F-4D97-AF65-F5344CB8AC3E}">
        <p14:creationId xmlns:p14="http://schemas.microsoft.com/office/powerpoint/2010/main" val="147170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Customer Feedback and Recognition</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 Hotel Bangkok receives accolades on TripAdvisor for its inviting environment, stylish decor and outstanding customer service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Tripadvisor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2023).</a:t>
            </a:r>
          </a:p>
          <a:p>
            <a:pPr marL="342900" lvl="0" indent="-342900" algn="just">
              <a:spcBef>
                <a:spcPts val="600"/>
              </a:spcBef>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 Marriott Hotels, Fairfield Inn &amp; Suites and Courtyard obtained top ten customer satisfaction rankings in 2019.</a:t>
            </a:r>
          </a:p>
          <a:p>
            <a:pPr marL="342900" lvl="0" indent="-342900" algn="just">
              <a:spcBef>
                <a:spcPts val="600"/>
              </a:spcBef>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Ritz-Carlton, under Marriott International, was rated the top luxury brand by J.D. Power in 2022 (MARRIOTT INTERNATIONAL, 2023).</a:t>
            </a:r>
          </a:p>
          <a:p>
            <a:pPr marL="342900" lvl="0" indent="-342900" algn="just">
              <a:spcBef>
                <a:spcPts val="600"/>
              </a:spcBef>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Marriott International's premium brands routinely received top accolades for outstanding guest satisfaction in the J.D. Power rating.</a:t>
            </a:r>
          </a:p>
        </p:txBody>
      </p:sp>
      <p:pic>
        <p:nvPicPr>
          <p:cNvPr id="4" name="Picture 3">
            <a:extLst>
              <a:ext uri="{FF2B5EF4-FFF2-40B4-BE49-F238E27FC236}">
                <a16:creationId xmlns:a16="http://schemas.microsoft.com/office/drawing/2014/main" id="{ECD98F3A-2F51-97C3-5ACB-C4E8D42843BD}"/>
              </a:ext>
            </a:extLst>
          </p:cNvPr>
          <p:cNvPicPr>
            <a:picLocks noChangeAspect="1"/>
          </p:cNvPicPr>
          <p:nvPr/>
        </p:nvPicPr>
        <p:blipFill>
          <a:blip r:embed="rId3"/>
          <a:stretch>
            <a:fillRect/>
          </a:stretch>
        </p:blipFill>
        <p:spPr>
          <a:xfrm>
            <a:off x="8115300" y="2234692"/>
            <a:ext cx="3781043" cy="2572641"/>
          </a:xfrm>
          <a:prstGeom prst="rect">
            <a:avLst/>
          </a:prstGeom>
        </p:spPr>
      </p:pic>
      <p:sp>
        <p:nvSpPr>
          <p:cNvPr id="5" name="TextBox 4">
            <a:extLst>
              <a:ext uri="{FF2B5EF4-FFF2-40B4-BE49-F238E27FC236}">
                <a16:creationId xmlns:a16="http://schemas.microsoft.com/office/drawing/2014/main" id="{48D8B653-BD89-F0B9-359D-12B6293C53F5}"/>
              </a:ext>
            </a:extLst>
          </p:cNvPr>
          <p:cNvSpPr txBox="1"/>
          <p:nvPr/>
        </p:nvSpPr>
        <p:spPr>
          <a:xfrm>
            <a:off x="8115300" y="4807333"/>
            <a:ext cx="3781043"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tripadvisor.in, 2023</a:t>
            </a:r>
          </a:p>
        </p:txBody>
      </p:sp>
    </p:spTree>
    <p:extLst>
      <p:ext uri="{BB962C8B-B14F-4D97-AF65-F5344CB8AC3E}">
        <p14:creationId xmlns:p14="http://schemas.microsoft.com/office/powerpoint/2010/main" val="3209174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Conclusion</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 exemplifies luxury and worldwide hospitality, known for innovative designs and great services.</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A beacon of elegance, it allows visitors to submerge in luxury and create memorable moments.</a:t>
            </a:r>
          </a:p>
          <a:p>
            <a:pPr marL="342900" lvl="0" indent="-342900" algn="just">
              <a:spcBef>
                <a:spcPts val="600"/>
              </a:spcBef>
              <a:buFont typeface="Symbol" panose="05050102010706020507" pitchFamily="18" charset="2"/>
              <a:buChar char=""/>
            </a:pP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Recognised</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internationally, it serves as a symbol of incomparable luxury.</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The audience is urged to enjoy the JW Marriott experience, a combination of extravagance and exquisite hospitality.</a:t>
            </a:r>
          </a:p>
        </p:txBody>
      </p:sp>
      <p:pic>
        <p:nvPicPr>
          <p:cNvPr id="4" name="Picture 3">
            <a:extLst>
              <a:ext uri="{FF2B5EF4-FFF2-40B4-BE49-F238E27FC236}">
                <a16:creationId xmlns:a16="http://schemas.microsoft.com/office/drawing/2014/main" id="{C52B6080-D05A-AEC3-AA64-7A3E821294A6}"/>
              </a:ext>
            </a:extLst>
          </p:cNvPr>
          <p:cNvPicPr>
            <a:picLocks noChangeAspect="1"/>
          </p:cNvPicPr>
          <p:nvPr/>
        </p:nvPicPr>
        <p:blipFill>
          <a:blip r:embed="rId3"/>
          <a:stretch>
            <a:fillRect/>
          </a:stretch>
        </p:blipFill>
        <p:spPr>
          <a:xfrm>
            <a:off x="8173032" y="2194560"/>
            <a:ext cx="3534516" cy="2354580"/>
          </a:xfrm>
          <a:prstGeom prst="rect">
            <a:avLst/>
          </a:prstGeom>
        </p:spPr>
      </p:pic>
      <p:sp>
        <p:nvSpPr>
          <p:cNvPr id="5" name="TextBox 4">
            <a:extLst>
              <a:ext uri="{FF2B5EF4-FFF2-40B4-BE49-F238E27FC236}">
                <a16:creationId xmlns:a16="http://schemas.microsoft.com/office/drawing/2014/main" id="{4D2DB738-AA4E-CCF3-C71E-C5C1A363DB90}"/>
              </a:ext>
            </a:extLst>
          </p:cNvPr>
          <p:cNvSpPr txBox="1"/>
          <p:nvPr/>
        </p:nvSpPr>
        <p:spPr>
          <a:xfrm>
            <a:off x="8173032" y="4549140"/>
            <a:ext cx="3534516"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marriott.com, 2023</a:t>
            </a:r>
          </a:p>
        </p:txBody>
      </p:sp>
    </p:spTree>
    <p:extLst>
      <p:ext uri="{BB962C8B-B14F-4D97-AF65-F5344CB8AC3E}">
        <p14:creationId xmlns:p14="http://schemas.microsoft.com/office/powerpoint/2010/main" val="406874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974598" y="517398"/>
            <a:ext cx="4169664" cy="667512"/>
          </a:xfrm>
        </p:spPr>
        <p:txBody>
          <a:bodyPr/>
          <a:lstStyle/>
          <a:p>
            <a:r>
              <a:rPr lang="en-US" cap="none" dirty="0">
                <a:latin typeface="Times New Roman" panose="02020603050405020304" pitchFamily="18" charset="0"/>
                <a:cs typeface="Times New Roman" panose="02020603050405020304" pitchFamily="18" charset="0"/>
              </a:rPr>
              <a:t>Reference List</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974598" y="1255776"/>
            <a:ext cx="10615422" cy="2176272"/>
          </a:xfrm>
        </p:spPr>
        <p:txBody>
          <a:bodyPr/>
          <a:lstStyle/>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Barreto, N. and </a:t>
            </a: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Mayya</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S., 2022. SWOC Analysis of Marriott International-A Case Study. International Journal of Case Studies in Business, IT and Education (IJCSBE), 6(2), pp.877-889.</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Dao, M., 2021. The significance of staff training in providing customer satisfaction in Vietnamese fine dining restaurants.</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Deng, J., 2022. Hotel Brands and the Impact of Brand Differentiation on the Success of the Global Hotel Brands. Highlights in Business, Economics and Management, 1, pp.265-276.</a:t>
            </a:r>
          </a:p>
          <a:p>
            <a:pPr algn="just">
              <a:spcBef>
                <a:spcPts val="0"/>
              </a:spcBef>
              <a:spcAft>
                <a:spcPts val="800"/>
              </a:spcAft>
            </a:pP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Eschenbrenner</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B., </a:t>
            </a: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Zlatic</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 Bechtel, M., Collins, B., </a:t>
            </a: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Straley</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C. and </a:t>
            </a: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Gubbels</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G., 2023. Marriott International: A Managerial Strategic Audit.</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Hollander, J. 2020. Guest Voice at Marriott: How Does the Program Work? [online] Hotel Tech Report. Available at: </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https://hoteltechreport.com/news/guest-voice-marriott</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14 Nov. 2023].</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Leung, R. and Wong, E., 2020. Will you pick me again? International Hotel Chains Brand Loyalty Reflection from User Reviews. E-review of Tourism Research, 17(4).</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Marriott International, 2022. 2022 Annual Report. [online] Available at: </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https://marriott.gcs-web.com/static-files/b82978a6-9d28-4e38-9855-fc4ae2cebe11</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14 Nov. 2023].</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MARRIOTT INTERNATIONAL, 2023. Awards &amp; Recognition | Marriott News Center. [online] Marriott International </a:t>
            </a: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Newscenter</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(US). Available at: </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https://news.marriott.com/awards-and-recognition</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14 Nov. 2023].</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Marriott International, 2023. Experience | Services &amp; Facilities. [online] Marriott Hotels. Available at: </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https://marriott-hotels.marriott.com/experience/</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14 Nov. 2023].</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Marriott International, 2023. Our Story. [online] www.marriott.com. Available at: </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https://www.marriott.com/about/culture-and-values/history.mi#:~:text=1984-</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14 Nov. 2023].</a:t>
            </a:r>
          </a:p>
          <a:p>
            <a:pPr algn="just">
              <a:spcBef>
                <a:spcPts val="0"/>
              </a:spcBef>
              <a:spcAft>
                <a:spcPts val="800"/>
              </a:spcAft>
            </a:pP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Tripadvisor</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2023. Hotel Service / Customer Satisfaction - Review of JW Marriott Hotel Bangkok, Bangkok, Thailand - </a:t>
            </a: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Tripadvisor</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[online] www.tripadvisor.com. Available at: </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https://www.tripadvisor.com/ShowUserReviews-g293916-d299779-r483556605-JW_Marriott_Hotel_Bangkok-Bangkok.html</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14 Nov. 2023].</a:t>
            </a:r>
          </a:p>
        </p:txBody>
      </p:sp>
    </p:spTree>
    <p:extLst>
      <p:ext uri="{BB962C8B-B14F-4D97-AF65-F5344CB8AC3E}">
        <p14:creationId xmlns:p14="http://schemas.microsoft.com/office/powerpoint/2010/main" val="818251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2231136" y="3095244"/>
            <a:ext cx="4169664" cy="667512"/>
          </a:xfrm>
        </p:spPr>
        <p:txBody>
          <a:bodyPr/>
          <a:lstStyle/>
          <a:p>
            <a:r>
              <a:rPr lang="en-US" sz="6000" cap="none"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534552158"/>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{DF04D67E-9585-4ECD-8FA5-8ECFF4D95628}tf78438558_win32</Template>
  <TotalTime>170</TotalTime>
  <Words>1798</Words>
  <Application>Microsoft Office PowerPoint</Application>
  <PresentationFormat>Widescreen</PresentationFormat>
  <Paragraphs>112</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Hospitality &amp; Guest Services BMIH4003 (Presentation)</vt:lpstr>
      <vt:lpstr>Table of Contents</vt:lpstr>
      <vt:lpstr>Introduction</vt:lpstr>
      <vt:lpstr>Target Consumers</vt:lpstr>
      <vt:lpstr>Guest Services and Facilities Overview</vt:lpstr>
      <vt:lpstr>JW Marriott's Guest Services and Facilities</vt:lpstr>
      <vt:lpstr>JW Marriott's Guest Services and Facilities</vt:lpstr>
      <vt:lpstr>JW Marriott's Guest Services and Facilities</vt:lpstr>
      <vt:lpstr>The Role of Hospitality</vt:lpstr>
      <vt:lpstr>Exceeding Guest Expectations</vt:lpstr>
      <vt:lpstr>Customer Feedback and Recognition</vt:lpstr>
      <vt:lpstr>Conclusion</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Services BMIH4003 (Presentation)</dc:title>
  <dc:subject/>
  <cp:lastModifiedBy>Adina-Gabriela Constantin (1918112)</cp:lastModifiedBy>
  <cp:revision>1</cp:revision>
  <dcterms:created xsi:type="dcterms:W3CDTF">2023-07-14T10:03:00Z</dcterms:created>
  <dcterms:modified xsi:type="dcterms:W3CDTF">2023-11-15T22:12:06Z</dcterms:modified>
</cp:coreProperties>
</file>