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73" autoAdjust="0"/>
    <p:restoredTop sz="96278" autoAdjust="0"/>
  </p:normalViewPr>
  <p:slideViewPr>
    <p:cSldViewPr snapToGrid="0">
      <p:cViewPr>
        <p:scale>
          <a:sx n="91" d="100"/>
          <a:sy n="91" d="100"/>
        </p:scale>
        <p:origin x="5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4FE0E8-9EF4-4094-BCFF-F1E22CF206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7F03D74-3616-416D-A5FF-4CAE15E22FDC}">
      <dgm:prSet/>
      <dgm:spPr/>
      <dgm:t>
        <a:bodyPr/>
        <a:lstStyle/>
        <a:p>
          <a:r>
            <a:rPr lang="en-US" dirty="0"/>
            <a:t>Introduction                                 S3</a:t>
          </a:r>
        </a:p>
      </dgm:t>
    </dgm:pt>
    <dgm:pt modelId="{AE6307C8-7BB2-468B-AA87-9E26ADB70074}" type="parTrans" cxnId="{69C0369F-180F-43D5-B196-11AE19E0760F}">
      <dgm:prSet/>
      <dgm:spPr/>
      <dgm:t>
        <a:bodyPr/>
        <a:lstStyle/>
        <a:p>
          <a:endParaRPr lang="en-US"/>
        </a:p>
      </dgm:t>
    </dgm:pt>
    <dgm:pt modelId="{14538C15-92DB-47C9-A046-EDB1A4F02540}" type="sibTrans" cxnId="{69C0369F-180F-43D5-B196-11AE19E0760F}">
      <dgm:prSet/>
      <dgm:spPr/>
      <dgm:t>
        <a:bodyPr/>
        <a:lstStyle/>
        <a:p>
          <a:endParaRPr lang="en-US"/>
        </a:p>
      </dgm:t>
    </dgm:pt>
    <dgm:pt modelId="{955E7348-A749-4007-A44E-18AA6012563E}">
      <dgm:prSet/>
      <dgm:spPr/>
      <dgm:t>
        <a:bodyPr/>
        <a:lstStyle/>
        <a:p>
          <a:r>
            <a:rPr lang="en-US" dirty="0"/>
            <a:t>Company background             S4</a:t>
          </a:r>
        </a:p>
      </dgm:t>
    </dgm:pt>
    <dgm:pt modelId="{CDB98892-EDC4-4AD8-A350-5194532FCA34}" type="parTrans" cxnId="{0E5E6830-8786-42FA-ACDD-B96E95D7F2E0}">
      <dgm:prSet/>
      <dgm:spPr/>
      <dgm:t>
        <a:bodyPr/>
        <a:lstStyle/>
        <a:p>
          <a:endParaRPr lang="en-US"/>
        </a:p>
      </dgm:t>
    </dgm:pt>
    <dgm:pt modelId="{3E7F9B07-ABC0-4EA8-B434-8608BC9280B8}" type="sibTrans" cxnId="{0E5E6830-8786-42FA-ACDD-B96E95D7F2E0}">
      <dgm:prSet/>
      <dgm:spPr/>
      <dgm:t>
        <a:bodyPr/>
        <a:lstStyle/>
        <a:p>
          <a:endParaRPr lang="en-US"/>
        </a:p>
      </dgm:t>
    </dgm:pt>
    <dgm:pt modelId="{3078C2CC-373D-4C56-9641-74A21724DC45}">
      <dgm:prSet/>
      <dgm:spPr/>
      <dgm:t>
        <a:bodyPr/>
        <a:lstStyle/>
        <a:p>
          <a:r>
            <a:rPr lang="en-US" dirty="0"/>
            <a:t>Problem: nature and scope     S5</a:t>
          </a:r>
        </a:p>
      </dgm:t>
    </dgm:pt>
    <dgm:pt modelId="{5F1DAD05-E119-49F5-A7CD-490FCAC3E234}" type="parTrans" cxnId="{4DEAEFCF-7361-4FC3-A35B-0689D436FBC1}">
      <dgm:prSet/>
      <dgm:spPr/>
      <dgm:t>
        <a:bodyPr/>
        <a:lstStyle/>
        <a:p>
          <a:endParaRPr lang="en-US"/>
        </a:p>
      </dgm:t>
    </dgm:pt>
    <dgm:pt modelId="{6D0541FA-94B5-4FAB-9D4C-F0CE0E539F84}" type="sibTrans" cxnId="{4DEAEFCF-7361-4FC3-A35B-0689D436FBC1}">
      <dgm:prSet/>
      <dgm:spPr/>
      <dgm:t>
        <a:bodyPr/>
        <a:lstStyle/>
        <a:p>
          <a:endParaRPr lang="en-US"/>
        </a:p>
      </dgm:t>
    </dgm:pt>
    <dgm:pt modelId="{17BD3C0A-044B-4507-A37F-A64F1D8BA0F2}">
      <dgm:prSet custT="1"/>
      <dgm:spPr/>
      <dgm:t>
        <a:bodyPr/>
        <a:lstStyle/>
        <a:p>
          <a:r>
            <a:rPr lang="en-US" sz="2000" dirty="0"/>
            <a:t>PESTLE ANALYSIS: Green Haven Florists                                           S6                                         </a:t>
          </a:r>
        </a:p>
      </dgm:t>
    </dgm:pt>
    <dgm:pt modelId="{F855F04E-87F3-4F89-B6B5-6AD9D20179FF}" type="parTrans" cxnId="{2171EA13-745B-4DD7-A4D3-D9081ADA523F}">
      <dgm:prSet/>
      <dgm:spPr/>
      <dgm:t>
        <a:bodyPr/>
        <a:lstStyle/>
        <a:p>
          <a:endParaRPr lang="en-US"/>
        </a:p>
      </dgm:t>
    </dgm:pt>
    <dgm:pt modelId="{C8ADCD57-3DCC-4F3A-9769-E2413EF34E7D}" type="sibTrans" cxnId="{2171EA13-745B-4DD7-A4D3-D9081ADA523F}">
      <dgm:prSet/>
      <dgm:spPr/>
      <dgm:t>
        <a:bodyPr/>
        <a:lstStyle/>
        <a:p>
          <a:endParaRPr lang="en-US"/>
        </a:p>
      </dgm:t>
    </dgm:pt>
    <dgm:pt modelId="{800EC763-5DA7-47C3-B1B7-9912B964F6C2}">
      <dgm:prSet/>
      <dgm:spPr/>
      <dgm:t>
        <a:bodyPr/>
        <a:lstStyle/>
        <a:p>
          <a:r>
            <a:rPr lang="en-US" dirty="0"/>
            <a:t>Cause and effect analysis: Fishbone diagram                      S7</a:t>
          </a:r>
        </a:p>
      </dgm:t>
    </dgm:pt>
    <dgm:pt modelId="{48E1C34B-1EF8-4BF1-AEED-7D9E0CA675EE}" type="parTrans" cxnId="{56CEF2C1-6423-4C7E-9445-09BB5413D06A}">
      <dgm:prSet/>
      <dgm:spPr/>
      <dgm:t>
        <a:bodyPr/>
        <a:lstStyle/>
        <a:p>
          <a:endParaRPr lang="en-US"/>
        </a:p>
      </dgm:t>
    </dgm:pt>
    <dgm:pt modelId="{6C627CBB-D65F-42B9-9112-21D9F834B7AA}" type="sibTrans" cxnId="{56CEF2C1-6423-4C7E-9445-09BB5413D06A}">
      <dgm:prSet/>
      <dgm:spPr/>
      <dgm:t>
        <a:bodyPr/>
        <a:lstStyle/>
        <a:p>
          <a:endParaRPr lang="en-US"/>
        </a:p>
      </dgm:t>
    </dgm:pt>
    <dgm:pt modelId="{8056A7BB-6235-4778-9C49-10673A744B1C}">
      <dgm:prSet/>
      <dgm:spPr/>
      <dgm:t>
        <a:bodyPr/>
        <a:lstStyle/>
        <a:p>
          <a:r>
            <a:rPr lang="en-US" dirty="0"/>
            <a:t>Conclusion                                  S8</a:t>
          </a:r>
        </a:p>
      </dgm:t>
    </dgm:pt>
    <dgm:pt modelId="{AF2D3341-9058-434D-9D4F-53CB092D32A0}" type="parTrans" cxnId="{06FEDF55-61DA-4698-8CB2-3CB7F07EB048}">
      <dgm:prSet/>
      <dgm:spPr/>
      <dgm:t>
        <a:bodyPr/>
        <a:lstStyle/>
        <a:p>
          <a:endParaRPr lang="en-US"/>
        </a:p>
      </dgm:t>
    </dgm:pt>
    <dgm:pt modelId="{14D5CD1F-A303-4CCE-AA68-5B377E3EBB4E}" type="sibTrans" cxnId="{06FEDF55-61DA-4698-8CB2-3CB7F07EB048}">
      <dgm:prSet/>
      <dgm:spPr/>
      <dgm:t>
        <a:bodyPr/>
        <a:lstStyle/>
        <a:p>
          <a:endParaRPr lang="en-US"/>
        </a:p>
      </dgm:t>
    </dgm:pt>
    <dgm:pt modelId="{DBF4D13E-8B84-45C1-BAAD-5336C7E49774}">
      <dgm:prSet/>
      <dgm:spPr/>
      <dgm:t>
        <a:bodyPr/>
        <a:lstStyle/>
        <a:p>
          <a:r>
            <a:rPr lang="en-US" dirty="0"/>
            <a:t>References                                 S9</a:t>
          </a:r>
        </a:p>
      </dgm:t>
    </dgm:pt>
    <dgm:pt modelId="{7C3EF93C-AAF6-419F-B6C8-B78470961DFA}" type="parTrans" cxnId="{5DA4DCDF-990B-4136-84B8-9E8D0EF3807A}">
      <dgm:prSet/>
      <dgm:spPr/>
      <dgm:t>
        <a:bodyPr/>
        <a:lstStyle/>
        <a:p>
          <a:endParaRPr lang="en-US"/>
        </a:p>
      </dgm:t>
    </dgm:pt>
    <dgm:pt modelId="{D2865592-1673-43BC-BC37-EEFCFFC21CFD}" type="sibTrans" cxnId="{5DA4DCDF-990B-4136-84B8-9E8D0EF3807A}">
      <dgm:prSet/>
      <dgm:spPr/>
      <dgm:t>
        <a:bodyPr/>
        <a:lstStyle/>
        <a:p>
          <a:endParaRPr lang="en-US"/>
        </a:p>
      </dgm:t>
    </dgm:pt>
    <dgm:pt modelId="{6A203D67-8481-478D-8A71-C49FB223928C}" type="pres">
      <dgm:prSet presAssocID="{284FE0E8-9EF4-4094-BCFF-F1E22CF206D2}" presName="linear" presStyleCnt="0">
        <dgm:presLayoutVars>
          <dgm:animLvl val="lvl"/>
          <dgm:resizeHandles val="exact"/>
        </dgm:presLayoutVars>
      </dgm:prSet>
      <dgm:spPr/>
    </dgm:pt>
    <dgm:pt modelId="{254CD095-388C-4E27-9EF5-2018C424C607}" type="pres">
      <dgm:prSet presAssocID="{37F03D74-3616-416D-A5FF-4CAE15E22FDC}" presName="parentText" presStyleLbl="node1" presStyleIdx="0" presStyleCnt="7">
        <dgm:presLayoutVars>
          <dgm:chMax val="0"/>
          <dgm:bulletEnabled val="1"/>
        </dgm:presLayoutVars>
      </dgm:prSet>
      <dgm:spPr/>
    </dgm:pt>
    <dgm:pt modelId="{059BAFAA-0456-4905-9942-616284944E6C}" type="pres">
      <dgm:prSet presAssocID="{14538C15-92DB-47C9-A046-EDB1A4F02540}" presName="spacer" presStyleCnt="0"/>
      <dgm:spPr/>
    </dgm:pt>
    <dgm:pt modelId="{6B8A137B-F28C-4A02-BBF0-24F31CCB9D1F}" type="pres">
      <dgm:prSet presAssocID="{955E7348-A749-4007-A44E-18AA6012563E}" presName="parentText" presStyleLbl="node1" presStyleIdx="1" presStyleCnt="7">
        <dgm:presLayoutVars>
          <dgm:chMax val="0"/>
          <dgm:bulletEnabled val="1"/>
        </dgm:presLayoutVars>
      </dgm:prSet>
      <dgm:spPr/>
    </dgm:pt>
    <dgm:pt modelId="{4A5D9424-6087-4040-A5A8-2DDD7E3C43D1}" type="pres">
      <dgm:prSet presAssocID="{3E7F9B07-ABC0-4EA8-B434-8608BC9280B8}" presName="spacer" presStyleCnt="0"/>
      <dgm:spPr/>
    </dgm:pt>
    <dgm:pt modelId="{4577A430-F9E4-4B4D-AB4D-8EF9614948E7}" type="pres">
      <dgm:prSet presAssocID="{3078C2CC-373D-4C56-9641-74A21724DC45}" presName="parentText" presStyleLbl="node1" presStyleIdx="2" presStyleCnt="7">
        <dgm:presLayoutVars>
          <dgm:chMax val="0"/>
          <dgm:bulletEnabled val="1"/>
        </dgm:presLayoutVars>
      </dgm:prSet>
      <dgm:spPr/>
    </dgm:pt>
    <dgm:pt modelId="{C593BE49-A3B4-43CC-B544-5B6EEB7373B5}" type="pres">
      <dgm:prSet presAssocID="{6D0541FA-94B5-4FAB-9D4C-F0CE0E539F84}" presName="spacer" presStyleCnt="0"/>
      <dgm:spPr/>
    </dgm:pt>
    <dgm:pt modelId="{E2197F0A-875B-449B-8F91-58E77796B8E4}" type="pres">
      <dgm:prSet presAssocID="{17BD3C0A-044B-4507-A37F-A64F1D8BA0F2}" presName="parentText" presStyleLbl="node1" presStyleIdx="3" presStyleCnt="7">
        <dgm:presLayoutVars>
          <dgm:chMax val="0"/>
          <dgm:bulletEnabled val="1"/>
        </dgm:presLayoutVars>
      </dgm:prSet>
      <dgm:spPr/>
    </dgm:pt>
    <dgm:pt modelId="{D85DA47B-3B2E-460B-805B-8709B7576D37}" type="pres">
      <dgm:prSet presAssocID="{C8ADCD57-3DCC-4F3A-9769-E2413EF34E7D}" presName="spacer" presStyleCnt="0"/>
      <dgm:spPr/>
    </dgm:pt>
    <dgm:pt modelId="{8C9FCCC4-65A5-46BD-BE18-5453884272A9}" type="pres">
      <dgm:prSet presAssocID="{800EC763-5DA7-47C3-B1B7-9912B964F6C2}" presName="parentText" presStyleLbl="node1" presStyleIdx="4" presStyleCnt="7">
        <dgm:presLayoutVars>
          <dgm:chMax val="0"/>
          <dgm:bulletEnabled val="1"/>
        </dgm:presLayoutVars>
      </dgm:prSet>
      <dgm:spPr/>
    </dgm:pt>
    <dgm:pt modelId="{90315029-7C97-4C84-8487-2830D53B4315}" type="pres">
      <dgm:prSet presAssocID="{6C627CBB-D65F-42B9-9112-21D9F834B7AA}" presName="spacer" presStyleCnt="0"/>
      <dgm:spPr/>
    </dgm:pt>
    <dgm:pt modelId="{FDFB0694-1174-45AD-9C92-FBFE0986226F}" type="pres">
      <dgm:prSet presAssocID="{8056A7BB-6235-4778-9C49-10673A744B1C}" presName="parentText" presStyleLbl="node1" presStyleIdx="5" presStyleCnt="7">
        <dgm:presLayoutVars>
          <dgm:chMax val="0"/>
          <dgm:bulletEnabled val="1"/>
        </dgm:presLayoutVars>
      </dgm:prSet>
      <dgm:spPr/>
    </dgm:pt>
    <dgm:pt modelId="{38B89CEB-6A28-4ACF-8C40-F3C1C2382CF5}" type="pres">
      <dgm:prSet presAssocID="{14D5CD1F-A303-4CCE-AA68-5B377E3EBB4E}" presName="spacer" presStyleCnt="0"/>
      <dgm:spPr/>
    </dgm:pt>
    <dgm:pt modelId="{005EA5BF-CAF4-4DD9-9ABE-9DE85267FDD9}" type="pres">
      <dgm:prSet presAssocID="{DBF4D13E-8B84-45C1-BAAD-5336C7E49774}" presName="parentText" presStyleLbl="node1" presStyleIdx="6" presStyleCnt="7">
        <dgm:presLayoutVars>
          <dgm:chMax val="0"/>
          <dgm:bulletEnabled val="1"/>
        </dgm:presLayoutVars>
      </dgm:prSet>
      <dgm:spPr/>
    </dgm:pt>
  </dgm:ptLst>
  <dgm:cxnLst>
    <dgm:cxn modelId="{2171EA13-745B-4DD7-A4D3-D9081ADA523F}" srcId="{284FE0E8-9EF4-4094-BCFF-F1E22CF206D2}" destId="{17BD3C0A-044B-4507-A37F-A64F1D8BA0F2}" srcOrd="3" destOrd="0" parTransId="{F855F04E-87F3-4F89-B6B5-6AD9D20179FF}" sibTransId="{C8ADCD57-3DCC-4F3A-9769-E2413EF34E7D}"/>
    <dgm:cxn modelId="{496A2D2A-03B4-4450-BEA7-31BAC80E8EFD}" type="presOf" srcId="{17BD3C0A-044B-4507-A37F-A64F1D8BA0F2}" destId="{E2197F0A-875B-449B-8F91-58E77796B8E4}" srcOrd="0" destOrd="0" presId="urn:microsoft.com/office/officeart/2005/8/layout/vList2"/>
    <dgm:cxn modelId="{0E5E6830-8786-42FA-ACDD-B96E95D7F2E0}" srcId="{284FE0E8-9EF4-4094-BCFF-F1E22CF206D2}" destId="{955E7348-A749-4007-A44E-18AA6012563E}" srcOrd="1" destOrd="0" parTransId="{CDB98892-EDC4-4AD8-A350-5194532FCA34}" sibTransId="{3E7F9B07-ABC0-4EA8-B434-8608BC9280B8}"/>
    <dgm:cxn modelId="{DBA1CF35-6780-4253-A2D8-52F3F9A63B40}" type="presOf" srcId="{284FE0E8-9EF4-4094-BCFF-F1E22CF206D2}" destId="{6A203D67-8481-478D-8A71-C49FB223928C}" srcOrd="0" destOrd="0" presId="urn:microsoft.com/office/officeart/2005/8/layout/vList2"/>
    <dgm:cxn modelId="{A7FE1752-ADE9-4A94-ACBB-AA6C45787B93}" type="presOf" srcId="{955E7348-A749-4007-A44E-18AA6012563E}" destId="{6B8A137B-F28C-4A02-BBF0-24F31CCB9D1F}" srcOrd="0" destOrd="0" presId="urn:microsoft.com/office/officeart/2005/8/layout/vList2"/>
    <dgm:cxn modelId="{06FEDF55-61DA-4698-8CB2-3CB7F07EB048}" srcId="{284FE0E8-9EF4-4094-BCFF-F1E22CF206D2}" destId="{8056A7BB-6235-4778-9C49-10673A744B1C}" srcOrd="5" destOrd="0" parTransId="{AF2D3341-9058-434D-9D4F-53CB092D32A0}" sibTransId="{14D5CD1F-A303-4CCE-AA68-5B377E3EBB4E}"/>
    <dgm:cxn modelId="{BC1E6891-E345-4AD4-BA2E-3CA694979460}" type="presOf" srcId="{3078C2CC-373D-4C56-9641-74A21724DC45}" destId="{4577A430-F9E4-4B4D-AB4D-8EF9614948E7}" srcOrd="0" destOrd="0" presId="urn:microsoft.com/office/officeart/2005/8/layout/vList2"/>
    <dgm:cxn modelId="{211B2398-1C85-4C1C-B97B-DD42A8853293}" type="presOf" srcId="{8056A7BB-6235-4778-9C49-10673A744B1C}" destId="{FDFB0694-1174-45AD-9C92-FBFE0986226F}" srcOrd="0" destOrd="0" presId="urn:microsoft.com/office/officeart/2005/8/layout/vList2"/>
    <dgm:cxn modelId="{69C0369F-180F-43D5-B196-11AE19E0760F}" srcId="{284FE0E8-9EF4-4094-BCFF-F1E22CF206D2}" destId="{37F03D74-3616-416D-A5FF-4CAE15E22FDC}" srcOrd="0" destOrd="0" parTransId="{AE6307C8-7BB2-468B-AA87-9E26ADB70074}" sibTransId="{14538C15-92DB-47C9-A046-EDB1A4F02540}"/>
    <dgm:cxn modelId="{1FA288B8-5906-4B2B-924A-2C79B0F017D3}" type="presOf" srcId="{37F03D74-3616-416D-A5FF-4CAE15E22FDC}" destId="{254CD095-388C-4E27-9EF5-2018C424C607}" srcOrd="0" destOrd="0" presId="urn:microsoft.com/office/officeart/2005/8/layout/vList2"/>
    <dgm:cxn modelId="{664175BA-BFBB-4F8F-9589-11839992BF7F}" type="presOf" srcId="{DBF4D13E-8B84-45C1-BAAD-5336C7E49774}" destId="{005EA5BF-CAF4-4DD9-9ABE-9DE85267FDD9}" srcOrd="0" destOrd="0" presId="urn:microsoft.com/office/officeart/2005/8/layout/vList2"/>
    <dgm:cxn modelId="{56CEF2C1-6423-4C7E-9445-09BB5413D06A}" srcId="{284FE0E8-9EF4-4094-BCFF-F1E22CF206D2}" destId="{800EC763-5DA7-47C3-B1B7-9912B964F6C2}" srcOrd="4" destOrd="0" parTransId="{48E1C34B-1EF8-4BF1-AEED-7D9E0CA675EE}" sibTransId="{6C627CBB-D65F-42B9-9112-21D9F834B7AA}"/>
    <dgm:cxn modelId="{4DEAEFCF-7361-4FC3-A35B-0689D436FBC1}" srcId="{284FE0E8-9EF4-4094-BCFF-F1E22CF206D2}" destId="{3078C2CC-373D-4C56-9641-74A21724DC45}" srcOrd="2" destOrd="0" parTransId="{5F1DAD05-E119-49F5-A7CD-490FCAC3E234}" sibTransId="{6D0541FA-94B5-4FAB-9D4C-F0CE0E539F84}"/>
    <dgm:cxn modelId="{5DA4DCDF-990B-4136-84B8-9E8D0EF3807A}" srcId="{284FE0E8-9EF4-4094-BCFF-F1E22CF206D2}" destId="{DBF4D13E-8B84-45C1-BAAD-5336C7E49774}" srcOrd="6" destOrd="0" parTransId="{7C3EF93C-AAF6-419F-B6C8-B78470961DFA}" sibTransId="{D2865592-1673-43BC-BC37-EEFCFFC21CFD}"/>
    <dgm:cxn modelId="{1BF945E0-7CDD-4DBE-833B-631D8A3413F4}" type="presOf" srcId="{800EC763-5DA7-47C3-B1B7-9912B964F6C2}" destId="{8C9FCCC4-65A5-46BD-BE18-5453884272A9}" srcOrd="0" destOrd="0" presId="urn:microsoft.com/office/officeart/2005/8/layout/vList2"/>
    <dgm:cxn modelId="{B3A84B00-5295-4ADB-A600-EA9545CCF742}" type="presParOf" srcId="{6A203D67-8481-478D-8A71-C49FB223928C}" destId="{254CD095-388C-4E27-9EF5-2018C424C607}" srcOrd="0" destOrd="0" presId="urn:microsoft.com/office/officeart/2005/8/layout/vList2"/>
    <dgm:cxn modelId="{F7A29A69-83A5-4A8F-B221-AA2517864C3F}" type="presParOf" srcId="{6A203D67-8481-478D-8A71-C49FB223928C}" destId="{059BAFAA-0456-4905-9942-616284944E6C}" srcOrd="1" destOrd="0" presId="urn:microsoft.com/office/officeart/2005/8/layout/vList2"/>
    <dgm:cxn modelId="{1827FFAA-4D88-4B9F-A261-B394D90500EA}" type="presParOf" srcId="{6A203D67-8481-478D-8A71-C49FB223928C}" destId="{6B8A137B-F28C-4A02-BBF0-24F31CCB9D1F}" srcOrd="2" destOrd="0" presId="urn:microsoft.com/office/officeart/2005/8/layout/vList2"/>
    <dgm:cxn modelId="{6B90A870-C088-48E6-973B-E706E4464048}" type="presParOf" srcId="{6A203D67-8481-478D-8A71-C49FB223928C}" destId="{4A5D9424-6087-4040-A5A8-2DDD7E3C43D1}" srcOrd="3" destOrd="0" presId="urn:microsoft.com/office/officeart/2005/8/layout/vList2"/>
    <dgm:cxn modelId="{1E455A24-514A-47EC-A330-1AA35AD86A95}" type="presParOf" srcId="{6A203D67-8481-478D-8A71-C49FB223928C}" destId="{4577A430-F9E4-4B4D-AB4D-8EF9614948E7}" srcOrd="4" destOrd="0" presId="urn:microsoft.com/office/officeart/2005/8/layout/vList2"/>
    <dgm:cxn modelId="{F668239A-E9EB-45B4-A521-0DDAF56F4C88}" type="presParOf" srcId="{6A203D67-8481-478D-8A71-C49FB223928C}" destId="{C593BE49-A3B4-43CC-B544-5B6EEB7373B5}" srcOrd="5" destOrd="0" presId="urn:microsoft.com/office/officeart/2005/8/layout/vList2"/>
    <dgm:cxn modelId="{E2EC4B9D-6738-48C7-921E-965477E0C986}" type="presParOf" srcId="{6A203D67-8481-478D-8A71-C49FB223928C}" destId="{E2197F0A-875B-449B-8F91-58E77796B8E4}" srcOrd="6" destOrd="0" presId="urn:microsoft.com/office/officeart/2005/8/layout/vList2"/>
    <dgm:cxn modelId="{B7B360E3-30A2-4ED1-BFE4-E96075313604}" type="presParOf" srcId="{6A203D67-8481-478D-8A71-C49FB223928C}" destId="{D85DA47B-3B2E-460B-805B-8709B7576D37}" srcOrd="7" destOrd="0" presId="urn:microsoft.com/office/officeart/2005/8/layout/vList2"/>
    <dgm:cxn modelId="{E1B50E9B-8766-469C-9AF9-6B84C4F8090A}" type="presParOf" srcId="{6A203D67-8481-478D-8A71-C49FB223928C}" destId="{8C9FCCC4-65A5-46BD-BE18-5453884272A9}" srcOrd="8" destOrd="0" presId="urn:microsoft.com/office/officeart/2005/8/layout/vList2"/>
    <dgm:cxn modelId="{354AF689-1932-40B2-97BD-8206DD7EAE0F}" type="presParOf" srcId="{6A203D67-8481-478D-8A71-C49FB223928C}" destId="{90315029-7C97-4C84-8487-2830D53B4315}" srcOrd="9" destOrd="0" presId="urn:microsoft.com/office/officeart/2005/8/layout/vList2"/>
    <dgm:cxn modelId="{DAFF84EF-7129-40FE-8C9F-BB93EF493968}" type="presParOf" srcId="{6A203D67-8481-478D-8A71-C49FB223928C}" destId="{FDFB0694-1174-45AD-9C92-FBFE0986226F}" srcOrd="10" destOrd="0" presId="urn:microsoft.com/office/officeart/2005/8/layout/vList2"/>
    <dgm:cxn modelId="{41E25E1A-7BF7-475C-A06F-BB90E51EFEF5}" type="presParOf" srcId="{6A203D67-8481-478D-8A71-C49FB223928C}" destId="{38B89CEB-6A28-4ACF-8C40-F3C1C2382CF5}" srcOrd="11" destOrd="0" presId="urn:microsoft.com/office/officeart/2005/8/layout/vList2"/>
    <dgm:cxn modelId="{A7FE26CF-6587-45F7-B628-17FA46F32E8B}" type="presParOf" srcId="{6A203D67-8481-478D-8A71-C49FB223928C}" destId="{005EA5BF-CAF4-4DD9-9ABE-9DE85267FDD9}"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10E04B-B835-48E1-861D-8824084E125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C027D1C-CA4F-41F3-AEAE-738D4EFABBBD}">
      <dgm:prSet custT="1"/>
      <dgm:spPr/>
      <dgm:t>
        <a:bodyPr/>
        <a:lstStyle/>
        <a:p>
          <a:pPr>
            <a:lnSpc>
              <a:spcPct val="100000"/>
            </a:lnSpc>
          </a:pPr>
          <a:r>
            <a:rPr lang="en-US" sz="18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What: </a:t>
          </a:r>
        </a:p>
        <a:p>
          <a:pPr>
            <a:lnSpc>
              <a:spcPct val="100000"/>
            </a:lnSpc>
          </a:pPr>
          <a:r>
            <a:rPr lang="en-US" sz="18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30% decline in-store sales, less demand on the high street, rising costs of flowers and materials</a:t>
          </a:r>
          <a:endParaRPr lang="en-US" sz="1800" u="none" dirty="0">
            <a:solidFill>
              <a:srgbClr val="002060"/>
            </a:solidFill>
            <a:latin typeface="Calibri" panose="020F0502020204030204" pitchFamily="34" charset="0"/>
            <a:ea typeface="Calibri" panose="020F0502020204030204" pitchFamily="34" charset="0"/>
            <a:cs typeface="Calibri" panose="020F0502020204030204" pitchFamily="34" charset="0"/>
          </a:endParaRPr>
        </a:p>
      </dgm:t>
    </dgm:pt>
    <dgm:pt modelId="{4F365D02-9034-48ED-98E5-BF1A3FE44136}" type="parTrans" cxnId="{FB4EDC2A-83CD-4E3E-ABFD-A44149D92315}">
      <dgm:prSet/>
      <dgm:spPr/>
      <dgm:t>
        <a:bodyPr/>
        <a:lstStyle/>
        <a:p>
          <a:endParaRPr lang="en-US"/>
        </a:p>
      </dgm:t>
    </dgm:pt>
    <dgm:pt modelId="{631E301D-2430-4DD6-AB97-7FCE853818CE}" type="sibTrans" cxnId="{FB4EDC2A-83CD-4E3E-ABFD-A44149D92315}">
      <dgm:prSet/>
      <dgm:spPr/>
      <dgm:t>
        <a:bodyPr/>
        <a:lstStyle/>
        <a:p>
          <a:endParaRPr lang="en-US"/>
        </a:p>
      </dgm:t>
    </dgm:pt>
    <dgm:pt modelId="{5685A5D4-B9B0-4A7E-BD8B-5358C2787924}">
      <dgm:prSet custT="1"/>
      <dgm:spPr/>
      <dgm:t>
        <a:bodyPr/>
        <a:lstStyle/>
        <a:p>
          <a:pPr>
            <a:lnSpc>
              <a:spcPct val="100000"/>
            </a:lnSpc>
          </a:pPr>
          <a:r>
            <a:rPr lang="en-US" sz="18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Where: Norwich, UK (high street location</a:t>
          </a:r>
          <a:r>
            <a:rPr lang="en-US" sz="1800" i="0" u="none" baseline="0" dirty="0">
              <a:solidFill>
                <a:srgbClr val="002060"/>
              </a:solidFill>
            </a:rPr>
            <a:t>)</a:t>
          </a:r>
          <a:endParaRPr lang="en-US" sz="1800" u="none" dirty="0">
            <a:solidFill>
              <a:srgbClr val="002060"/>
            </a:solidFill>
          </a:endParaRPr>
        </a:p>
      </dgm:t>
    </dgm:pt>
    <dgm:pt modelId="{6026D58D-8EF1-4917-9A52-919BC1DEB94C}" type="parTrans" cxnId="{72B6303A-E90C-430D-A5CD-EDC8061537C5}">
      <dgm:prSet/>
      <dgm:spPr/>
      <dgm:t>
        <a:bodyPr/>
        <a:lstStyle/>
        <a:p>
          <a:endParaRPr lang="en-US"/>
        </a:p>
      </dgm:t>
    </dgm:pt>
    <dgm:pt modelId="{923F0DF7-31C6-4018-A279-816EE91A5261}" type="sibTrans" cxnId="{72B6303A-E90C-430D-A5CD-EDC8061537C5}">
      <dgm:prSet/>
      <dgm:spPr/>
      <dgm:t>
        <a:bodyPr/>
        <a:lstStyle/>
        <a:p>
          <a:endParaRPr lang="en-US"/>
        </a:p>
      </dgm:t>
    </dgm:pt>
    <dgm:pt modelId="{281500B2-E6D1-42ED-B674-77B5FB9D2F93}">
      <dgm:prSet custT="1"/>
      <dgm:spPr/>
      <dgm:t>
        <a:bodyPr/>
        <a:lstStyle/>
        <a:p>
          <a:pPr>
            <a:lnSpc>
              <a:spcPct val="100000"/>
            </a:lnSpc>
          </a:pPr>
          <a:r>
            <a:rPr lang="en-US" sz="18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When: </a:t>
          </a:r>
        </a:p>
        <a:p>
          <a:pPr>
            <a:lnSpc>
              <a:spcPct val="100000"/>
            </a:lnSpc>
          </a:pPr>
          <a:r>
            <a:rPr lang="en-US" sz="18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Over the last 12 months</a:t>
          </a:r>
          <a:endParaRPr lang="en-US" sz="1800" u="none" dirty="0">
            <a:solidFill>
              <a:srgbClr val="002060"/>
            </a:solidFill>
            <a:latin typeface="Calibri" panose="020F0502020204030204" pitchFamily="34" charset="0"/>
            <a:ea typeface="Calibri" panose="020F0502020204030204" pitchFamily="34" charset="0"/>
            <a:cs typeface="Calibri" panose="020F0502020204030204" pitchFamily="34" charset="0"/>
          </a:endParaRPr>
        </a:p>
      </dgm:t>
    </dgm:pt>
    <dgm:pt modelId="{49488493-2133-4352-A4B1-F07C50E111DA}" type="parTrans" cxnId="{44B4EBE9-2074-4464-BB4A-8C9BFE22DE6D}">
      <dgm:prSet/>
      <dgm:spPr/>
      <dgm:t>
        <a:bodyPr/>
        <a:lstStyle/>
        <a:p>
          <a:endParaRPr lang="en-US"/>
        </a:p>
      </dgm:t>
    </dgm:pt>
    <dgm:pt modelId="{B51F1D90-7C5C-405F-8634-4593427D1398}" type="sibTrans" cxnId="{44B4EBE9-2074-4464-BB4A-8C9BFE22DE6D}">
      <dgm:prSet/>
      <dgm:spPr/>
      <dgm:t>
        <a:bodyPr/>
        <a:lstStyle/>
        <a:p>
          <a:endParaRPr lang="en-US"/>
        </a:p>
      </dgm:t>
    </dgm:pt>
    <dgm:pt modelId="{95FA0020-489F-4FCA-B661-BC30A59C3D4A}">
      <dgm:prSet custT="1"/>
      <dgm:spPr/>
      <dgm:t>
        <a:bodyPr/>
        <a:lstStyle/>
        <a:p>
          <a:pPr>
            <a:lnSpc>
              <a:spcPct val="100000"/>
            </a:lnSpc>
          </a:pPr>
          <a:r>
            <a:rPr lang="en-US" sz="16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Why: </a:t>
          </a:r>
        </a:p>
        <a:p>
          <a:pPr>
            <a:lnSpc>
              <a:spcPct val="100000"/>
            </a:lnSpc>
          </a:pPr>
          <a:r>
            <a:rPr lang="en-US" sz="16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Customers preferring online shopping for affordability and convenience, competitors offering same-day delivery and discounts, website navigation issues</a:t>
          </a:r>
          <a:endParaRPr lang="en-US" sz="1600" u="none" dirty="0">
            <a:solidFill>
              <a:srgbClr val="002060"/>
            </a:solidFill>
            <a:latin typeface="Calibri" panose="020F0502020204030204" pitchFamily="34" charset="0"/>
            <a:ea typeface="Calibri" panose="020F0502020204030204" pitchFamily="34" charset="0"/>
            <a:cs typeface="Calibri" panose="020F0502020204030204" pitchFamily="34" charset="0"/>
          </a:endParaRPr>
        </a:p>
      </dgm:t>
    </dgm:pt>
    <dgm:pt modelId="{79A912D9-0A83-46A5-8900-C6AAE1A4291E}" type="parTrans" cxnId="{8EEE0C2A-32A5-42A0-BE1C-E6FED6D3BF76}">
      <dgm:prSet/>
      <dgm:spPr/>
      <dgm:t>
        <a:bodyPr/>
        <a:lstStyle/>
        <a:p>
          <a:endParaRPr lang="en-US"/>
        </a:p>
      </dgm:t>
    </dgm:pt>
    <dgm:pt modelId="{918183D6-56D3-4F3C-9DA7-98F62C213673}" type="sibTrans" cxnId="{8EEE0C2A-32A5-42A0-BE1C-E6FED6D3BF76}">
      <dgm:prSet/>
      <dgm:spPr/>
      <dgm:t>
        <a:bodyPr/>
        <a:lstStyle/>
        <a:p>
          <a:endParaRPr lang="en-US"/>
        </a:p>
      </dgm:t>
    </dgm:pt>
    <dgm:pt modelId="{0E790267-D275-4AB8-9191-2060654D84AA}">
      <dgm:prSet custT="1"/>
      <dgm:spPr/>
      <dgm:t>
        <a:bodyPr/>
        <a:lstStyle/>
        <a:p>
          <a:pPr>
            <a:lnSpc>
              <a:spcPct val="100000"/>
            </a:lnSpc>
          </a:pPr>
          <a:r>
            <a:rPr lang="en-US" sz="20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How: </a:t>
          </a:r>
        </a:p>
        <a:p>
          <a:pPr>
            <a:lnSpc>
              <a:spcPct val="100000"/>
            </a:lnSpc>
          </a:pPr>
          <a:r>
            <a:rPr lang="en-US" sz="20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Less online engagement, higher costs eating into profits</a:t>
          </a:r>
          <a:endParaRPr lang="en-US" sz="2000" u="none" dirty="0">
            <a:solidFill>
              <a:srgbClr val="002060"/>
            </a:solidFill>
            <a:latin typeface="Calibri" panose="020F0502020204030204" pitchFamily="34" charset="0"/>
            <a:ea typeface="Calibri" panose="020F0502020204030204" pitchFamily="34" charset="0"/>
            <a:cs typeface="Calibri" panose="020F0502020204030204" pitchFamily="34" charset="0"/>
          </a:endParaRPr>
        </a:p>
      </dgm:t>
    </dgm:pt>
    <dgm:pt modelId="{A1FBC63C-4044-4B67-86E9-32B2BC19CAFA}" type="parTrans" cxnId="{9905459A-0B50-4CF0-A6DE-DC534AF96D53}">
      <dgm:prSet/>
      <dgm:spPr/>
      <dgm:t>
        <a:bodyPr/>
        <a:lstStyle/>
        <a:p>
          <a:endParaRPr lang="en-US"/>
        </a:p>
      </dgm:t>
    </dgm:pt>
    <dgm:pt modelId="{3E990344-E941-4136-9770-4F386EBDC457}" type="sibTrans" cxnId="{9905459A-0B50-4CF0-A6DE-DC534AF96D53}">
      <dgm:prSet/>
      <dgm:spPr/>
      <dgm:t>
        <a:bodyPr/>
        <a:lstStyle/>
        <a:p>
          <a:endParaRPr lang="en-US"/>
        </a:p>
      </dgm:t>
    </dgm:pt>
    <dgm:pt modelId="{46A6D96B-E327-4408-9A90-4BD4803BF542}">
      <dgm:prSet custT="1"/>
      <dgm:spPr/>
      <dgm:t>
        <a:bodyPr/>
        <a:lstStyle/>
        <a:p>
          <a:pPr>
            <a:lnSpc>
              <a:spcPct val="100000"/>
            </a:lnSpc>
          </a:pPr>
          <a:r>
            <a:rPr lang="en-US" sz="2000" i="0" u="none" baseline="0" dirty="0">
              <a:solidFill>
                <a:srgbClr val="002060"/>
              </a:solidFill>
              <a:latin typeface="Calibri" panose="020F0502020204030204" pitchFamily="34" charset="0"/>
              <a:ea typeface="Calibri" panose="020F0502020204030204" pitchFamily="34" charset="0"/>
              <a:cs typeface="Calibri" panose="020F0502020204030204" pitchFamily="34" charset="0"/>
            </a:rPr>
            <a:t>How much: 30% drop in-store sales, rising costs of sustainable packaging impacting profits</a:t>
          </a:r>
          <a:endParaRPr lang="en-US" sz="2000" u="none" dirty="0">
            <a:solidFill>
              <a:srgbClr val="002060"/>
            </a:solidFill>
            <a:latin typeface="Calibri" panose="020F0502020204030204" pitchFamily="34" charset="0"/>
            <a:ea typeface="Calibri" panose="020F0502020204030204" pitchFamily="34" charset="0"/>
            <a:cs typeface="Calibri" panose="020F0502020204030204" pitchFamily="34" charset="0"/>
          </a:endParaRPr>
        </a:p>
      </dgm:t>
    </dgm:pt>
    <dgm:pt modelId="{59B2B952-1365-4055-BA49-FE31C67B575C}" type="parTrans" cxnId="{369EC391-E2A0-42F9-B75B-3828F4AF611D}">
      <dgm:prSet/>
      <dgm:spPr/>
      <dgm:t>
        <a:bodyPr/>
        <a:lstStyle/>
        <a:p>
          <a:endParaRPr lang="en-US"/>
        </a:p>
      </dgm:t>
    </dgm:pt>
    <dgm:pt modelId="{42835C16-D210-4B0B-A214-7F2673492A44}" type="sibTrans" cxnId="{369EC391-E2A0-42F9-B75B-3828F4AF611D}">
      <dgm:prSet/>
      <dgm:spPr/>
      <dgm:t>
        <a:bodyPr/>
        <a:lstStyle/>
        <a:p>
          <a:endParaRPr lang="en-US"/>
        </a:p>
      </dgm:t>
    </dgm:pt>
    <dgm:pt modelId="{14C06101-E819-46A5-B6CB-808EA7D551D2}" type="pres">
      <dgm:prSet presAssocID="{6910E04B-B835-48E1-861D-8824084E1255}" presName="root" presStyleCnt="0">
        <dgm:presLayoutVars>
          <dgm:dir/>
          <dgm:resizeHandles val="exact"/>
        </dgm:presLayoutVars>
      </dgm:prSet>
      <dgm:spPr/>
    </dgm:pt>
    <dgm:pt modelId="{AAE4C19B-5834-45BF-B3EF-244B97BA10F2}" type="pres">
      <dgm:prSet presAssocID="{CC027D1C-CA4F-41F3-AEAE-738D4EFABBBD}" presName="compNode" presStyleCnt="0"/>
      <dgm:spPr/>
    </dgm:pt>
    <dgm:pt modelId="{EAA258E7-DB7F-49DE-AFE3-902A7E0C7B79}" type="pres">
      <dgm:prSet presAssocID="{CC027D1C-CA4F-41F3-AEAE-738D4EFABBB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er"/>
        </a:ext>
      </dgm:extLst>
    </dgm:pt>
    <dgm:pt modelId="{57DE1505-8991-4205-8DF4-8FF8FB07FE1A}" type="pres">
      <dgm:prSet presAssocID="{CC027D1C-CA4F-41F3-AEAE-738D4EFABBBD}" presName="spaceRect" presStyleCnt="0"/>
      <dgm:spPr/>
    </dgm:pt>
    <dgm:pt modelId="{90D96281-A893-4FF6-98EE-044D7C3D204C}" type="pres">
      <dgm:prSet presAssocID="{CC027D1C-CA4F-41F3-AEAE-738D4EFABBBD}" presName="textRect" presStyleLbl="revTx" presStyleIdx="0" presStyleCnt="6">
        <dgm:presLayoutVars>
          <dgm:chMax val="1"/>
          <dgm:chPref val="1"/>
        </dgm:presLayoutVars>
      </dgm:prSet>
      <dgm:spPr/>
    </dgm:pt>
    <dgm:pt modelId="{604AC166-F2F9-47AC-94BB-85CB97ABE82B}" type="pres">
      <dgm:prSet presAssocID="{631E301D-2430-4DD6-AB97-7FCE853818CE}" presName="sibTrans" presStyleCnt="0"/>
      <dgm:spPr/>
    </dgm:pt>
    <dgm:pt modelId="{E3E00A36-56FB-42E4-97C1-2ABCDE8458C5}" type="pres">
      <dgm:prSet presAssocID="{5685A5D4-B9B0-4A7E-BD8B-5358C2787924}" presName="compNode" presStyleCnt="0"/>
      <dgm:spPr/>
    </dgm:pt>
    <dgm:pt modelId="{286843F1-D2F8-4565-A66C-723B48E9592E}" type="pres">
      <dgm:prSet presAssocID="{5685A5D4-B9B0-4A7E-BD8B-5358C278792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56F5BC39-6111-4503-8B2D-5D13B97970B1}" type="pres">
      <dgm:prSet presAssocID="{5685A5D4-B9B0-4A7E-BD8B-5358C2787924}" presName="spaceRect" presStyleCnt="0"/>
      <dgm:spPr/>
    </dgm:pt>
    <dgm:pt modelId="{651D40F7-E1DF-4E34-BB6D-ADE22FB50318}" type="pres">
      <dgm:prSet presAssocID="{5685A5D4-B9B0-4A7E-BD8B-5358C2787924}" presName="textRect" presStyleLbl="revTx" presStyleIdx="1" presStyleCnt="6">
        <dgm:presLayoutVars>
          <dgm:chMax val="1"/>
          <dgm:chPref val="1"/>
        </dgm:presLayoutVars>
      </dgm:prSet>
      <dgm:spPr/>
    </dgm:pt>
    <dgm:pt modelId="{BB6796CE-3004-44A2-8F7C-F3EBDD978658}" type="pres">
      <dgm:prSet presAssocID="{923F0DF7-31C6-4018-A279-816EE91A5261}" presName="sibTrans" presStyleCnt="0"/>
      <dgm:spPr/>
    </dgm:pt>
    <dgm:pt modelId="{1B53EFA7-42BB-42D5-9490-0FD617279FDA}" type="pres">
      <dgm:prSet presAssocID="{281500B2-E6D1-42ED-B674-77B5FB9D2F93}" presName="compNode" presStyleCnt="0"/>
      <dgm:spPr/>
    </dgm:pt>
    <dgm:pt modelId="{BFA91A97-C46B-456A-AFF6-8F1BF7D9B935}" type="pres">
      <dgm:prSet presAssocID="{281500B2-E6D1-42ED-B674-77B5FB9D2F9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rglass Finished"/>
        </a:ext>
      </dgm:extLst>
    </dgm:pt>
    <dgm:pt modelId="{0DACFFE0-6E4B-4719-A639-87C92FF34C93}" type="pres">
      <dgm:prSet presAssocID="{281500B2-E6D1-42ED-B674-77B5FB9D2F93}" presName="spaceRect" presStyleCnt="0"/>
      <dgm:spPr/>
    </dgm:pt>
    <dgm:pt modelId="{28A3EF0F-A9CD-4F5C-B9D6-8B0BB78CA349}" type="pres">
      <dgm:prSet presAssocID="{281500B2-E6D1-42ED-B674-77B5FB9D2F93}" presName="textRect" presStyleLbl="revTx" presStyleIdx="2" presStyleCnt="6">
        <dgm:presLayoutVars>
          <dgm:chMax val="1"/>
          <dgm:chPref val="1"/>
        </dgm:presLayoutVars>
      </dgm:prSet>
      <dgm:spPr/>
    </dgm:pt>
    <dgm:pt modelId="{2750076F-B75E-4630-8A25-C54993A914A6}" type="pres">
      <dgm:prSet presAssocID="{B51F1D90-7C5C-405F-8634-4593427D1398}" presName="sibTrans" presStyleCnt="0"/>
      <dgm:spPr/>
    </dgm:pt>
    <dgm:pt modelId="{B3B7ECF2-01A7-4AEA-8977-F837178E8045}" type="pres">
      <dgm:prSet presAssocID="{95FA0020-489F-4FCA-B661-BC30A59C3D4A}" presName="compNode" presStyleCnt="0"/>
      <dgm:spPr/>
    </dgm:pt>
    <dgm:pt modelId="{977BE401-F873-483D-BE74-6E68A4D42064}" type="pres">
      <dgm:prSet presAssocID="{95FA0020-489F-4FCA-B661-BC30A59C3D4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hopping cart"/>
        </a:ext>
      </dgm:extLst>
    </dgm:pt>
    <dgm:pt modelId="{4DAE3A5C-3439-495F-8DB3-2FE91716C2E4}" type="pres">
      <dgm:prSet presAssocID="{95FA0020-489F-4FCA-B661-BC30A59C3D4A}" presName="spaceRect" presStyleCnt="0"/>
      <dgm:spPr/>
    </dgm:pt>
    <dgm:pt modelId="{96F697BA-CA5A-4F58-9A3F-76B939767B4D}" type="pres">
      <dgm:prSet presAssocID="{95FA0020-489F-4FCA-B661-BC30A59C3D4A}" presName="textRect" presStyleLbl="revTx" presStyleIdx="3" presStyleCnt="6">
        <dgm:presLayoutVars>
          <dgm:chMax val="1"/>
          <dgm:chPref val="1"/>
        </dgm:presLayoutVars>
      </dgm:prSet>
      <dgm:spPr/>
    </dgm:pt>
    <dgm:pt modelId="{3D382CD4-C061-4248-B5ED-68656E81E92E}" type="pres">
      <dgm:prSet presAssocID="{918183D6-56D3-4F3C-9DA7-98F62C213673}" presName="sibTrans" presStyleCnt="0"/>
      <dgm:spPr/>
    </dgm:pt>
    <dgm:pt modelId="{B9DE539B-C04A-4988-8C2B-882FE51CE2BD}" type="pres">
      <dgm:prSet presAssocID="{0E790267-D275-4AB8-9191-2060654D84AA}" presName="compNode" presStyleCnt="0"/>
      <dgm:spPr/>
    </dgm:pt>
    <dgm:pt modelId="{3DD191BB-7C3D-4AED-9B78-5C6135753D6F}" type="pres">
      <dgm:prSet presAssocID="{0E790267-D275-4AB8-9191-2060654D84A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F45C0893-2EB2-4E86-AD51-16FC64F97410}" type="pres">
      <dgm:prSet presAssocID="{0E790267-D275-4AB8-9191-2060654D84AA}" presName="spaceRect" presStyleCnt="0"/>
      <dgm:spPr/>
    </dgm:pt>
    <dgm:pt modelId="{93A289A8-42A0-4244-839F-E87EA7770A88}" type="pres">
      <dgm:prSet presAssocID="{0E790267-D275-4AB8-9191-2060654D84AA}" presName="textRect" presStyleLbl="revTx" presStyleIdx="4" presStyleCnt="6">
        <dgm:presLayoutVars>
          <dgm:chMax val="1"/>
          <dgm:chPref val="1"/>
        </dgm:presLayoutVars>
      </dgm:prSet>
      <dgm:spPr/>
    </dgm:pt>
    <dgm:pt modelId="{42A8337F-387A-4CDA-A7FB-057F100DA6BB}" type="pres">
      <dgm:prSet presAssocID="{3E990344-E941-4136-9770-4F386EBDC457}" presName="sibTrans" presStyleCnt="0"/>
      <dgm:spPr/>
    </dgm:pt>
    <dgm:pt modelId="{5014A53A-B3DF-4FF9-8D04-DC5E16760C0C}" type="pres">
      <dgm:prSet presAssocID="{46A6D96B-E327-4408-9A90-4BD4803BF542}" presName="compNode" presStyleCnt="0"/>
      <dgm:spPr/>
    </dgm:pt>
    <dgm:pt modelId="{A89C937A-4709-4E0C-9B1D-E11CD8D11CFB}" type="pres">
      <dgm:prSet presAssocID="{46A6D96B-E327-4408-9A90-4BD4803BF54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1FA266D2-03BE-4C6F-9D85-578140EE396D}" type="pres">
      <dgm:prSet presAssocID="{46A6D96B-E327-4408-9A90-4BD4803BF542}" presName="spaceRect" presStyleCnt="0"/>
      <dgm:spPr/>
    </dgm:pt>
    <dgm:pt modelId="{24C4D1BE-7068-41ED-9BB0-1D4B8337B87B}" type="pres">
      <dgm:prSet presAssocID="{46A6D96B-E327-4408-9A90-4BD4803BF542}" presName="textRect" presStyleLbl="revTx" presStyleIdx="5" presStyleCnt="6">
        <dgm:presLayoutVars>
          <dgm:chMax val="1"/>
          <dgm:chPref val="1"/>
        </dgm:presLayoutVars>
      </dgm:prSet>
      <dgm:spPr/>
    </dgm:pt>
  </dgm:ptLst>
  <dgm:cxnLst>
    <dgm:cxn modelId="{93351611-1DF7-094A-AB62-A4689AA4515B}" type="presOf" srcId="{281500B2-E6D1-42ED-B674-77B5FB9D2F93}" destId="{28A3EF0F-A9CD-4F5C-B9D6-8B0BB78CA349}" srcOrd="0" destOrd="0" presId="urn:microsoft.com/office/officeart/2018/2/layout/IconLabelList"/>
    <dgm:cxn modelId="{8EEE0C2A-32A5-42A0-BE1C-E6FED6D3BF76}" srcId="{6910E04B-B835-48E1-861D-8824084E1255}" destId="{95FA0020-489F-4FCA-B661-BC30A59C3D4A}" srcOrd="3" destOrd="0" parTransId="{79A912D9-0A83-46A5-8900-C6AAE1A4291E}" sibTransId="{918183D6-56D3-4F3C-9DA7-98F62C213673}"/>
    <dgm:cxn modelId="{FB4EDC2A-83CD-4E3E-ABFD-A44149D92315}" srcId="{6910E04B-B835-48E1-861D-8824084E1255}" destId="{CC027D1C-CA4F-41F3-AEAE-738D4EFABBBD}" srcOrd="0" destOrd="0" parTransId="{4F365D02-9034-48ED-98E5-BF1A3FE44136}" sibTransId="{631E301D-2430-4DD6-AB97-7FCE853818CE}"/>
    <dgm:cxn modelId="{72B6303A-E90C-430D-A5CD-EDC8061537C5}" srcId="{6910E04B-B835-48E1-861D-8824084E1255}" destId="{5685A5D4-B9B0-4A7E-BD8B-5358C2787924}" srcOrd="1" destOrd="0" parTransId="{6026D58D-8EF1-4917-9A52-919BC1DEB94C}" sibTransId="{923F0DF7-31C6-4018-A279-816EE91A5261}"/>
    <dgm:cxn modelId="{6A8C3A8C-2E9C-E74D-AB73-B1D30CE85120}" type="presOf" srcId="{CC027D1C-CA4F-41F3-AEAE-738D4EFABBBD}" destId="{90D96281-A893-4FF6-98EE-044D7C3D204C}" srcOrd="0" destOrd="0" presId="urn:microsoft.com/office/officeart/2018/2/layout/IconLabelList"/>
    <dgm:cxn modelId="{369EC391-E2A0-42F9-B75B-3828F4AF611D}" srcId="{6910E04B-B835-48E1-861D-8824084E1255}" destId="{46A6D96B-E327-4408-9A90-4BD4803BF542}" srcOrd="5" destOrd="0" parTransId="{59B2B952-1365-4055-BA49-FE31C67B575C}" sibTransId="{42835C16-D210-4B0B-A214-7F2673492A44}"/>
    <dgm:cxn modelId="{9905459A-0B50-4CF0-A6DE-DC534AF96D53}" srcId="{6910E04B-B835-48E1-861D-8824084E1255}" destId="{0E790267-D275-4AB8-9191-2060654D84AA}" srcOrd="4" destOrd="0" parTransId="{A1FBC63C-4044-4B67-86E9-32B2BC19CAFA}" sibTransId="{3E990344-E941-4136-9770-4F386EBDC457}"/>
    <dgm:cxn modelId="{43199FB1-0752-0D4D-BBCC-4D061FBC383C}" type="presOf" srcId="{95FA0020-489F-4FCA-B661-BC30A59C3D4A}" destId="{96F697BA-CA5A-4F58-9A3F-76B939767B4D}" srcOrd="0" destOrd="0" presId="urn:microsoft.com/office/officeart/2018/2/layout/IconLabelList"/>
    <dgm:cxn modelId="{076A2CBB-4F86-0546-BB65-967A05D3D7EF}" type="presOf" srcId="{6910E04B-B835-48E1-861D-8824084E1255}" destId="{14C06101-E819-46A5-B6CB-808EA7D551D2}" srcOrd="0" destOrd="0" presId="urn:microsoft.com/office/officeart/2018/2/layout/IconLabelList"/>
    <dgm:cxn modelId="{01FB9CC2-C4CF-DA4E-BAA5-F7DB558995A2}" type="presOf" srcId="{0E790267-D275-4AB8-9191-2060654D84AA}" destId="{93A289A8-42A0-4244-839F-E87EA7770A88}" srcOrd="0" destOrd="0" presId="urn:microsoft.com/office/officeart/2018/2/layout/IconLabelList"/>
    <dgm:cxn modelId="{C56C3BCA-DFA7-234F-88B0-DD60A75A112E}" type="presOf" srcId="{5685A5D4-B9B0-4A7E-BD8B-5358C2787924}" destId="{651D40F7-E1DF-4E34-BB6D-ADE22FB50318}" srcOrd="0" destOrd="0" presId="urn:microsoft.com/office/officeart/2018/2/layout/IconLabelList"/>
    <dgm:cxn modelId="{18B9BCDA-B82E-FB4D-8DB6-246B3A5A7DEB}" type="presOf" srcId="{46A6D96B-E327-4408-9A90-4BD4803BF542}" destId="{24C4D1BE-7068-41ED-9BB0-1D4B8337B87B}" srcOrd="0" destOrd="0" presId="urn:microsoft.com/office/officeart/2018/2/layout/IconLabelList"/>
    <dgm:cxn modelId="{44B4EBE9-2074-4464-BB4A-8C9BFE22DE6D}" srcId="{6910E04B-B835-48E1-861D-8824084E1255}" destId="{281500B2-E6D1-42ED-B674-77B5FB9D2F93}" srcOrd="2" destOrd="0" parTransId="{49488493-2133-4352-A4B1-F07C50E111DA}" sibTransId="{B51F1D90-7C5C-405F-8634-4593427D1398}"/>
    <dgm:cxn modelId="{C56AD471-490B-1346-85E5-2E322AA76ABC}" type="presParOf" srcId="{14C06101-E819-46A5-B6CB-808EA7D551D2}" destId="{AAE4C19B-5834-45BF-B3EF-244B97BA10F2}" srcOrd="0" destOrd="0" presId="urn:microsoft.com/office/officeart/2018/2/layout/IconLabelList"/>
    <dgm:cxn modelId="{61EDF1AB-DC5B-9847-BC21-3FF510EB1306}" type="presParOf" srcId="{AAE4C19B-5834-45BF-B3EF-244B97BA10F2}" destId="{EAA258E7-DB7F-49DE-AFE3-902A7E0C7B79}" srcOrd="0" destOrd="0" presId="urn:microsoft.com/office/officeart/2018/2/layout/IconLabelList"/>
    <dgm:cxn modelId="{5F7A11F1-16D6-0042-A22B-1B9365E7E021}" type="presParOf" srcId="{AAE4C19B-5834-45BF-B3EF-244B97BA10F2}" destId="{57DE1505-8991-4205-8DF4-8FF8FB07FE1A}" srcOrd="1" destOrd="0" presId="urn:microsoft.com/office/officeart/2018/2/layout/IconLabelList"/>
    <dgm:cxn modelId="{8175D2FB-4EA9-4B46-85A1-71FAE8FD4DBD}" type="presParOf" srcId="{AAE4C19B-5834-45BF-B3EF-244B97BA10F2}" destId="{90D96281-A893-4FF6-98EE-044D7C3D204C}" srcOrd="2" destOrd="0" presId="urn:microsoft.com/office/officeart/2018/2/layout/IconLabelList"/>
    <dgm:cxn modelId="{1599309B-CA8F-BF42-A0C9-AC7775EF879B}" type="presParOf" srcId="{14C06101-E819-46A5-B6CB-808EA7D551D2}" destId="{604AC166-F2F9-47AC-94BB-85CB97ABE82B}" srcOrd="1" destOrd="0" presId="urn:microsoft.com/office/officeart/2018/2/layout/IconLabelList"/>
    <dgm:cxn modelId="{B8F4051E-1084-3D46-85E5-D5BA826C3003}" type="presParOf" srcId="{14C06101-E819-46A5-B6CB-808EA7D551D2}" destId="{E3E00A36-56FB-42E4-97C1-2ABCDE8458C5}" srcOrd="2" destOrd="0" presId="urn:microsoft.com/office/officeart/2018/2/layout/IconLabelList"/>
    <dgm:cxn modelId="{FEC89E8C-E5E6-9E4B-BFD8-56C3796F1783}" type="presParOf" srcId="{E3E00A36-56FB-42E4-97C1-2ABCDE8458C5}" destId="{286843F1-D2F8-4565-A66C-723B48E9592E}" srcOrd="0" destOrd="0" presId="urn:microsoft.com/office/officeart/2018/2/layout/IconLabelList"/>
    <dgm:cxn modelId="{7AEA87A0-DF02-4F4A-B365-13EB3489F421}" type="presParOf" srcId="{E3E00A36-56FB-42E4-97C1-2ABCDE8458C5}" destId="{56F5BC39-6111-4503-8B2D-5D13B97970B1}" srcOrd="1" destOrd="0" presId="urn:microsoft.com/office/officeart/2018/2/layout/IconLabelList"/>
    <dgm:cxn modelId="{B3AB33A1-282A-9C4A-8460-09DCA95CFD34}" type="presParOf" srcId="{E3E00A36-56FB-42E4-97C1-2ABCDE8458C5}" destId="{651D40F7-E1DF-4E34-BB6D-ADE22FB50318}" srcOrd="2" destOrd="0" presId="urn:microsoft.com/office/officeart/2018/2/layout/IconLabelList"/>
    <dgm:cxn modelId="{F61342FA-ED4F-934F-A606-F0B866D063BF}" type="presParOf" srcId="{14C06101-E819-46A5-B6CB-808EA7D551D2}" destId="{BB6796CE-3004-44A2-8F7C-F3EBDD978658}" srcOrd="3" destOrd="0" presId="urn:microsoft.com/office/officeart/2018/2/layout/IconLabelList"/>
    <dgm:cxn modelId="{14825914-4582-0645-9154-86CCB0F63E16}" type="presParOf" srcId="{14C06101-E819-46A5-B6CB-808EA7D551D2}" destId="{1B53EFA7-42BB-42D5-9490-0FD617279FDA}" srcOrd="4" destOrd="0" presId="urn:microsoft.com/office/officeart/2018/2/layout/IconLabelList"/>
    <dgm:cxn modelId="{1A9BB1D6-5B0C-2648-AFE0-C44A5D798B23}" type="presParOf" srcId="{1B53EFA7-42BB-42D5-9490-0FD617279FDA}" destId="{BFA91A97-C46B-456A-AFF6-8F1BF7D9B935}" srcOrd="0" destOrd="0" presId="urn:microsoft.com/office/officeart/2018/2/layout/IconLabelList"/>
    <dgm:cxn modelId="{05784C86-E396-EF43-9F62-2DCBF2228181}" type="presParOf" srcId="{1B53EFA7-42BB-42D5-9490-0FD617279FDA}" destId="{0DACFFE0-6E4B-4719-A639-87C92FF34C93}" srcOrd="1" destOrd="0" presId="urn:microsoft.com/office/officeart/2018/2/layout/IconLabelList"/>
    <dgm:cxn modelId="{98632B64-4A69-5F43-8FA8-230218C1275D}" type="presParOf" srcId="{1B53EFA7-42BB-42D5-9490-0FD617279FDA}" destId="{28A3EF0F-A9CD-4F5C-B9D6-8B0BB78CA349}" srcOrd="2" destOrd="0" presId="urn:microsoft.com/office/officeart/2018/2/layout/IconLabelList"/>
    <dgm:cxn modelId="{6F17A822-3ED7-1542-8750-778668865037}" type="presParOf" srcId="{14C06101-E819-46A5-B6CB-808EA7D551D2}" destId="{2750076F-B75E-4630-8A25-C54993A914A6}" srcOrd="5" destOrd="0" presId="urn:microsoft.com/office/officeart/2018/2/layout/IconLabelList"/>
    <dgm:cxn modelId="{1AFC330C-6D80-DB42-A451-B459FB9C84FE}" type="presParOf" srcId="{14C06101-E819-46A5-B6CB-808EA7D551D2}" destId="{B3B7ECF2-01A7-4AEA-8977-F837178E8045}" srcOrd="6" destOrd="0" presId="urn:microsoft.com/office/officeart/2018/2/layout/IconLabelList"/>
    <dgm:cxn modelId="{C9B2046B-F289-5842-B587-7E3D2E0CB1CD}" type="presParOf" srcId="{B3B7ECF2-01A7-4AEA-8977-F837178E8045}" destId="{977BE401-F873-483D-BE74-6E68A4D42064}" srcOrd="0" destOrd="0" presId="urn:microsoft.com/office/officeart/2018/2/layout/IconLabelList"/>
    <dgm:cxn modelId="{E66EBE5B-7B05-4544-AEDF-F1B334C1D6EB}" type="presParOf" srcId="{B3B7ECF2-01A7-4AEA-8977-F837178E8045}" destId="{4DAE3A5C-3439-495F-8DB3-2FE91716C2E4}" srcOrd="1" destOrd="0" presId="urn:microsoft.com/office/officeart/2018/2/layout/IconLabelList"/>
    <dgm:cxn modelId="{DF20E3F3-5BAD-C346-90BE-28769405F232}" type="presParOf" srcId="{B3B7ECF2-01A7-4AEA-8977-F837178E8045}" destId="{96F697BA-CA5A-4F58-9A3F-76B939767B4D}" srcOrd="2" destOrd="0" presId="urn:microsoft.com/office/officeart/2018/2/layout/IconLabelList"/>
    <dgm:cxn modelId="{595D2973-7499-7C4A-81C4-E17339DE0C73}" type="presParOf" srcId="{14C06101-E819-46A5-B6CB-808EA7D551D2}" destId="{3D382CD4-C061-4248-B5ED-68656E81E92E}" srcOrd="7" destOrd="0" presId="urn:microsoft.com/office/officeart/2018/2/layout/IconLabelList"/>
    <dgm:cxn modelId="{E25DBAF9-7FF7-DE4A-9925-A19918C7CC5A}" type="presParOf" srcId="{14C06101-E819-46A5-B6CB-808EA7D551D2}" destId="{B9DE539B-C04A-4988-8C2B-882FE51CE2BD}" srcOrd="8" destOrd="0" presId="urn:microsoft.com/office/officeart/2018/2/layout/IconLabelList"/>
    <dgm:cxn modelId="{4139C893-7F38-DC43-8C7D-FA0F78E06572}" type="presParOf" srcId="{B9DE539B-C04A-4988-8C2B-882FE51CE2BD}" destId="{3DD191BB-7C3D-4AED-9B78-5C6135753D6F}" srcOrd="0" destOrd="0" presId="urn:microsoft.com/office/officeart/2018/2/layout/IconLabelList"/>
    <dgm:cxn modelId="{B8B82009-3121-1648-BEAC-CE16585BA0B3}" type="presParOf" srcId="{B9DE539B-C04A-4988-8C2B-882FE51CE2BD}" destId="{F45C0893-2EB2-4E86-AD51-16FC64F97410}" srcOrd="1" destOrd="0" presId="urn:microsoft.com/office/officeart/2018/2/layout/IconLabelList"/>
    <dgm:cxn modelId="{DBFBBAF3-2DC3-7043-A9C9-3CEDF7394E48}" type="presParOf" srcId="{B9DE539B-C04A-4988-8C2B-882FE51CE2BD}" destId="{93A289A8-42A0-4244-839F-E87EA7770A88}" srcOrd="2" destOrd="0" presId="urn:microsoft.com/office/officeart/2018/2/layout/IconLabelList"/>
    <dgm:cxn modelId="{628D7AD0-1CA6-1849-9F09-D320E647E8EA}" type="presParOf" srcId="{14C06101-E819-46A5-B6CB-808EA7D551D2}" destId="{42A8337F-387A-4CDA-A7FB-057F100DA6BB}" srcOrd="9" destOrd="0" presId="urn:microsoft.com/office/officeart/2018/2/layout/IconLabelList"/>
    <dgm:cxn modelId="{B5E73ED4-D0AD-B545-9D25-03A77E8CBF8A}" type="presParOf" srcId="{14C06101-E819-46A5-B6CB-808EA7D551D2}" destId="{5014A53A-B3DF-4FF9-8D04-DC5E16760C0C}" srcOrd="10" destOrd="0" presId="urn:microsoft.com/office/officeart/2018/2/layout/IconLabelList"/>
    <dgm:cxn modelId="{383C7A61-B2CD-D14D-8915-03560B432E9A}" type="presParOf" srcId="{5014A53A-B3DF-4FF9-8D04-DC5E16760C0C}" destId="{A89C937A-4709-4E0C-9B1D-E11CD8D11CFB}" srcOrd="0" destOrd="0" presId="urn:microsoft.com/office/officeart/2018/2/layout/IconLabelList"/>
    <dgm:cxn modelId="{991A7259-FA9F-0F4B-8C26-321649793939}" type="presParOf" srcId="{5014A53A-B3DF-4FF9-8D04-DC5E16760C0C}" destId="{1FA266D2-03BE-4C6F-9D85-578140EE396D}" srcOrd="1" destOrd="0" presId="urn:microsoft.com/office/officeart/2018/2/layout/IconLabelList"/>
    <dgm:cxn modelId="{3EA1369A-A95A-4F4E-993E-D1CAC71C45F3}" type="presParOf" srcId="{5014A53A-B3DF-4FF9-8D04-DC5E16760C0C}" destId="{24C4D1BE-7068-41ED-9BB0-1D4B8337B87B}"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D095-388C-4E27-9EF5-2018C424C607}">
      <dsp:nvSpPr>
        <dsp:cNvPr id="0" name=""/>
        <dsp:cNvSpPr/>
      </dsp:nvSpPr>
      <dsp:spPr>
        <a:xfrm>
          <a:off x="0" y="12227"/>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Introduction                                 S3</a:t>
          </a:r>
        </a:p>
      </dsp:txBody>
      <dsp:txXfrm>
        <a:off x="38784" y="51011"/>
        <a:ext cx="4508467" cy="716935"/>
      </dsp:txXfrm>
    </dsp:sp>
    <dsp:sp modelId="{6B8A137B-F28C-4A02-BBF0-24F31CCB9D1F}">
      <dsp:nvSpPr>
        <dsp:cNvPr id="0" name=""/>
        <dsp:cNvSpPr/>
      </dsp:nvSpPr>
      <dsp:spPr>
        <a:xfrm>
          <a:off x="0" y="864330"/>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Company background             S4</a:t>
          </a:r>
        </a:p>
      </dsp:txBody>
      <dsp:txXfrm>
        <a:off x="38784" y="903114"/>
        <a:ext cx="4508467" cy="716935"/>
      </dsp:txXfrm>
    </dsp:sp>
    <dsp:sp modelId="{4577A430-F9E4-4B4D-AB4D-8EF9614948E7}">
      <dsp:nvSpPr>
        <dsp:cNvPr id="0" name=""/>
        <dsp:cNvSpPr/>
      </dsp:nvSpPr>
      <dsp:spPr>
        <a:xfrm>
          <a:off x="0" y="1716433"/>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Problem: nature and scope     S5</a:t>
          </a:r>
        </a:p>
      </dsp:txBody>
      <dsp:txXfrm>
        <a:off x="38784" y="1755217"/>
        <a:ext cx="4508467" cy="716935"/>
      </dsp:txXfrm>
    </dsp:sp>
    <dsp:sp modelId="{E2197F0A-875B-449B-8F91-58E77796B8E4}">
      <dsp:nvSpPr>
        <dsp:cNvPr id="0" name=""/>
        <dsp:cNvSpPr/>
      </dsp:nvSpPr>
      <dsp:spPr>
        <a:xfrm>
          <a:off x="0" y="2568536"/>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PESTLE ANALYSIS: Green Haven Florists                                           S6                                         </a:t>
          </a:r>
        </a:p>
      </dsp:txBody>
      <dsp:txXfrm>
        <a:off x="38784" y="2607320"/>
        <a:ext cx="4508467" cy="716935"/>
      </dsp:txXfrm>
    </dsp:sp>
    <dsp:sp modelId="{8C9FCCC4-65A5-46BD-BE18-5453884272A9}">
      <dsp:nvSpPr>
        <dsp:cNvPr id="0" name=""/>
        <dsp:cNvSpPr/>
      </dsp:nvSpPr>
      <dsp:spPr>
        <a:xfrm>
          <a:off x="0" y="3420640"/>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Cause and effect analysis: Fishbone diagram                      S7</a:t>
          </a:r>
        </a:p>
      </dsp:txBody>
      <dsp:txXfrm>
        <a:off x="38784" y="3459424"/>
        <a:ext cx="4508467" cy="716935"/>
      </dsp:txXfrm>
    </dsp:sp>
    <dsp:sp modelId="{FDFB0694-1174-45AD-9C92-FBFE0986226F}">
      <dsp:nvSpPr>
        <dsp:cNvPr id="0" name=""/>
        <dsp:cNvSpPr/>
      </dsp:nvSpPr>
      <dsp:spPr>
        <a:xfrm>
          <a:off x="0" y="4272743"/>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Conclusion                                  S8</a:t>
          </a:r>
        </a:p>
      </dsp:txBody>
      <dsp:txXfrm>
        <a:off x="38784" y="4311527"/>
        <a:ext cx="4508467" cy="716935"/>
      </dsp:txXfrm>
    </dsp:sp>
    <dsp:sp modelId="{005EA5BF-CAF4-4DD9-9ABE-9DE85267FDD9}">
      <dsp:nvSpPr>
        <dsp:cNvPr id="0" name=""/>
        <dsp:cNvSpPr/>
      </dsp:nvSpPr>
      <dsp:spPr>
        <a:xfrm>
          <a:off x="0" y="5124846"/>
          <a:ext cx="4586035" cy="79450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References                                 S9</a:t>
          </a:r>
        </a:p>
      </dsp:txBody>
      <dsp:txXfrm>
        <a:off x="38784" y="5163630"/>
        <a:ext cx="4508467" cy="716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258E7-DB7F-49DE-AFE3-902A7E0C7B79}">
      <dsp:nvSpPr>
        <dsp:cNvPr id="0" name=""/>
        <dsp:cNvSpPr/>
      </dsp:nvSpPr>
      <dsp:spPr>
        <a:xfrm>
          <a:off x="397650" y="992799"/>
          <a:ext cx="650214" cy="650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D96281-A893-4FF6-98EE-044D7C3D204C}">
      <dsp:nvSpPr>
        <dsp:cNvPr id="0" name=""/>
        <dsp:cNvSpPr/>
      </dsp:nvSpPr>
      <dsp:spPr>
        <a:xfrm>
          <a:off x="296"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What: </a:t>
          </a:r>
        </a:p>
        <a:p>
          <a:pPr marL="0" lvl="0" indent="0" algn="ctr" defTabSz="800100">
            <a:lnSpc>
              <a:spcPct val="100000"/>
            </a:lnSpc>
            <a:spcBef>
              <a:spcPct val="0"/>
            </a:spcBef>
            <a:spcAft>
              <a:spcPct val="35000"/>
            </a:spcAft>
            <a:buNone/>
          </a:pPr>
          <a:r>
            <a:rPr lang="en-US" sz="18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30% decline in-store sales, less demand on the high street, rising costs of flowers and materials</a:t>
          </a:r>
          <a:endParaRPr lang="en-US" sz="1800" u="none" kern="1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dsp:txBody>
      <dsp:txXfrm>
        <a:off x="296" y="2126335"/>
        <a:ext cx="1444921" cy="2088363"/>
      </dsp:txXfrm>
    </dsp:sp>
    <dsp:sp modelId="{286843F1-D2F8-4565-A66C-723B48E9592E}">
      <dsp:nvSpPr>
        <dsp:cNvPr id="0" name=""/>
        <dsp:cNvSpPr/>
      </dsp:nvSpPr>
      <dsp:spPr>
        <a:xfrm>
          <a:off x="2095433" y="992799"/>
          <a:ext cx="650214" cy="650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1D40F7-E1DF-4E34-BB6D-ADE22FB50318}">
      <dsp:nvSpPr>
        <dsp:cNvPr id="0" name=""/>
        <dsp:cNvSpPr/>
      </dsp:nvSpPr>
      <dsp:spPr>
        <a:xfrm>
          <a:off x="1698079"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Where: Norwich, UK (high street location</a:t>
          </a:r>
          <a:r>
            <a:rPr lang="en-US" sz="1800" i="0" u="none" kern="1200" baseline="0" dirty="0">
              <a:solidFill>
                <a:srgbClr val="002060"/>
              </a:solidFill>
            </a:rPr>
            <a:t>)</a:t>
          </a:r>
          <a:endParaRPr lang="en-US" sz="1800" u="none" kern="1200" dirty="0">
            <a:solidFill>
              <a:srgbClr val="002060"/>
            </a:solidFill>
          </a:endParaRPr>
        </a:p>
      </dsp:txBody>
      <dsp:txXfrm>
        <a:off x="1698079" y="2126335"/>
        <a:ext cx="1444921" cy="2088363"/>
      </dsp:txXfrm>
    </dsp:sp>
    <dsp:sp modelId="{BFA91A97-C46B-456A-AFF6-8F1BF7D9B935}">
      <dsp:nvSpPr>
        <dsp:cNvPr id="0" name=""/>
        <dsp:cNvSpPr/>
      </dsp:nvSpPr>
      <dsp:spPr>
        <a:xfrm>
          <a:off x="3793216" y="992799"/>
          <a:ext cx="650214" cy="650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A3EF0F-A9CD-4F5C-B9D6-8B0BB78CA349}">
      <dsp:nvSpPr>
        <dsp:cNvPr id="0" name=""/>
        <dsp:cNvSpPr/>
      </dsp:nvSpPr>
      <dsp:spPr>
        <a:xfrm>
          <a:off x="3395862"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When: </a:t>
          </a:r>
        </a:p>
        <a:p>
          <a:pPr marL="0" lvl="0" indent="0" algn="ctr" defTabSz="800100">
            <a:lnSpc>
              <a:spcPct val="100000"/>
            </a:lnSpc>
            <a:spcBef>
              <a:spcPct val="0"/>
            </a:spcBef>
            <a:spcAft>
              <a:spcPct val="35000"/>
            </a:spcAft>
            <a:buNone/>
          </a:pPr>
          <a:r>
            <a:rPr lang="en-US" sz="18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Over the last 12 months</a:t>
          </a:r>
          <a:endParaRPr lang="en-US" sz="1800" u="none" kern="1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dsp:txBody>
      <dsp:txXfrm>
        <a:off x="3395862" y="2126335"/>
        <a:ext cx="1444921" cy="2088363"/>
      </dsp:txXfrm>
    </dsp:sp>
    <dsp:sp modelId="{977BE401-F873-483D-BE74-6E68A4D42064}">
      <dsp:nvSpPr>
        <dsp:cNvPr id="0" name=""/>
        <dsp:cNvSpPr/>
      </dsp:nvSpPr>
      <dsp:spPr>
        <a:xfrm>
          <a:off x="5490999" y="992799"/>
          <a:ext cx="650214" cy="650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F697BA-CA5A-4F58-9A3F-76B939767B4D}">
      <dsp:nvSpPr>
        <dsp:cNvPr id="0" name=""/>
        <dsp:cNvSpPr/>
      </dsp:nvSpPr>
      <dsp:spPr>
        <a:xfrm>
          <a:off x="5093646"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Why: </a:t>
          </a:r>
        </a:p>
        <a:p>
          <a:pPr marL="0" lvl="0" indent="0" algn="ctr" defTabSz="711200">
            <a:lnSpc>
              <a:spcPct val="100000"/>
            </a:lnSpc>
            <a:spcBef>
              <a:spcPct val="0"/>
            </a:spcBef>
            <a:spcAft>
              <a:spcPct val="35000"/>
            </a:spcAft>
            <a:buNone/>
          </a:pPr>
          <a:r>
            <a:rPr lang="en-US" sz="16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Customers preferring online shopping for affordability and convenience, competitors offering same-day delivery and discounts, website navigation issues</a:t>
          </a:r>
          <a:endParaRPr lang="en-US" sz="1600" u="none" kern="1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dsp:txBody>
      <dsp:txXfrm>
        <a:off x="5093646" y="2126335"/>
        <a:ext cx="1444921" cy="2088363"/>
      </dsp:txXfrm>
    </dsp:sp>
    <dsp:sp modelId="{3DD191BB-7C3D-4AED-9B78-5C6135753D6F}">
      <dsp:nvSpPr>
        <dsp:cNvPr id="0" name=""/>
        <dsp:cNvSpPr/>
      </dsp:nvSpPr>
      <dsp:spPr>
        <a:xfrm>
          <a:off x="7188782" y="992799"/>
          <a:ext cx="650214" cy="6502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A289A8-42A0-4244-839F-E87EA7770A88}">
      <dsp:nvSpPr>
        <dsp:cNvPr id="0" name=""/>
        <dsp:cNvSpPr/>
      </dsp:nvSpPr>
      <dsp:spPr>
        <a:xfrm>
          <a:off x="6791429"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How: </a:t>
          </a:r>
        </a:p>
        <a:p>
          <a:pPr marL="0" lvl="0" indent="0" algn="ctr" defTabSz="889000">
            <a:lnSpc>
              <a:spcPct val="100000"/>
            </a:lnSpc>
            <a:spcBef>
              <a:spcPct val="0"/>
            </a:spcBef>
            <a:spcAft>
              <a:spcPct val="35000"/>
            </a:spcAft>
            <a:buNone/>
          </a:pPr>
          <a:r>
            <a:rPr lang="en-US" sz="20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Less online engagement, higher costs eating into profits</a:t>
          </a:r>
          <a:endParaRPr lang="en-US" sz="2000" u="none" kern="1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dsp:txBody>
      <dsp:txXfrm>
        <a:off x="6791429" y="2126335"/>
        <a:ext cx="1444921" cy="2088363"/>
      </dsp:txXfrm>
    </dsp:sp>
    <dsp:sp modelId="{A89C937A-4709-4E0C-9B1D-E11CD8D11CFB}">
      <dsp:nvSpPr>
        <dsp:cNvPr id="0" name=""/>
        <dsp:cNvSpPr/>
      </dsp:nvSpPr>
      <dsp:spPr>
        <a:xfrm>
          <a:off x="8886566" y="992799"/>
          <a:ext cx="650214" cy="6502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C4D1BE-7068-41ED-9BB0-1D4B8337B87B}">
      <dsp:nvSpPr>
        <dsp:cNvPr id="0" name=""/>
        <dsp:cNvSpPr/>
      </dsp:nvSpPr>
      <dsp:spPr>
        <a:xfrm>
          <a:off x="8489212" y="2126335"/>
          <a:ext cx="1444921" cy="2088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i="0" u="none" kern="1200" baseline="0" dirty="0">
              <a:solidFill>
                <a:srgbClr val="002060"/>
              </a:solidFill>
              <a:latin typeface="Calibri" panose="020F0502020204030204" pitchFamily="34" charset="0"/>
              <a:ea typeface="Calibri" panose="020F0502020204030204" pitchFamily="34" charset="0"/>
              <a:cs typeface="Calibri" panose="020F0502020204030204" pitchFamily="34" charset="0"/>
            </a:rPr>
            <a:t>How much: 30% drop in-store sales, rising costs of sustainable packaging impacting profits</a:t>
          </a:r>
          <a:endParaRPr lang="en-US" sz="2000" u="none" kern="1200" dirty="0">
            <a:solidFill>
              <a:srgbClr val="002060"/>
            </a:solidFill>
            <a:latin typeface="Calibri" panose="020F0502020204030204" pitchFamily="34" charset="0"/>
            <a:ea typeface="Calibri" panose="020F0502020204030204" pitchFamily="34" charset="0"/>
            <a:cs typeface="Calibri" panose="020F0502020204030204" pitchFamily="34" charset="0"/>
          </a:endParaRPr>
        </a:p>
      </dsp:txBody>
      <dsp:txXfrm>
        <a:off x="8489212" y="2126335"/>
        <a:ext cx="1444921" cy="20883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0:04:58.438"/>
    </inkml:context>
    <inkml:brush xml:id="br0">
      <inkml:brushProperty name="width" value="0.035" units="cm"/>
      <inkml:brushProperty name="height" value="0.035" units="cm"/>
    </inkml:brush>
  </inkml:definitions>
  <inkml:trace contextRef="#ctx0" brushRef="#br0">0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0:05:10.058"/>
    </inkml:context>
    <inkml:brush xml:id="br0">
      <inkml:brushProperty name="width" value="0.035" units="cm"/>
      <inkml:brushProperty name="height" value="0.035" units="cm"/>
    </inkml:brush>
  </inkml:definitions>
  <inkml:trace contextRef="#ctx0" brushRef="#br0">0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0:05:11.328"/>
    </inkml:context>
    <inkml:brush xml:id="br0">
      <inkml:brushProperty name="width" value="0.035" units="cm"/>
      <inkml:brushProperty name="height" value="0.035" units="cm"/>
    </inkml:brush>
  </inkml:definitions>
  <inkml:trace contextRef="#ctx0" brushRef="#br0">0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4T10:05:16.326"/>
    </inkml:context>
    <inkml:brush xml:id="br0">
      <inkml:brushProperty name="width" value="0.035" units="cm"/>
      <inkml:brushProperty name="height" value="0.035" units="cm"/>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6.png"/><Relationship Id="rId7" Type="http://schemas.openxmlformats.org/officeDocument/2006/relationships/diagramData" Target="../diagrams/data2.xml"/><Relationship Id="rId2" Type="http://schemas.openxmlformats.org/officeDocument/2006/relationships/customXml" Target="../ink/ink1.xml"/><Relationship Id="rId1" Type="http://schemas.openxmlformats.org/officeDocument/2006/relationships/slideLayout" Target="../slideLayouts/slideLayout3.xml"/><Relationship Id="rId6" Type="http://schemas.openxmlformats.org/officeDocument/2006/relationships/customXml" Target="../ink/ink4.xml"/><Relationship Id="rId11" Type="http://schemas.microsoft.com/office/2007/relationships/diagramDrawing" Target="../diagrams/drawing2.xml"/><Relationship Id="rId5" Type="http://schemas.openxmlformats.org/officeDocument/2006/relationships/customXml" Target="../ink/ink3.xml"/><Relationship Id="rId10" Type="http://schemas.openxmlformats.org/officeDocument/2006/relationships/diagramColors" Target="../diagrams/colors2.xml"/><Relationship Id="rId4" Type="http://schemas.openxmlformats.org/officeDocument/2006/relationships/customXml" Target="../ink/ink2.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oleObject" Target="../embeddings/oleObject1.bin"/><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plybusiness.co.uk/" TargetMode="External"/><Relationship Id="rId2" Type="http://schemas.openxmlformats.org/officeDocument/2006/relationships/hyperlink" Target="https://commonslibrary.parliament.uk/research-briefings/sn02784" TargetMode="External"/><Relationship Id="rId1" Type="http://schemas.openxmlformats.org/officeDocument/2006/relationships/slideLayout" Target="../slideLayouts/slideLayout3.xml"/><Relationship Id="rId6" Type="http://schemas.openxmlformats.org/officeDocument/2006/relationships/hyperlink" Target="https://ideascale.com/" TargetMode="External"/><Relationship Id="rId5" Type="http://schemas.openxmlformats.org/officeDocument/2006/relationships/hyperlink" Target="https://pestleanalysis.com/" TargetMode="External"/><Relationship Id="rId4" Type="http://schemas.openxmlformats.org/officeDocument/2006/relationships/hyperlink" Target="https://www.ons.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19" name="Rectangle 218">
            <a:extLst>
              <a:ext uri="{FF2B5EF4-FFF2-40B4-BE49-F238E27FC236}">
                <a16:creationId xmlns:a16="http://schemas.microsoft.com/office/drawing/2014/main" id="{22589B50-D615-4630-B6F7-29E99FF2C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 name="Rectangle 220">
            <a:extLst>
              <a:ext uri="{FF2B5EF4-FFF2-40B4-BE49-F238E27FC236}">
                <a16:creationId xmlns:a16="http://schemas.microsoft.com/office/drawing/2014/main" id="{B87A83DF-4E7A-4A81-867E-10E29C4BD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 y="967417"/>
            <a:ext cx="6096002" cy="3943250"/>
          </a:xfrm>
        </p:spPr>
        <p:txBody>
          <a:bodyPr>
            <a:normAutofit/>
          </a:bodyPr>
          <a:lstStyle/>
          <a:p>
            <a:pPr>
              <a:lnSpc>
                <a:spcPct val="90000"/>
              </a:lnSpc>
            </a:pPr>
            <a:r>
              <a:rPr lang="en-GB" sz="2800" dirty="0">
                <a:solidFill>
                  <a:srgbClr val="0070C0"/>
                </a:solidFill>
                <a:latin typeface="A"/>
              </a:rPr>
              <a:t>Problem Solving And Decision Making</a:t>
            </a:r>
            <a:br>
              <a:rPr lang="en-GB" sz="3400" dirty="0">
                <a:solidFill>
                  <a:srgbClr val="FEFFFF"/>
                </a:solidFill>
                <a:latin typeface="A"/>
              </a:rPr>
            </a:br>
            <a:r>
              <a:rPr lang="en-GB" sz="3200" dirty="0">
                <a:solidFill>
                  <a:srgbClr val="00B0F0"/>
                </a:solidFill>
                <a:latin typeface="A"/>
              </a:rPr>
              <a:t>LCLM4004</a:t>
            </a:r>
            <a:br>
              <a:rPr lang="en-GB" sz="3200" dirty="0">
                <a:solidFill>
                  <a:srgbClr val="FEFFFF"/>
                </a:solidFill>
                <a:latin typeface="A"/>
              </a:rPr>
            </a:br>
            <a:r>
              <a:rPr lang="en-GB" sz="3200" dirty="0">
                <a:solidFill>
                  <a:srgbClr val="0070C0"/>
                </a:solidFill>
                <a:latin typeface="A"/>
              </a:rPr>
              <a:t>Md Imran Arefin </a:t>
            </a:r>
            <a:br>
              <a:rPr lang="en-GB" sz="3200" dirty="0">
                <a:solidFill>
                  <a:srgbClr val="FEFFFF"/>
                </a:solidFill>
                <a:latin typeface="A"/>
              </a:rPr>
            </a:br>
            <a:r>
              <a:rPr lang="en-GB" sz="3200" dirty="0">
                <a:solidFill>
                  <a:srgbClr val="00B0F0"/>
                </a:solidFill>
                <a:latin typeface="A"/>
              </a:rPr>
              <a:t>2509843 </a:t>
            </a:r>
            <a:br>
              <a:rPr lang="en-GB" sz="3200" dirty="0">
                <a:solidFill>
                  <a:srgbClr val="FEFFFF"/>
                </a:solidFill>
                <a:latin typeface="A"/>
              </a:rPr>
            </a:br>
            <a:r>
              <a:rPr lang="en-GB" sz="3200" dirty="0">
                <a:solidFill>
                  <a:srgbClr val="0070C0"/>
                </a:solidFill>
                <a:latin typeface="A"/>
              </a:rPr>
              <a:t>LIOYD BEHARRY</a:t>
            </a:r>
            <a:br>
              <a:rPr lang="en-GB" sz="3200" dirty="0">
                <a:solidFill>
                  <a:srgbClr val="FEFFFF"/>
                </a:solidFill>
                <a:latin typeface="A"/>
              </a:rPr>
            </a:br>
            <a:r>
              <a:rPr lang="en-GB" sz="3200" dirty="0">
                <a:solidFill>
                  <a:srgbClr val="00B0F0"/>
                </a:solidFill>
                <a:latin typeface="A"/>
              </a:rPr>
              <a:t>Assignment 1: Presentation</a:t>
            </a:r>
          </a:p>
        </p:txBody>
      </p:sp>
      <p:sp>
        <p:nvSpPr>
          <p:cNvPr id="223" name="Freeform 27">
            <a:extLst>
              <a:ext uri="{FF2B5EF4-FFF2-40B4-BE49-F238E27FC236}">
                <a16:creationId xmlns:a16="http://schemas.microsoft.com/office/drawing/2014/main" id="{435515D7-4CE9-4558-BA93-E245EFB64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pic>
        <p:nvPicPr>
          <p:cNvPr id="125" name="Graphic 124" descr="Questions">
            <a:extLst>
              <a:ext uri="{FF2B5EF4-FFF2-40B4-BE49-F238E27FC236}">
                <a16:creationId xmlns:a16="http://schemas.microsoft.com/office/drawing/2014/main" id="{DACBFD13-4F65-FCFC-748F-A62A31317B0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74745" y="1349117"/>
            <a:ext cx="4153750" cy="4153750"/>
          </a:xfrm>
          <a:prstGeom prst="rect">
            <a:avLst/>
          </a:prstGeom>
        </p:spPr>
      </p:pic>
    </p:spTree>
    <p:extLst>
      <p:ext uri="{BB962C8B-B14F-4D97-AF65-F5344CB8AC3E}">
        <p14:creationId xmlns:p14="http://schemas.microsoft.com/office/powerpoint/2010/main" val="256362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900" name="Group 189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0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90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90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90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90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90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90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0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190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191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191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191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914" name="Group 191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91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91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91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91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91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89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89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9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1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167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167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168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1921" name="Rectangle 192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23"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useBgFill="1">
        <p:nvSpPr>
          <p:cNvPr id="1925" name="Rectangle 1924">
            <a:extLst>
              <a:ext uri="{FF2B5EF4-FFF2-40B4-BE49-F238E27FC236}">
                <a16:creationId xmlns:a16="http://schemas.microsoft.com/office/drawing/2014/main" id="{513EBF72-EDB5-4278-94B8-34AAC2FA6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7" name="Rectangle 1926">
            <a:extLst>
              <a:ext uri="{FF2B5EF4-FFF2-40B4-BE49-F238E27FC236}">
                <a16:creationId xmlns:a16="http://schemas.microsoft.com/office/drawing/2014/main" id="{DBD486FF-4365-499B-AFF7-0F07549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bg1"/>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29" name="Group 1928">
            <a:extLst>
              <a:ext uri="{FF2B5EF4-FFF2-40B4-BE49-F238E27FC236}">
                <a16:creationId xmlns:a16="http://schemas.microsoft.com/office/drawing/2014/main" id="{6CB731FB-FF3E-4D53-9E6A-67C4DAD74D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930" name="Freeform 11">
              <a:extLst>
                <a:ext uri="{FF2B5EF4-FFF2-40B4-BE49-F238E27FC236}">
                  <a16:creationId xmlns:a16="http://schemas.microsoft.com/office/drawing/2014/main" id="{F76669B2-AA72-48F0-BE02-E23B19922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931" name="Freeform 12">
              <a:extLst>
                <a:ext uri="{FF2B5EF4-FFF2-40B4-BE49-F238E27FC236}">
                  <a16:creationId xmlns:a16="http://schemas.microsoft.com/office/drawing/2014/main" id="{F7EF4251-A868-4B47-8099-154550F04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932" name="Freeform 13">
              <a:extLst>
                <a:ext uri="{FF2B5EF4-FFF2-40B4-BE49-F238E27FC236}">
                  <a16:creationId xmlns:a16="http://schemas.microsoft.com/office/drawing/2014/main" id="{089C3DFC-191F-40B9-93AF-2E59D5126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933" name="Freeform 14">
              <a:extLst>
                <a:ext uri="{FF2B5EF4-FFF2-40B4-BE49-F238E27FC236}">
                  <a16:creationId xmlns:a16="http://schemas.microsoft.com/office/drawing/2014/main" id="{F0B594F9-A7B5-471C-BFBE-74E9F7387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934" name="Freeform 15">
              <a:extLst>
                <a:ext uri="{FF2B5EF4-FFF2-40B4-BE49-F238E27FC236}">
                  <a16:creationId xmlns:a16="http://schemas.microsoft.com/office/drawing/2014/main" id="{562B3703-0AD3-4477-ACE3-9792DB070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935" name="Freeform 16">
              <a:extLst>
                <a:ext uri="{FF2B5EF4-FFF2-40B4-BE49-F238E27FC236}">
                  <a16:creationId xmlns:a16="http://schemas.microsoft.com/office/drawing/2014/main" id="{AFC61811-5AD7-40A8-9E5C-80020778D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936" name="Freeform 17">
              <a:extLst>
                <a:ext uri="{FF2B5EF4-FFF2-40B4-BE49-F238E27FC236}">
                  <a16:creationId xmlns:a16="http://schemas.microsoft.com/office/drawing/2014/main" id="{CEACC779-3664-47DA-AF86-A2D8EF93A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37" name="Freeform 18">
              <a:extLst>
                <a:ext uri="{FF2B5EF4-FFF2-40B4-BE49-F238E27FC236}">
                  <a16:creationId xmlns:a16="http://schemas.microsoft.com/office/drawing/2014/main" id="{BF9F040E-FE57-4AD6-8CBF-357962246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1938" name="Freeform 19">
              <a:extLst>
                <a:ext uri="{FF2B5EF4-FFF2-40B4-BE49-F238E27FC236}">
                  <a16:creationId xmlns:a16="http://schemas.microsoft.com/office/drawing/2014/main" id="{9BBEC815-1ED3-430D-B771-4CFC3952F7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1939" name="Freeform 20">
              <a:extLst>
                <a:ext uri="{FF2B5EF4-FFF2-40B4-BE49-F238E27FC236}">
                  <a16:creationId xmlns:a16="http://schemas.microsoft.com/office/drawing/2014/main" id="{E076923D-B0A5-40D9-BE13-91C93F1E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1940" name="Freeform 21">
              <a:extLst>
                <a:ext uri="{FF2B5EF4-FFF2-40B4-BE49-F238E27FC236}">
                  <a16:creationId xmlns:a16="http://schemas.microsoft.com/office/drawing/2014/main" id="{1CA2364B-42C8-4755-9072-E60C43561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1941" name="Freeform 22">
              <a:extLst>
                <a:ext uri="{FF2B5EF4-FFF2-40B4-BE49-F238E27FC236}">
                  <a16:creationId xmlns:a16="http://schemas.microsoft.com/office/drawing/2014/main" id="{D01B42BD-FD31-49A1-A45A-C98410BC8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943" name="Group 1942">
            <a:extLst>
              <a:ext uri="{FF2B5EF4-FFF2-40B4-BE49-F238E27FC236}">
                <a16:creationId xmlns:a16="http://schemas.microsoft.com/office/drawing/2014/main" id="{3D79CD01-D829-46FC-843C-D4F80BD91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944" name="Freeform 27">
              <a:extLst>
                <a:ext uri="{FF2B5EF4-FFF2-40B4-BE49-F238E27FC236}">
                  <a16:creationId xmlns:a16="http://schemas.microsoft.com/office/drawing/2014/main" id="{252D6E81-1EBB-4132-B5B0-556E4A35F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945" name="Freeform 28">
              <a:extLst>
                <a:ext uri="{FF2B5EF4-FFF2-40B4-BE49-F238E27FC236}">
                  <a16:creationId xmlns:a16="http://schemas.microsoft.com/office/drawing/2014/main" id="{BE7131A3-1888-4927-B822-590D34151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946" name="Freeform 29">
              <a:extLst>
                <a:ext uri="{FF2B5EF4-FFF2-40B4-BE49-F238E27FC236}">
                  <a16:creationId xmlns:a16="http://schemas.microsoft.com/office/drawing/2014/main" id="{024990C0-6285-4C3B-A5B5-B6AC37098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947" name="Freeform 30">
              <a:extLst>
                <a:ext uri="{FF2B5EF4-FFF2-40B4-BE49-F238E27FC236}">
                  <a16:creationId xmlns:a16="http://schemas.microsoft.com/office/drawing/2014/main" id="{D262A308-5E13-40AA-AA87-D105F5533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948" name="Freeform 31">
              <a:extLst>
                <a:ext uri="{FF2B5EF4-FFF2-40B4-BE49-F238E27FC236}">
                  <a16:creationId xmlns:a16="http://schemas.microsoft.com/office/drawing/2014/main" id="{F7DF2F8A-7C9D-4727-A7D6-C74AF47929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949" name="Freeform 32">
              <a:extLst>
                <a:ext uri="{FF2B5EF4-FFF2-40B4-BE49-F238E27FC236}">
                  <a16:creationId xmlns:a16="http://schemas.microsoft.com/office/drawing/2014/main" id="{93DA702E-EE7A-4584-9847-803FDCDB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950" name="Freeform 33">
              <a:extLst>
                <a:ext uri="{FF2B5EF4-FFF2-40B4-BE49-F238E27FC236}">
                  <a16:creationId xmlns:a16="http://schemas.microsoft.com/office/drawing/2014/main" id="{AF7E021C-0B5A-4035-8A00-029A52847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951" name="Freeform 34">
              <a:extLst>
                <a:ext uri="{FF2B5EF4-FFF2-40B4-BE49-F238E27FC236}">
                  <a16:creationId xmlns:a16="http://schemas.microsoft.com/office/drawing/2014/main" id="{CE46A368-BBD8-41CC-B450-E298BE02D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52" name="Freeform 35">
              <a:extLst>
                <a:ext uri="{FF2B5EF4-FFF2-40B4-BE49-F238E27FC236}">
                  <a16:creationId xmlns:a16="http://schemas.microsoft.com/office/drawing/2014/main" id="{A99CD41F-58F2-4092-9F39-26AE634EC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1953" name="Freeform 36">
              <a:extLst>
                <a:ext uri="{FF2B5EF4-FFF2-40B4-BE49-F238E27FC236}">
                  <a16:creationId xmlns:a16="http://schemas.microsoft.com/office/drawing/2014/main" id="{D368702B-EDA4-4EB6-A760-C68F022DA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1954" name="Freeform 37">
              <a:extLst>
                <a:ext uri="{FF2B5EF4-FFF2-40B4-BE49-F238E27FC236}">
                  <a16:creationId xmlns:a16="http://schemas.microsoft.com/office/drawing/2014/main" id="{2FB0ECE4-08DF-4876-8CC9-7EB32EF25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1955" name="Freeform 38">
              <a:extLst>
                <a:ext uri="{FF2B5EF4-FFF2-40B4-BE49-F238E27FC236}">
                  <a16:creationId xmlns:a16="http://schemas.microsoft.com/office/drawing/2014/main" id="{C978BD1A-4BF4-42EC-B61D-9D7700FE1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8170678" y="822120"/>
            <a:ext cx="3245999" cy="1908055"/>
          </a:xfrm>
        </p:spPr>
        <p:txBody>
          <a:bodyPr vert="horz" lIns="91440" tIns="45720" rIns="91440" bIns="45720" rtlCol="0" anchor="b">
            <a:normAutofit fontScale="90000"/>
          </a:bodyPr>
          <a:lstStyle/>
          <a:p>
            <a:pPr>
              <a:lnSpc>
                <a:spcPct val="90000"/>
              </a:lnSpc>
            </a:pP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100" b="1" dirty="0"/>
            </a:br>
            <a:br>
              <a:rPr lang="en-US" sz="1600" b="1" dirty="0"/>
            </a:br>
            <a:br>
              <a:rPr lang="en-US" sz="1600" b="1" dirty="0"/>
            </a:br>
            <a:br>
              <a:rPr lang="en-US" sz="1600" b="1" dirty="0"/>
            </a:br>
            <a:br>
              <a:rPr lang="en-US" sz="1600" b="1" dirty="0"/>
            </a:br>
            <a:br>
              <a:rPr lang="en-US" sz="1800"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1800" dirty="0">
                <a:solidFill>
                  <a:srgbClr val="002060"/>
                </a:solidFill>
                <a:latin typeface="Arial" panose="020B0604020202020204" pitchFamily="34" charset="0"/>
                <a:ea typeface="Calibri" panose="020F0502020204030204" pitchFamily="34" charset="0"/>
                <a:cs typeface="Arial" panose="020B0604020202020204" pitchFamily="34" charset="0"/>
              </a:rPr>
            </a:br>
            <a:r>
              <a:rPr lang="en-US" sz="3600" dirty="0">
                <a:solidFill>
                  <a:srgbClr val="002060"/>
                </a:solidFill>
                <a:latin typeface="Arial" panose="020B0604020202020204" pitchFamily="34" charset="0"/>
                <a:ea typeface="Calibri" panose="020F0502020204030204" pitchFamily="34" charset="0"/>
                <a:cs typeface="Arial" panose="020B0604020202020204" pitchFamily="34" charset="0"/>
              </a:rPr>
              <a:t>Overview:</a:t>
            </a:r>
            <a:br>
              <a:rPr lang="en-US" sz="3600"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1800"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1800"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1800" b="1"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1800" b="1" dirty="0">
                <a:solidFill>
                  <a:srgbClr val="002060"/>
                </a:solidFill>
                <a:latin typeface="Arial" panose="020B0604020202020204" pitchFamily="34" charset="0"/>
                <a:ea typeface="Calibri" panose="020F0502020204030204" pitchFamily="34" charset="0"/>
                <a:cs typeface="Arial" panose="020B0604020202020204" pitchFamily="34" charset="0"/>
              </a:rPr>
            </a:br>
            <a:br>
              <a:rPr lang="en-US" sz="2000" b="1" dirty="0">
                <a:latin typeface="Arial" panose="020B0604020202020204" pitchFamily="34" charset="0"/>
                <a:ea typeface="Calibri" panose="020F0502020204030204" pitchFamily="34" charset="0"/>
                <a:cs typeface="Arial" panose="020B0604020202020204" pitchFamily="34" charset="0"/>
              </a:rPr>
            </a:br>
            <a:br>
              <a:rPr lang="en-US" sz="1100" b="1" dirty="0">
                <a:latin typeface="Arial" panose="020B0604020202020204" pitchFamily="34" charset="0"/>
                <a:cs typeface="Arial" panose="020B0604020202020204" pitchFamily="34" charset="0"/>
              </a:rPr>
            </a:br>
            <a:br>
              <a:rPr lang="en-US" sz="1100" b="1" dirty="0">
                <a:latin typeface="Arial" panose="020B0604020202020204" pitchFamily="34" charset="0"/>
                <a:cs typeface="Arial" panose="020B0604020202020204" pitchFamily="34" charset="0"/>
              </a:rPr>
            </a:br>
            <a:br>
              <a:rPr lang="en-US" sz="1100" b="1" dirty="0">
                <a:latin typeface="Arial" panose="020B0604020202020204" pitchFamily="34" charset="0"/>
                <a:cs typeface="Arial" panose="020B0604020202020204" pitchFamily="34" charset="0"/>
              </a:rPr>
            </a:br>
            <a:br>
              <a:rPr lang="en-US" sz="1100" b="1" dirty="0">
                <a:latin typeface="Arial" panose="020B0604020202020204" pitchFamily="34" charset="0"/>
                <a:cs typeface="Arial" panose="020B0604020202020204" pitchFamily="34" charset="0"/>
              </a:rPr>
            </a:br>
            <a:br>
              <a:rPr lang="en-US" sz="1100" b="1" dirty="0">
                <a:latin typeface="Arial" panose="020B0604020202020204" pitchFamily="34" charset="0"/>
                <a:cs typeface="Arial" panose="020B0604020202020204" pitchFamily="34" charset="0"/>
              </a:rPr>
            </a:br>
            <a:endParaRPr lang="en-US" sz="1100" b="1" dirty="0">
              <a:latin typeface="Arial" panose="020B0604020202020204" pitchFamily="34" charset="0"/>
              <a:cs typeface="Arial" panose="020B0604020202020204" pitchFamily="34" charset="0"/>
            </a:endParaRPr>
          </a:p>
        </p:txBody>
      </p:sp>
      <p:pic>
        <p:nvPicPr>
          <p:cNvPr id="790" name="Graphic 789" descr="Deciduous tree">
            <a:extLst>
              <a:ext uri="{FF2B5EF4-FFF2-40B4-BE49-F238E27FC236}">
                <a16:creationId xmlns:a16="http://schemas.microsoft.com/office/drawing/2014/main" id="{0D30CE37-10B9-469C-2488-1205351952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9675" y="1306606"/>
            <a:ext cx="4213521" cy="4213521"/>
          </a:xfrm>
          <a:prstGeom prst="rect">
            <a:avLst/>
          </a:prstGeom>
        </p:spPr>
      </p:pic>
      <p:sp>
        <p:nvSpPr>
          <p:cNvPr id="1957" name="Rectangle 1956">
            <a:extLst>
              <a:ext uri="{FF2B5EF4-FFF2-40B4-BE49-F238E27FC236}">
                <a16:creationId xmlns:a16="http://schemas.microsoft.com/office/drawing/2014/main" id="{AEC89D32-0839-4A5D-80DB-D12259CA4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59" name="Freeform 33">
            <a:extLst>
              <a:ext uri="{FF2B5EF4-FFF2-40B4-BE49-F238E27FC236}">
                <a16:creationId xmlns:a16="http://schemas.microsoft.com/office/drawing/2014/main" id="{7229C60D-EFB4-4944-AEB7-4773C1A7B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graphicFrame>
        <p:nvGraphicFramePr>
          <p:cNvPr id="1961" name="Text Placeholder 2">
            <a:extLst>
              <a:ext uri="{FF2B5EF4-FFF2-40B4-BE49-F238E27FC236}">
                <a16:creationId xmlns:a16="http://schemas.microsoft.com/office/drawing/2014/main" id="{3F919ED4-3D67-DBFE-B94F-EE0755CCF8BF}"/>
              </a:ext>
            </a:extLst>
          </p:cNvPr>
          <p:cNvGraphicFramePr/>
          <p:nvPr>
            <p:extLst>
              <p:ext uri="{D42A27DB-BD31-4B8C-83A1-F6EECF244321}">
                <p14:modId xmlns:p14="http://schemas.microsoft.com/office/powerpoint/2010/main" val="281699820"/>
              </p:ext>
            </p:extLst>
          </p:nvPr>
        </p:nvGraphicFramePr>
        <p:xfrm>
          <a:off x="7657026" y="935645"/>
          <a:ext cx="4586035" cy="5931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55" name="Group 55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2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42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42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42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42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42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43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43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43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43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43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43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556" name="Group 55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3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43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44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44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44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44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44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44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44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44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44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4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557" name="Rectangle 55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8"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useBgFill="1">
        <p:nvSpPr>
          <p:cNvPr id="559" name="Rectangle 558">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60" name="Group 559">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8"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459"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460"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461"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462"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463"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464"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465"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466"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467"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468"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469"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561" name="Group 560">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472"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562"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474"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475"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476"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477"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478"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479"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480"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481"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482"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83"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5620624" y="293615"/>
            <a:ext cx="5885576" cy="701702"/>
          </a:xfrm>
        </p:spPr>
        <p:txBody>
          <a:bodyPr vert="horz" lIns="91440" tIns="45720" rIns="91440" bIns="45720" rtlCol="0" anchor="b">
            <a:normAutofit fontScale="90000"/>
          </a:bodyPr>
          <a:lstStyle/>
          <a:p>
            <a:r>
              <a:rPr lang="en-US" sz="44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sp>
        <p:nvSpPr>
          <p:cNvPr id="6" name="Rectangle 2">
            <a:extLst>
              <a:ext uri="{FF2B5EF4-FFF2-40B4-BE49-F238E27FC236}">
                <a16:creationId xmlns:a16="http://schemas.microsoft.com/office/drawing/2014/main" id="{F9509930-DC53-B782-E47A-78BB7381CEC9}"/>
              </a:ext>
            </a:extLst>
          </p:cNvPr>
          <p:cNvSpPr>
            <a:spLocks noGrp="1" noChangeArrowheads="1"/>
          </p:cNvSpPr>
          <p:nvPr>
            <p:ph type="body" idx="1"/>
          </p:nvPr>
        </p:nvSpPr>
        <p:spPr bwMode="auto">
          <a:xfrm>
            <a:off x="5272451" y="1098958"/>
            <a:ext cx="6233749" cy="62330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eaLnBrk="1" hangingPunct="1">
              <a:lnSpc>
                <a:spcPct val="90000"/>
              </a:lnSpc>
              <a:spcBef>
                <a:spcPts val="1000"/>
              </a:spcBef>
              <a:spcAft>
                <a:spcPts val="0"/>
              </a:spcAft>
            </a:pPr>
            <a:r>
              <a:rPr kumimoji="0" lang="en-US" altLang="en-US" b="1" i="0" strike="noStrike" cap="none" normalizeH="0" baseline="0" dirty="0">
                <a:ln>
                  <a:noFill/>
                </a:ln>
                <a:solidFill>
                  <a:srgbClr val="002060"/>
                </a:solidFill>
                <a:effectLst/>
                <a:ea typeface="Calibri" panose="020F0502020204030204" pitchFamily="34" charset="0"/>
                <a:cs typeface="Arial" panose="020B0604020202020204" pitchFamily="34" charset="0"/>
              </a:rPr>
              <a:t>About the Business</a:t>
            </a: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Green Haven Florists is a small, independent flower shop located in Norwich.</a:t>
            </a:r>
          </a:p>
          <a:p>
            <a:pPr lvl="0" eaLnBrk="1" hangingPunct="1">
              <a:lnSpc>
                <a:spcPct val="90000"/>
              </a:lnSpc>
              <a:spcBef>
                <a:spcPts val="1000"/>
              </a:spcBef>
              <a:spcAft>
                <a:spcPts val="0"/>
              </a:spcAft>
            </a:pPr>
            <a:endParaRPr lang="en-US" altLang="en-US" b="1" dirty="0">
              <a:solidFill>
                <a:srgbClr val="002060"/>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Recent Struggles</a:t>
            </a:r>
          </a:p>
          <a:p>
            <a:pPr lvl="0" eaLnBrk="1" hangingPunct="1">
              <a:lnSpc>
                <a:spcPct val="90000"/>
              </a:lnSpc>
              <a:spcBef>
                <a:spcPts val="1000"/>
              </a:spcBef>
              <a:spcAft>
                <a:spcPts val="0"/>
              </a:spcAft>
            </a:pPr>
            <a:r>
              <a:rPr kumimoji="0" lang="en-US" altLang="en-US" b="1" i="0" strike="noStrike" cap="none" normalizeH="0" baseline="0" dirty="0">
                <a:ln>
                  <a:noFill/>
                </a:ln>
                <a:solidFill>
                  <a:srgbClr val="002060"/>
                </a:solidFill>
                <a:effectLst/>
                <a:ea typeface="Calibri" panose="020F0502020204030204" pitchFamily="34" charset="0"/>
                <a:cs typeface="Arial" panose="020B0604020202020204" pitchFamily="34" charset="0"/>
              </a:rPr>
              <a:t>The Business has struggled over the past year.</a:t>
            </a:r>
          </a:p>
          <a:p>
            <a:pPr lvl="0" eaLnBrk="1" hangingPunct="1">
              <a:lnSpc>
                <a:spcPct val="90000"/>
              </a:lnSpc>
              <a:spcBef>
                <a:spcPts val="1000"/>
              </a:spcBef>
              <a:spcAft>
                <a:spcPts val="0"/>
              </a:spcAft>
            </a:pPr>
            <a:endParaRPr lang="en-US" altLang="en-US" b="1" dirty="0">
              <a:solidFill>
                <a:srgbClr val="002060"/>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Declining In-store sales</a:t>
            </a: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Fewer consumers are visiting the physical shop.</a:t>
            </a:r>
          </a:p>
          <a:p>
            <a:pPr lvl="0" eaLnBrk="1" hangingPunct="1">
              <a:lnSpc>
                <a:spcPct val="90000"/>
              </a:lnSpc>
              <a:spcBef>
                <a:spcPts val="1000"/>
              </a:spcBef>
              <a:spcAft>
                <a:spcPts val="0"/>
              </a:spcAft>
            </a:pPr>
            <a:endParaRPr lang="en-US" altLang="en-US" b="1" dirty="0">
              <a:solidFill>
                <a:srgbClr val="002060"/>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Rising costs</a:t>
            </a:r>
          </a:p>
          <a:p>
            <a:pPr lvl="0" eaLnBrk="1" hangingPunct="1">
              <a:lnSpc>
                <a:spcPct val="90000"/>
              </a:lnSpc>
              <a:spcBef>
                <a:spcPts val="1000"/>
              </a:spcBef>
              <a:spcAft>
                <a:spcPts val="0"/>
              </a:spcAft>
            </a:pPr>
            <a:r>
              <a:rPr lang="en-US" altLang="en-US" b="1" dirty="0">
                <a:solidFill>
                  <a:srgbClr val="002060"/>
                </a:solidFill>
                <a:ea typeface="Calibri" panose="020F0502020204030204" pitchFamily="34" charset="0"/>
                <a:cs typeface="Arial" panose="020B0604020202020204" pitchFamily="34" charset="0"/>
              </a:rPr>
              <a:t>Business expenses such as rent, supplies, and utilities have increased.</a:t>
            </a:r>
          </a:p>
          <a:p>
            <a:pPr lvl="0" eaLnBrk="1" hangingPunct="1">
              <a:lnSpc>
                <a:spcPct val="90000"/>
              </a:lnSpc>
              <a:spcBef>
                <a:spcPts val="1000"/>
              </a:spcBef>
              <a:spcAft>
                <a:spcPts val="0"/>
              </a:spcAft>
            </a:pPr>
            <a:endParaRPr lang="en-US" altLang="en-US" sz="1800" b="1" dirty="0">
              <a:solidFill>
                <a:schemeClr val="accent1"/>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endParaRPr lang="en-US" altLang="en-US" sz="1800" b="1" dirty="0">
              <a:solidFill>
                <a:schemeClr val="accent1"/>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endParaRPr lang="en-US" altLang="en-US" sz="1800" b="1" dirty="0">
              <a:solidFill>
                <a:schemeClr val="accent1"/>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endParaRPr lang="en-US" altLang="en-US" sz="1800" b="1" dirty="0">
              <a:solidFill>
                <a:schemeClr val="accent1"/>
              </a:solidFill>
              <a:ea typeface="Calibri" panose="020F0502020204030204" pitchFamily="34" charset="0"/>
              <a:cs typeface="Arial" panose="020B0604020202020204" pitchFamily="34" charset="0"/>
            </a:endParaRPr>
          </a:p>
          <a:p>
            <a:pPr lvl="0" eaLnBrk="1" hangingPunct="1">
              <a:lnSpc>
                <a:spcPct val="90000"/>
              </a:lnSpc>
              <a:spcBef>
                <a:spcPts val="1000"/>
              </a:spcBef>
              <a:spcAft>
                <a:spcPts val="0"/>
              </a:spcAft>
            </a:pPr>
            <a:endParaRPr lang="en-US" altLang="en-US" sz="2400" b="1" dirty="0">
              <a:solidFill>
                <a:schemeClr val="accent1"/>
              </a:solidFill>
              <a:ea typeface="Calibri" panose="020F0502020204030204" pitchFamily="34" charset="0"/>
              <a:cs typeface="Arial" panose="020B0604020202020204" pitchFamily="34" charset="0"/>
            </a:endParaRPr>
          </a:p>
        </p:txBody>
      </p:sp>
      <p:sp>
        <p:nvSpPr>
          <p:cNvPr id="563" name="Rectangle 562">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64"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pic>
        <p:nvPicPr>
          <p:cNvPr id="5" name="Picture 4" descr="White calculator">
            <a:extLst>
              <a:ext uri="{FF2B5EF4-FFF2-40B4-BE49-F238E27FC236}">
                <a16:creationId xmlns:a16="http://schemas.microsoft.com/office/drawing/2014/main" id="{F2872EAD-CE17-F5B8-1EF6-109DB24FB325}"/>
              </a:ext>
            </a:extLst>
          </p:cNvPr>
          <p:cNvPicPr>
            <a:picLocks noChangeAspect="1"/>
          </p:cNvPicPr>
          <p:nvPr/>
        </p:nvPicPr>
        <p:blipFill>
          <a:blip r:embed="rId2"/>
          <a:srcRect l="13433" r="50739" b="-1"/>
          <a:stretch>
            <a:fillRect/>
          </a:stretch>
        </p:blipFill>
        <p:spPr>
          <a:xfrm>
            <a:off x="-2650" y="10"/>
            <a:ext cx="3681047" cy="6857990"/>
          </a:xfrm>
          <a:prstGeom prst="rect">
            <a:avLst/>
          </a:prstGeom>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390862" y="318783"/>
            <a:ext cx="5859760" cy="604006"/>
          </a:xfrm>
        </p:spPr>
        <p:txBody>
          <a:bodyPr>
            <a:normAutofit fontScale="90000"/>
          </a:bodyPr>
          <a:lstStyle/>
          <a:p>
            <a:r>
              <a:rPr lang="en-GB" b="1" dirty="0">
                <a:solidFill>
                  <a:srgbClr val="0070C0"/>
                </a:solidFill>
                <a:effectLst>
                  <a:outerShdw blurRad="38100" dist="38100" dir="2700000" algn="tl">
                    <a:srgbClr val="000000">
                      <a:alpha val="43137"/>
                    </a:srgbClr>
                  </a:outerShdw>
                </a:effectLst>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589212" y="1320800"/>
            <a:ext cx="2695917" cy="50598222"/>
          </a:xfrm>
        </p:spPr>
        <p:txBody>
          <a:bodyPr/>
          <a:lstStyle/>
          <a:p>
            <a:endParaRPr lang="en-GB" sz="2400" b="1" dirty="0"/>
          </a:p>
          <a:p>
            <a:endParaRPr lang="en-GB" sz="2400" b="1" dirty="0">
              <a:solidFill>
                <a:srgbClr val="000000"/>
              </a:solidFill>
            </a:endParaRPr>
          </a:p>
          <a:p>
            <a:endParaRPr lang="en-GB" sz="2400" dirty="0">
              <a:solidFill>
                <a:srgbClr val="000000"/>
              </a:solidFill>
            </a:endParaRPr>
          </a:p>
        </p:txBody>
      </p:sp>
      <p:sp>
        <p:nvSpPr>
          <p:cNvPr id="4" name="Rectangle 1">
            <a:extLst>
              <a:ext uri="{FF2B5EF4-FFF2-40B4-BE49-F238E27FC236}">
                <a16:creationId xmlns:a16="http://schemas.microsoft.com/office/drawing/2014/main" id="{B8FAE867-171A-3A9D-1BCA-5DDA28AAFE82}"/>
              </a:ext>
            </a:extLst>
          </p:cNvPr>
          <p:cNvSpPr>
            <a:spLocks noChangeArrowheads="1"/>
          </p:cNvSpPr>
          <p:nvPr/>
        </p:nvSpPr>
        <p:spPr bwMode="auto">
          <a:xfrm>
            <a:off x="2105637" y="386545"/>
            <a:ext cx="8321880" cy="6771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endParaRPr lang="en-GB" sz="2000" dirty="0">
              <a:solidFill>
                <a:srgbClr val="0070C0"/>
              </a:solidFill>
            </a:endParaRPr>
          </a:p>
          <a:p>
            <a:pPr lvl="0" defTabSz="914400"/>
            <a:endParaRPr lang="en-GB" sz="2000" dirty="0">
              <a:solidFill>
                <a:srgbClr val="0070C0"/>
              </a:solidFill>
            </a:endParaRPr>
          </a:p>
          <a:p>
            <a:pPr lvl="0" defTabSz="914400"/>
            <a:r>
              <a:rPr lang="en-GB" sz="2000" dirty="0">
                <a:solidFill>
                  <a:srgbClr val="002060"/>
                </a:solidFill>
                <a:cs typeface="Arial" panose="020B0604020202020204" pitchFamily="34" charset="0"/>
              </a:rPr>
              <a:t>Established in 2016</a:t>
            </a:r>
          </a:p>
          <a:p>
            <a:pPr lvl="0" defTabSz="914400"/>
            <a:r>
              <a:rPr lang="en-GB" sz="2000" dirty="0">
                <a:solidFill>
                  <a:srgbClr val="002060"/>
                </a:solidFill>
                <a:cs typeface="Arial" panose="020B0604020202020204" pitchFamily="34" charset="0"/>
              </a:rPr>
              <a:t>Founded in 2016 by Liam and Priya Patel.</a:t>
            </a:r>
          </a:p>
          <a:p>
            <a:pPr lvl="0" defTabSz="914400"/>
            <a:endParaRPr lang="en-GB" sz="2000" dirty="0">
              <a:solidFill>
                <a:srgbClr val="002060"/>
              </a:solidFill>
              <a:cs typeface="Arial" panose="020B0604020202020204" pitchFamily="34" charset="0"/>
            </a:endParaRPr>
          </a:p>
          <a:p>
            <a:pPr lvl="0" defTabSz="914400"/>
            <a:r>
              <a:rPr lang="en-GB" sz="2000" dirty="0">
                <a:solidFill>
                  <a:srgbClr val="002060"/>
                </a:solidFill>
                <a:cs typeface="Arial" panose="020B0604020202020204" pitchFamily="34" charset="0"/>
              </a:rPr>
              <a:t>Location</a:t>
            </a:r>
          </a:p>
          <a:p>
            <a:pPr lvl="0" defTabSz="914400"/>
            <a:r>
              <a:rPr lang="en-GB" sz="2000" dirty="0">
                <a:solidFill>
                  <a:srgbClr val="002060"/>
                </a:solidFill>
                <a:cs typeface="Arial" panose="020B0604020202020204" pitchFamily="34" charset="0"/>
              </a:rPr>
              <a:t>A well-known local florist based in Norwich.</a:t>
            </a:r>
          </a:p>
          <a:p>
            <a:pPr lvl="0" defTabSz="914400"/>
            <a:endParaRPr lang="en-GB" sz="2000" dirty="0">
              <a:solidFill>
                <a:srgbClr val="002060"/>
              </a:solidFill>
              <a:cs typeface="Arial" panose="020B0604020202020204" pitchFamily="34" charset="0"/>
            </a:endParaRPr>
          </a:p>
          <a:p>
            <a:pPr lvl="0" defTabSz="914400"/>
            <a:r>
              <a:rPr lang="en-GB" sz="2000" dirty="0">
                <a:solidFill>
                  <a:srgbClr val="002060"/>
                </a:solidFill>
                <a:cs typeface="Arial" panose="020B0604020202020204" pitchFamily="34" charset="0"/>
              </a:rPr>
              <a:t>Produce Range</a:t>
            </a:r>
          </a:p>
          <a:p>
            <a:pPr lvl="0" defTabSz="914400"/>
            <a:r>
              <a:rPr lang="en-GB" sz="2000" dirty="0">
                <a:solidFill>
                  <a:srgbClr val="002060"/>
                </a:solidFill>
                <a:cs typeface="Arial" panose="020B0604020202020204" pitchFamily="34" charset="0"/>
              </a:rPr>
              <a:t>Offers fresh flowers, bespoke bouquets, and wedding arrangements.</a:t>
            </a:r>
          </a:p>
          <a:p>
            <a:pPr lvl="0" defTabSz="914400"/>
            <a:endParaRPr lang="en-GB" sz="2000" dirty="0">
              <a:solidFill>
                <a:srgbClr val="002060"/>
              </a:solidFill>
              <a:cs typeface="Arial" panose="020B0604020202020204" pitchFamily="34" charset="0"/>
            </a:endParaRPr>
          </a:p>
          <a:p>
            <a:pPr lvl="0" defTabSz="914400"/>
            <a:r>
              <a:rPr lang="en-GB" sz="2000" dirty="0">
                <a:solidFill>
                  <a:srgbClr val="002060"/>
                </a:solidFill>
                <a:cs typeface="Arial" panose="020B0604020202020204" pitchFamily="34" charset="0"/>
              </a:rPr>
              <a:t>Eco-Friendly Options</a:t>
            </a:r>
          </a:p>
          <a:p>
            <a:pPr lvl="0" defTabSz="914400"/>
            <a:r>
              <a:rPr lang="en-GB" sz="2000" dirty="0">
                <a:solidFill>
                  <a:srgbClr val="002060"/>
                </a:solidFill>
                <a:cs typeface="Arial" panose="020B0604020202020204" pitchFamily="34" charset="0"/>
              </a:rPr>
              <a:t>Provides environmentally friendly flower choices.</a:t>
            </a:r>
          </a:p>
          <a:p>
            <a:pPr lvl="0" defTabSz="914400"/>
            <a:endParaRPr lang="en-GB" sz="2000" dirty="0">
              <a:solidFill>
                <a:srgbClr val="002060"/>
              </a:solidFill>
              <a:cs typeface="Arial" panose="020B0604020202020204" pitchFamily="34" charset="0"/>
            </a:endParaRPr>
          </a:p>
          <a:p>
            <a:pPr lvl="0" defTabSz="914400"/>
            <a:r>
              <a:rPr lang="en-GB" sz="2000" dirty="0">
                <a:solidFill>
                  <a:srgbClr val="002060"/>
                </a:solidFill>
                <a:cs typeface="Arial" panose="020B0604020202020204" pitchFamily="34" charset="0"/>
              </a:rPr>
              <a:t>Strong reputation</a:t>
            </a:r>
          </a:p>
          <a:p>
            <a:pPr lvl="0" defTabSz="914400"/>
            <a:r>
              <a:rPr lang="en-GB" sz="2000" dirty="0">
                <a:solidFill>
                  <a:srgbClr val="002060"/>
                </a:solidFill>
                <a:cs typeface="Arial" panose="020B0604020202020204" pitchFamily="34" charset="0"/>
              </a:rPr>
              <a:t>Known for trust, quality service, and strong consumer relationships.</a:t>
            </a:r>
          </a:p>
          <a:p>
            <a:pPr lvl="0" defTabSz="914400"/>
            <a:endParaRPr lang="en-GB" sz="2000" dirty="0">
              <a:solidFill>
                <a:srgbClr val="002060"/>
              </a:solidFill>
              <a:cs typeface="Arial" panose="020B0604020202020204" pitchFamily="34" charset="0"/>
            </a:endParaRPr>
          </a:p>
          <a:p>
            <a:pPr lvl="0" defTabSz="914400"/>
            <a:r>
              <a:rPr lang="en-GB" sz="2000" dirty="0">
                <a:solidFill>
                  <a:srgbClr val="002060"/>
                </a:solidFill>
                <a:cs typeface="Arial" panose="020B0604020202020204" pitchFamily="34" charset="0"/>
              </a:rPr>
              <a:t>Community Involvement</a:t>
            </a:r>
          </a:p>
          <a:p>
            <a:pPr lvl="0" defTabSz="914400"/>
            <a:r>
              <a:rPr lang="en-GB" sz="2000" dirty="0">
                <a:solidFill>
                  <a:srgbClr val="002060"/>
                </a:solidFill>
                <a:cs typeface="Arial" panose="020B0604020202020204" pitchFamily="34" charset="0"/>
              </a:rPr>
              <a:t>Supports local Businesses, charities, and collaborates with other Companies.</a:t>
            </a:r>
          </a:p>
          <a:p>
            <a:pPr lvl="0" defTabSz="914400"/>
            <a:r>
              <a:rPr lang="en-GB" sz="2000" dirty="0">
                <a:solidFill>
                  <a:srgbClr val="0070C0"/>
                </a:solidFill>
                <a:cs typeface="Arial" panose="020B0604020202020204" pitchFamily="34" charset="0"/>
              </a:rPr>
              <a:t> </a:t>
            </a:r>
          </a:p>
          <a:p>
            <a:pPr lvl="0" defTabSz="914400"/>
            <a:endParaRPr lang="en-GB" sz="2000" dirty="0">
              <a:solidFill>
                <a:srgbClr val="0070C0"/>
              </a:solidFill>
            </a:endParaRPr>
          </a:p>
        </p:txBody>
      </p:sp>
      <p:sp>
        <p:nvSpPr>
          <p:cNvPr id="5" name="AutoShape 2" descr="Meta AI">
            <a:extLst>
              <a:ext uri="{FF2B5EF4-FFF2-40B4-BE49-F238E27FC236}">
                <a16:creationId xmlns:a16="http://schemas.microsoft.com/office/drawing/2014/main" id="{B69BE23C-0FA0-D135-D4EC-EDA15C451926}"/>
              </a:ext>
            </a:extLst>
          </p:cNvPr>
          <p:cNvSpPr>
            <a:spLocks noChangeAspect="1" noChangeArrowheads="1"/>
          </p:cNvSpPr>
          <p:nvPr/>
        </p:nvSpPr>
        <p:spPr bwMode="auto">
          <a:xfrm>
            <a:off x="63500" y="-106363"/>
            <a:ext cx="3738880" cy="373889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nature and scope</a:t>
            </a:r>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4869894F-BF81-9318-A792-C2D03E08F08C}"/>
                  </a:ext>
                </a:extLst>
              </p14:cNvPr>
              <p14:cNvContentPartPr/>
              <p14:nvPr/>
            </p14:nvContentPartPr>
            <p14:xfrm>
              <a:off x="1906028" y="1896744"/>
              <a:ext cx="360" cy="360"/>
            </p14:xfrm>
          </p:contentPart>
        </mc:Choice>
        <mc:Fallback xmlns="">
          <p:pic>
            <p:nvPicPr>
              <p:cNvPr id="6" name="Ink 5">
                <a:extLst>
                  <a:ext uri="{FF2B5EF4-FFF2-40B4-BE49-F238E27FC236}">
                    <a16:creationId xmlns:a16="http://schemas.microsoft.com/office/drawing/2014/main" id="{4869894F-BF81-9318-A792-C2D03E08F08C}"/>
                  </a:ext>
                </a:extLst>
              </p:cNvPr>
              <p:cNvPicPr/>
              <p:nvPr/>
            </p:nvPicPr>
            <p:blipFill>
              <a:blip r:embed="rId3"/>
              <a:stretch>
                <a:fillRect/>
              </a:stretch>
            </p:blipFill>
            <p:spPr>
              <a:xfrm>
                <a:off x="1899908" y="1890624"/>
                <a:ext cx="12600" cy="12600"/>
              </a:xfrm>
              <a:prstGeom prst="rect">
                <a:avLst/>
              </a:prstGeom>
            </p:spPr>
          </p:pic>
        </mc:Fallback>
      </mc:AlternateContent>
      <p:grpSp>
        <p:nvGrpSpPr>
          <p:cNvPr id="10" name="Group 9">
            <a:extLst>
              <a:ext uri="{FF2B5EF4-FFF2-40B4-BE49-F238E27FC236}">
                <a16:creationId xmlns:a16="http://schemas.microsoft.com/office/drawing/2014/main" id="{D4802957-6B74-4285-CF99-1698EA60B4A4}"/>
              </a:ext>
            </a:extLst>
          </p:cNvPr>
          <p:cNvGrpSpPr/>
          <p:nvPr/>
        </p:nvGrpSpPr>
        <p:grpSpPr>
          <a:xfrm>
            <a:off x="597428" y="553944"/>
            <a:ext cx="360" cy="360"/>
            <a:chOff x="597428" y="553944"/>
            <a:chExt cx="360" cy="360"/>
          </a:xfrm>
        </p:grpSpPr>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6230F6AD-D121-72DF-B8A0-47DCA95B7F3A}"/>
                    </a:ext>
                  </a:extLst>
                </p14:cNvPr>
                <p14:cNvContentPartPr/>
                <p14:nvPr/>
              </p14:nvContentPartPr>
              <p14:xfrm>
                <a:off x="597428" y="553944"/>
                <a:ext cx="360" cy="360"/>
              </p14:xfrm>
            </p:contentPart>
          </mc:Choice>
          <mc:Fallback xmlns="">
            <p:pic>
              <p:nvPicPr>
                <p:cNvPr id="7" name="Ink 6">
                  <a:extLst>
                    <a:ext uri="{FF2B5EF4-FFF2-40B4-BE49-F238E27FC236}">
                      <a16:creationId xmlns:a16="http://schemas.microsoft.com/office/drawing/2014/main" id="{6230F6AD-D121-72DF-B8A0-47DCA95B7F3A}"/>
                    </a:ext>
                  </a:extLst>
                </p:cNvPr>
                <p:cNvPicPr/>
                <p:nvPr/>
              </p:nvPicPr>
              <p:blipFill>
                <a:blip r:embed="rId3"/>
                <a:stretch>
                  <a:fillRect/>
                </a:stretch>
              </p:blipFill>
              <p:spPr>
                <a:xfrm>
                  <a:off x="591308" y="547824"/>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4FE4C911-8EDD-E8F0-2F0F-42E2D421B9D0}"/>
                    </a:ext>
                  </a:extLst>
                </p14:cNvPr>
                <p14:cNvContentPartPr/>
                <p14:nvPr/>
              </p14:nvContentPartPr>
              <p14:xfrm>
                <a:off x="597428" y="553944"/>
                <a:ext cx="360" cy="360"/>
              </p14:xfrm>
            </p:contentPart>
          </mc:Choice>
          <mc:Fallback xmlns="">
            <p:pic>
              <p:nvPicPr>
                <p:cNvPr id="8" name="Ink 7">
                  <a:extLst>
                    <a:ext uri="{FF2B5EF4-FFF2-40B4-BE49-F238E27FC236}">
                      <a16:creationId xmlns:a16="http://schemas.microsoft.com/office/drawing/2014/main" id="{4FE4C911-8EDD-E8F0-2F0F-42E2D421B9D0}"/>
                    </a:ext>
                  </a:extLst>
                </p:cNvPr>
                <p:cNvPicPr/>
                <p:nvPr/>
              </p:nvPicPr>
              <p:blipFill>
                <a:blip r:embed="rId3"/>
                <a:stretch>
                  <a:fillRect/>
                </a:stretch>
              </p:blipFill>
              <p:spPr>
                <a:xfrm>
                  <a:off x="591308" y="547824"/>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28FD0966-C5F8-A00B-61BF-12A691C574C1}"/>
                  </a:ext>
                </a:extLst>
              </p14:cNvPr>
              <p14:cNvContentPartPr/>
              <p14:nvPr/>
            </p14:nvContentPartPr>
            <p14:xfrm>
              <a:off x="1470428" y="2152344"/>
              <a:ext cx="360" cy="360"/>
            </p14:xfrm>
          </p:contentPart>
        </mc:Choice>
        <mc:Fallback xmlns="">
          <p:pic>
            <p:nvPicPr>
              <p:cNvPr id="11" name="Ink 10">
                <a:extLst>
                  <a:ext uri="{FF2B5EF4-FFF2-40B4-BE49-F238E27FC236}">
                    <a16:creationId xmlns:a16="http://schemas.microsoft.com/office/drawing/2014/main" id="{28FD0966-C5F8-A00B-61BF-12A691C574C1}"/>
                  </a:ext>
                </a:extLst>
              </p:cNvPr>
              <p:cNvPicPr/>
              <p:nvPr/>
            </p:nvPicPr>
            <p:blipFill>
              <a:blip r:embed="rId3"/>
              <a:stretch>
                <a:fillRect/>
              </a:stretch>
            </p:blipFill>
            <p:spPr>
              <a:xfrm>
                <a:off x="1464308" y="2146224"/>
                <a:ext cx="12600" cy="12600"/>
              </a:xfrm>
              <a:prstGeom prst="rect">
                <a:avLst/>
              </a:prstGeom>
            </p:spPr>
          </p:pic>
        </mc:Fallback>
      </mc:AlternateContent>
      <p:graphicFrame>
        <p:nvGraphicFramePr>
          <p:cNvPr id="19" name="Rectangle 2">
            <a:extLst>
              <a:ext uri="{FF2B5EF4-FFF2-40B4-BE49-F238E27FC236}">
                <a16:creationId xmlns:a16="http://schemas.microsoft.com/office/drawing/2014/main" id="{B57001A9-D06E-8854-9995-476E5471EFAD}"/>
              </a:ext>
            </a:extLst>
          </p:cNvPr>
          <p:cNvGraphicFramePr/>
          <p:nvPr>
            <p:extLst>
              <p:ext uri="{D42A27DB-BD31-4B8C-83A1-F6EECF244321}">
                <p14:modId xmlns:p14="http://schemas.microsoft.com/office/powerpoint/2010/main" val="3693202826"/>
              </p:ext>
            </p:extLst>
          </p:nvPr>
        </p:nvGraphicFramePr>
        <p:xfrm>
          <a:off x="1568741" y="1260149"/>
          <a:ext cx="9934431" cy="52074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45" name="Group 54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18"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419"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420"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421"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42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42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42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42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42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42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42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42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546" name="Group 54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32"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433"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434"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435"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436"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437"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438"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439"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440"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441"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442"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43"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547" name="Rectangle 54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8"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useBgFill="1">
        <p:nvSpPr>
          <p:cNvPr id="549" name="Rectangle 548">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50" name="Group 549">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2"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453"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454"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455"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456"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457"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458"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459"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460"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461"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462"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463"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551" name="Group 550">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466"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467"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468"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469"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470"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471"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472"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473"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474"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475"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476"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77"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5825066" y="2514600"/>
            <a:ext cx="5681134" cy="2262781"/>
          </a:xfrm>
        </p:spPr>
        <p:txBody>
          <a:bodyPr vert="horz" lIns="91440" tIns="45720" rIns="91440" bIns="45720" rtlCol="0" anchor="b">
            <a:normAutofit/>
          </a:bodyPr>
          <a:lstStyle/>
          <a:p>
            <a:br>
              <a:rPr lang="en-US" sz="4400"/>
            </a:br>
            <a:endParaRPr lang="en-US" sz="4400"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5272451" y="0"/>
            <a:ext cx="6547637" cy="7029974"/>
          </a:xfrm>
        </p:spPr>
        <p:txBody>
          <a:bodyPr vert="horz" lIns="91440" tIns="45720" rIns="91440" bIns="45720" rtlCol="0" anchor="t">
            <a:noAutofit/>
          </a:bodyPr>
          <a:lstStyle/>
          <a:p>
            <a:pPr>
              <a:lnSpc>
                <a:spcPct val="90000"/>
              </a:lnSpc>
            </a:pPr>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 Green Haven Florists</a:t>
            </a:r>
          </a:p>
          <a:p>
            <a:pPr>
              <a:lnSpc>
                <a:spcPct val="90000"/>
              </a:lnSpc>
            </a:pPr>
            <a:r>
              <a:rPr lang="en-US"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POLITICAL:</a:t>
            </a:r>
          </a:p>
          <a:p>
            <a:pPr>
              <a:lnSpc>
                <a:spcPct val="90000"/>
              </a:lnSpc>
            </a:pPr>
            <a:endParaRPr lang="en-US" b="1"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b="1" dirty="0">
                <a:solidFill>
                  <a:srgbClr val="00206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POLITICAL: </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Government taxes increase Business expenses</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Trade policies affect imported flowers </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Challenging to compete with online retailers</a:t>
            </a:r>
          </a:p>
          <a:p>
            <a:pPr>
              <a:lnSpc>
                <a:spcPct val="90000"/>
              </a:lnSpc>
            </a:pPr>
            <a:endParaRPr lang="en-US" b="1"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ECONOMIC:</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Inflation rises supplier costs</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Higher rent and utility bills</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Flowers are non-essential products</a:t>
            </a:r>
          </a:p>
          <a:p>
            <a:pPr>
              <a:lnSpc>
                <a:spcPct val="90000"/>
              </a:lnSpc>
            </a:pPr>
            <a:endParaRPr lang="en-US"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90000"/>
              </a:lnSpc>
            </a:pPr>
            <a:r>
              <a:rPr lang="en-US"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Growth of online shopping </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Consumers prefer convenience </a:t>
            </a:r>
          </a:p>
          <a:p>
            <a:pPr>
              <a:lnSpc>
                <a:spcPct val="90000"/>
              </a:lnSpc>
            </a:pPr>
            <a:r>
              <a:rPr lang="en-US" b="1" dirty="0">
                <a:solidFill>
                  <a:srgbClr val="002060"/>
                </a:solidFill>
                <a:latin typeface="Arial" panose="020B0604020202020204" pitchFamily="34" charset="0"/>
                <a:ea typeface="Calibri" panose="020F0502020204030204" pitchFamily="34" charset="0"/>
                <a:cs typeface="Arial" panose="020B0604020202020204" pitchFamily="34" charset="0"/>
              </a:rPr>
              <a:t>Bigger companies offer affordable deals.</a:t>
            </a:r>
          </a:p>
          <a:p>
            <a:pPr>
              <a:lnSpc>
                <a:spcPct val="90000"/>
              </a:lnSpc>
            </a:pPr>
            <a:endParaRPr lang="en-US" sz="1600" b="1" dirty="0"/>
          </a:p>
        </p:txBody>
      </p:sp>
      <p:sp>
        <p:nvSpPr>
          <p:cNvPr id="552" name="Rectangle 551">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3"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pic>
        <p:nvPicPr>
          <p:cNvPr id="5" name="Picture 4" descr="Plant by mortar and pestle">
            <a:extLst>
              <a:ext uri="{FF2B5EF4-FFF2-40B4-BE49-F238E27FC236}">
                <a16:creationId xmlns:a16="http://schemas.microsoft.com/office/drawing/2014/main" id="{A25539D1-84F0-9BCA-7E9B-6EE94F7241F3}"/>
              </a:ext>
            </a:extLst>
          </p:cNvPr>
          <p:cNvPicPr>
            <a:picLocks noChangeAspect="1"/>
          </p:cNvPicPr>
          <p:nvPr/>
        </p:nvPicPr>
        <p:blipFill>
          <a:blip r:embed="rId2"/>
          <a:srcRect l="53989" r="10183" b="-1"/>
          <a:stretch>
            <a:fillRect/>
          </a:stretch>
        </p:blipFill>
        <p:spPr>
          <a:xfrm>
            <a:off x="-2650" y="10"/>
            <a:ext cx="3681047" cy="6857990"/>
          </a:xfrm>
          <a:prstGeom prst="rect">
            <a:avLst/>
          </a:prstGeom>
        </p:spPr>
      </p:pic>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126" name="Rectangle 3125">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259893" y="3101093"/>
            <a:ext cx="2454052" cy="3029344"/>
          </a:xfrm>
        </p:spPr>
        <p:txBody>
          <a:bodyPr>
            <a:normAutofit/>
          </a:bodyPr>
          <a:lstStyle/>
          <a:p>
            <a:pPr>
              <a:lnSpc>
                <a:spcPct val="90000"/>
              </a:lnSpc>
            </a:pPr>
            <a:r>
              <a:rPr lang="en-GB" sz="2700" b="1" dirty="0">
                <a:solidFill>
                  <a:schemeClr val="accent3"/>
                </a:solidFill>
              </a:rPr>
              <a:t>PESTLE ANALYSIS: Green Haven Florists</a:t>
            </a:r>
            <a:br>
              <a:rPr lang="en-GB" sz="2700" dirty="0">
                <a:solidFill>
                  <a:schemeClr val="accent3"/>
                </a:solidFill>
              </a:rPr>
            </a:br>
            <a:br>
              <a:rPr lang="en-GB" sz="2700" dirty="0">
                <a:solidFill>
                  <a:schemeClr val="bg1"/>
                </a:solidFill>
              </a:rPr>
            </a:br>
            <a:br>
              <a:rPr lang="en-GB" sz="2700" dirty="0">
                <a:solidFill>
                  <a:schemeClr val="bg1"/>
                </a:solidFill>
              </a:rPr>
            </a:br>
            <a:endParaRPr lang="en-GB" sz="2700" dirty="0">
              <a:solidFill>
                <a:schemeClr val="bg1"/>
              </a:solidFill>
            </a:endParaRPr>
          </a:p>
        </p:txBody>
      </p:sp>
      <p:sp>
        <p:nvSpPr>
          <p:cNvPr id="3127"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3128" name="Rectangle 3127">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4563612" y="201336"/>
            <a:ext cx="6835848" cy="6543413"/>
          </a:xfrm>
        </p:spPr>
        <p:txBody>
          <a:bodyPr anchor="ctr">
            <a:normAutofit/>
          </a:bodyPr>
          <a:lstStyle/>
          <a:p>
            <a:pPr marL="0" indent="0">
              <a:lnSpc>
                <a:spcPct val="90000"/>
              </a:lnSpc>
              <a:buNone/>
            </a:pPr>
            <a:r>
              <a:rPr lang="en-GB" sz="2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TECHNOLOGICAL:</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Weak online presence</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Limited use of Social Media</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Losing sales to online competitors</a:t>
            </a:r>
          </a:p>
          <a:p>
            <a:pPr marL="0" indent="0">
              <a:lnSpc>
                <a:spcPct val="90000"/>
              </a:lnSpc>
              <a:buNone/>
            </a:pPr>
            <a:endParaRPr lang="en-GB" sz="2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90000"/>
              </a:lnSpc>
              <a:buNone/>
            </a:pPr>
            <a:r>
              <a:rPr lang="en-GB" sz="2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LEGAL:</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Protect consumer data</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Follow consumer protection laws</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Comply with employment and healthy &amp; safety laws</a:t>
            </a:r>
          </a:p>
          <a:p>
            <a:pPr marL="0" indent="0">
              <a:lnSpc>
                <a:spcPct val="90000"/>
              </a:lnSpc>
              <a:buNone/>
            </a:pPr>
            <a:endParaRPr lang="en-GB" sz="2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90000"/>
              </a:lnSpc>
              <a:buNone/>
            </a:pPr>
            <a:r>
              <a:rPr lang="en-GB" sz="2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ENVIRONMENTAL:</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Eco-friendly packaging </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Sustainable flower sourcing</a:t>
            </a:r>
          </a:p>
          <a:p>
            <a:pPr marL="0" indent="0">
              <a:lnSpc>
                <a:spcPct val="90000"/>
              </a:lnSpc>
              <a:buNone/>
            </a:pPr>
            <a:r>
              <a:rPr lang="en-GB" sz="2000" b="1" dirty="0">
                <a:solidFill>
                  <a:srgbClr val="002060"/>
                </a:solidFill>
                <a:latin typeface="Arial" panose="020B0604020202020204" pitchFamily="34" charset="0"/>
                <a:ea typeface="Calibri" panose="020F0502020204030204" pitchFamily="34" charset="0"/>
                <a:cs typeface="Arial" panose="020B0604020202020204" pitchFamily="34" charset="0"/>
              </a:rPr>
              <a:t>Climate change affects supply</a:t>
            </a:r>
            <a:endParaRPr lang="en-GB" sz="2000" b="1" dirty="0">
              <a:solidFill>
                <a:srgbClr val="002060"/>
              </a:solidFill>
              <a:latin typeface="Arial" panose="020B0604020202020204" pitchFamily="34" charset="0"/>
              <a:cs typeface="Arial" panose="020B0604020202020204" pitchFamily="34" charset="0"/>
            </a:endParaRPr>
          </a:p>
          <a:p>
            <a:pPr marL="0" indent="0">
              <a:lnSpc>
                <a:spcPct val="90000"/>
              </a:lnSpc>
              <a:buNone/>
            </a:pPr>
            <a:endParaRPr lang="en-GB" sz="1300" b="1" dirty="0"/>
          </a:p>
          <a:p>
            <a:pPr marL="0" indent="0">
              <a:lnSpc>
                <a:spcPct val="90000"/>
              </a:lnSpc>
              <a:buNone/>
            </a:pPr>
            <a:r>
              <a:rPr lang="en-GB" sz="1300" b="1" dirty="0"/>
              <a:t>     </a:t>
            </a:r>
          </a:p>
        </p:txBody>
      </p:sp>
      <p:sp>
        <p:nvSpPr>
          <p:cNvPr id="11" name="Rectangle 13">
            <a:extLst>
              <a:ext uri="{FF2B5EF4-FFF2-40B4-BE49-F238E27FC236}">
                <a16:creationId xmlns:a16="http://schemas.microsoft.com/office/drawing/2014/main" id="{FB319371-B262-918C-BDED-22824E9A3570}"/>
              </a:ext>
            </a:extLst>
          </p:cNvPr>
          <p:cNvSpPr>
            <a:spLocks noChangeArrowheads="1"/>
          </p:cNvSpPr>
          <p:nvPr/>
        </p:nvSpPr>
        <p:spPr bwMode="auto">
          <a:xfrm>
            <a:off x="0" y="-377026"/>
            <a:ext cx="20074726"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ctr" latinLnBrk="0" hangingPunct="0">
              <a:spcBef>
                <a:spcPct val="0"/>
              </a:spcBef>
              <a:spcAft>
                <a:spcPts val="600"/>
              </a:spcAft>
              <a:buClrTx/>
              <a:buSzTx/>
              <a:buFontTx/>
              <a:buNone/>
              <a:tabLst/>
            </a:pPr>
            <a:r>
              <a:rPr kumimoji="0" lang="en-US" altLang="en-US" sz="1100" b="0" i="0" u="none" strike="noStrike" cap="none" normalizeH="0" baseline="0">
                <a:ln>
                  <a:noFill/>
                </a:ln>
                <a:solidFill>
                  <a:srgbClr val="1C1E21"/>
                </a:solidFill>
                <a:effectLst/>
                <a:latin typeface="inherit"/>
              </a:rPr>
              <a:t>Sustainability's a great angle for Green Haven, but it's a double-edged sword   </a:t>
            </a:r>
            <a:r>
              <a:rPr kumimoji="0" lang="en-US" altLang="en-US" sz="1200" b="0" i="0" u="none" strike="noStrike" cap="none" normalizeH="0" baseline="0">
                <a:ln>
                  <a:noFill/>
                </a:ln>
                <a:solidFill>
                  <a:srgbClr val="1C1E21"/>
                </a:solidFill>
                <a:effectLst/>
                <a:latin typeface="inherit"/>
              </a:rPr>
              <a:t>      </a:t>
            </a:r>
            <a:r>
              <a:rPr kumimoji="0" lang="en-US" altLang="en-US" sz="1100" b="0" i="0" u="none" strike="noStrike" cap="none" normalizeH="0" baseline="0">
                <a:ln>
                  <a:noFill/>
                </a:ln>
                <a:solidFill>
                  <a:srgbClr val="1C1E21"/>
                </a:solidFill>
                <a:effectLst/>
                <a:latin typeface="inherit"/>
              </a:rPr>
              <a:t>. Eco-friendly packaging's lovely, but it does bump up costs. And with weather patterns getting more unpredictable, sourcing flowers sustainably's getting trickier too. Worth exploring if they can shout about their eco-cred more to attract like-minded customers?   </a:t>
            </a:r>
            <a:r>
              <a:rPr kumimoji="0" lang="en-US" altLang="en-US" sz="1200" b="0" i="0" u="none" strike="noStrike" cap="none" normalizeH="0" baseline="0">
                <a:ln>
                  <a:noFill/>
                </a:ln>
                <a:solidFill>
                  <a:srgbClr val="1C1E21"/>
                </a:solidFill>
                <a:effectLst/>
                <a:latin typeface="inherit"/>
              </a:rPr>
              <a:t>      </a:t>
            </a:r>
            <a:endParaRPr kumimoji="0" lang="en-US" altLang="en-US" sz="1100" b="0" i="0" u="none" strike="noStrike" cap="none" normalizeH="0" baseline="0">
              <a:ln>
                <a:noFill/>
              </a:ln>
              <a:solidFill>
                <a:srgbClr val="1C1E21"/>
              </a:solidFill>
              <a:effectLst/>
              <a:latin typeface="inherit"/>
            </a:endParaRPr>
          </a:p>
          <a:p>
            <a:pPr marL="0" marR="0" lvl="0" indent="0" algn="l" defTabSz="914400" rtl="0" eaLnBrk="0" fontAlgn="base" latinLnBrk="0" hangingPunct="0">
              <a:spcBef>
                <a:spcPct val="0"/>
              </a:spcBef>
              <a:spcAft>
                <a:spcPts val="600"/>
              </a:spcAft>
              <a:buClrTx/>
              <a:buSzTx/>
              <a:buFontTx/>
              <a:buNone/>
              <a:tabLst/>
            </a:pPr>
            <a:br>
              <a:rPr kumimoji="0" lang="en-US" altLang="en-US" sz="8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87" name="Picture 15" descr="🌱">
            <a:extLst>
              <a:ext uri="{FF2B5EF4-FFF2-40B4-BE49-F238E27FC236}">
                <a16:creationId xmlns:a16="http://schemas.microsoft.com/office/drawing/2014/main" id="{49F55A96-8B22-752E-25B2-A3D5C26B6E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88150" y="-288925"/>
            <a:ext cx="203200" cy="20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and effect analysis: Fishbone diagram</a:t>
            </a:r>
            <a:endParaRPr lang="en-US" sz="3200"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graphicFrame>
        <p:nvGraphicFramePr>
          <p:cNvPr id="7" name="Object 6">
            <a:extLst>
              <a:ext uri="{FF2B5EF4-FFF2-40B4-BE49-F238E27FC236}">
                <a16:creationId xmlns:a16="http://schemas.microsoft.com/office/drawing/2014/main" id="{A1FC58CD-AF94-1B30-1EAB-73F67A3B7D18}"/>
              </a:ext>
            </a:extLst>
          </p:cNvPr>
          <p:cNvGraphicFramePr>
            <a:graphicFrameLocks noChangeAspect="1"/>
          </p:cNvGraphicFramePr>
          <p:nvPr>
            <p:extLst>
              <p:ext uri="{D42A27DB-BD31-4B8C-83A1-F6EECF244321}">
                <p14:modId xmlns:p14="http://schemas.microsoft.com/office/powerpoint/2010/main" val="2181039026"/>
              </p:ext>
            </p:extLst>
          </p:nvPr>
        </p:nvGraphicFramePr>
        <p:xfrm>
          <a:off x="1761484" y="796750"/>
          <a:ext cx="10034588" cy="5637606"/>
        </p:xfrm>
        <a:graphic>
          <a:graphicData uri="http://schemas.openxmlformats.org/presentationml/2006/ole">
            <mc:AlternateContent xmlns:mc="http://schemas.openxmlformats.org/markup-compatibility/2006">
              <mc:Choice xmlns:v="urn:schemas-microsoft-com:vml" Requires="v">
                <p:oleObj name="Document" r:id="rId2" imgW="10035258" imgH="5076532" progId="Word.Document.8">
                  <p:embed/>
                </p:oleObj>
              </mc:Choice>
              <mc:Fallback>
                <p:oleObj name="Document" r:id="rId2" imgW="10035258" imgH="5076532" progId="Word.Document.8">
                  <p:embed/>
                  <p:pic>
                    <p:nvPicPr>
                      <p:cNvPr id="7" name="Object 6">
                        <a:extLst>
                          <a:ext uri="{FF2B5EF4-FFF2-40B4-BE49-F238E27FC236}">
                            <a16:creationId xmlns:a16="http://schemas.microsoft.com/office/drawing/2014/main" id="{A1FC58CD-AF94-1B30-1EAB-73F67A3B7D18}"/>
                          </a:ext>
                        </a:extLst>
                      </p:cNvPr>
                      <p:cNvPicPr/>
                      <p:nvPr/>
                    </p:nvPicPr>
                    <p:blipFill>
                      <a:blip r:embed="rId3"/>
                      <a:stretch>
                        <a:fillRect/>
                      </a:stretch>
                    </p:blipFill>
                    <p:spPr>
                      <a:xfrm>
                        <a:off x="1761484" y="796750"/>
                        <a:ext cx="10034588" cy="5637606"/>
                      </a:xfrm>
                      <a:prstGeom prst="rect">
                        <a:avLst/>
                      </a:prstGeom>
                    </p:spPr>
                  </p:pic>
                </p:oleObj>
              </mc:Fallback>
            </mc:AlternateContent>
          </a:graphicData>
        </a:graphic>
      </p:graphicFrame>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3" name="Group 10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104" name="Rectangle 103">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useBgFill="1">
        <p:nvSpPr>
          <p:cNvPr id="106" name="Rectangle 105">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3397542" y="1115736"/>
            <a:ext cx="8107070" cy="45719"/>
          </a:xfrm>
        </p:spPr>
        <p:txBody>
          <a:bodyPr vert="horz" lIns="91440" tIns="45720" rIns="91440" bIns="45720" rtlCol="0" anchor="b">
            <a:normAutofit fontScale="90000"/>
          </a:bodyPr>
          <a:lstStyle/>
          <a:p>
            <a:r>
              <a:rPr lang="en-US" sz="5400" b="1" dirty="0">
                <a:solidFill>
                  <a:srgbClr val="002060"/>
                </a:solidFill>
                <a:effectLst>
                  <a:outerShdw blurRad="38100" dist="38100" dir="2700000" algn="tl">
                    <a:srgbClr val="000000">
                      <a:alpha val="43137"/>
                    </a:srgbClr>
                  </a:outerShdw>
                </a:effectLst>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3070959" y="1161455"/>
            <a:ext cx="8433653" cy="5730519"/>
          </a:xfrm>
        </p:spPr>
        <p:txBody>
          <a:bodyPr vert="horz" lIns="91440" tIns="45720" rIns="91440" bIns="45720" rtlCol="0" anchor="t">
            <a:normAutofit/>
          </a:bodyPr>
          <a:lstStyle/>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30% Decline in Sales</a:t>
            </a: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Significant drop in in-store sales</a:t>
            </a:r>
          </a:p>
          <a:p>
            <a:pPr>
              <a:lnSpc>
                <a:spcPct val="90000"/>
              </a:lnSpc>
            </a:pPr>
            <a:endParaRPr lang="en-US"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Strong Competition</a:t>
            </a: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Online retailers offering cheaper and convenient options</a:t>
            </a:r>
          </a:p>
          <a:p>
            <a:pPr>
              <a:lnSpc>
                <a:spcPct val="90000"/>
              </a:lnSpc>
            </a:pPr>
            <a:endParaRPr lang="en-US"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Rising Costs</a:t>
            </a: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Increased expenses reducing profit</a:t>
            </a:r>
          </a:p>
          <a:p>
            <a:pPr>
              <a:lnSpc>
                <a:spcPct val="90000"/>
              </a:lnSpc>
            </a:pPr>
            <a:endParaRPr lang="en-US"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Changing Consumer Demand</a:t>
            </a: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More consumers prefer online shopping</a:t>
            </a:r>
          </a:p>
          <a:p>
            <a:pPr>
              <a:lnSpc>
                <a:spcPct val="90000"/>
              </a:lnSpc>
            </a:pPr>
            <a:endParaRPr lang="en-US" dirty="0">
              <a:solidFill>
                <a:srgbClr val="00206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Weak Marketing</a:t>
            </a:r>
          </a:p>
          <a:p>
            <a:pPr>
              <a:lnSpc>
                <a:spcPct val="90000"/>
              </a:lnSpc>
            </a:pPr>
            <a:r>
              <a:rPr lang="en-US" dirty="0">
                <a:solidFill>
                  <a:srgbClr val="002060"/>
                </a:solidFill>
                <a:latin typeface="Arial" panose="020B0604020202020204" pitchFamily="34" charset="0"/>
                <a:ea typeface="Calibri" panose="020F0502020204030204" pitchFamily="34" charset="0"/>
                <a:cs typeface="Arial" panose="020B0604020202020204" pitchFamily="34" charset="0"/>
              </a:rPr>
              <a:t>Limited digital marketing and promotion</a:t>
            </a:r>
          </a:p>
          <a:p>
            <a:pPr>
              <a:lnSpc>
                <a:spcPct val="90000"/>
              </a:lnSpc>
            </a:pPr>
            <a:endParaRPr lang="en-US"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u="sng" dirty="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107" name="Rectangle 106">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5"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46"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47"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48"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49"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50"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51"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52"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53"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54"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108"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109"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grpSp>
        <p:nvGrpSpPr>
          <p:cNvPr id="110" name="Group 109">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111"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US"/>
            </a:p>
          </p:txBody>
        </p:sp>
        <p:sp>
          <p:nvSpPr>
            <p:cNvPr id="112"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US"/>
            </a:p>
          </p:txBody>
        </p:sp>
        <p:sp>
          <p:nvSpPr>
            <p:cNvPr id="113"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US"/>
            </a:p>
          </p:txBody>
        </p:sp>
        <p:sp>
          <p:nvSpPr>
            <p:cNvPr id="11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US"/>
            </a:p>
          </p:txBody>
        </p:sp>
        <p:sp>
          <p:nvSpPr>
            <p:cNvPr id="11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US"/>
            </a:p>
          </p:txBody>
        </p:sp>
        <p:sp>
          <p:nvSpPr>
            <p:cNvPr id="11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US"/>
            </a:p>
          </p:txBody>
        </p:sp>
        <p:sp>
          <p:nvSpPr>
            <p:cNvPr id="117"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US"/>
            </a:p>
          </p:txBody>
        </p:sp>
        <p:sp>
          <p:nvSpPr>
            <p:cNvPr id="118"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US"/>
            </a:p>
          </p:txBody>
        </p:sp>
        <p:sp>
          <p:nvSpPr>
            <p:cNvPr id="119"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US"/>
            </a:p>
          </p:txBody>
        </p:sp>
        <p:sp>
          <p:nvSpPr>
            <p:cNvPr id="120"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US"/>
            </a:p>
          </p:txBody>
        </p:sp>
        <p:sp>
          <p:nvSpPr>
            <p:cNvPr id="121"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US"/>
            </a:p>
          </p:txBody>
        </p:sp>
        <p:sp>
          <p:nvSpPr>
            <p:cNvPr id="122"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US"/>
            </a:p>
          </p:txBody>
        </p:sp>
      </p:grpSp>
      <p:sp>
        <p:nvSpPr>
          <p:cNvPr id="123"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3">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5"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8"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9"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1"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2"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3"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4"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5"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8" name="Group 117">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9"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0"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1"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2"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3"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4"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5"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6"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7"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8"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9"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2" name="Rectangle 131">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4"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136" name="Rectangle 135">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solidFill>
        </p:grpSpPr>
        <p:sp>
          <p:nvSpPr>
            <p:cNvPr id="139"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0"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41"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42"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43"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44"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45"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46"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47"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48"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49"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50"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152"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u="sng" dirty="0">
                <a:solidFill>
                  <a:srgbClr val="FFFFFF"/>
                </a:solidFill>
                <a:effectLst>
                  <a:outerShdw blurRad="38100" dist="38100" dir="2700000" algn="tl">
                    <a:srgbClr val="000000">
                      <a:alpha val="43137"/>
                    </a:srgbClr>
                  </a:outerShdw>
                </a:effectLst>
              </a:rPr>
              <a:t>References</a:t>
            </a:r>
            <a:r>
              <a:rPr lang="en-US" sz="5400" b="1" dirty="0">
                <a:solidFill>
                  <a:srgbClr val="FFFFFF"/>
                </a:solidFill>
              </a:rPr>
              <a:t>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5951963" y="0"/>
            <a:ext cx="6212813" cy="6529888"/>
          </a:xfrm>
        </p:spPr>
        <p:txBody>
          <a:bodyPr vert="horz" lIns="91440" tIns="45720" rIns="91440" bIns="45720" rtlCol="0" anchor="ctr">
            <a:noAutofit/>
          </a:bodyPr>
          <a:lstStyle/>
          <a:p>
            <a:pPr>
              <a:lnSpc>
                <a:spcPct val="90000"/>
              </a:lnSpc>
            </a:pPr>
            <a:r>
              <a:rPr lang="en-US" sz="1800" u="sng" dirty="0">
                <a:solidFill>
                  <a:srgbClr val="FFFFFF"/>
                </a:solidFill>
              </a:rPr>
              <a:t>House of Commons Library (2026) Inflation in the UK: Economic indicators. Available at: </a:t>
            </a:r>
            <a:r>
              <a:rPr lang="en-US" sz="1800" u="sng" dirty="0">
                <a:solidFill>
                  <a:srgbClr val="FFFFFF"/>
                </a:solidFill>
                <a:hlinkClick r:id="rId2">
                  <a:extLst>
                    <a:ext uri="{A12FA001-AC4F-418D-AE19-62706E023703}">
                      <ahyp:hlinkClr xmlns:ahyp="http://schemas.microsoft.com/office/drawing/2018/hyperlinkcolor" val="tx"/>
                    </a:ext>
                  </a:extLst>
                </a:hlinkClick>
              </a:rPr>
              <a:t>https://commonslibrary.parliament.uk/research-briefings/sn02784</a:t>
            </a:r>
            <a:r>
              <a:rPr lang="en-US" sz="1800" u="sng" dirty="0">
                <a:solidFill>
                  <a:srgbClr val="FFFFFF"/>
                </a:solidFill>
              </a:rPr>
              <a:t>. (Accessed 25 February 2026).</a:t>
            </a:r>
            <a:br>
              <a:rPr lang="en-US" sz="1800" b="1" u="sng" dirty="0">
                <a:solidFill>
                  <a:srgbClr val="FFFFFF"/>
                </a:solidFill>
              </a:rPr>
            </a:br>
            <a:endParaRPr lang="en-US" sz="1800" b="1" u="sng" dirty="0">
              <a:solidFill>
                <a:srgbClr val="FFFFFF"/>
              </a:solidFill>
            </a:endParaRPr>
          </a:p>
          <a:p>
            <a:pPr>
              <a:lnSpc>
                <a:spcPct val="90000"/>
              </a:lnSpc>
            </a:pPr>
            <a:r>
              <a:rPr lang="en-US" sz="1800" u="sng" dirty="0">
                <a:solidFill>
                  <a:srgbClr val="FFFFFF"/>
                </a:solidFill>
              </a:rPr>
              <a:t>Simply Business (2026) UK high streets at risk of dying out, Business owners warn: Available at: </a:t>
            </a:r>
            <a:r>
              <a:rPr lang="en-US" sz="1800" u="sng" dirty="0">
                <a:solidFill>
                  <a:srgbClr val="FFFFFF"/>
                </a:solidFill>
                <a:hlinkClick r:id="rId3">
                  <a:extLst>
                    <a:ext uri="{A12FA001-AC4F-418D-AE19-62706E023703}">
                      <ahyp:hlinkClr xmlns:ahyp="http://schemas.microsoft.com/office/drawing/2018/hyperlinkcolor" val="tx"/>
                    </a:ext>
                  </a:extLst>
                </a:hlinkClick>
              </a:rPr>
              <a:t>https://www.simplybusiness.co.uk</a:t>
            </a:r>
            <a:r>
              <a:rPr lang="en-US" sz="1800" u="sng" dirty="0">
                <a:solidFill>
                  <a:srgbClr val="FFFFFF"/>
                </a:solidFill>
              </a:rPr>
              <a:t> (Accessed: 25 February 2026).</a:t>
            </a:r>
          </a:p>
          <a:p>
            <a:pPr>
              <a:lnSpc>
                <a:spcPct val="90000"/>
              </a:lnSpc>
            </a:pPr>
            <a:endParaRPr lang="en-US" sz="1800" u="sng" dirty="0">
              <a:solidFill>
                <a:srgbClr val="FFFFFF"/>
              </a:solidFill>
            </a:endParaRPr>
          </a:p>
          <a:p>
            <a:pPr>
              <a:lnSpc>
                <a:spcPct val="90000"/>
              </a:lnSpc>
            </a:pPr>
            <a:r>
              <a:rPr lang="en-US" sz="1800" u="sng" dirty="0">
                <a:solidFill>
                  <a:srgbClr val="FFFFFF"/>
                </a:solidFill>
              </a:rPr>
              <a:t>Office for National Statistics (2026) Internet sales as a percentage of total retail sales. Available at: </a:t>
            </a:r>
            <a:r>
              <a:rPr lang="en-US" sz="1800" u="sng" dirty="0">
                <a:solidFill>
                  <a:srgbClr val="FFFFFF"/>
                </a:solidFill>
                <a:hlinkClick r:id="rId4">
                  <a:extLst>
                    <a:ext uri="{A12FA001-AC4F-418D-AE19-62706E023703}">
                      <ahyp:hlinkClr xmlns:ahyp="http://schemas.microsoft.com/office/drawing/2018/hyperlinkcolor" val="tx"/>
                    </a:ext>
                  </a:extLst>
                </a:hlinkClick>
              </a:rPr>
              <a:t>https://www.ons.gov.uk</a:t>
            </a:r>
            <a:r>
              <a:rPr lang="en-US" sz="1800" u="sng" dirty="0">
                <a:solidFill>
                  <a:srgbClr val="FFFFFF"/>
                </a:solidFill>
              </a:rPr>
              <a:t> (Accessed: 25 February 2026).</a:t>
            </a:r>
          </a:p>
          <a:p>
            <a:pPr>
              <a:lnSpc>
                <a:spcPct val="90000"/>
              </a:lnSpc>
            </a:pPr>
            <a:endParaRPr lang="en-US" sz="1800" u="sng" dirty="0">
              <a:solidFill>
                <a:srgbClr val="FFFFFF"/>
              </a:solidFill>
            </a:endParaRPr>
          </a:p>
          <a:p>
            <a:pPr>
              <a:lnSpc>
                <a:spcPct val="90000"/>
              </a:lnSpc>
            </a:pPr>
            <a:r>
              <a:rPr lang="en-US" sz="1800" u="sng" dirty="0">
                <a:solidFill>
                  <a:srgbClr val="FFFFFF"/>
                </a:solidFill>
              </a:rPr>
              <a:t>PESTLE analysis (2026) What is PESTLE analysis? Available at: </a:t>
            </a:r>
            <a:r>
              <a:rPr lang="en-US" sz="1800" u="sng" dirty="0">
                <a:solidFill>
                  <a:srgbClr val="FFFFFF"/>
                </a:solidFill>
                <a:hlinkClick r:id="rId5">
                  <a:extLst>
                    <a:ext uri="{A12FA001-AC4F-418D-AE19-62706E023703}">
                      <ahyp:hlinkClr xmlns:ahyp="http://schemas.microsoft.com/office/drawing/2018/hyperlinkcolor" val="tx"/>
                    </a:ext>
                  </a:extLst>
                </a:hlinkClick>
              </a:rPr>
              <a:t>https://pestleanalysis.com</a:t>
            </a:r>
            <a:r>
              <a:rPr lang="en-US" sz="1800" u="sng" dirty="0">
                <a:solidFill>
                  <a:srgbClr val="FFFFFF"/>
                </a:solidFill>
              </a:rPr>
              <a:t> (Accessed: 25 February 2026).</a:t>
            </a:r>
          </a:p>
          <a:p>
            <a:pPr>
              <a:lnSpc>
                <a:spcPct val="90000"/>
              </a:lnSpc>
            </a:pPr>
            <a:endParaRPr lang="en-US" sz="1800" u="sng" dirty="0">
              <a:solidFill>
                <a:srgbClr val="FFFFFF"/>
              </a:solidFill>
            </a:endParaRPr>
          </a:p>
          <a:p>
            <a:pPr>
              <a:lnSpc>
                <a:spcPct val="90000"/>
              </a:lnSpc>
            </a:pPr>
            <a:r>
              <a:rPr lang="en-US" sz="1800" u="sng" dirty="0">
                <a:solidFill>
                  <a:srgbClr val="FFFFFF"/>
                </a:solidFill>
              </a:rPr>
              <a:t>Idea scale (2026) What is a Fishbone Diagram? Definition, categories, examples and best practices. Available at: </a:t>
            </a:r>
            <a:r>
              <a:rPr lang="en-US" sz="1800" u="sng" dirty="0">
                <a:solidFill>
                  <a:srgbClr val="FFFFFF"/>
                </a:solidFill>
                <a:hlinkClick r:id="rId6">
                  <a:extLst>
                    <a:ext uri="{A12FA001-AC4F-418D-AE19-62706E023703}">
                      <ahyp:hlinkClr xmlns:ahyp="http://schemas.microsoft.com/office/drawing/2018/hyperlinkcolor" val="tx"/>
                    </a:ext>
                  </a:extLst>
                </a:hlinkClick>
              </a:rPr>
              <a:t>https://ideascale.com</a:t>
            </a:r>
            <a:r>
              <a:rPr lang="en-US" sz="1800" u="sng" dirty="0">
                <a:solidFill>
                  <a:srgbClr val="FFFFFF"/>
                </a:solidFill>
              </a:rPr>
              <a:t> (Accessed: 25 February 2026)</a:t>
            </a:r>
          </a:p>
        </p:txBody>
      </p:sp>
    </p:spTree>
    <p:extLst>
      <p:ext uri="{BB962C8B-B14F-4D97-AF65-F5344CB8AC3E}">
        <p14:creationId xmlns:p14="http://schemas.microsoft.com/office/powerpoint/2010/main" val="35912596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fontScale="90000"/>
          </a:bodyPr>
          <a:lstStyle/>
          <a:p>
            <a:r>
              <a:rPr lang="en-US" sz="4100" dirty="0"/>
              <a:t>				</a:t>
            </a:r>
            <a:br>
              <a:rPr lang="en-US" sz="5400" b="1" u="sng" dirty="0">
                <a:solidFill>
                  <a:schemeClr val="accent2"/>
                </a:solidFill>
              </a:rPr>
            </a:br>
            <a:r>
              <a:rPr lang="en-US" sz="5400" b="1" dirty="0">
                <a:solidFill>
                  <a:srgbClr val="002060"/>
                </a:solidFill>
                <a:latin typeface="Arial" panose="020B0604020202020204" pitchFamily="34" charset="0"/>
                <a:cs typeface="Arial" panose="020B0604020202020204" pitchFamily="34" charset="0"/>
              </a:rPr>
              <a:t>Do you have any questions?</a:t>
            </a:r>
            <a:r>
              <a:rPr lang="en-US" sz="5400" dirty="0">
                <a:solidFill>
                  <a:srgbClr val="002060"/>
                </a:solidFill>
                <a:latin typeface="Arial" panose="020B0604020202020204" pitchFamily="34" charset="0"/>
                <a:cs typeface="Arial" panose="020B0604020202020204" pitchFamily="34" charset="0"/>
              </a:rPr>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a0bc8a70235953e57b00e7ed04a76c02">
  <xsd:schema xmlns:xsd="http://www.w3.org/2001/XMLSchema" xmlns:xs="http://www.w3.org/2001/XMLSchema" xmlns:p="http://schemas.microsoft.com/office/2006/metadata/properties" xmlns:ns3="b4f9f7ee-5770-4a14-8925-17f3d16e50b7" targetNamespace="http://schemas.microsoft.com/office/2006/metadata/properties" ma:root="true" ma:fieldsID="d32fa27fa9affb2bff6845436bad8745"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490839-CE8F-47DB-97C2-F6C070437D34}">
  <ds:schemaRefs>
    <ds:schemaRef ds:uri="http://schemas.microsoft.com/sharepoint/v3/contenttype/forms"/>
  </ds:schemaRefs>
</ds:datastoreItem>
</file>

<file path=customXml/itemProps2.xml><?xml version="1.0" encoding="utf-8"?>
<ds:datastoreItem xmlns:ds="http://schemas.openxmlformats.org/officeDocument/2006/customXml" ds:itemID="{9D49562D-E699-4B73-8269-FD31FD1C78EA}">
  <ds:schemaRef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purl.org/dc/elements/1.1/"/>
    <ds:schemaRef ds:uri="http://www.w3.org/XML/1998/namespace"/>
    <ds:schemaRef ds:uri="http://purl.org/dc/terms/"/>
    <ds:schemaRef ds:uri="http://schemas.microsoft.com/office/infopath/2007/PartnerControls"/>
    <ds:schemaRef ds:uri="b4f9f7ee-5770-4a14-8925-17f3d16e50b7"/>
  </ds:schemaRefs>
</ds:datastoreItem>
</file>

<file path=customXml/itemProps3.xml><?xml version="1.0" encoding="utf-8"?>
<ds:datastoreItem xmlns:ds="http://schemas.openxmlformats.org/officeDocument/2006/customXml" ds:itemID="{D8F00928-019D-4FA5-A6F5-9365643E06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856</TotalTime>
  <Words>707</Words>
  <Application>Microsoft Office PowerPoint</Application>
  <PresentationFormat>Widescreen</PresentationFormat>
  <Paragraphs>124</Paragraphs>
  <Slides>11</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20" baseType="lpstr">
      <vt:lpstr>A</vt:lpstr>
      <vt:lpstr>Aptos</vt:lpstr>
      <vt:lpstr>Arial</vt:lpstr>
      <vt:lpstr>Calibri</vt:lpstr>
      <vt:lpstr>Century Gothic</vt:lpstr>
      <vt:lpstr>inherit</vt:lpstr>
      <vt:lpstr>Wingdings 3</vt:lpstr>
      <vt:lpstr>Wisp</vt:lpstr>
      <vt:lpstr>Document</vt:lpstr>
      <vt:lpstr>Problem Solving And Decision Making LCLM4004 Md Imran Arefin  2509843  LIOYD BEHARRY Assignment 1: Presentation</vt:lpstr>
      <vt:lpstr>                           Overview:           </vt:lpstr>
      <vt:lpstr>Introduction</vt:lpstr>
      <vt:lpstr>Company background</vt:lpstr>
      <vt:lpstr>Problem: nature and scope</vt:lpstr>
      <vt:lpstr> </vt:lpstr>
      <vt:lpstr>PESTLE ANALYSIS: Green Haven Florists   </vt:lpstr>
      <vt:lpstr>Cause and effect analysis: Fishbone diagram </vt:lpstr>
      <vt:lpstr>Conclusion</vt:lpstr>
      <vt:lpstr>References </vt:lpstr>
      <vt:lpstr>     Do you have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Vasilis Vesai (2510148)</cp:lastModifiedBy>
  <cp:revision>95</cp:revision>
  <dcterms:created xsi:type="dcterms:W3CDTF">2024-10-08T15:58:04Z</dcterms:created>
  <dcterms:modified xsi:type="dcterms:W3CDTF">2026-03-11T09:00:28Z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2e150ff-4790-4db0-9801-e1a2cb83509c_Enabled">
    <vt:lpwstr>true</vt:lpwstr>
  </property>
  <property fmtid="{D5CDD505-2E9C-101B-9397-08002B2CF9AE}" pid="3" name="MSIP_Label_32e150ff-4790-4db0-9801-e1a2cb83509c_SetDate">
    <vt:lpwstr>2026-02-17T10:28:33Z</vt:lpwstr>
  </property>
  <property fmtid="{D5CDD505-2E9C-101B-9397-08002B2CF9AE}" pid="4" name="MSIP_Label_32e150ff-4790-4db0-9801-e1a2cb83509c_Method">
    <vt:lpwstr>Privileged</vt:lpwstr>
  </property>
  <property fmtid="{D5CDD505-2E9C-101B-9397-08002B2CF9AE}" pid="5" name="MSIP_Label_32e150ff-4790-4db0-9801-e1a2cb83509c_Name">
    <vt:lpwstr>defa4170-0d19-0005-0004-bc88714345d2</vt:lpwstr>
  </property>
  <property fmtid="{D5CDD505-2E9C-101B-9397-08002B2CF9AE}" pid="6" name="MSIP_Label_32e150ff-4790-4db0-9801-e1a2cb83509c_SiteId">
    <vt:lpwstr>31b813f2-6514-42e9-b2f4-5d69ef68118b</vt:lpwstr>
  </property>
  <property fmtid="{D5CDD505-2E9C-101B-9397-08002B2CF9AE}" pid="7" name="MSIP_Label_32e150ff-4790-4db0-9801-e1a2cb83509c_ActionId">
    <vt:lpwstr>dbda4886-ae24-42d7-9d92-c8c568cb8967</vt:lpwstr>
  </property>
  <property fmtid="{D5CDD505-2E9C-101B-9397-08002B2CF9AE}" pid="8" name="MSIP_Label_32e150ff-4790-4db0-9801-e1a2cb83509c_ContentBits">
    <vt:lpwstr>0</vt:lpwstr>
  </property>
  <property fmtid="{D5CDD505-2E9C-101B-9397-08002B2CF9AE}" pid="9" name="MSIP_Label_32e150ff-4790-4db0-9801-e1a2cb83509c_Tag">
    <vt:lpwstr>50, 0, 1, 1</vt:lpwstr>
  </property>
  <property fmtid="{D5CDD505-2E9C-101B-9397-08002B2CF9AE}" pid="10" name="ContentTypeId">
    <vt:lpwstr>0x01010060C4E9246EAD664A9A522726E403CA17</vt:lpwstr>
  </property>
</Properties>
</file>