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2" r:id="rId3"/>
    <p:sldId id="268" r:id="rId4"/>
    <p:sldId id="273" r:id="rId5"/>
    <p:sldId id="260" r:id="rId6"/>
    <p:sldId id="257" r:id="rId7"/>
    <p:sldId id="270" r:id="rId8"/>
    <p:sldId id="263" r:id="rId9"/>
    <p:sldId id="265" r:id="rId10"/>
    <p:sldId id="274" r:id="rId11"/>
    <p:sldId id="275" r:id="rId12"/>
    <p:sldId id="258" r:id="rId13"/>
    <p:sldId id="271" r:id="rId14"/>
    <p:sldId id="259" r:id="rId15"/>
    <p:sldId id="281" r:id="rId16"/>
    <p:sldId id="276" r:id="rId17"/>
    <p:sldId id="277" r:id="rId18"/>
    <p:sldId id="278" r:id="rId19"/>
    <p:sldId id="261" r:id="rId20"/>
    <p:sldId id="279" r:id="rId21"/>
    <p:sldId id="262" r:id="rId22"/>
    <p:sldId id="280" r:id="rId23"/>
    <p:sldId id="266" r:id="rId24"/>
    <p:sldId id="282"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5DBCA40-71F5-4C3E-96F3-0ABBA83A3A19}" v="11" dt="2023-10-16T09:13:15.57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2" autoAdjust="0"/>
    <p:restoredTop sz="94660"/>
  </p:normalViewPr>
  <p:slideViewPr>
    <p:cSldViewPr snapToGrid="0">
      <p:cViewPr varScale="1">
        <p:scale>
          <a:sx n="114" d="100"/>
          <a:sy n="114" d="100"/>
        </p:scale>
        <p:origin x="47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5/10/relationships/revisionInfo" Target="revisionInfo.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Exp vs Prediction</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7.7692038495188118E-2"/>
          <c:y val="0.12022609638711929"/>
          <c:w val="0.90286351706036749"/>
          <c:h val="0.68720875030689033"/>
        </c:manualLayout>
      </c:layout>
      <c:lineChart>
        <c:grouping val="standard"/>
        <c:varyColors val="0"/>
        <c:ser>
          <c:idx val="0"/>
          <c:order val="0"/>
          <c:tx>
            <c:strRef>
              <c:f>Sheet1!$B$3</c:f>
              <c:strCache>
                <c:ptCount val="1"/>
                <c:pt idx="0">
                  <c:v>E</c:v>
                </c:pt>
              </c:strCache>
            </c:strRef>
          </c:tx>
          <c:spPr>
            <a:ln w="28575" cap="rnd">
              <a:solidFill>
                <a:schemeClr val="accent1"/>
              </a:solidFill>
              <a:round/>
            </a:ln>
            <a:effectLst/>
          </c:spPr>
          <c:marker>
            <c:symbol val="none"/>
          </c:marker>
          <c:cat>
            <c:numRef>
              <c:f>Sheet1!$A$4:$A$7</c:f>
              <c:numCache>
                <c:formatCode>General</c:formatCode>
                <c:ptCount val="4"/>
                <c:pt idx="0">
                  <c:v>2</c:v>
                </c:pt>
                <c:pt idx="1">
                  <c:v>3</c:v>
                </c:pt>
                <c:pt idx="2">
                  <c:v>4</c:v>
                </c:pt>
                <c:pt idx="3">
                  <c:v>5</c:v>
                </c:pt>
              </c:numCache>
            </c:numRef>
          </c:cat>
          <c:val>
            <c:numRef>
              <c:f>Sheet1!$B$4:$B$7</c:f>
              <c:numCache>
                <c:formatCode>General</c:formatCode>
                <c:ptCount val="4"/>
                <c:pt idx="0">
                  <c:v>66</c:v>
                </c:pt>
                <c:pt idx="1">
                  <c:v>31</c:v>
                </c:pt>
                <c:pt idx="2">
                  <c:v>20</c:v>
                </c:pt>
                <c:pt idx="3">
                  <c:v>13</c:v>
                </c:pt>
              </c:numCache>
            </c:numRef>
          </c:val>
          <c:smooth val="0"/>
          <c:extLst>
            <c:ext xmlns:c16="http://schemas.microsoft.com/office/drawing/2014/chart" uri="{C3380CC4-5D6E-409C-BE32-E72D297353CC}">
              <c16:uniqueId val="{00000000-9E93-4A47-BB16-847BE7C4ECA1}"/>
            </c:ext>
          </c:extLst>
        </c:ser>
        <c:ser>
          <c:idx val="1"/>
          <c:order val="1"/>
          <c:tx>
            <c:strRef>
              <c:f>Sheet1!$C$3</c:f>
              <c:strCache>
                <c:ptCount val="1"/>
                <c:pt idx="0">
                  <c:v>KB</c:v>
                </c:pt>
              </c:strCache>
            </c:strRef>
          </c:tx>
          <c:spPr>
            <a:ln w="28575" cap="rnd">
              <a:solidFill>
                <a:schemeClr val="accent2"/>
              </a:solidFill>
              <a:round/>
            </a:ln>
            <a:effectLst/>
          </c:spPr>
          <c:marker>
            <c:symbol val="none"/>
          </c:marker>
          <c:cat>
            <c:numRef>
              <c:f>Sheet1!$A$4:$A$7</c:f>
              <c:numCache>
                <c:formatCode>General</c:formatCode>
                <c:ptCount val="4"/>
                <c:pt idx="0">
                  <c:v>2</c:v>
                </c:pt>
                <c:pt idx="1">
                  <c:v>3</c:v>
                </c:pt>
                <c:pt idx="2">
                  <c:v>4</c:v>
                </c:pt>
                <c:pt idx="3">
                  <c:v>5</c:v>
                </c:pt>
              </c:numCache>
            </c:numRef>
          </c:cat>
          <c:val>
            <c:numRef>
              <c:f>Sheet1!$C$4:$C$7</c:f>
              <c:numCache>
                <c:formatCode>General</c:formatCode>
                <c:ptCount val="4"/>
                <c:pt idx="0">
                  <c:v>55</c:v>
                </c:pt>
                <c:pt idx="1">
                  <c:v>27.6</c:v>
                </c:pt>
                <c:pt idx="2">
                  <c:v>18</c:v>
                </c:pt>
                <c:pt idx="3">
                  <c:v>13</c:v>
                </c:pt>
              </c:numCache>
            </c:numRef>
          </c:val>
          <c:smooth val="0"/>
          <c:extLst>
            <c:ext xmlns:c16="http://schemas.microsoft.com/office/drawing/2014/chart" uri="{C3380CC4-5D6E-409C-BE32-E72D297353CC}">
              <c16:uniqueId val="{00000001-9E93-4A47-BB16-847BE7C4ECA1}"/>
            </c:ext>
          </c:extLst>
        </c:ser>
        <c:ser>
          <c:idx val="2"/>
          <c:order val="2"/>
          <c:tx>
            <c:strRef>
              <c:f>Sheet1!$D$3</c:f>
              <c:strCache>
                <c:ptCount val="1"/>
                <c:pt idx="0">
                  <c:v>KG</c:v>
                </c:pt>
              </c:strCache>
            </c:strRef>
          </c:tx>
          <c:spPr>
            <a:ln w="28575" cap="rnd">
              <a:solidFill>
                <a:schemeClr val="accent3"/>
              </a:solidFill>
              <a:round/>
            </a:ln>
            <a:effectLst/>
          </c:spPr>
          <c:marker>
            <c:symbol val="none"/>
          </c:marker>
          <c:cat>
            <c:numRef>
              <c:f>Sheet1!$A$4:$A$7</c:f>
              <c:numCache>
                <c:formatCode>General</c:formatCode>
                <c:ptCount val="4"/>
                <c:pt idx="0">
                  <c:v>2</c:v>
                </c:pt>
                <c:pt idx="1">
                  <c:v>3</c:v>
                </c:pt>
                <c:pt idx="2">
                  <c:v>4</c:v>
                </c:pt>
                <c:pt idx="3">
                  <c:v>5</c:v>
                </c:pt>
              </c:numCache>
            </c:numRef>
          </c:cat>
          <c:val>
            <c:numRef>
              <c:f>Sheet1!$D$4:$D$7</c:f>
              <c:numCache>
                <c:formatCode>General</c:formatCode>
                <c:ptCount val="4"/>
                <c:pt idx="0">
                  <c:v>37.6</c:v>
                </c:pt>
                <c:pt idx="1">
                  <c:v>18.399999999999999</c:v>
                </c:pt>
                <c:pt idx="2">
                  <c:v>12</c:v>
                </c:pt>
                <c:pt idx="3">
                  <c:v>9</c:v>
                </c:pt>
              </c:numCache>
            </c:numRef>
          </c:val>
          <c:smooth val="0"/>
          <c:extLst>
            <c:ext xmlns:c16="http://schemas.microsoft.com/office/drawing/2014/chart" uri="{C3380CC4-5D6E-409C-BE32-E72D297353CC}">
              <c16:uniqueId val="{00000002-9E93-4A47-BB16-847BE7C4ECA1}"/>
            </c:ext>
          </c:extLst>
        </c:ser>
        <c:ser>
          <c:idx val="3"/>
          <c:order val="3"/>
          <c:tx>
            <c:strRef>
              <c:f>Sheet1!$E$3</c:f>
              <c:strCache>
                <c:ptCount val="1"/>
                <c:pt idx="0">
                  <c:v>HM</c:v>
                </c:pt>
              </c:strCache>
            </c:strRef>
          </c:tx>
          <c:spPr>
            <a:ln w="28575" cap="rnd">
              <a:solidFill>
                <a:schemeClr val="accent4"/>
              </a:solidFill>
              <a:round/>
            </a:ln>
            <a:effectLst/>
          </c:spPr>
          <c:marker>
            <c:symbol val="none"/>
          </c:marker>
          <c:cat>
            <c:numRef>
              <c:f>Sheet1!$A$4:$A$7</c:f>
              <c:numCache>
                <c:formatCode>General</c:formatCode>
                <c:ptCount val="4"/>
                <c:pt idx="0">
                  <c:v>2</c:v>
                </c:pt>
                <c:pt idx="1">
                  <c:v>3</c:v>
                </c:pt>
                <c:pt idx="2">
                  <c:v>4</c:v>
                </c:pt>
                <c:pt idx="3">
                  <c:v>5</c:v>
                </c:pt>
              </c:numCache>
            </c:numRef>
          </c:cat>
          <c:val>
            <c:numRef>
              <c:f>Sheet1!$E$4:$E$7</c:f>
              <c:numCache>
                <c:formatCode>General</c:formatCode>
                <c:ptCount val="4"/>
                <c:pt idx="0">
                  <c:v>40</c:v>
                </c:pt>
                <c:pt idx="1">
                  <c:v>20</c:v>
                </c:pt>
                <c:pt idx="2">
                  <c:v>13</c:v>
                </c:pt>
              </c:numCache>
            </c:numRef>
          </c:val>
          <c:smooth val="0"/>
          <c:extLst>
            <c:ext xmlns:c16="http://schemas.microsoft.com/office/drawing/2014/chart" uri="{C3380CC4-5D6E-409C-BE32-E72D297353CC}">
              <c16:uniqueId val="{00000003-9E93-4A47-BB16-847BE7C4ECA1}"/>
            </c:ext>
          </c:extLst>
        </c:ser>
        <c:ser>
          <c:idx val="4"/>
          <c:order val="4"/>
          <c:tx>
            <c:strRef>
              <c:f>Sheet1!$F$3</c:f>
              <c:strCache>
                <c:ptCount val="1"/>
                <c:pt idx="0">
                  <c:v>PECH</c:v>
                </c:pt>
              </c:strCache>
            </c:strRef>
          </c:tx>
          <c:spPr>
            <a:ln w="28575" cap="rnd">
              <a:solidFill>
                <a:schemeClr val="accent5"/>
              </a:solidFill>
              <a:round/>
            </a:ln>
            <a:effectLst/>
          </c:spPr>
          <c:marker>
            <c:symbol val="none"/>
          </c:marker>
          <c:cat>
            <c:numRef>
              <c:f>Sheet1!$A$4:$A$7</c:f>
              <c:numCache>
                <c:formatCode>General</c:formatCode>
                <c:ptCount val="4"/>
                <c:pt idx="0">
                  <c:v>2</c:v>
                </c:pt>
                <c:pt idx="1">
                  <c:v>3</c:v>
                </c:pt>
                <c:pt idx="2">
                  <c:v>4</c:v>
                </c:pt>
                <c:pt idx="3">
                  <c:v>5</c:v>
                </c:pt>
              </c:numCache>
            </c:numRef>
          </c:cat>
          <c:val>
            <c:numRef>
              <c:f>Sheet1!$F$4:$F$7</c:f>
              <c:numCache>
                <c:formatCode>General</c:formatCode>
                <c:ptCount val="4"/>
                <c:pt idx="0">
                  <c:v>41</c:v>
                </c:pt>
                <c:pt idx="1">
                  <c:v>21</c:v>
                </c:pt>
                <c:pt idx="2">
                  <c:v>14</c:v>
                </c:pt>
                <c:pt idx="3">
                  <c:v>10</c:v>
                </c:pt>
              </c:numCache>
            </c:numRef>
          </c:val>
          <c:smooth val="0"/>
          <c:extLst>
            <c:ext xmlns:c16="http://schemas.microsoft.com/office/drawing/2014/chart" uri="{C3380CC4-5D6E-409C-BE32-E72D297353CC}">
              <c16:uniqueId val="{00000004-9E93-4A47-BB16-847BE7C4ECA1}"/>
            </c:ext>
          </c:extLst>
        </c:ser>
        <c:dLbls>
          <c:showLegendKey val="0"/>
          <c:showVal val="0"/>
          <c:showCatName val="0"/>
          <c:showSerName val="0"/>
          <c:showPercent val="0"/>
          <c:showBubbleSize val="0"/>
        </c:dLbls>
        <c:smooth val="0"/>
        <c:axId val="694898272"/>
        <c:axId val="694896832"/>
      </c:lineChart>
      <c:catAx>
        <c:axId val="694898272"/>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a:t>Distance</a:t>
                </a:r>
                <a:r>
                  <a:rPr lang="en-GB" baseline="0"/>
                  <a:t> (m)</a:t>
                </a:r>
                <a:endParaRPr lang="en-GB"/>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94896832"/>
        <c:crosses val="autoZero"/>
        <c:auto val="1"/>
        <c:lblAlgn val="ctr"/>
        <c:lblOffset val="100"/>
        <c:noMultiLvlLbl val="0"/>
      </c:catAx>
      <c:valAx>
        <c:axId val="69489683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a:t>Pressure</a:t>
                </a:r>
                <a:r>
                  <a:rPr lang="en-GB" baseline="0"/>
                  <a:t> (kPa) </a:t>
                </a:r>
                <a:endParaRPr lang="en-GB"/>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9489827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_rels/data2.xml.rels><?xml version="1.0" encoding="UTF-8" standalone="yes"?>
<Relationships xmlns="http://schemas.openxmlformats.org/package/2006/relationships"><Relationship Id="rId1" Type="http://schemas.openxmlformats.org/officeDocument/2006/relationships/hyperlink" Target="https://unsaferguard.org/un-saferguard/kingery-bulmash" TargetMode="External"/></Relationships>
</file>

<file path=ppt/diagrams/_rels/data3.xml.rels><?xml version="1.0" encoding="UTF-8" standalone="yes"?>
<Relationships xmlns="http://schemas.openxmlformats.org/package/2006/relationships"><Relationship Id="rId1" Type="http://schemas.openxmlformats.org/officeDocument/2006/relationships/hyperlink" Target="https://www.pcb.com/resources/technical-information" TargetMode="External"/></Relationships>
</file>

<file path=ppt/diagrams/_rels/data4.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s>
</file>

<file path=ppt/diagrams/_rels/data5.xml.rels><?xml version="1.0" encoding="UTF-8" standalone="yes"?>
<Relationships xmlns="http://schemas.openxmlformats.org/package/2006/relationships"><Relationship Id="rId2" Type="http://schemas.openxmlformats.org/officeDocument/2006/relationships/image" Target="../media/image21.svg"/><Relationship Id="rId1" Type="http://schemas.openxmlformats.org/officeDocument/2006/relationships/image" Target="../media/image20.png"/></Relationships>
</file>

<file path=ppt/diagrams/_rels/drawing2.xml.rels><?xml version="1.0" encoding="UTF-8" standalone="yes"?>
<Relationships xmlns="http://schemas.openxmlformats.org/package/2006/relationships"><Relationship Id="rId1" Type="http://schemas.openxmlformats.org/officeDocument/2006/relationships/hyperlink" Target="https://unsaferguard.org/un-saferguard/kingery-bulmash" TargetMode="External"/></Relationships>
</file>

<file path=ppt/diagrams/_rels/drawing3.xml.rels><?xml version="1.0" encoding="UTF-8" standalone="yes"?>
<Relationships xmlns="http://schemas.openxmlformats.org/package/2006/relationships"><Relationship Id="rId1" Type="http://schemas.openxmlformats.org/officeDocument/2006/relationships/hyperlink" Target="https://www.pcb.com/resources/technical-information" TargetMode="External"/></Relationships>
</file>

<file path=ppt/diagrams/_rels/drawing4.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s>
</file>

<file path=ppt/diagrams/_rels/drawing5.xml.rels><?xml version="1.0" encoding="UTF-8" standalone="yes"?>
<Relationships xmlns="http://schemas.openxmlformats.org/package/2006/relationships"><Relationship Id="rId2" Type="http://schemas.openxmlformats.org/officeDocument/2006/relationships/image" Target="../media/image21.svg"/><Relationship Id="rId1" Type="http://schemas.openxmlformats.org/officeDocument/2006/relationships/image" Target="../media/image20.png"/></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a:alpha val="0"/>
      </a:schemeClr>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2BA23E1-3FC1-49C7-9D81-C156B9876B88}" type="doc">
      <dgm:prSet loTypeId="urn:microsoft.com/office/officeart/2005/8/layout/hierarchy1" loCatId="hierarchy" qsTypeId="urn:microsoft.com/office/officeart/2005/8/quickstyle/simple1" qsCatId="simple" csTypeId="urn:microsoft.com/office/officeart/2005/8/colors/accent0_3" csCatId="mainScheme"/>
      <dgm:spPr/>
      <dgm:t>
        <a:bodyPr/>
        <a:lstStyle/>
        <a:p>
          <a:endParaRPr lang="en-US"/>
        </a:p>
      </dgm:t>
    </dgm:pt>
    <dgm:pt modelId="{5BE5DCAE-DDA1-4093-BCBB-99A9023DF195}">
      <dgm:prSet/>
      <dgm:spPr/>
      <dgm:t>
        <a:bodyPr/>
        <a:lstStyle/>
        <a:p>
          <a:r>
            <a:rPr lang="en-GB"/>
            <a:t>An explosion in air is a process by which a rapid release of energy generates a pressure wave of finite amplitude. The energy source can be anything that generates a violent reaction when initiated, in this case, chemical.</a:t>
          </a:r>
          <a:endParaRPr lang="en-US"/>
        </a:p>
      </dgm:t>
    </dgm:pt>
    <dgm:pt modelId="{E2E1D4A5-EBA4-4DBC-A213-DFD0C05702FD}" type="parTrans" cxnId="{84107D04-5EBF-4473-86CA-28EB2D1D73C9}">
      <dgm:prSet/>
      <dgm:spPr/>
      <dgm:t>
        <a:bodyPr/>
        <a:lstStyle/>
        <a:p>
          <a:endParaRPr lang="en-US"/>
        </a:p>
      </dgm:t>
    </dgm:pt>
    <dgm:pt modelId="{DF6F82A6-BAC6-43DB-B605-F51096F83EBC}" type="sibTrans" cxnId="{84107D04-5EBF-4473-86CA-28EB2D1D73C9}">
      <dgm:prSet/>
      <dgm:spPr/>
      <dgm:t>
        <a:bodyPr/>
        <a:lstStyle/>
        <a:p>
          <a:endParaRPr lang="en-US"/>
        </a:p>
      </dgm:t>
    </dgm:pt>
    <dgm:pt modelId="{2AD4D650-DA64-42AC-B01B-85FB0563D521}">
      <dgm:prSet/>
      <dgm:spPr/>
      <dgm:t>
        <a:bodyPr/>
        <a:lstStyle/>
        <a:p>
          <a:r>
            <a:rPr lang="en-GB"/>
            <a:t>The properties of air will cause the front of this pressure wave to "shock up", or steepen, as the front moves away. The result is a shock front moving supersonically, i.e., faster than the sound speed of the air ahead of it, with discontinuities in pressure, density, and particle velocity across the front. But you know all that…</a:t>
          </a:r>
          <a:endParaRPr lang="en-US"/>
        </a:p>
      </dgm:t>
    </dgm:pt>
    <dgm:pt modelId="{A8E66FE1-6A6B-49E1-A9C3-B6E7FF0475A5}" type="parTrans" cxnId="{5B2A6441-39EB-439C-94AA-E4948F540B95}">
      <dgm:prSet/>
      <dgm:spPr/>
      <dgm:t>
        <a:bodyPr/>
        <a:lstStyle/>
        <a:p>
          <a:endParaRPr lang="en-US"/>
        </a:p>
      </dgm:t>
    </dgm:pt>
    <dgm:pt modelId="{24540D4A-6942-4CCA-B587-8237CF8B7F74}" type="sibTrans" cxnId="{5B2A6441-39EB-439C-94AA-E4948F540B95}">
      <dgm:prSet/>
      <dgm:spPr/>
      <dgm:t>
        <a:bodyPr/>
        <a:lstStyle/>
        <a:p>
          <a:endParaRPr lang="en-US"/>
        </a:p>
      </dgm:t>
    </dgm:pt>
    <dgm:pt modelId="{04C2A953-14EF-4C8A-844D-5A492D19DA0D}" type="pres">
      <dgm:prSet presAssocID="{E2BA23E1-3FC1-49C7-9D81-C156B9876B88}" presName="hierChild1" presStyleCnt="0">
        <dgm:presLayoutVars>
          <dgm:chPref val="1"/>
          <dgm:dir/>
          <dgm:animOne val="branch"/>
          <dgm:animLvl val="lvl"/>
          <dgm:resizeHandles/>
        </dgm:presLayoutVars>
      </dgm:prSet>
      <dgm:spPr/>
    </dgm:pt>
    <dgm:pt modelId="{006401C3-C7DB-4FD3-B10F-F7EC17297C6C}" type="pres">
      <dgm:prSet presAssocID="{5BE5DCAE-DDA1-4093-BCBB-99A9023DF195}" presName="hierRoot1" presStyleCnt="0"/>
      <dgm:spPr/>
    </dgm:pt>
    <dgm:pt modelId="{18485AEA-99B1-4C3E-A361-C4BC46ADAB35}" type="pres">
      <dgm:prSet presAssocID="{5BE5DCAE-DDA1-4093-BCBB-99A9023DF195}" presName="composite" presStyleCnt="0"/>
      <dgm:spPr/>
    </dgm:pt>
    <dgm:pt modelId="{E643B041-859D-445F-AC06-BCE392A85D25}" type="pres">
      <dgm:prSet presAssocID="{5BE5DCAE-DDA1-4093-BCBB-99A9023DF195}" presName="background" presStyleLbl="node0" presStyleIdx="0" presStyleCnt="2"/>
      <dgm:spPr/>
    </dgm:pt>
    <dgm:pt modelId="{DA6B9369-67E0-40E6-8653-C5ECE13A292E}" type="pres">
      <dgm:prSet presAssocID="{5BE5DCAE-DDA1-4093-BCBB-99A9023DF195}" presName="text" presStyleLbl="fgAcc0" presStyleIdx="0" presStyleCnt="2">
        <dgm:presLayoutVars>
          <dgm:chPref val="3"/>
        </dgm:presLayoutVars>
      </dgm:prSet>
      <dgm:spPr/>
    </dgm:pt>
    <dgm:pt modelId="{E0241A43-912A-489E-9834-4F04EF11FB88}" type="pres">
      <dgm:prSet presAssocID="{5BE5DCAE-DDA1-4093-BCBB-99A9023DF195}" presName="hierChild2" presStyleCnt="0"/>
      <dgm:spPr/>
    </dgm:pt>
    <dgm:pt modelId="{93F487FD-016C-48E2-8A33-4FF136706EB5}" type="pres">
      <dgm:prSet presAssocID="{2AD4D650-DA64-42AC-B01B-85FB0563D521}" presName="hierRoot1" presStyleCnt="0"/>
      <dgm:spPr/>
    </dgm:pt>
    <dgm:pt modelId="{E7E896CE-DCA8-41BD-8B1F-042F0299FBC4}" type="pres">
      <dgm:prSet presAssocID="{2AD4D650-DA64-42AC-B01B-85FB0563D521}" presName="composite" presStyleCnt="0"/>
      <dgm:spPr/>
    </dgm:pt>
    <dgm:pt modelId="{8950CA12-CB40-4EED-82CE-DEEC4E4F0ED9}" type="pres">
      <dgm:prSet presAssocID="{2AD4D650-DA64-42AC-B01B-85FB0563D521}" presName="background" presStyleLbl="node0" presStyleIdx="1" presStyleCnt="2"/>
      <dgm:spPr/>
    </dgm:pt>
    <dgm:pt modelId="{191A5BDC-3267-4603-A14E-EF464D1431EF}" type="pres">
      <dgm:prSet presAssocID="{2AD4D650-DA64-42AC-B01B-85FB0563D521}" presName="text" presStyleLbl="fgAcc0" presStyleIdx="1" presStyleCnt="2">
        <dgm:presLayoutVars>
          <dgm:chPref val="3"/>
        </dgm:presLayoutVars>
      </dgm:prSet>
      <dgm:spPr/>
    </dgm:pt>
    <dgm:pt modelId="{DA2B76E8-2268-45E1-92F3-F90DDB273001}" type="pres">
      <dgm:prSet presAssocID="{2AD4D650-DA64-42AC-B01B-85FB0563D521}" presName="hierChild2" presStyleCnt="0"/>
      <dgm:spPr/>
    </dgm:pt>
  </dgm:ptLst>
  <dgm:cxnLst>
    <dgm:cxn modelId="{84107D04-5EBF-4473-86CA-28EB2D1D73C9}" srcId="{E2BA23E1-3FC1-49C7-9D81-C156B9876B88}" destId="{5BE5DCAE-DDA1-4093-BCBB-99A9023DF195}" srcOrd="0" destOrd="0" parTransId="{E2E1D4A5-EBA4-4DBC-A213-DFD0C05702FD}" sibTransId="{DF6F82A6-BAC6-43DB-B605-F51096F83EBC}"/>
    <dgm:cxn modelId="{8161DD20-6FE3-4C2C-BBD3-5E308D51A278}" type="presOf" srcId="{E2BA23E1-3FC1-49C7-9D81-C156B9876B88}" destId="{04C2A953-14EF-4C8A-844D-5A492D19DA0D}" srcOrd="0" destOrd="0" presId="urn:microsoft.com/office/officeart/2005/8/layout/hierarchy1"/>
    <dgm:cxn modelId="{8D9B835C-31E9-4967-9073-FE7792D88F7C}" type="presOf" srcId="{2AD4D650-DA64-42AC-B01B-85FB0563D521}" destId="{191A5BDC-3267-4603-A14E-EF464D1431EF}" srcOrd="0" destOrd="0" presId="urn:microsoft.com/office/officeart/2005/8/layout/hierarchy1"/>
    <dgm:cxn modelId="{5B2A6441-39EB-439C-94AA-E4948F540B95}" srcId="{E2BA23E1-3FC1-49C7-9D81-C156B9876B88}" destId="{2AD4D650-DA64-42AC-B01B-85FB0563D521}" srcOrd="1" destOrd="0" parTransId="{A8E66FE1-6A6B-49E1-A9C3-B6E7FF0475A5}" sibTransId="{24540D4A-6942-4CCA-B587-8237CF8B7F74}"/>
    <dgm:cxn modelId="{E15E8E70-74A7-4C8E-97F2-2BC42FF12B82}" type="presOf" srcId="{5BE5DCAE-DDA1-4093-BCBB-99A9023DF195}" destId="{DA6B9369-67E0-40E6-8653-C5ECE13A292E}" srcOrd="0" destOrd="0" presId="urn:microsoft.com/office/officeart/2005/8/layout/hierarchy1"/>
    <dgm:cxn modelId="{53541F37-6DCB-41D4-B839-4C058AEE7D22}" type="presParOf" srcId="{04C2A953-14EF-4C8A-844D-5A492D19DA0D}" destId="{006401C3-C7DB-4FD3-B10F-F7EC17297C6C}" srcOrd="0" destOrd="0" presId="urn:microsoft.com/office/officeart/2005/8/layout/hierarchy1"/>
    <dgm:cxn modelId="{565BC7B4-B5CF-4669-A363-99A3F9EF6E37}" type="presParOf" srcId="{006401C3-C7DB-4FD3-B10F-F7EC17297C6C}" destId="{18485AEA-99B1-4C3E-A361-C4BC46ADAB35}" srcOrd="0" destOrd="0" presId="urn:microsoft.com/office/officeart/2005/8/layout/hierarchy1"/>
    <dgm:cxn modelId="{D761BBA1-F942-4D94-AD5B-711876C5C64D}" type="presParOf" srcId="{18485AEA-99B1-4C3E-A361-C4BC46ADAB35}" destId="{E643B041-859D-445F-AC06-BCE392A85D25}" srcOrd="0" destOrd="0" presId="urn:microsoft.com/office/officeart/2005/8/layout/hierarchy1"/>
    <dgm:cxn modelId="{6351B1A4-C537-4B8F-9E5D-DB358C01304E}" type="presParOf" srcId="{18485AEA-99B1-4C3E-A361-C4BC46ADAB35}" destId="{DA6B9369-67E0-40E6-8653-C5ECE13A292E}" srcOrd="1" destOrd="0" presId="urn:microsoft.com/office/officeart/2005/8/layout/hierarchy1"/>
    <dgm:cxn modelId="{564872FC-18C2-41E8-8BAF-52D782381C5B}" type="presParOf" srcId="{006401C3-C7DB-4FD3-B10F-F7EC17297C6C}" destId="{E0241A43-912A-489E-9834-4F04EF11FB88}" srcOrd="1" destOrd="0" presId="urn:microsoft.com/office/officeart/2005/8/layout/hierarchy1"/>
    <dgm:cxn modelId="{17FC0021-6EAC-447A-AB07-CC9B175AAB90}" type="presParOf" srcId="{04C2A953-14EF-4C8A-844D-5A492D19DA0D}" destId="{93F487FD-016C-48E2-8A33-4FF136706EB5}" srcOrd="1" destOrd="0" presId="urn:microsoft.com/office/officeart/2005/8/layout/hierarchy1"/>
    <dgm:cxn modelId="{9B2A145A-EFED-499D-975E-5EFCED42B703}" type="presParOf" srcId="{93F487FD-016C-48E2-8A33-4FF136706EB5}" destId="{E7E896CE-DCA8-41BD-8B1F-042F0299FBC4}" srcOrd="0" destOrd="0" presId="urn:microsoft.com/office/officeart/2005/8/layout/hierarchy1"/>
    <dgm:cxn modelId="{311C6517-DDFB-430E-AC05-A398773B8F6F}" type="presParOf" srcId="{E7E896CE-DCA8-41BD-8B1F-042F0299FBC4}" destId="{8950CA12-CB40-4EED-82CE-DEEC4E4F0ED9}" srcOrd="0" destOrd="0" presId="urn:microsoft.com/office/officeart/2005/8/layout/hierarchy1"/>
    <dgm:cxn modelId="{3E3B1A45-A302-4CDA-B3D1-1FEC39320E25}" type="presParOf" srcId="{E7E896CE-DCA8-41BD-8B1F-042F0299FBC4}" destId="{191A5BDC-3267-4603-A14E-EF464D1431EF}" srcOrd="1" destOrd="0" presId="urn:microsoft.com/office/officeart/2005/8/layout/hierarchy1"/>
    <dgm:cxn modelId="{4F4BB4F6-5E55-42E6-BA25-7C1D351C18FE}" type="presParOf" srcId="{93F487FD-016C-48E2-8A33-4FF136706EB5}" destId="{DA2B76E8-2268-45E1-92F3-F90DDB27300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A647E28-4FDB-49E7-878C-E80DB8F36CE0}"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386AB4F4-7FDB-4FB5-8B90-B44895D7FC9B}">
      <dgm:prSet/>
      <dgm:spPr/>
      <dgm:t>
        <a:bodyPr/>
        <a:lstStyle/>
        <a:p>
          <a:r>
            <a:rPr lang="en-GB" b="0" i="0"/>
            <a:t>Accurate quantification of blast wave parameters is a significant challenge, particularly for pressure imparted to an obstacle at a short distance from the explosive. </a:t>
          </a:r>
          <a:endParaRPr lang="en-US"/>
        </a:p>
      </dgm:t>
    </dgm:pt>
    <dgm:pt modelId="{679A0333-5D59-4DDF-A66B-189E17252289}" type="parTrans" cxnId="{221B68B0-62BD-4766-9472-AC88C36E113F}">
      <dgm:prSet/>
      <dgm:spPr/>
      <dgm:t>
        <a:bodyPr/>
        <a:lstStyle/>
        <a:p>
          <a:endParaRPr lang="en-US"/>
        </a:p>
      </dgm:t>
    </dgm:pt>
    <dgm:pt modelId="{56C08DB7-FCF7-4B58-8CD0-3C4097D2A4EB}" type="sibTrans" cxnId="{221B68B0-62BD-4766-9472-AC88C36E113F}">
      <dgm:prSet/>
      <dgm:spPr/>
      <dgm:t>
        <a:bodyPr/>
        <a:lstStyle/>
        <a:p>
          <a:endParaRPr lang="en-US"/>
        </a:p>
      </dgm:t>
    </dgm:pt>
    <dgm:pt modelId="{97EEE7AB-E581-426E-A877-C0C5ECF3AC87}">
      <dgm:prSet/>
      <dgm:spPr/>
      <dgm:t>
        <a:bodyPr/>
        <a:lstStyle/>
        <a:p>
          <a:r>
            <a:rPr lang="en-GB" b="0" i="0"/>
            <a:t>Semi-empirical methods for predicting blast pressure loads are well </a:t>
          </a:r>
          <a:r>
            <a:rPr lang="en-GB"/>
            <a:t>e</a:t>
          </a:r>
          <a:r>
            <a:rPr lang="en-GB" b="0" i="0"/>
            <a:t>stablished;  </a:t>
          </a:r>
          <a:endParaRPr lang="en-US"/>
        </a:p>
      </dgm:t>
    </dgm:pt>
    <dgm:pt modelId="{573F3694-2C08-43C5-AA15-4EE59F3B1DA5}" type="parTrans" cxnId="{ACC087AC-283C-44D8-82B8-E3A7884110D9}">
      <dgm:prSet/>
      <dgm:spPr/>
      <dgm:t>
        <a:bodyPr/>
        <a:lstStyle/>
        <a:p>
          <a:endParaRPr lang="en-US"/>
        </a:p>
      </dgm:t>
    </dgm:pt>
    <dgm:pt modelId="{250EE71D-D915-423B-BBF5-7A67FB1E37A0}" type="sibTrans" cxnId="{ACC087AC-283C-44D8-82B8-E3A7884110D9}">
      <dgm:prSet/>
      <dgm:spPr/>
      <dgm:t>
        <a:bodyPr/>
        <a:lstStyle/>
        <a:p>
          <a:endParaRPr lang="en-US"/>
        </a:p>
      </dgm:t>
    </dgm:pt>
    <dgm:pt modelId="{B03D0006-F849-43D2-89F6-70857BD2FEB0}">
      <dgm:prSet/>
      <dgm:spPr/>
      <dgm:t>
        <a:bodyPr/>
        <a:lstStyle/>
        <a:p>
          <a:r>
            <a:rPr lang="en-GB" b="0" i="0"/>
            <a:t>Kingery &amp; Bulmash [</a:t>
          </a:r>
          <a:r>
            <a:rPr lang="en-GB">
              <a:hlinkClick xmlns:r="http://schemas.openxmlformats.org/officeDocument/2006/relationships" r:id="rId1"/>
            </a:rPr>
            <a:t>Blast Calculator </a:t>
          </a:r>
          <a:r>
            <a:rPr lang="en-GB" b="0" i="0"/>
            <a:t>] and scaled distance relationships were derived from experiments conducted in the 1960s. </a:t>
          </a:r>
          <a:endParaRPr lang="en-US"/>
        </a:p>
      </dgm:t>
    </dgm:pt>
    <dgm:pt modelId="{D5A469C2-A9CD-46A6-A88C-F25C1BBCA1C8}" type="parTrans" cxnId="{CB3E3154-2CDB-41C3-81C5-833C48CF3D4C}">
      <dgm:prSet/>
      <dgm:spPr/>
      <dgm:t>
        <a:bodyPr/>
        <a:lstStyle/>
        <a:p>
          <a:endParaRPr lang="en-US"/>
        </a:p>
      </dgm:t>
    </dgm:pt>
    <dgm:pt modelId="{96F41F48-B962-4382-A8E4-C2EAAEDBAB2A}" type="sibTrans" cxnId="{CB3E3154-2CDB-41C3-81C5-833C48CF3D4C}">
      <dgm:prSet/>
      <dgm:spPr/>
      <dgm:t>
        <a:bodyPr/>
        <a:lstStyle/>
        <a:p>
          <a:endParaRPr lang="en-US"/>
        </a:p>
      </dgm:t>
    </dgm:pt>
    <dgm:pt modelId="{34474376-67E1-4FF3-A095-370FBAF08F37}">
      <dgm:prSet/>
      <dgm:spPr/>
      <dgm:t>
        <a:bodyPr/>
        <a:lstStyle/>
        <a:p>
          <a:r>
            <a:rPr lang="en-GB" b="0" i="0"/>
            <a:t>Whilst these predictive methods have been shown to be highly accurate for geometrically simple far-field situations, the ‘near-field’ are complex</a:t>
          </a:r>
          <a:r>
            <a:rPr lang="en-GB"/>
            <a:t>.</a:t>
          </a:r>
          <a:endParaRPr lang="en-US"/>
        </a:p>
      </dgm:t>
    </dgm:pt>
    <dgm:pt modelId="{7C2CF488-8533-4C2D-B800-4E34146884D2}" type="parTrans" cxnId="{D1DDEC26-5447-4A7B-BF9A-E6866CA76531}">
      <dgm:prSet/>
      <dgm:spPr/>
      <dgm:t>
        <a:bodyPr/>
        <a:lstStyle/>
        <a:p>
          <a:endParaRPr lang="en-US"/>
        </a:p>
      </dgm:t>
    </dgm:pt>
    <dgm:pt modelId="{A421A30E-3CAA-4B34-A015-D5B5396A10E3}" type="sibTrans" cxnId="{D1DDEC26-5447-4A7B-BF9A-E6866CA76531}">
      <dgm:prSet/>
      <dgm:spPr/>
      <dgm:t>
        <a:bodyPr/>
        <a:lstStyle/>
        <a:p>
          <a:endParaRPr lang="en-US"/>
        </a:p>
      </dgm:t>
    </dgm:pt>
    <dgm:pt modelId="{5B9F07F4-8D0E-4E6E-A16C-494473F9B4F1}">
      <dgm:prSet/>
      <dgm:spPr/>
      <dgm:t>
        <a:bodyPr/>
        <a:lstStyle/>
        <a:p>
          <a:r>
            <a:rPr lang="en-GB" b="0" i="0"/>
            <a:t>Consequently, numerical analyses in this region demonstrates considerable deviation from empirical predictions. IT’S WRONG.</a:t>
          </a:r>
          <a:endParaRPr lang="en-US"/>
        </a:p>
      </dgm:t>
    </dgm:pt>
    <dgm:pt modelId="{4DB08C4B-3C7B-4824-B04D-FFBF005EAF92}" type="parTrans" cxnId="{50AB56E3-FBB9-4A94-8D99-F6A2699508AE}">
      <dgm:prSet/>
      <dgm:spPr/>
      <dgm:t>
        <a:bodyPr/>
        <a:lstStyle/>
        <a:p>
          <a:endParaRPr lang="en-US"/>
        </a:p>
      </dgm:t>
    </dgm:pt>
    <dgm:pt modelId="{0E67ED56-86E3-4F23-9288-058C699B0E44}" type="sibTrans" cxnId="{50AB56E3-FBB9-4A94-8D99-F6A2699508AE}">
      <dgm:prSet/>
      <dgm:spPr/>
      <dgm:t>
        <a:bodyPr/>
        <a:lstStyle/>
        <a:p>
          <a:endParaRPr lang="en-US"/>
        </a:p>
      </dgm:t>
    </dgm:pt>
    <dgm:pt modelId="{DAC76EA8-26AC-4549-814D-C8E44EB80C8B}">
      <dgm:prSet/>
      <dgm:spPr/>
      <dgm:t>
        <a:bodyPr/>
        <a:lstStyle/>
        <a:p>
          <a:r>
            <a:rPr lang="en-GB"/>
            <a:t>We need to measure it.</a:t>
          </a:r>
          <a:endParaRPr lang="en-US"/>
        </a:p>
      </dgm:t>
    </dgm:pt>
    <dgm:pt modelId="{B9E6804B-23E0-4098-A705-E690D998B6C9}" type="parTrans" cxnId="{61CC9AED-B206-4F88-B947-EF49259F99B6}">
      <dgm:prSet/>
      <dgm:spPr/>
      <dgm:t>
        <a:bodyPr/>
        <a:lstStyle/>
        <a:p>
          <a:endParaRPr lang="en-US"/>
        </a:p>
      </dgm:t>
    </dgm:pt>
    <dgm:pt modelId="{6DF58F77-01F8-4917-A863-7E29390ACDB4}" type="sibTrans" cxnId="{61CC9AED-B206-4F88-B947-EF49259F99B6}">
      <dgm:prSet/>
      <dgm:spPr/>
      <dgm:t>
        <a:bodyPr/>
        <a:lstStyle/>
        <a:p>
          <a:endParaRPr lang="en-US"/>
        </a:p>
      </dgm:t>
    </dgm:pt>
    <dgm:pt modelId="{BD558143-8870-4925-ADA1-E71D210EBF88}" type="pres">
      <dgm:prSet presAssocID="{BA647E28-4FDB-49E7-878C-E80DB8F36CE0}" presName="linear" presStyleCnt="0">
        <dgm:presLayoutVars>
          <dgm:animLvl val="lvl"/>
          <dgm:resizeHandles val="exact"/>
        </dgm:presLayoutVars>
      </dgm:prSet>
      <dgm:spPr/>
    </dgm:pt>
    <dgm:pt modelId="{6231205D-5AAD-4138-90B6-77A6684CFFEB}" type="pres">
      <dgm:prSet presAssocID="{386AB4F4-7FDB-4FB5-8B90-B44895D7FC9B}" presName="parentText" presStyleLbl="node1" presStyleIdx="0" presStyleCnt="6">
        <dgm:presLayoutVars>
          <dgm:chMax val="0"/>
          <dgm:bulletEnabled val="1"/>
        </dgm:presLayoutVars>
      </dgm:prSet>
      <dgm:spPr/>
    </dgm:pt>
    <dgm:pt modelId="{CC82C573-A5C4-45B8-89F6-4F5A91151B92}" type="pres">
      <dgm:prSet presAssocID="{56C08DB7-FCF7-4B58-8CD0-3C4097D2A4EB}" presName="spacer" presStyleCnt="0"/>
      <dgm:spPr/>
    </dgm:pt>
    <dgm:pt modelId="{99455843-02F9-4ECB-AD1C-1C5DA3FCAB6C}" type="pres">
      <dgm:prSet presAssocID="{97EEE7AB-E581-426E-A877-C0C5ECF3AC87}" presName="parentText" presStyleLbl="node1" presStyleIdx="1" presStyleCnt="6">
        <dgm:presLayoutVars>
          <dgm:chMax val="0"/>
          <dgm:bulletEnabled val="1"/>
        </dgm:presLayoutVars>
      </dgm:prSet>
      <dgm:spPr/>
    </dgm:pt>
    <dgm:pt modelId="{5095A936-FF1F-4C39-9CE3-10A1D173EF62}" type="pres">
      <dgm:prSet presAssocID="{250EE71D-D915-423B-BBF5-7A67FB1E37A0}" presName="spacer" presStyleCnt="0"/>
      <dgm:spPr/>
    </dgm:pt>
    <dgm:pt modelId="{DB6411A6-472C-492B-BCDF-CE37D4B66C88}" type="pres">
      <dgm:prSet presAssocID="{B03D0006-F849-43D2-89F6-70857BD2FEB0}" presName="parentText" presStyleLbl="node1" presStyleIdx="2" presStyleCnt="6">
        <dgm:presLayoutVars>
          <dgm:chMax val="0"/>
          <dgm:bulletEnabled val="1"/>
        </dgm:presLayoutVars>
      </dgm:prSet>
      <dgm:spPr/>
    </dgm:pt>
    <dgm:pt modelId="{DE5EAEE7-CD66-46E7-9B52-B2A7833378A7}" type="pres">
      <dgm:prSet presAssocID="{96F41F48-B962-4382-A8E4-C2EAAEDBAB2A}" presName="spacer" presStyleCnt="0"/>
      <dgm:spPr/>
    </dgm:pt>
    <dgm:pt modelId="{1BD1EBC4-6E5A-48EE-B9C5-4DA5380BD19E}" type="pres">
      <dgm:prSet presAssocID="{34474376-67E1-4FF3-A095-370FBAF08F37}" presName="parentText" presStyleLbl="node1" presStyleIdx="3" presStyleCnt="6">
        <dgm:presLayoutVars>
          <dgm:chMax val="0"/>
          <dgm:bulletEnabled val="1"/>
        </dgm:presLayoutVars>
      </dgm:prSet>
      <dgm:spPr/>
    </dgm:pt>
    <dgm:pt modelId="{D38648A3-F46A-414B-8075-3732EF6864F9}" type="pres">
      <dgm:prSet presAssocID="{A421A30E-3CAA-4B34-A015-D5B5396A10E3}" presName="spacer" presStyleCnt="0"/>
      <dgm:spPr/>
    </dgm:pt>
    <dgm:pt modelId="{800C480C-4AD0-4694-A7A2-A0B00721360A}" type="pres">
      <dgm:prSet presAssocID="{5B9F07F4-8D0E-4E6E-A16C-494473F9B4F1}" presName="parentText" presStyleLbl="node1" presStyleIdx="4" presStyleCnt="6">
        <dgm:presLayoutVars>
          <dgm:chMax val="0"/>
          <dgm:bulletEnabled val="1"/>
        </dgm:presLayoutVars>
      </dgm:prSet>
      <dgm:spPr/>
    </dgm:pt>
    <dgm:pt modelId="{1771A82A-F975-4A0B-A66A-4DA3729C340D}" type="pres">
      <dgm:prSet presAssocID="{0E67ED56-86E3-4F23-9288-058C699B0E44}" presName="spacer" presStyleCnt="0"/>
      <dgm:spPr/>
    </dgm:pt>
    <dgm:pt modelId="{E448EDB8-1C12-4EB6-BB15-E81ECE7DBB72}" type="pres">
      <dgm:prSet presAssocID="{DAC76EA8-26AC-4549-814D-C8E44EB80C8B}" presName="parentText" presStyleLbl="node1" presStyleIdx="5" presStyleCnt="6">
        <dgm:presLayoutVars>
          <dgm:chMax val="0"/>
          <dgm:bulletEnabled val="1"/>
        </dgm:presLayoutVars>
      </dgm:prSet>
      <dgm:spPr/>
    </dgm:pt>
  </dgm:ptLst>
  <dgm:cxnLst>
    <dgm:cxn modelId="{22B99420-2295-44B2-AEB6-B602539D6312}" type="presOf" srcId="{B03D0006-F849-43D2-89F6-70857BD2FEB0}" destId="{DB6411A6-472C-492B-BCDF-CE37D4B66C88}" srcOrd="0" destOrd="0" presId="urn:microsoft.com/office/officeart/2005/8/layout/vList2"/>
    <dgm:cxn modelId="{D1DDEC26-5447-4A7B-BF9A-E6866CA76531}" srcId="{BA647E28-4FDB-49E7-878C-E80DB8F36CE0}" destId="{34474376-67E1-4FF3-A095-370FBAF08F37}" srcOrd="3" destOrd="0" parTransId="{7C2CF488-8533-4C2D-B800-4E34146884D2}" sibTransId="{A421A30E-3CAA-4B34-A015-D5B5396A10E3}"/>
    <dgm:cxn modelId="{45EB7F27-3605-4D32-982C-9C804EF9C4CA}" type="presOf" srcId="{5B9F07F4-8D0E-4E6E-A16C-494473F9B4F1}" destId="{800C480C-4AD0-4694-A7A2-A0B00721360A}" srcOrd="0" destOrd="0" presId="urn:microsoft.com/office/officeart/2005/8/layout/vList2"/>
    <dgm:cxn modelId="{C48D262A-39CA-49B9-953E-3D7F99B8F031}" type="presOf" srcId="{386AB4F4-7FDB-4FB5-8B90-B44895D7FC9B}" destId="{6231205D-5AAD-4138-90B6-77A6684CFFEB}" srcOrd="0" destOrd="0" presId="urn:microsoft.com/office/officeart/2005/8/layout/vList2"/>
    <dgm:cxn modelId="{8BA3BA60-E7FC-42A0-B8DA-642E0DA47CA6}" type="presOf" srcId="{BA647E28-4FDB-49E7-878C-E80DB8F36CE0}" destId="{BD558143-8870-4925-ADA1-E71D210EBF88}" srcOrd="0" destOrd="0" presId="urn:microsoft.com/office/officeart/2005/8/layout/vList2"/>
    <dgm:cxn modelId="{99377267-C03B-4918-BE30-F5576E6B5938}" type="presOf" srcId="{97EEE7AB-E581-426E-A877-C0C5ECF3AC87}" destId="{99455843-02F9-4ECB-AD1C-1C5DA3FCAB6C}" srcOrd="0" destOrd="0" presId="urn:microsoft.com/office/officeart/2005/8/layout/vList2"/>
    <dgm:cxn modelId="{CB3E3154-2CDB-41C3-81C5-833C48CF3D4C}" srcId="{BA647E28-4FDB-49E7-878C-E80DB8F36CE0}" destId="{B03D0006-F849-43D2-89F6-70857BD2FEB0}" srcOrd="2" destOrd="0" parTransId="{D5A469C2-A9CD-46A6-A88C-F25C1BBCA1C8}" sibTransId="{96F41F48-B962-4382-A8E4-C2EAAEDBAB2A}"/>
    <dgm:cxn modelId="{88330783-071B-4978-87DC-EFE41308C349}" type="presOf" srcId="{34474376-67E1-4FF3-A095-370FBAF08F37}" destId="{1BD1EBC4-6E5A-48EE-B9C5-4DA5380BD19E}" srcOrd="0" destOrd="0" presId="urn:microsoft.com/office/officeart/2005/8/layout/vList2"/>
    <dgm:cxn modelId="{ACC087AC-283C-44D8-82B8-E3A7884110D9}" srcId="{BA647E28-4FDB-49E7-878C-E80DB8F36CE0}" destId="{97EEE7AB-E581-426E-A877-C0C5ECF3AC87}" srcOrd="1" destOrd="0" parTransId="{573F3694-2C08-43C5-AA15-4EE59F3B1DA5}" sibTransId="{250EE71D-D915-423B-BBF5-7A67FB1E37A0}"/>
    <dgm:cxn modelId="{221B68B0-62BD-4766-9472-AC88C36E113F}" srcId="{BA647E28-4FDB-49E7-878C-E80DB8F36CE0}" destId="{386AB4F4-7FDB-4FB5-8B90-B44895D7FC9B}" srcOrd="0" destOrd="0" parTransId="{679A0333-5D59-4DDF-A66B-189E17252289}" sibTransId="{56C08DB7-FCF7-4B58-8CD0-3C4097D2A4EB}"/>
    <dgm:cxn modelId="{D9BF54DA-DEF5-44FF-96AA-225CAE0ADFFA}" type="presOf" srcId="{DAC76EA8-26AC-4549-814D-C8E44EB80C8B}" destId="{E448EDB8-1C12-4EB6-BB15-E81ECE7DBB72}" srcOrd="0" destOrd="0" presId="urn:microsoft.com/office/officeart/2005/8/layout/vList2"/>
    <dgm:cxn modelId="{50AB56E3-FBB9-4A94-8D99-F6A2699508AE}" srcId="{BA647E28-4FDB-49E7-878C-E80DB8F36CE0}" destId="{5B9F07F4-8D0E-4E6E-A16C-494473F9B4F1}" srcOrd="4" destOrd="0" parTransId="{4DB08C4B-3C7B-4824-B04D-FFBF005EAF92}" sibTransId="{0E67ED56-86E3-4F23-9288-058C699B0E44}"/>
    <dgm:cxn modelId="{61CC9AED-B206-4F88-B947-EF49259F99B6}" srcId="{BA647E28-4FDB-49E7-878C-E80DB8F36CE0}" destId="{DAC76EA8-26AC-4549-814D-C8E44EB80C8B}" srcOrd="5" destOrd="0" parTransId="{B9E6804B-23E0-4098-A705-E690D998B6C9}" sibTransId="{6DF58F77-01F8-4917-A863-7E29390ACDB4}"/>
    <dgm:cxn modelId="{45C5D5E7-8908-4663-8E70-887C6EDF58F4}" type="presParOf" srcId="{BD558143-8870-4925-ADA1-E71D210EBF88}" destId="{6231205D-5AAD-4138-90B6-77A6684CFFEB}" srcOrd="0" destOrd="0" presId="urn:microsoft.com/office/officeart/2005/8/layout/vList2"/>
    <dgm:cxn modelId="{E67E450C-C844-4484-98C0-9EAC9015C368}" type="presParOf" srcId="{BD558143-8870-4925-ADA1-E71D210EBF88}" destId="{CC82C573-A5C4-45B8-89F6-4F5A91151B92}" srcOrd="1" destOrd="0" presId="urn:microsoft.com/office/officeart/2005/8/layout/vList2"/>
    <dgm:cxn modelId="{D37954A9-2BFD-47AC-8F9D-B736EBC1C9F2}" type="presParOf" srcId="{BD558143-8870-4925-ADA1-E71D210EBF88}" destId="{99455843-02F9-4ECB-AD1C-1C5DA3FCAB6C}" srcOrd="2" destOrd="0" presId="urn:microsoft.com/office/officeart/2005/8/layout/vList2"/>
    <dgm:cxn modelId="{915C6709-0BF6-4937-ACA9-706E57B4699D}" type="presParOf" srcId="{BD558143-8870-4925-ADA1-E71D210EBF88}" destId="{5095A936-FF1F-4C39-9CE3-10A1D173EF62}" srcOrd="3" destOrd="0" presId="urn:microsoft.com/office/officeart/2005/8/layout/vList2"/>
    <dgm:cxn modelId="{EBDEFDFA-6E2C-46AA-AD2E-F519DC87F24B}" type="presParOf" srcId="{BD558143-8870-4925-ADA1-E71D210EBF88}" destId="{DB6411A6-472C-492B-BCDF-CE37D4B66C88}" srcOrd="4" destOrd="0" presId="urn:microsoft.com/office/officeart/2005/8/layout/vList2"/>
    <dgm:cxn modelId="{92377A53-7785-4421-9411-DB14334C1B98}" type="presParOf" srcId="{BD558143-8870-4925-ADA1-E71D210EBF88}" destId="{DE5EAEE7-CD66-46E7-9B52-B2A7833378A7}" srcOrd="5" destOrd="0" presId="urn:microsoft.com/office/officeart/2005/8/layout/vList2"/>
    <dgm:cxn modelId="{2C06A5FE-1AE0-4877-8D56-DA63BF8294F3}" type="presParOf" srcId="{BD558143-8870-4925-ADA1-E71D210EBF88}" destId="{1BD1EBC4-6E5A-48EE-B9C5-4DA5380BD19E}" srcOrd="6" destOrd="0" presId="urn:microsoft.com/office/officeart/2005/8/layout/vList2"/>
    <dgm:cxn modelId="{EB28AB59-A69A-40E3-BF2B-88687A611D14}" type="presParOf" srcId="{BD558143-8870-4925-ADA1-E71D210EBF88}" destId="{D38648A3-F46A-414B-8075-3732EF6864F9}" srcOrd="7" destOrd="0" presId="urn:microsoft.com/office/officeart/2005/8/layout/vList2"/>
    <dgm:cxn modelId="{51A3549A-36BD-402B-95EC-7368845A3468}" type="presParOf" srcId="{BD558143-8870-4925-ADA1-E71D210EBF88}" destId="{800C480C-4AD0-4694-A7A2-A0B00721360A}" srcOrd="8" destOrd="0" presId="urn:microsoft.com/office/officeart/2005/8/layout/vList2"/>
    <dgm:cxn modelId="{25FAB2A0-B45A-41E7-AF6E-E26B6EFC6969}" type="presParOf" srcId="{BD558143-8870-4925-ADA1-E71D210EBF88}" destId="{1771A82A-F975-4A0B-A66A-4DA3729C340D}" srcOrd="9" destOrd="0" presId="urn:microsoft.com/office/officeart/2005/8/layout/vList2"/>
    <dgm:cxn modelId="{DA221A98-D683-4862-A438-E35E4066738C}" type="presParOf" srcId="{BD558143-8870-4925-ADA1-E71D210EBF88}" destId="{E448EDB8-1C12-4EB6-BB15-E81ECE7DBB72}"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F0E99DE-5F4B-4B7A-9E57-53B99F4C6491}"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A3D64BBA-A19C-4D2C-BF28-31F171C64018}">
      <dgm:prSet/>
      <dgm:spPr/>
      <dgm:t>
        <a:bodyPr/>
        <a:lstStyle/>
        <a:p>
          <a:r>
            <a:rPr lang="en-GB">
              <a:hlinkClick xmlns:r="http://schemas.openxmlformats.org/officeDocument/2006/relationships" r:id="rId1"/>
            </a:rPr>
            <a:t>Technical Information | PCB Piezotronics</a:t>
          </a:r>
          <a:endParaRPr lang="en-US"/>
        </a:p>
      </dgm:t>
    </dgm:pt>
    <dgm:pt modelId="{39DA39E6-149F-434E-8ED8-B2990C40F6A3}" type="parTrans" cxnId="{8CA8DCF6-8149-4189-8081-73697A2C878E}">
      <dgm:prSet/>
      <dgm:spPr/>
      <dgm:t>
        <a:bodyPr/>
        <a:lstStyle/>
        <a:p>
          <a:endParaRPr lang="en-US"/>
        </a:p>
      </dgm:t>
    </dgm:pt>
    <dgm:pt modelId="{B1129D6B-52A9-4373-8186-3D7A3141D835}" type="sibTrans" cxnId="{8CA8DCF6-8149-4189-8081-73697A2C878E}">
      <dgm:prSet/>
      <dgm:spPr/>
      <dgm:t>
        <a:bodyPr/>
        <a:lstStyle/>
        <a:p>
          <a:endParaRPr lang="en-US"/>
        </a:p>
      </dgm:t>
    </dgm:pt>
    <dgm:pt modelId="{24AD7FE1-AD17-426E-9EF2-03E92E8076DF}">
      <dgm:prSet/>
      <dgm:spPr/>
      <dgm:t>
        <a:bodyPr/>
        <a:lstStyle/>
        <a:p>
          <a:r>
            <a:rPr lang="en-GB"/>
            <a:t>Early blast-pressure transducers were made by government labs such as the Ballistic Research Laboratory – USA and RARDE – UK. The early commercial pressure transducer developers were Kistler Instrument Corporation and PCB Piezotronics. </a:t>
          </a:r>
          <a:endParaRPr lang="en-US"/>
        </a:p>
      </dgm:t>
    </dgm:pt>
    <dgm:pt modelId="{8413CE3A-06D9-4C59-9C9B-AE9ABF88DE7B}" type="parTrans" cxnId="{1CD538A7-8185-45B2-8D12-8AED44FA6C2A}">
      <dgm:prSet/>
      <dgm:spPr/>
      <dgm:t>
        <a:bodyPr/>
        <a:lstStyle/>
        <a:p>
          <a:endParaRPr lang="en-US"/>
        </a:p>
      </dgm:t>
    </dgm:pt>
    <dgm:pt modelId="{55862AFB-C268-4326-AE7D-91E5B7C3F495}" type="sibTrans" cxnId="{1CD538A7-8185-45B2-8D12-8AED44FA6C2A}">
      <dgm:prSet/>
      <dgm:spPr/>
      <dgm:t>
        <a:bodyPr/>
        <a:lstStyle/>
        <a:p>
          <a:endParaRPr lang="en-US"/>
        </a:p>
      </dgm:t>
    </dgm:pt>
    <dgm:pt modelId="{D66F8811-4ABB-4564-ADF9-D09E3B478055}" type="pres">
      <dgm:prSet presAssocID="{DF0E99DE-5F4B-4B7A-9E57-53B99F4C6491}" presName="linear" presStyleCnt="0">
        <dgm:presLayoutVars>
          <dgm:animLvl val="lvl"/>
          <dgm:resizeHandles val="exact"/>
        </dgm:presLayoutVars>
      </dgm:prSet>
      <dgm:spPr/>
    </dgm:pt>
    <dgm:pt modelId="{861D6601-1B77-4638-9C5A-3E564112A698}" type="pres">
      <dgm:prSet presAssocID="{A3D64BBA-A19C-4D2C-BF28-31F171C64018}" presName="parentText" presStyleLbl="node1" presStyleIdx="0" presStyleCnt="2">
        <dgm:presLayoutVars>
          <dgm:chMax val="0"/>
          <dgm:bulletEnabled val="1"/>
        </dgm:presLayoutVars>
      </dgm:prSet>
      <dgm:spPr/>
    </dgm:pt>
    <dgm:pt modelId="{408ECE4E-7D7B-4A37-8159-3534D6554D18}" type="pres">
      <dgm:prSet presAssocID="{B1129D6B-52A9-4373-8186-3D7A3141D835}" presName="spacer" presStyleCnt="0"/>
      <dgm:spPr/>
    </dgm:pt>
    <dgm:pt modelId="{133E09DF-2312-4235-9906-4C95073C552A}" type="pres">
      <dgm:prSet presAssocID="{24AD7FE1-AD17-426E-9EF2-03E92E8076DF}" presName="parentText" presStyleLbl="node1" presStyleIdx="1" presStyleCnt="2">
        <dgm:presLayoutVars>
          <dgm:chMax val="0"/>
          <dgm:bulletEnabled val="1"/>
        </dgm:presLayoutVars>
      </dgm:prSet>
      <dgm:spPr/>
    </dgm:pt>
  </dgm:ptLst>
  <dgm:cxnLst>
    <dgm:cxn modelId="{D9CCBE31-AB83-4900-991E-7D790234E1A5}" type="presOf" srcId="{24AD7FE1-AD17-426E-9EF2-03E92E8076DF}" destId="{133E09DF-2312-4235-9906-4C95073C552A}" srcOrd="0" destOrd="0" presId="urn:microsoft.com/office/officeart/2005/8/layout/vList2"/>
    <dgm:cxn modelId="{1CD538A7-8185-45B2-8D12-8AED44FA6C2A}" srcId="{DF0E99DE-5F4B-4B7A-9E57-53B99F4C6491}" destId="{24AD7FE1-AD17-426E-9EF2-03E92E8076DF}" srcOrd="1" destOrd="0" parTransId="{8413CE3A-06D9-4C59-9C9B-AE9ABF88DE7B}" sibTransId="{55862AFB-C268-4326-AE7D-91E5B7C3F495}"/>
    <dgm:cxn modelId="{B1C859C8-0744-4958-B81C-EAB47D9AD0BD}" type="presOf" srcId="{A3D64BBA-A19C-4D2C-BF28-31F171C64018}" destId="{861D6601-1B77-4638-9C5A-3E564112A698}" srcOrd="0" destOrd="0" presId="urn:microsoft.com/office/officeart/2005/8/layout/vList2"/>
    <dgm:cxn modelId="{7725A3E6-BA0E-471B-8F61-2846D87360C6}" type="presOf" srcId="{DF0E99DE-5F4B-4B7A-9E57-53B99F4C6491}" destId="{D66F8811-4ABB-4564-ADF9-D09E3B478055}" srcOrd="0" destOrd="0" presId="urn:microsoft.com/office/officeart/2005/8/layout/vList2"/>
    <dgm:cxn modelId="{8CA8DCF6-8149-4189-8081-73697A2C878E}" srcId="{DF0E99DE-5F4B-4B7A-9E57-53B99F4C6491}" destId="{A3D64BBA-A19C-4D2C-BF28-31F171C64018}" srcOrd="0" destOrd="0" parTransId="{39DA39E6-149F-434E-8ED8-B2990C40F6A3}" sibTransId="{B1129D6B-52A9-4373-8186-3D7A3141D835}"/>
    <dgm:cxn modelId="{F4059037-84BE-4935-8A50-B0283D6F4799}" type="presParOf" srcId="{D66F8811-4ABB-4564-ADF9-D09E3B478055}" destId="{861D6601-1B77-4638-9C5A-3E564112A698}" srcOrd="0" destOrd="0" presId="urn:microsoft.com/office/officeart/2005/8/layout/vList2"/>
    <dgm:cxn modelId="{5E1C8C03-B24D-43C9-87DF-D411F80DF39A}" type="presParOf" srcId="{D66F8811-4ABB-4564-ADF9-D09E3B478055}" destId="{408ECE4E-7D7B-4A37-8159-3534D6554D18}" srcOrd="1" destOrd="0" presId="urn:microsoft.com/office/officeart/2005/8/layout/vList2"/>
    <dgm:cxn modelId="{F9598C98-3B5A-4970-A6CC-4304AEB8D3EF}" type="presParOf" srcId="{D66F8811-4ABB-4564-ADF9-D09E3B478055}" destId="{133E09DF-2312-4235-9906-4C95073C552A}"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497B0C1-2D8C-4990-B3FD-C0FFE0B53834}"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872FE3C3-CD88-4504-9698-EF524720AF9D}">
      <dgm:prSet/>
      <dgm:spPr/>
      <dgm:t>
        <a:bodyPr/>
        <a:lstStyle/>
        <a:p>
          <a:r>
            <a:rPr lang="en-GB"/>
            <a:t>Data Validation.</a:t>
          </a:r>
          <a:endParaRPr lang="en-US"/>
        </a:p>
      </dgm:t>
    </dgm:pt>
    <dgm:pt modelId="{0576B423-920C-4420-94E3-668D9EF9BDE4}" type="parTrans" cxnId="{5EA4B2D6-C7DE-46F1-B89F-0C88BC2995BF}">
      <dgm:prSet/>
      <dgm:spPr/>
      <dgm:t>
        <a:bodyPr/>
        <a:lstStyle/>
        <a:p>
          <a:endParaRPr lang="en-US"/>
        </a:p>
      </dgm:t>
    </dgm:pt>
    <dgm:pt modelId="{BF1A3345-5800-403B-8D84-75B32600371B}" type="sibTrans" cxnId="{5EA4B2D6-C7DE-46F1-B89F-0C88BC2995BF}">
      <dgm:prSet/>
      <dgm:spPr/>
      <dgm:t>
        <a:bodyPr/>
        <a:lstStyle/>
        <a:p>
          <a:endParaRPr lang="en-US"/>
        </a:p>
      </dgm:t>
    </dgm:pt>
    <dgm:pt modelId="{E188A450-F908-4B3C-8EE6-CEE546731D2F}">
      <dgm:prSet/>
      <dgm:spPr/>
      <dgm:t>
        <a:bodyPr/>
        <a:lstStyle/>
        <a:p>
          <a:r>
            <a:rPr lang="en-GB"/>
            <a:t>With a pressure transducer is properly mounted, it is important to consider data validation. In addition to pressure, which is the desired environment to be measured, there are competing undesired environments that occur concurrent with the pressure environment. </a:t>
          </a:r>
          <a:endParaRPr lang="en-US"/>
        </a:p>
      </dgm:t>
    </dgm:pt>
    <dgm:pt modelId="{3D2C4D07-BFF5-4664-86EE-E43249EE398E}" type="parTrans" cxnId="{E0947E86-2E51-4E24-9B3D-A6B7AB48ABF5}">
      <dgm:prSet/>
      <dgm:spPr/>
      <dgm:t>
        <a:bodyPr/>
        <a:lstStyle/>
        <a:p>
          <a:endParaRPr lang="en-US"/>
        </a:p>
      </dgm:t>
    </dgm:pt>
    <dgm:pt modelId="{60EA316D-18AB-4F60-ACA6-FF06DC3AF17B}" type="sibTrans" cxnId="{E0947E86-2E51-4E24-9B3D-A6B7AB48ABF5}">
      <dgm:prSet/>
      <dgm:spPr/>
      <dgm:t>
        <a:bodyPr/>
        <a:lstStyle/>
        <a:p>
          <a:endParaRPr lang="en-US"/>
        </a:p>
      </dgm:t>
    </dgm:pt>
    <dgm:pt modelId="{5E41684B-DA8B-43B1-8FD7-80B2FE866B85}">
      <dgm:prSet/>
      <dgm:spPr/>
      <dgm:t>
        <a:bodyPr/>
        <a:lstStyle/>
        <a:p>
          <a:r>
            <a:rPr lang="en-GB"/>
            <a:t>These include: transient temperatures, light, acceleration, strain, ionization products of  detonation, and others. </a:t>
          </a:r>
          <a:endParaRPr lang="en-US"/>
        </a:p>
      </dgm:t>
    </dgm:pt>
    <dgm:pt modelId="{EB156E75-4CB8-4A76-BE82-CA054E2A40B9}" type="parTrans" cxnId="{AFCFBFF6-4552-439D-A3F3-E17C1C989CC8}">
      <dgm:prSet/>
      <dgm:spPr/>
      <dgm:t>
        <a:bodyPr/>
        <a:lstStyle/>
        <a:p>
          <a:endParaRPr lang="en-US"/>
        </a:p>
      </dgm:t>
    </dgm:pt>
    <dgm:pt modelId="{D31639D4-0C60-4983-908A-3644FFDA4CB3}" type="sibTrans" cxnId="{AFCFBFF6-4552-439D-A3F3-E17C1C989CC8}">
      <dgm:prSet/>
      <dgm:spPr/>
      <dgm:t>
        <a:bodyPr/>
        <a:lstStyle/>
        <a:p>
          <a:endParaRPr lang="en-US"/>
        </a:p>
      </dgm:t>
    </dgm:pt>
    <dgm:pt modelId="{E53C9D76-2F7B-4A59-9CFD-AB36535BDFA1}">
      <dgm:prSet/>
      <dgm:spPr/>
      <dgm:t>
        <a:bodyPr/>
        <a:lstStyle/>
        <a:p>
          <a:r>
            <a:rPr lang="en-GB"/>
            <a:t>When considering the potential effects of these undesired environments, strain, acceleration and temperature can all interact with the piezoelectric crystal within the transducer to result an error.  In addition, thermoelectric, photoelectric, electromagnetic, triboelectric, and other energy induced effects can result in additive electrical signals that create other errors in the transducer output. </a:t>
          </a:r>
          <a:endParaRPr lang="en-US"/>
        </a:p>
      </dgm:t>
    </dgm:pt>
    <dgm:pt modelId="{788C6A8B-8ACF-4BED-B542-E052FE29842D}" type="parTrans" cxnId="{4427B225-4696-40C4-B78B-A491C7C213B8}">
      <dgm:prSet/>
      <dgm:spPr/>
      <dgm:t>
        <a:bodyPr/>
        <a:lstStyle/>
        <a:p>
          <a:endParaRPr lang="en-US"/>
        </a:p>
      </dgm:t>
    </dgm:pt>
    <dgm:pt modelId="{BE47898C-D71E-487D-B872-7442D6A2FE4F}" type="sibTrans" cxnId="{4427B225-4696-40C4-B78B-A491C7C213B8}">
      <dgm:prSet/>
      <dgm:spPr/>
      <dgm:t>
        <a:bodyPr/>
        <a:lstStyle/>
        <a:p>
          <a:endParaRPr lang="en-US"/>
        </a:p>
      </dgm:t>
    </dgm:pt>
    <dgm:pt modelId="{56263061-6C99-4C5A-B776-FE5AA2827213}">
      <dgm:prSet/>
      <dgm:spPr/>
      <dgm:t>
        <a:bodyPr/>
        <a:lstStyle/>
        <a:p>
          <a:r>
            <a:rPr lang="en-GB"/>
            <a:t>All of these extraneous signals can be viewed as ‘noise’, which ‘contaminates’ the desired pressure measurement. To validate that the transducer output signal is not contaminated (i.e. it is solely attributable to pressure), a combination of placebo and ‘check’ channels can be used.</a:t>
          </a:r>
          <a:endParaRPr lang="en-US"/>
        </a:p>
      </dgm:t>
    </dgm:pt>
    <dgm:pt modelId="{5EBE91DF-DE2E-4DDC-A49C-F7C51B5DFCC7}" type="parTrans" cxnId="{B2BB90B2-7F21-4B53-9212-E9D4C64EFA8F}">
      <dgm:prSet/>
      <dgm:spPr/>
      <dgm:t>
        <a:bodyPr/>
        <a:lstStyle/>
        <a:p>
          <a:endParaRPr lang="en-US"/>
        </a:p>
      </dgm:t>
    </dgm:pt>
    <dgm:pt modelId="{2AF1E2F8-7517-46B9-B8FC-0C1B55EAC9E6}" type="sibTrans" cxnId="{B2BB90B2-7F21-4B53-9212-E9D4C64EFA8F}">
      <dgm:prSet/>
      <dgm:spPr/>
      <dgm:t>
        <a:bodyPr/>
        <a:lstStyle/>
        <a:p>
          <a:endParaRPr lang="en-US"/>
        </a:p>
      </dgm:t>
    </dgm:pt>
    <dgm:pt modelId="{08D94B2C-5BF7-4BF9-BF4A-60754B136373}" type="pres">
      <dgm:prSet presAssocID="{A497B0C1-2D8C-4990-B3FD-C0FFE0B53834}" presName="root" presStyleCnt="0">
        <dgm:presLayoutVars>
          <dgm:dir/>
          <dgm:resizeHandles val="exact"/>
        </dgm:presLayoutVars>
      </dgm:prSet>
      <dgm:spPr/>
    </dgm:pt>
    <dgm:pt modelId="{7F9AEC6C-DD5D-4EDB-8DEA-552B67709D72}" type="pres">
      <dgm:prSet presAssocID="{872FE3C3-CD88-4504-9698-EF524720AF9D}" presName="compNode" presStyleCnt="0"/>
      <dgm:spPr/>
    </dgm:pt>
    <dgm:pt modelId="{1AE6CC73-E696-4353-890A-A3DCCACF227D}" type="pres">
      <dgm:prSet presAssocID="{872FE3C3-CD88-4504-9698-EF524720AF9D}" presName="bgRect" presStyleLbl="bgShp" presStyleIdx="0" presStyleCnt="5"/>
      <dgm:spPr/>
    </dgm:pt>
    <dgm:pt modelId="{630004A0-4B6C-4290-8B07-23F0A9E64727}" type="pres">
      <dgm:prSet presAssocID="{872FE3C3-CD88-4504-9698-EF524720AF9D}"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atistics"/>
        </a:ext>
      </dgm:extLst>
    </dgm:pt>
    <dgm:pt modelId="{7DF18793-E54D-4F58-83F6-23DE896C56EA}" type="pres">
      <dgm:prSet presAssocID="{872FE3C3-CD88-4504-9698-EF524720AF9D}" presName="spaceRect" presStyleCnt="0"/>
      <dgm:spPr/>
    </dgm:pt>
    <dgm:pt modelId="{B532826D-5DAF-4F3D-B64E-D4D19264A502}" type="pres">
      <dgm:prSet presAssocID="{872FE3C3-CD88-4504-9698-EF524720AF9D}" presName="parTx" presStyleLbl="revTx" presStyleIdx="0" presStyleCnt="5">
        <dgm:presLayoutVars>
          <dgm:chMax val="0"/>
          <dgm:chPref val="0"/>
        </dgm:presLayoutVars>
      </dgm:prSet>
      <dgm:spPr/>
    </dgm:pt>
    <dgm:pt modelId="{C3A50345-4049-400C-B276-0F840632F8BF}" type="pres">
      <dgm:prSet presAssocID="{BF1A3345-5800-403B-8D84-75B32600371B}" presName="sibTrans" presStyleCnt="0"/>
      <dgm:spPr/>
    </dgm:pt>
    <dgm:pt modelId="{6ED45724-6E44-4667-B8D1-6B82FFF986F5}" type="pres">
      <dgm:prSet presAssocID="{E188A450-F908-4B3C-8EE6-CEE546731D2F}" presName="compNode" presStyleCnt="0"/>
      <dgm:spPr/>
    </dgm:pt>
    <dgm:pt modelId="{317AB058-F8AF-43AB-B52B-3817868DFCFD}" type="pres">
      <dgm:prSet presAssocID="{E188A450-F908-4B3C-8EE6-CEE546731D2F}" presName="bgRect" presStyleLbl="bgShp" presStyleIdx="1" presStyleCnt="5"/>
      <dgm:spPr/>
    </dgm:pt>
    <dgm:pt modelId="{2D61D52B-4869-4408-8CC0-5CD3ED9700B9}" type="pres">
      <dgm:prSet presAssocID="{E188A450-F908-4B3C-8EE6-CEE546731D2F}"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ome"/>
        </a:ext>
      </dgm:extLst>
    </dgm:pt>
    <dgm:pt modelId="{8A1EA27C-1AD2-4C0B-A3D6-9B10E2634A31}" type="pres">
      <dgm:prSet presAssocID="{E188A450-F908-4B3C-8EE6-CEE546731D2F}" presName="spaceRect" presStyleCnt="0"/>
      <dgm:spPr/>
    </dgm:pt>
    <dgm:pt modelId="{6ED85C08-1A27-4D4A-AAF3-86A5DE89752E}" type="pres">
      <dgm:prSet presAssocID="{E188A450-F908-4B3C-8EE6-CEE546731D2F}" presName="parTx" presStyleLbl="revTx" presStyleIdx="1" presStyleCnt="5">
        <dgm:presLayoutVars>
          <dgm:chMax val="0"/>
          <dgm:chPref val="0"/>
        </dgm:presLayoutVars>
      </dgm:prSet>
      <dgm:spPr/>
    </dgm:pt>
    <dgm:pt modelId="{81264EE1-ADFC-4901-B386-9E36DC9F7C08}" type="pres">
      <dgm:prSet presAssocID="{60EA316D-18AB-4F60-ACA6-FF06DC3AF17B}" presName="sibTrans" presStyleCnt="0"/>
      <dgm:spPr/>
    </dgm:pt>
    <dgm:pt modelId="{54799730-9517-4961-89F2-9B5ABB2B0137}" type="pres">
      <dgm:prSet presAssocID="{5E41684B-DA8B-43B1-8FD7-80B2FE866B85}" presName="compNode" presStyleCnt="0"/>
      <dgm:spPr/>
    </dgm:pt>
    <dgm:pt modelId="{55C0562C-9A48-47F4-82A7-617B9F929BC1}" type="pres">
      <dgm:prSet presAssocID="{5E41684B-DA8B-43B1-8FD7-80B2FE866B85}" presName="bgRect" presStyleLbl="bgShp" presStyleIdx="2" presStyleCnt="5"/>
      <dgm:spPr/>
    </dgm:pt>
    <dgm:pt modelId="{AAF4D6D0-9CE9-4280-973A-EA7C84FA1426}" type="pres">
      <dgm:prSet presAssocID="{5E41684B-DA8B-43B1-8FD7-80B2FE866B85}"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Explosion"/>
        </a:ext>
      </dgm:extLst>
    </dgm:pt>
    <dgm:pt modelId="{55914A0D-8551-43F9-84F4-42DBAC138F0E}" type="pres">
      <dgm:prSet presAssocID="{5E41684B-DA8B-43B1-8FD7-80B2FE866B85}" presName="spaceRect" presStyleCnt="0"/>
      <dgm:spPr/>
    </dgm:pt>
    <dgm:pt modelId="{50F13FF1-9D64-448A-911B-A0EB43D46EA9}" type="pres">
      <dgm:prSet presAssocID="{5E41684B-DA8B-43B1-8FD7-80B2FE866B85}" presName="parTx" presStyleLbl="revTx" presStyleIdx="2" presStyleCnt="5">
        <dgm:presLayoutVars>
          <dgm:chMax val="0"/>
          <dgm:chPref val="0"/>
        </dgm:presLayoutVars>
      </dgm:prSet>
      <dgm:spPr/>
    </dgm:pt>
    <dgm:pt modelId="{4D9F067A-563D-40AC-BBAD-37ED8B2E1642}" type="pres">
      <dgm:prSet presAssocID="{D31639D4-0C60-4983-908A-3644FFDA4CB3}" presName="sibTrans" presStyleCnt="0"/>
      <dgm:spPr/>
    </dgm:pt>
    <dgm:pt modelId="{6266D464-A5FB-45F1-B6CE-5AC7A77B1AF1}" type="pres">
      <dgm:prSet presAssocID="{E53C9D76-2F7B-4A59-9CFD-AB36535BDFA1}" presName="compNode" presStyleCnt="0"/>
      <dgm:spPr/>
    </dgm:pt>
    <dgm:pt modelId="{F6B5FADA-ACFD-4B75-8773-EC241138F469}" type="pres">
      <dgm:prSet presAssocID="{E53C9D76-2F7B-4A59-9CFD-AB36535BDFA1}" presName="bgRect" presStyleLbl="bgShp" presStyleIdx="3" presStyleCnt="5"/>
      <dgm:spPr/>
    </dgm:pt>
    <dgm:pt modelId="{2548F45E-737D-4C77-A050-AF235E9A48DC}" type="pres">
      <dgm:prSet presAssocID="{E53C9D76-2F7B-4A59-9CFD-AB36535BDFA1}"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Low Temperature"/>
        </a:ext>
      </dgm:extLst>
    </dgm:pt>
    <dgm:pt modelId="{8A7C2B48-E10C-4F79-896A-E90AE29C3224}" type="pres">
      <dgm:prSet presAssocID="{E53C9D76-2F7B-4A59-9CFD-AB36535BDFA1}" presName="spaceRect" presStyleCnt="0"/>
      <dgm:spPr/>
    </dgm:pt>
    <dgm:pt modelId="{89E5A60B-FCE4-4FEB-92DA-B6B82AB5E419}" type="pres">
      <dgm:prSet presAssocID="{E53C9D76-2F7B-4A59-9CFD-AB36535BDFA1}" presName="parTx" presStyleLbl="revTx" presStyleIdx="3" presStyleCnt="5">
        <dgm:presLayoutVars>
          <dgm:chMax val="0"/>
          <dgm:chPref val="0"/>
        </dgm:presLayoutVars>
      </dgm:prSet>
      <dgm:spPr/>
    </dgm:pt>
    <dgm:pt modelId="{867C140E-6CA8-4007-A653-2C4065B90FFE}" type="pres">
      <dgm:prSet presAssocID="{BE47898C-D71E-487D-B872-7442D6A2FE4F}" presName="sibTrans" presStyleCnt="0"/>
      <dgm:spPr/>
    </dgm:pt>
    <dgm:pt modelId="{640B7D7D-2656-4983-B644-BCE6D2E28A3B}" type="pres">
      <dgm:prSet presAssocID="{56263061-6C99-4C5A-B776-FE5AA2827213}" presName="compNode" presStyleCnt="0"/>
      <dgm:spPr/>
    </dgm:pt>
    <dgm:pt modelId="{49855F9D-DBB0-44F9-BB7C-94F8F32219D8}" type="pres">
      <dgm:prSet presAssocID="{56263061-6C99-4C5A-B776-FE5AA2827213}" presName="bgRect" presStyleLbl="bgShp" presStyleIdx="4" presStyleCnt="5"/>
      <dgm:spPr/>
    </dgm:pt>
    <dgm:pt modelId="{87B3B032-99BD-4953-9C2B-AC5A4CA27F7C}" type="pres">
      <dgm:prSet presAssocID="{56263061-6C99-4C5A-B776-FE5AA2827213}"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Toothpaste"/>
        </a:ext>
      </dgm:extLst>
    </dgm:pt>
    <dgm:pt modelId="{EB4AAEF6-DC2F-4C33-B324-9CEB42ABC613}" type="pres">
      <dgm:prSet presAssocID="{56263061-6C99-4C5A-B776-FE5AA2827213}" presName="spaceRect" presStyleCnt="0"/>
      <dgm:spPr/>
    </dgm:pt>
    <dgm:pt modelId="{1D7F200E-6523-4FC7-B0DC-92BDAFC1E6F9}" type="pres">
      <dgm:prSet presAssocID="{56263061-6C99-4C5A-B776-FE5AA2827213}" presName="parTx" presStyleLbl="revTx" presStyleIdx="4" presStyleCnt="5">
        <dgm:presLayoutVars>
          <dgm:chMax val="0"/>
          <dgm:chPref val="0"/>
        </dgm:presLayoutVars>
      </dgm:prSet>
      <dgm:spPr/>
    </dgm:pt>
  </dgm:ptLst>
  <dgm:cxnLst>
    <dgm:cxn modelId="{4427B225-4696-40C4-B78B-A491C7C213B8}" srcId="{A497B0C1-2D8C-4990-B3FD-C0FFE0B53834}" destId="{E53C9D76-2F7B-4A59-9CFD-AB36535BDFA1}" srcOrd="3" destOrd="0" parTransId="{788C6A8B-8ACF-4BED-B542-E052FE29842D}" sibTransId="{BE47898C-D71E-487D-B872-7442D6A2FE4F}"/>
    <dgm:cxn modelId="{A2DDA949-CDB2-49DD-8A8C-979E45BC3952}" type="presOf" srcId="{A497B0C1-2D8C-4990-B3FD-C0FFE0B53834}" destId="{08D94B2C-5BF7-4BF9-BF4A-60754B136373}" srcOrd="0" destOrd="0" presId="urn:microsoft.com/office/officeart/2018/2/layout/IconVerticalSolidList"/>
    <dgm:cxn modelId="{E0947E86-2E51-4E24-9B3D-A6B7AB48ABF5}" srcId="{A497B0C1-2D8C-4990-B3FD-C0FFE0B53834}" destId="{E188A450-F908-4B3C-8EE6-CEE546731D2F}" srcOrd="1" destOrd="0" parTransId="{3D2C4D07-BFF5-4664-86EE-E43249EE398E}" sibTransId="{60EA316D-18AB-4F60-ACA6-FF06DC3AF17B}"/>
    <dgm:cxn modelId="{F65C3D90-B97C-4553-8123-AFADD010E6E5}" type="presOf" srcId="{E53C9D76-2F7B-4A59-9CFD-AB36535BDFA1}" destId="{89E5A60B-FCE4-4FEB-92DA-B6B82AB5E419}" srcOrd="0" destOrd="0" presId="urn:microsoft.com/office/officeart/2018/2/layout/IconVerticalSolidList"/>
    <dgm:cxn modelId="{9FE7A99D-3A27-411D-A343-44E8385B9FC2}" type="presOf" srcId="{5E41684B-DA8B-43B1-8FD7-80B2FE866B85}" destId="{50F13FF1-9D64-448A-911B-A0EB43D46EA9}" srcOrd="0" destOrd="0" presId="urn:microsoft.com/office/officeart/2018/2/layout/IconVerticalSolidList"/>
    <dgm:cxn modelId="{E69397A1-6030-4E75-ABC8-C732BC44A712}" type="presOf" srcId="{872FE3C3-CD88-4504-9698-EF524720AF9D}" destId="{B532826D-5DAF-4F3D-B64E-D4D19264A502}" srcOrd="0" destOrd="0" presId="urn:microsoft.com/office/officeart/2018/2/layout/IconVerticalSolidList"/>
    <dgm:cxn modelId="{B2BB90B2-7F21-4B53-9212-E9D4C64EFA8F}" srcId="{A497B0C1-2D8C-4990-B3FD-C0FFE0B53834}" destId="{56263061-6C99-4C5A-B776-FE5AA2827213}" srcOrd="4" destOrd="0" parTransId="{5EBE91DF-DE2E-4DDC-A49C-F7C51B5DFCC7}" sibTransId="{2AF1E2F8-7517-46B9-B8FC-0C1B55EAC9E6}"/>
    <dgm:cxn modelId="{1F2B92D0-2F12-4553-963F-8F6D4F0AD0A7}" type="presOf" srcId="{56263061-6C99-4C5A-B776-FE5AA2827213}" destId="{1D7F200E-6523-4FC7-B0DC-92BDAFC1E6F9}" srcOrd="0" destOrd="0" presId="urn:microsoft.com/office/officeart/2018/2/layout/IconVerticalSolidList"/>
    <dgm:cxn modelId="{5EA4B2D6-C7DE-46F1-B89F-0C88BC2995BF}" srcId="{A497B0C1-2D8C-4990-B3FD-C0FFE0B53834}" destId="{872FE3C3-CD88-4504-9698-EF524720AF9D}" srcOrd="0" destOrd="0" parTransId="{0576B423-920C-4420-94E3-668D9EF9BDE4}" sibTransId="{BF1A3345-5800-403B-8D84-75B32600371B}"/>
    <dgm:cxn modelId="{04B3BBE6-F897-4A69-8A23-C27BEAC83930}" type="presOf" srcId="{E188A450-F908-4B3C-8EE6-CEE546731D2F}" destId="{6ED85C08-1A27-4D4A-AAF3-86A5DE89752E}" srcOrd="0" destOrd="0" presId="urn:microsoft.com/office/officeart/2018/2/layout/IconVerticalSolidList"/>
    <dgm:cxn modelId="{AFCFBFF6-4552-439D-A3F3-E17C1C989CC8}" srcId="{A497B0C1-2D8C-4990-B3FD-C0FFE0B53834}" destId="{5E41684B-DA8B-43B1-8FD7-80B2FE866B85}" srcOrd="2" destOrd="0" parTransId="{EB156E75-4CB8-4A76-BE82-CA054E2A40B9}" sibTransId="{D31639D4-0C60-4983-908A-3644FFDA4CB3}"/>
    <dgm:cxn modelId="{55EF31E0-8ECA-45C3-B197-689263EE52A0}" type="presParOf" srcId="{08D94B2C-5BF7-4BF9-BF4A-60754B136373}" destId="{7F9AEC6C-DD5D-4EDB-8DEA-552B67709D72}" srcOrd="0" destOrd="0" presId="urn:microsoft.com/office/officeart/2018/2/layout/IconVerticalSolidList"/>
    <dgm:cxn modelId="{C6DE6993-2DEE-4DB0-B4C0-75133362FE2D}" type="presParOf" srcId="{7F9AEC6C-DD5D-4EDB-8DEA-552B67709D72}" destId="{1AE6CC73-E696-4353-890A-A3DCCACF227D}" srcOrd="0" destOrd="0" presId="urn:microsoft.com/office/officeart/2018/2/layout/IconVerticalSolidList"/>
    <dgm:cxn modelId="{D5713207-8BBD-4C28-B47F-AF5293F39F99}" type="presParOf" srcId="{7F9AEC6C-DD5D-4EDB-8DEA-552B67709D72}" destId="{630004A0-4B6C-4290-8B07-23F0A9E64727}" srcOrd="1" destOrd="0" presId="urn:microsoft.com/office/officeart/2018/2/layout/IconVerticalSolidList"/>
    <dgm:cxn modelId="{5B72F176-62E7-40AF-A136-14B2130D1B52}" type="presParOf" srcId="{7F9AEC6C-DD5D-4EDB-8DEA-552B67709D72}" destId="{7DF18793-E54D-4F58-83F6-23DE896C56EA}" srcOrd="2" destOrd="0" presId="urn:microsoft.com/office/officeart/2018/2/layout/IconVerticalSolidList"/>
    <dgm:cxn modelId="{ED4298EF-4949-4E45-90D7-0BB6B00EEA42}" type="presParOf" srcId="{7F9AEC6C-DD5D-4EDB-8DEA-552B67709D72}" destId="{B532826D-5DAF-4F3D-B64E-D4D19264A502}" srcOrd="3" destOrd="0" presId="urn:microsoft.com/office/officeart/2018/2/layout/IconVerticalSolidList"/>
    <dgm:cxn modelId="{E21CF9ED-B580-4149-B466-AD6471AC3767}" type="presParOf" srcId="{08D94B2C-5BF7-4BF9-BF4A-60754B136373}" destId="{C3A50345-4049-400C-B276-0F840632F8BF}" srcOrd="1" destOrd="0" presId="urn:microsoft.com/office/officeart/2018/2/layout/IconVerticalSolidList"/>
    <dgm:cxn modelId="{2BCD759B-CC25-4A0F-92CE-8C90858EA75A}" type="presParOf" srcId="{08D94B2C-5BF7-4BF9-BF4A-60754B136373}" destId="{6ED45724-6E44-4667-B8D1-6B82FFF986F5}" srcOrd="2" destOrd="0" presId="urn:microsoft.com/office/officeart/2018/2/layout/IconVerticalSolidList"/>
    <dgm:cxn modelId="{34065C5F-936B-43ED-97DC-3C0E445A7DBB}" type="presParOf" srcId="{6ED45724-6E44-4667-B8D1-6B82FFF986F5}" destId="{317AB058-F8AF-43AB-B52B-3817868DFCFD}" srcOrd="0" destOrd="0" presId="urn:microsoft.com/office/officeart/2018/2/layout/IconVerticalSolidList"/>
    <dgm:cxn modelId="{CCC43098-471E-4157-AAAF-BD81A1469E2C}" type="presParOf" srcId="{6ED45724-6E44-4667-B8D1-6B82FFF986F5}" destId="{2D61D52B-4869-4408-8CC0-5CD3ED9700B9}" srcOrd="1" destOrd="0" presId="urn:microsoft.com/office/officeart/2018/2/layout/IconVerticalSolidList"/>
    <dgm:cxn modelId="{5595DDB9-7424-4BB8-A775-1694BFF5C548}" type="presParOf" srcId="{6ED45724-6E44-4667-B8D1-6B82FFF986F5}" destId="{8A1EA27C-1AD2-4C0B-A3D6-9B10E2634A31}" srcOrd="2" destOrd="0" presId="urn:microsoft.com/office/officeart/2018/2/layout/IconVerticalSolidList"/>
    <dgm:cxn modelId="{71134470-2F01-455D-90C9-6E621015B1E8}" type="presParOf" srcId="{6ED45724-6E44-4667-B8D1-6B82FFF986F5}" destId="{6ED85C08-1A27-4D4A-AAF3-86A5DE89752E}" srcOrd="3" destOrd="0" presId="urn:microsoft.com/office/officeart/2018/2/layout/IconVerticalSolidList"/>
    <dgm:cxn modelId="{2A4CAFAC-4FE0-436D-AE7B-DC2DA126CC22}" type="presParOf" srcId="{08D94B2C-5BF7-4BF9-BF4A-60754B136373}" destId="{81264EE1-ADFC-4901-B386-9E36DC9F7C08}" srcOrd="3" destOrd="0" presId="urn:microsoft.com/office/officeart/2018/2/layout/IconVerticalSolidList"/>
    <dgm:cxn modelId="{7DF0A809-A94D-441D-BC26-A1C08BD4522E}" type="presParOf" srcId="{08D94B2C-5BF7-4BF9-BF4A-60754B136373}" destId="{54799730-9517-4961-89F2-9B5ABB2B0137}" srcOrd="4" destOrd="0" presId="urn:microsoft.com/office/officeart/2018/2/layout/IconVerticalSolidList"/>
    <dgm:cxn modelId="{520B0FA9-D3C6-4E88-B5AB-F3255EAEBC38}" type="presParOf" srcId="{54799730-9517-4961-89F2-9B5ABB2B0137}" destId="{55C0562C-9A48-47F4-82A7-617B9F929BC1}" srcOrd="0" destOrd="0" presId="urn:microsoft.com/office/officeart/2018/2/layout/IconVerticalSolidList"/>
    <dgm:cxn modelId="{E7981DEE-ED29-48F5-990C-D485BB0356A1}" type="presParOf" srcId="{54799730-9517-4961-89F2-9B5ABB2B0137}" destId="{AAF4D6D0-9CE9-4280-973A-EA7C84FA1426}" srcOrd="1" destOrd="0" presId="urn:microsoft.com/office/officeart/2018/2/layout/IconVerticalSolidList"/>
    <dgm:cxn modelId="{E17B8E9E-5CCA-4232-BE57-D1BFB72D9603}" type="presParOf" srcId="{54799730-9517-4961-89F2-9B5ABB2B0137}" destId="{55914A0D-8551-43F9-84F4-42DBAC138F0E}" srcOrd="2" destOrd="0" presId="urn:microsoft.com/office/officeart/2018/2/layout/IconVerticalSolidList"/>
    <dgm:cxn modelId="{945A7EF4-9EA5-470C-B966-9B7E597AE1E1}" type="presParOf" srcId="{54799730-9517-4961-89F2-9B5ABB2B0137}" destId="{50F13FF1-9D64-448A-911B-A0EB43D46EA9}" srcOrd="3" destOrd="0" presId="urn:microsoft.com/office/officeart/2018/2/layout/IconVerticalSolidList"/>
    <dgm:cxn modelId="{93B86B13-1508-4BC0-B34D-BE3970841BBC}" type="presParOf" srcId="{08D94B2C-5BF7-4BF9-BF4A-60754B136373}" destId="{4D9F067A-563D-40AC-BBAD-37ED8B2E1642}" srcOrd="5" destOrd="0" presId="urn:microsoft.com/office/officeart/2018/2/layout/IconVerticalSolidList"/>
    <dgm:cxn modelId="{3A8E066D-1DA9-4C12-89F3-D22428EE196C}" type="presParOf" srcId="{08D94B2C-5BF7-4BF9-BF4A-60754B136373}" destId="{6266D464-A5FB-45F1-B6CE-5AC7A77B1AF1}" srcOrd="6" destOrd="0" presId="urn:microsoft.com/office/officeart/2018/2/layout/IconVerticalSolidList"/>
    <dgm:cxn modelId="{D0BEE1FE-1467-4DD2-BD76-75E578A3FAF2}" type="presParOf" srcId="{6266D464-A5FB-45F1-B6CE-5AC7A77B1AF1}" destId="{F6B5FADA-ACFD-4B75-8773-EC241138F469}" srcOrd="0" destOrd="0" presId="urn:microsoft.com/office/officeart/2018/2/layout/IconVerticalSolidList"/>
    <dgm:cxn modelId="{BDCBAAC5-F405-4ADB-AE3E-ABE4E6560EDD}" type="presParOf" srcId="{6266D464-A5FB-45F1-B6CE-5AC7A77B1AF1}" destId="{2548F45E-737D-4C77-A050-AF235E9A48DC}" srcOrd="1" destOrd="0" presId="urn:microsoft.com/office/officeart/2018/2/layout/IconVerticalSolidList"/>
    <dgm:cxn modelId="{B59AAF9A-E814-4E20-A0FB-319DA0652A64}" type="presParOf" srcId="{6266D464-A5FB-45F1-B6CE-5AC7A77B1AF1}" destId="{8A7C2B48-E10C-4F79-896A-E90AE29C3224}" srcOrd="2" destOrd="0" presId="urn:microsoft.com/office/officeart/2018/2/layout/IconVerticalSolidList"/>
    <dgm:cxn modelId="{EC571FE9-C37C-4135-9F64-937F2EEDC25F}" type="presParOf" srcId="{6266D464-A5FB-45F1-B6CE-5AC7A77B1AF1}" destId="{89E5A60B-FCE4-4FEB-92DA-B6B82AB5E419}" srcOrd="3" destOrd="0" presId="urn:microsoft.com/office/officeart/2018/2/layout/IconVerticalSolidList"/>
    <dgm:cxn modelId="{B069418B-C55E-4824-99FE-A416370DCA3D}" type="presParOf" srcId="{08D94B2C-5BF7-4BF9-BF4A-60754B136373}" destId="{867C140E-6CA8-4007-A653-2C4065B90FFE}" srcOrd="7" destOrd="0" presId="urn:microsoft.com/office/officeart/2018/2/layout/IconVerticalSolidList"/>
    <dgm:cxn modelId="{AD4E2BAF-0C3A-4AD4-AC60-7944B86074B2}" type="presParOf" srcId="{08D94B2C-5BF7-4BF9-BF4A-60754B136373}" destId="{640B7D7D-2656-4983-B644-BCE6D2E28A3B}" srcOrd="8" destOrd="0" presId="urn:microsoft.com/office/officeart/2018/2/layout/IconVerticalSolidList"/>
    <dgm:cxn modelId="{30B4EAA7-C07E-40B5-B991-002F19FE6A6B}" type="presParOf" srcId="{640B7D7D-2656-4983-B644-BCE6D2E28A3B}" destId="{49855F9D-DBB0-44F9-BB7C-94F8F32219D8}" srcOrd="0" destOrd="0" presId="urn:microsoft.com/office/officeart/2018/2/layout/IconVerticalSolidList"/>
    <dgm:cxn modelId="{9352837E-2EA7-4E0D-AE1E-DBFB4D3DBDA9}" type="presParOf" srcId="{640B7D7D-2656-4983-B644-BCE6D2E28A3B}" destId="{87B3B032-99BD-4953-9C2B-AC5A4CA27F7C}" srcOrd="1" destOrd="0" presId="urn:microsoft.com/office/officeart/2018/2/layout/IconVerticalSolidList"/>
    <dgm:cxn modelId="{B72FAD36-CC24-477D-851D-F5A670B0F15B}" type="presParOf" srcId="{640B7D7D-2656-4983-B644-BCE6D2E28A3B}" destId="{EB4AAEF6-DC2F-4C33-B324-9CEB42ABC613}" srcOrd="2" destOrd="0" presId="urn:microsoft.com/office/officeart/2018/2/layout/IconVerticalSolidList"/>
    <dgm:cxn modelId="{155D2A75-6F4B-4CCA-BFF6-58DEA4DF5B89}" type="presParOf" srcId="{640B7D7D-2656-4983-B644-BCE6D2E28A3B}" destId="{1D7F200E-6523-4FC7-B0DC-92BDAFC1E6F9}"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9C3CC64-7E07-4C3B-8DC4-6BE19668F93E}" type="doc">
      <dgm:prSet loTypeId="urn:microsoft.com/office/officeart/2018/2/layout/IconLabelList" loCatId="icon" qsTypeId="urn:microsoft.com/office/officeart/2005/8/quickstyle/simple1" qsCatId="simple" csTypeId="urn:microsoft.com/office/officeart/2018/5/colors/Iconchunking_neutralbg_colorful2" csCatId="colorful" phldr="1"/>
      <dgm:spPr/>
      <dgm:t>
        <a:bodyPr/>
        <a:lstStyle/>
        <a:p>
          <a:endParaRPr lang="en-US"/>
        </a:p>
      </dgm:t>
    </dgm:pt>
    <dgm:pt modelId="{E5ECE1E2-F531-4A1B-90D3-9496F788BFA4}">
      <dgm:prSet/>
      <dgm:spPr/>
      <dgm:t>
        <a:bodyPr/>
        <a:lstStyle/>
        <a:p>
          <a:r>
            <a:rPr lang="en-GB"/>
            <a:t>?</a:t>
          </a:r>
          <a:endParaRPr lang="en-US"/>
        </a:p>
      </dgm:t>
    </dgm:pt>
    <dgm:pt modelId="{C56249D9-8068-4118-8407-B1129416B2DD}" type="parTrans" cxnId="{9177DAE4-A443-4E59-BD44-42E2D8A97FA5}">
      <dgm:prSet/>
      <dgm:spPr/>
      <dgm:t>
        <a:bodyPr/>
        <a:lstStyle/>
        <a:p>
          <a:endParaRPr lang="en-US"/>
        </a:p>
      </dgm:t>
    </dgm:pt>
    <dgm:pt modelId="{6C8D418C-219D-4E8D-B124-5EABF28E49B3}" type="sibTrans" cxnId="{9177DAE4-A443-4E59-BD44-42E2D8A97FA5}">
      <dgm:prSet/>
      <dgm:spPr/>
      <dgm:t>
        <a:bodyPr/>
        <a:lstStyle/>
        <a:p>
          <a:endParaRPr lang="en-US"/>
        </a:p>
      </dgm:t>
    </dgm:pt>
    <dgm:pt modelId="{33712036-A821-4942-95A2-6CD0D50E4C10}">
      <dgm:prSet/>
      <dgm:spPr/>
      <dgm:t>
        <a:bodyPr/>
        <a:lstStyle/>
        <a:p>
          <a:r>
            <a:rPr lang="en-GB"/>
            <a:t>Time for a break</a:t>
          </a:r>
          <a:endParaRPr lang="en-US"/>
        </a:p>
      </dgm:t>
    </dgm:pt>
    <dgm:pt modelId="{648C8BFB-592F-4664-B5D2-4F0AF033BE3E}" type="parTrans" cxnId="{B8A1BCA6-DD5B-47C6-A21C-71E3917FED75}">
      <dgm:prSet/>
      <dgm:spPr/>
      <dgm:t>
        <a:bodyPr/>
        <a:lstStyle/>
        <a:p>
          <a:endParaRPr lang="en-US"/>
        </a:p>
      </dgm:t>
    </dgm:pt>
    <dgm:pt modelId="{B12501B0-9D51-458B-81F7-CD9B662B0B55}" type="sibTrans" cxnId="{B8A1BCA6-DD5B-47C6-A21C-71E3917FED75}">
      <dgm:prSet/>
      <dgm:spPr/>
      <dgm:t>
        <a:bodyPr/>
        <a:lstStyle/>
        <a:p>
          <a:endParaRPr lang="en-US"/>
        </a:p>
      </dgm:t>
    </dgm:pt>
    <dgm:pt modelId="{CC1AF0B6-83E3-4B21-A2A7-88B3483944B6}" type="pres">
      <dgm:prSet presAssocID="{79C3CC64-7E07-4C3B-8DC4-6BE19668F93E}" presName="root" presStyleCnt="0">
        <dgm:presLayoutVars>
          <dgm:dir/>
          <dgm:resizeHandles val="exact"/>
        </dgm:presLayoutVars>
      </dgm:prSet>
      <dgm:spPr/>
    </dgm:pt>
    <dgm:pt modelId="{5A391D27-2B26-43B3-A50E-302345084726}" type="pres">
      <dgm:prSet presAssocID="{E5ECE1E2-F531-4A1B-90D3-9496F788BFA4}" presName="compNode" presStyleCnt="0"/>
      <dgm:spPr/>
    </dgm:pt>
    <dgm:pt modelId="{A160E31E-C70B-4AB2-A070-9AD9D4E47D9B}" type="pres">
      <dgm:prSet presAssocID="{E5ECE1E2-F531-4A1B-90D3-9496F788BFA4}" presName="iconRect" presStyleLbl="node1" presStyleIdx="0" presStyleCnt="2"/>
      <dgm:spPr>
        <a:solidFill>
          <a:schemeClr val="bg1"/>
        </a:solidFill>
        <a:ln>
          <a:noFill/>
        </a:ln>
      </dgm:spPr>
    </dgm:pt>
    <dgm:pt modelId="{4B4F2AF6-9253-4361-BF8E-8734EB8CBADC}" type="pres">
      <dgm:prSet presAssocID="{E5ECE1E2-F531-4A1B-90D3-9496F788BFA4}" presName="spaceRect" presStyleCnt="0"/>
      <dgm:spPr/>
    </dgm:pt>
    <dgm:pt modelId="{D834DED0-9026-4B4B-A472-FA7F7FE1F467}" type="pres">
      <dgm:prSet presAssocID="{E5ECE1E2-F531-4A1B-90D3-9496F788BFA4}" presName="textRect" presStyleLbl="revTx" presStyleIdx="0" presStyleCnt="2">
        <dgm:presLayoutVars>
          <dgm:chMax val="1"/>
          <dgm:chPref val="1"/>
        </dgm:presLayoutVars>
      </dgm:prSet>
      <dgm:spPr/>
    </dgm:pt>
    <dgm:pt modelId="{7AA254B8-EC0B-49F5-8B03-67B0E957B45C}" type="pres">
      <dgm:prSet presAssocID="{6C8D418C-219D-4E8D-B124-5EABF28E49B3}" presName="sibTrans" presStyleCnt="0"/>
      <dgm:spPr/>
    </dgm:pt>
    <dgm:pt modelId="{EB4A6032-6FCC-46AE-A195-58E95577C387}" type="pres">
      <dgm:prSet presAssocID="{33712036-A821-4942-95A2-6CD0D50E4C10}" presName="compNode" presStyleCnt="0"/>
      <dgm:spPr/>
    </dgm:pt>
    <dgm:pt modelId="{AFCC57B7-4523-4C15-982E-9F9AD1BF2CCB}" type="pres">
      <dgm:prSet presAssocID="{33712036-A821-4942-95A2-6CD0D50E4C10}" presName="iconRect" presStyleLbl="node1" presStyleIdx="1"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ea"/>
        </a:ext>
      </dgm:extLst>
    </dgm:pt>
    <dgm:pt modelId="{62CB0C2E-1F91-4141-9279-19C2D9371DF2}" type="pres">
      <dgm:prSet presAssocID="{33712036-A821-4942-95A2-6CD0D50E4C10}" presName="spaceRect" presStyleCnt="0"/>
      <dgm:spPr/>
    </dgm:pt>
    <dgm:pt modelId="{615A5A22-422F-4616-A682-E237A485C000}" type="pres">
      <dgm:prSet presAssocID="{33712036-A821-4942-95A2-6CD0D50E4C10}" presName="textRect" presStyleLbl="revTx" presStyleIdx="1" presStyleCnt="2">
        <dgm:presLayoutVars>
          <dgm:chMax val="1"/>
          <dgm:chPref val="1"/>
        </dgm:presLayoutVars>
      </dgm:prSet>
      <dgm:spPr/>
    </dgm:pt>
  </dgm:ptLst>
  <dgm:cxnLst>
    <dgm:cxn modelId="{A65B0F32-DEB9-41C5-881C-239B2DF1C3D8}" type="presOf" srcId="{79C3CC64-7E07-4C3B-8DC4-6BE19668F93E}" destId="{CC1AF0B6-83E3-4B21-A2A7-88B3483944B6}" srcOrd="0" destOrd="0" presId="urn:microsoft.com/office/officeart/2018/2/layout/IconLabelList"/>
    <dgm:cxn modelId="{8F66D43B-199F-4FFC-90A7-1EEFDCF4B826}" type="presOf" srcId="{E5ECE1E2-F531-4A1B-90D3-9496F788BFA4}" destId="{D834DED0-9026-4B4B-A472-FA7F7FE1F467}" srcOrd="0" destOrd="0" presId="urn:microsoft.com/office/officeart/2018/2/layout/IconLabelList"/>
    <dgm:cxn modelId="{74FCF292-729E-40D2-969E-E30A4A3C603C}" type="presOf" srcId="{33712036-A821-4942-95A2-6CD0D50E4C10}" destId="{615A5A22-422F-4616-A682-E237A485C000}" srcOrd="0" destOrd="0" presId="urn:microsoft.com/office/officeart/2018/2/layout/IconLabelList"/>
    <dgm:cxn modelId="{B8A1BCA6-DD5B-47C6-A21C-71E3917FED75}" srcId="{79C3CC64-7E07-4C3B-8DC4-6BE19668F93E}" destId="{33712036-A821-4942-95A2-6CD0D50E4C10}" srcOrd="1" destOrd="0" parTransId="{648C8BFB-592F-4664-B5D2-4F0AF033BE3E}" sibTransId="{B12501B0-9D51-458B-81F7-CD9B662B0B55}"/>
    <dgm:cxn modelId="{9177DAE4-A443-4E59-BD44-42E2D8A97FA5}" srcId="{79C3CC64-7E07-4C3B-8DC4-6BE19668F93E}" destId="{E5ECE1E2-F531-4A1B-90D3-9496F788BFA4}" srcOrd="0" destOrd="0" parTransId="{C56249D9-8068-4118-8407-B1129416B2DD}" sibTransId="{6C8D418C-219D-4E8D-B124-5EABF28E49B3}"/>
    <dgm:cxn modelId="{74B2BB67-2F44-464B-9F9C-2CAD7ED47296}" type="presParOf" srcId="{CC1AF0B6-83E3-4B21-A2A7-88B3483944B6}" destId="{5A391D27-2B26-43B3-A50E-302345084726}" srcOrd="0" destOrd="0" presId="urn:microsoft.com/office/officeart/2018/2/layout/IconLabelList"/>
    <dgm:cxn modelId="{C9B6FC17-B97F-462D-991A-BF04F675BB51}" type="presParOf" srcId="{5A391D27-2B26-43B3-A50E-302345084726}" destId="{A160E31E-C70B-4AB2-A070-9AD9D4E47D9B}" srcOrd="0" destOrd="0" presId="urn:microsoft.com/office/officeart/2018/2/layout/IconLabelList"/>
    <dgm:cxn modelId="{4BEDA849-4E5F-4BD6-B101-5B351193FD53}" type="presParOf" srcId="{5A391D27-2B26-43B3-A50E-302345084726}" destId="{4B4F2AF6-9253-4361-BF8E-8734EB8CBADC}" srcOrd="1" destOrd="0" presId="urn:microsoft.com/office/officeart/2018/2/layout/IconLabelList"/>
    <dgm:cxn modelId="{0E098179-2089-47F3-93EB-5DE1F97F3361}" type="presParOf" srcId="{5A391D27-2B26-43B3-A50E-302345084726}" destId="{D834DED0-9026-4B4B-A472-FA7F7FE1F467}" srcOrd="2" destOrd="0" presId="urn:microsoft.com/office/officeart/2018/2/layout/IconLabelList"/>
    <dgm:cxn modelId="{7FCCA9A8-2BA7-4AC5-862F-EDBE970C8480}" type="presParOf" srcId="{CC1AF0B6-83E3-4B21-A2A7-88B3483944B6}" destId="{7AA254B8-EC0B-49F5-8B03-67B0E957B45C}" srcOrd="1" destOrd="0" presId="urn:microsoft.com/office/officeart/2018/2/layout/IconLabelList"/>
    <dgm:cxn modelId="{271E98AB-C537-4DD3-8733-84295B7B6379}" type="presParOf" srcId="{CC1AF0B6-83E3-4B21-A2A7-88B3483944B6}" destId="{EB4A6032-6FCC-46AE-A195-58E95577C387}" srcOrd="2" destOrd="0" presId="urn:microsoft.com/office/officeart/2018/2/layout/IconLabelList"/>
    <dgm:cxn modelId="{16FE3968-4C3E-413C-9C5E-827823C6CD4D}" type="presParOf" srcId="{EB4A6032-6FCC-46AE-A195-58E95577C387}" destId="{AFCC57B7-4523-4C15-982E-9F9AD1BF2CCB}" srcOrd="0" destOrd="0" presId="urn:microsoft.com/office/officeart/2018/2/layout/IconLabelList"/>
    <dgm:cxn modelId="{CD2189DB-16B2-4881-A212-A6F49DB547A4}" type="presParOf" srcId="{EB4A6032-6FCC-46AE-A195-58E95577C387}" destId="{62CB0C2E-1F91-4141-9279-19C2D9371DF2}" srcOrd="1" destOrd="0" presId="urn:microsoft.com/office/officeart/2018/2/layout/IconLabelList"/>
    <dgm:cxn modelId="{B6DC990A-E479-473F-820A-A3131A74C7EA}" type="presParOf" srcId="{EB4A6032-6FCC-46AE-A195-58E95577C387}" destId="{615A5A22-422F-4616-A682-E237A485C000}"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43B041-859D-445F-AC06-BCE392A85D25}">
      <dsp:nvSpPr>
        <dsp:cNvPr id="0" name=""/>
        <dsp:cNvSpPr/>
      </dsp:nvSpPr>
      <dsp:spPr>
        <a:xfrm>
          <a:off x="134291" y="612"/>
          <a:ext cx="4332795" cy="2751325"/>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A6B9369-67E0-40E6-8653-C5ECE13A292E}">
      <dsp:nvSpPr>
        <dsp:cNvPr id="0" name=""/>
        <dsp:cNvSpPr/>
      </dsp:nvSpPr>
      <dsp:spPr>
        <a:xfrm>
          <a:off x="615713" y="457963"/>
          <a:ext cx="4332795" cy="2751325"/>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An explosion in air is a process by which a rapid release of energy generates a pressure wave of finite amplitude. The energy source can be anything that generates a violent reaction when initiated, in this case, chemical.</a:t>
          </a:r>
          <a:endParaRPr lang="en-US" sz="1900" kern="1200"/>
        </a:p>
      </dsp:txBody>
      <dsp:txXfrm>
        <a:off x="696297" y="538547"/>
        <a:ext cx="4171627" cy="2590157"/>
      </dsp:txXfrm>
    </dsp:sp>
    <dsp:sp modelId="{8950CA12-CB40-4EED-82CE-DEEC4E4F0ED9}">
      <dsp:nvSpPr>
        <dsp:cNvPr id="0" name=""/>
        <dsp:cNvSpPr/>
      </dsp:nvSpPr>
      <dsp:spPr>
        <a:xfrm>
          <a:off x="5429930" y="612"/>
          <a:ext cx="4332795" cy="2751325"/>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91A5BDC-3267-4603-A14E-EF464D1431EF}">
      <dsp:nvSpPr>
        <dsp:cNvPr id="0" name=""/>
        <dsp:cNvSpPr/>
      </dsp:nvSpPr>
      <dsp:spPr>
        <a:xfrm>
          <a:off x="5911352" y="457963"/>
          <a:ext cx="4332795" cy="2751325"/>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The properties of air will cause the front of this pressure wave to "shock up", or steepen, as the front moves away. The result is a shock front moving supersonically, i.e., faster than the sound speed of the air ahead of it, with discontinuities in pressure, density, and particle velocity across the front. But you know all that…</a:t>
          </a:r>
          <a:endParaRPr lang="en-US" sz="1900" kern="1200"/>
        </a:p>
      </dsp:txBody>
      <dsp:txXfrm>
        <a:off x="5991936" y="538547"/>
        <a:ext cx="4171627" cy="259015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31205D-5AAD-4138-90B6-77A6684CFFEB}">
      <dsp:nvSpPr>
        <dsp:cNvPr id="0" name=""/>
        <dsp:cNvSpPr/>
      </dsp:nvSpPr>
      <dsp:spPr>
        <a:xfrm>
          <a:off x="0" y="144409"/>
          <a:ext cx="6666833" cy="824850"/>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b="0" i="0" kern="1200"/>
            <a:t>Accurate quantification of blast wave parameters is a significant challenge, particularly for pressure imparted to an obstacle at a short distance from the explosive. </a:t>
          </a:r>
          <a:endParaRPr lang="en-US" sz="1500" kern="1200"/>
        </a:p>
      </dsp:txBody>
      <dsp:txXfrm>
        <a:off x="40266" y="184675"/>
        <a:ext cx="6586301" cy="744318"/>
      </dsp:txXfrm>
    </dsp:sp>
    <dsp:sp modelId="{99455843-02F9-4ECB-AD1C-1C5DA3FCAB6C}">
      <dsp:nvSpPr>
        <dsp:cNvPr id="0" name=""/>
        <dsp:cNvSpPr/>
      </dsp:nvSpPr>
      <dsp:spPr>
        <a:xfrm>
          <a:off x="0" y="1012459"/>
          <a:ext cx="6666833" cy="824850"/>
        </a:xfrm>
        <a:prstGeom prst="roundRect">
          <a:avLst/>
        </a:prstGeom>
        <a:gradFill rotWithShape="0">
          <a:gsLst>
            <a:gs pos="0">
              <a:schemeClr val="accent5">
                <a:hueOff val="-1351709"/>
                <a:satOff val="-3484"/>
                <a:lumOff val="-2353"/>
                <a:alphaOff val="0"/>
                <a:satMod val="103000"/>
                <a:lumMod val="102000"/>
                <a:tint val="94000"/>
              </a:schemeClr>
            </a:gs>
            <a:gs pos="50000">
              <a:schemeClr val="accent5">
                <a:hueOff val="-1351709"/>
                <a:satOff val="-3484"/>
                <a:lumOff val="-2353"/>
                <a:alphaOff val="0"/>
                <a:satMod val="110000"/>
                <a:lumMod val="100000"/>
                <a:shade val="100000"/>
              </a:schemeClr>
            </a:gs>
            <a:gs pos="100000">
              <a:schemeClr val="accent5">
                <a:hueOff val="-1351709"/>
                <a:satOff val="-3484"/>
                <a:lumOff val="-235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b="0" i="0" kern="1200"/>
            <a:t>Semi-empirical methods for predicting blast pressure loads are well </a:t>
          </a:r>
          <a:r>
            <a:rPr lang="en-GB" sz="1500" kern="1200"/>
            <a:t>e</a:t>
          </a:r>
          <a:r>
            <a:rPr lang="en-GB" sz="1500" b="0" i="0" kern="1200"/>
            <a:t>stablished;  </a:t>
          </a:r>
          <a:endParaRPr lang="en-US" sz="1500" kern="1200"/>
        </a:p>
      </dsp:txBody>
      <dsp:txXfrm>
        <a:off x="40266" y="1052725"/>
        <a:ext cx="6586301" cy="744318"/>
      </dsp:txXfrm>
    </dsp:sp>
    <dsp:sp modelId="{DB6411A6-472C-492B-BCDF-CE37D4B66C88}">
      <dsp:nvSpPr>
        <dsp:cNvPr id="0" name=""/>
        <dsp:cNvSpPr/>
      </dsp:nvSpPr>
      <dsp:spPr>
        <a:xfrm>
          <a:off x="0" y="1880509"/>
          <a:ext cx="6666833" cy="824850"/>
        </a:xfrm>
        <a:prstGeom prst="roundRect">
          <a:avLst/>
        </a:prstGeom>
        <a:gradFill rotWithShape="0">
          <a:gsLst>
            <a:gs pos="0">
              <a:schemeClr val="accent5">
                <a:hueOff val="-2703417"/>
                <a:satOff val="-6968"/>
                <a:lumOff val="-4706"/>
                <a:alphaOff val="0"/>
                <a:satMod val="103000"/>
                <a:lumMod val="102000"/>
                <a:tint val="94000"/>
              </a:schemeClr>
            </a:gs>
            <a:gs pos="50000">
              <a:schemeClr val="accent5">
                <a:hueOff val="-2703417"/>
                <a:satOff val="-6968"/>
                <a:lumOff val="-4706"/>
                <a:alphaOff val="0"/>
                <a:satMod val="110000"/>
                <a:lumMod val="100000"/>
                <a:shade val="100000"/>
              </a:schemeClr>
            </a:gs>
            <a:gs pos="100000">
              <a:schemeClr val="accent5">
                <a:hueOff val="-2703417"/>
                <a:satOff val="-6968"/>
                <a:lumOff val="-4706"/>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b="0" i="0" kern="1200"/>
            <a:t>Kingery &amp; Bulmash [</a:t>
          </a:r>
          <a:r>
            <a:rPr lang="en-GB" sz="1500" kern="1200">
              <a:hlinkClick xmlns:r="http://schemas.openxmlformats.org/officeDocument/2006/relationships" r:id="rId1"/>
            </a:rPr>
            <a:t>Blast Calculator </a:t>
          </a:r>
          <a:r>
            <a:rPr lang="en-GB" sz="1500" b="0" i="0" kern="1200"/>
            <a:t>] and scaled distance relationships were derived from experiments conducted in the 1960s. </a:t>
          </a:r>
          <a:endParaRPr lang="en-US" sz="1500" kern="1200"/>
        </a:p>
      </dsp:txBody>
      <dsp:txXfrm>
        <a:off x="40266" y="1920775"/>
        <a:ext cx="6586301" cy="744318"/>
      </dsp:txXfrm>
    </dsp:sp>
    <dsp:sp modelId="{1BD1EBC4-6E5A-48EE-B9C5-4DA5380BD19E}">
      <dsp:nvSpPr>
        <dsp:cNvPr id="0" name=""/>
        <dsp:cNvSpPr/>
      </dsp:nvSpPr>
      <dsp:spPr>
        <a:xfrm>
          <a:off x="0" y="2748559"/>
          <a:ext cx="6666833" cy="824850"/>
        </a:xfrm>
        <a:prstGeom prst="roundRect">
          <a:avLst/>
        </a:prstGeom>
        <a:gradFill rotWithShape="0">
          <a:gsLst>
            <a:gs pos="0">
              <a:schemeClr val="accent5">
                <a:hueOff val="-4055126"/>
                <a:satOff val="-10451"/>
                <a:lumOff val="-7059"/>
                <a:alphaOff val="0"/>
                <a:satMod val="103000"/>
                <a:lumMod val="102000"/>
                <a:tint val="94000"/>
              </a:schemeClr>
            </a:gs>
            <a:gs pos="50000">
              <a:schemeClr val="accent5">
                <a:hueOff val="-4055126"/>
                <a:satOff val="-10451"/>
                <a:lumOff val="-7059"/>
                <a:alphaOff val="0"/>
                <a:satMod val="110000"/>
                <a:lumMod val="100000"/>
                <a:shade val="100000"/>
              </a:schemeClr>
            </a:gs>
            <a:gs pos="100000">
              <a:schemeClr val="accent5">
                <a:hueOff val="-4055126"/>
                <a:satOff val="-10451"/>
                <a:lumOff val="-705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b="0" i="0" kern="1200"/>
            <a:t>Whilst these predictive methods have been shown to be highly accurate for geometrically simple far-field situations, the ‘near-field’ are complex</a:t>
          </a:r>
          <a:r>
            <a:rPr lang="en-GB" sz="1500" kern="1200"/>
            <a:t>.</a:t>
          </a:r>
          <a:endParaRPr lang="en-US" sz="1500" kern="1200"/>
        </a:p>
      </dsp:txBody>
      <dsp:txXfrm>
        <a:off x="40266" y="2788825"/>
        <a:ext cx="6586301" cy="744318"/>
      </dsp:txXfrm>
    </dsp:sp>
    <dsp:sp modelId="{800C480C-4AD0-4694-A7A2-A0B00721360A}">
      <dsp:nvSpPr>
        <dsp:cNvPr id="0" name=""/>
        <dsp:cNvSpPr/>
      </dsp:nvSpPr>
      <dsp:spPr>
        <a:xfrm>
          <a:off x="0" y="3616610"/>
          <a:ext cx="6666833" cy="824850"/>
        </a:xfrm>
        <a:prstGeom prst="roundRect">
          <a:avLst/>
        </a:prstGeom>
        <a:gradFill rotWithShape="0">
          <a:gsLst>
            <a:gs pos="0">
              <a:schemeClr val="accent5">
                <a:hueOff val="-5406834"/>
                <a:satOff val="-13935"/>
                <a:lumOff val="-9412"/>
                <a:alphaOff val="0"/>
                <a:satMod val="103000"/>
                <a:lumMod val="102000"/>
                <a:tint val="94000"/>
              </a:schemeClr>
            </a:gs>
            <a:gs pos="50000">
              <a:schemeClr val="accent5">
                <a:hueOff val="-5406834"/>
                <a:satOff val="-13935"/>
                <a:lumOff val="-9412"/>
                <a:alphaOff val="0"/>
                <a:satMod val="110000"/>
                <a:lumMod val="100000"/>
                <a:shade val="100000"/>
              </a:schemeClr>
            </a:gs>
            <a:gs pos="100000">
              <a:schemeClr val="accent5">
                <a:hueOff val="-5406834"/>
                <a:satOff val="-13935"/>
                <a:lumOff val="-941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b="0" i="0" kern="1200"/>
            <a:t>Consequently, numerical analyses in this region demonstrates considerable deviation from empirical predictions. IT’S WRONG.</a:t>
          </a:r>
          <a:endParaRPr lang="en-US" sz="1500" kern="1200"/>
        </a:p>
      </dsp:txBody>
      <dsp:txXfrm>
        <a:off x="40266" y="3656876"/>
        <a:ext cx="6586301" cy="744318"/>
      </dsp:txXfrm>
    </dsp:sp>
    <dsp:sp modelId="{E448EDB8-1C12-4EB6-BB15-E81ECE7DBB72}">
      <dsp:nvSpPr>
        <dsp:cNvPr id="0" name=""/>
        <dsp:cNvSpPr/>
      </dsp:nvSpPr>
      <dsp:spPr>
        <a:xfrm>
          <a:off x="0" y="4484660"/>
          <a:ext cx="6666833" cy="824850"/>
        </a:xfrm>
        <a:prstGeom prst="round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We need to measure it.</a:t>
          </a:r>
          <a:endParaRPr lang="en-US" sz="1500" kern="1200"/>
        </a:p>
      </dsp:txBody>
      <dsp:txXfrm>
        <a:off x="40266" y="4524926"/>
        <a:ext cx="6586301" cy="74431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1D6601-1B77-4638-9C5A-3E564112A698}">
      <dsp:nvSpPr>
        <dsp:cNvPr id="0" name=""/>
        <dsp:cNvSpPr/>
      </dsp:nvSpPr>
      <dsp:spPr>
        <a:xfrm>
          <a:off x="0" y="39177"/>
          <a:ext cx="6666833" cy="2650342"/>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hlinkClick xmlns:r="http://schemas.openxmlformats.org/officeDocument/2006/relationships" r:id="rId1"/>
            </a:rPr>
            <a:t>Technical Information | PCB Piezotronics</a:t>
          </a:r>
          <a:endParaRPr lang="en-US" sz="2600" kern="1200"/>
        </a:p>
      </dsp:txBody>
      <dsp:txXfrm>
        <a:off x="129379" y="168556"/>
        <a:ext cx="6408075" cy="2391584"/>
      </dsp:txXfrm>
    </dsp:sp>
    <dsp:sp modelId="{133E09DF-2312-4235-9906-4C95073C552A}">
      <dsp:nvSpPr>
        <dsp:cNvPr id="0" name=""/>
        <dsp:cNvSpPr/>
      </dsp:nvSpPr>
      <dsp:spPr>
        <a:xfrm>
          <a:off x="0" y="2764400"/>
          <a:ext cx="6666833" cy="2650342"/>
        </a:xfrm>
        <a:prstGeom prst="roundRect">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Early blast-pressure transducers were made by government labs such as the Ballistic Research Laboratory – USA and RARDE – UK. The early commercial pressure transducer developers were Kistler Instrument Corporation and PCB Piezotronics. </a:t>
          </a:r>
          <a:endParaRPr lang="en-US" sz="2600" kern="1200"/>
        </a:p>
      </dsp:txBody>
      <dsp:txXfrm>
        <a:off x="129379" y="2893779"/>
        <a:ext cx="6408075" cy="239158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E6CC73-E696-4353-890A-A3DCCACF227D}">
      <dsp:nvSpPr>
        <dsp:cNvPr id="0" name=""/>
        <dsp:cNvSpPr/>
      </dsp:nvSpPr>
      <dsp:spPr>
        <a:xfrm>
          <a:off x="0" y="5520"/>
          <a:ext cx="10515600" cy="701462"/>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30004A0-4B6C-4290-8B07-23F0A9E64727}">
      <dsp:nvSpPr>
        <dsp:cNvPr id="0" name=""/>
        <dsp:cNvSpPr/>
      </dsp:nvSpPr>
      <dsp:spPr>
        <a:xfrm>
          <a:off x="212192" y="163349"/>
          <a:ext cx="386181" cy="38580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532826D-5DAF-4F3D-B64E-D4D19264A502}">
      <dsp:nvSpPr>
        <dsp:cNvPr id="0" name=""/>
        <dsp:cNvSpPr/>
      </dsp:nvSpPr>
      <dsp:spPr>
        <a:xfrm>
          <a:off x="810565" y="5520"/>
          <a:ext cx="9692551" cy="7233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558" tIns="76558" rIns="76558" bIns="76558" numCol="1" spcCol="1270" anchor="ctr" anchorCtr="0">
          <a:noAutofit/>
        </a:bodyPr>
        <a:lstStyle/>
        <a:p>
          <a:pPr marL="0" lvl="0" indent="0" algn="l" defTabSz="622300">
            <a:lnSpc>
              <a:spcPct val="90000"/>
            </a:lnSpc>
            <a:spcBef>
              <a:spcPct val="0"/>
            </a:spcBef>
            <a:spcAft>
              <a:spcPct val="35000"/>
            </a:spcAft>
            <a:buNone/>
          </a:pPr>
          <a:r>
            <a:rPr lang="en-GB" sz="1400" kern="1200"/>
            <a:t>Data Validation.</a:t>
          </a:r>
          <a:endParaRPr lang="en-US" sz="1400" kern="1200"/>
        </a:p>
      </dsp:txBody>
      <dsp:txXfrm>
        <a:off x="810565" y="5520"/>
        <a:ext cx="9692551" cy="723382"/>
      </dsp:txXfrm>
    </dsp:sp>
    <dsp:sp modelId="{317AB058-F8AF-43AB-B52B-3817868DFCFD}">
      <dsp:nvSpPr>
        <dsp:cNvPr id="0" name=""/>
        <dsp:cNvSpPr/>
      </dsp:nvSpPr>
      <dsp:spPr>
        <a:xfrm>
          <a:off x="0" y="909749"/>
          <a:ext cx="10515600" cy="701462"/>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D61D52B-4869-4408-8CC0-5CD3ED9700B9}">
      <dsp:nvSpPr>
        <dsp:cNvPr id="0" name=""/>
        <dsp:cNvSpPr/>
      </dsp:nvSpPr>
      <dsp:spPr>
        <a:xfrm>
          <a:off x="212192" y="1067578"/>
          <a:ext cx="386181" cy="38580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ED85C08-1A27-4D4A-AAF3-86A5DE89752E}">
      <dsp:nvSpPr>
        <dsp:cNvPr id="0" name=""/>
        <dsp:cNvSpPr/>
      </dsp:nvSpPr>
      <dsp:spPr>
        <a:xfrm>
          <a:off x="810565" y="909749"/>
          <a:ext cx="9692551" cy="7233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558" tIns="76558" rIns="76558" bIns="76558" numCol="1" spcCol="1270" anchor="ctr" anchorCtr="0">
          <a:noAutofit/>
        </a:bodyPr>
        <a:lstStyle/>
        <a:p>
          <a:pPr marL="0" lvl="0" indent="0" algn="l" defTabSz="622300">
            <a:lnSpc>
              <a:spcPct val="90000"/>
            </a:lnSpc>
            <a:spcBef>
              <a:spcPct val="0"/>
            </a:spcBef>
            <a:spcAft>
              <a:spcPct val="35000"/>
            </a:spcAft>
            <a:buNone/>
          </a:pPr>
          <a:r>
            <a:rPr lang="en-GB" sz="1400" kern="1200"/>
            <a:t>With a pressure transducer is properly mounted, it is important to consider data validation. In addition to pressure, which is the desired environment to be measured, there are competing undesired environments that occur concurrent with the pressure environment. </a:t>
          </a:r>
          <a:endParaRPr lang="en-US" sz="1400" kern="1200"/>
        </a:p>
      </dsp:txBody>
      <dsp:txXfrm>
        <a:off x="810565" y="909749"/>
        <a:ext cx="9692551" cy="723382"/>
      </dsp:txXfrm>
    </dsp:sp>
    <dsp:sp modelId="{55C0562C-9A48-47F4-82A7-617B9F929BC1}">
      <dsp:nvSpPr>
        <dsp:cNvPr id="0" name=""/>
        <dsp:cNvSpPr/>
      </dsp:nvSpPr>
      <dsp:spPr>
        <a:xfrm>
          <a:off x="0" y="1813977"/>
          <a:ext cx="10515600" cy="701462"/>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AF4D6D0-9CE9-4280-973A-EA7C84FA1426}">
      <dsp:nvSpPr>
        <dsp:cNvPr id="0" name=""/>
        <dsp:cNvSpPr/>
      </dsp:nvSpPr>
      <dsp:spPr>
        <a:xfrm>
          <a:off x="212192" y="1971806"/>
          <a:ext cx="386181" cy="38580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0F13FF1-9D64-448A-911B-A0EB43D46EA9}">
      <dsp:nvSpPr>
        <dsp:cNvPr id="0" name=""/>
        <dsp:cNvSpPr/>
      </dsp:nvSpPr>
      <dsp:spPr>
        <a:xfrm>
          <a:off x="810565" y="1813977"/>
          <a:ext cx="9692551" cy="7233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558" tIns="76558" rIns="76558" bIns="76558" numCol="1" spcCol="1270" anchor="ctr" anchorCtr="0">
          <a:noAutofit/>
        </a:bodyPr>
        <a:lstStyle/>
        <a:p>
          <a:pPr marL="0" lvl="0" indent="0" algn="l" defTabSz="622300">
            <a:lnSpc>
              <a:spcPct val="90000"/>
            </a:lnSpc>
            <a:spcBef>
              <a:spcPct val="0"/>
            </a:spcBef>
            <a:spcAft>
              <a:spcPct val="35000"/>
            </a:spcAft>
            <a:buNone/>
          </a:pPr>
          <a:r>
            <a:rPr lang="en-GB" sz="1400" kern="1200"/>
            <a:t>These include: transient temperatures, light, acceleration, strain, ionization products of  detonation, and others. </a:t>
          </a:r>
          <a:endParaRPr lang="en-US" sz="1400" kern="1200"/>
        </a:p>
      </dsp:txBody>
      <dsp:txXfrm>
        <a:off x="810565" y="1813977"/>
        <a:ext cx="9692551" cy="723382"/>
      </dsp:txXfrm>
    </dsp:sp>
    <dsp:sp modelId="{F6B5FADA-ACFD-4B75-8773-EC241138F469}">
      <dsp:nvSpPr>
        <dsp:cNvPr id="0" name=""/>
        <dsp:cNvSpPr/>
      </dsp:nvSpPr>
      <dsp:spPr>
        <a:xfrm>
          <a:off x="0" y="2718206"/>
          <a:ext cx="10515600" cy="701462"/>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548F45E-737D-4C77-A050-AF235E9A48DC}">
      <dsp:nvSpPr>
        <dsp:cNvPr id="0" name=""/>
        <dsp:cNvSpPr/>
      </dsp:nvSpPr>
      <dsp:spPr>
        <a:xfrm>
          <a:off x="212192" y="2876034"/>
          <a:ext cx="386181" cy="38580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9E5A60B-FCE4-4FEB-92DA-B6B82AB5E419}">
      <dsp:nvSpPr>
        <dsp:cNvPr id="0" name=""/>
        <dsp:cNvSpPr/>
      </dsp:nvSpPr>
      <dsp:spPr>
        <a:xfrm>
          <a:off x="810565" y="2718206"/>
          <a:ext cx="9692551" cy="7233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558" tIns="76558" rIns="76558" bIns="76558" numCol="1" spcCol="1270" anchor="ctr" anchorCtr="0">
          <a:noAutofit/>
        </a:bodyPr>
        <a:lstStyle/>
        <a:p>
          <a:pPr marL="0" lvl="0" indent="0" algn="l" defTabSz="622300">
            <a:lnSpc>
              <a:spcPct val="90000"/>
            </a:lnSpc>
            <a:spcBef>
              <a:spcPct val="0"/>
            </a:spcBef>
            <a:spcAft>
              <a:spcPct val="35000"/>
            </a:spcAft>
            <a:buNone/>
          </a:pPr>
          <a:r>
            <a:rPr lang="en-GB" sz="1400" kern="1200"/>
            <a:t>When considering the potential effects of these undesired environments, strain, acceleration and temperature can all interact with the piezoelectric crystal within the transducer to result an error.  In addition, thermoelectric, photoelectric, electromagnetic, triboelectric, and other energy induced effects can result in additive electrical signals that create other errors in the transducer output. </a:t>
          </a:r>
          <a:endParaRPr lang="en-US" sz="1400" kern="1200"/>
        </a:p>
      </dsp:txBody>
      <dsp:txXfrm>
        <a:off x="810565" y="2718206"/>
        <a:ext cx="9692551" cy="723382"/>
      </dsp:txXfrm>
    </dsp:sp>
    <dsp:sp modelId="{49855F9D-DBB0-44F9-BB7C-94F8F32219D8}">
      <dsp:nvSpPr>
        <dsp:cNvPr id="0" name=""/>
        <dsp:cNvSpPr/>
      </dsp:nvSpPr>
      <dsp:spPr>
        <a:xfrm>
          <a:off x="0" y="3622434"/>
          <a:ext cx="10515600" cy="701462"/>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7B3B032-99BD-4953-9C2B-AC5A4CA27F7C}">
      <dsp:nvSpPr>
        <dsp:cNvPr id="0" name=""/>
        <dsp:cNvSpPr/>
      </dsp:nvSpPr>
      <dsp:spPr>
        <a:xfrm>
          <a:off x="212192" y="3780263"/>
          <a:ext cx="386181" cy="38580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D7F200E-6523-4FC7-B0DC-92BDAFC1E6F9}">
      <dsp:nvSpPr>
        <dsp:cNvPr id="0" name=""/>
        <dsp:cNvSpPr/>
      </dsp:nvSpPr>
      <dsp:spPr>
        <a:xfrm>
          <a:off x="810565" y="3622434"/>
          <a:ext cx="9692551" cy="7233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558" tIns="76558" rIns="76558" bIns="76558" numCol="1" spcCol="1270" anchor="ctr" anchorCtr="0">
          <a:noAutofit/>
        </a:bodyPr>
        <a:lstStyle/>
        <a:p>
          <a:pPr marL="0" lvl="0" indent="0" algn="l" defTabSz="622300">
            <a:lnSpc>
              <a:spcPct val="90000"/>
            </a:lnSpc>
            <a:spcBef>
              <a:spcPct val="0"/>
            </a:spcBef>
            <a:spcAft>
              <a:spcPct val="35000"/>
            </a:spcAft>
            <a:buNone/>
          </a:pPr>
          <a:r>
            <a:rPr lang="en-GB" sz="1400" kern="1200"/>
            <a:t>All of these extraneous signals can be viewed as ‘noise’, which ‘contaminates’ the desired pressure measurement. To validate that the transducer output signal is not contaminated (i.e. it is solely attributable to pressure), a combination of placebo and ‘check’ channels can be used.</a:t>
          </a:r>
          <a:endParaRPr lang="en-US" sz="1400" kern="1200"/>
        </a:p>
      </dsp:txBody>
      <dsp:txXfrm>
        <a:off x="810565" y="3622434"/>
        <a:ext cx="9692551" cy="72338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60E31E-C70B-4AB2-A070-9AD9D4E47D9B}">
      <dsp:nvSpPr>
        <dsp:cNvPr id="0" name=""/>
        <dsp:cNvSpPr/>
      </dsp:nvSpPr>
      <dsp:spPr>
        <a:xfrm>
          <a:off x="1953914" y="529294"/>
          <a:ext cx="1944000" cy="1944000"/>
        </a:xfrm>
        <a:prstGeom prst="rect">
          <a:avLst/>
        </a:prstGeom>
        <a:solidFill>
          <a:schemeClr val="bg1"/>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834DED0-9026-4B4B-A472-FA7F7FE1F467}">
      <dsp:nvSpPr>
        <dsp:cNvPr id="0" name=""/>
        <dsp:cNvSpPr/>
      </dsp:nvSpPr>
      <dsp:spPr>
        <a:xfrm>
          <a:off x="765914" y="2943510"/>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2222500">
            <a:lnSpc>
              <a:spcPct val="90000"/>
            </a:lnSpc>
            <a:spcBef>
              <a:spcPct val="0"/>
            </a:spcBef>
            <a:spcAft>
              <a:spcPct val="35000"/>
            </a:spcAft>
            <a:buNone/>
          </a:pPr>
          <a:r>
            <a:rPr lang="en-GB" sz="5000" kern="1200"/>
            <a:t>?</a:t>
          </a:r>
          <a:endParaRPr lang="en-US" sz="5000" kern="1200"/>
        </a:p>
      </dsp:txBody>
      <dsp:txXfrm>
        <a:off x="765914" y="2943510"/>
        <a:ext cx="4320000" cy="720000"/>
      </dsp:txXfrm>
    </dsp:sp>
    <dsp:sp modelId="{AFCC57B7-4523-4C15-982E-9F9AD1BF2CCB}">
      <dsp:nvSpPr>
        <dsp:cNvPr id="0" name=""/>
        <dsp:cNvSpPr/>
      </dsp:nvSpPr>
      <dsp:spPr>
        <a:xfrm>
          <a:off x="7029914" y="529294"/>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15A5A22-422F-4616-A682-E237A485C000}">
      <dsp:nvSpPr>
        <dsp:cNvPr id="0" name=""/>
        <dsp:cNvSpPr/>
      </dsp:nvSpPr>
      <dsp:spPr>
        <a:xfrm>
          <a:off x="5841914" y="2943510"/>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2222500">
            <a:lnSpc>
              <a:spcPct val="90000"/>
            </a:lnSpc>
            <a:spcBef>
              <a:spcPct val="0"/>
            </a:spcBef>
            <a:spcAft>
              <a:spcPct val="35000"/>
            </a:spcAft>
            <a:buNone/>
          </a:pPr>
          <a:r>
            <a:rPr lang="en-GB" sz="5000" kern="1200"/>
            <a:t>Time for a break</a:t>
          </a:r>
          <a:endParaRPr lang="en-US" sz="5000" kern="1200"/>
        </a:p>
      </dsp:txBody>
      <dsp:txXfrm>
        <a:off x="5841914" y="2943510"/>
        <a:ext cx="4320000" cy="720000"/>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B40A5-46F3-4F14-9F9B-E8CCDE58837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F53FE99-F909-45B3-820D-18D5E462D27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8FDD77A-2DBB-4A98-B82C-20F30FB69F37}"/>
              </a:ext>
            </a:extLst>
          </p:cNvPr>
          <p:cNvSpPr>
            <a:spLocks noGrp="1"/>
          </p:cNvSpPr>
          <p:nvPr>
            <p:ph type="dt" sz="half" idx="10"/>
          </p:nvPr>
        </p:nvSpPr>
        <p:spPr/>
        <p:txBody>
          <a:bodyPr/>
          <a:lstStyle/>
          <a:p>
            <a:fld id="{155AD1A4-3989-4D4C-A058-6205FCF66ACC}" type="datetimeFigureOut">
              <a:rPr lang="en-GB" smtClean="0"/>
              <a:t>16/10/2023</a:t>
            </a:fld>
            <a:endParaRPr lang="en-GB"/>
          </a:p>
        </p:txBody>
      </p:sp>
      <p:sp>
        <p:nvSpPr>
          <p:cNvPr id="5" name="Footer Placeholder 4">
            <a:extLst>
              <a:ext uri="{FF2B5EF4-FFF2-40B4-BE49-F238E27FC236}">
                <a16:creationId xmlns:a16="http://schemas.microsoft.com/office/drawing/2014/main" id="{01198C6F-734B-4EA4-853E-D25128A928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AAB07EC-83B0-4C27-A594-73CB92C412E5}"/>
              </a:ext>
            </a:extLst>
          </p:cNvPr>
          <p:cNvSpPr>
            <a:spLocks noGrp="1"/>
          </p:cNvSpPr>
          <p:nvPr>
            <p:ph type="sldNum" sz="quarter" idx="12"/>
          </p:nvPr>
        </p:nvSpPr>
        <p:spPr/>
        <p:txBody>
          <a:bodyPr/>
          <a:lstStyle/>
          <a:p>
            <a:fld id="{05D908A3-C267-48EE-BA62-92604C57025C}" type="slidenum">
              <a:rPr lang="en-GB" smtClean="0"/>
              <a:t>‹#›</a:t>
            </a:fld>
            <a:endParaRPr lang="en-GB"/>
          </a:p>
        </p:txBody>
      </p:sp>
    </p:spTree>
    <p:extLst>
      <p:ext uri="{BB962C8B-B14F-4D97-AF65-F5344CB8AC3E}">
        <p14:creationId xmlns:p14="http://schemas.microsoft.com/office/powerpoint/2010/main" val="18473181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42A027-D388-498A-83D9-7F71F189BBE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A891C9B-462E-4785-9474-0E75E5F835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FE1944D-AE2E-4B34-AB09-CC6158A75EDE}"/>
              </a:ext>
            </a:extLst>
          </p:cNvPr>
          <p:cNvSpPr>
            <a:spLocks noGrp="1"/>
          </p:cNvSpPr>
          <p:nvPr>
            <p:ph type="dt" sz="half" idx="10"/>
          </p:nvPr>
        </p:nvSpPr>
        <p:spPr/>
        <p:txBody>
          <a:bodyPr/>
          <a:lstStyle/>
          <a:p>
            <a:fld id="{155AD1A4-3989-4D4C-A058-6205FCF66ACC}" type="datetimeFigureOut">
              <a:rPr lang="en-GB" smtClean="0"/>
              <a:t>16/10/2023</a:t>
            </a:fld>
            <a:endParaRPr lang="en-GB"/>
          </a:p>
        </p:txBody>
      </p:sp>
      <p:sp>
        <p:nvSpPr>
          <p:cNvPr id="5" name="Footer Placeholder 4">
            <a:extLst>
              <a:ext uri="{FF2B5EF4-FFF2-40B4-BE49-F238E27FC236}">
                <a16:creationId xmlns:a16="http://schemas.microsoft.com/office/drawing/2014/main" id="{46A5A38B-6138-4A90-A37F-BF11003B38E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D5BFF7-191D-4033-861D-6A0B6E766422}"/>
              </a:ext>
            </a:extLst>
          </p:cNvPr>
          <p:cNvSpPr>
            <a:spLocks noGrp="1"/>
          </p:cNvSpPr>
          <p:nvPr>
            <p:ph type="sldNum" sz="quarter" idx="12"/>
          </p:nvPr>
        </p:nvSpPr>
        <p:spPr/>
        <p:txBody>
          <a:bodyPr/>
          <a:lstStyle/>
          <a:p>
            <a:fld id="{05D908A3-C267-48EE-BA62-92604C57025C}" type="slidenum">
              <a:rPr lang="en-GB" smtClean="0"/>
              <a:t>‹#›</a:t>
            </a:fld>
            <a:endParaRPr lang="en-GB"/>
          </a:p>
        </p:txBody>
      </p:sp>
    </p:spTree>
    <p:extLst>
      <p:ext uri="{BB962C8B-B14F-4D97-AF65-F5344CB8AC3E}">
        <p14:creationId xmlns:p14="http://schemas.microsoft.com/office/powerpoint/2010/main" val="3533708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97ADC4-1B05-424C-9BC6-BD47F58CDC7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A1CF3C2-4C2C-44D5-80BC-2A01DBB0FA9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B996E32-5A71-4246-900A-8B306356182A}"/>
              </a:ext>
            </a:extLst>
          </p:cNvPr>
          <p:cNvSpPr>
            <a:spLocks noGrp="1"/>
          </p:cNvSpPr>
          <p:nvPr>
            <p:ph type="dt" sz="half" idx="10"/>
          </p:nvPr>
        </p:nvSpPr>
        <p:spPr/>
        <p:txBody>
          <a:bodyPr/>
          <a:lstStyle/>
          <a:p>
            <a:fld id="{155AD1A4-3989-4D4C-A058-6205FCF66ACC}" type="datetimeFigureOut">
              <a:rPr lang="en-GB" smtClean="0"/>
              <a:t>16/10/2023</a:t>
            </a:fld>
            <a:endParaRPr lang="en-GB"/>
          </a:p>
        </p:txBody>
      </p:sp>
      <p:sp>
        <p:nvSpPr>
          <p:cNvPr id="5" name="Footer Placeholder 4">
            <a:extLst>
              <a:ext uri="{FF2B5EF4-FFF2-40B4-BE49-F238E27FC236}">
                <a16:creationId xmlns:a16="http://schemas.microsoft.com/office/drawing/2014/main" id="{614F1175-1625-4137-B309-A5514EB0B53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AEA348-FB99-443D-A1C6-D88EF44D8608}"/>
              </a:ext>
            </a:extLst>
          </p:cNvPr>
          <p:cNvSpPr>
            <a:spLocks noGrp="1"/>
          </p:cNvSpPr>
          <p:nvPr>
            <p:ph type="sldNum" sz="quarter" idx="12"/>
          </p:nvPr>
        </p:nvSpPr>
        <p:spPr/>
        <p:txBody>
          <a:bodyPr/>
          <a:lstStyle/>
          <a:p>
            <a:fld id="{05D908A3-C267-48EE-BA62-92604C57025C}" type="slidenum">
              <a:rPr lang="en-GB" smtClean="0"/>
              <a:t>‹#›</a:t>
            </a:fld>
            <a:endParaRPr lang="en-GB"/>
          </a:p>
        </p:txBody>
      </p:sp>
    </p:spTree>
    <p:extLst>
      <p:ext uri="{BB962C8B-B14F-4D97-AF65-F5344CB8AC3E}">
        <p14:creationId xmlns:p14="http://schemas.microsoft.com/office/powerpoint/2010/main" val="37232497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4E3B95-D95B-4F6D-BDF3-9F34F87E6C3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3BBEA7D-C1CF-4889-A108-5564A9E6BAE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3644F4B-A271-4DA8-9F13-29E37856DE0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53CDE13-C82B-459D-BE60-A45FAFF05057}"/>
              </a:ext>
            </a:extLst>
          </p:cNvPr>
          <p:cNvSpPr>
            <a:spLocks noGrp="1"/>
          </p:cNvSpPr>
          <p:nvPr>
            <p:ph type="dt" sz="half" idx="10"/>
          </p:nvPr>
        </p:nvSpPr>
        <p:spPr/>
        <p:txBody>
          <a:bodyPr/>
          <a:lstStyle/>
          <a:p>
            <a:fld id="{155AD1A4-3989-4D4C-A058-6205FCF66ACC}" type="datetimeFigureOut">
              <a:rPr lang="en-GB" smtClean="0"/>
              <a:t>16/10/2023</a:t>
            </a:fld>
            <a:endParaRPr lang="en-GB"/>
          </a:p>
        </p:txBody>
      </p:sp>
      <p:sp>
        <p:nvSpPr>
          <p:cNvPr id="6" name="Footer Placeholder 5">
            <a:extLst>
              <a:ext uri="{FF2B5EF4-FFF2-40B4-BE49-F238E27FC236}">
                <a16:creationId xmlns:a16="http://schemas.microsoft.com/office/drawing/2014/main" id="{6E16C17D-5152-4019-BC98-550F7D4394C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20281E0-AF8A-4A08-8DC7-611AA052753E}"/>
              </a:ext>
            </a:extLst>
          </p:cNvPr>
          <p:cNvSpPr>
            <a:spLocks noGrp="1"/>
          </p:cNvSpPr>
          <p:nvPr>
            <p:ph type="sldNum" sz="quarter" idx="12"/>
          </p:nvPr>
        </p:nvSpPr>
        <p:spPr/>
        <p:txBody>
          <a:bodyPr/>
          <a:lstStyle/>
          <a:p>
            <a:fld id="{05D908A3-C267-48EE-BA62-92604C57025C}" type="slidenum">
              <a:rPr lang="en-GB" smtClean="0"/>
              <a:t>‹#›</a:t>
            </a:fld>
            <a:endParaRPr lang="en-GB"/>
          </a:p>
        </p:txBody>
      </p:sp>
    </p:spTree>
    <p:extLst>
      <p:ext uri="{BB962C8B-B14F-4D97-AF65-F5344CB8AC3E}">
        <p14:creationId xmlns:p14="http://schemas.microsoft.com/office/powerpoint/2010/main" val="37002142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D026FA-A2B0-4C39-A45B-28A5DDAF6E7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68C9B9F-9A93-4526-B9B0-95D7CE28882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504B8B4-7C30-4BB2-BBFD-1C95BFF19D1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8DB7B83-BED5-4340-A06E-598607593BE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7D946C0-9C72-4AD4-BC50-13E0DD1D88B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F17ADD8-F0B4-4BEA-849D-A1267B1C42D7}"/>
              </a:ext>
            </a:extLst>
          </p:cNvPr>
          <p:cNvSpPr>
            <a:spLocks noGrp="1"/>
          </p:cNvSpPr>
          <p:nvPr>
            <p:ph type="dt" sz="half" idx="10"/>
          </p:nvPr>
        </p:nvSpPr>
        <p:spPr/>
        <p:txBody>
          <a:bodyPr/>
          <a:lstStyle/>
          <a:p>
            <a:fld id="{155AD1A4-3989-4D4C-A058-6205FCF66ACC}" type="datetimeFigureOut">
              <a:rPr lang="en-GB" smtClean="0"/>
              <a:t>16/10/2023</a:t>
            </a:fld>
            <a:endParaRPr lang="en-GB"/>
          </a:p>
        </p:txBody>
      </p:sp>
      <p:sp>
        <p:nvSpPr>
          <p:cNvPr id="8" name="Footer Placeholder 7">
            <a:extLst>
              <a:ext uri="{FF2B5EF4-FFF2-40B4-BE49-F238E27FC236}">
                <a16:creationId xmlns:a16="http://schemas.microsoft.com/office/drawing/2014/main" id="{9A7C0A43-06C6-4B8A-9299-8AAC37AED13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767239D-A3BB-4145-AA1B-F1167DE9D72D}"/>
              </a:ext>
            </a:extLst>
          </p:cNvPr>
          <p:cNvSpPr>
            <a:spLocks noGrp="1"/>
          </p:cNvSpPr>
          <p:nvPr>
            <p:ph type="sldNum" sz="quarter" idx="12"/>
          </p:nvPr>
        </p:nvSpPr>
        <p:spPr/>
        <p:txBody>
          <a:bodyPr/>
          <a:lstStyle/>
          <a:p>
            <a:fld id="{05D908A3-C267-48EE-BA62-92604C57025C}" type="slidenum">
              <a:rPr lang="en-GB" smtClean="0"/>
              <a:t>‹#›</a:t>
            </a:fld>
            <a:endParaRPr lang="en-GB"/>
          </a:p>
        </p:txBody>
      </p:sp>
    </p:spTree>
    <p:extLst>
      <p:ext uri="{BB962C8B-B14F-4D97-AF65-F5344CB8AC3E}">
        <p14:creationId xmlns:p14="http://schemas.microsoft.com/office/powerpoint/2010/main" val="9498725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81F5D4-F6BF-40E8-8A24-67C7D819008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223A797-C3C1-4971-9A21-1DEFAA94135F}"/>
              </a:ext>
            </a:extLst>
          </p:cNvPr>
          <p:cNvSpPr>
            <a:spLocks noGrp="1"/>
          </p:cNvSpPr>
          <p:nvPr>
            <p:ph type="dt" sz="half" idx="10"/>
          </p:nvPr>
        </p:nvSpPr>
        <p:spPr/>
        <p:txBody>
          <a:bodyPr/>
          <a:lstStyle/>
          <a:p>
            <a:fld id="{155AD1A4-3989-4D4C-A058-6205FCF66ACC}" type="datetimeFigureOut">
              <a:rPr lang="en-GB" smtClean="0"/>
              <a:t>16/10/2023</a:t>
            </a:fld>
            <a:endParaRPr lang="en-GB"/>
          </a:p>
        </p:txBody>
      </p:sp>
      <p:sp>
        <p:nvSpPr>
          <p:cNvPr id="4" name="Footer Placeholder 3">
            <a:extLst>
              <a:ext uri="{FF2B5EF4-FFF2-40B4-BE49-F238E27FC236}">
                <a16:creationId xmlns:a16="http://schemas.microsoft.com/office/drawing/2014/main" id="{9EF721C1-43F4-40ED-8E21-EAFB6AE8D1E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4A2A901-0FF8-4921-ABAE-DD9814CA33F0}"/>
              </a:ext>
            </a:extLst>
          </p:cNvPr>
          <p:cNvSpPr>
            <a:spLocks noGrp="1"/>
          </p:cNvSpPr>
          <p:nvPr>
            <p:ph type="sldNum" sz="quarter" idx="12"/>
          </p:nvPr>
        </p:nvSpPr>
        <p:spPr/>
        <p:txBody>
          <a:bodyPr/>
          <a:lstStyle/>
          <a:p>
            <a:fld id="{05D908A3-C267-48EE-BA62-92604C57025C}" type="slidenum">
              <a:rPr lang="en-GB" smtClean="0"/>
              <a:t>‹#›</a:t>
            </a:fld>
            <a:endParaRPr lang="en-GB"/>
          </a:p>
        </p:txBody>
      </p:sp>
    </p:spTree>
    <p:extLst>
      <p:ext uri="{BB962C8B-B14F-4D97-AF65-F5344CB8AC3E}">
        <p14:creationId xmlns:p14="http://schemas.microsoft.com/office/powerpoint/2010/main" val="2579037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3968B64-2C64-437C-ACA7-C1B7D6025F52}"/>
              </a:ext>
            </a:extLst>
          </p:cNvPr>
          <p:cNvSpPr>
            <a:spLocks noGrp="1"/>
          </p:cNvSpPr>
          <p:nvPr>
            <p:ph type="dt" sz="half" idx="10"/>
          </p:nvPr>
        </p:nvSpPr>
        <p:spPr/>
        <p:txBody>
          <a:bodyPr/>
          <a:lstStyle/>
          <a:p>
            <a:fld id="{155AD1A4-3989-4D4C-A058-6205FCF66ACC}" type="datetimeFigureOut">
              <a:rPr lang="en-GB" smtClean="0"/>
              <a:t>16/10/2023</a:t>
            </a:fld>
            <a:endParaRPr lang="en-GB"/>
          </a:p>
        </p:txBody>
      </p:sp>
      <p:sp>
        <p:nvSpPr>
          <p:cNvPr id="3" name="Footer Placeholder 2">
            <a:extLst>
              <a:ext uri="{FF2B5EF4-FFF2-40B4-BE49-F238E27FC236}">
                <a16:creationId xmlns:a16="http://schemas.microsoft.com/office/drawing/2014/main" id="{0A75DCCF-F425-45F3-A27B-361B69A7ABF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F50C339-3223-439D-A3CA-C706EBD6A611}"/>
              </a:ext>
            </a:extLst>
          </p:cNvPr>
          <p:cNvSpPr>
            <a:spLocks noGrp="1"/>
          </p:cNvSpPr>
          <p:nvPr>
            <p:ph type="sldNum" sz="quarter" idx="12"/>
          </p:nvPr>
        </p:nvSpPr>
        <p:spPr/>
        <p:txBody>
          <a:bodyPr/>
          <a:lstStyle/>
          <a:p>
            <a:fld id="{05D908A3-C267-48EE-BA62-92604C57025C}" type="slidenum">
              <a:rPr lang="en-GB" smtClean="0"/>
              <a:t>‹#›</a:t>
            </a:fld>
            <a:endParaRPr lang="en-GB"/>
          </a:p>
        </p:txBody>
      </p:sp>
    </p:spTree>
    <p:extLst>
      <p:ext uri="{BB962C8B-B14F-4D97-AF65-F5344CB8AC3E}">
        <p14:creationId xmlns:p14="http://schemas.microsoft.com/office/powerpoint/2010/main" val="1188622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C31E9B-7F94-4BF5-AC7E-533F9FF7D40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7753C0E-5FC3-4A7E-BFF7-513E8CD7C76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53D2CAD-DEF3-405C-A74D-91224FF2B26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E59CC69-CDE4-4C6F-A416-49125A41BFC7}"/>
              </a:ext>
            </a:extLst>
          </p:cNvPr>
          <p:cNvSpPr>
            <a:spLocks noGrp="1"/>
          </p:cNvSpPr>
          <p:nvPr>
            <p:ph type="dt" sz="half" idx="10"/>
          </p:nvPr>
        </p:nvSpPr>
        <p:spPr/>
        <p:txBody>
          <a:bodyPr/>
          <a:lstStyle/>
          <a:p>
            <a:fld id="{155AD1A4-3989-4D4C-A058-6205FCF66ACC}" type="datetimeFigureOut">
              <a:rPr lang="en-GB" smtClean="0"/>
              <a:t>16/10/2023</a:t>
            </a:fld>
            <a:endParaRPr lang="en-GB"/>
          </a:p>
        </p:txBody>
      </p:sp>
      <p:sp>
        <p:nvSpPr>
          <p:cNvPr id="6" name="Footer Placeholder 5">
            <a:extLst>
              <a:ext uri="{FF2B5EF4-FFF2-40B4-BE49-F238E27FC236}">
                <a16:creationId xmlns:a16="http://schemas.microsoft.com/office/drawing/2014/main" id="{41A54034-F486-4ABA-94FC-93E6717B3EE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571D9E5-5FD0-4FAB-808A-2587997D30CE}"/>
              </a:ext>
            </a:extLst>
          </p:cNvPr>
          <p:cNvSpPr>
            <a:spLocks noGrp="1"/>
          </p:cNvSpPr>
          <p:nvPr>
            <p:ph type="sldNum" sz="quarter" idx="12"/>
          </p:nvPr>
        </p:nvSpPr>
        <p:spPr/>
        <p:txBody>
          <a:bodyPr/>
          <a:lstStyle/>
          <a:p>
            <a:fld id="{05D908A3-C267-48EE-BA62-92604C57025C}" type="slidenum">
              <a:rPr lang="en-GB" smtClean="0"/>
              <a:t>‹#›</a:t>
            </a:fld>
            <a:endParaRPr lang="en-GB"/>
          </a:p>
        </p:txBody>
      </p:sp>
    </p:spTree>
    <p:extLst>
      <p:ext uri="{BB962C8B-B14F-4D97-AF65-F5344CB8AC3E}">
        <p14:creationId xmlns:p14="http://schemas.microsoft.com/office/powerpoint/2010/main" val="38953040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79BEB6-8DA0-4C61-AF49-302DA7D2610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922969F-488C-4B2D-B8AC-652252B11F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DD19056-9392-4B61-9085-F913F4CCDE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982C1D1-6584-455C-B450-38136E3FA03E}"/>
              </a:ext>
            </a:extLst>
          </p:cNvPr>
          <p:cNvSpPr>
            <a:spLocks noGrp="1"/>
          </p:cNvSpPr>
          <p:nvPr>
            <p:ph type="dt" sz="half" idx="10"/>
          </p:nvPr>
        </p:nvSpPr>
        <p:spPr/>
        <p:txBody>
          <a:bodyPr/>
          <a:lstStyle/>
          <a:p>
            <a:fld id="{155AD1A4-3989-4D4C-A058-6205FCF66ACC}" type="datetimeFigureOut">
              <a:rPr lang="en-GB" smtClean="0"/>
              <a:t>16/10/2023</a:t>
            </a:fld>
            <a:endParaRPr lang="en-GB"/>
          </a:p>
        </p:txBody>
      </p:sp>
      <p:sp>
        <p:nvSpPr>
          <p:cNvPr id="6" name="Footer Placeholder 5">
            <a:extLst>
              <a:ext uri="{FF2B5EF4-FFF2-40B4-BE49-F238E27FC236}">
                <a16:creationId xmlns:a16="http://schemas.microsoft.com/office/drawing/2014/main" id="{3CEE68DA-6CFE-444E-8820-6B48073F858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AFB5D51-4348-4013-92AD-A6CD082EC248}"/>
              </a:ext>
            </a:extLst>
          </p:cNvPr>
          <p:cNvSpPr>
            <a:spLocks noGrp="1"/>
          </p:cNvSpPr>
          <p:nvPr>
            <p:ph type="sldNum" sz="quarter" idx="12"/>
          </p:nvPr>
        </p:nvSpPr>
        <p:spPr/>
        <p:txBody>
          <a:bodyPr/>
          <a:lstStyle/>
          <a:p>
            <a:fld id="{05D908A3-C267-48EE-BA62-92604C57025C}" type="slidenum">
              <a:rPr lang="en-GB" smtClean="0"/>
              <a:t>‹#›</a:t>
            </a:fld>
            <a:endParaRPr lang="en-GB"/>
          </a:p>
        </p:txBody>
      </p:sp>
    </p:spTree>
    <p:extLst>
      <p:ext uri="{BB962C8B-B14F-4D97-AF65-F5344CB8AC3E}">
        <p14:creationId xmlns:p14="http://schemas.microsoft.com/office/powerpoint/2010/main" val="7330236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F2ED06-AE1A-4636-B586-0AA9043F939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43A8F9F-F03C-4750-9096-67125F62E69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0E43FD0-CC86-4D15-98E3-729C77436B16}"/>
              </a:ext>
            </a:extLst>
          </p:cNvPr>
          <p:cNvSpPr>
            <a:spLocks noGrp="1"/>
          </p:cNvSpPr>
          <p:nvPr>
            <p:ph type="dt" sz="half" idx="10"/>
          </p:nvPr>
        </p:nvSpPr>
        <p:spPr/>
        <p:txBody>
          <a:bodyPr/>
          <a:lstStyle/>
          <a:p>
            <a:fld id="{155AD1A4-3989-4D4C-A058-6205FCF66ACC}" type="datetimeFigureOut">
              <a:rPr lang="en-GB" smtClean="0"/>
              <a:t>16/10/2023</a:t>
            </a:fld>
            <a:endParaRPr lang="en-GB"/>
          </a:p>
        </p:txBody>
      </p:sp>
      <p:sp>
        <p:nvSpPr>
          <p:cNvPr id="5" name="Footer Placeholder 4">
            <a:extLst>
              <a:ext uri="{FF2B5EF4-FFF2-40B4-BE49-F238E27FC236}">
                <a16:creationId xmlns:a16="http://schemas.microsoft.com/office/drawing/2014/main" id="{2DFE900D-20C4-45CE-B955-04ACE00F68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CBD2BFC-8979-4A76-8C1F-F8CA1BC78FB9}"/>
              </a:ext>
            </a:extLst>
          </p:cNvPr>
          <p:cNvSpPr>
            <a:spLocks noGrp="1"/>
          </p:cNvSpPr>
          <p:nvPr>
            <p:ph type="sldNum" sz="quarter" idx="12"/>
          </p:nvPr>
        </p:nvSpPr>
        <p:spPr/>
        <p:txBody>
          <a:bodyPr/>
          <a:lstStyle/>
          <a:p>
            <a:fld id="{05D908A3-C267-48EE-BA62-92604C57025C}" type="slidenum">
              <a:rPr lang="en-GB" smtClean="0"/>
              <a:t>‹#›</a:t>
            </a:fld>
            <a:endParaRPr lang="en-GB"/>
          </a:p>
        </p:txBody>
      </p:sp>
    </p:spTree>
    <p:extLst>
      <p:ext uri="{BB962C8B-B14F-4D97-AF65-F5344CB8AC3E}">
        <p14:creationId xmlns:p14="http://schemas.microsoft.com/office/powerpoint/2010/main" val="1694436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5B33FC5-528A-4CD9-9BA6-AE0B23AA97E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5BBF0FA-F75A-4133-82A7-475DF202326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442336-FD5A-44F5-9906-CC10E64BAAA9}"/>
              </a:ext>
            </a:extLst>
          </p:cNvPr>
          <p:cNvSpPr>
            <a:spLocks noGrp="1"/>
          </p:cNvSpPr>
          <p:nvPr>
            <p:ph type="dt" sz="half" idx="10"/>
          </p:nvPr>
        </p:nvSpPr>
        <p:spPr/>
        <p:txBody>
          <a:bodyPr/>
          <a:lstStyle/>
          <a:p>
            <a:fld id="{155AD1A4-3989-4D4C-A058-6205FCF66ACC}" type="datetimeFigureOut">
              <a:rPr lang="en-GB" smtClean="0"/>
              <a:t>16/10/2023</a:t>
            </a:fld>
            <a:endParaRPr lang="en-GB"/>
          </a:p>
        </p:txBody>
      </p:sp>
      <p:sp>
        <p:nvSpPr>
          <p:cNvPr id="5" name="Footer Placeholder 4">
            <a:extLst>
              <a:ext uri="{FF2B5EF4-FFF2-40B4-BE49-F238E27FC236}">
                <a16:creationId xmlns:a16="http://schemas.microsoft.com/office/drawing/2014/main" id="{6ABD6C5D-9A0E-4EEE-A5B8-5D37C2C21C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00CBD3-C664-43E3-8F49-493C7C12D66F}"/>
              </a:ext>
            </a:extLst>
          </p:cNvPr>
          <p:cNvSpPr>
            <a:spLocks noGrp="1"/>
          </p:cNvSpPr>
          <p:nvPr>
            <p:ph type="sldNum" sz="quarter" idx="12"/>
          </p:nvPr>
        </p:nvSpPr>
        <p:spPr/>
        <p:txBody>
          <a:bodyPr/>
          <a:lstStyle/>
          <a:p>
            <a:fld id="{05D908A3-C267-48EE-BA62-92604C57025C}" type="slidenum">
              <a:rPr lang="en-GB" smtClean="0"/>
              <a:t>‹#›</a:t>
            </a:fld>
            <a:endParaRPr lang="en-GB"/>
          </a:p>
        </p:txBody>
      </p:sp>
    </p:spTree>
    <p:extLst>
      <p:ext uri="{BB962C8B-B14F-4D97-AF65-F5344CB8AC3E}">
        <p14:creationId xmlns:p14="http://schemas.microsoft.com/office/powerpoint/2010/main" val="27871399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3AB629E-7AEC-4392-8707-92E33BB8223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1A26A8F-8346-4023-90CD-20A4C84A746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E2D231C-0038-4ABB-9A7C-BE551DEA6D2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5AD1A4-3989-4D4C-A058-6205FCF66ACC}" type="datetimeFigureOut">
              <a:rPr lang="en-GB" smtClean="0"/>
              <a:t>16/10/2023</a:t>
            </a:fld>
            <a:endParaRPr lang="en-GB"/>
          </a:p>
        </p:txBody>
      </p:sp>
      <p:sp>
        <p:nvSpPr>
          <p:cNvPr id="5" name="Footer Placeholder 4">
            <a:extLst>
              <a:ext uri="{FF2B5EF4-FFF2-40B4-BE49-F238E27FC236}">
                <a16:creationId xmlns:a16="http://schemas.microsoft.com/office/drawing/2014/main" id="{F1197D05-7087-4C82-AA04-73D391D6513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5B970A3-DD12-4923-B75F-68BB8D5A74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D908A3-C267-48EE-BA62-92604C57025C}" type="slidenum">
              <a:rPr lang="en-GB" smtClean="0"/>
              <a:t>‹#›</a:t>
            </a:fld>
            <a:endParaRPr lang="en-GB"/>
          </a:p>
        </p:txBody>
      </p:sp>
    </p:spTree>
    <p:extLst>
      <p:ext uri="{BB962C8B-B14F-4D97-AF65-F5344CB8AC3E}">
        <p14:creationId xmlns:p14="http://schemas.microsoft.com/office/powerpoint/2010/main" val="41902100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sia.org/satellites-services/remote-sensing-imaging/"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16">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986115C8-D1CA-EA56-23DF-DE897BA15460}"/>
              </a:ext>
            </a:extLst>
          </p:cNvPr>
          <p:cNvPicPr>
            <a:picLocks noChangeAspect="1"/>
          </p:cNvPicPr>
          <p:nvPr/>
        </p:nvPicPr>
        <p:blipFill rotWithShape="1">
          <a:blip r:embed="rId2"/>
          <a:srcRect l="28900"/>
          <a:stretch/>
        </p:blipFill>
        <p:spPr>
          <a:xfrm>
            <a:off x="3523488" y="10"/>
            <a:ext cx="8668512" cy="6857990"/>
          </a:xfrm>
          <a:prstGeom prst="rect">
            <a:avLst/>
          </a:prstGeom>
        </p:spPr>
      </p:pic>
      <p:sp>
        <p:nvSpPr>
          <p:cNvPr id="39" name="Rectangle 18">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gs>
              <a:gs pos="33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547238A-87C2-498A-9E72-CF76779A6E7C}"/>
              </a:ext>
            </a:extLst>
          </p:cNvPr>
          <p:cNvSpPr>
            <a:spLocks noGrp="1"/>
          </p:cNvSpPr>
          <p:nvPr>
            <p:ph type="ctrTitle"/>
          </p:nvPr>
        </p:nvSpPr>
        <p:spPr>
          <a:xfrm>
            <a:off x="477981" y="1122363"/>
            <a:ext cx="4023360" cy="3204134"/>
          </a:xfrm>
        </p:spPr>
        <p:txBody>
          <a:bodyPr anchor="b">
            <a:normAutofit/>
          </a:bodyPr>
          <a:lstStyle/>
          <a:p>
            <a:pPr algn="l"/>
            <a:r>
              <a:rPr lang="en-GB" sz="4800">
                <a:solidFill>
                  <a:schemeClr val="bg1"/>
                </a:solidFill>
              </a:rPr>
              <a:t>OME Remote Sensing</a:t>
            </a:r>
            <a:br>
              <a:rPr lang="en-GB" sz="4800">
                <a:solidFill>
                  <a:schemeClr val="bg1"/>
                </a:solidFill>
              </a:rPr>
            </a:br>
            <a:r>
              <a:rPr lang="en-GB" sz="4800">
                <a:solidFill>
                  <a:schemeClr val="bg1"/>
                </a:solidFill>
              </a:rPr>
              <a:t> - some context</a:t>
            </a:r>
          </a:p>
        </p:txBody>
      </p:sp>
      <p:sp>
        <p:nvSpPr>
          <p:cNvPr id="3" name="Subtitle 2">
            <a:extLst>
              <a:ext uri="{FF2B5EF4-FFF2-40B4-BE49-F238E27FC236}">
                <a16:creationId xmlns:a16="http://schemas.microsoft.com/office/drawing/2014/main" id="{CD510F79-3B00-4A4C-B35D-D82FD85AFD9E}"/>
              </a:ext>
            </a:extLst>
          </p:cNvPr>
          <p:cNvSpPr>
            <a:spLocks noGrp="1"/>
          </p:cNvSpPr>
          <p:nvPr>
            <p:ph type="subTitle" idx="1"/>
          </p:nvPr>
        </p:nvSpPr>
        <p:spPr>
          <a:xfrm>
            <a:off x="477980" y="4872922"/>
            <a:ext cx="4023359" cy="1208141"/>
          </a:xfrm>
        </p:spPr>
        <p:txBody>
          <a:bodyPr>
            <a:normAutofit/>
          </a:bodyPr>
          <a:lstStyle/>
          <a:p>
            <a:pPr algn="l"/>
            <a:r>
              <a:rPr lang="en-GB" sz="2000">
                <a:solidFill>
                  <a:schemeClr val="bg1"/>
                </a:solidFill>
              </a:rPr>
              <a:t>Shaun Dooley</a:t>
            </a:r>
          </a:p>
          <a:p>
            <a:pPr algn="l"/>
            <a:r>
              <a:rPr lang="en-GB" sz="2000">
                <a:solidFill>
                  <a:schemeClr val="bg1"/>
                </a:solidFill>
              </a:rPr>
              <a:t>AWE</a:t>
            </a:r>
          </a:p>
        </p:txBody>
      </p:sp>
      <p:sp>
        <p:nvSpPr>
          <p:cNvPr id="40" name="Rectangle 20">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41" name="Rectangle 22">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969F63A3-5665-E09A-7C1F-9633611F170A}"/>
              </a:ext>
            </a:extLst>
          </p:cNvPr>
          <p:cNvSpPr txBox="1"/>
          <p:nvPr/>
        </p:nvSpPr>
        <p:spPr>
          <a:xfrm>
            <a:off x="3047301" y="3246431"/>
            <a:ext cx="6094602" cy="369332"/>
          </a:xfrm>
          <a:prstGeom prst="rect">
            <a:avLst/>
          </a:prstGeom>
          <a:noFill/>
        </p:spPr>
        <p:txBody>
          <a:bodyPr wrap="square">
            <a:spAutoFit/>
          </a:bodyPr>
          <a:lstStyle/>
          <a:p>
            <a:pPr>
              <a:spcAft>
                <a:spcPts val="600"/>
              </a:spcAft>
            </a:pPr>
            <a:r>
              <a:rPr lang="en-GB"/>
              <a:t> </a:t>
            </a:r>
          </a:p>
        </p:txBody>
      </p:sp>
      <p:sp>
        <p:nvSpPr>
          <p:cNvPr id="7" name="TextBox 6">
            <a:extLst>
              <a:ext uri="{FF2B5EF4-FFF2-40B4-BE49-F238E27FC236}">
                <a16:creationId xmlns:a16="http://schemas.microsoft.com/office/drawing/2014/main" id="{3BE646D6-4FCA-7AD3-4275-0377D21E58AD}"/>
              </a:ext>
            </a:extLst>
          </p:cNvPr>
          <p:cNvSpPr txBox="1"/>
          <p:nvPr/>
        </p:nvSpPr>
        <p:spPr>
          <a:xfrm>
            <a:off x="3047301" y="3246431"/>
            <a:ext cx="6094602" cy="369332"/>
          </a:xfrm>
          <a:prstGeom prst="rect">
            <a:avLst/>
          </a:prstGeom>
          <a:noFill/>
        </p:spPr>
        <p:txBody>
          <a:bodyPr wrap="square">
            <a:spAutoFit/>
          </a:bodyPr>
          <a:lstStyle/>
          <a:p>
            <a:pPr>
              <a:spcAft>
                <a:spcPts val="600"/>
              </a:spcAft>
            </a:pPr>
            <a:r>
              <a:rPr lang="en-GB"/>
              <a:t> </a:t>
            </a:r>
          </a:p>
        </p:txBody>
      </p:sp>
      <p:sp>
        <p:nvSpPr>
          <p:cNvPr id="9" name="TextBox 8">
            <a:extLst>
              <a:ext uri="{FF2B5EF4-FFF2-40B4-BE49-F238E27FC236}">
                <a16:creationId xmlns:a16="http://schemas.microsoft.com/office/drawing/2014/main" id="{57AC1E87-5717-EE79-288D-2B3670B729A0}"/>
              </a:ext>
            </a:extLst>
          </p:cNvPr>
          <p:cNvSpPr txBox="1"/>
          <p:nvPr/>
        </p:nvSpPr>
        <p:spPr>
          <a:xfrm>
            <a:off x="3047301" y="3246431"/>
            <a:ext cx="6094602" cy="369332"/>
          </a:xfrm>
          <a:prstGeom prst="rect">
            <a:avLst/>
          </a:prstGeom>
          <a:noFill/>
        </p:spPr>
        <p:txBody>
          <a:bodyPr wrap="square">
            <a:spAutoFit/>
          </a:bodyPr>
          <a:lstStyle/>
          <a:p>
            <a:pPr>
              <a:spcAft>
                <a:spcPts val="600"/>
              </a:spcAft>
            </a:pPr>
            <a:r>
              <a:rPr lang="en-GB"/>
              <a:t> </a:t>
            </a:r>
          </a:p>
        </p:txBody>
      </p:sp>
      <p:sp>
        <p:nvSpPr>
          <p:cNvPr id="11" name="TextBox 10">
            <a:extLst>
              <a:ext uri="{FF2B5EF4-FFF2-40B4-BE49-F238E27FC236}">
                <a16:creationId xmlns:a16="http://schemas.microsoft.com/office/drawing/2014/main" id="{28DC6A5D-C87C-E46E-0080-B2D03A42A7A5}"/>
              </a:ext>
            </a:extLst>
          </p:cNvPr>
          <p:cNvSpPr txBox="1"/>
          <p:nvPr/>
        </p:nvSpPr>
        <p:spPr>
          <a:xfrm>
            <a:off x="3047301" y="3246431"/>
            <a:ext cx="6094602" cy="369332"/>
          </a:xfrm>
          <a:prstGeom prst="rect">
            <a:avLst/>
          </a:prstGeom>
          <a:noFill/>
        </p:spPr>
        <p:txBody>
          <a:bodyPr wrap="square">
            <a:spAutoFit/>
          </a:bodyPr>
          <a:lstStyle/>
          <a:p>
            <a:pPr>
              <a:spcAft>
                <a:spcPts val="600"/>
              </a:spcAft>
            </a:pPr>
            <a:r>
              <a:rPr lang="en-GB"/>
              <a:t> </a:t>
            </a:r>
          </a:p>
        </p:txBody>
      </p:sp>
    </p:spTree>
    <p:extLst>
      <p:ext uri="{BB962C8B-B14F-4D97-AF65-F5344CB8AC3E}">
        <p14:creationId xmlns:p14="http://schemas.microsoft.com/office/powerpoint/2010/main" val="1614387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1500"/>
                                  </p:stCondLst>
                                  <p:iterate>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7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61D2D5A3-E8BD-71AA-55E6-F656EC7E076D}"/>
              </a:ext>
            </a:extLst>
          </p:cNvPr>
          <p:cNvSpPr>
            <a:spLocks noGrp="1"/>
          </p:cNvSpPr>
          <p:nvPr>
            <p:ph type="title"/>
          </p:nvPr>
        </p:nvSpPr>
        <p:spPr>
          <a:xfrm>
            <a:off x="838200" y="669925"/>
            <a:ext cx="4508946" cy="1325563"/>
          </a:xfrm>
        </p:spPr>
        <p:txBody>
          <a:bodyPr anchor="b">
            <a:normAutofit/>
          </a:bodyPr>
          <a:lstStyle/>
          <a:p>
            <a:pPr algn="r"/>
            <a:r>
              <a:rPr lang="en-GB">
                <a:solidFill>
                  <a:schemeClr val="bg1"/>
                </a:solidFill>
              </a:rPr>
              <a:t>Why?</a:t>
            </a:r>
          </a:p>
        </p:txBody>
      </p:sp>
      <p:cxnSp>
        <p:nvCxnSpPr>
          <p:cNvPr id="10" name="Straight Connector 9">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26210" y="2026340"/>
            <a:ext cx="5220936"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077A8E6-CF90-B6FD-C778-02549D10507F}"/>
              </a:ext>
            </a:extLst>
          </p:cNvPr>
          <p:cNvSpPr>
            <a:spLocks noGrp="1"/>
          </p:cNvSpPr>
          <p:nvPr>
            <p:ph idx="1"/>
          </p:nvPr>
        </p:nvSpPr>
        <p:spPr>
          <a:xfrm>
            <a:off x="1392667" y="2398957"/>
            <a:ext cx="9406666" cy="3526144"/>
          </a:xfrm>
        </p:spPr>
        <p:txBody>
          <a:bodyPr>
            <a:normAutofit/>
          </a:bodyPr>
          <a:lstStyle/>
          <a:p>
            <a:r>
              <a:rPr lang="en-GB" sz="2000" b="0" i="0">
                <a:solidFill>
                  <a:schemeClr val="bg1"/>
                </a:solidFill>
                <a:effectLst/>
                <a:latin typeface="Droid Sans"/>
              </a:rPr>
              <a:t>Remote sensing is the study of something from a remote location or when there can be no physical contact with the object being studied. </a:t>
            </a:r>
          </a:p>
          <a:p>
            <a:pPr lvl="1"/>
            <a:r>
              <a:rPr lang="en-GB" sz="2000">
                <a:solidFill>
                  <a:schemeClr val="bg1"/>
                </a:solidFill>
                <a:latin typeface="Droid Sans"/>
              </a:rPr>
              <a:t>Generally, this means s</a:t>
            </a:r>
            <a:r>
              <a:rPr lang="en-GB" sz="2000" b="0" i="0">
                <a:solidFill>
                  <a:schemeClr val="bg1"/>
                </a:solidFill>
                <a:effectLst/>
                <a:latin typeface="Droid Sans"/>
              </a:rPr>
              <a:t>atellites - gathering information from space.</a:t>
            </a:r>
          </a:p>
          <a:p>
            <a:pPr lvl="1"/>
            <a:r>
              <a:rPr lang="en-GB" sz="2000">
                <a:solidFill>
                  <a:schemeClr val="bg1"/>
                </a:solidFill>
                <a:hlinkClick r:id="rId2"/>
              </a:rPr>
              <a:t>Remote Sensing &amp; Imaging – Satellite Industry Association (sia.org)</a:t>
            </a:r>
            <a:endParaRPr lang="en-GB" sz="2000">
              <a:solidFill>
                <a:schemeClr val="bg1"/>
              </a:solidFill>
            </a:endParaRPr>
          </a:p>
          <a:p>
            <a:pPr lvl="1"/>
            <a:endParaRPr lang="en-GB" sz="2000" b="0" i="0">
              <a:solidFill>
                <a:schemeClr val="bg1"/>
              </a:solidFill>
              <a:effectLst/>
              <a:latin typeface="Droid Sans"/>
            </a:endParaRPr>
          </a:p>
          <a:p>
            <a:pPr lvl="1"/>
            <a:endParaRPr lang="en-GB" sz="2000" b="0" i="0">
              <a:solidFill>
                <a:schemeClr val="bg1"/>
              </a:solidFill>
              <a:effectLst/>
              <a:latin typeface="Droid Sans"/>
            </a:endParaRPr>
          </a:p>
          <a:p>
            <a:r>
              <a:rPr lang="en-GB" sz="2000">
                <a:solidFill>
                  <a:schemeClr val="bg1"/>
                </a:solidFill>
                <a:latin typeface="Droid Sans"/>
              </a:rPr>
              <a:t>Examples might be – too hot, too cold, too far, too hazardous.</a:t>
            </a:r>
            <a:endParaRPr lang="en-GB" sz="2000" b="0" i="0">
              <a:solidFill>
                <a:schemeClr val="bg1"/>
              </a:solidFill>
              <a:effectLst/>
              <a:latin typeface="Droid Sans"/>
            </a:endParaRPr>
          </a:p>
          <a:p>
            <a:endParaRPr lang="en-GB" sz="2000" b="0" i="0">
              <a:solidFill>
                <a:schemeClr val="bg1"/>
              </a:solidFill>
              <a:effectLst/>
              <a:latin typeface="Droid Sans"/>
            </a:endParaRPr>
          </a:p>
          <a:p>
            <a:pPr marL="457200" lvl="1" indent="0">
              <a:buNone/>
            </a:pPr>
            <a:r>
              <a:rPr lang="en-GB" sz="2000" b="0" i="0">
                <a:solidFill>
                  <a:schemeClr val="bg1"/>
                </a:solidFill>
                <a:effectLst/>
                <a:latin typeface="Droid Sans"/>
              </a:rPr>
              <a:t> </a:t>
            </a:r>
          </a:p>
          <a:p>
            <a:pPr lvl="1"/>
            <a:endParaRPr lang="en-GB" sz="2000">
              <a:solidFill>
                <a:schemeClr val="bg1"/>
              </a:solidFill>
            </a:endParaRPr>
          </a:p>
        </p:txBody>
      </p:sp>
      <p:sp>
        <p:nvSpPr>
          <p:cNvPr id="12" name="Rectangle 11">
            <a:extLst>
              <a:ext uri="{FF2B5EF4-FFF2-40B4-BE49-F238E27FC236}">
                <a16:creationId xmlns:a16="http://schemas.microsoft.com/office/drawing/2014/main" id="{9DD005C1-8C51-42D6-9BEE-B9B83849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920087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6E9B3E6-E277-4D68-BA48-9CB43FFBD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C67CE5-649D-4297-9495-A89FA193E771}"/>
              </a:ext>
            </a:extLst>
          </p:cNvPr>
          <p:cNvSpPr>
            <a:spLocks noGrp="1"/>
          </p:cNvSpPr>
          <p:nvPr>
            <p:ph type="title"/>
          </p:nvPr>
        </p:nvSpPr>
        <p:spPr>
          <a:xfrm>
            <a:off x="1043631" y="809898"/>
            <a:ext cx="10173010" cy="1554480"/>
          </a:xfrm>
        </p:spPr>
        <p:txBody>
          <a:bodyPr anchor="ctr">
            <a:normAutofit/>
          </a:bodyPr>
          <a:lstStyle/>
          <a:p>
            <a:r>
              <a:rPr lang="en-GB" sz="4800"/>
              <a:t>What is the connection with OME?</a:t>
            </a:r>
          </a:p>
        </p:txBody>
      </p:sp>
      <p:cxnSp>
        <p:nvCxnSpPr>
          <p:cNvPr id="18" name="Straight Connector 1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16B89B04-7101-0CDF-3DC8-2904B77954AC}"/>
              </a:ext>
            </a:extLst>
          </p:cNvPr>
          <p:cNvGraphicFramePr>
            <a:graphicFrameLocks noGrp="1"/>
          </p:cNvGraphicFramePr>
          <p:nvPr>
            <p:ph idx="1"/>
            <p:extLst>
              <p:ext uri="{D42A27DB-BD31-4B8C-83A1-F6EECF244321}">
                <p14:modId xmlns:p14="http://schemas.microsoft.com/office/powerpoint/2010/main" val="3934979926"/>
              </p:ext>
            </p:extLst>
          </p:nvPr>
        </p:nvGraphicFramePr>
        <p:xfrm>
          <a:off x="904602" y="3017519"/>
          <a:ext cx="10378440" cy="32099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343040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425BEA4B-2F8E-1326-7E57-F59F5B346665}"/>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a:solidFill>
                  <a:srgbClr val="FFFFFF"/>
                </a:solidFill>
                <a:latin typeface="+mj-lt"/>
                <a:ea typeface="+mj-ea"/>
                <a:cs typeface="+mj-cs"/>
              </a:rPr>
              <a:t>What is the connection with OME?</a:t>
            </a:r>
          </a:p>
        </p:txBody>
      </p:sp>
      <p:pic>
        <p:nvPicPr>
          <p:cNvPr id="5" name="Content Placeholder 4">
            <a:extLst>
              <a:ext uri="{FF2B5EF4-FFF2-40B4-BE49-F238E27FC236}">
                <a16:creationId xmlns:a16="http://schemas.microsoft.com/office/drawing/2014/main" id="{41659E7F-316F-DA3C-8D82-F5280239C06E}"/>
              </a:ext>
            </a:extLst>
          </p:cNvPr>
          <p:cNvPicPr>
            <a:picLocks noGrp="1" noChangeAspect="1"/>
          </p:cNvPicPr>
          <p:nvPr>
            <p:ph idx="1"/>
          </p:nvPr>
        </p:nvPicPr>
        <p:blipFill rotWithShape="1">
          <a:blip r:embed="rId2"/>
          <a:srcRect l="24014" t="27645" r="25894" b="17553"/>
          <a:stretch/>
        </p:blipFill>
        <p:spPr>
          <a:xfrm>
            <a:off x="4777316" y="1341447"/>
            <a:ext cx="6780700" cy="4172776"/>
          </a:xfrm>
          <a:prstGeom prst="rect">
            <a:avLst/>
          </a:prstGeom>
        </p:spPr>
      </p:pic>
      <p:sp>
        <p:nvSpPr>
          <p:cNvPr id="3" name="TextBox 2">
            <a:extLst>
              <a:ext uri="{FF2B5EF4-FFF2-40B4-BE49-F238E27FC236}">
                <a16:creationId xmlns:a16="http://schemas.microsoft.com/office/drawing/2014/main" id="{F5BBFF46-15E3-790A-8495-63039E27BE8F}"/>
              </a:ext>
            </a:extLst>
          </p:cNvPr>
          <p:cNvSpPr txBox="1"/>
          <p:nvPr/>
        </p:nvSpPr>
        <p:spPr>
          <a:xfrm>
            <a:off x="7600425" y="397606"/>
            <a:ext cx="4174432" cy="2062103"/>
          </a:xfrm>
          <a:prstGeom prst="rect">
            <a:avLst/>
          </a:prstGeom>
          <a:noFill/>
        </p:spPr>
        <p:txBody>
          <a:bodyPr wrap="square">
            <a:spAutoFit/>
          </a:bodyPr>
          <a:lstStyle/>
          <a:p>
            <a:r>
              <a:rPr lang="en-GB" sz="1600" dirty="0"/>
              <a:t>For designing structures, two important parameters of blast are: </a:t>
            </a:r>
          </a:p>
          <a:p>
            <a:pPr marL="285750" indent="-285750">
              <a:buFont typeface="Arial" panose="020B0604020202020204" pitchFamily="34" charset="0"/>
              <a:buChar char="•"/>
            </a:pPr>
            <a:r>
              <a:rPr lang="en-GB" sz="1600" dirty="0"/>
              <a:t>peak (</a:t>
            </a:r>
            <a:r>
              <a:rPr lang="en-GB" sz="1600" dirty="0" err="1"/>
              <a:t>Pso</a:t>
            </a:r>
            <a:r>
              <a:rPr lang="en-GB" sz="1600" dirty="0"/>
              <a:t>) and </a:t>
            </a:r>
          </a:p>
          <a:p>
            <a:pPr marL="285750" indent="-285750">
              <a:buFont typeface="Arial" panose="020B0604020202020204" pitchFamily="34" charset="0"/>
              <a:buChar char="•"/>
            </a:pPr>
            <a:r>
              <a:rPr lang="en-GB" sz="1600" dirty="0"/>
              <a:t>impulse (</a:t>
            </a:r>
            <a:r>
              <a:rPr lang="en-GB" sz="1600" dirty="0" err="1"/>
              <a:t>i</a:t>
            </a:r>
            <a:r>
              <a:rPr lang="en-GB" sz="1600" dirty="0"/>
              <a:t>) - which relates to the total force (per unit area) applied on the structure (the shaded area under the overpressure-time curve).  The impulse is both positive and negative. </a:t>
            </a:r>
          </a:p>
        </p:txBody>
      </p:sp>
    </p:spTree>
    <p:extLst>
      <p:ext uri="{BB962C8B-B14F-4D97-AF65-F5344CB8AC3E}">
        <p14:creationId xmlns:p14="http://schemas.microsoft.com/office/powerpoint/2010/main" val="38381315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88BBFE-C80B-4566-A1C4-9824A7382771}"/>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Some context</a:t>
            </a:r>
          </a:p>
        </p:txBody>
      </p:sp>
      <p:graphicFrame>
        <p:nvGraphicFramePr>
          <p:cNvPr id="5" name="Content Placeholder 2">
            <a:extLst>
              <a:ext uri="{FF2B5EF4-FFF2-40B4-BE49-F238E27FC236}">
                <a16:creationId xmlns:a16="http://schemas.microsoft.com/office/drawing/2014/main" id="{D48661BF-FE7F-7DE3-DE61-F461AC889C4F}"/>
              </a:ext>
            </a:extLst>
          </p:cNvPr>
          <p:cNvGraphicFramePr>
            <a:graphicFrameLocks noGrp="1"/>
          </p:cNvGraphicFramePr>
          <p:nvPr>
            <p:ph idx="1"/>
            <p:extLst>
              <p:ext uri="{D42A27DB-BD31-4B8C-83A1-F6EECF244321}">
                <p14:modId xmlns:p14="http://schemas.microsoft.com/office/powerpoint/2010/main" val="2434453821"/>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958619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0E67A2-FE6F-43D8-ADAE-C4DC52C45C09}"/>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How?</a:t>
            </a:r>
          </a:p>
        </p:txBody>
      </p:sp>
      <p:graphicFrame>
        <p:nvGraphicFramePr>
          <p:cNvPr id="5" name="Content Placeholder 2">
            <a:extLst>
              <a:ext uri="{FF2B5EF4-FFF2-40B4-BE49-F238E27FC236}">
                <a16:creationId xmlns:a16="http://schemas.microsoft.com/office/drawing/2014/main" id="{5CFDB091-AE9A-AA91-40EF-169D3F548186}"/>
              </a:ext>
            </a:extLst>
          </p:cNvPr>
          <p:cNvGraphicFramePr>
            <a:graphicFrameLocks noGrp="1"/>
          </p:cNvGraphicFramePr>
          <p:nvPr>
            <p:ph idx="1"/>
            <p:extLst>
              <p:ext uri="{D42A27DB-BD31-4B8C-83A1-F6EECF244321}">
                <p14:modId xmlns:p14="http://schemas.microsoft.com/office/powerpoint/2010/main" val="399524293"/>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267709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F9A8D9-AF0F-445E-98AD-D66FA58E0FFC}"/>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How?</a:t>
            </a:r>
          </a:p>
        </p:txBody>
      </p:sp>
      <p:sp>
        <p:nvSpPr>
          <p:cNvPr id="3" name="Content Placeholder 2">
            <a:extLst>
              <a:ext uri="{FF2B5EF4-FFF2-40B4-BE49-F238E27FC236}">
                <a16:creationId xmlns:a16="http://schemas.microsoft.com/office/drawing/2014/main" id="{329942B0-898F-433D-A90D-714C914A67CE}"/>
              </a:ext>
            </a:extLst>
          </p:cNvPr>
          <p:cNvSpPr>
            <a:spLocks noGrp="1"/>
          </p:cNvSpPr>
          <p:nvPr>
            <p:ph idx="1"/>
          </p:nvPr>
        </p:nvSpPr>
        <p:spPr>
          <a:xfrm>
            <a:off x="4810259" y="649480"/>
            <a:ext cx="6555347" cy="5546047"/>
          </a:xfrm>
        </p:spPr>
        <p:txBody>
          <a:bodyPr anchor="ctr">
            <a:normAutofit/>
          </a:bodyPr>
          <a:lstStyle/>
          <a:p>
            <a:r>
              <a:rPr lang="en-GB" sz="1900"/>
              <a:t>Typically, a quartz acceleration compensated piezoelectric sensing element is built into metal housing. The geometry of the sensing element, as well as the velocity of the shock front of the blast wave passing over it, control its rise time.</a:t>
            </a:r>
          </a:p>
          <a:p>
            <a:r>
              <a:rPr lang="en-GB" sz="1900"/>
              <a:t>These transducer need to have working pressure ranges extending over 7000 kPA (1000 psi). </a:t>
            </a:r>
          </a:p>
          <a:p>
            <a:r>
              <a:rPr lang="en-GB" sz="1900"/>
              <a:t>A limitation of the early piezoelectric transducers developed by government labs and/or industry was the influence of the cable on their signal. In hazardous tests, such as those involving explosives, cable lengths of 100s to 1,000s of meters was typical. When these cable lengths were employed with charge-sensing circuits, a variety of damaging effects would result:</a:t>
            </a:r>
          </a:p>
          <a:p>
            <a:r>
              <a:rPr lang="en-GB" sz="1900"/>
              <a:t>‘noise’ generated within the cable due to triboelectric effects</a:t>
            </a:r>
          </a:p>
          <a:p>
            <a:r>
              <a:rPr lang="en-GB" sz="1900"/>
              <a:t>the high cost of special noise-treated cables to eliminate these effects </a:t>
            </a:r>
          </a:p>
          <a:p>
            <a:r>
              <a:rPr lang="en-GB" sz="1900"/>
              <a:t>heat</a:t>
            </a:r>
          </a:p>
        </p:txBody>
      </p:sp>
    </p:spTree>
    <p:extLst>
      <p:ext uri="{BB962C8B-B14F-4D97-AF65-F5344CB8AC3E}">
        <p14:creationId xmlns:p14="http://schemas.microsoft.com/office/powerpoint/2010/main" val="24711412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27E44-E154-4D65-817D-75AA36FDBF72}"/>
              </a:ext>
            </a:extLst>
          </p:cNvPr>
          <p:cNvSpPr>
            <a:spLocks noGrp="1"/>
          </p:cNvSpPr>
          <p:nvPr>
            <p:ph type="title"/>
          </p:nvPr>
        </p:nvSpPr>
        <p:spPr/>
        <p:txBody>
          <a:bodyPr/>
          <a:lstStyle/>
          <a:p>
            <a:r>
              <a:rPr lang="en-GB" dirty="0"/>
              <a:t>What</a:t>
            </a:r>
          </a:p>
        </p:txBody>
      </p:sp>
      <p:pic>
        <p:nvPicPr>
          <p:cNvPr id="7" name="Content Placeholder 6">
            <a:extLst>
              <a:ext uri="{FF2B5EF4-FFF2-40B4-BE49-F238E27FC236}">
                <a16:creationId xmlns:a16="http://schemas.microsoft.com/office/drawing/2014/main" id="{06536AFB-EAB2-4C47-9AD2-3C77D00B45DA}"/>
              </a:ext>
            </a:extLst>
          </p:cNvPr>
          <p:cNvPicPr>
            <a:picLocks noGrp="1" noChangeAspect="1"/>
          </p:cNvPicPr>
          <p:nvPr>
            <p:ph idx="1"/>
          </p:nvPr>
        </p:nvPicPr>
        <p:blipFill rotWithShape="1">
          <a:blip r:embed="rId2"/>
          <a:srcRect l="31292" t="43868" r="31756" b="34765"/>
          <a:stretch/>
        </p:blipFill>
        <p:spPr>
          <a:xfrm>
            <a:off x="945136" y="3429000"/>
            <a:ext cx="6706592" cy="2181445"/>
          </a:xfrm>
        </p:spPr>
      </p:pic>
      <p:sp>
        <p:nvSpPr>
          <p:cNvPr id="8" name="TextBox 7">
            <a:extLst>
              <a:ext uri="{FF2B5EF4-FFF2-40B4-BE49-F238E27FC236}">
                <a16:creationId xmlns:a16="http://schemas.microsoft.com/office/drawing/2014/main" id="{92F074DF-89E5-48CC-8CB3-85CD1751539E}"/>
              </a:ext>
            </a:extLst>
          </p:cNvPr>
          <p:cNvSpPr txBox="1"/>
          <p:nvPr/>
        </p:nvSpPr>
        <p:spPr>
          <a:xfrm>
            <a:off x="838200" y="2566467"/>
            <a:ext cx="7996869" cy="369332"/>
          </a:xfrm>
          <a:prstGeom prst="rect">
            <a:avLst/>
          </a:prstGeom>
          <a:noFill/>
        </p:spPr>
        <p:txBody>
          <a:bodyPr wrap="none" rtlCol="0">
            <a:spAutoFit/>
          </a:bodyPr>
          <a:lstStyle/>
          <a:p>
            <a:r>
              <a:rPr lang="en-GB" dirty="0"/>
              <a:t>Pressure transducers are typically modelled as 2</a:t>
            </a:r>
            <a:r>
              <a:rPr lang="en-GB" baseline="30000" dirty="0"/>
              <a:t>nd</a:t>
            </a:r>
            <a:r>
              <a:rPr lang="en-GB" dirty="0"/>
              <a:t> Order low-pass systems like this;</a:t>
            </a:r>
          </a:p>
        </p:txBody>
      </p:sp>
      <p:sp>
        <p:nvSpPr>
          <p:cNvPr id="9" name="TextBox 8">
            <a:extLst>
              <a:ext uri="{FF2B5EF4-FFF2-40B4-BE49-F238E27FC236}">
                <a16:creationId xmlns:a16="http://schemas.microsoft.com/office/drawing/2014/main" id="{41C0E4A4-83BE-4D38-AEF3-4696D0C11733}"/>
              </a:ext>
            </a:extLst>
          </p:cNvPr>
          <p:cNvSpPr txBox="1"/>
          <p:nvPr/>
        </p:nvSpPr>
        <p:spPr>
          <a:xfrm>
            <a:off x="10081453" y="5363455"/>
            <a:ext cx="1420582" cy="1200329"/>
          </a:xfrm>
          <a:prstGeom prst="rect">
            <a:avLst/>
          </a:prstGeom>
          <a:noFill/>
        </p:spPr>
        <p:txBody>
          <a:bodyPr wrap="square" rtlCol="0">
            <a:spAutoFit/>
          </a:bodyPr>
          <a:lstStyle/>
          <a:p>
            <a:r>
              <a:rPr lang="en-GB" dirty="0"/>
              <a:t>M Mass</a:t>
            </a:r>
          </a:p>
          <a:p>
            <a:r>
              <a:rPr lang="en-GB" dirty="0"/>
              <a:t>C dampening</a:t>
            </a:r>
          </a:p>
          <a:p>
            <a:r>
              <a:rPr lang="en-GB" dirty="0"/>
              <a:t>K spring </a:t>
            </a:r>
          </a:p>
          <a:p>
            <a:endParaRPr lang="en-GB" dirty="0"/>
          </a:p>
        </p:txBody>
      </p:sp>
    </p:spTree>
    <p:extLst>
      <p:ext uri="{BB962C8B-B14F-4D97-AF65-F5344CB8AC3E}">
        <p14:creationId xmlns:p14="http://schemas.microsoft.com/office/powerpoint/2010/main" val="36680232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AD0657-33EF-44DD-88C4-A59121B5A232}"/>
              </a:ext>
            </a:extLst>
          </p:cNvPr>
          <p:cNvSpPr>
            <a:spLocks noGrp="1"/>
          </p:cNvSpPr>
          <p:nvPr>
            <p:ph type="title"/>
          </p:nvPr>
        </p:nvSpPr>
        <p:spPr/>
        <p:txBody>
          <a:bodyPr/>
          <a:lstStyle/>
          <a:p>
            <a:r>
              <a:rPr lang="en-GB" dirty="0"/>
              <a:t>What</a:t>
            </a:r>
          </a:p>
        </p:txBody>
      </p:sp>
      <p:pic>
        <p:nvPicPr>
          <p:cNvPr id="5" name="Content Placeholder 4">
            <a:extLst>
              <a:ext uri="{FF2B5EF4-FFF2-40B4-BE49-F238E27FC236}">
                <a16:creationId xmlns:a16="http://schemas.microsoft.com/office/drawing/2014/main" id="{57F82066-B767-470E-B32B-17AE277F35BF}"/>
              </a:ext>
            </a:extLst>
          </p:cNvPr>
          <p:cNvPicPr>
            <a:picLocks noGrp="1" noChangeAspect="1"/>
          </p:cNvPicPr>
          <p:nvPr>
            <p:ph idx="1"/>
          </p:nvPr>
        </p:nvPicPr>
        <p:blipFill rotWithShape="1">
          <a:blip r:embed="rId2"/>
          <a:srcRect l="31590" t="33978" r="32551" b="33706"/>
          <a:stretch/>
        </p:blipFill>
        <p:spPr>
          <a:xfrm>
            <a:off x="838200" y="1416801"/>
            <a:ext cx="4287980" cy="2173687"/>
          </a:xfrm>
        </p:spPr>
      </p:pic>
      <p:pic>
        <p:nvPicPr>
          <p:cNvPr id="6" name="Content Placeholder 4">
            <a:extLst>
              <a:ext uri="{FF2B5EF4-FFF2-40B4-BE49-F238E27FC236}">
                <a16:creationId xmlns:a16="http://schemas.microsoft.com/office/drawing/2014/main" id="{AD87A0CD-6CA3-4307-B841-FEA2D394C9E0}"/>
              </a:ext>
            </a:extLst>
          </p:cNvPr>
          <p:cNvPicPr>
            <a:picLocks noChangeAspect="1"/>
          </p:cNvPicPr>
          <p:nvPr/>
        </p:nvPicPr>
        <p:blipFill rotWithShape="1">
          <a:blip r:embed="rId3"/>
          <a:srcRect l="30895" t="43691" r="32153" b="24523"/>
          <a:stretch/>
        </p:blipFill>
        <p:spPr>
          <a:xfrm>
            <a:off x="597319" y="3657391"/>
            <a:ext cx="5701045" cy="2758570"/>
          </a:xfrm>
          <a:prstGeom prst="rect">
            <a:avLst/>
          </a:prstGeom>
        </p:spPr>
      </p:pic>
      <p:sp>
        <p:nvSpPr>
          <p:cNvPr id="3" name="TextBox 2">
            <a:extLst>
              <a:ext uri="{FF2B5EF4-FFF2-40B4-BE49-F238E27FC236}">
                <a16:creationId xmlns:a16="http://schemas.microsoft.com/office/drawing/2014/main" id="{01EAB70C-38BE-4765-07B2-841E5C584757}"/>
              </a:ext>
            </a:extLst>
          </p:cNvPr>
          <p:cNvSpPr txBox="1"/>
          <p:nvPr/>
        </p:nvSpPr>
        <p:spPr>
          <a:xfrm>
            <a:off x="8527556" y="5312989"/>
            <a:ext cx="1279068" cy="369332"/>
          </a:xfrm>
          <a:prstGeom prst="rect">
            <a:avLst/>
          </a:prstGeom>
          <a:noFill/>
        </p:spPr>
        <p:txBody>
          <a:bodyPr wrap="none" rtlCol="0">
            <a:spAutoFit/>
          </a:bodyPr>
          <a:lstStyle/>
          <a:p>
            <a:r>
              <a:rPr lang="en-GB" dirty="0"/>
              <a:t>Calibration!</a:t>
            </a:r>
          </a:p>
        </p:txBody>
      </p:sp>
      <p:pic>
        <p:nvPicPr>
          <p:cNvPr id="7" name="Picture 6">
            <a:extLst>
              <a:ext uri="{FF2B5EF4-FFF2-40B4-BE49-F238E27FC236}">
                <a16:creationId xmlns:a16="http://schemas.microsoft.com/office/drawing/2014/main" id="{17D45756-4655-4B70-9E6F-2781D5051C6F}"/>
              </a:ext>
            </a:extLst>
          </p:cNvPr>
          <p:cNvPicPr>
            <a:picLocks noChangeAspect="1"/>
          </p:cNvPicPr>
          <p:nvPr/>
        </p:nvPicPr>
        <p:blipFill rotWithShape="1">
          <a:blip r:embed="rId4"/>
          <a:srcRect l="20227" t="20659" r="42576" b="25118"/>
          <a:stretch/>
        </p:blipFill>
        <p:spPr>
          <a:xfrm>
            <a:off x="6742544" y="855401"/>
            <a:ext cx="4535055" cy="3718618"/>
          </a:xfrm>
          <a:prstGeom prst="rect">
            <a:avLst/>
          </a:prstGeom>
        </p:spPr>
      </p:pic>
      <p:sp>
        <p:nvSpPr>
          <p:cNvPr id="10" name="Rectangle 9">
            <a:extLst>
              <a:ext uri="{FF2B5EF4-FFF2-40B4-BE49-F238E27FC236}">
                <a16:creationId xmlns:a16="http://schemas.microsoft.com/office/drawing/2014/main" id="{BC5499E8-8EC0-AD1C-CE17-4110E2C70387}"/>
              </a:ext>
            </a:extLst>
          </p:cNvPr>
          <p:cNvSpPr/>
          <p:nvPr/>
        </p:nvSpPr>
        <p:spPr>
          <a:xfrm>
            <a:off x="8086987" y="855401"/>
            <a:ext cx="1820411" cy="32027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27800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F24A09B-713F-43FC-AB6E-B880839685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rgbClr val="4144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id="{0B91AB35-C3B4-4B70-B3DD-13D63B7DA23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33975" y="2423149"/>
            <a:ext cx="0" cy="201168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485A30A7-3CBA-C5CF-EBF1-98CDB6145D00}"/>
              </a:ext>
            </a:extLst>
          </p:cNvPr>
          <p:cNvPicPr>
            <a:picLocks noChangeAspect="1"/>
          </p:cNvPicPr>
          <p:nvPr/>
        </p:nvPicPr>
        <p:blipFill rotWithShape="1">
          <a:blip r:embed="rId2"/>
          <a:srcRect l="38031" t="18451" r="30833" b="62220"/>
          <a:stretch/>
        </p:blipFill>
        <p:spPr>
          <a:xfrm>
            <a:off x="6102350" y="639763"/>
            <a:ext cx="5448300" cy="1855788"/>
          </a:xfrm>
          <a:prstGeom prst="rect">
            <a:avLst/>
          </a:prstGeom>
        </p:spPr>
      </p:pic>
      <p:pic>
        <p:nvPicPr>
          <p:cNvPr id="6" name="Content Placeholder 5">
            <a:extLst>
              <a:ext uri="{FF2B5EF4-FFF2-40B4-BE49-F238E27FC236}">
                <a16:creationId xmlns:a16="http://schemas.microsoft.com/office/drawing/2014/main" id="{57797054-6187-DC56-B03D-C86E9F076B06}"/>
              </a:ext>
            </a:extLst>
          </p:cNvPr>
          <p:cNvPicPr>
            <a:picLocks noGrp="1" noChangeAspect="1"/>
          </p:cNvPicPr>
          <p:nvPr>
            <p:ph idx="1"/>
          </p:nvPr>
        </p:nvPicPr>
        <p:blipFill rotWithShape="1">
          <a:blip r:embed="rId2"/>
          <a:srcRect l="38031" t="46172" r="38660" b="25657"/>
          <a:stretch/>
        </p:blipFill>
        <p:spPr>
          <a:xfrm>
            <a:off x="6102350" y="2563813"/>
            <a:ext cx="5448300" cy="3654425"/>
          </a:xfrm>
          <a:prstGeom prst="rect">
            <a:avLst/>
          </a:prstGeom>
        </p:spPr>
      </p:pic>
      <p:sp>
        <p:nvSpPr>
          <p:cNvPr id="2" name="Title 1">
            <a:extLst>
              <a:ext uri="{FF2B5EF4-FFF2-40B4-BE49-F238E27FC236}">
                <a16:creationId xmlns:a16="http://schemas.microsoft.com/office/drawing/2014/main" id="{39C6D94B-E0E4-924A-2A95-70517A5293F8}"/>
              </a:ext>
            </a:extLst>
          </p:cNvPr>
          <p:cNvSpPr>
            <a:spLocks noGrp="1"/>
          </p:cNvSpPr>
          <p:nvPr>
            <p:ph type="title"/>
          </p:nvPr>
        </p:nvSpPr>
        <p:spPr>
          <a:xfrm>
            <a:off x="646744" y="640080"/>
            <a:ext cx="4173905" cy="5577818"/>
          </a:xfrm>
        </p:spPr>
        <p:txBody>
          <a:bodyPr vert="horz" lIns="91440" tIns="45720" rIns="91440" bIns="45720" rtlCol="0" anchor="ctr">
            <a:normAutofit/>
          </a:bodyPr>
          <a:lstStyle/>
          <a:p>
            <a:pPr algn="r"/>
            <a:r>
              <a:rPr lang="en-US" sz="5400" kern="1200">
                <a:solidFill>
                  <a:srgbClr val="FFFFFF"/>
                </a:solidFill>
                <a:latin typeface="+mj-lt"/>
                <a:ea typeface="+mj-ea"/>
                <a:cs typeface="+mj-cs"/>
              </a:rPr>
              <a:t>For example</a:t>
            </a:r>
          </a:p>
        </p:txBody>
      </p:sp>
    </p:spTree>
    <p:extLst>
      <p:ext uri="{BB962C8B-B14F-4D97-AF65-F5344CB8AC3E}">
        <p14:creationId xmlns:p14="http://schemas.microsoft.com/office/powerpoint/2010/main" val="31572120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C3C76332-A389-DEEE-A11F-A18ABEB7BE51}"/>
              </a:ext>
            </a:extLst>
          </p:cNvPr>
          <p:cNvPicPr>
            <a:picLocks noChangeAspect="1"/>
          </p:cNvPicPr>
          <p:nvPr/>
        </p:nvPicPr>
        <p:blipFill rotWithShape="1">
          <a:blip r:embed="rId2"/>
          <a:srcRect l="27955" t="37172" r="30682" b="42492"/>
          <a:stretch/>
        </p:blipFill>
        <p:spPr>
          <a:xfrm>
            <a:off x="506395" y="1203201"/>
            <a:ext cx="6598327" cy="1886343"/>
          </a:xfrm>
          <a:prstGeom prst="rect">
            <a:avLst/>
          </a:prstGeom>
        </p:spPr>
      </p:pic>
      <p:graphicFrame>
        <p:nvGraphicFramePr>
          <p:cNvPr id="13" name="Table 13">
            <a:extLst>
              <a:ext uri="{FF2B5EF4-FFF2-40B4-BE49-F238E27FC236}">
                <a16:creationId xmlns:a16="http://schemas.microsoft.com/office/drawing/2014/main" id="{9ACA2614-744B-1688-8E62-D7A495C05A99}"/>
              </a:ext>
            </a:extLst>
          </p:cNvPr>
          <p:cNvGraphicFramePr>
            <a:graphicFrameLocks noGrp="1"/>
          </p:cNvGraphicFramePr>
          <p:nvPr>
            <p:ph idx="1"/>
            <p:extLst>
              <p:ext uri="{D42A27DB-BD31-4B8C-83A1-F6EECF244321}">
                <p14:modId xmlns:p14="http://schemas.microsoft.com/office/powerpoint/2010/main" val="2520357904"/>
              </p:ext>
            </p:extLst>
          </p:nvPr>
        </p:nvGraphicFramePr>
        <p:xfrm>
          <a:off x="2113613" y="1263595"/>
          <a:ext cx="779488" cy="1737360"/>
        </p:xfrm>
        <a:graphic>
          <a:graphicData uri="http://schemas.openxmlformats.org/drawingml/2006/table">
            <a:tbl>
              <a:tblPr firstRow="1" bandRow="1">
                <a:tableStyleId>{5C22544A-7EE6-4342-B048-85BDC9FD1C3A}</a:tableStyleId>
              </a:tblPr>
              <a:tblGrid>
                <a:gridCol w="779488">
                  <a:extLst>
                    <a:ext uri="{9D8B030D-6E8A-4147-A177-3AD203B41FA5}">
                      <a16:colId xmlns:a16="http://schemas.microsoft.com/office/drawing/2014/main" val="3545447650"/>
                    </a:ext>
                  </a:extLst>
                </a:gridCol>
              </a:tblGrid>
              <a:tr h="607650">
                <a:tc>
                  <a:txBody>
                    <a:bodyPr/>
                    <a:lstStyle/>
                    <a:p>
                      <a:pPr algn="ctr"/>
                      <a:endParaRPr lang="en-GB" b="0" dirty="0">
                        <a:solidFill>
                          <a:schemeClr val="tx1"/>
                        </a:solidFill>
                      </a:endParaRPr>
                    </a:p>
                    <a:p>
                      <a:pPr algn="ctr"/>
                      <a:r>
                        <a:rPr lang="en-GB" b="0" dirty="0">
                          <a:solidFill>
                            <a:schemeClr val="tx1"/>
                          </a:solidFill>
                        </a:rPr>
                        <a:t>66</a:t>
                      </a:r>
                    </a:p>
                  </a:txBody>
                  <a:tcPr>
                    <a:solidFill>
                      <a:schemeClr val="bg1"/>
                    </a:solidFill>
                  </a:tcPr>
                </a:tc>
                <a:extLst>
                  <a:ext uri="{0D108BD9-81ED-4DB2-BD59-A6C34878D82A}">
                    <a16:rowId xmlns:a16="http://schemas.microsoft.com/office/drawing/2014/main" val="3290222557"/>
                  </a:ext>
                </a:extLst>
              </a:tr>
              <a:tr h="360606">
                <a:tc>
                  <a:txBody>
                    <a:bodyPr/>
                    <a:lstStyle/>
                    <a:p>
                      <a:pPr algn="ctr"/>
                      <a:r>
                        <a:rPr lang="en-GB" dirty="0"/>
                        <a:t>31</a:t>
                      </a:r>
                    </a:p>
                  </a:txBody>
                  <a:tcPr>
                    <a:solidFill>
                      <a:schemeClr val="bg1"/>
                    </a:solidFill>
                  </a:tcPr>
                </a:tc>
                <a:extLst>
                  <a:ext uri="{0D108BD9-81ED-4DB2-BD59-A6C34878D82A}">
                    <a16:rowId xmlns:a16="http://schemas.microsoft.com/office/drawing/2014/main" val="1411124781"/>
                  </a:ext>
                </a:extLst>
              </a:tr>
              <a:tr h="360606">
                <a:tc>
                  <a:txBody>
                    <a:bodyPr/>
                    <a:lstStyle/>
                    <a:p>
                      <a:pPr algn="ctr"/>
                      <a:r>
                        <a:rPr lang="en-GB" dirty="0"/>
                        <a:t>20</a:t>
                      </a:r>
                    </a:p>
                  </a:txBody>
                  <a:tcPr>
                    <a:solidFill>
                      <a:schemeClr val="bg1"/>
                    </a:solidFill>
                  </a:tcPr>
                </a:tc>
                <a:extLst>
                  <a:ext uri="{0D108BD9-81ED-4DB2-BD59-A6C34878D82A}">
                    <a16:rowId xmlns:a16="http://schemas.microsoft.com/office/drawing/2014/main" val="2168167471"/>
                  </a:ext>
                </a:extLst>
              </a:tr>
              <a:tr h="360606">
                <a:tc>
                  <a:txBody>
                    <a:bodyPr/>
                    <a:lstStyle/>
                    <a:p>
                      <a:pPr algn="ctr"/>
                      <a:r>
                        <a:rPr lang="en-GB" dirty="0"/>
                        <a:t>13</a:t>
                      </a:r>
                    </a:p>
                  </a:txBody>
                  <a:tcPr>
                    <a:solidFill>
                      <a:schemeClr val="bg1"/>
                    </a:solidFill>
                  </a:tcPr>
                </a:tc>
                <a:extLst>
                  <a:ext uri="{0D108BD9-81ED-4DB2-BD59-A6C34878D82A}">
                    <a16:rowId xmlns:a16="http://schemas.microsoft.com/office/drawing/2014/main" val="465621112"/>
                  </a:ext>
                </a:extLst>
              </a:tr>
            </a:tbl>
          </a:graphicData>
        </a:graphic>
      </p:graphicFrame>
      <p:sp>
        <p:nvSpPr>
          <p:cNvPr id="17" name="Title 1">
            <a:extLst>
              <a:ext uri="{FF2B5EF4-FFF2-40B4-BE49-F238E27FC236}">
                <a16:creationId xmlns:a16="http://schemas.microsoft.com/office/drawing/2014/main" id="{19B5C4C7-1B67-F8BC-D791-83DD4308DD35}"/>
              </a:ext>
            </a:extLst>
          </p:cNvPr>
          <p:cNvSpPr>
            <a:spLocks noGrp="1"/>
          </p:cNvSpPr>
          <p:nvPr>
            <p:ph type="title"/>
          </p:nvPr>
        </p:nvSpPr>
        <p:spPr>
          <a:xfrm>
            <a:off x="838200" y="365125"/>
            <a:ext cx="10515600" cy="1325563"/>
          </a:xfrm>
        </p:spPr>
        <p:txBody>
          <a:bodyPr/>
          <a:lstStyle/>
          <a:p>
            <a:r>
              <a:rPr lang="en-GB" dirty="0"/>
              <a:t>For example</a:t>
            </a:r>
          </a:p>
        </p:txBody>
      </p:sp>
      <p:graphicFrame>
        <p:nvGraphicFramePr>
          <p:cNvPr id="18" name="Chart 17">
            <a:extLst>
              <a:ext uri="{FF2B5EF4-FFF2-40B4-BE49-F238E27FC236}">
                <a16:creationId xmlns:a16="http://schemas.microsoft.com/office/drawing/2014/main" id="{7499CC91-00E6-F8E5-9DAF-F4CF55BB68A1}"/>
              </a:ext>
            </a:extLst>
          </p:cNvPr>
          <p:cNvGraphicFramePr>
            <a:graphicFrameLocks/>
          </p:cNvGraphicFramePr>
          <p:nvPr>
            <p:extLst>
              <p:ext uri="{D42A27DB-BD31-4B8C-83A1-F6EECF244321}">
                <p14:modId xmlns:p14="http://schemas.microsoft.com/office/powerpoint/2010/main" val="2763450058"/>
              </p:ext>
            </p:extLst>
          </p:nvPr>
        </p:nvGraphicFramePr>
        <p:xfrm>
          <a:off x="6505731" y="3252867"/>
          <a:ext cx="5149895" cy="3244748"/>
        </p:xfrm>
        <a:graphic>
          <a:graphicData uri="http://schemas.openxmlformats.org/drawingml/2006/chart">
            <c:chart xmlns:c="http://schemas.openxmlformats.org/drawingml/2006/chart" xmlns:r="http://schemas.openxmlformats.org/officeDocument/2006/relationships" r:id="rId3"/>
          </a:graphicData>
        </a:graphic>
      </p:graphicFrame>
      <p:sp>
        <p:nvSpPr>
          <p:cNvPr id="19" name="TextBox 18">
            <a:extLst>
              <a:ext uri="{FF2B5EF4-FFF2-40B4-BE49-F238E27FC236}">
                <a16:creationId xmlns:a16="http://schemas.microsoft.com/office/drawing/2014/main" id="{EBD56312-DF8E-B880-315A-3C078E9B7836}"/>
              </a:ext>
            </a:extLst>
          </p:cNvPr>
          <p:cNvSpPr txBox="1"/>
          <p:nvPr/>
        </p:nvSpPr>
        <p:spPr>
          <a:xfrm>
            <a:off x="1094282" y="3687580"/>
            <a:ext cx="3636765" cy="646331"/>
          </a:xfrm>
          <a:prstGeom prst="rect">
            <a:avLst/>
          </a:prstGeom>
          <a:noFill/>
        </p:spPr>
        <p:txBody>
          <a:bodyPr wrap="none" rtlCol="0">
            <a:spAutoFit/>
          </a:bodyPr>
          <a:lstStyle/>
          <a:p>
            <a:r>
              <a:rPr lang="en-GB" b="1" dirty="0"/>
              <a:t>Peak Overpressure</a:t>
            </a:r>
          </a:p>
          <a:p>
            <a:r>
              <a:rPr lang="en-GB" b="1" dirty="0"/>
              <a:t>100g SEMTEX charge at 1m intervals</a:t>
            </a:r>
          </a:p>
        </p:txBody>
      </p:sp>
    </p:spTree>
    <p:extLst>
      <p:ext uri="{BB962C8B-B14F-4D97-AF65-F5344CB8AC3E}">
        <p14:creationId xmlns:p14="http://schemas.microsoft.com/office/powerpoint/2010/main" val="17475067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8">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1EAEFF9-93D2-40A7-A336-B73F2B73268A}"/>
              </a:ext>
            </a:extLst>
          </p:cNvPr>
          <p:cNvSpPr>
            <a:spLocks noGrp="1"/>
          </p:cNvSpPr>
          <p:nvPr>
            <p:ph type="title"/>
          </p:nvPr>
        </p:nvSpPr>
        <p:spPr>
          <a:xfrm>
            <a:off x="838200" y="459863"/>
            <a:ext cx="10515600" cy="1004594"/>
          </a:xfrm>
        </p:spPr>
        <p:txBody>
          <a:bodyPr>
            <a:normAutofit/>
          </a:bodyPr>
          <a:lstStyle/>
          <a:p>
            <a:pPr algn="ctr"/>
            <a:r>
              <a:rPr lang="en-GB">
                <a:solidFill>
                  <a:srgbClr val="FFFFFF"/>
                </a:solidFill>
              </a:rPr>
              <a:t>Hence, is it ‘right’</a:t>
            </a:r>
          </a:p>
        </p:txBody>
      </p:sp>
      <p:sp>
        <p:nvSpPr>
          <p:cNvPr id="18" name="Rectangle: Rounded Corners 10">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9" name="Content Placeholder 2">
            <a:extLst>
              <a:ext uri="{FF2B5EF4-FFF2-40B4-BE49-F238E27FC236}">
                <a16:creationId xmlns:a16="http://schemas.microsoft.com/office/drawing/2014/main" id="{723B5DB9-322A-9AB5-7967-E776C24763A1}"/>
              </a:ext>
            </a:extLst>
          </p:cNvPr>
          <p:cNvGraphicFramePr>
            <a:graphicFrameLocks noGrp="1"/>
          </p:cNvGraphicFramePr>
          <p:nvPr>
            <p:ph idx="1"/>
            <p:extLst>
              <p:ext uri="{D42A27DB-BD31-4B8C-83A1-F6EECF244321}">
                <p14:modId xmlns:p14="http://schemas.microsoft.com/office/powerpoint/2010/main" val="2657207740"/>
              </p:ext>
            </p:extLst>
          </p:nvPr>
        </p:nvGraphicFramePr>
        <p:xfrm>
          <a:off x="838200" y="1800911"/>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382450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5EC753-2660-48BD-97D8-82A77C7EA475}"/>
              </a:ext>
            </a:extLst>
          </p:cNvPr>
          <p:cNvSpPr>
            <a:spLocks noGrp="1"/>
          </p:cNvSpPr>
          <p:nvPr>
            <p:ph type="title"/>
          </p:nvPr>
        </p:nvSpPr>
        <p:spPr>
          <a:xfrm>
            <a:off x="793662" y="386930"/>
            <a:ext cx="10066122" cy="1298448"/>
          </a:xfrm>
        </p:spPr>
        <p:txBody>
          <a:bodyPr vert="horz" lIns="91440" tIns="45720" rIns="91440" bIns="45720" rtlCol="0" anchor="b">
            <a:normAutofit/>
          </a:bodyPr>
          <a:lstStyle/>
          <a:p>
            <a:r>
              <a:rPr lang="en-US" sz="4800" kern="1200" dirty="0">
                <a:solidFill>
                  <a:schemeClr val="tx1"/>
                </a:solidFill>
                <a:latin typeface="+mj-lt"/>
                <a:ea typeface="+mj-ea"/>
                <a:cs typeface="+mj-cs"/>
              </a:rPr>
              <a:t>Hence, is it ‘right’</a:t>
            </a:r>
          </a:p>
        </p:txBody>
      </p:sp>
      <p:sp>
        <p:nvSpPr>
          <p:cNvPr id="13" name="Rectangle 1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B3D6F4FC-4588-4CE9-AB11-84297B71727C}"/>
              </a:ext>
            </a:extLst>
          </p:cNvPr>
          <p:cNvSpPr txBox="1"/>
          <p:nvPr/>
        </p:nvSpPr>
        <p:spPr>
          <a:xfrm>
            <a:off x="793661" y="2599509"/>
            <a:ext cx="4530898" cy="3639450"/>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2000"/>
              <a:t>This pressure-time record in a contained explosive environment has been affected by thermal-transient, making a massive ‘vacuum’ (-100 PSI) that isn’t real.</a:t>
            </a:r>
          </a:p>
        </p:txBody>
      </p:sp>
      <p:pic>
        <p:nvPicPr>
          <p:cNvPr id="5" name="Content Placeholder 4">
            <a:extLst>
              <a:ext uri="{FF2B5EF4-FFF2-40B4-BE49-F238E27FC236}">
                <a16:creationId xmlns:a16="http://schemas.microsoft.com/office/drawing/2014/main" id="{F62C71BB-2748-438E-B29B-9AB8C068B256}"/>
              </a:ext>
            </a:extLst>
          </p:cNvPr>
          <p:cNvPicPr>
            <a:picLocks noGrp="1" noChangeAspect="1"/>
          </p:cNvPicPr>
          <p:nvPr>
            <p:ph idx="1"/>
          </p:nvPr>
        </p:nvPicPr>
        <p:blipFill rotWithShape="1">
          <a:blip r:embed="rId2"/>
          <a:srcRect l="39550" t="26935" r="26119" b="39077"/>
          <a:stretch/>
        </p:blipFill>
        <p:spPr>
          <a:xfrm>
            <a:off x="5911532" y="2907334"/>
            <a:ext cx="5150277" cy="2868085"/>
          </a:xfrm>
          <a:prstGeom prst="rect">
            <a:avLst/>
          </a:prstGeom>
        </p:spPr>
      </p:pic>
      <p:sp>
        <p:nvSpPr>
          <p:cNvPr id="17" name="Rectangle 16">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284738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A5DBA6A-754B-4906-B829-43C3C2E6C68E}"/>
              </a:ext>
            </a:extLst>
          </p:cNvPr>
          <p:cNvSpPr>
            <a:spLocks noGrp="1"/>
          </p:cNvSpPr>
          <p:nvPr>
            <p:ph type="title"/>
          </p:nvPr>
        </p:nvSpPr>
        <p:spPr>
          <a:xfrm>
            <a:off x="808638" y="386930"/>
            <a:ext cx="9236700" cy="1188950"/>
          </a:xfrm>
        </p:spPr>
        <p:txBody>
          <a:bodyPr anchor="b">
            <a:normAutofit/>
          </a:bodyPr>
          <a:lstStyle/>
          <a:p>
            <a:r>
              <a:rPr lang="en-GB" sz="5400" dirty="0"/>
              <a:t> </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572B797-22AD-41DB-B48F-8781B6C6F9C8}"/>
              </a:ext>
            </a:extLst>
          </p:cNvPr>
          <p:cNvSpPr>
            <a:spLocks noGrp="1"/>
          </p:cNvSpPr>
          <p:nvPr>
            <p:ph idx="1"/>
          </p:nvPr>
        </p:nvSpPr>
        <p:spPr>
          <a:xfrm>
            <a:off x="793660" y="2599509"/>
            <a:ext cx="10143668" cy="3435531"/>
          </a:xfrm>
        </p:spPr>
        <p:txBody>
          <a:bodyPr anchor="ctr">
            <a:normAutofit/>
          </a:bodyPr>
          <a:lstStyle/>
          <a:p>
            <a:pPr marL="0" indent="0">
              <a:buNone/>
            </a:pPr>
            <a:r>
              <a:rPr lang="en-GB" sz="2400" i="1"/>
              <a:t>“Measurement of air-blast phenomena is a challenging task for the test engineer or technician. Hopefully this will provide some comprehensive guidance where a lack of it now exists”</a:t>
            </a:r>
          </a:p>
          <a:p>
            <a:pPr marL="0" indent="0">
              <a:buNone/>
            </a:pPr>
            <a:r>
              <a:rPr lang="en-GB" sz="2400" b="1"/>
              <a:t>Patrick L. Walter,</a:t>
            </a:r>
            <a:r>
              <a:rPr lang="en-GB" sz="2400"/>
              <a:t> PCB Piezotronics  </a:t>
            </a:r>
          </a:p>
          <a:p>
            <a:pPr marL="0" indent="0">
              <a:buNone/>
            </a:pPr>
            <a:endParaRPr lang="en-GB" sz="2400"/>
          </a:p>
          <a:p>
            <a:pPr marL="0" indent="0">
              <a:buNone/>
            </a:pPr>
            <a:r>
              <a:rPr lang="en-GB" sz="2400"/>
              <a:t>Thank you to PCB.</a:t>
            </a:r>
          </a:p>
        </p:txBody>
      </p:sp>
      <p:sp>
        <p:nvSpPr>
          <p:cNvPr id="4" name="Title 1">
            <a:extLst>
              <a:ext uri="{FF2B5EF4-FFF2-40B4-BE49-F238E27FC236}">
                <a16:creationId xmlns:a16="http://schemas.microsoft.com/office/drawing/2014/main" id="{AD33A175-8868-4B68-ECE4-A8BBE4ACDE80}"/>
              </a:ext>
            </a:extLst>
          </p:cNvPr>
          <p:cNvSpPr txBox="1">
            <a:spLocks/>
          </p:cNvSpPr>
          <p:nvPr/>
        </p:nvSpPr>
        <p:spPr>
          <a:xfrm>
            <a:off x="793662" y="386930"/>
            <a:ext cx="10066122" cy="1298448"/>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800"/>
              <a:t>Hence, is it ‘right’</a:t>
            </a:r>
            <a:endParaRPr lang="en-US" sz="4800" dirty="0"/>
          </a:p>
        </p:txBody>
      </p:sp>
    </p:spTree>
    <p:extLst>
      <p:ext uri="{BB962C8B-B14F-4D97-AF65-F5344CB8AC3E}">
        <p14:creationId xmlns:p14="http://schemas.microsoft.com/office/powerpoint/2010/main" val="19375395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5" name="Content Placeholder 2">
            <a:extLst>
              <a:ext uri="{FF2B5EF4-FFF2-40B4-BE49-F238E27FC236}">
                <a16:creationId xmlns:a16="http://schemas.microsoft.com/office/drawing/2014/main" id="{D0DCD46A-F639-7F5A-FB09-CADDEF132FED}"/>
              </a:ext>
            </a:extLst>
          </p:cNvPr>
          <p:cNvGraphicFramePr>
            <a:graphicFrameLocks noGrp="1"/>
          </p:cNvGraphicFramePr>
          <p:nvPr>
            <p:ph idx="1"/>
            <p:extLst>
              <p:ext uri="{D42A27DB-BD31-4B8C-83A1-F6EECF244321}">
                <p14:modId xmlns:p14="http://schemas.microsoft.com/office/powerpoint/2010/main" val="1666981874"/>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322270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0E150C-C1FB-4F33-AC95-3A3389EBB33D}"/>
              </a:ext>
            </a:extLst>
          </p:cNvPr>
          <p:cNvSpPr>
            <a:spLocks noGrp="1"/>
          </p:cNvSpPr>
          <p:nvPr>
            <p:ph type="title"/>
          </p:nvPr>
        </p:nvSpPr>
        <p:spPr>
          <a:xfrm>
            <a:off x="686834" y="1153572"/>
            <a:ext cx="3200400" cy="4461163"/>
          </a:xfrm>
        </p:spPr>
        <p:txBody>
          <a:bodyPr>
            <a:normAutofit/>
          </a:bodyPr>
          <a:lstStyle/>
          <a:p>
            <a:r>
              <a:rPr lang="en-GB">
                <a:solidFill>
                  <a:srgbClr val="FFFFFF"/>
                </a:solidFill>
              </a:rPr>
              <a:t>Some more context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E27CD79E-74FE-423E-849A-26594BCE5D19}"/>
              </a:ext>
            </a:extLst>
          </p:cNvPr>
          <p:cNvSpPr>
            <a:spLocks noGrp="1"/>
          </p:cNvSpPr>
          <p:nvPr>
            <p:ph idx="1"/>
          </p:nvPr>
        </p:nvSpPr>
        <p:spPr>
          <a:xfrm>
            <a:off x="4447308" y="591344"/>
            <a:ext cx="6906491" cy="5585619"/>
          </a:xfrm>
        </p:spPr>
        <p:txBody>
          <a:bodyPr anchor="ctr">
            <a:normAutofit/>
          </a:bodyPr>
          <a:lstStyle/>
          <a:p>
            <a:r>
              <a:rPr lang="en-GB" sz="1300" dirty="0"/>
              <a:t>We know that the magnitude of the overpressure of an air blast wave depends on </a:t>
            </a:r>
          </a:p>
          <a:p>
            <a:pPr lvl="1"/>
            <a:r>
              <a:rPr lang="en-GB" sz="1300" dirty="0"/>
              <a:t>the distance, </a:t>
            </a:r>
          </a:p>
          <a:p>
            <a:pPr lvl="1"/>
            <a:r>
              <a:rPr lang="en-GB" sz="1300" dirty="0"/>
              <a:t>the type of HE</a:t>
            </a:r>
          </a:p>
          <a:p>
            <a:pPr lvl="1"/>
            <a:r>
              <a:rPr lang="en-GB" sz="1300" dirty="0"/>
              <a:t>size of the charge. </a:t>
            </a:r>
          </a:p>
          <a:p>
            <a:pPr lvl="1"/>
            <a:r>
              <a:rPr lang="en-GB" sz="1300" dirty="0"/>
              <a:t>And…..</a:t>
            </a:r>
          </a:p>
          <a:p>
            <a:pPr marL="457200" lvl="1" indent="0">
              <a:buNone/>
            </a:pPr>
            <a:r>
              <a:rPr lang="en-GB" sz="1300" dirty="0"/>
              <a:t> </a:t>
            </a:r>
          </a:p>
          <a:p>
            <a:r>
              <a:rPr lang="en-GB" sz="1300" dirty="0"/>
              <a:t>A typical blast wave (and its reflected form off a rigid surface) [next slide]</a:t>
            </a:r>
          </a:p>
          <a:p>
            <a:r>
              <a:rPr lang="en-GB" sz="1300" dirty="0"/>
              <a:t>Characteristics are: </a:t>
            </a:r>
          </a:p>
          <a:p>
            <a:pPr lvl="1"/>
            <a:r>
              <a:rPr lang="en-GB" sz="1300" dirty="0"/>
              <a:t>the arrival time </a:t>
            </a:r>
            <a:r>
              <a:rPr lang="en-GB" sz="1300" i="1" dirty="0"/>
              <a:t>ta</a:t>
            </a:r>
            <a:r>
              <a:rPr lang="en-GB" sz="1300" dirty="0"/>
              <a:t>, the peak incident overpressure </a:t>
            </a:r>
            <a:r>
              <a:rPr lang="en-GB" sz="1300" i="1" dirty="0"/>
              <a:t>Ps</a:t>
            </a:r>
            <a:r>
              <a:rPr lang="en-GB" sz="1300" dirty="0"/>
              <a:t> above the reference </a:t>
            </a:r>
            <a:r>
              <a:rPr lang="en-GB" sz="1300" i="1" dirty="0"/>
              <a:t>p0</a:t>
            </a:r>
            <a:r>
              <a:rPr lang="en-GB" sz="1300" dirty="0"/>
              <a:t>  </a:t>
            </a:r>
          </a:p>
          <a:p>
            <a:pPr lvl="1"/>
            <a:r>
              <a:rPr lang="en-GB" sz="1300" dirty="0"/>
              <a:t>the duration of the positive phase </a:t>
            </a:r>
            <a:r>
              <a:rPr lang="en-GB" sz="1300" i="1" dirty="0"/>
              <a:t>td</a:t>
            </a:r>
            <a:r>
              <a:rPr lang="en-GB" sz="1300" dirty="0"/>
              <a:t>, the minimum pressure, and the </a:t>
            </a:r>
          </a:p>
          <a:p>
            <a:pPr lvl="1"/>
            <a:r>
              <a:rPr lang="en-GB" sz="1300" dirty="0"/>
              <a:t>duration of the negative phase </a:t>
            </a:r>
            <a:r>
              <a:rPr lang="en-GB" sz="1300" i="1" dirty="0"/>
              <a:t>tn</a:t>
            </a:r>
            <a:r>
              <a:rPr lang="en-GB" sz="1300" dirty="0"/>
              <a:t>. The positive impulse I is the integral of the overpressure curve over the positive phase. </a:t>
            </a:r>
          </a:p>
          <a:p>
            <a:pPr lvl="1"/>
            <a:r>
              <a:rPr lang="en-GB" sz="1300" dirty="0"/>
              <a:t>The time </a:t>
            </a:r>
            <a:r>
              <a:rPr lang="en-GB" sz="1300" i="1" dirty="0"/>
              <a:t>t</a:t>
            </a:r>
            <a:r>
              <a:rPr lang="en-GB" sz="1300" dirty="0"/>
              <a:t> is measured from the beginning of the positive phase, and </a:t>
            </a:r>
            <a:r>
              <a:rPr lang="en-GB" sz="1300" i="1" dirty="0"/>
              <a:t>b</a:t>
            </a:r>
            <a:r>
              <a:rPr lang="en-GB" sz="1300" dirty="0"/>
              <a:t>, is a constant influencing the decay of the overpressure curve </a:t>
            </a:r>
          </a:p>
        </p:txBody>
      </p:sp>
    </p:spTree>
    <p:extLst>
      <p:ext uri="{BB962C8B-B14F-4D97-AF65-F5344CB8AC3E}">
        <p14:creationId xmlns:p14="http://schemas.microsoft.com/office/powerpoint/2010/main" val="38522757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B0D47A-8AE2-464C-BB94-95856F678A2D}"/>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a:solidFill>
                  <a:srgbClr val="FFFFFF"/>
                </a:solidFill>
                <a:latin typeface="+mj-lt"/>
                <a:ea typeface="+mj-ea"/>
                <a:cs typeface="+mj-cs"/>
              </a:rPr>
              <a:t>Friedlander equation</a:t>
            </a:r>
          </a:p>
        </p:txBody>
      </p:sp>
      <p:pic>
        <p:nvPicPr>
          <p:cNvPr id="5" name="Content Placeholder 4">
            <a:extLst>
              <a:ext uri="{FF2B5EF4-FFF2-40B4-BE49-F238E27FC236}">
                <a16:creationId xmlns:a16="http://schemas.microsoft.com/office/drawing/2014/main" id="{1C465557-52CA-4C0F-9260-8D50B9E8C578}"/>
              </a:ext>
            </a:extLst>
          </p:cNvPr>
          <p:cNvPicPr>
            <a:picLocks noGrp="1" noChangeAspect="1"/>
          </p:cNvPicPr>
          <p:nvPr>
            <p:ph idx="1"/>
          </p:nvPr>
        </p:nvPicPr>
        <p:blipFill rotWithShape="1">
          <a:blip r:embed="rId2"/>
          <a:srcRect l="41574" t="18529" r="39584" b="73065"/>
          <a:stretch/>
        </p:blipFill>
        <p:spPr>
          <a:xfrm>
            <a:off x="4777316" y="2577033"/>
            <a:ext cx="6780700" cy="1701604"/>
          </a:xfrm>
          <a:prstGeom prst="rect">
            <a:avLst/>
          </a:prstGeom>
        </p:spPr>
      </p:pic>
    </p:spTree>
    <p:extLst>
      <p:ext uri="{BB962C8B-B14F-4D97-AF65-F5344CB8AC3E}">
        <p14:creationId xmlns:p14="http://schemas.microsoft.com/office/powerpoint/2010/main" val="7319748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CF9D62-6D8B-439A-847F-48B21022D442}"/>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300" kern="1200">
                <a:solidFill>
                  <a:srgbClr val="FFFFFF"/>
                </a:solidFill>
                <a:latin typeface="+mj-lt"/>
                <a:ea typeface="+mj-ea"/>
                <a:cs typeface="+mj-cs"/>
              </a:rPr>
              <a:t>Idealised overpressure-time curve</a:t>
            </a:r>
          </a:p>
        </p:txBody>
      </p:sp>
      <p:pic>
        <p:nvPicPr>
          <p:cNvPr id="5" name="Content Placeholder 4">
            <a:extLst>
              <a:ext uri="{FF2B5EF4-FFF2-40B4-BE49-F238E27FC236}">
                <a16:creationId xmlns:a16="http://schemas.microsoft.com/office/drawing/2014/main" id="{5971D609-0C2C-4977-A0D7-EEF3847AAFE2}"/>
              </a:ext>
            </a:extLst>
          </p:cNvPr>
          <p:cNvPicPr>
            <a:picLocks noGrp="1" noChangeAspect="1"/>
          </p:cNvPicPr>
          <p:nvPr>
            <p:ph idx="1"/>
          </p:nvPr>
        </p:nvPicPr>
        <p:blipFill rotWithShape="1">
          <a:blip r:embed="rId2"/>
          <a:srcRect l="27587" t="32116" r="31392" b="30420"/>
          <a:stretch/>
        </p:blipFill>
        <p:spPr>
          <a:xfrm>
            <a:off x="4777316" y="1686130"/>
            <a:ext cx="6780700" cy="3483411"/>
          </a:xfrm>
          <a:prstGeom prst="rect">
            <a:avLst/>
          </a:prstGeom>
        </p:spPr>
      </p:pic>
    </p:spTree>
    <p:extLst>
      <p:ext uri="{BB962C8B-B14F-4D97-AF65-F5344CB8AC3E}">
        <p14:creationId xmlns:p14="http://schemas.microsoft.com/office/powerpoint/2010/main" val="21547077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19CB91-05D6-425C-8052-8364F43BEE83}"/>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a:solidFill>
                  <a:srgbClr val="FFFFFF"/>
                </a:solidFill>
                <a:latin typeface="+mj-lt"/>
                <a:ea typeface="+mj-ea"/>
                <a:cs typeface="+mj-cs"/>
              </a:rPr>
              <a:t>Examples - </a:t>
            </a:r>
          </a:p>
        </p:txBody>
      </p:sp>
      <p:pic>
        <p:nvPicPr>
          <p:cNvPr id="5" name="Content Placeholder 4">
            <a:extLst>
              <a:ext uri="{FF2B5EF4-FFF2-40B4-BE49-F238E27FC236}">
                <a16:creationId xmlns:a16="http://schemas.microsoft.com/office/drawing/2014/main" id="{5F356456-E4B8-40EB-9CAB-9D717F57B9FB}"/>
              </a:ext>
            </a:extLst>
          </p:cNvPr>
          <p:cNvPicPr>
            <a:picLocks noGrp="1" noChangeAspect="1"/>
          </p:cNvPicPr>
          <p:nvPr>
            <p:ph idx="1"/>
          </p:nvPr>
        </p:nvPicPr>
        <p:blipFill rotWithShape="1">
          <a:blip r:embed="rId2"/>
          <a:srcRect l="35233" t="23280" r="37734" b="36763"/>
          <a:stretch/>
        </p:blipFill>
        <p:spPr>
          <a:xfrm>
            <a:off x="4818739" y="643466"/>
            <a:ext cx="6697853" cy="5568739"/>
          </a:xfrm>
          <a:prstGeom prst="rect">
            <a:avLst/>
          </a:prstGeom>
        </p:spPr>
      </p:pic>
    </p:spTree>
    <p:extLst>
      <p:ext uri="{BB962C8B-B14F-4D97-AF65-F5344CB8AC3E}">
        <p14:creationId xmlns:p14="http://schemas.microsoft.com/office/powerpoint/2010/main" val="12893644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694D5180-8F07-4370-B304-827CD4E85F1A}"/>
              </a:ext>
            </a:extLst>
          </p:cNvPr>
          <p:cNvSpPr>
            <a:spLocks noGrp="1"/>
          </p:cNvSpPr>
          <p:nvPr>
            <p:ph type="title"/>
          </p:nvPr>
        </p:nvSpPr>
        <p:spPr>
          <a:xfrm>
            <a:off x="808638" y="386930"/>
            <a:ext cx="9236700" cy="1188950"/>
          </a:xfrm>
        </p:spPr>
        <p:txBody>
          <a:bodyPr anchor="b">
            <a:normAutofit/>
          </a:bodyPr>
          <a:lstStyle/>
          <a:p>
            <a:r>
              <a:rPr lang="en-GB" sz="5400"/>
              <a:t>Examples - </a:t>
            </a:r>
          </a:p>
        </p:txBody>
      </p:sp>
      <p:grpSp>
        <p:nvGrpSpPr>
          <p:cNvPr id="13" name="Group 12">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4" name="Rectangle 13">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214D539-D715-482C-ADE4-ED7E2708F68D}"/>
              </a:ext>
            </a:extLst>
          </p:cNvPr>
          <p:cNvSpPr>
            <a:spLocks noGrp="1"/>
          </p:cNvSpPr>
          <p:nvPr>
            <p:ph idx="1"/>
          </p:nvPr>
        </p:nvSpPr>
        <p:spPr>
          <a:xfrm>
            <a:off x="793660" y="2599509"/>
            <a:ext cx="10143668" cy="3435531"/>
          </a:xfrm>
        </p:spPr>
        <p:txBody>
          <a:bodyPr anchor="ctr">
            <a:normAutofit/>
          </a:bodyPr>
          <a:lstStyle/>
          <a:p>
            <a:pPr marL="0" indent="0">
              <a:buNone/>
            </a:pPr>
            <a:r>
              <a:rPr lang="en-GB" sz="2400"/>
              <a:t>We can think of 3 global examples – </a:t>
            </a:r>
          </a:p>
          <a:p>
            <a:pPr marL="0" indent="0">
              <a:buNone/>
            </a:pPr>
            <a:r>
              <a:rPr lang="en-GB" sz="2400"/>
              <a:t>Type I: regular, peak overpressure. Close to the Friedlander waveform. - Type II: double peak. A second peak (higher or lower) is propagating close behind the leading shock - a nonuniform detonation of the explosive charge. – </a:t>
            </a:r>
          </a:p>
          <a:p>
            <a:pPr marL="0" indent="0">
              <a:buNone/>
            </a:pPr>
            <a:r>
              <a:rPr lang="en-GB" sz="2400"/>
              <a:t>Type III: multiple peaks (other complex evolution). </a:t>
            </a:r>
          </a:p>
          <a:p>
            <a:pPr marL="0" indent="0">
              <a:buNone/>
            </a:pPr>
            <a:r>
              <a:rPr lang="en-GB" sz="2400"/>
              <a:t>However, are they all ‘correct?’</a:t>
            </a:r>
          </a:p>
        </p:txBody>
      </p:sp>
    </p:spTree>
    <p:extLst>
      <p:ext uri="{BB962C8B-B14F-4D97-AF65-F5344CB8AC3E}">
        <p14:creationId xmlns:p14="http://schemas.microsoft.com/office/powerpoint/2010/main" val="3757813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C18B47EC-880C-488C-A09F-1082C7675D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0" y="0"/>
            <a:ext cx="1219285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7">
            <a:extLst>
              <a:ext uri="{FF2B5EF4-FFF2-40B4-BE49-F238E27FC236}">
                <a16:creationId xmlns:a16="http://schemas.microsoft.com/office/drawing/2014/main" id="{44BF5144-F7BD-4540-9CFD-700A8426DA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0" y="1466224"/>
            <a:ext cx="5439902" cy="3925553"/>
          </a:xfrm>
          <a:custGeom>
            <a:avLst/>
            <a:gdLst>
              <a:gd name="connsiteX0" fmla="*/ 0 w 8078051"/>
              <a:gd name="connsiteY0" fmla="*/ 0 h 5829300"/>
              <a:gd name="connsiteX1" fmla="*/ 4453793 w 8078051"/>
              <a:gd name="connsiteY1" fmla="*/ 0 h 5829300"/>
              <a:gd name="connsiteX2" fmla="*/ 5363426 w 8078051"/>
              <a:gd name="connsiteY2" fmla="*/ 0 h 5829300"/>
              <a:gd name="connsiteX3" fmla="*/ 5368184 w 8078051"/>
              <a:gd name="connsiteY3" fmla="*/ 0 h 5829300"/>
              <a:gd name="connsiteX4" fmla="*/ 8078051 w 8078051"/>
              <a:gd name="connsiteY4" fmla="*/ 5829300 h 5829300"/>
              <a:gd name="connsiteX5" fmla="*/ 1743926 w 8078051"/>
              <a:gd name="connsiteY5" fmla="*/ 5829300 h 5829300"/>
              <a:gd name="connsiteX6" fmla="*/ 1744148 w 8078051"/>
              <a:gd name="connsiteY6" fmla="*/ 5828822 h 5829300"/>
              <a:gd name="connsiteX7" fmla="*/ 0 w 8078051"/>
              <a:gd name="connsiteY7" fmla="*/ 5828822 h 5829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1" h="5829300">
                <a:moveTo>
                  <a:pt x="0" y="0"/>
                </a:moveTo>
                <a:lnTo>
                  <a:pt x="4453793" y="0"/>
                </a:lnTo>
                <a:lnTo>
                  <a:pt x="5363426" y="0"/>
                </a:lnTo>
                <a:lnTo>
                  <a:pt x="5368184" y="0"/>
                </a:lnTo>
                <a:lnTo>
                  <a:pt x="8078051" y="5829300"/>
                </a:lnTo>
                <a:lnTo>
                  <a:pt x="1743926" y="5829300"/>
                </a:lnTo>
                <a:lnTo>
                  <a:pt x="1744148" y="5828822"/>
                </a:lnTo>
                <a:lnTo>
                  <a:pt x="0" y="5828822"/>
                </a:lnTo>
                <a:close/>
              </a:path>
            </a:pathLst>
          </a:cu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AA1DBEE2-0927-4D67-9CB6-665653243C8F}"/>
              </a:ext>
            </a:extLst>
          </p:cNvPr>
          <p:cNvPicPr>
            <a:picLocks noGrp="1" noChangeAspect="1"/>
          </p:cNvPicPr>
          <p:nvPr>
            <p:ph idx="1"/>
          </p:nvPr>
        </p:nvPicPr>
        <p:blipFill rotWithShape="1">
          <a:blip r:embed="rId2"/>
          <a:srcRect l="36996" t="21270" r="37995" b="50041"/>
          <a:stretch/>
        </p:blipFill>
        <p:spPr>
          <a:xfrm>
            <a:off x="6583363" y="641350"/>
            <a:ext cx="4464050" cy="2854325"/>
          </a:xfrm>
        </p:spPr>
      </p:pic>
      <p:sp>
        <p:nvSpPr>
          <p:cNvPr id="7" name="TextBox 6">
            <a:extLst>
              <a:ext uri="{FF2B5EF4-FFF2-40B4-BE49-F238E27FC236}">
                <a16:creationId xmlns:a16="http://schemas.microsoft.com/office/drawing/2014/main" id="{4BB36A9D-CE6B-4F86-9D8F-D0F41E134D12}"/>
              </a:ext>
            </a:extLst>
          </p:cNvPr>
          <p:cNvSpPr txBox="1"/>
          <p:nvPr/>
        </p:nvSpPr>
        <p:spPr>
          <a:xfrm>
            <a:off x="6583363" y="2967038"/>
            <a:ext cx="4464050" cy="530225"/>
          </a:xfrm>
          <a:prstGeom prst="rect">
            <a:avLst/>
          </a:prstGeom>
          <a:solidFill>
            <a:srgbClr val="000000">
              <a:alpha val="50000"/>
            </a:srgbClr>
          </a:solidFill>
          <a:ln>
            <a:noFill/>
          </a:ln>
        </p:spPr>
        <p:txBody>
          <a:bodyPr wrap="square" rtlCol="0" anchor="ctr">
            <a:noAutofit/>
          </a:bodyPr>
          <a:lstStyle/>
          <a:p>
            <a:pPr algn="ctr">
              <a:spcAft>
                <a:spcPts val="600"/>
              </a:spcAft>
            </a:pPr>
            <a:r>
              <a:rPr lang="en-GB" sz="1300">
                <a:solidFill>
                  <a:srgbClr val="FFFFFF"/>
                </a:solidFill>
              </a:rPr>
              <a:t>Fit to decay curve</a:t>
            </a:r>
          </a:p>
        </p:txBody>
      </p:sp>
      <p:pic>
        <p:nvPicPr>
          <p:cNvPr id="6" name="Content Placeholder 4">
            <a:extLst>
              <a:ext uri="{FF2B5EF4-FFF2-40B4-BE49-F238E27FC236}">
                <a16:creationId xmlns:a16="http://schemas.microsoft.com/office/drawing/2014/main" id="{A8A14440-25EC-4D0E-ADC2-1ED6ACA10C42}"/>
              </a:ext>
            </a:extLst>
          </p:cNvPr>
          <p:cNvPicPr>
            <a:picLocks noChangeAspect="1"/>
          </p:cNvPicPr>
          <p:nvPr/>
        </p:nvPicPr>
        <p:blipFill rotWithShape="1">
          <a:blip r:embed="rId2"/>
          <a:srcRect l="36849" t="65095" r="36813" b="7565"/>
          <a:stretch/>
        </p:blipFill>
        <p:spPr>
          <a:xfrm>
            <a:off x="6583363" y="3563938"/>
            <a:ext cx="4464050" cy="2651125"/>
          </a:xfrm>
          <a:prstGeom prst="rect">
            <a:avLst/>
          </a:prstGeom>
        </p:spPr>
      </p:pic>
      <p:sp>
        <p:nvSpPr>
          <p:cNvPr id="8" name="TextBox 7">
            <a:extLst>
              <a:ext uri="{FF2B5EF4-FFF2-40B4-BE49-F238E27FC236}">
                <a16:creationId xmlns:a16="http://schemas.microsoft.com/office/drawing/2014/main" id="{D35F0482-CB1D-4A62-9E78-26E19E5A0D97}"/>
              </a:ext>
            </a:extLst>
          </p:cNvPr>
          <p:cNvSpPr txBox="1"/>
          <p:nvPr/>
        </p:nvSpPr>
        <p:spPr>
          <a:xfrm>
            <a:off x="6583363" y="5684838"/>
            <a:ext cx="4464050" cy="530225"/>
          </a:xfrm>
          <a:prstGeom prst="rect">
            <a:avLst/>
          </a:prstGeom>
          <a:solidFill>
            <a:srgbClr val="000000">
              <a:alpha val="50000"/>
            </a:srgbClr>
          </a:solidFill>
          <a:ln>
            <a:noFill/>
          </a:ln>
        </p:spPr>
        <p:txBody>
          <a:bodyPr wrap="square" rtlCol="0" anchor="ctr">
            <a:noAutofit/>
          </a:bodyPr>
          <a:lstStyle/>
          <a:p>
            <a:pPr algn="ctr">
              <a:spcAft>
                <a:spcPts val="600"/>
              </a:spcAft>
            </a:pPr>
            <a:r>
              <a:rPr lang="en-GB" sz="1300">
                <a:solidFill>
                  <a:srgbClr val="FFFFFF"/>
                </a:solidFill>
              </a:rPr>
              <a:t>Limit the range of interpretation </a:t>
            </a:r>
          </a:p>
        </p:txBody>
      </p:sp>
      <p:sp>
        <p:nvSpPr>
          <p:cNvPr id="2" name="Title 1">
            <a:extLst>
              <a:ext uri="{FF2B5EF4-FFF2-40B4-BE49-F238E27FC236}">
                <a16:creationId xmlns:a16="http://schemas.microsoft.com/office/drawing/2014/main" id="{31B525FF-914E-412D-98CF-84F17ACC6466}"/>
              </a:ext>
            </a:extLst>
          </p:cNvPr>
          <p:cNvSpPr>
            <a:spLocks noGrp="1"/>
          </p:cNvSpPr>
          <p:nvPr>
            <p:ph type="title"/>
          </p:nvPr>
        </p:nvSpPr>
        <p:spPr>
          <a:xfrm>
            <a:off x="483782" y="1950856"/>
            <a:ext cx="3261741" cy="2956289"/>
          </a:xfrm>
        </p:spPr>
        <p:txBody>
          <a:bodyPr vert="horz" lIns="91440" tIns="45720" rIns="91440" bIns="45720" rtlCol="0" anchor="ctr">
            <a:normAutofit/>
          </a:bodyPr>
          <a:lstStyle/>
          <a:p>
            <a:r>
              <a:rPr lang="en-US" sz="4000" kern="1200">
                <a:solidFill>
                  <a:srgbClr val="FFFFFF"/>
                </a:solidFill>
                <a:latin typeface="+mj-lt"/>
                <a:ea typeface="+mj-ea"/>
                <a:cs typeface="+mj-cs"/>
              </a:rPr>
              <a:t>Some techniques</a:t>
            </a:r>
          </a:p>
        </p:txBody>
      </p:sp>
    </p:spTree>
    <p:extLst>
      <p:ext uri="{BB962C8B-B14F-4D97-AF65-F5344CB8AC3E}">
        <p14:creationId xmlns:p14="http://schemas.microsoft.com/office/powerpoint/2010/main" val="22044022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52957DA3-49ED-45E0-915B-F0A5C89EB9A3}"/>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kern="1200">
                <a:solidFill>
                  <a:srgbClr val="FFFFFF"/>
                </a:solidFill>
                <a:latin typeface="+mj-lt"/>
                <a:ea typeface="+mj-ea"/>
                <a:cs typeface="+mj-cs"/>
              </a:rPr>
              <a:t>Questions 	</a:t>
            </a:r>
          </a:p>
        </p:txBody>
      </p:sp>
      <p:sp>
        <p:nvSpPr>
          <p:cNvPr id="3" name="Content Placeholder 2">
            <a:extLst>
              <a:ext uri="{FF2B5EF4-FFF2-40B4-BE49-F238E27FC236}">
                <a16:creationId xmlns:a16="http://schemas.microsoft.com/office/drawing/2014/main" id="{1BD6F269-D613-4934-9CA1-6A3404A28719}"/>
              </a:ext>
            </a:extLst>
          </p:cNvPr>
          <p:cNvSpPr>
            <a:spLocks noGrp="1"/>
          </p:cNvSpPr>
          <p:nvPr>
            <p:ph idx="1"/>
          </p:nvPr>
        </p:nvSpPr>
        <p:spPr>
          <a:xfrm>
            <a:off x="660042" y="806824"/>
            <a:ext cx="2919738" cy="1494117"/>
          </a:xfrm>
        </p:spPr>
        <p:txBody>
          <a:bodyPr vert="horz" lIns="91440" tIns="45720" rIns="91440" bIns="45720" rtlCol="0" anchor="b">
            <a:normAutofit/>
          </a:bodyPr>
          <a:lstStyle/>
          <a:p>
            <a:pPr marL="0" indent="0">
              <a:buNone/>
            </a:pPr>
            <a:r>
              <a:rPr lang="en-US" sz="2000" kern="1200">
                <a:solidFill>
                  <a:srgbClr val="FFFFFF"/>
                </a:solidFill>
                <a:latin typeface="+mn-lt"/>
                <a:ea typeface="+mn-ea"/>
                <a:cs typeface="+mn-cs"/>
              </a:rPr>
              <a:t>Think about the measurement</a:t>
            </a:r>
          </a:p>
        </p:txBody>
      </p:sp>
      <p:pic>
        <p:nvPicPr>
          <p:cNvPr id="5" name="Picture 4" descr="A screenshot of a computer&#10;&#10;Description automatically generated">
            <a:extLst>
              <a:ext uri="{FF2B5EF4-FFF2-40B4-BE49-F238E27FC236}">
                <a16:creationId xmlns:a16="http://schemas.microsoft.com/office/drawing/2014/main" id="{96208231-6145-4B63-AEB6-12A1617CA7B8}"/>
              </a:ext>
            </a:extLst>
          </p:cNvPr>
          <p:cNvPicPr>
            <a:picLocks noChangeAspect="1"/>
          </p:cNvPicPr>
          <p:nvPr/>
        </p:nvPicPr>
        <p:blipFill rotWithShape="1">
          <a:blip r:embed="rId2"/>
          <a:srcRect l="28900" t="26825" r="28831" b="26370"/>
          <a:stretch/>
        </p:blipFill>
        <p:spPr>
          <a:xfrm>
            <a:off x="4502428" y="1178673"/>
            <a:ext cx="7225748" cy="4500654"/>
          </a:xfrm>
          <a:prstGeom prst="rect">
            <a:avLst/>
          </a:prstGeom>
        </p:spPr>
      </p:pic>
    </p:spTree>
    <p:extLst>
      <p:ext uri="{BB962C8B-B14F-4D97-AF65-F5344CB8AC3E}">
        <p14:creationId xmlns:p14="http://schemas.microsoft.com/office/powerpoint/2010/main" val="32733122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3E36B7-6922-4ADD-B412-AE8B54D9A656}"/>
              </a:ext>
            </a:extLst>
          </p:cNvPr>
          <p:cNvSpPr>
            <a:spLocks noGrp="1"/>
          </p:cNvSpPr>
          <p:nvPr>
            <p:ph type="title"/>
          </p:nvPr>
        </p:nvSpPr>
        <p:spPr/>
        <p:txBody>
          <a:bodyPr/>
          <a:lstStyle/>
          <a:p>
            <a:r>
              <a:rPr lang="en-GB" dirty="0"/>
              <a:t>Circuits </a:t>
            </a:r>
          </a:p>
        </p:txBody>
      </p:sp>
      <p:pic>
        <p:nvPicPr>
          <p:cNvPr id="4" name="Content Placeholder 3">
            <a:extLst>
              <a:ext uri="{FF2B5EF4-FFF2-40B4-BE49-F238E27FC236}">
                <a16:creationId xmlns:a16="http://schemas.microsoft.com/office/drawing/2014/main" id="{AEA3752A-62F1-EDFC-309B-67133FF60B63}"/>
              </a:ext>
            </a:extLst>
          </p:cNvPr>
          <p:cNvPicPr>
            <a:picLocks noGrp="1" noChangeAspect="1"/>
          </p:cNvPicPr>
          <p:nvPr>
            <p:ph idx="1"/>
          </p:nvPr>
        </p:nvPicPr>
        <p:blipFill rotWithShape="1">
          <a:blip r:embed="rId2"/>
          <a:srcRect l="60627" t="16630" r="26717" b="43252"/>
          <a:stretch/>
        </p:blipFill>
        <p:spPr>
          <a:xfrm>
            <a:off x="2133601" y="2075006"/>
            <a:ext cx="2410690" cy="4298309"/>
          </a:xfrm>
        </p:spPr>
      </p:pic>
      <p:pic>
        <p:nvPicPr>
          <p:cNvPr id="5" name="Content Placeholder 3">
            <a:extLst>
              <a:ext uri="{FF2B5EF4-FFF2-40B4-BE49-F238E27FC236}">
                <a16:creationId xmlns:a16="http://schemas.microsoft.com/office/drawing/2014/main" id="{8885505E-5A2F-1AF1-1C85-0822CA8AED82}"/>
              </a:ext>
            </a:extLst>
          </p:cNvPr>
          <p:cNvPicPr>
            <a:picLocks noChangeAspect="1"/>
          </p:cNvPicPr>
          <p:nvPr/>
        </p:nvPicPr>
        <p:blipFill rotWithShape="1">
          <a:blip r:embed="rId2"/>
          <a:srcRect l="60686" t="57808" r="27732" b="5258"/>
          <a:stretch/>
        </p:blipFill>
        <p:spPr>
          <a:xfrm>
            <a:off x="5994401" y="1170861"/>
            <a:ext cx="2900218" cy="5202454"/>
          </a:xfrm>
          <a:prstGeom prst="rect">
            <a:avLst/>
          </a:prstGeom>
        </p:spPr>
      </p:pic>
    </p:spTree>
    <p:extLst>
      <p:ext uri="{BB962C8B-B14F-4D97-AF65-F5344CB8AC3E}">
        <p14:creationId xmlns:p14="http://schemas.microsoft.com/office/powerpoint/2010/main" val="38888238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937F79-8BC8-F8B7-0564-FF03275518B3}"/>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658197AE-F201-AE1F-13BD-4C8178576240}"/>
              </a:ext>
            </a:extLst>
          </p:cNvPr>
          <p:cNvSpPr>
            <a:spLocks noGrp="1"/>
          </p:cNvSpPr>
          <p:nvPr>
            <p:ph idx="1"/>
          </p:nvPr>
        </p:nvSpPr>
        <p:spPr>
          <a:xfrm>
            <a:off x="838200" y="1825625"/>
            <a:ext cx="3493655" cy="4351338"/>
          </a:xfrm>
        </p:spPr>
        <p:txBody>
          <a:bodyPr/>
          <a:lstStyle/>
          <a:p>
            <a:endParaRPr lang="en-GB" dirty="0"/>
          </a:p>
        </p:txBody>
      </p:sp>
      <p:pic>
        <p:nvPicPr>
          <p:cNvPr id="5" name="Picture 4">
            <a:extLst>
              <a:ext uri="{FF2B5EF4-FFF2-40B4-BE49-F238E27FC236}">
                <a16:creationId xmlns:a16="http://schemas.microsoft.com/office/drawing/2014/main" id="{93E7959C-79D4-072F-BCCC-F9E151108116}"/>
              </a:ext>
            </a:extLst>
          </p:cNvPr>
          <p:cNvPicPr>
            <a:picLocks noChangeAspect="1"/>
          </p:cNvPicPr>
          <p:nvPr/>
        </p:nvPicPr>
        <p:blipFill rotWithShape="1">
          <a:blip r:embed="rId2"/>
          <a:srcRect l="16516" t="34194" r="59242" b="37658"/>
          <a:stretch/>
        </p:blipFill>
        <p:spPr>
          <a:xfrm>
            <a:off x="1108364" y="2336799"/>
            <a:ext cx="2955636" cy="1930401"/>
          </a:xfrm>
          <a:prstGeom prst="rect">
            <a:avLst/>
          </a:prstGeom>
        </p:spPr>
      </p:pic>
      <p:sp>
        <p:nvSpPr>
          <p:cNvPr id="6" name="TextBox 5">
            <a:extLst>
              <a:ext uri="{FF2B5EF4-FFF2-40B4-BE49-F238E27FC236}">
                <a16:creationId xmlns:a16="http://schemas.microsoft.com/office/drawing/2014/main" id="{CDEC28B7-3F10-5D05-F097-60E1C005B079}"/>
              </a:ext>
            </a:extLst>
          </p:cNvPr>
          <p:cNvSpPr txBox="1"/>
          <p:nvPr/>
        </p:nvSpPr>
        <p:spPr>
          <a:xfrm>
            <a:off x="4602019" y="1825837"/>
            <a:ext cx="6751781" cy="1477328"/>
          </a:xfrm>
          <a:prstGeom prst="rect">
            <a:avLst/>
          </a:prstGeom>
          <a:noFill/>
        </p:spPr>
        <p:txBody>
          <a:bodyPr wrap="square" rtlCol="0">
            <a:spAutoFit/>
          </a:bodyPr>
          <a:lstStyle/>
          <a:p>
            <a:pPr algn="l" fontAlgn="base"/>
            <a:r>
              <a:rPr lang="en-GB" b="1" i="0" dirty="0">
                <a:solidFill>
                  <a:srgbClr val="666666"/>
                </a:solidFill>
                <a:effectLst/>
                <a:latin typeface="Arial" panose="020B0604020202020204" pitchFamily="34" charset="0"/>
              </a:rPr>
              <a:t>Mechanical: </a:t>
            </a:r>
            <a:r>
              <a:rPr lang="en-GB" b="0" i="0" dirty="0">
                <a:solidFill>
                  <a:srgbClr val="555555"/>
                </a:solidFill>
                <a:effectLst/>
                <a:latin typeface="Arial" panose="020B0604020202020204" pitchFamily="34" charset="0"/>
              </a:rPr>
              <a:t>block of mass ('m') and spring. 'B' is damping, 'K' is spring constant and 'X' is the displacement due to Force ('F').</a:t>
            </a:r>
            <a:br>
              <a:rPr lang="en-GB" b="0" i="0" dirty="0">
                <a:solidFill>
                  <a:srgbClr val="555555"/>
                </a:solidFill>
                <a:effectLst/>
                <a:latin typeface="Arial" panose="020B0604020202020204" pitchFamily="34" charset="0"/>
              </a:rPr>
            </a:br>
            <a:r>
              <a:rPr lang="en-GB" b="0" i="0" dirty="0">
                <a:solidFill>
                  <a:srgbClr val="555555"/>
                </a:solidFill>
                <a:effectLst/>
                <a:latin typeface="Arial" panose="020B0604020202020204" pitchFamily="34" charset="0"/>
              </a:rPr>
              <a:t>• The second order differential equation of the system is  </a:t>
            </a:r>
            <a:br>
              <a:rPr lang="en-GB" b="0" i="0" dirty="0">
                <a:solidFill>
                  <a:srgbClr val="555555"/>
                </a:solidFill>
                <a:effectLst/>
                <a:latin typeface="Arial" panose="020B0604020202020204" pitchFamily="34" charset="0"/>
              </a:rPr>
            </a:br>
            <a:r>
              <a:rPr lang="en-GB" b="0" i="0" dirty="0">
                <a:solidFill>
                  <a:srgbClr val="555555"/>
                </a:solidFill>
                <a:effectLst/>
                <a:latin typeface="Arial" panose="020B0604020202020204" pitchFamily="34" charset="0"/>
              </a:rPr>
              <a:t>   F = M*d</a:t>
            </a:r>
            <a:r>
              <a:rPr lang="en-GB" b="0" i="0" baseline="30000" dirty="0">
                <a:solidFill>
                  <a:srgbClr val="555555"/>
                </a:solidFill>
                <a:effectLst/>
                <a:latin typeface="Arial" panose="020B0604020202020204" pitchFamily="34" charset="0"/>
              </a:rPr>
              <a:t>2</a:t>
            </a:r>
            <a:r>
              <a:rPr lang="en-GB" b="0" i="0" dirty="0">
                <a:solidFill>
                  <a:srgbClr val="555555"/>
                </a:solidFill>
                <a:effectLst/>
                <a:latin typeface="Arial" panose="020B0604020202020204" pitchFamily="34" charset="0"/>
              </a:rPr>
              <a:t>x/dt</a:t>
            </a:r>
            <a:r>
              <a:rPr lang="en-GB" b="0" i="0" baseline="30000" dirty="0">
                <a:solidFill>
                  <a:srgbClr val="555555"/>
                </a:solidFill>
                <a:effectLst/>
                <a:latin typeface="Arial" panose="020B0604020202020204" pitchFamily="34" charset="0"/>
              </a:rPr>
              <a:t>2</a:t>
            </a:r>
            <a:r>
              <a:rPr lang="en-GB" b="0" i="0" dirty="0">
                <a:solidFill>
                  <a:srgbClr val="555555"/>
                </a:solidFill>
                <a:effectLst/>
                <a:latin typeface="Arial" panose="020B0604020202020204" pitchFamily="34" charset="0"/>
              </a:rPr>
              <a:t> + B*dx/dt + K*x</a:t>
            </a:r>
          </a:p>
          <a:p>
            <a:endParaRPr lang="en-GB" dirty="0"/>
          </a:p>
        </p:txBody>
      </p:sp>
      <p:sp>
        <p:nvSpPr>
          <p:cNvPr id="7" name="TextBox 6">
            <a:extLst>
              <a:ext uri="{FF2B5EF4-FFF2-40B4-BE49-F238E27FC236}">
                <a16:creationId xmlns:a16="http://schemas.microsoft.com/office/drawing/2014/main" id="{727047E5-62A8-6E15-4D75-0C0FA6709B54}"/>
              </a:ext>
            </a:extLst>
          </p:cNvPr>
          <p:cNvSpPr txBox="1"/>
          <p:nvPr/>
        </p:nvSpPr>
        <p:spPr>
          <a:xfrm>
            <a:off x="4602019" y="3231182"/>
            <a:ext cx="6370850" cy="3416320"/>
          </a:xfrm>
          <a:prstGeom prst="rect">
            <a:avLst/>
          </a:prstGeom>
          <a:noFill/>
        </p:spPr>
        <p:txBody>
          <a:bodyPr wrap="square" rtlCol="0">
            <a:spAutoFit/>
          </a:bodyPr>
          <a:lstStyle/>
          <a:p>
            <a:pPr algn="l" fontAlgn="base"/>
            <a:r>
              <a:rPr lang="en-GB" b="1" i="0" dirty="0">
                <a:solidFill>
                  <a:srgbClr val="666666"/>
                </a:solidFill>
                <a:effectLst/>
                <a:latin typeface="Arial" panose="020B0604020202020204" pitchFamily="34" charset="0"/>
              </a:rPr>
              <a:t>Electrical: </a:t>
            </a:r>
            <a:r>
              <a:rPr lang="en-GB" b="0" i="0" dirty="0">
                <a:solidFill>
                  <a:srgbClr val="555555"/>
                </a:solidFill>
                <a:effectLst/>
                <a:latin typeface="Arial" panose="020B0604020202020204" pitchFamily="34" charset="0"/>
              </a:rPr>
              <a:t>Series LCR electrical circuit.</a:t>
            </a:r>
            <a:br>
              <a:rPr lang="en-GB" b="0" i="0" dirty="0">
                <a:solidFill>
                  <a:srgbClr val="555555"/>
                </a:solidFill>
                <a:effectLst/>
                <a:latin typeface="Arial" panose="020B0604020202020204" pitchFamily="34" charset="0"/>
              </a:rPr>
            </a:br>
            <a:r>
              <a:rPr lang="en-GB" b="0" i="0" dirty="0">
                <a:solidFill>
                  <a:srgbClr val="555555"/>
                </a:solidFill>
                <a:effectLst/>
                <a:latin typeface="Arial" panose="020B0604020202020204" pitchFamily="34" charset="0"/>
              </a:rPr>
              <a:t>• Resistor (R), inductor (L) and capacitor (C) all connected in series.</a:t>
            </a:r>
            <a:br>
              <a:rPr lang="en-GB" b="0" i="0" dirty="0">
                <a:solidFill>
                  <a:srgbClr val="555555"/>
                </a:solidFill>
                <a:effectLst/>
                <a:latin typeface="Arial" panose="020B0604020202020204" pitchFamily="34" charset="0"/>
              </a:rPr>
            </a:br>
            <a:r>
              <a:rPr lang="en-GB" b="0" i="0" dirty="0">
                <a:solidFill>
                  <a:srgbClr val="555555"/>
                </a:solidFill>
                <a:effectLst/>
                <a:latin typeface="Arial" panose="020B0604020202020204" pitchFamily="34" charset="0"/>
              </a:rPr>
              <a:t>• Input voltage (V) applied across its terminal, current (</a:t>
            </a:r>
            <a:r>
              <a:rPr lang="en-GB" b="0" i="0" dirty="0" err="1">
                <a:solidFill>
                  <a:srgbClr val="555555"/>
                </a:solidFill>
                <a:effectLst/>
                <a:latin typeface="Arial" panose="020B0604020202020204" pitchFamily="34" charset="0"/>
              </a:rPr>
              <a:t>i</a:t>
            </a:r>
            <a:r>
              <a:rPr lang="en-GB" b="0" i="0" dirty="0">
                <a:solidFill>
                  <a:srgbClr val="555555"/>
                </a:solidFill>
                <a:effectLst/>
                <a:latin typeface="Arial" panose="020B0604020202020204" pitchFamily="34" charset="0"/>
              </a:rPr>
              <a:t>) flows through it.</a:t>
            </a:r>
            <a:br>
              <a:rPr lang="en-GB" b="0" i="0" dirty="0">
                <a:solidFill>
                  <a:srgbClr val="555555"/>
                </a:solidFill>
                <a:effectLst/>
                <a:latin typeface="Arial" panose="020B0604020202020204" pitchFamily="34" charset="0"/>
              </a:rPr>
            </a:br>
            <a:r>
              <a:rPr lang="en-GB" b="0" i="0" dirty="0">
                <a:solidFill>
                  <a:srgbClr val="555555"/>
                </a:solidFill>
                <a:effectLst/>
                <a:latin typeface="Arial" panose="020B0604020202020204" pitchFamily="34" charset="0"/>
              </a:rPr>
              <a:t>• so that, </a:t>
            </a:r>
            <a:br>
              <a:rPr lang="en-GB" b="0" i="0" dirty="0">
                <a:solidFill>
                  <a:srgbClr val="555555"/>
                </a:solidFill>
                <a:effectLst/>
                <a:latin typeface="Arial" panose="020B0604020202020204" pitchFamily="34" charset="0"/>
              </a:rPr>
            </a:br>
            <a:r>
              <a:rPr lang="en-GB" b="0" i="0" dirty="0">
                <a:solidFill>
                  <a:srgbClr val="555555"/>
                </a:solidFill>
                <a:effectLst/>
                <a:latin typeface="Arial" panose="020B0604020202020204" pitchFamily="34" charset="0"/>
              </a:rPr>
              <a:t>• V = R*</a:t>
            </a:r>
            <a:r>
              <a:rPr lang="en-GB" b="0" i="0" dirty="0" err="1">
                <a:solidFill>
                  <a:srgbClr val="555555"/>
                </a:solidFill>
                <a:effectLst/>
                <a:latin typeface="Arial" panose="020B0604020202020204" pitchFamily="34" charset="0"/>
              </a:rPr>
              <a:t>i</a:t>
            </a:r>
            <a:r>
              <a:rPr lang="en-GB" b="0" i="0" dirty="0">
                <a:solidFill>
                  <a:srgbClr val="555555"/>
                </a:solidFill>
                <a:effectLst/>
                <a:latin typeface="Arial" panose="020B0604020202020204" pitchFamily="34" charset="0"/>
              </a:rPr>
              <a:t> + L*di/dt + (1/C)*∫</a:t>
            </a:r>
            <a:r>
              <a:rPr lang="en-GB" b="0" i="0" dirty="0" err="1">
                <a:solidFill>
                  <a:srgbClr val="555555"/>
                </a:solidFill>
                <a:effectLst/>
                <a:latin typeface="Arial" panose="020B0604020202020204" pitchFamily="34" charset="0"/>
              </a:rPr>
              <a:t>i</a:t>
            </a:r>
            <a:r>
              <a:rPr lang="en-GB" b="0" i="0" dirty="0">
                <a:solidFill>
                  <a:srgbClr val="555555"/>
                </a:solidFill>
                <a:effectLst/>
                <a:latin typeface="Arial" panose="020B0604020202020204" pitchFamily="34" charset="0"/>
              </a:rPr>
              <a:t>*dt</a:t>
            </a:r>
            <a:br>
              <a:rPr lang="en-GB" b="0" i="0" dirty="0">
                <a:solidFill>
                  <a:srgbClr val="555555"/>
                </a:solidFill>
                <a:effectLst/>
                <a:latin typeface="Arial" panose="020B0604020202020204" pitchFamily="34" charset="0"/>
              </a:rPr>
            </a:br>
            <a:r>
              <a:rPr lang="en-GB" b="0" i="0" dirty="0">
                <a:solidFill>
                  <a:srgbClr val="555555"/>
                </a:solidFill>
                <a:effectLst/>
                <a:latin typeface="Arial" panose="020B0604020202020204" pitchFamily="34" charset="0"/>
              </a:rPr>
              <a:t>• the differential equation of electrical system is </a:t>
            </a:r>
            <a:br>
              <a:rPr lang="en-GB" b="0" i="0" dirty="0">
                <a:solidFill>
                  <a:srgbClr val="555555"/>
                </a:solidFill>
                <a:effectLst/>
                <a:latin typeface="Arial" panose="020B0604020202020204" pitchFamily="34" charset="0"/>
              </a:rPr>
            </a:br>
            <a:r>
              <a:rPr lang="en-GB" b="0" i="0" dirty="0">
                <a:solidFill>
                  <a:srgbClr val="555555"/>
                </a:solidFill>
                <a:effectLst/>
                <a:latin typeface="Arial" panose="020B0604020202020204" pitchFamily="34" charset="0"/>
              </a:rPr>
              <a:t>  V = R*</a:t>
            </a:r>
            <a:r>
              <a:rPr lang="en-GB" b="0" i="0" dirty="0" err="1">
                <a:solidFill>
                  <a:srgbClr val="555555"/>
                </a:solidFill>
                <a:effectLst/>
                <a:latin typeface="Arial" panose="020B0604020202020204" pitchFamily="34" charset="0"/>
              </a:rPr>
              <a:t>dq</a:t>
            </a:r>
            <a:r>
              <a:rPr lang="en-GB" b="0" i="0" dirty="0">
                <a:solidFill>
                  <a:srgbClr val="555555"/>
                </a:solidFill>
                <a:effectLst/>
                <a:latin typeface="Arial" panose="020B0604020202020204" pitchFamily="34" charset="0"/>
              </a:rPr>
              <a:t>/dt + L * d</a:t>
            </a:r>
            <a:r>
              <a:rPr lang="en-GB" b="0" i="0" baseline="30000" dirty="0">
                <a:solidFill>
                  <a:srgbClr val="555555"/>
                </a:solidFill>
                <a:effectLst/>
                <a:latin typeface="Arial" panose="020B0604020202020204" pitchFamily="34" charset="0"/>
              </a:rPr>
              <a:t>2</a:t>
            </a:r>
            <a:r>
              <a:rPr lang="en-GB" b="0" i="0" dirty="0">
                <a:solidFill>
                  <a:srgbClr val="555555"/>
                </a:solidFill>
                <a:effectLst/>
                <a:latin typeface="Arial" panose="020B0604020202020204" pitchFamily="34" charset="0"/>
              </a:rPr>
              <a:t>q/dt</a:t>
            </a:r>
            <a:r>
              <a:rPr lang="en-GB" b="0" i="0" baseline="30000" dirty="0">
                <a:solidFill>
                  <a:srgbClr val="555555"/>
                </a:solidFill>
                <a:effectLst/>
                <a:latin typeface="Arial" panose="020B0604020202020204" pitchFamily="34" charset="0"/>
              </a:rPr>
              <a:t>2</a:t>
            </a:r>
            <a:r>
              <a:rPr lang="en-GB" b="0" i="0" dirty="0">
                <a:solidFill>
                  <a:srgbClr val="555555"/>
                </a:solidFill>
                <a:effectLst/>
                <a:latin typeface="Arial" panose="020B0604020202020204" pitchFamily="34" charset="0"/>
              </a:rPr>
              <a:t> + q/C</a:t>
            </a:r>
            <a:br>
              <a:rPr lang="en-GB" b="0" i="0" dirty="0">
                <a:solidFill>
                  <a:srgbClr val="555555"/>
                </a:solidFill>
                <a:effectLst/>
                <a:latin typeface="Arial" panose="020B0604020202020204" pitchFamily="34" charset="0"/>
              </a:rPr>
            </a:br>
            <a:r>
              <a:rPr lang="en-GB" b="0" i="0" dirty="0">
                <a:solidFill>
                  <a:srgbClr val="555555"/>
                </a:solidFill>
                <a:effectLst/>
                <a:latin typeface="Arial" panose="020B0604020202020204" pitchFamily="34" charset="0"/>
              </a:rPr>
              <a:t>  Rearranged to </a:t>
            </a:r>
          </a:p>
          <a:p>
            <a:pPr algn="l" fontAlgn="base"/>
            <a:r>
              <a:rPr lang="en-GB" dirty="0">
                <a:solidFill>
                  <a:srgbClr val="555555"/>
                </a:solidFill>
                <a:latin typeface="Arial" panose="020B0604020202020204" pitchFamily="34" charset="0"/>
              </a:rPr>
              <a:t> </a:t>
            </a:r>
            <a:r>
              <a:rPr lang="en-GB" b="0" i="0" dirty="0">
                <a:solidFill>
                  <a:srgbClr val="555555"/>
                </a:solidFill>
                <a:effectLst/>
                <a:latin typeface="Arial" panose="020B0604020202020204" pitchFamily="34" charset="0"/>
              </a:rPr>
              <a:t> V = L * d</a:t>
            </a:r>
            <a:r>
              <a:rPr lang="en-GB" b="0" i="0" baseline="30000" dirty="0">
                <a:solidFill>
                  <a:srgbClr val="555555"/>
                </a:solidFill>
                <a:effectLst/>
                <a:latin typeface="Arial" panose="020B0604020202020204" pitchFamily="34" charset="0"/>
              </a:rPr>
              <a:t>2</a:t>
            </a:r>
            <a:r>
              <a:rPr lang="en-GB" b="0" i="0" dirty="0">
                <a:solidFill>
                  <a:srgbClr val="555555"/>
                </a:solidFill>
                <a:effectLst/>
                <a:latin typeface="Arial" panose="020B0604020202020204" pitchFamily="34" charset="0"/>
              </a:rPr>
              <a:t>q/dt</a:t>
            </a:r>
            <a:r>
              <a:rPr lang="en-GB" b="0" i="0" baseline="30000" dirty="0">
                <a:solidFill>
                  <a:srgbClr val="555555"/>
                </a:solidFill>
                <a:effectLst/>
                <a:latin typeface="Arial" panose="020B0604020202020204" pitchFamily="34" charset="0"/>
              </a:rPr>
              <a:t>2</a:t>
            </a:r>
            <a:r>
              <a:rPr lang="en-GB" b="0" i="0" dirty="0">
                <a:solidFill>
                  <a:srgbClr val="555555"/>
                </a:solidFill>
                <a:effectLst/>
                <a:latin typeface="Arial" panose="020B0604020202020204" pitchFamily="34" charset="0"/>
              </a:rPr>
              <a:t> + R*</a:t>
            </a:r>
            <a:r>
              <a:rPr lang="en-GB" b="0" i="0" dirty="0" err="1">
                <a:solidFill>
                  <a:srgbClr val="555555"/>
                </a:solidFill>
                <a:effectLst/>
                <a:latin typeface="Arial" panose="020B0604020202020204" pitchFamily="34" charset="0"/>
              </a:rPr>
              <a:t>dq</a:t>
            </a:r>
            <a:r>
              <a:rPr lang="en-GB" b="0" i="0" dirty="0">
                <a:solidFill>
                  <a:srgbClr val="555555"/>
                </a:solidFill>
                <a:effectLst/>
                <a:latin typeface="Arial" panose="020B0604020202020204" pitchFamily="34" charset="0"/>
              </a:rPr>
              <a:t>/dt + q/C </a:t>
            </a:r>
          </a:p>
          <a:p>
            <a:endParaRPr lang="en-GB" dirty="0"/>
          </a:p>
        </p:txBody>
      </p:sp>
    </p:spTree>
    <p:extLst>
      <p:ext uri="{BB962C8B-B14F-4D97-AF65-F5344CB8AC3E}">
        <p14:creationId xmlns:p14="http://schemas.microsoft.com/office/powerpoint/2010/main" val="10514588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604</TotalTime>
  <Words>1309</Words>
  <Application>Microsoft Office PowerPoint</Application>
  <PresentationFormat>Widescreen</PresentationFormat>
  <Paragraphs>105</Paragraphs>
  <Slides>24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Calibri</vt:lpstr>
      <vt:lpstr>Calibri Light</vt:lpstr>
      <vt:lpstr>Droid Sans</vt:lpstr>
      <vt:lpstr>Office Theme</vt:lpstr>
      <vt:lpstr>OME Remote Sensing  - some context</vt:lpstr>
      <vt:lpstr>Why?</vt:lpstr>
      <vt:lpstr>What is the connection with OME?</vt:lpstr>
      <vt:lpstr>What is the connection with OME?</vt:lpstr>
      <vt:lpstr>Some context</vt:lpstr>
      <vt:lpstr>How?</vt:lpstr>
      <vt:lpstr>How?</vt:lpstr>
      <vt:lpstr>What</vt:lpstr>
      <vt:lpstr>What</vt:lpstr>
      <vt:lpstr>For example</vt:lpstr>
      <vt:lpstr>For example</vt:lpstr>
      <vt:lpstr>Hence, is it ‘right’</vt:lpstr>
      <vt:lpstr>Hence, is it ‘right’</vt:lpstr>
      <vt:lpstr> </vt:lpstr>
      <vt:lpstr>PowerPoint Presentation</vt:lpstr>
      <vt:lpstr>Some more context</vt:lpstr>
      <vt:lpstr>Friedlander equation</vt:lpstr>
      <vt:lpstr>Idealised overpressure-time curve</vt:lpstr>
      <vt:lpstr>Examples - </vt:lpstr>
      <vt:lpstr>Examples - </vt:lpstr>
      <vt:lpstr>Some techniques</vt:lpstr>
      <vt:lpstr>Questions  </vt:lpstr>
      <vt:lpstr>Circuits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OME Remote Sensing in some context</dc:title>
  <dc:creator>Dooley Shaun AWE</dc:creator>
  <cp:lastModifiedBy>Dooley Shaun AWE</cp:lastModifiedBy>
  <cp:revision>5</cp:revision>
  <dcterms:created xsi:type="dcterms:W3CDTF">2022-10-12T12:20:32Z</dcterms:created>
  <dcterms:modified xsi:type="dcterms:W3CDTF">2023-10-16T09:14:56Z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bfcbf6d0-03b3-4cea-b8dd-cbea814921e4_Enabled">
    <vt:lpwstr>true</vt:lpwstr>
  </property>
  <property fmtid="{D5CDD505-2E9C-101B-9397-08002B2CF9AE}" pid="3" name="MSIP_Label_bfcbf6d0-03b3-4cea-b8dd-cbea814921e4_SetDate">
    <vt:lpwstr>2022-10-12T12:20:32Z</vt:lpwstr>
  </property>
  <property fmtid="{D5CDD505-2E9C-101B-9397-08002B2CF9AE}" pid="4" name="MSIP_Label_bfcbf6d0-03b3-4cea-b8dd-cbea814921e4_Method">
    <vt:lpwstr>Standard</vt:lpwstr>
  </property>
  <property fmtid="{D5CDD505-2E9C-101B-9397-08002B2CF9AE}" pid="5" name="MSIP_Label_bfcbf6d0-03b3-4cea-b8dd-cbea814921e4_Name">
    <vt:lpwstr>GENERAL</vt:lpwstr>
  </property>
  <property fmtid="{D5CDD505-2E9C-101B-9397-08002B2CF9AE}" pid="6" name="MSIP_Label_bfcbf6d0-03b3-4cea-b8dd-cbea814921e4_SiteId">
    <vt:lpwstr>72654b74-be02-4361-a627-16b132e3fdd0</vt:lpwstr>
  </property>
  <property fmtid="{D5CDD505-2E9C-101B-9397-08002B2CF9AE}" pid="7" name="MSIP_Label_bfcbf6d0-03b3-4cea-b8dd-cbea814921e4_ActionId">
    <vt:lpwstr>8fa8b6ee-76b3-4617-9f6c-07da4496ae98</vt:lpwstr>
  </property>
  <property fmtid="{D5CDD505-2E9C-101B-9397-08002B2CF9AE}" pid="8" name="MSIP_Label_bfcbf6d0-03b3-4cea-b8dd-cbea814921e4_ContentBits">
    <vt:lpwstr>0</vt:lpwstr>
  </property>
</Properties>
</file>