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4" r:id="rId12"/>
    <p:sldId id="265" r:id="rId13"/>
  </p:sldIdLst>
  <p:sldSz cx="18288000" cy="10287000"/>
  <p:notesSz cx="6858000" cy="9144000"/>
  <p:embeddedFontLst>
    <p:embeddedFont>
      <p:font typeface="Anton Italics" panose="020B0604020202020204" charset="0"/>
      <p:regular r:id="rId14"/>
    </p:embeddedFont>
    <p:embeddedFont>
      <p:font typeface="Antonio Italics" panose="020B0604020202020204" charset="0"/>
      <p:regular r:id="rId15"/>
    </p:embeddedFont>
    <p:embeddedFont>
      <p:font typeface="Montserrat" panose="00000500000000000000" pitchFamily="2" charset="0"/>
      <p:regular r:id="rId16"/>
      <p:bold r:id="rId17"/>
      <p:italic r:id="rId18"/>
      <p:boldItalic r:id="rId19"/>
    </p:embeddedFont>
    <p:embeddedFont>
      <p:font typeface="Montserrat Bold" panose="00000800000000000000" pitchFamily="2" charset="0"/>
      <p:regular r:id="rId20"/>
      <p:bold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158BD9-A932-BCA6-E1EE-AE42D1CD3453}" v="119" dt="2026-03-28T12:59:20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63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er Hossen Rabbani" userId="c7b7a96d1155ac7a" providerId="Windows Live" clId="Web-{8F158BD9-A932-BCA6-E1EE-AE42D1CD3453}"/>
    <pc:docChg chg="addSld modSld sldOrd">
      <pc:chgData name="Saber Hossen Rabbani" userId="c7b7a96d1155ac7a" providerId="Windows Live" clId="Web-{8F158BD9-A932-BCA6-E1EE-AE42D1CD3453}" dt="2026-03-28T12:59:20.108" v="86" actId="14100"/>
      <pc:docMkLst>
        <pc:docMk/>
      </pc:docMkLst>
      <pc:sldChg chg="addSp delSp modSp new ord">
        <pc:chgData name="Saber Hossen Rabbani" userId="c7b7a96d1155ac7a" providerId="Windows Live" clId="Web-{8F158BD9-A932-BCA6-E1EE-AE42D1CD3453}" dt="2026-03-28T12:59:20.108" v="86" actId="14100"/>
        <pc:sldMkLst>
          <pc:docMk/>
          <pc:sldMk cId="340037855" sldId="267"/>
        </pc:sldMkLst>
        <pc:spChg chg="add mod">
          <ac:chgData name="Saber Hossen Rabbani" userId="c7b7a96d1155ac7a" providerId="Windows Live" clId="Web-{8F158BD9-A932-BCA6-E1EE-AE42D1CD3453}" dt="2026-03-28T12:59:20.108" v="86" actId="14100"/>
          <ac:spMkLst>
            <pc:docMk/>
            <pc:sldMk cId="340037855" sldId="267"/>
            <ac:spMk id="3" creationId="{84232215-D8F3-0B2C-4B60-A88DD6811F36}"/>
          </ac:spMkLst>
        </pc:spChg>
        <pc:spChg chg="add del mod">
          <ac:chgData name="Saber Hossen Rabbani" userId="c7b7a96d1155ac7a" providerId="Windows Live" clId="Web-{8F158BD9-A932-BCA6-E1EE-AE42D1CD3453}" dt="2026-03-28T12:55:54.683" v="39"/>
          <ac:spMkLst>
            <pc:docMk/>
            <pc:sldMk cId="340037855" sldId="267"/>
            <ac:spMk id="4" creationId="{1CC4CC82-D75D-A54B-E073-EC14C7E49BE1}"/>
          </ac:spMkLst>
        </pc:spChg>
        <pc:picChg chg="add mod">
          <ac:chgData name="Saber Hossen Rabbani" userId="c7b7a96d1155ac7a" providerId="Windows Live" clId="Web-{8F158BD9-A932-BCA6-E1EE-AE42D1CD3453}" dt="2026-03-28T12:53:29.290" v="4" actId="1076"/>
          <ac:picMkLst>
            <pc:docMk/>
            <pc:sldMk cId="340037855" sldId="267"/>
            <ac:picMk id="2" creationId="{823CC034-4925-2EC8-E291-4553D50DC6C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315840-8D2D-466C-8433-F806EA8D05E7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82F8FD61-828C-4265-B06F-1BD115CB1E33}">
      <dgm:prSet phldrT="[Text]"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US" sz="2400" dirty="0">
              <a:latin typeface="Aptos Display" panose="020B0004020202020204" pitchFamily="34" charset="0"/>
            </a:rPr>
            <a:t>Good international brand equity of innovation and sustainability leadership.</a:t>
          </a:r>
        </a:p>
      </dgm:t>
    </dgm:pt>
    <dgm:pt modelId="{386957EA-1B2F-4104-B45B-2879BBA6EB10}" type="parTrans" cxnId="{8E21C546-280B-424E-A98E-F1A063D53972}">
      <dgm:prSet/>
      <dgm:spPr/>
      <dgm:t>
        <a:bodyPr/>
        <a:lstStyle/>
        <a:p>
          <a:endParaRPr lang="en-US"/>
        </a:p>
      </dgm:t>
    </dgm:pt>
    <dgm:pt modelId="{2418F08B-4DF0-4251-A386-2A5A7E5833C8}" type="sibTrans" cxnId="{8E21C546-280B-424E-A98E-F1A063D53972}">
      <dgm:prSet/>
      <dgm:spPr/>
      <dgm:t>
        <a:bodyPr/>
        <a:lstStyle/>
        <a:p>
          <a:endParaRPr lang="en-US"/>
        </a:p>
      </dgm:t>
    </dgm:pt>
    <dgm:pt modelId="{13B51B2A-24A6-4491-91B0-B3B233CC6331}">
      <dgm:prSet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US" sz="2400" dirty="0">
              <a:latin typeface="Aptos Display" panose="020B0004020202020204" pitchFamily="34" charset="0"/>
            </a:rPr>
            <a:t>Large investment in research and development is used to improve technological abilities on a constant basis.</a:t>
          </a:r>
        </a:p>
      </dgm:t>
    </dgm:pt>
    <dgm:pt modelId="{41C86D15-D317-46E0-8191-696ECEDE1C9B}" type="parTrans" cxnId="{6EAEDD63-CBD4-4ACC-BD91-F038D825B099}">
      <dgm:prSet/>
      <dgm:spPr/>
      <dgm:t>
        <a:bodyPr/>
        <a:lstStyle/>
        <a:p>
          <a:endParaRPr lang="en-US"/>
        </a:p>
      </dgm:t>
    </dgm:pt>
    <dgm:pt modelId="{3A8BA53C-1D3E-4B14-8DB1-AB284E97D13A}" type="sibTrans" cxnId="{6EAEDD63-CBD4-4ACC-BD91-F038D825B099}">
      <dgm:prSet/>
      <dgm:spPr/>
      <dgm:t>
        <a:bodyPr/>
        <a:lstStyle/>
        <a:p>
          <a:endParaRPr lang="en-US"/>
        </a:p>
      </dgm:t>
    </dgm:pt>
    <dgm:pt modelId="{32FAC581-C017-4713-916E-EC63BCEB4887}">
      <dgm:prSet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US" sz="2400">
              <a:latin typeface="Aptos Display" panose="020B0004020202020204" pitchFamily="34" charset="0"/>
            </a:rPr>
            <a:t>Tesla has advanced autonomous driving and AI systems, which are not found in competitors (Provitera and Sayyabi, 2024).</a:t>
          </a:r>
        </a:p>
      </dgm:t>
    </dgm:pt>
    <dgm:pt modelId="{2783CB61-37C4-4D55-B1FF-5CD9AB728D6C}" type="parTrans" cxnId="{3C796C5C-D5D0-462A-BB27-5FD420E367FA}">
      <dgm:prSet/>
      <dgm:spPr/>
      <dgm:t>
        <a:bodyPr/>
        <a:lstStyle/>
        <a:p>
          <a:endParaRPr lang="en-US"/>
        </a:p>
      </dgm:t>
    </dgm:pt>
    <dgm:pt modelId="{8A817A7D-598E-440E-9F0B-EBFCEAFE733C}" type="sibTrans" cxnId="{3C796C5C-D5D0-462A-BB27-5FD420E367FA}">
      <dgm:prSet/>
      <dgm:spPr/>
      <dgm:t>
        <a:bodyPr/>
        <a:lstStyle/>
        <a:p>
          <a:endParaRPr lang="en-US"/>
        </a:p>
      </dgm:t>
    </dgm:pt>
    <dgm:pt modelId="{E69D2DF6-C081-4C2D-9B9B-2E9F862B8799}">
      <dgm:prSet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US" sz="2400">
              <a:latin typeface="Aptos Display" panose="020B0004020202020204" pitchFamily="34" charset="0"/>
            </a:rPr>
            <a:t>International manufacturing units enhance efficiency and responsiveness to the markets.</a:t>
          </a:r>
        </a:p>
      </dgm:t>
    </dgm:pt>
    <dgm:pt modelId="{F051896D-6607-416C-8016-9360BB4E1F1F}" type="parTrans" cxnId="{13DDFB5D-21B8-4BC5-BD1C-DA0F97250770}">
      <dgm:prSet/>
      <dgm:spPr/>
      <dgm:t>
        <a:bodyPr/>
        <a:lstStyle/>
        <a:p>
          <a:endParaRPr lang="en-US"/>
        </a:p>
      </dgm:t>
    </dgm:pt>
    <dgm:pt modelId="{8B8FCD03-518A-4F27-85A8-45F81315C48C}" type="sibTrans" cxnId="{13DDFB5D-21B8-4BC5-BD1C-DA0F97250770}">
      <dgm:prSet/>
      <dgm:spPr/>
      <dgm:t>
        <a:bodyPr/>
        <a:lstStyle/>
        <a:p>
          <a:endParaRPr lang="en-US"/>
        </a:p>
      </dgm:t>
    </dgm:pt>
    <dgm:pt modelId="{505508E9-985F-42BE-ABBF-96B06CE25339}">
      <dgm:prSet custT="1"/>
      <dgm:spPr/>
      <dgm:t>
        <a:bodyPr/>
        <a:lstStyle/>
        <a:p>
          <a:pPr>
            <a:buFont typeface="Times New Roman" panose="02020603050405020304" pitchFamily="18" charset="0"/>
            <a:buChar char="•"/>
          </a:pPr>
          <a:r>
            <a:rPr lang="en-US" sz="2400" dirty="0">
              <a:latin typeface="Aptos Display" panose="020B0004020202020204" pitchFamily="34" charset="0"/>
            </a:rPr>
            <a:t>The presence of the first-mover advantage on the electric vehicle market enhances the competitive positioning to a great extent.</a:t>
          </a:r>
        </a:p>
      </dgm:t>
    </dgm:pt>
    <dgm:pt modelId="{194D85D3-A210-4E6F-AEF4-5D2D86BE015F}" type="parTrans" cxnId="{D31EF5EC-619E-4ADD-9548-B665353AD35B}">
      <dgm:prSet/>
      <dgm:spPr/>
      <dgm:t>
        <a:bodyPr/>
        <a:lstStyle/>
        <a:p>
          <a:endParaRPr lang="en-US"/>
        </a:p>
      </dgm:t>
    </dgm:pt>
    <dgm:pt modelId="{F7DFE141-D551-4D33-B3B4-E7802D88F763}" type="sibTrans" cxnId="{D31EF5EC-619E-4ADD-9548-B665353AD35B}">
      <dgm:prSet/>
      <dgm:spPr/>
      <dgm:t>
        <a:bodyPr/>
        <a:lstStyle/>
        <a:p>
          <a:endParaRPr lang="en-US"/>
        </a:p>
      </dgm:t>
    </dgm:pt>
    <dgm:pt modelId="{FCD95EB7-DFA5-410D-AED8-29E12CC0F8DB}" type="pres">
      <dgm:prSet presAssocID="{96315840-8D2D-466C-8433-F806EA8D05E7}" presName="linear" presStyleCnt="0">
        <dgm:presLayoutVars>
          <dgm:dir/>
          <dgm:animLvl val="lvl"/>
          <dgm:resizeHandles val="exact"/>
        </dgm:presLayoutVars>
      </dgm:prSet>
      <dgm:spPr/>
    </dgm:pt>
    <dgm:pt modelId="{4EFE9D6C-1288-4697-9CD4-BBD65BBE468E}" type="pres">
      <dgm:prSet presAssocID="{82F8FD61-828C-4265-B06F-1BD115CB1E33}" presName="parentLin" presStyleCnt="0"/>
      <dgm:spPr/>
    </dgm:pt>
    <dgm:pt modelId="{577BA476-EE15-471E-8931-86FEDDD3154E}" type="pres">
      <dgm:prSet presAssocID="{82F8FD61-828C-4265-B06F-1BD115CB1E33}" presName="parentLeftMargin" presStyleLbl="node1" presStyleIdx="0" presStyleCnt="5"/>
      <dgm:spPr/>
    </dgm:pt>
    <dgm:pt modelId="{2BEA7736-3437-4187-8B52-EE9E2FD23096}" type="pres">
      <dgm:prSet presAssocID="{82F8FD61-828C-4265-B06F-1BD115CB1E33}" presName="parentText" presStyleLbl="node1" presStyleIdx="0" presStyleCnt="5" custScaleX="142857" custScaleY="108015">
        <dgm:presLayoutVars>
          <dgm:chMax val="0"/>
          <dgm:bulletEnabled val="1"/>
        </dgm:presLayoutVars>
      </dgm:prSet>
      <dgm:spPr/>
    </dgm:pt>
    <dgm:pt modelId="{9F257BA5-EB24-4940-924A-172A38173BBA}" type="pres">
      <dgm:prSet presAssocID="{82F8FD61-828C-4265-B06F-1BD115CB1E33}" presName="negativeSpace" presStyleCnt="0"/>
      <dgm:spPr/>
    </dgm:pt>
    <dgm:pt modelId="{4043379B-A00B-4528-A26E-09D1B6372B64}" type="pres">
      <dgm:prSet presAssocID="{82F8FD61-828C-4265-B06F-1BD115CB1E33}" presName="childText" presStyleLbl="conFgAcc1" presStyleIdx="0" presStyleCnt="5">
        <dgm:presLayoutVars>
          <dgm:bulletEnabled val="1"/>
        </dgm:presLayoutVars>
      </dgm:prSet>
      <dgm:spPr/>
    </dgm:pt>
    <dgm:pt modelId="{2A0D3F6B-5671-42D4-8572-0BE454DAABDF}" type="pres">
      <dgm:prSet presAssocID="{2418F08B-4DF0-4251-A386-2A5A7E5833C8}" presName="spaceBetweenRectangles" presStyleCnt="0"/>
      <dgm:spPr/>
    </dgm:pt>
    <dgm:pt modelId="{E917F69F-88A1-4172-8C7A-79FFC7E01E10}" type="pres">
      <dgm:prSet presAssocID="{13B51B2A-24A6-4491-91B0-B3B233CC6331}" presName="parentLin" presStyleCnt="0"/>
      <dgm:spPr/>
    </dgm:pt>
    <dgm:pt modelId="{34640E06-9465-44BF-98FE-DE31FDA37BB9}" type="pres">
      <dgm:prSet presAssocID="{13B51B2A-24A6-4491-91B0-B3B233CC6331}" presName="parentLeftMargin" presStyleLbl="node1" presStyleIdx="0" presStyleCnt="5"/>
      <dgm:spPr/>
    </dgm:pt>
    <dgm:pt modelId="{AD6733CA-9766-4888-AF0E-C23FB6990312}" type="pres">
      <dgm:prSet presAssocID="{13B51B2A-24A6-4491-91B0-B3B233CC6331}" presName="parentText" presStyleLbl="node1" presStyleIdx="1" presStyleCnt="5" custScaleX="142857" custScaleY="108015">
        <dgm:presLayoutVars>
          <dgm:chMax val="0"/>
          <dgm:bulletEnabled val="1"/>
        </dgm:presLayoutVars>
      </dgm:prSet>
      <dgm:spPr/>
    </dgm:pt>
    <dgm:pt modelId="{BB0488EC-90DC-403D-85E0-FE1648EFA2E1}" type="pres">
      <dgm:prSet presAssocID="{13B51B2A-24A6-4491-91B0-B3B233CC6331}" presName="negativeSpace" presStyleCnt="0"/>
      <dgm:spPr/>
    </dgm:pt>
    <dgm:pt modelId="{8DD1086D-B8DA-41B7-9379-1C88D73E6263}" type="pres">
      <dgm:prSet presAssocID="{13B51B2A-24A6-4491-91B0-B3B233CC6331}" presName="childText" presStyleLbl="conFgAcc1" presStyleIdx="1" presStyleCnt="5">
        <dgm:presLayoutVars>
          <dgm:bulletEnabled val="1"/>
        </dgm:presLayoutVars>
      </dgm:prSet>
      <dgm:spPr/>
    </dgm:pt>
    <dgm:pt modelId="{C46B5BA2-E7FD-4176-8592-3BC94D34F1E6}" type="pres">
      <dgm:prSet presAssocID="{3A8BA53C-1D3E-4B14-8DB1-AB284E97D13A}" presName="spaceBetweenRectangles" presStyleCnt="0"/>
      <dgm:spPr/>
    </dgm:pt>
    <dgm:pt modelId="{A8FC024D-B6CB-447B-8342-E3F2B9B1E0D4}" type="pres">
      <dgm:prSet presAssocID="{32FAC581-C017-4713-916E-EC63BCEB4887}" presName="parentLin" presStyleCnt="0"/>
      <dgm:spPr/>
    </dgm:pt>
    <dgm:pt modelId="{46BB3646-E07C-45E7-A024-8DFF25CD0220}" type="pres">
      <dgm:prSet presAssocID="{32FAC581-C017-4713-916E-EC63BCEB4887}" presName="parentLeftMargin" presStyleLbl="node1" presStyleIdx="1" presStyleCnt="5"/>
      <dgm:spPr/>
    </dgm:pt>
    <dgm:pt modelId="{0A70E72B-940D-4DB8-8065-F6330CA5BE7E}" type="pres">
      <dgm:prSet presAssocID="{32FAC581-C017-4713-916E-EC63BCEB4887}" presName="parentText" presStyleLbl="node1" presStyleIdx="2" presStyleCnt="5" custScaleX="142857" custScaleY="108015">
        <dgm:presLayoutVars>
          <dgm:chMax val="0"/>
          <dgm:bulletEnabled val="1"/>
        </dgm:presLayoutVars>
      </dgm:prSet>
      <dgm:spPr/>
    </dgm:pt>
    <dgm:pt modelId="{3407192F-372A-4678-BD97-7EB9E3C81049}" type="pres">
      <dgm:prSet presAssocID="{32FAC581-C017-4713-916E-EC63BCEB4887}" presName="negativeSpace" presStyleCnt="0"/>
      <dgm:spPr/>
    </dgm:pt>
    <dgm:pt modelId="{89425B3E-1093-4050-B7B7-871A6B32FB08}" type="pres">
      <dgm:prSet presAssocID="{32FAC581-C017-4713-916E-EC63BCEB4887}" presName="childText" presStyleLbl="conFgAcc1" presStyleIdx="2" presStyleCnt="5">
        <dgm:presLayoutVars>
          <dgm:bulletEnabled val="1"/>
        </dgm:presLayoutVars>
      </dgm:prSet>
      <dgm:spPr/>
    </dgm:pt>
    <dgm:pt modelId="{6B9FA96E-3E4C-4B29-ADD3-1C0720E35285}" type="pres">
      <dgm:prSet presAssocID="{8A817A7D-598E-440E-9F0B-EBFCEAFE733C}" presName="spaceBetweenRectangles" presStyleCnt="0"/>
      <dgm:spPr/>
    </dgm:pt>
    <dgm:pt modelId="{1EE0B41E-910C-4650-A626-ABE73C8F4D07}" type="pres">
      <dgm:prSet presAssocID="{E69D2DF6-C081-4C2D-9B9B-2E9F862B8799}" presName="parentLin" presStyleCnt="0"/>
      <dgm:spPr/>
    </dgm:pt>
    <dgm:pt modelId="{7E4E9F19-C9D0-4DF3-A805-7FB34DBDE8C2}" type="pres">
      <dgm:prSet presAssocID="{E69D2DF6-C081-4C2D-9B9B-2E9F862B8799}" presName="parentLeftMargin" presStyleLbl="node1" presStyleIdx="2" presStyleCnt="5"/>
      <dgm:spPr/>
    </dgm:pt>
    <dgm:pt modelId="{31AB2543-0B36-41DA-8D4A-5F7087268967}" type="pres">
      <dgm:prSet presAssocID="{E69D2DF6-C081-4C2D-9B9B-2E9F862B8799}" presName="parentText" presStyleLbl="node1" presStyleIdx="3" presStyleCnt="5" custScaleX="142857" custScaleY="108015">
        <dgm:presLayoutVars>
          <dgm:chMax val="0"/>
          <dgm:bulletEnabled val="1"/>
        </dgm:presLayoutVars>
      </dgm:prSet>
      <dgm:spPr/>
    </dgm:pt>
    <dgm:pt modelId="{C7BDF5A9-2783-4CBC-993D-2AE5A5E1CAF0}" type="pres">
      <dgm:prSet presAssocID="{E69D2DF6-C081-4C2D-9B9B-2E9F862B8799}" presName="negativeSpace" presStyleCnt="0"/>
      <dgm:spPr/>
    </dgm:pt>
    <dgm:pt modelId="{4DE21F11-D9BA-4350-AF56-10F73043E308}" type="pres">
      <dgm:prSet presAssocID="{E69D2DF6-C081-4C2D-9B9B-2E9F862B8799}" presName="childText" presStyleLbl="conFgAcc1" presStyleIdx="3" presStyleCnt="5">
        <dgm:presLayoutVars>
          <dgm:bulletEnabled val="1"/>
        </dgm:presLayoutVars>
      </dgm:prSet>
      <dgm:spPr/>
    </dgm:pt>
    <dgm:pt modelId="{17D3CFA8-A943-4FD3-AF30-402810F40F5F}" type="pres">
      <dgm:prSet presAssocID="{8B8FCD03-518A-4F27-85A8-45F81315C48C}" presName="spaceBetweenRectangles" presStyleCnt="0"/>
      <dgm:spPr/>
    </dgm:pt>
    <dgm:pt modelId="{15788EE7-9372-4DB7-8846-611F86BA8663}" type="pres">
      <dgm:prSet presAssocID="{505508E9-985F-42BE-ABBF-96B06CE25339}" presName="parentLin" presStyleCnt="0"/>
      <dgm:spPr/>
    </dgm:pt>
    <dgm:pt modelId="{33D48C36-B38B-421F-BDBB-938972BDDB5C}" type="pres">
      <dgm:prSet presAssocID="{505508E9-985F-42BE-ABBF-96B06CE25339}" presName="parentLeftMargin" presStyleLbl="node1" presStyleIdx="3" presStyleCnt="5"/>
      <dgm:spPr/>
    </dgm:pt>
    <dgm:pt modelId="{C2AC5886-8801-49D1-84D8-843A400B77BC}" type="pres">
      <dgm:prSet presAssocID="{505508E9-985F-42BE-ABBF-96B06CE25339}" presName="parentText" presStyleLbl="node1" presStyleIdx="4" presStyleCnt="5" custScaleX="142857" custScaleY="108015">
        <dgm:presLayoutVars>
          <dgm:chMax val="0"/>
          <dgm:bulletEnabled val="1"/>
        </dgm:presLayoutVars>
      </dgm:prSet>
      <dgm:spPr/>
    </dgm:pt>
    <dgm:pt modelId="{04CA25C4-CC68-4FED-995E-CC65B2E3B0E0}" type="pres">
      <dgm:prSet presAssocID="{505508E9-985F-42BE-ABBF-96B06CE25339}" presName="negativeSpace" presStyleCnt="0"/>
      <dgm:spPr/>
    </dgm:pt>
    <dgm:pt modelId="{885E11B6-A337-4741-801A-0131B45BB742}" type="pres">
      <dgm:prSet presAssocID="{505508E9-985F-42BE-ABBF-96B06CE2533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8DCC0712-5CBB-488E-BF91-E69B1AC5D4DA}" type="presOf" srcId="{82F8FD61-828C-4265-B06F-1BD115CB1E33}" destId="{577BA476-EE15-471E-8931-86FEDDD3154E}" srcOrd="0" destOrd="0" presId="urn:microsoft.com/office/officeart/2005/8/layout/list1"/>
    <dgm:cxn modelId="{3C796C5C-D5D0-462A-BB27-5FD420E367FA}" srcId="{96315840-8D2D-466C-8433-F806EA8D05E7}" destId="{32FAC581-C017-4713-916E-EC63BCEB4887}" srcOrd="2" destOrd="0" parTransId="{2783CB61-37C4-4D55-B1FF-5CD9AB728D6C}" sibTransId="{8A817A7D-598E-440E-9F0B-EBFCEAFE733C}"/>
    <dgm:cxn modelId="{13DDFB5D-21B8-4BC5-BD1C-DA0F97250770}" srcId="{96315840-8D2D-466C-8433-F806EA8D05E7}" destId="{E69D2DF6-C081-4C2D-9B9B-2E9F862B8799}" srcOrd="3" destOrd="0" parTransId="{F051896D-6607-416C-8016-9360BB4E1F1F}" sibTransId="{8B8FCD03-518A-4F27-85A8-45F81315C48C}"/>
    <dgm:cxn modelId="{6EAEDD63-CBD4-4ACC-BD91-F038D825B099}" srcId="{96315840-8D2D-466C-8433-F806EA8D05E7}" destId="{13B51B2A-24A6-4491-91B0-B3B233CC6331}" srcOrd="1" destOrd="0" parTransId="{41C86D15-D317-46E0-8191-696ECEDE1C9B}" sibTransId="{3A8BA53C-1D3E-4B14-8DB1-AB284E97D13A}"/>
    <dgm:cxn modelId="{8E21C546-280B-424E-A98E-F1A063D53972}" srcId="{96315840-8D2D-466C-8433-F806EA8D05E7}" destId="{82F8FD61-828C-4265-B06F-1BD115CB1E33}" srcOrd="0" destOrd="0" parTransId="{386957EA-1B2F-4104-B45B-2879BBA6EB10}" sibTransId="{2418F08B-4DF0-4251-A386-2A5A7E5833C8}"/>
    <dgm:cxn modelId="{C762E659-2FBE-430B-B928-08C3C1BE9CB7}" type="presOf" srcId="{505508E9-985F-42BE-ABBF-96B06CE25339}" destId="{C2AC5886-8801-49D1-84D8-843A400B77BC}" srcOrd="1" destOrd="0" presId="urn:microsoft.com/office/officeart/2005/8/layout/list1"/>
    <dgm:cxn modelId="{3FEE2286-F8AE-44CC-A265-DE3FA3E04501}" type="presOf" srcId="{E69D2DF6-C081-4C2D-9B9B-2E9F862B8799}" destId="{31AB2543-0B36-41DA-8D4A-5F7087268967}" srcOrd="1" destOrd="0" presId="urn:microsoft.com/office/officeart/2005/8/layout/list1"/>
    <dgm:cxn modelId="{43D8C7A9-11B5-426B-866F-E76A778734CE}" type="presOf" srcId="{E69D2DF6-C081-4C2D-9B9B-2E9F862B8799}" destId="{7E4E9F19-C9D0-4DF3-A805-7FB34DBDE8C2}" srcOrd="0" destOrd="0" presId="urn:microsoft.com/office/officeart/2005/8/layout/list1"/>
    <dgm:cxn modelId="{2B98AFAD-E737-4FFA-814D-4153384501E6}" type="presOf" srcId="{13B51B2A-24A6-4491-91B0-B3B233CC6331}" destId="{AD6733CA-9766-4888-AF0E-C23FB6990312}" srcOrd="1" destOrd="0" presId="urn:microsoft.com/office/officeart/2005/8/layout/list1"/>
    <dgm:cxn modelId="{3A9B28B0-CDD5-4EF9-9BAE-A31542B35DF9}" type="presOf" srcId="{13B51B2A-24A6-4491-91B0-B3B233CC6331}" destId="{34640E06-9465-44BF-98FE-DE31FDA37BB9}" srcOrd="0" destOrd="0" presId="urn:microsoft.com/office/officeart/2005/8/layout/list1"/>
    <dgm:cxn modelId="{DAB8D4C4-82DF-4885-8A5F-F351A22FEBF7}" type="presOf" srcId="{96315840-8D2D-466C-8433-F806EA8D05E7}" destId="{FCD95EB7-DFA5-410D-AED8-29E12CC0F8DB}" srcOrd="0" destOrd="0" presId="urn:microsoft.com/office/officeart/2005/8/layout/list1"/>
    <dgm:cxn modelId="{B7258FC8-65B4-4553-9DA0-A46629CF640E}" type="presOf" srcId="{82F8FD61-828C-4265-B06F-1BD115CB1E33}" destId="{2BEA7736-3437-4187-8B52-EE9E2FD23096}" srcOrd="1" destOrd="0" presId="urn:microsoft.com/office/officeart/2005/8/layout/list1"/>
    <dgm:cxn modelId="{8CA5FDE9-990D-43AD-BDA5-1A32A150355B}" type="presOf" srcId="{32FAC581-C017-4713-916E-EC63BCEB4887}" destId="{0A70E72B-940D-4DB8-8065-F6330CA5BE7E}" srcOrd="1" destOrd="0" presId="urn:microsoft.com/office/officeart/2005/8/layout/list1"/>
    <dgm:cxn modelId="{D31EF5EC-619E-4ADD-9548-B665353AD35B}" srcId="{96315840-8D2D-466C-8433-F806EA8D05E7}" destId="{505508E9-985F-42BE-ABBF-96B06CE25339}" srcOrd="4" destOrd="0" parTransId="{194D85D3-A210-4E6F-AEF4-5D2D86BE015F}" sibTransId="{F7DFE141-D551-4D33-B3B4-E7802D88F763}"/>
    <dgm:cxn modelId="{80E0B0EE-5A8D-488A-AC30-9C689C1487BB}" type="presOf" srcId="{32FAC581-C017-4713-916E-EC63BCEB4887}" destId="{46BB3646-E07C-45E7-A024-8DFF25CD0220}" srcOrd="0" destOrd="0" presId="urn:microsoft.com/office/officeart/2005/8/layout/list1"/>
    <dgm:cxn modelId="{A9D2C5F5-E3FF-45A8-AD44-7C99E80301CE}" type="presOf" srcId="{505508E9-985F-42BE-ABBF-96B06CE25339}" destId="{33D48C36-B38B-421F-BDBB-938972BDDB5C}" srcOrd="0" destOrd="0" presId="urn:microsoft.com/office/officeart/2005/8/layout/list1"/>
    <dgm:cxn modelId="{D3826CFF-F4F2-4EAF-B930-16AD88442DB3}" type="presParOf" srcId="{FCD95EB7-DFA5-410D-AED8-29E12CC0F8DB}" destId="{4EFE9D6C-1288-4697-9CD4-BBD65BBE468E}" srcOrd="0" destOrd="0" presId="urn:microsoft.com/office/officeart/2005/8/layout/list1"/>
    <dgm:cxn modelId="{19EDAFA6-089F-46FD-8586-F702BED0BC0A}" type="presParOf" srcId="{4EFE9D6C-1288-4697-9CD4-BBD65BBE468E}" destId="{577BA476-EE15-471E-8931-86FEDDD3154E}" srcOrd="0" destOrd="0" presId="urn:microsoft.com/office/officeart/2005/8/layout/list1"/>
    <dgm:cxn modelId="{254B012F-12EE-4528-89E6-F05A11EC830B}" type="presParOf" srcId="{4EFE9D6C-1288-4697-9CD4-BBD65BBE468E}" destId="{2BEA7736-3437-4187-8B52-EE9E2FD23096}" srcOrd="1" destOrd="0" presId="urn:microsoft.com/office/officeart/2005/8/layout/list1"/>
    <dgm:cxn modelId="{88C171D9-C78B-48FF-B6A5-D709C205268B}" type="presParOf" srcId="{FCD95EB7-DFA5-410D-AED8-29E12CC0F8DB}" destId="{9F257BA5-EB24-4940-924A-172A38173BBA}" srcOrd="1" destOrd="0" presId="urn:microsoft.com/office/officeart/2005/8/layout/list1"/>
    <dgm:cxn modelId="{94AA20AF-BFFA-4D34-B946-28058CFFEE24}" type="presParOf" srcId="{FCD95EB7-DFA5-410D-AED8-29E12CC0F8DB}" destId="{4043379B-A00B-4528-A26E-09D1B6372B64}" srcOrd="2" destOrd="0" presId="urn:microsoft.com/office/officeart/2005/8/layout/list1"/>
    <dgm:cxn modelId="{958BD06D-CA80-4554-901B-60017553FF0C}" type="presParOf" srcId="{FCD95EB7-DFA5-410D-AED8-29E12CC0F8DB}" destId="{2A0D3F6B-5671-42D4-8572-0BE454DAABDF}" srcOrd="3" destOrd="0" presId="urn:microsoft.com/office/officeart/2005/8/layout/list1"/>
    <dgm:cxn modelId="{33AF52E5-91AA-472E-8315-B070AC62FA01}" type="presParOf" srcId="{FCD95EB7-DFA5-410D-AED8-29E12CC0F8DB}" destId="{E917F69F-88A1-4172-8C7A-79FFC7E01E10}" srcOrd="4" destOrd="0" presId="urn:microsoft.com/office/officeart/2005/8/layout/list1"/>
    <dgm:cxn modelId="{E46165FA-A313-479F-9569-4096C3C81574}" type="presParOf" srcId="{E917F69F-88A1-4172-8C7A-79FFC7E01E10}" destId="{34640E06-9465-44BF-98FE-DE31FDA37BB9}" srcOrd="0" destOrd="0" presId="urn:microsoft.com/office/officeart/2005/8/layout/list1"/>
    <dgm:cxn modelId="{2308CB17-509D-4E95-B3C0-43D44F1C3CD8}" type="presParOf" srcId="{E917F69F-88A1-4172-8C7A-79FFC7E01E10}" destId="{AD6733CA-9766-4888-AF0E-C23FB6990312}" srcOrd="1" destOrd="0" presId="urn:microsoft.com/office/officeart/2005/8/layout/list1"/>
    <dgm:cxn modelId="{64308AEB-C7BF-49F7-93AF-06D8133B1FB7}" type="presParOf" srcId="{FCD95EB7-DFA5-410D-AED8-29E12CC0F8DB}" destId="{BB0488EC-90DC-403D-85E0-FE1648EFA2E1}" srcOrd="5" destOrd="0" presId="urn:microsoft.com/office/officeart/2005/8/layout/list1"/>
    <dgm:cxn modelId="{C855E31B-981F-4849-ABEE-943FA4519A61}" type="presParOf" srcId="{FCD95EB7-DFA5-410D-AED8-29E12CC0F8DB}" destId="{8DD1086D-B8DA-41B7-9379-1C88D73E6263}" srcOrd="6" destOrd="0" presId="urn:microsoft.com/office/officeart/2005/8/layout/list1"/>
    <dgm:cxn modelId="{215DA591-D952-401E-9386-0CF06CD5B2CC}" type="presParOf" srcId="{FCD95EB7-DFA5-410D-AED8-29E12CC0F8DB}" destId="{C46B5BA2-E7FD-4176-8592-3BC94D34F1E6}" srcOrd="7" destOrd="0" presId="urn:microsoft.com/office/officeart/2005/8/layout/list1"/>
    <dgm:cxn modelId="{A25436A2-4EB9-4E28-AAA0-9B634AF57427}" type="presParOf" srcId="{FCD95EB7-DFA5-410D-AED8-29E12CC0F8DB}" destId="{A8FC024D-B6CB-447B-8342-E3F2B9B1E0D4}" srcOrd="8" destOrd="0" presId="urn:microsoft.com/office/officeart/2005/8/layout/list1"/>
    <dgm:cxn modelId="{CD4A7B2C-4C2B-405A-A011-B57646439A7D}" type="presParOf" srcId="{A8FC024D-B6CB-447B-8342-E3F2B9B1E0D4}" destId="{46BB3646-E07C-45E7-A024-8DFF25CD0220}" srcOrd="0" destOrd="0" presId="urn:microsoft.com/office/officeart/2005/8/layout/list1"/>
    <dgm:cxn modelId="{C632BE5E-D045-4E96-B8BB-EFEA52B6E916}" type="presParOf" srcId="{A8FC024D-B6CB-447B-8342-E3F2B9B1E0D4}" destId="{0A70E72B-940D-4DB8-8065-F6330CA5BE7E}" srcOrd="1" destOrd="0" presId="urn:microsoft.com/office/officeart/2005/8/layout/list1"/>
    <dgm:cxn modelId="{9A1E283B-D241-4DDE-8154-7AA9866A45E3}" type="presParOf" srcId="{FCD95EB7-DFA5-410D-AED8-29E12CC0F8DB}" destId="{3407192F-372A-4678-BD97-7EB9E3C81049}" srcOrd="9" destOrd="0" presId="urn:microsoft.com/office/officeart/2005/8/layout/list1"/>
    <dgm:cxn modelId="{C4EB88E6-C2CD-470A-92E5-8786CD0D160E}" type="presParOf" srcId="{FCD95EB7-DFA5-410D-AED8-29E12CC0F8DB}" destId="{89425B3E-1093-4050-B7B7-871A6B32FB08}" srcOrd="10" destOrd="0" presId="urn:microsoft.com/office/officeart/2005/8/layout/list1"/>
    <dgm:cxn modelId="{0C0B5155-F0A9-494E-9EB6-97CBD78047EB}" type="presParOf" srcId="{FCD95EB7-DFA5-410D-AED8-29E12CC0F8DB}" destId="{6B9FA96E-3E4C-4B29-ADD3-1C0720E35285}" srcOrd="11" destOrd="0" presId="urn:microsoft.com/office/officeart/2005/8/layout/list1"/>
    <dgm:cxn modelId="{390F7350-CE04-4EB0-BF27-FEEBDD9174B7}" type="presParOf" srcId="{FCD95EB7-DFA5-410D-AED8-29E12CC0F8DB}" destId="{1EE0B41E-910C-4650-A626-ABE73C8F4D07}" srcOrd="12" destOrd="0" presId="urn:microsoft.com/office/officeart/2005/8/layout/list1"/>
    <dgm:cxn modelId="{CF754834-AD43-4FA0-9593-F514D34E1145}" type="presParOf" srcId="{1EE0B41E-910C-4650-A626-ABE73C8F4D07}" destId="{7E4E9F19-C9D0-4DF3-A805-7FB34DBDE8C2}" srcOrd="0" destOrd="0" presId="urn:microsoft.com/office/officeart/2005/8/layout/list1"/>
    <dgm:cxn modelId="{75552953-5898-410F-B429-3F0B8B883722}" type="presParOf" srcId="{1EE0B41E-910C-4650-A626-ABE73C8F4D07}" destId="{31AB2543-0B36-41DA-8D4A-5F7087268967}" srcOrd="1" destOrd="0" presId="urn:microsoft.com/office/officeart/2005/8/layout/list1"/>
    <dgm:cxn modelId="{78589357-E99E-4F6A-BA68-85B7210E872E}" type="presParOf" srcId="{FCD95EB7-DFA5-410D-AED8-29E12CC0F8DB}" destId="{C7BDF5A9-2783-4CBC-993D-2AE5A5E1CAF0}" srcOrd="13" destOrd="0" presId="urn:microsoft.com/office/officeart/2005/8/layout/list1"/>
    <dgm:cxn modelId="{5994480E-39D7-44B8-818C-80B4352F89D7}" type="presParOf" srcId="{FCD95EB7-DFA5-410D-AED8-29E12CC0F8DB}" destId="{4DE21F11-D9BA-4350-AF56-10F73043E308}" srcOrd="14" destOrd="0" presId="urn:microsoft.com/office/officeart/2005/8/layout/list1"/>
    <dgm:cxn modelId="{93280474-1CD3-4C1A-A6A0-A20F9F7BBE20}" type="presParOf" srcId="{FCD95EB7-DFA5-410D-AED8-29E12CC0F8DB}" destId="{17D3CFA8-A943-4FD3-AF30-402810F40F5F}" srcOrd="15" destOrd="0" presId="urn:microsoft.com/office/officeart/2005/8/layout/list1"/>
    <dgm:cxn modelId="{A26E4606-90B3-43A5-973F-68E1F31951AF}" type="presParOf" srcId="{FCD95EB7-DFA5-410D-AED8-29E12CC0F8DB}" destId="{15788EE7-9372-4DB7-8846-611F86BA8663}" srcOrd="16" destOrd="0" presId="urn:microsoft.com/office/officeart/2005/8/layout/list1"/>
    <dgm:cxn modelId="{57C9881A-1607-452C-90B6-491A9FA1D437}" type="presParOf" srcId="{15788EE7-9372-4DB7-8846-611F86BA8663}" destId="{33D48C36-B38B-421F-BDBB-938972BDDB5C}" srcOrd="0" destOrd="0" presId="urn:microsoft.com/office/officeart/2005/8/layout/list1"/>
    <dgm:cxn modelId="{72660A08-60D4-4AF2-8742-43A79AE7C437}" type="presParOf" srcId="{15788EE7-9372-4DB7-8846-611F86BA8663}" destId="{C2AC5886-8801-49D1-84D8-843A400B77BC}" srcOrd="1" destOrd="0" presId="urn:microsoft.com/office/officeart/2005/8/layout/list1"/>
    <dgm:cxn modelId="{3C69AE4C-F773-470B-B83C-A6AD2C45B09F}" type="presParOf" srcId="{FCD95EB7-DFA5-410D-AED8-29E12CC0F8DB}" destId="{04CA25C4-CC68-4FED-995E-CC65B2E3B0E0}" srcOrd="17" destOrd="0" presId="urn:microsoft.com/office/officeart/2005/8/layout/list1"/>
    <dgm:cxn modelId="{02067689-4FC1-4472-B0E8-0E4D584C6036}" type="presParOf" srcId="{FCD95EB7-DFA5-410D-AED8-29E12CC0F8DB}" destId="{885E11B6-A337-4741-801A-0131B45BB74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3379B-A00B-4528-A26E-09D1B6372B64}">
      <dsp:nvSpPr>
        <dsp:cNvPr id="0" name=""/>
        <dsp:cNvSpPr/>
      </dsp:nvSpPr>
      <dsp:spPr>
        <a:xfrm>
          <a:off x="0" y="560657"/>
          <a:ext cx="15017368" cy="65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A7736-3437-4187-8B52-EE9E2FD23096}">
      <dsp:nvSpPr>
        <dsp:cNvPr id="0" name=""/>
        <dsp:cNvSpPr/>
      </dsp:nvSpPr>
      <dsp:spPr>
        <a:xfrm>
          <a:off x="714938" y="115380"/>
          <a:ext cx="14298749" cy="8290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335" tIns="0" rIns="39733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US" sz="2400" kern="1200" dirty="0">
              <a:latin typeface="Aptos Display" panose="020B0004020202020204" pitchFamily="34" charset="0"/>
            </a:rPr>
            <a:t>Good international brand equity of innovation and sustainability leadership.</a:t>
          </a:r>
        </a:p>
      </dsp:txBody>
      <dsp:txXfrm>
        <a:off x="755408" y="155850"/>
        <a:ext cx="14217809" cy="748096"/>
      </dsp:txXfrm>
    </dsp:sp>
    <dsp:sp modelId="{8DD1086D-B8DA-41B7-9379-1C88D73E6263}">
      <dsp:nvSpPr>
        <dsp:cNvPr id="0" name=""/>
        <dsp:cNvSpPr/>
      </dsp:nvSpPr>
      <dsp:spPr>
        <a:xfrm>
          <a:off x="0" y="1801534"/>
          <a:ext cx="15017368" cy="65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733CA-9766-4888-AF0E-C23FB6990312}">
      <dsp:nvSpPr>
        <dsp:cNvPr id="0" name=""/>
        <dsp:cNvSpPr/>
      </dsp:nvSpPr>
      <dsp:spPr>
        <a:xfrm>
          <a:off x="714938" y="1356257"/>
          <a:ext cx="14298749" cy="8290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335" tIns="0" rIns="39733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US" sz="2400" kern="1200" dirty="0">
              <a:latin typeface="Aptos Display" panose="020B0004020202020204" pitchFamily="34" charset="0"/>
            </a:rPr>
            <a:t>Large investment in research and development is used to improve technological abilities on a constant basis.</a:t>
          </a:r>
        </a:p>
      </dsp:txBody>
      <dsp:txXfrm>
        <a:off x="755408" y="1396727"/>
        <a:ext cx="14217809" cy="748096"/>
      </dsp:txXfrm>
    </dsp:sp>
    <dsp:sp modelId="{89425B3E-1093-4050-B7B7-871A6B32FB08}">
      <dsp:nvSpPr>
        <dsp:cNvPr id="0" name=""/>
        <dsp:cNvSpPr/>
      </dsp:nvSpPr>
      <dsp:spPr>
        <a:xfrm>
          <a:off x="0" y="3042410"/>
          <a:ext cx="15017368" cy="65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0E72B-940D-4DB8-8065-F6330CA5BE7E}">
      <dsp:nvSpPr>
        <dsp:cNvPr id="0" name=""/>
        <dsp:cNvSpPr/>
      </dsp:nvSpPr>
      <dsp:spPr>
        <a:xfrm>
          <a:off x="714938" y="2597134"/>
          <a:ext cx="14298749" cy="8290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335" tIns="0" rIns="39733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US" sz="2400" kern="1200">
              <a:latin typeface="Aptos Display" panose="020B0004020202020204" pitchFamily="34" charset="0"/>
            </a:rPr>
            <a:t>Tesla has advanced autonomous driving and AI systems, which are not found in competitors (Provitera and Sayyabi, 2024).</a:t>
          </a:r>
        </a:p>
      </dsp:txBody>
      <dsp:txXfrm>
        <a:off x="755408" y="2637604"/>
        <a:ext cx="14217809" cy="748096"/>
      </dsp:txXfrm>
    </dsp:sp>
    <dsp:sp modelId="{4DE21F11-D9BA-4350-AF56-10F73043E308}">
      <dsp:nvSpPr>
        <dsp:cNvPr id="0" name=""/>
        <dsp:cNvSpPr/>
      </dsp:nvSpPr>
      <dsp:spPr>
        <a:xfrm>
          <a:off x="0" y="4283287"/>
          <a:ext cx="15017368" cy="65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AB2543-0B36-41DA-8D4A-5F7087268967}">
      <dsp:nvSpPr>
        <dsp:cNvPr id="0" name=""/>
        <dsp:cNvSpPr/>
      </dsp:nvSpPr>
      <dsp:spPr>
        <a:xfrm>
          <a:off x="714938" y="3838010"/>
          <a:ext cx="14298749" cy="8290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335" tIns="0" rIns="39733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US" sz="2400" kern="1200">
              <a:latin typeface="Aptos Display" panose="020B0004020202020204" pitchFamily="34" charset="0"/>
            </a:rPr>
            <a:t>International manufacturing units enhance efficiency and responsiveness to the markets.</a:t>
          </a:r>
        </a:p>
      </dsp:txBody>
      <dsp:txXfrm>
        <a:off x="755408" y="3878480"/>
        <a:ext cx="14217809" cy="748096"/>
      </dsp:txXfrm>
    </dsp:sp>
    <dsp:sp modelId="{885E11B6-A337-4741-801A-0131B45BB742}">
      <dsp:nvSpPr>
        <dsp:cNvPr id="0" name=""/>
        <dsp:cNvSpPr/>
      </dsp:nvSpPr>
      <dsp:spPr>
        <a:xfrm>
          <a:off x="0" y="5524164"/>
          <a:ext cx="15017368" cy="6552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AC5886-8801-49D1-84D8-843A400B77BC}">
      <dsp:nvSpPr>
        <dsp:cNvPr id="0" name=""/>
        <dsp:cNvSpPr/>
      </dsp:nvSpPr>
      <dsp:spPr>
        <a:xfrm>
          <a:off x="714938" y="5078887"/>
          <a:ext cx="14298749" cy="8290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335" tIns="0" rIns="39733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Times New Roman" panose="02020603050405020304" pitchFamily="18" charset="0"/>
            <a:buNone/>
          </a:pPr>
          <a:r>
            <a:rPr lang="en-US" sz="2400" kern="1200" dirty="0">
              <a:latin typeface="Aptos Display" panose="020B0004020202020204" pitchFamily="34" charset="0"/>
            </a:rPr>
            <a:t>The presence of the first-mover advantage on the electric vehicle market enhances the competitive positioning to a great extent.</a:t>
          </a:r>
        </a:p>
      </dsp:txBody>
      <dsp:txXfrm>
        <a:off x="755408" y="5119357"/>
        <a:ext cx="14217809" cy="7480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3.svg"/><Relationship Id="rId7" Type="http://schemas.openxmlformats.org/officeDocument/2006/relationships/diagramData" Target="../diagrams/data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microsoft.com/office/2007/relationships/diagramDrawing" Target="../diagrams/drawing1.xml"/><Relationship Id="rId5" Type="http://schemas.openxmlformats.org/officeDocument/2006/relationships/image" Target="../media/image5.svg"/><Relationship Id="rId10" Type="http://schemas.openxmlformats.org/officeDocument/2006/relationships/diagramColors" Target="../diagrams/colors1.xml"/><Relationship Id="rId4" Type="http://schemas.openxmlformats.org/officeDocument/2006/relationships/image" Target="../media/image4.svg"/><Relationship Id="rId9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6.svg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6.svg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6.svg"/><Relationship Id="rId4" Type="http://schemas.openxmlformats.org/officeDocument/2006/relationships/image" Target="../media/image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6.svg"/><Relationship Id="rId4" Type="http://schemas.openxmlformats.org/officeDocument/2006/relationships/image" Target="../media/image3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823CC034-4925-2EC8-E291-4553D50DC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0417" y="968149"/>
            <a:ext cx="7494604" cy="37535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232215-D8F3-0B2C-4B60-A88DD6811F36}"/>
              </a:ext>
            </a:extLst>
          </p:cNvPr>
          <p:cNvSpPr txBox="1"/>
          <p:nvPr/>
        </p:nvSpPr>
        <p:spPr>
          <a:xfrm>
            <a:off x="7372270" y="5710960"/>
            <a:ext cx="4800264" cy="2635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highlight>
                  <a:srgbClr val="FFFFFF"/>
                </a:highlight>
                <a:latin typeface="Montserrat Bold"/>
                <a:cs typeface="Arial"/>
              </a:rPr>
              <a:t>Name: </a:t>
            </a:r>
            <a:r>
              <a:rPr lang="en-GB" sz="160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Al Arafat Sadin</a:t>
            </a:r>
            <a:endParaRPr lang="en-US" sz="1600">
              <a:highlight>
                <a:srgbClr val="606060"/>
              </a:highlight>
              <a:latin typeface="Montserrat Bold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>
                <a:highlight>
                  <a:srgbClr val="FFFFFF"/>
                </a:highlight>
                <a:latin typeface="Montserrat Bold"/>
                <a:cs typeface="Arial"/>
              </a:rPr>
              <a:t>Student ID: </a:t>
            </a:r>
            <a:r>
              <a:rPr lang="en-GB" sz="1600">
                <a:highlight>
                  <a:srgbClr val="FFFFFF"/>
                </a:highlight>
                <a:latin typeface="Montserrat Bold"/>
                <a:ea typeface="Calibri"/>
                <a:cs typeface="Calibri"/>
              </a:rPr>
              <a:t>2428111</a:t>
            </a:r>
            <a:endParaRPr lang="en-GB" sz="1600" dirty="0">
              <a:highlight>
                <a:srgbClr val="FFFFFF"/>
              </a:highlight>
              <a:latin typeface="Montserrat Bold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Name: Abdillahi Abdul </a:t>
            </a:r>
            <a:r>
              <a:rPr lang="en-GB" sz="1600" dirty="0" err="1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Dahag</a:t>
            </a:r>
            <a:r>
              <a:rPr lang="en-GB" sz="1600" dirty="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 </a:t>
            </a:r>
            <a:endParaRPr lang="en-US" sz="1600" dirty="0">
              <a:highlight>
                <a:srgbClr val="FFFFFF"/>
              </a:highlight>
              <a:latin typeface="Montserrat Bold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60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Student ID: 2531944</a:t>
            </a:r>
            <a:endParaRPr lang="en-US" sz="1600">
              <a:highlight>
                <a:srgbClr val="FFFFFF"/>
              </a:highlight>
              <a:latin typeface="Montserrat Bold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Module code :   LCBB4014</a:t>
            </a:r>
            <a:endParaRPr lang="en-GB" sz="1600">
              <a:latin typeface="Montserrat Bold"/>
            </a:endParaRPr>
          </a:p>
          <a:p>
            <a:pPr>
              <a:lnSpc>
                <a:spcPct val="150000"/>
              </a:lnSpc>
            </a:pPr>
            <a:r>
              <a:rPr lang="en-GB" sz="160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Module name : Introduction to Business </a:t>
            </a:r>
            <a:endParaRPr lang="en-GB" sz="1600">
              <a:latin typeface="Montserrat Bold"/>
            </a:endParaRPr>
          </a:p>
          <a:p>
            <a:pPr>
              <a:lnSpc>
                <a:spcPct val="150000"/>
              </a:lnSpc>
            </a:pPr>
            <a:r>
              <a:rPr lang="en-GB" sz="1600">
                <a:highlight>
                  <a:srgbClr val="FFFFFF"/>
                </a:highlight>
                <a:latin typeface="Montserrat Bold"/>
                <a:ea typeface="+mn-lt"/>
                <a:cs typeface="+mn-lt"/>
              </a:rPr>
              <a:t>Lecturer : Afzal Munna</a:t>
            </a:r>
            <a:endParaRPr lang="en-GB" sz="1600">
              <a:latin typeface="Montserrat Bold"/>
            </a:endParaRPr>
          </a:p>
        </p:txBody>
      </p:sp>
    </p:spTree>
    <p:extLst>
      <p:ext uri="{BB962C8B-B14F-4D97-AF65-F5344CB8AC3E}">
        <p14:creationId xmlns:p14="http://schemas.microsoft.com/office/powerpoint/2010/main" val="340037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17112" y="-66478"/>
            <a:ext cx="14775575" cy="10353478"/>
          </a:xfrm>
          <a:custGeom>
            <a:avLst/>
            <a:gdLst/>
            <a:ahLst/>
            <a:cxnLst/>
            <a:rect l="l" t="t" r="r" b="b"/>
            <a:pathLst>
              <a:path w="14775575" h="10353478">
                <a:moveTo>
                  <a:pt x="0" y="0"/>
                </a:moveTo>
                <a:lnTo>
                  <a:pt x="14775574" y="0"/>
                </a:lnTo>
                <a:lnTo>
                  <a:pt x="14775574" y="10353478"/>
                </a:lnTo>
                <a:lnTo>
                  <a:pt x="0" y="103534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173"/>
            </a:stretch>
          </a:blipFill>
        </p:spPr>
      </p:sp>
      <p:sp>
        <p:nvSpPr>
          <p:cNvPr id="3" name="Freeform 3"/>
          <p:cNvSpPr/>
          <p:nvPr/>
        </p:nvSpPr>
        <p:spPr>
          <a:xfrm rot="5400000">
            <a:off x="3338277" y="503159"/>
            <a:ext cx="18561364" cy="9280682"/>
          </a:xfrm>
          <a:custGeom>
            <a:avLst/>
            <a:gdLst/>
            <a:ahLst/>
            <a:cxnLst/>
            <a:rect l="l" t="t" r="r" b="b"/>
            <a:pathLst>
              <a:path w="18561364" h="9280682">
                <a:moveTo>
                  <a:pt x="0" y="0"/>
                </a:moveTo>
                <a:lnTo>
                  <a:pt x="18561364" y="0"/>
                </a:lnTo>
                <a:lnTo>
                  <a:pt x="18561364" y="9280682"/>
                </a:lnTo>
                <a:lnTo>
                  <a:pt x="0" y="92806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994959" y="3052861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994959" y="982211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779429" y="-213089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943946" y="2289787"/>
            <a:ext cx="9068417" cy="1015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600" b="1" dirty="0">
                <a:solidFill>
                  <a:srgbClr val="5CE1E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Display" panose="020B0004020202020204" pitchFamily="34" charset="0"/>
                <a:ea typeface="Anton Italics"/>
                <a:cs typeface="Anton Italics"/>
                <a:sym typeface="Anton Italics"/>
              </a:rPr>
              <a:t>Tesla Inc</a:t>
            </a:r>
            <a:endParaRPr lang="en-US" sz="14321" b="1" dirty="0">
              <a:solidFill>
                <a:srgbClr val="5CE1E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 Display" panose="020B0004020202020204" pitchFamily="34" charset="0"/>
              <a:ea typeface="Anton Italics"/>
              <a:cs typeface="Anton Italics"/>
              <a:sym typeface="Anton Italic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12966" y="3378756"/>
            <a:ext cx="9068417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000" i="1" dirty="0">
                <a:solidFill>
                  <a:srgbClr val="FFFFFF"/>
                </a:solidFill>
                <a:latin typeface="Antonio Italics"/>
                <a:ea typeface="Antonio Italics"/>
                <a:cs typeface="Antonio Italics"/>
                <a:sym typeface="Antonio Italics"/>
              </a:rPr>
              <a:t>Strategic Business Analysis using SWOT and PEST frameworks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74928" y="990600"/>
            <a:ext cx="7315200" cy="297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Module Code &amp; Title: </a:t>
            </a:r>
            <a:r>
              <a:rPr lang="en-US" sz="18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LCBB4014 Introduction to Business </a:t>
            </a:r>
          </a:p>
        </p:txBody>
      </p:sp>
      <p:sp>
        <p:nvSpPr>
          <p:cNvPr id="10" name="Freeform 10"/>
          <p:cNvSpPr/>
          <p:nvPr/>
        </p:nvSpPr>
        <p:spPr>
          <a:xfrm>
            <a:off x="7401926" y="9822110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2400A12F-3F7D-7FE6-DC24-07ABEBD357F7}"/>
              </a:ext>
            </a:extLst>
          </p:cNvPr>
          <p:cNvSpPr txBox="1"/>
          <p:nvPr/>
        </p:nvSpPr>
        <p:spPr>
          <a:xfrm>
            <a:off x="-1837044" y="8937761"/>
            <a:ext cx="73152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Name: Al Arafat Sadin</a:t>
            </a:r>
          </a:p>
          <a:p>
            <a:pPr algn="ctr">
              <a:lnSpc>
                <a:spcPts val="252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Student ID: 2428111</a:t>
            </a:r>
          </a:p>
          <a:p>
            <a:pPr algn="ctr">
              <a:lnSpc>
                <a:spcPts val="252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Lecturer: Thomas </a:t>
            </a:r>
            <a:r>
              <a:rPr lang="en-US" sz="2000" b="1" dirty="0" err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Adeyemi</a:t>
            </a:r>
            <a:endParaRPr lang="en-US" sz="20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421" r="-14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940461" y="982211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-304800" y="8646"/>
            <a:ext cx="9068417" cy="2219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49"/>
              </a:lnSpc>
              <a:spcBef>
                <a:spcPct val="0"/>
              </a:spcBef>
            </a:pPr>
            <a:r>
              <a:rPr lang="en-US" sz="7200" i="1" dirty="0">
                <a:solidFill>
                  <a:srgbClr val="5CE1E6"/>
                </a:solidFill>
                <a:latin typeface="Anton Italics"/>
                <a:ea typeface="Anton Italics"/>
                <a:cs typeface="Anton Italics"/>
                <a:sym typeface="Anton Italics"/>
              </a:rPr>
              <a:t>Company Overview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1682" y="2476500"/>
            <a:ext cx="9392623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Tesla is a clean energy technology and electric vehicle company globally (Tesla, 2024).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Established in 2003, fast-growing in the markets of the United States, China, and Europe ((Hopkins and </a:t>
            </a:r>
            <a:r>
              <a:rPr lang="en-US" sz="2800" dirty="0" err="1">
                <a:solidFill>
                  <a:schemeClr val="bg1"/>
                </a:solidFill>
              </a:rPr>
              <a:t>Lazonick</a:t>
            </a:r>
            <a:r>
              <a:rPr lang="en-US" sz="2800" dirty="0">
                <a:solidFill>
                  <a:schemeClr val="bg1"/>
                </a:solidFill>
              </a:rPr>
              <a:t>, 2024).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core products are Model S, 3, X, and Y with sophisticated AI integration.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High attention to the sustainability, innovation, and green responsibility on the international level.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growth of revenues due to the rising number of EVs and the growth of the international market.</a:t>
            </a:r>
          </a:p>
        </p:txBody>
      </p:sp>
      <p:sp>
        <p:nvSpPr>
          <p:cNvPr id="10" name="Freeform 10"/>
          <p:cNvSpPr/>
          <p:nvPr/>
        </p:nvSpPr>
        <p:spPr>
          <a:xfrm>
            <a:off x="-2014697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D565638-7D60-1558-64C8-DB17A7E22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5987" y="1564961"/>
            <a:ext cx="7970824" cy="7333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04E217B-588D-8943-2CF7-873136BB64E2}"/>
              </a:ext>
            </a:extLst>
          </p:cNvPr>
          <p:cNvSpPr txBox="1"/>
          <p:nvPr/>
        </p:nvSpPr>
        <p:spPr>
          <a:xfrm>
            <a:off x="11353800" y="9050108"/>
            <a:ext cx="112446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Figure 1: Key Facts (Source: Tesla, 2024)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11285347" y="0"/>
            <a:ext cx="7002653" cy="10287000"/>
            <a:chOff x="0" y="0"/>
            <a:chExt cx="1084894" cy="159372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0" y="0"/>
                  </a:moveTo>
                  <a:lnTo>
                    <a:pt x="1084894" y="0"/>
                  </a:lnTo>
                  <a:lnTo>
                    <a:pt x="10848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86268" r="-48774"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 rot="5400000">
            <a:off x="7776110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-911398" y="6172200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3" y="0"/>
                </a:lnTo>
                <a:lnTo>
                  <a:pt x="3972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652399" y="6971802"/>
            <a:ext cx="9068417" cy="2256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49"/>
              </a:lnSpc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ea typeface="Anton Italics"/>
                <a:cs typeface="Anton Italics"/>
                <a:sym typeface="Anton Italics"/>
              </a:rPr>
              <a:t>SWOT – Strengths</a:t>
            </a:r>
          </a:p>
        </p:txBody>
      </p:sp>
      <p:sp>
        <p:nvSpPr>
          <p:cNvPr id="16" name="Freeform 16"/>
          <p:cNvSpPr/>
          <p:nvPr/>
        </p:nvSpPr>
        <p:spPr>
          <a:xfrm>
            <a:off x="13114629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559567" y="9363456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72A5D160-1DDB-70AE-DC17-8196B1BC4A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2949008"/>
              </p:ext>
            </p:extLst>
          </p:nvPr>
        </p:nvGraphicFramePr>
        <p:xfrm>
          <a:off x="1289432" y="1058555"/>
          <a:ext cx="15017368" cy="6294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693628" y="608496"/>
            <a:ext cx="11787217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SWOT – Weaknesses</a:t>
            </a:r>
          </a:p>
        </p:txBody>
      </p:sp>
      <p:sp>
        <p:nvSpPr>
          <p:cNvPr id="3" name="Freeform 3"/>
          <p:cNvSpPr/>
          <p:nvPr/>
        </p:nvSpPr>
        <p:spPr>
          <a:xfrm>
            <a:off x="-1142872" y="2085824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1285347" y="0"/>
            <a:ext cx="7002653" cy="10287000"/>
            <a:chOff x="0" y="0"/>
            <a:chExt cx="1084894" cy="1593725"/>
          </a:xfrm>
        </p:grpSpPr>
        <p:sp>
          <p:nvSpPr>
            <p:cNvPr id="6" name="Freeform 6"/>
            <p:cNvSpPr/>
            <p:nvPr/>
          </p:nvSpPr>
          <p:spPr>
            <a:xfrm flipH="1"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1084894" y="0"/>
                  </a:moveTo>
                  <a:lnTo>
                    <a:pt x="0" y="0"/>
                  </a:lnTo>
                  <a:lnTo>
                    <a:pt x="0" y="1593725"/>
                  </a:lnTo>
                  <a:lnTo>
                    <a:pt x="1084894" y="1593725"/>
                  </a:lnTo>
                  <a:close/>
                </a:path>
              </a:pathLst>
            </a:custGeom>
            <a:blipFill>
              <a:blip r:embed="rId3"/>
              <a:stretch>
                <a:fillRect l="-60244" r="-60244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 rot="5400000">
            <a:off x="8203558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722458" y="2628900"/>
            <a:ext cx="9944094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cost of production and operation is high, which </a:t>
            </a:r>
            <a:r>
              <a:rPr lang="en-US" sz="2800" dirty="0" err="1">
                <a:solidFill>
                  <a:schemeClr val="bg1"/>
                </a:solidFill>
              </a:rPr>
              <a:t>minimises</a:t>
            </a:r>
            <a:r>
              <a:rPr lang="en-US" sz="2800" dirty="0">
                <a:solidFill>
                  <a:schemeClr val="bg1"/>
                </a:solidFill>
              </a:rPr>
              <a:t> the profit margins.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high dependence on the supply of raw materials like lithium raises the risks of supply.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Supply chain disruptions, particularly in semiconductors, have adverse impacts on production capacity in the world.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Problems with quality control were reported, which might negatively affect customer satisfaction and brand image.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reliance on the influence of the CEO presents a possible reputational and strategic risk (</a:t>
            </a:r>
            <a:r>
              <a:rPr lang="en-US" sz="2800" dirty="0" err="1">
                <a:solidFill>
                  <a:schemeClr val="bg1"/>
                </a:solidFill>
              </a:rPr>
              <a:t>Pahud</a:t>
            </a:r>
            <a:r>
              <a:rPr lang="en-US" sz="2800" dirty="0">
                <a:solidFill>
                  <a:schemeClr val="bg1"/>
                </a:solidFill>
              </a:rPr>
              <a:t> de </a:t>
            </a:r>
            <a:r>
              <a:rPr lang="en-US" sz="2800" dirty="0" err="1">
                <a:solidFill>
                  <a:schemeClr val="bg1"/>
                </a:solidFill>
              </a:rPr>
              <a:t>Mortanges</a:t>
            </a:r>
            <a:r>
              <a:rPr lang="en-US" sz="2800" dirty="0">
                <a:solidFill>
                  <a:schemeClr val="bg1"/>
                </a:solidFill>
              </a:rPr>
              <a:t>, 2025)</a:t>
            </a:r>
          </a:p>
        </p:txBody>
      </p:sp>
      <p:sp>
        <p:nvSpPr>
          <p:cNvPr id="9" name="Freeform 9"/>
          <p:cNvSpPr/>
          <p:nvPr/>
        </p:nvSpPr>
        <p:spPr>
          <a:xfrm>
            <a:off x="12940461" y="982211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145538" y="-195019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4830308" y="1998027"/>
            <a:ext cx="6073622" cy="6290946"/>
          </a:xfrm>
          <a:custGeom>
            <a:avLst/>
            <a:gdLst/>
            <a:ahLst/>
            <a:cxnLst/>
            <a:rect l="l" t="t" r="r" b="b"/>
            <a:pathLst>
              <a:path w="6073622" h="6290946">
                <a:moveTo>
                  <a:pt x="6073622" y="0"/>
                </a:moveTo>
                <a:lnTo>
                  <a:pt x="0" y="0"/>
                </a:lnTo>
                <a:lnTo>
                  <a:pt x="0" y="6290946"/>
                </a:lnTo>
                <a:lnTo>
                  <a:pt x="6073622" y="6290946"/>
                </a:lnTo>
                <a:lnTo>
                  <a:pt x="6073622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559841" y="0"/>
            <a:ext cx="7002653" cy="10287000"/>
            <a:chOff x="0" y="0"/>
            <a:chExt cx="1084894" cy="15937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0" y="0"/>
                  </a:moveTo>
                  <a:lnTo>
                    <a:pt x="1084894" y="0"/>
                  </a:lnTo>
                  <a:lnTo>
                    <a:pt x="10848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t="-1086" b="-1086"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 rot="5400000" flipH="1" flipV="1">
            <a:off x="-1564967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10677039" y="5338520"/>
                </a:moveTo>
                <a:lnTo>
                  <a:pt x="0" y="5338520"/>
                </a:lnTo>
                <a:lnTo>
                  <a:pt x="0" y="0"/>
                </a:lnTo>
                <a:lnTo>
                  <a:pt x="10677039" y="0"/>
                </a:lnTo>
                <a:lnTo>
                  <a:pt x="10677039" y="533852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915942" y="129128"/>
            <a:ext cx="11958825" cy="1890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330"/>
              </a:lnSpc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SWOT – Opportunities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168932" y="2337316"/>
            <a:ext cx="10528620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• </a:t>
            </a:r>
            <a:r>
              <a:rPr lang="en-US" sz="2800" dirty="0">
                <a:solidFill>
                  <a:schemeClr val="bg1"/>
                </a:solidFill>
              </a:rPr>
              <a:t>Increasing demand for electric vehicles in the world market due to concerns about the environment.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• EVs receive government incentives and subsidies in large economies of the world.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• Judging expansion to the new markets enhances the potential income and the share in the world market.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• Increased battery technology increases efficiency and lowers the production costs over the long term.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• Sustainability programs are more likely to improve brand image and appeal to environmentally-conscious consumers (</a:t>
            </a:r>
            <a:r>
              <a:rPr lang="en-US" sz="2800" dirty="0" err="1">
                <a:solidFill>
                  <a:schemeClr val="bg1"/>
                </a:solidFill>
              </a:rPr>
              <a:t>Enkhtuvshin</a:t>
            </a:r>
            <a:r>
              <a:rPr lang="en-US" sz="2800" dirty="0">
                <a:solidFill>
                  <a:schemeClr val="bg1"/>
                </a:solidFill>
              </a:rPr>
              <a:t>, 2024).</a:t>
            </a:r>
          </a:p>
        </p:txBody>
      </p:sp>
      <p:sp>
        <p:nvSpPr>
          <p:cNvPr id="8" name="Freeform 8"/>
          <p:cNvSpPr/>
          <p:nvPr/>
        </p:nvSpPr>
        <p:spPr>
          <a:xfrm>
            <a:off x="378172" y="9363456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3114629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258930" y="7738319"/>
            <a:ext cx="12798007" cy="19099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469"/>
              </a:lnSpc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SWOT – Threats</a:t>
            </a:r>
          </a:p>
        </p:txBody>
      </p:sp>
      <p:sp>
        <p:nvSpPr>
          <p:cNvPr id="3" name="Freeform 3"/>
          <p:cNvSpPr/>
          <p:nvPr/>
        </p:nvSpPr>
        <p:spPr>
          <a:xfrm>
            <a:off x="-1114880" y="5143500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249641" y="0"/>
            <a:ext cx="8038359" cy="10287000"/>
            <a:chOff x="0" y="0"/>
            <a:chExt cx="1245352" cy="15937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45352" cy="1593725"/>
            </a:xfrm>
            <a:custGeom>
              <a:avLst/>
              <a:gdLst/>
              <a:ahLst/>
              <a:cxnLst/>
              <a:rect l="l" t="t" r="r" b="b"/>
              <a:pathLst>
                <a:path w="1245352" h="1593725">
                  <a:moveTo>
                    <a:pt x="0" y="0"/>
                  </a:moveTo>
                  <a:lnTo>
                    <a:pt x="1245352" y="0"/>
                  </a:lnTo>
                  <a:lnTo>
                    <a:pt x="1245352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37530" r="-55638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 rot="5400000">
            <a:off x="7580381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145538" y="-195019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2940461" y="982211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99021" y="291993"/>
            <a:ext cx="9173580" cy="7689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Stiff competition with the entry of Toyota, Volkswagen and BMW into EV markets.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Strict regulations on the environment are costly in terms of compliance and operational problems worldwide.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Unstable prices of raw materials raise the degree of uncertainty in the production and pricing policies.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Competitors have the ability to develop technological progress that diminishes Tesla's differentiation advantage in the long run.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Economic turmoil can lower the spending capabilities of consumers who want to buy high-quality electric cars (Rezaei, 2025)..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33400" y="608496"/>
            <a:ext cx="7644399" cy="29546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PEST- Political and Economic</a:t>
            </a:r>
          </a:p>
        </p:txBody>
      </p:sp>
      <p:sp>
        <p:nvSpPr>
          <p:cNvPr id="3" name="Freeform 3"/>
          <p:cNvSpPr/>
          <p:nvPr/>
        </p:nvSpPr>
        <p:spPr>
          <a:xfrm>
            <a:off x="-1142872" y="2085824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1285347" y="0"/>
            <a:ext cx="7002653" cy="10287000"/>
            <a:chOff x="0" y="0"/>
            <a:chExt cx="1084894" cy="15937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0" y="0"/>
                  </a:moveTo>
                  <a:lnTo>
                    <a:pt x="1084894" y="0"/>
                  </a:lnTo>
                  <a:lnTo>
                    <a:pt x="10848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60244" r="-60244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 rot="5400000">
            <a:off x="8203558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755349" y="3550451"/>
            <a:ext cx="10529998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Government regulations that encourage the use of EVs positively impact the global development plan of Tesla (Sousa, 2024).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Green laws promote a shift towards solutions with sustainable transportation around the globe.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Geopolitical tensions and trade tariffs adversely affect international supply chain operations.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Increasing inflation and prices of raw materials affect the cost of production and the profitability of Tesla.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A shift in consumer demand patterns is in </a:t>
            </a:r>
            <a:r>
              <a:rPr lang="en-US" sz="2800" dirty="0" err="1">
                <a:solidFill>
                  <a:schemeClr val="bg1"/>
                </a:solidFill>
                <a:sym typeface="Montserrat"/>
              </a:rPr>
              <a:t>favour</a:t>
            </a:r>
            <a:r>
              <a:rPr lang="en-US" sz="2800" dirty="0">
                <a:solidFill>
                  <a:schemeClr val="bg1"/>
                </a:solidFill>
                <a:sym typeface="Montserrat"/>
              </a:rPr>
              <a:t> of environmentally friendly and high-tech car solutions.</a:t>
            </a:r>
          </a:p>
        </p:txBody>
      </p:sp>
      <p:sp>
        <p:nvSpPr>
          <p:cNvPr id="9" name="Freeform 9"/>
          <p:cNvSpPr/>
          <p:nvPr/>
        </p:nvSpPr>
        <p:spPr>
          <a:xfrm>
            <a:off x="13114629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9144000" y="8634931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8B3BC8-BCF3-9292-262C-DDA3C1A3F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DFF7A88-DCC1-86DD-94C1-409411B972A1}"/>
              </a:ext>
            </a:extLst>
          </p:cNvPr>
          <p:cNvSpPr txBox="1"/>
          <p:nvPr/>
        </p:nvSpPr>
        <p:spPr>
          <a:xfrm>
            <a:off x="-198034" y="608496"/>
            <a:ext cx="10529998" cy="29546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PEST- Social and Technological</a:t>
            </a: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4D6EDCAC-EB26-6E16-94F3-17105686C7D7}"/>
              </a:ext>
            </a:extLst>
          </p:cNvPr>
          <p:cNvSpPr/>
          <p:nvPr/>
        </p:nvSpPr>
        <p:spPr>
          <a:xfrm>
            <a:off x="-1142872" y="2085824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BBDA1516-8797-52E9-8FD4-845453BD73FA}"/>
              </a:ext>
            </a:extLst>
          </p:cNvPr>
          <p:cNvGrpSpPr/>
          <p:nvPr/>
        </p:nvGrpSpPr>
        <p:grpSpPr>
          <a:xfrm>
            <a:off x="12447910" y="-182319"/>
            <a:ext cx="7002653" cy="10287000"/>
            <a:chOff x="0" y="0"/>
            <a:chExt cx="1084894" cy="1593725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39B23C0-1D54-169C-E4E8-1AB563D8F158}"/>
                </a:ext>
              </a:extLst>
            </p:cNvPr>
            <p:cNvSpPr/>
            <p:nvPr/>
          </p:nvSpPr>
          <p:spPr>
            <a:xfrm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0" y="0"/>
                  </a:moveTo>
                  <a:lnTo>
                    <a:pt x="1084894" y="0"/>
                  </a:lnTo>
                  <a:lnTo>
                    <a:pt x="10848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60244" r="-60244"/>
              </a:stretch>
            </a:blipFill>
          </p:spPr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B6547614-1427-BE9C-4D3D-794CCE67B051}"/>
              </a:ext>
            </a:extLst>
          </p:cNvPr>
          <p:cNvSpPr/>
          <p:nvPr/>
        </p:nvSpPr>
        <p:spPr>
          <a:xfrm rot="5400000">
            <a:off x="8409822" y="2680505"/>
            <a:ext cx="10677038" cy="4925990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5532ECE9-F9BB-872D-E9C7-E7098627F9FD}"/>
              </a:ext>
            </a:extLst>
          </p:cNvPr>
          <p:cNvSpPr txBox="1"/>
          <p:nvPr/>
        </p:nvSpPr>
        <p:spPr>
          <a:xfrm>
            <a:off x="547930" y="3563151"/>
            <a:ext cx="11512851" cy="70428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The growing consumer consciousness of climate change leads to the demand for sustainable cars.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The movement towards electric and shared mobility solutions across the world is affected by an increase in urbanization (Wu et al., 2022).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Efficiency and product innovation are enhanced through the technological gains in AI and automation.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Constant battery technology advances performance and lowers the cost of operation (</a:t>
            </a:r>
            <a:r>
              <a:rPr lang="en-US" sz="2800" dirty="0" err="1">
                <a:solidFill>
                  <a:schemeClr val="bg1"/>
                </a:solidFill>
                <a:sym typeface="Montserrat"/>
              </a:rPr>
              <a:t>Okanga</a:t>
            </a:r>
            <a:r>
              <a:rPr lang="en-US" sz="2800" dirty="0">
                <a:solidFill>
                  <a:schemeClr val="bg1"/>
                </a:solidFill>
                <a:sym typeface="Montserrat"/>
              </a:rPr>
              <a:t>, 2022).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sym typeface="Montserrat"/>
              </a:rPr>
              <a:t>• Digital transformation allows making decisions based on data and enhancing customer experience.</a:t>
            </a:r>
          </a:p>
          <a:p>
            <a:pPr>
              <a:lnSpc>
                <a:spcPct val="150000"/>
              </a:lnSpc>
            </a:pPr>
            <a:endParaRPr lang="en-US" sz="2800" dirty="0">
              <a:solidFill>
                <a:schemeClr val="bg1"/>
              </a:solidFill>
              <a:sym typeface="Montserrat"/>
            </a:endParaRP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102A2092-A4D6-4666-14C9-F822C5A7CC97}"/>
              </a:ext>
            </a:extLst>
          </p:cNvPr>
          <p:cNvSpPr/>
          <p:nvPr/>
        </p:nvSpPr>
        <p:spPr>
          <a:xfrm>
            <a:off x="13114629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54008CA3-68B8-02A2-DF56-8FBE8D63C022}"/>
              </a:ext>
            </a:extLst>
          </p:cNvPr>
          <p:cNvSpPr/>
          <p:nvPr/>
        </p:nvSpPr>
        <p:spPr>
          <a:xfrm>
            <a:off x="11285346" y="8568016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2707697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4830308" y="1998027"/>
            <a:ext cx="6073622" cy="6290946"/>
          </a:xfrm>
          <a:custGeom>
            <a:avLst/>
            <a:gdLst/>
            <a:ahLst/>
            <a:cxnLst/>
            <a:rect l="l" t="t" r="r" b="b"/>
            <a:pathLst>
              <a:path w="6073622" h="6290946">
                <a:moveTo>
                  <a:pt x="6073622" y="0"/>
                </a:moveTo>
                <a:lnTo>
                  <a:pt x="0" y="0"/>
                </a:lnTo>
                <a:lnTo>
                  <a:pt x="0" y="6290946"/>
                </a:lnTo>
                <a:lnTo>
                  <a:pt x="6073622" y="6290946"/>
                </a:lnTo>
                <a:lnTo>
                  <a:pt x="6073622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559841" y="0"/>
            <a:ext cx="7002653" cy="10287000"/>
            <a:chOff x="0" y="0"/>
            <a:chExt cx="1084894" cy="15937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84894" cy="1593725"/>
            </a:xfrm>
            <a:custGeom>
              <a:avLst/>
              <a:gdLst/>
              <a:ahLst/>
              <a:cxnLst/>
              <a:rect l="l" t="t" r="r" b="b"/>
              <a:pathLst>
                <a:path w="1084894" h="1593725">
                  <a:moveTo>
                    <a:pt x="0" y="0"/>
                  </a:moveTo>
                  <a:lnTo>
                    <a:pt x="1084894" y="0"/>
                  </a:lnTo>
                  <a:lnTo>
                    <a:pt x="108489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l="-96559" r="-623"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 rot="5400000" flipH="1" flipV="1">
            <a:off x="-1564967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10677039" y="5338520"/>
                </a:moveTo>
                <a:lnTo>
                  <a:pt x="0" y="5338520"/>
                </a:lnTo>
                <a:lnTo>
                  <a:pt x="0" y="0"/>
                </a:lnTo>
                <a:lnTo>
                  <a:pt x="10677039" y="0"/>
                </a:lnTo>
                <a:lnTo>
                  <a:pt x="10677039" y="533852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1371600" y="9363456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6705600" y="806578"/>
            <a:ext cx="8711746" cy="2954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9600" i="1" dirty="0" err="1">
                <a:solidFill>
                  <a:srgbClr val="5CE1E6"/>
                </a:solidFill>
                <a:latin typeface="Anton Italics"/>
                <a:sym typeface="Anton Italics"/>
              </a:rPr>
              <a:t>Globalisation</a:t>
            </a:r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 and Innovation Effect.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18304" y="3534088"/>
            <a:ext cx="10165404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defTabSz="990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Global supply chains allow access to resources, but create more risks in operations.</a:t>
            </a:r>
          </a:p>
          <a:p>
            <a:pPr marL="457200" indent="-457200" defTabSz="990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Gigafactories ensure the growth of Tesla internationally and production strategies that are cost-effective.</a:t>
            </a:r>
          </a:p>
          <a:p>
            <a:pPr marL="457200" indent="-457200" defTabSz="990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International collaborations increase innovation and knowledge of technology across the world.</a:t>
            </a:r>
          </a:p>
          <a:p>
            <a:pPr marL="457200" indent="-457200" defTabSz="990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Autonomous driver and AI innovation provide Tesla with a high level of competitive advantage (Hong, 2024).</a:t>
            </a:r>
          </a:p>
          <a:p>
            <a:pPr marL="457200" indent="-457200" defTabSz="990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digital technologies make it possible to have over-the-air updates that enhance product lifecycle management.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3114629" y="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5608" y="7200900"/>
            <a:ext cx="9068417" cy="2954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9600" i="1" dirty="0">
                <a:solidFill>
                  <a:srgbClr val="5CE1E6"/>
                </a:solidFill>
                <a:latin typeface="Anton Italics"/>
                <a:sym typeface="Anton Italics"/>
              </a:rPr>
              <a:t>Recommendation and Conclusion</a:t>
            </a:r>
          </a:p>
        </p:txBody>
      </p:sp>
      <p:sp>
        <p:nvSpPr>
          <p:cNvPr id="3" name="Freeform 3"/>
          <p:cNvSpPr/>
          <p:nvPr/>
        </p:nvSpPr>
        <p:spPr>
          <a:xfrm>
            <a:off x="-1114880" y="5143500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249641" y="0"/>
            <a:ext cx="8038359" cy="10287000"/>
            <a:chOff x="0" y="0"/>
            <a:chExt cx="1245352" cy="159372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45352" cy="1593725"/>
            </a:xfrm>
            <a:custGeom>
              <a:avLst/>
              <a:gdLst/>
              <a:ahLst/>
              <a:cxnLst/>
              <a:rect l="l" t="t" r="r" b="b"/>
              <a:pathLst>
                <a:path w="1245352" h="1593725">
                  <a:moveTo>
                    <a:pt x="0" y="0"/>
                  </a:moveTo>
                  <a:lnTo>
                    <a:pt x="1245352" y="0"/>
                  </a:lnTo>
                  <a:lnTo>
                    <a:pt x="1245352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3"/>
              <a:stretch>
                <a:fillRect t="-8642" b="-8642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 rot="5400000">
            <a:off x="7580381" y="2474240"/>
            <a:ext cx="10677038" cy="5338519"/>
          </a:xfrm>
          <a:custGeom>
            <a:avLst/>
            <a:gdLst/>
            <a:ahLst/>
            <a:cxnLst/>
            <a:rect l="l" t="t" r="r" b="b"/>
            <a:pathLst>
              <a:path w="10677038" h="5338519">
                <a:moveTo>
                  <a:pt x="0" y="0"/>
                </a:moveTo>
                <a:lnTo>
                  <a:pt x="10677038" y="0"/>
                </a:lnTo>
                <a:lnTo>
                  <a:pt x="10677038" y="5338520"/>
                </a:lnTo>
                <a:lnTo>
                  <a:pt x="0" y="53385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145538" y="-195019"/>
            <a:ext cx="7315200" cy="1847088"/>
          </a:xfrm>
          <a:custGeom>
            <a:avLst/>
            <a:gdLst/>
            <a:ahLst/>
            <a:cxnLst/>
            <a:rect l="l" t="t" r="r" b="b"/>
            <a:pathLst>
              <a:path w="7315200" h="1847088">
                <a:moveTo>
                  <a:pt x="0" y="0"/>
                </a:moveTo>
                <a:lnTo>
                  <a:pt x="7315200" y="0"/>
                </a:lnTo>
                <a:lnTo>
                  <a:pt x="7315200" y="1847088"/>
                </a:lnTo>
                <a:lnTo>
                  <a:pt x="0" y="1847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2940461" y="9822110"/>
            <a:ext cx="7520277" cy="464890"/>
          </a:xfrm>
          <a:custGeom>
            <a:avLst/>
            <a:gdLst/>
            <a:ahLst/>
            <a:cxnLst/>
            <a:rect l="l" t="t" r="r" b="b"/>
            <a:pathLst>
              <a:path w="7520277" h="464890">
                <a:moveTo>
                  <a:pt x="0" y="0"/>
                </a:moveTo>
                <a:lnTo>
                  <a:pt x="7520277" y="0"/>
                </a:lnTo>
                <a:lnTo>
                  <a:pt x="7520277" y="464890"/>
                </a:lnTo>
                <a:lnTo>
                  <a:pt x="0" y="4648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871446" y="495300"/>
            <a:ext cx="9242474" cy="63964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Continue to invest more in research and development to remain technologically ahead of others in the world.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Diversify the supply chain to </a:t>
            </a:r>
            <a:r>
              <a:rPr lang="en-US" sz="2800" dirty="0" err="1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minimise</a:t>
            </a: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 risks and make the supply chain stable.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Extend the reach in the emerging markets to grow global competitiveness and revenues.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Emphasise</a:t>
            </a: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 sustainability efforts to consolidate brand positioning in the long term across the world.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+mj-lt"/>
                <a:ea typeface="Montserrat"/>
                <a:cs typeface="Montserrat"/>
                <a:sym typeface="Montserrat"/>
              </a:rPr>
              <a:t>Tesla is still an innovative company, but needs to handle competition and operational issues in a strategic manner.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4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29847" y="2097919"/>
            <a:ext cx="3972652" cy="4114800"/>
          </a:xfrm>
          <a:custGeom>
            <a:avLst/>
            <a:gdLst/>
            <a:ahLst/>
            <a:cxnLst/>
            <a:rect l="l" t="t" r="r" b="b"/>
            <a:pathLst>
              <a:path w="3972652" h="4114800">
                <a:moveTo>
                  <a:pt x="0" y="0"/>
                </a:moveTo>
                <a:lnTo>
                  <a:pt x="3972653" y="0"/>
                </a:lnTo>
                <a:lnTo>
                  <a:pt x="39726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-2514600" y="966510"/>
            <a:ext cx="12118697" cy="4575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8800" i="1">
                <a:solidFill>
                  <a:srgbClr val="5CE1E6"/>
                </a:solidFill>
                <a:latin typeface="Anton Italics"/>
                <a:ea typeface="Anton Italics"/>
                <a:cs typeface="Anton Italics"/>
                <a:sym typeface="Anton Italics"/>
              </a:rPr>
              <a:t>References </a:t>
            </a:r>
          </a:p>
          <a:p>
            <a:pPr algn="ctr">
              <a:lnSpc>
                <a:spcPts val="26793"/>
              </a:lnSpc>
              <a:spcBef>
                <a:spcPct val="0"/>
              </a:spcBef>
            </a:pPr>
            <a:endParaRPr lang="en-US" sz="19138" i="1" dirty="0">
              <a:solidFill>
                <a:srgbClr val="5CE1E6"/>
              </a:solidFill>
              <a:latin typeface="Anton Italics"/>
              <a:ea typeface="Anton Italics"/>
              <a:cs typeface="Anton Italics"/>
              <a:sym typeface="Anton Itali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36A847-FE69-444A-CA24-5F205D68FA5D}"/>
              </a:ext>
            </a:extLst>
          </p:cNvPr>
          <p:cNvSpPr txBox="1"/>
          <p:nvPr/>
        </p:nvSpPr>
        <p:spPr>
          <a:xfrm>
            <a:off x="533400" y="2476500"/>
            <a:ext cx="172212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 err="1">
                <a:solidFill>
                  <a:schemeClr val="bg1"/>
                </a:solidFill>
              </a:rPr>
              <a:t>Enkhtuvshin</a:t>
            </a:r>
            <a:r>
              <a:rPr lang="en-US" sz="2400" dirty="0">
                <a:solidFill>
                  <a:schemeClr val="bg1"/>
                </a:solidFill>
              </a:rPr>
              <a:t>, E. (2024) </a:t>
            </a:r>
            <a:r>
              <a:rPr lang="en-US" sz="2400" i="1" dirty="0">
                <a:solidFill>
                  <a:schemeClr val="bg1"/>
                </a:solidFill>
              </a:rPr>
              <a:t>Tesla: Addressing eco challenges globally</a:t>
            </a:r>
            <a:r>
              <a:rPr lang="en-US" sz="2400" dirty="0">
                <a:solidFill>
                  <a:schemeClr val="bg1"/>
                </a:solidFill>
              </a:rPr>
              <a:t>. Available at: https://arc.cct.ie/cgi/viewcontent.cgi?article=1051&amp;context=business (Accessed: 26 March 2026).</a:t>
            </a:r>
          </a:p>
          <a:p>
            <a:r>
              <a:rPr lang="en-US" sz="2400" dirty="0">
                <a:solidFill>
                  <a:schemeClr val="bg1"/>
                </a:solidFill>
              </a:rPr>
              <a:t>Hopkins, M. and </a:t>
            </a:r>
            <a:r>
              <a:rPr lang="en-US" sz="2400" dirty="0" err="1">
                <a:solidFill>
                  <a:schemeClr val="bg1"/>
                </a:solidFill>
              </a:rPr>
              <a:t>Lazonick</a:t>
            </a:r>
            <a:r>
              <a:rPr lang="en-US" sz="2400" dirty="0">
                <a:solidFill>
                  <a:schemeClr val="bg1"/>
                </a:solidFill>
              </a:rPr>
              <a:t>, W. (2024) </a:t>
            </a:r>
            <a:r>
              <a:rPr lang="en-US" sz="2400" i="1" dirty="0">
                <a:solidFill>
                  <a:schemeClr val="bg1"/>
                </a:solidFill>
              </a:rPr>
              <a:t>Tesla as a global competitor: Strategic control in the EV transition</a:t>
            </a:r>
            <a:r>
              <a:rPr lang="en-US" sz="2400" dirty="0">
                <a:solidFill>
                  <a:schemeClr val="bg1"/>
                </a:solidFill>
              </a:rPr>
              <a:t>. Institute for New Economic Thinking Working Paper Series, No. 225.</a:t>
            </a:r>
          </a:p>
          <a:p>
            <a:r>
              <a:rPr lang="en-US" sz="2400" dirty="0">
                <a:solidFill>
                  <a:schemeClr val="bg1"/>
                </a:solidFill>
              </a:rPr>
              <a:t>Hong, J. (2024) ‘Competitive strategies and market positions of global automotive giants: Toyota, Tesla, and BMW’, </a:t>
            </a:r>
            <a:r>
              <a:rPr lang="en-US" sz="2400" i="1" dirty="0">
                <a:solidFill>
                  <a:schemeClr val="bg1"/>
                </a:solidFill>
              </a:rPr>
              <a:t>International Conference on Educational Information Technology</a:t>
            </a:r>
            <a:r>
              <a:rPr lang="en-US" sz="2400" dirty="0">
                <a:solidFill>
                  <a:schemeClr val="bg1"/>
                </a:solidFill>
              </a:rPr>
              <a:t>, 6(2).</a:t>
            </a:r>
          </a:p>
          <a:p>
            <a:r>
              <a:rPr lang="en-US" sz="2400" dirty="0" err="1">
                <a:solidFill>
                  <a:schemeClr val="bg1"/>
                </a:solidFill>
              </a:rPr>
              <a:t>Okanga</a:t>
            </a:r>
            <a:r>
              <a:rPr lang="en-US" sz="2400" dirty="0">
                <a:solidFill>
                  <a:schemeClr val="bg1"/>
                </a:solidFill>
              </a:rPr>
              <a:t>, B. (2022) ‘Radical and incremental innovations as critical </a:t>
            </a:r>
            <a:r>
              <a:rPr lang="en-US" sz="2400" dirty="0" err="1">
                <a:solidFill>
                  <a:schemeClr val="bg1"/>
                </a:solidFill>
              </a:rPr>
              <a:t>leveragers</a:t>
            </a:r>
            <a:r>
              <a:rPr lang="en-US" sz="2400" dirty="0">
                <a:solidFill>
                  <a:schemeClr val="bg1"/>
                </a:solidFill>
              </a:rPr>
              <a:t> of a firm's financial performance: Best practices from Tesla and Toyota’, </a:t>
            </a:r>
            <a:r>
              <a:rPr lang="en-US" sz="2400" i="1" dirty="0">
                <a:solidFill>
                  <a:schemeClr val="bg1"/>
                </a:solidFill>
              </a:rPr>
              <a:t>Universal Journal of Financial Economics</a:t>
            </a:r>
            <a:r>
              <a:rPr lang="en-US" sz="2400" dirty="0">
                <a:solidFill>
                  <a:schemeClr val="bg1"/>
                </a:solidFill>
              </a:rPr>
              <a:t>, 2(2), pp. 1–22.</a:t>
            </a:r>
          </a:p>
          <a:p>
            <a:r>
              <a:rPr lang="en-US" sz="2400" dirty="0" err="1">
                <a:solidFill>
                  <a:schemeClr val="bg1"/>
                </a:solidFill>
              </a:rPr>
              <a:t>Pahud</a:t>
            </a:r>
            <a:r>
              <a:rPr lang="en-US" sz="2400" dirty="0">
                <a:solidFill>
                  <a:schemeClr val="bg1"/>
                </a:solidFill>
              </a:rPr>
              <a:t> de </a:t>
            </a:r>
            <a:r>
              <a:rPr lang="en-US" sz="2400" dirty="0" err="1">
                <a:solidFill>
                  <a:schemeClr val="bg1"/>
                </a:solidFill>
              </a:rPr>
              <a:t>Mortanges</a:t>
            </a:r>
            <a:r>
              <a:rPr lang="en-US" sz="2400" dirty="0">
                <a:solidFill>
                  <a:schemeClr val="bg1"/>
                </a:solidFill>
              </a:rPr>
              <a:t>, C. (2025) </a:t>
            </a:r>
            <a:r>
              <a:rPr lang="en-US" sz="2400" i="1" dirty="0">
                <a:solidFill>
                  <a:schemeClr val="bg1"/>
                </a:solidFill>
              </a:rPr>
              <a:t>The CEO as brand risk: Assessing and restoring Tesla's brand image</a:t>
            </a:r>
            <a:r>
              <a:rPr lang="en-US" sz="2400" dirty="0">
                <a:solidFill>
                  <a:schemeClr val="bg1"/>
                </a:solidFill>
              </a:rPr>
              <a:t>.</a:t>
            </a:r>
          </a:p>
          <a:p>
            <a:r>
              <a:rPr lang="en-US" sz="2400" dirty="0" err="1">
                <a:solidFill>
                  <a:schemeClr val="bg1"/>
                </a:solidFill>
              </a:rPr>
              <a:t>Provitera</a:t>
            </a:r>
            <a:r>
              <a:rPr lang="en-US" sz="2400" dirty="0">
                <a:solidFill>
                  <a:schemeClr val="bg1"/>
                </a:solidFill>
              </a:rPr>
              <a:t>, M. and Sayyadi, M. (2024) ‘Tesla’s approach to innovation culture’, </a:t>
            </a:r>
            <a:r>
              <a:rPr lang="en-US" sz="2400" i="1" dirty="0">
                <a:solidFill>
                  <a:schemeClr val="bg1"/>
                </a:solidFill>
              </a:rPr>
              <a:t>Rutgers Business Review</a:t>
            </a:r>
            <a:r>
              <a:rPr lang="en-US" sz="2400" dirty="0">
                <a:solidFill>
                  <a:schemeClr val="bg1"/>
                </a:solidFill>
              </a:rPr>
              <a:t>, 9(1), pp. 22–30.</a:t>
            </a:r>
          </a:p>
          <a:p>
            <a:r>
              <a:rPr lang="en-US" sz="2400" dirty="0">
                <a:solidFill>
                  <a:schemeClr val="bg1"/>
                </a:solidFill>
              </a:rPr>
              <a:t>Rezaei, R. (2025) </a:t>
            </a:r>
            <a:r>
              <a:rPr lang="en-US" sz="2400" i="1" dirty="0">
                <a:solidFill>
                  <a:schemeClr val="bg1"/>
                </a:solidFill>
              </a:rPr>
              <a:t>The growing business of electric vehicles: A comprehensive case study in Europe</a:t>
            </a:r>
            <a:r>
              <a:rPr lang="en-US" sz="2400" dirty="0">
                <a:solidFill>
                  <a:schemeClr val="bg1"/>
                </a:solidFill>
              </a:rPr>
              <a:t>.</a:t>
            </a:r>
          </a:p>
          <a:p>
            <a:r>
              <a:rPr lang="en-US" sz="2400" dirty="0">
                <a:solidFill>
                  <a:schemeClr val="bg1"/>
                </a:solidFill>
              </a:rPr>
              <a:t>Sousa, R.M.D.V.Z.J.D. (2022) </a:t>
            </a:r>
            <a:r>
              <a:rPr lang="en-US" sz="2400" i="1" dirty="0">
                <a:solidFill>
                  <a:schemeClr val="bg1"/>
                </a:solidFill>
              </a:rPr>
              <a:t>Tesla’s international expansion: The impact of sustainability on competitive advantage</a:t>
            </a:r>
            <a:r>
              <a:rPr lang="en-US" sz="2400" dirty="0">
                <a:solidFill>
                  <a:schemeClr val="bg1"/>
                </a:solidFill>
              </a:rPr>
              <a:t>.</a:t>
            </a:r>
          </a:p>
          <a:p>
            <a:r>
              <a:rPr lang="en-US" sz="2400" dirty="0">
                <a:solidFill>
                  <a:schemeClr val="bg1"/>
                </a:solidFill>
              </a:rPr>
              <a:t>Tesla (2024) </a:t>
            </a:r>
            <a:r>
              <a:rPr lang="en-US" sz="2400" i="1" dirty="0">
                <a:solidFill>
                  <a:schemeClr val="bg1"/>
                </a:solidFill>
              </a:rPr>
              <a:t>Investor relations</a:t>
            </a:r>
            <a:r>
              <a:rPr lang="en-US" sz="2400" dirty="0">
                <a:solidFill>
                  <a:schemeClr val="bg1"/>
                </a:solidFill>
              </a:rPr>
              <a:t>. Available at: https://ir.tesla.com/ (Accessed: 26 March 2026).</a:t>
            </a:r>
          </a:p>
          <a:p>
            <a:r>
              <a:rPr lang="en-US" sz="2400" dirty="0">
                <a:solidFill>
                  <a:schemeClr val="bg1"/>
                </a:solidFill>
              </a:rPr>
              <a:t>Wu, Z.Q., Nguyen, P.Q., </a:t>
            </a:r>
            <a:r>
              <a:rPr lang="en-US" sz="2400" dirty="0" err="1">
                <a:solidFill>
                  <a:schemeClr val="bg1"/>
                </a:solidFill>
              </a:rPr>
              <a:t>Phankasemsan</a:t>
            </a:r>
            <a:r>
              <a:rPr lang="en-US" sz="2400" dirty="0">
                <a:solidFill>
                  <a:schemeClr val="bg1"/>
                </a:solidFill>
              </a:rPr>
              <a:t>, I. and Wolf, E. (2022) ‘Driving sustainability and electric vehicles evolution: Tesla company’s success strategies’.</a:t>
            </a:r>
          </a:p>
          <a:p>
            <a:r>
              <a:rPr lang="en-US" sz="2400" dirty="0">
                <a:solidFill>
                  <a:schemeClr val="bg1"/>
                </a:solidFill>
              </a:rPr>
              <a:t> 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1123</Words>
  <Application>Microsoft Office PowerPoint</Application>
  <PresentationFormat>Custom</PresentationFormat>
  <Paragraphs>73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</dc:title>
  <cp:revision>42</cp:revision>
  <dcterms:created xsi:type="dcterms:W3CDTF">2006-08-16T00:00:00Z</dcterms:created>
  <dcterms:modified xsi:type="dcterms:W3CDTF">2026-03-28T12:59:25Z</dcterms:modified>
  <dc:identifier>DAHFDN87ul0</dc:identifier>
</cp:coreProperties>
</file>