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Types>
</file>

<file path=_rels/.rels><?xml version="1.0" encoding="UTF-8" standalone="yes"?><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Light"/>
      </a:defRPr>
    </a:lvl1pPr>
    <a:lvl2pPr marL="0" marR="0" indent="22860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Light"/>
      </a:defRPr>
    </a:lvl2pPr>
    <a:lvl3pPr marL="0" marR="0" indent="45720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Light"/>
      </a:defRPr>
    </a:lvl3pPr>
    <a:lvl4pPr marL="0" marR="0" indent="68580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Light"/>
      </a:defRPr>
    </a:lvl4pPr>
    <a:lvl5pPr marL="0" marR="0" indent="91440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Light"/>
      </a:defRPr>
    </a:lvl5pPr>
    <a:lvl6pPr marL="0" marR="0" indent="114300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Light"/>
      </a:defRPr>
    </a:lvl6pPr>
    <a:lvl7pPr marL="0" marR="0" indent="137160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Light"/>
      </a:defRPr>
    </a:lvl7pPr>
    <a:lvl8pPr marL="0" marR="0" indent="160020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Light"/>
      </a:defRPr>
    </a:lvl8pPr>
    <a:lvl9pPr marL="0" marR="0" indent="182880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Light"/>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file>

<file path=ppt/presProps.xml><?xml version="1.0" encoding="utf-8"?>
<p:presentationPr xmlns:a="http://schemas.openxmlformats.org/drawingml/2006/main" xmlns:r="http://schemas.openxmlformats.org/officeDocument/2006/relationships" xmlns:p="http://schemas.openxmlformats.org/presentationml/2006/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b="def" i="def"/>
      <a:tcStyle>
        <a:tcBdr/>
        <a:fill>
          <a:solidFill>
            <a:srgbClr val="E3E5E8"/>
          </a:solidFill>
        </a:fill>
      </a:tcStyle>
    </a:band2H>
    <a:firstCol>
      <a:tcTxStyle b="on" i="off">
        <a:font>
          <a:latin typeface="Helvetica"/>
          <a:ea typeface="Helvetica"/>
          <a:cs typeface="Helvetica"/>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398CCE"/>
          </a:solidFill>
        </a:fill>
      </a:tcStyle>
    </a:firstCol>
    <a:lastRow>
      <a:tcTxStyle b="off" i="off">
        <a:fontRef idx="minor">
          <a:srgbClr val="000000"/>
        </a:fontRef>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a:ea typeface="Helvetica"/>
          <a:cs typeface="Helvetica"/>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b="def" i="def"/>
      <a:tcStyle>
        <a:tcBdr/>
        <a:fill>
          <a:solidFill>
            <a:srgbClr val="E1E0DA"/>
          </a:solidFill>
        </a:fill>
      </a:tcStyle>
    </a:band2H>
    <a:firstCol>
      <a:tcTxStyle b="on" i="off">
        <a:font>
          <a:latin typeface="Helvetica"/>
          <a:ea typeface="Helvetica"/>
          <a:cs typeface="Helvetica"/>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5AC831"/>
          </a:solidFill>
        </a:fill>
      </a:tcStyle>
    </a:firstCol>
    <a:lastRow>
      <a:tcTxStyle b="off" i="off">
        <a:fontRef idx="minor">
          <a:srgbClr val="000000"/>
        </a:fontRef>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lastRow>
    <a:firstRow>
      <a:tcTxStyle b="on" i="off">
        <a:font>
          <a:latin typeface="Helvetica"/>
          <a:ea typeface="Helvetica"/>
          <a:cs typeface="Helvetica"/>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2"/>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E6E3D7"/>
          </a:solidFill>
        </a:fill>
      </a:tcStyle>
    </a:wholeTbl>
    <a:band2H>
      <a:tcTxStyle b="def" i="def"/>
      <a:tcStyle>
        <a:tcBdr/>
        <a:fill>
          <a:solidFill>
            <a:srgbClr val="C3C2C2"/>
          </a:solidFill>
        </a:fill>
      </a:tcStyle>
    </a:band2H>
    <a:firstCol>
      <a:tcTxStyle b="on" i="of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09C99"/>
          </a:solidFill>
        </a:fill>
      </a:tcStyle>
    </a:firstCol>
    <a:lastRow>
      <a:tcTxStyle b="on" i="of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lastRow>
    <a:firstRow>
      <a:tcTxStyle b="on" i="off">
        <a:font>
          <a:latin typeface="Helvetica"/>
          <a:ea typeface="Helvetica"/>
          <a:cs typeface="Helvetica"/>
        </a:font>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97764E"/>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EBEBEB"/>
          </a:solidFill>
        </a:fill>
      </a:tcStyle>
    </a:wholeTbl>
    <a:band2H>
      <a:tcTxStyle b="def" i="def"/>
      <a:tcStyle>
        <a:tcBdr/>
        <a:fill>
          <a:solidFill>
            <a:srgbClr val="DCE5E6"/>
          </a:solidFill>
        </a:fill>
      </a:tcStyle>
    </a:band2H>
    <a:firstCol>
      <a:tcTxStyle b="on" i="of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Col>
    <a:lastRow>
      <a:tcTxStyle b="on" i="of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lastRow>
    <a:firstRow>
      <a:tcTxStyle b="on" i="off">
        <a:font>
          <a:latin typeface="Helvetica"/>
          <a:ea typeface="Helvetica"/>
          <a:cs typeface="Helvetica"/>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5E779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D0D1D2"/>
          </a:solidFill>
        </a:fill>
      </a:tcStyle>
    </a:wholeTbl>
    <a:band2H>
      <a:tcTxStyle b="def" i="def"/>
      <a:tcStyle>
        <a:tcBdr/>
        <a:fill>
          <a:solidFill>
            <a:srgbClr val="DEDEDF"/>
          </a:solidFill>
        </a:fill>
      </a:tcStyle>
    </a:band2H>
    <a:firstCol>
      <a:tcTxStyle b="on" i="of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761"/>
          </a:solidFill>
        </a:fill>
      </a:tcStyle>
    </a:firstCol>
    <a:lastRow>
      <a:tcTxStyle b="on" i="of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09398"/>
          </a:solidFill>
        </a:fill>
      </a:tcStyle>
    </a:lastRow>
    <a:firstRow>
      <a:tcTxStyle b="on" i="off">
        <a:font>
          <a:latin typeface="Helvetica"/>
          <a:ea typeface="Helvetica"/>
          <a:cs typeface="Helvetic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67C85"/>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b="def" i="def"/>
      <a:tcStyle>
        <a:tcBdr/>
        <a:fill>
          <a:solidFill>
            <a:srgbClr val="EDEEEE"/>
          </a:solidFill>
        </a:fill>
      </a:tcStyle>
    </a:band2H>
    <a:firstCol>
      <a:tcTxStyle b="on" i="off">
        <a:font>
          <a:latin typeface="Helvetica"/>
          <a:ea typeface="Helvetica"/>
          <a:cs typeface="Helvetica"/>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a:ea typeface="Helvetica"/>
          <a:cs typeface="Helvetica"/>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showComments="1"/>
</file>

<file path=ppt/_rels/presentation.xml.rels><?xml version="1.0" encoding="UTF-8" standalone="yes"?><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Shape 116"/>
          <p:cNvSpPr/>
          <p:nvPr>
            <p:ph type="sldImg"/>
          </p:nvPr>
        </p:nvSpPr>
        <p:spPr>
          <a:xfrm>
            <a:off x="1143000" y="685800"/>
            <a:ext cx="4572000" cy="3429000"/>
          </a:xfrm>
          <a:prstGeom prst="rect">
            <a:avLst/>
          </a:prstGeom>
        </p:spPr>
        <p:txBody>
          <a:bodyPr/>
          <a:lstStyle/>
          <a:p>
            <a:pPr/>
          </a:p>
        </p:txBody>
      </p:sp>
      <p:sp>
        <p:nvSpPr>
          <p:cNvPr id="117" name="Shape 11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showMasterSp="1" showMasterPhAnim="1">
  <p:cSld name="Title &amp; Subtitle">
    <p:spTree>
      <p:nvGrpSpPr>
        <p:cNvPr id="1" name=""/>
        <p:cNvGrpSpPr/>
        <p:nvPr/>
      </p:nvGrpSpPr>
      <p:grpSpPr>
        <a:xfrm>
          <a:off x="0" y="0"/>
          <a:ext cx="0" cy="0"/>
          <a:chOff x="0" y="0"/>
          <a:chExt cx="0" cy="0"/>
        </a:xfrm>
      </p:grpSpPr>
      <p:sp>
        <p:nvSpPr>
          <p:cNvPr id="11" name="Shape 11"/>
          <p:cNvSpPr/>
          <p:nvPr>
            <p:ph type="title"/>
          </p:nvPr>
        </p:nvSpPr>
        <p:spPr>
          <a:xfrm>
            <a:off x="1270000" y="1638300"/>
            <a:ext cx="10464800" cy="3302000"/>
          </a:xfrm>
          <a:prstGeom prst="rect">
            <a:avLst/>
          </a:prstGeom>
        </p:spPr>
        <p:txBody>
          <a:bodyPr anchor="b"/>
          <a:lstStyle/>
          <a:p>
            <a:pPr/>
            <a:r>
              <a:t>Title Text</a:t>
            </a:r>
          </a:p>
        </p:txBody>
      </p:sp>
      <p:sp>
        <p:nvSpPr>
          <p:cNvPr id="12" name="Shape 12"/>
          <p:cNvSpPr/>
          <p:nvPr>
            <p:ph type="body" sz="quarter" idx="1"/>
          </p:nvPr>
        </p:nvSpPr>
        <p:spPr>
          <a:xfrm>
            <a:off x="1270000" y="5029200"/>
            <a:ext cx="10464800" cy="1130300"/>
          </a:xfrm>
          <a:prstGeom prst="rect">
            <a:avLst/>
          </a:prstGeom>
        </p:spPr>
        <p:txBody>
          <a:bodyPr anchor="t"/>
          <a:lstStyle>
            <a:lvl1pPr marL="0" indent="0" algn="ctr">
              <a:spcBef>
                <a:spcPts val="0"/>
              </a:spcBef>
              <a:buSzTx/>
              <a:buNone/>
              <a:defRPr sz="3200"/>
            </a:lvl1pPr>
            <a:lvl2pPr marL="0" indent="228600" algn="ctr">
              <a:spcBef>
                <a:spcPts val="0"/>
              </a:spcBef>
              <a:buSzTx/>
              <a:buNone/>
              <a:defRPr sz="3200"/>
            </a:lvl2pPr>
            <a:lvl3pPr marL="0" indent="457200" algn="ctr">
              <a:spcBef>
                <a:spcPts val="0"/>
              </a:spcBef>
              <a:buSzTx/>
              <a:buNone/>
              <a:defRPr sz="3200"/>
            </a:lvl3pPr>
            <a:lvl4pPr marL="0" indent="685800" algn="ctr">
              <a:spcBef>
                <a:spcPts val="0"/>
              </a:spcBef>
              <a:buSzTx/>
              <a:buNone/>
              <a:defRPr sz="3200"/>
            </a:lvl4pPr>
            <a:lvl5pPr marL="0" indent="914400" algn="ctr">
              <a:spcBef>
                <a:spcPts val="0"/>
              </a:spcBef>
              <a:buSzTx/>
              <a:buNone/>
              <a:defRPr sz="3200"/>
            </a:lvl5pPr>
          </a:lstStyle>
          <a:p>
            <a:pPr/>
            <a:r>
              <a:t>Body Level One</a:t>
            </a:r>
          </a:p>
          <a:p>
            <a:pPr lvl="1"/>
            <a:r>
              <a:t>Body Level Two</a:t>
            </a:r>
          </a:p>
          <a:p>
            <a:pPr lvl="2"/>
            <a:r>
              <a:t>Body Level Three</a:t>
            </a:r>
          </a:p>
          <a:p>
            <a:pPr lvl="3"/>
            <a:r>
              <a:t>Body Level Four</a:t>
            </a:r>
          </a:p>
          <a:p>
            <a:pPr lvl="4"/>
            <a:r>
              <a:t>Body Level Five</a:t>
            </a:r>
          </a:p>
        </p:txBody>
      </p:sp>
      <p:sp>
        <p:nvSpPr>
          <p:cNvPr id="13" name="Shape 13"/>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type="tx" showMasterSp="1" showMasterPhAnim="1">
  <p:cSld name="Photo - Horizontal">
    <p:spTree>
      <p:nvGrpSpPr>
        <p:cNvPr id="1" name=""/>
        <p:cNvGrpSpPr/>
        <p:nvPr/>
      </p:nvGrpSpPr>
      <p:grpSpPr>
        <a:xfrm>
          <a:off x="0" y="0"/>
          <a:ext cx="0" cy="0"/>
          <a:chOff x="0" y="0"/>
          <a:chExt cx="0" cy="0"/>
        </a:xfrm>
      </p:grpSpPr>
      <p:sp>
        <p:nvSpPr>
          <p:cNvPr id="20" name="Shape 20"/>
          <p:cNvSpPr/>
          <p:nvPr>
            <p:ph type="pic" idx="13"/>
          </p:nvPr>
        </p:nvSpPr>
        <p:spPr>
          <a:xfrm>
            <a:off x="1606550" y="635000"/>
            <a:ext cx="9779000" cy="5918200"/>
          </a:xfrm>
          <a:prstGeom prst="rect">
            <a:avLst/>
          </a:prstGeom>
        </p:spPr>
        <p:txBody>
          <a:bodyPr lIns="91439" tIns="45719" rIns="91439" bIns="45719" anchor="t">
            <a:noAutofit/>
          </a:bodyPr>
          <a:lstStyle/>
          <a:p>
            <a:pPr/>
          </a:p>
        </p:txBody>
      </p:sp>
      <p:sp>
        <p:nvSpPr>
          <p:cNvPr id="21" name="Shape 21"/>
          <p:cNvSpPr/>
          <p:nvPr>
            <p:ph type="title"/>
          </p:nvPr>
        </p:nvSpPr>
        <p:spPr>
          <a:xfrm>
            <a:off x="1270000" y="6718300"/>
            <a:ext cx="10464800" cy="1422400"/>
          </a:xfrm>
          <a:prstGeom prst="rect">
            <a:avLst/>
          </a:prstGeom>
        </p:spPr>
        <p:txBody>
          <a:bodyPr anchor="b"/>
          <a:lstStyle/>
          <a:p>
            <a:pPr/>
            <a:r>
              <a:t>Title Text</a:t>
            </a:r>
          </a:p>
        </p:txBody>
      </p:sp>
      <p:sp>
        <p:nvSpPr>
          <p:cNvPr id="22" name="Shape 22"/>
          <p:cNvSpPr/>
          <p:nvPr>
            <p:ph type="body" sz="quarter" idx="1"/>
          </p:nvPr>
        </p:nvSpPr>
        <p:spPr>
          <a:xfrm>
            <a:off x="1270000" y="8191500"/>
            <a:ext cx="10464800" cy="1130300"/>
          </a:xfrm>
          <a:prstGeom prst="rect">
            <a:avLst/>
          </a:prstGeom>
        </p:spPr>
        <p:txBody>
          <a:bodyPr anchor="t"/>
          <a:lstStyle>
            <a:lvl1pPr marL="0" indent="0" algn="ctr">
              <a:spcBef>
                <a:spcPts val="0"/>
              </a:spcBef>
              <a:buSzTx/>
              <a:buNone/>
              <a:defRPr sz="3200"/>
            </a:lvl1pPr>
            <a:lvl2pPr marL="0" indent="228600" algn="ctr">
              <a:spcBef>
                <a:spcPts val="0"/>
              </a:spcBef>
              <a:buSzTx/>
              <a:buNone/>
              <a:defRPr sz="3200"/>
            </a:lvl2pPr>
            <a:lvl3pPr marL="0" indent="457200" algn="ctr">
              <a:spcBef>
                <a:spcPts val="0"/>
              </a:spcBef>
              <a:buSzTx/>
              <a:buNone/>
              <a:defRPr sz="3200"/>
            </a:lvl3pPr>
            <a:lvl4pPr marL="0" indent="685800" algn="ctr">
              <a:spcBef>
                <a:spcPts val="0"/>
              </a:spcBef>
              <a:buSzTx/>
              <a:buNone/>
              <a:defRPr sz="3200"/>
            </a:lvl4pPr>
            <a:lvl5pPr marL="0" indent="914400" algn="ctr">
              <a:spcBef>
                <a:spcPts val="0"/>
              </a:spcBef>
              <a:buSzTx/>
              <a:buNone/>
              <a:defRPr sz="3200"/>
            </a:lvl5pPr>
          </a:lstStyle>
          <a:p>
            <a:pPr/>
            <a:r>
              <a:t>Body Level One</a:t>
            </a:r>
          </a:p>
          <a:p>
            <a:pPr lvl="1"/>
            <a:r>
              <a:t>Body Level Two</a:t>
            </a:r>
          </a:p>
          <a:p>
            <a:pPr lvl="2"/>
            <a:r>
              <a:t>Body Level Three</a:t>
            </a:r>
          </a:p>
          <a:p>
            <a:pPr lvl="3"/>
            <a:r>
              <a:t>Body Level Four</a:t>
            </a:r>
          </a:p>
          <a:p>
            <a:pPr lvl="4"/>
            <a:r>
              <a:t>Body Level Five</a:t>
            </a:r>
          </a:p>
        </p:txBody>
      </p:sp>
      <p:sp>
        <p:nvSpPr>
          <p:cNvPr id="23" name="Shape 23"/>
          <p:cNvSpPr/>
          <p:nvPr>
            <p:ph type="sldNum" sz="quarter" idx="2"/>
          </p:nvPr>
        </p:nvSpPr>
        <p:spPr>
          <a:xfrm>
            <a:off x="6311798" y="9245600"/>
            <a:ext cx="368504" cy="381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type="tx" showMasterSp="1" showMasterPhAnim="1">
  <p:cSld name="Title - Center">
    <p:spTree>
      <p:nvGrpSpPr>
        <p:cNvPr id="1" name=""/>
        <p:cNvGrpSpPr/>
        <p:nvPr/>
      </p:nvGrpSpPr>
      <p:grpSpPr>
        <a:xfrm>
          <a:off x="0" y="0"/>
          <a:ext cx="0" cy="0"/>
          <a:chOff x="0" y="0"/>
          <a:chExt cx="0" cy="0"/>
        </a:xfrm>
      </p:grpSpPr>
      <p:sp>
        <p:nvSpPr>
          <p:cNvPr id="30" name="Shape 30"/>
          <p:cNvSpPr/>
          <p:nvPr>
            <p:ph type="title"/>
          </p:nvPr>
        </p:nvSpPr>
        <p:spPr>
          <a:xfrm>
            <a:off x="1270000" y="3225800"/>
            <a:ext cx="10464800" cy="3302000"/>
          </a:xfrm>
          <a:prstGeom prst="rect">
            <a:avLst/>
          </a:prstGeom>
        </p:spPr>
        <p:txBody>
          <a:bodyPr/>
          <a:lstStyle/>
          <a:p>
            <a:pPr/>
            <a:r>
              <a:t>Title Text</a:t>
            </a:r>
          </a:p>
        </p:txBody>
      </p:sp>
      <p:sp>
        <p:nvSpPr>
          <p:cNvPr id="31" name="Shape 31"/>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type="tx" showMasterSp="1" showMasterPhAnim="1">
  <p:cSld name="Photo - Vertical">
    <p:spTree>
      <p:nvGrpSpPr>
        <p:cNvPr id="1" name=""/>
        <p:cNvGrpSpPr/>
        <p:nvPr/>
      </p:nvGrpSpPr>
      <p:grpSpPr>
        <a:xfrm>
          <a:off x="0" y="0"/>
          <a:ext cx="0" cy="0"/>
          <a:chOff x="0" y="0"/>
          <a:chExt cx="0" cy="0"/>
        </a:xfrm>
      </p:grpSpPr>
      <p:sp>
        <p:nvSpPr>
          <p:cNvPr id="38" name="Shape 38"/>
          <p:cNvSpPr/>
          <p:nvPr>
            <p:ph type="pic" sz="half" idx="13"/>
          </p:nvPr>
        </p:nvSpPr>
        <p:spPr>
          <a:xfrm>
            <a:off x="6718300" y="635000"/>
            <a:ext cx="5334000" cy="8229600"/>
          </a:xfrm>
          <a:prstGeom prst="rect">
            <a:avLst/>
          </a:prstGeom>
        </p:spPr>
        <p:txBody>
          <a:bodyPr lIns="91439" tIns="45719" rIns="91439" bIns="45719" anchor="t">
            <a:noAutofit/>
          </a:bodyPr>
          <a:lstStyle/>
          <a:p>
            <a:pPr/>
          </a:p>
        </p:txBody>
      </p:sp>
      <p:sp>
        <p:nvSpPr>
          <p:cNvPr id="39" name="Shape 39"/>
          <p:cNvSpPr/>
          <p:nvPr>
            <p:ph type="title"/>
          </p:nvPr>
        </p:nvSpPr>
        <p:spPr>
          <a:xfrm>
            <a:off x="952500" y="635000"/>
            <a:ext cx="5334000" cy="3987800"/>
          </a:xfrm>
          <a:prstGeom prst="rect">
            <a:avLst/>
          </a:prstGeom>
        </p:spPr>
        <p:txBody>
          <a:bodyPr anchor="b"/>
          <a:lstStyle>
            <a:lvl1pPr>
              <a:defRPr sz="6000"/>
            </a:lvl1pPr>
          </a:lstStyle>
          <a:p>
            <a:pPr/>
            <a:r>
              <a:t>Title Text</a:t>
            </a:r>
          </a:p>
        </p:txBody>
      </p:sp>
      <p:sp>
        <p:nvSpPr>
          <p:cNvPr id="40" name="Shape 40"/>
          <p:cNvSpPr/>
          <p:nvPr>
            <p:ph type="body" sz="quarter" idx="1"/>
          </p:nvPr>
        </p:nvSpPr>
        <p:spPr>
          <a:xfrm>
            <a:off x="952500" y="4762500"/>
            <a:ext cx="5334000" cy="4102100"/>
          </a:xfrm>
          <a:prstGeom prst="rect">
            <a:avLst/>
          </a:prstGeom>
        </p:spPr>
        <p:txBody>
          <a:bodyPr anchor="t"/>
          <a:lstStyle>
            <a:lvl1pPr marL="0" indent="0" algn="ctr">
              <a:spcBef>
                <a:spcPts val="0"/>
              </a:spcBef>
              <a:buSzTx/>
              <a:buNone/>
              <a:defRPr sz="3200"/>
            </a:lvl1pPr>
            <a:lvl2pPr marL="0" indent="228600" algn="ctr">
              <a:spcBef>
                <a:spcPts val="0"/>
              </a:spcBef>
              <a:buSzTx/>
              <a:buNone/>
              <a:defRPr sz="3200"/>
            </a:lvl2pPr>
            <a:lvl3pPr marL="0" indent="457200" algn="ctr">
              <a:spcBef>
                <a:spcPts val="0"/>
              </a:spcBef>
              <a:buSzTx/>
              <a:buNone/>
              <a:defRPr sz="3200"/>
            </a:lvl3pPr>
            <a:lvl4pPr marL="0" indent="685800" algn="ctr">
              <a:spcBef>
                <a:spcPts val="0"/>
              </a:spcBef>
              <a:buSzTx/>
              <a:buNone/>
              <a:defRPr sz="3200"/>
            </a:lvl4pPr>
            <a:lvl5pPr marL="0" indent="914400" algn="ctr">
              <a:spcBef>
                <a:spcPts val="0"/>
              </a:spcBef>
              <a:buSzTx/>
              <a:buNone/>
              <a:defRPr sz="3200"/>
            </a:lvl5pPr>
          </a:lstStyle>
          <a:p>
            <a:pPr/>
            <a:r>
              <a:t>Body Level One</a:t>
            </a:r>
          </a:p>
          <a:p>
            <a:pPr lvl="1"/>
            <a:r>
              <a:t>Body Level Two</a:t>
            </a:r>
          </a:p>
          <a:p>
            <a:pPr lvl="2"/>
            <a:r>
              <a:t>Body Level Three</a:t>
            </a:r>
          </a:p>
          <a:p>
            <a:pPr lvl="3"/>
            <a:r>
              <a:t>Body Level Four</a:t>
            </a:r>
          </a:p>
          <a:p>
            <a:pPr lvl="4"/>
            <a:r>
              <a:t>Body Level Five</a:t>
            </a:r>
          </a:p>
        </p:txBody>
      </p:sp>
      <p:sp>
        <p:nvSpPr>
          <p:cNvPr id="41" name="Shape 41"/>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type="tx" showMasterSp="1" showMasterPhAnim="1">
  <p:cSld name="Title - Top">
    <p:spTree>
      <p:nvGrpSpPr>
        <p:cNvPr id="1" name=""/>
        <p:cNvGrpSpPr/>
        <p:nvPr/>
      </p:nvGrpSpPr>
      <p:grpSpPr>
        <a:xfrm>
          <a:off x="0" y="0"/>
          <a:ext cx="0" cy="0"/>
          <a:chOff x="0" y="0"/>
          <a:chExt cx="0" cy="0"/>
        </a:xfrm>
      </p:grpSpPr>
      <p:sp>
        <p:nvSpPr>
          <p:cNvPr id="48" name="Shape 48"/>
          <p:cNvSpPr/>
          <p:nvPr>
            <p:ph type="title"/>
          </p:nvPr>
        </p:nvSpPr>
        <p:spPr>
          <a:prstGeom prst="rect">
            <a:avLst/>
          </a:prstGeom>
        </p:spPr>
        <p:txBody>
          <a:bodyPr/>
          <a:lstStyle/>
          <a:p>
            <a:pPr/>
            <a:r>
              <a:t>Title Text</a:t>
            </a:r>
          </a:p>
        </p:txBody>
      </p:sp>
      <p:sp>
        <p:nvSpPr>
          <p:cNvPr id="49" name="Shape 49"/>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type="tx" showMasterSp="1" showMasterPhAnim="1">
  <p:cSld name="Title &amp; Bullets">
    <p:spTree>
      <p:nvGrpSpPr>
        <p:cNvPr id="1" name=""/>
        <p:cNvGrpSpPr/>
        <p:nvPr/>
      </p:nvGrpSpPr>
      <p:grpSpPr>
        <a:xfrm>
          <a:off x="0" y="0"/>
          <a:ext cx="0" cy="0"/>
          <a:chOff x="0" y="0"/>
          <a:chExt cx="0" cy="0"/>
        </a:xfrm>
      </p:grpSpPr>
      <p:sp>
        <p:nvSpPr>
          <p:cNvPr id="56" name="Shape 56"/>
          <p:cNvSpPr/>
          <p:nvPr>
            <p:ph type="title"/>
          </p:nvPr>
        </p:nvSpPr>
        <p:spPr>
          <a:prstGeom prst="rect">
            <a:avLst/>
          </a:prstGeom>
        </p:spPr>
        <p:txBody>
          <a:bodyPr/>
          <a:lstStyle/>
          <a:p>
            <a:pPr/>
            <a:r>
              <a:t>Title Text</a:t>
            </a:r>
          </a:p>
        </p:txBody>
      </p:sp>
      <p:sp>
        <p:nvSpPr>
          <p:cNvPr id="57" name="Shape 57"/>
          <p:cNvSpPr/>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58" name="Shape 58"/>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type="tx" showMasterSp="1" showMasterPhAnim="1">
  <p:cSld name="Title, Bullets &amp; Photo">
    <p:spTree>
      <p:nvGrpSpPr>
        <p:cNvPr id="1" name=""/>
        <p:cNvGrpSpPr/>
        <p:nvPr/>
      </p:nvGrpSpPr>
      <p:grpSpPr>
        <a:xfrm>
          <a:off x="0" y="0"/>
          <a:ext cx="0" cy="0"/>
          <a:chOff x="0" y="0"/>
          <a:chExt cx="0" cy="0"/>
        </a:xfrm>
      </p:grpSpPr>
      <p:sp>
        <p:nvSpPr>
          <p:cNvPr id="65" name="Shape 65"/>
          <p:cNvSpPr/>
          <p:nvPr>
            <p:ph type="pic" sz="half" idx="13"/>
          </p:nvPr>
        </p:nvSpPr>
        <p:spPr>
          <a:xfrm>
            <a:off x="6718300" y="2603500"/>
            <a:ext cx="5334000" cy="6286500"/>
          </a:xfrm>
          <a:prstGeom prst="rect">
            <a:avLst/>
          </a:prstGeom>
        </p:spPr>
        <p:txBody>
          <a:bodyPr lIns="91439" tIns="45719" rIns="91439" bIns="45719" anchor="t">
            <a:noAutofit/>
          </a:bodyPr>
          <a:lstStyle/>
          <a:p>
            <a:pPr/>
          </a:p>
        </p:txBody>
      </p:sp>
      <p:sp>
        <p:nvSpPr>
          <p:cNvPr id="66" name="Shape 66"/>
          <p:cNvSpPr/>
          <p:nvPr>
            <p:ph type="title"/>
          </p:nvPr>
        </p:nvSpPr>
        <p:spPr>
          <a:prstGeom prst="rect">
            <a:avLst/>
          </a:prstGeom>
        </p:spPr>
        <p:txBody>
          <a:bodyPr/>
          <a:lstStyle/>
          <a:p>
            <a:pPr/>
            <a:r>
              <a:t>Title Text</a:t>
            </a:r>
          </a:p>
        </p:txBody>
      </p:sp>
      <p:sp>
        <p:nvSpPr>
          <p:cNvPr id="67" name="Shape 67"/>
          <p:cNvSpPr/>
          <p:nvPr>
            <p:ph type="body" sz="half" idx="1"/>
          </p:nvPr>
        </p:nvSpPr>
        <p:spPr>
          <a:xfrm>
            <a:off x="952500" y="2603500"/>
            <a:ext cx="5334000" cy="6286500"/>
          </a:xfrm>
          <a:prstGeom prst="rect">
            <a:avLst/>
          </a:prstGeom>
        </p:spPr>
        <p:txBody>
          <a:bodyPr/>
          <a:lstStyle>
            <a:lvl1pPr marL="342900" indent="-342900">
              <a:spcBef>
                <a:spcPts val="3200"/>
              </a:spcBef>
              <a:defRPr sz="2800"/>
            </a:lvl1pPr>
            <a:lvl2pPr marL="685800" indent="-342900">
              <a:spcBef>
                <a:spcPts val="3200"/>
              </a:spcBef>
              <a:defRPr sz="2800"/>
            </a:lvl2pPr>
            <a:lvl3pPr marL="1028700" indent="-342900">
              <a:spcBef>
                <a:spcPts val="3200"/>
              </a:spcBef>
              <a:defRPr sz="2800"/>
            </a:lvl3pPr>
            <a:lvl4pPr marL="1371600" indent="-342900">
              <a:spcBef>
                <a:spcPts val="3200"/>
              </a:spcBef>
              <a:defRPr sz="2800"/>
            </a:lvl4pPr>
            <a:lvl5pPr marL="1714500" indent="-342900">
              <a:spcBef>
                <a:spcPts val="3200"/>
              </a:spcBef>
              <a:defRPr sz="2800"/>
            </a:lvl5pPr>
          </a:lstStyle>
          <a:p>
            <a:pPr/>
            <a:r>
              <a:t>Body Level One</a:t>
            </a:r>
          </a:p>
          <a:p>
            <a:pPr lvl="1"/>
            <a:r>
              <a:t>Body Level Two</a:t>
            </a:r>
          </a:p>
          <a:p>
            <a:pPr lvl="2"/>
            <a:r>
              <a:t>Body Level Three</a:t>
            </a:r>
          </a:p>
          <a:p>
            <a:pPr lvl="3"/>
            <a:r>
              <a:t>Body Level Four</a:t>
            </a:r>
          </a:p>
          <a:p>
            <a:pPr lvl="4"/>
            <a:r>
              <a:t>Body Level Five</a:t>
            </a:r>
          </a:p>
        </p:txBody>
      </p:sp>
      <p:sp>
        <p:nvSpPr>
          <p:cNvPr id="68" name="Shape 68"/>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type="tx" showMasterSp="1" showMasterPhAnim="1">
  <p:cSld name="Bullets">
    <p:spTree>
      <p:nvGrpSpPr>
        <p:cNvPr id="1" name=""/>
        <p:cNvGrpSpPr/>
        <p:nvPr/>
      </p:nvGrpSpPr>
      <p:grpSpPr>
        <a:xfrm>
          <a:off x="0" y="0"/>
          <a:ext cx="0" cy="0"/>
          <a:chOff x="0" y="0"/>
          <a:chExt cx="0" cy="0"/>
        </a:xfrm>
      </p:grpSpPr>
      <p:sp>
        <p:nvSpPr>
          <p:cNvPr id="75" name="Shape 75"/>
          <p:cNvSpPr/>
          <p:nvPr>
            <p:ph type="body" idx="1"/>
          </p:nvPr>
        </p:nvSpPr>
        <p:spPr>
          <a:xfrm>
            <a:off x="952500" y="1270000"/>
            <a:ext cx="11099800" cy="721360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76" name="Shape 76"/>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type="tx" showMasterSp="1" showMasterPhAnim="1">
  <p:cSld name="Photo - 3 Up">
    <p:spTree>
      <p:nvGrpSpPr>
        <p:cNvPr id="1" name=""/>
        <p:cNvGrpSpPr/>
        <p:nvPr/>
      </p:nvGrpSpPr>
      <p:grpSpPr>
        <a:xfrm>
          <a:off x="0" y="0"/>
          <a:ext cx="0" cy="0"/>
          <a:chOff x="0" y="0"/>
          <a:chExt cx="0" cy="0"/>
        </a:xfrm>
      </p:grpSpPr>
      <p:sp>
        <p:nvSpPr>
          <p:cNvPr id="83" name="Shape 83"/>
          <p:cNvSpPr/>
          <p:nvPr>
            <p:ph type="pic" sz="quarter" idx="13"/>
          </p:nvPr>
        </p:nvSpPr>
        <p:spPr>
          <a:xfrm>
            <a:off x="6718300" y="5092700"/>
            <a:ext cx="5334000" cy="3771900"/>
          </a:xfrm>
          <a:prstGeom prst="rect">
            <a:avLst/>
          </a:prstGeom>
        </p:spPr>
        <p:txBody>
          <a:bodyPr lIns="91439" tIns="45719" rIns="91439" bIns="45719" anchor="t">
            <a:noAutofit/>
          </a:bodyPr>
          <a:lstStyle/>
          <a:p>
            <a:pPr/>
          </a:p>
        </p:txBody>
      </p:sp>
      <p:sp>
        <p:nvSpPr>
          <p:cNvPr id="84" name="Shape 84"/>
          <p:cNvSpPr/>
          <p:nvPr>
            <p:ph type="pic" sz="quarter" idx="14"/>
          </p:nvPr>
        </p:nvSpPr>
        <p:spPr>
          <a:xfrm>
            <a:off x="6724518" y="889000"/>
            <a:ext cx="5334001" cy="3771900"/>
          </a:xfrm>
          <a:prstGeom prst="rect">
            <a:avLst/>
          </a:prstGeom>
        </p:spPr>
        <p:txBody>
          <a:bodyPr lIns="91439" tIns="45719" rIns="91439" bIns="45719" anchor="t">
            <a:noAutofit/>
          </a:bodyPr>
          <a:lstStyle/>
          <a:p>
            <a:pPr/>
          </a:p>
        </p:txBody>
      </p:sp>
      <p:sp>
        <p:nvSpPr>
          <p:cNvPr id="85" name="Shape 85"/>
          <p:cNvSpPr/>
          <p:nvPr>
            <p:ph type="pic" sz="half" idx="15"/>
          </p:nvPr>
        </p:nvSpPr>
        <p:spPr>
          <a:xfrm>
            <a:off x="952500" y="889000"/>
            <a:ext cx="5334000" cy="7975600"/>
          </a:xfrm>
          <a:prstGeom prst="rect">
            <a:avLst/>
          </a:prstGeom>
        </p:spPr>
        <p:txBody>
          <a:bodyPr lIns="91439" tIns="45719" rIns="91439" bIns="45719" anchor="t">
            <a:noAutofit/>
          </a:bodyPr>
          <a:lstStyle/>
          <a:p>
            <a:pPr/>
          </a:p>
        </p:txBody>
      </p:sp>
      <p:sp>
        <p:nvSpPr>
          <p:cNvPr id="86" name="Shape 86"/>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type="tx" showMasterSp="1" showMasterPhAnim="1">
  <p:cSld name="Quote">
    <p:spTree>
      <p:nvGrpSpPr>
        <p:cNvPr id="1" name=""/>
        <p:cNvGrpSpPr/>
        <p:nvPr/>
      </p:nvGrpSpPr>
      <p:grpSpPr>
        <a:xfrm>
          <a:off x="0" y="0"/>
          <a:ext cx="0" cy="0"/>
          <a:chOff x="0" y="0"/>
          <a:chExt cx="0" cy="0"/>
        </a:xfrm>
      </p:grpSpPr>
      <p:sp>
        <p:nvSpPr>
          <p:cNvPr id="93" name="Shape 93"/>
          <p:cNvSpPr/>
          <p:nvPr>
            <p:ph type="body" sz="quarter" idx="13"/>
          </p:nvPr>
        </p:nvSpPr>
        <p:spPr>
          <a:xfrm>
            <a:off x="1270000" y="6362700"/>
            <a:ext cx="10464800" cy="469900"/>
          </a:xfrm>
          <a:prstGeom prst="rect">
            <a:avLst/>
          </a:prstGeom>
        </p:spPr>
        <p:txBody>
          <a:bodyPr anchor="t">
            <a:spAutoFit/>
          </a:bodyPr>
          <a:lstStyle>
            <a:lvl1pPr marL="0" indent="0" algn="ctr">
              <a:spcBef>
                <a:spcPts val="0"/>
              </a:spcBef>
              <a:buSzTx/>
              <a:buNone/>
              <a:defRPr sz="2400"/>
            </a:lvl1pPr>
          </a:lstStyle>
          <a:p>
            <a:pPr/>
            <a:r>
              <a:t>–Johnny Appleseed</a:t>
            </a:r>
          </a:p>
        </p:txBody>
      </p:sp>
      <p:sp>
        <p:nvSpPr>
          <p:cNvPr id="94" name="Shape 94"/>
          <p:cNvSpPr/>
          <p:nvPr>
            <p:ph type="body" sz="quarter" idx="14"/>
          </p:nvPr>
        </p:nvSpPr>
        <p:spPr>
          <a:xfrm>
            <a:off x="1270000" y="4267200"/>
            <a:ext cx="10464800" cy="685800"/>
          </a:xfrm>
          <a:prstGeom prst="rect">
            <a:avLst/>
          </a:prstGeom>
        </p:spPr>
        <p:txBody>
          <a:bodyPr>
            <a:spAutoFit/>
          </a:bodyPr>
          <a:lstStyle>
            <a:lvl1pPr marL="0" indent="0" algn="ctr">
              <a:spcBef>
                <a:spcPts val="0"/>
              </a:spcBef>
              <a:buSzTx/>
              <a:buNone/>
              <a:defRPr sz="3800"/>
            </a:lvl1pPr>
          </a:lstStyle>
          <a:p>
            <a:pPr/>
            <a:r>
              <a:t>“Type a quote here.” </a:t>
            </a:r>
          </a:p>
        </p:txBody>
      </p:sp>
      <p:sp>
        <p:nvSpPr>
          <p:cNvPr id="95" name="Shape 95"/>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type="tx" showMasterSp="1" showMasterPhAnim="1">
  <p:cSld name="Photo">
    <p:spTree>
      <p:nvGrpSpPr>
        <p:cNvPr id="1" name=""/>
        <p:cNvGrpSpPr/>
        <p:nvPr/>
      </p:nvGrpSpPr>
      <p:grpSpPr>
        <a:xfrm>
          <a:off x="0" y="0"/>
          <a:ext cx="0" cy="0"/>
          <a:chOff x="0" y="0"/>
          <a:chExt cx="0" cy="0"/>
        </a:xfrm>
      </p:grpSpPr>
      <p:sp>
        <p:nvSpPr>
          <p:cNvPr id="102" name="Shape 102"/>
          <p:cNvSpPr/>
          <p:nvPr>
            <p:ph type="pic" idx="13"/>
          </p:nvPr>
        </p:nvSpPr>
        <p:spPr>
          <a:xfrm>
            <a:off x="0" y="0"/>
            <a:ext cx="13004800" cy="9753600"/>
          </a:xfrm>
          <a:prstGeom prst="rect">
            <a:avLst/>
          </a:prstGeom>
        </p:spPr>
        <p:txBody>
          <a:bodyPr lIns="91439" tIns="45719" rIns="91439" bIns="45719" anchor="t">
            <a:noAutofit/>
          </a:bodyPr>
          <a:lstStyle/>
          <a:p>
            <a:pPr/>
          </a:p>
        </p:txBody>
      </p:sp>
      <p:sp>
        <p:nvSpPr>
          <p:cNvPr id="103" name="Shape 103"/>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type="tx" showMasterSp="1" showMasterPhAnim="1">
  <p:cSld name="Blank">
    <p:spTree>
      <p:nvGrpSpPr>
        <p:cNvPr id="1" name=""/>
        <p:cNvGrpSpPr/>
        <p:nvPr/>
      </p:nvGrpSpPr>
      <p:grpSpPr>
        <a:xfrm>
          <a:off x="0" y="0"/>
          <a:ext cx="0" cy="0"/>
          <a:chOff x="0" y="0"/>
          <a:chExt cx="0" cy="0"/>
        </a:xfrm>
      </p:grpSpPr>
      <p:sp>
        <p:nvSpPr>
          <p:cNvPr id="110" name="Shape 110"/>
          <p:cNvSpPr/>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standalone="yes"?><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p:bgPr>
    </p:bg>
    <p:spTree>
      <p:nvGrpSpPr>
        <p:cNvPr id="1" name=""/>
        <p:cNvGrpSpPr/>
        <p:nvPr/>
      </p:nvGrpSpPr>
      <p:grpSpPr>
        <a:xfrm>
          <a:off x="0" y="0"/>
          <a:ext cx="0" cy="0"/>
          <a:chOff x="0" y="0"/>
          <a:chExt cx="0" cy="0"/>
        </a:xfrm>
      </p:grpSpPr>
      <p:sp>
        <p:nvSpPr>
          <p:cNvPr id="2" name="Shape 2"/>
          <p:cNvSpPr/>
          <p:nvPr>
            <p:ph type="title"/>
          </p:nvPr>
        </p:nvSpPr>
        <p:spPr>
          <a:xfrm>
            <a:off x="952500" y="444500"/>
            <a:ext cx="11099800" cy="2159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Title Text</a:t>
            </a:r>
          </a:p>
        </p:txBody>
      </p:sp>
      <p:sp>
        <p:nvSpPr>
          <p:cNvPr id="3" name="Shape 3"/>
          <p:cNvSpPr/>
          <p:nvPr>
            <p:ph type="body" idx="1"/>
          </p:nvPr>
        </p:nvSpPr>
        <p:spPr>
          <a:xfrm>
            <a:off x="952500" y="2603500"/>
            <a:ext cx="11099800" cy="62865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hape 4"/>
          <p:cNvSpPr/>
          <p:nvPr>
            <p:ph type="sldNum" sz="quarter" idx="2"/>
          </p:nvPr>
        </p:nvSpPr>
        <p:spPr>
          <a:xfrm>
            <a:off x="6311798" y="9251950"/>
            <a:ext cx="368504" cy="381000"/>
          </a:xfrm>
          <a:prstGeom prst="rect">
            <a:avLst/>
          </a:prstGeom>
          <a:ln w="12700">
            <a:miter lim="400000"/>
          </a:ln>
        </p:spPr>
        <p:txBody>
          <a:bodyPr wrap="none" lIns="50800" tIns="50800" rIns="50800" bIns="50800">
            <a:spAutoFit/>
          </a:bodyPr>
          <a:lstStyle>
            <a:lvl1pPr>
              <a:defRPr sz="1800"/>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transition xmlns:p14="http://schemas.microsoft.com/office/powerpoint/2010/main" spd="med" advClick="1"/>
  <p:txStyles>
    <p:titleStyle>
      <a:lvl1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Light"/>
        </a:defRPr>
      </a:lvl1pPr>
      <a:lvl2pPr marL="0" marR="0" indent="2286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Light"/>
        </a:defRPr>
      </a:lvl2pPr>
      <a:lvl3pPr marL="0" marR="0" indent="4572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Light"/>
        </a:defRPr>
      </a:lvl3pPr>
      <a:lvl4pPr marL="0" marR="0" indent="6858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Light"/>
        </a:defRPr>
      </a:lvl4pPr>
      <a:lvl5pPr marL="0" marR="0" indent="9144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Light"/>
        </a:defRPr>
      </a:lvl5pPr>
      <a:lvl6pPr marL="0" marR="0" indent="11430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Light"/>
        </a:defRPr>
      </a:lvl6pPr>
      <a:lvl7pPr marL="0" marR="0" indent="13716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Light"/>
        </a:defRPr>
      </a:lvl7pPr>
      <a:lvl8pPr marL="0" marR="0" indent="16002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Light"/>
        </a:defRPr>
      </a:lvl8pPr>
      <a:lvl9pPr marL="0" marR="0" indent="18288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Light"/>
        </a:defRPr>
      </a:lvl9pPr>
    </p:titleStyle>
    <p:bodyStyle>
      <a:lvl1pPr marL="444500" marR="0" indent="-444500" algn="l" defTabSz="584200" rtl="0" latinLnBrk="0">
        <a:lnSpc>
          <a:spcPct val="100000"/>
        </a:lnSpc>
        <a:spcBef>
          <a:spcPts val="4200"/>
        </a:spcBef>
        <a:spcAft>
          <a:spcPts val="0"/>
        </a:spcAft>
        <a:buClrTx/>
        <a:buSzPct val="75000"/>
        <a:buFontTx/>
        <a:buChar char="•"/>
        <a:tabLst/>
        <a:defRPr b="0" baseline="0" cap="none" i="0" spc="0" strike="noStrike" sz="3600" u="none">
          <a:ln>
            <a:noFill/>
          </a:ln>
          <a:solidFill>
            <a:srgbClr val="000000"/>
          </a:solidFill>
          <a:uFillTx/>
          <a:latin typeface="+mn-lt"/>
          <a:ea typeface="+mn-ea"/>
          <a:cs typeface="+mn-cs"/>
          <a:sym typeface="Helvetica Light"/>
        </a:defRPr>
      </a:lvl1pPr>
      <a:lvl2pPr marL="889000" marR="0" indent="-444500" algn="l" defTabSz="584200" rtl="0" latinLnBrk="0">
        <a:lnSpc>
          <a:spcPct val="100000"/>
        </a:lnSpc>
        <a:spcBef>
          <a:spcPts val="4200"/>
        </a:spcBef>
        <a:spcAft>
          <a:spcPts val="0"/>
        </a:spcAft>
        <a:buClrTx/>
        <a:buSzPct val="75000"/>
        <a:buFontTx/>
        <a:buChar char="•"/>
        <a:tabLst/>
        <a:defRPr b="0" baseline="0" cap="none" i="0" spc="0" strike="noStrike" sz="3600" u="none">
          <a:ln>
            <a:noFill/>
          </a:ln>
          <a:solidFill>
            <a:srgbClr val="000000"/>
          </a:solidFill>
          <a:uFillTx/>
          <a:latin typeface="+mn-lt"/>
          <a:ea typeface="+mn-ea"/>
          <a:cs typeface="+mn-cs"/>
          <a:sym typeface="Helvetica Light"/>
        </a:defRPr>
      </a:lvl2pPr>
      <a:lvl3pPr marL="1333500" marR="0" indent="-444500" algn="l" defTabSz="584200" rtl="0" latinLnBrk="0">
        <a:lnSpc>
          <a:spcPct val="100000"/>
        </a:lnSpc>
        <a:spcBef>
          <a:spcPts val="4200"/>
        </a:spcBef>
        <a:spcAft>
          <a:spcPts val="0"/>
        </a:spcAft>
        <a:buClrTx/>
        <a:buSzPct val="75000"/>
        <a:buFontTx/>
        <a:buChar char="•"/>
        <a:tabLst/>
        <a:defRPr b="0" baseline="0" cap="none" i="0" spc="0" strike="noStrike" sz="3600" u="none">
          <a:ln>
            <a:noFill/>
          </a:ln>
          <a:solidFill>
            <a:srgbClr val="000000"/>
          </a:solidFill>
          <a:uFillTx/>
          <a:latin typeface="+mn-lt"/>
          <a:ea typeface="+mn-ea"/>
          <a:cs typeface="+mn-cs"/>
          <a:sym typeface="Helvetica Light"/>
        </a:defRPr>
      </a:lvl3pPr>
      <a:lvl4pPr marL="1778000" marR="0" indent="-444500" algn="l" defTabSz="584200" rtl="0" latinLnBrk="0">
        <a:lnSpc>
          <a:spcPct val="100000"/>
        </a:lnSpc>
        <a:spcBef>
          <a:spcPts val="4200"/>
        </a:spcBef>
        <a:spcAft>
          <a:spcPts val="0"/>
        </a:spcAft>
        <a:buClrTx/>
        <a:buSzPct val="75000"/>
        <a:buFontTx/>
        <a:buChar char="•"/>
        <a:tabLst/>
        <a:defRPr b="0" baseline="0" cap="none" i="0" spc="0" strike="noStrike" sz="3600" u="none">
          <a:ln>
            <a:noFill/>
          </a:ln>
          <a:solidFill>
            <a:srgbClr val="000000"/>
          </a:solidFill>
          <a:uFillTx/>
          <a:latin typeface="+mn-lt"/>
          <a:ea typeface="+mn-ea"/>
          <a:cs typeface="+mn-cs"/>
          <a:sym typeface="Helvetica Light"/>
        </a:defRPr>
      </a:lvl4pPr>
      <a:lvl5pPr marL="2222500" marR="0" indent="-444500" algn="l" defTabSz="584200" rtl="0" latinLnBrk="0">
        <a:lnSpc>
          <a:spcPct val="100000"/>
        </a:lnSpc>
        <a:spcBef>
          <a:spcPts val="4200"/>
        </a:spcBef>
        <a:spcAft>
          <a:spcPts val="0"/>
        </a:spcAft>
        <a:buClrTx/>
        <a:buSzPct val="75000"/>
        <a:buFontTx/>
        <a:buChar char="•"/>
        <a:tabLst/>
        <a:defRPr b="0" baseline="0" cap="none" i="0" spc="0" strike="noStrike" sz="3600" u="none">
          <a:ln>
            <a:noFill/>
          </a:ln>
          <a:solidFill>
            <a:srgbClr val="000000"/>
          </a:solidFill>
          <a:uFillTx/>
          <a:latin typeface="+mn-lt"/>
          <a:ea typeface="+mn-ea"/>
          <a:cs typeface="+mn-cs"/>
          <a:sym typeface="Helvetica Light"/>
        </a:defRPr>
      </a:lvl5pPr>
      <a:lvl6pPr marL="2667000" marR="0" indent="-444500" algn="l" defTabSz="584200" rtl="0" latinLnBrk="0">
        <a:lnSpc>
          <a:spcPct val="100000"/>
        </a:lnSpc>
        <a:spcBef>
          <a:spcPts val="4200"/>
        </a:spcBef>
        <a:spcAft>
          <a:spcPts val="0"/>
        </a:spcAft>
        <a:buClrTx/>
        <a:buSzPct val="75000"/>
        <a:buFontTx/>
        <a:buChar char="•"/>
        <a:tabLst/>
        <a:defRPr b="0" baseline="0" cap="none" i="0" spc="0" strike="noStrike" sz="3600" u="none">
          <a:ln>
            <a:noFill/>
          </a:ln>
          <a:solidFill>
            <a:srgbClr val="000000"/>
          </a:solidFill>
          <a:uFillTx/>
          <a:latin typeface="+mn-lt"/>
          <a:ea typeface="+mn-ea"/>
          <a:cs typeface="+mn-cs"/>
          <a:sym typeface="Helvetica Light"/>
        </a:defRPr>
      </a:lvl6pPr>
      <a:lvl7pPr marL="3111500" marR="0" indent="-444500" algn="l" defTabSz="584200" rtl="0" latinLnBrk="0">
        <a:lnSpc>
          <a:spcPct val="100000"/>
        </a:lnSpc>
        <a:spcBef>
          <a:spcPts val="4200"/>
        </a:spcBef>
        <a:spcAft>
          <a:spcPts val="0"/>
        </a:spcAft>
        <a:buClrTx/>
        <a:buSzPct val="75000"/>
        <a:buFontTx/>
        <a:buChar char="•"/>
        <a:tabLst/>
        <a:defRPr b="0" baseline="0" cap="none" i="0" spc="0" strike="noStrike" sz="3600" u="none">
          <a:ln>
            <a:noFill/>
          </a:ln>
          <a:solidFill>
            <a:srgbClr val="000000"/>
          </a:solidFill>
          <a:uFillTx/>
          <a:latin typeface="+mn-lt"/>
          <a:ea typeface="+mn-ea"/>
          <a:cs typeface="+mn-cs"/>
          <a:sym typeface="Helvetica Light"/>
        </a:defRPr>
      </a:lvl7pPr>
      <a:lvl8pPr marL="3556000" marR="0" indent="-444500" algn="l" defTabSz="584200" rtl="0" latinLnBrk="0">
        <a:lnSpc>
          <a:spcPct val="100000"/>
        </a:lnSpc>
        <a:spcBef>
          <a:spcPts val="4200"/>
        </a:spcBef>
        <a:spcAft>
          <a:spcPts val="0"/>
        </a:spcAft>
        <a:buClrTx/>
        <a:buSzPct val="75000"/>
        <a:buFontTx/>
        <a:buChar char="•"/>
        <a:tabLst/>
        <a:defRPr b="0" baseline="0" cap="none" i="0" spc="0" strike="noStrike" sz="3600" u="none">
          <a:ln>
            <a:noFill/>
          </a:ln>
          <a:solidFill>
            <a:srgbClr val="000000"/>
          </a:solidFill>
          <a:uFillTx/>
          <a:latin typeface="+mn-lt"/>
          <a:ea typeface="+mn-ea"/>
          <a:cs typeface="+mn-cs"/>
          <a:sym typeface="Helvetica Light"/>
        </a:defRPr>
      </a:lvl8pPr>
      <a:lvl9pPr marL="4000500" marR="0" indent="-444500" algn="l" defTabSz="584200" rtl="0" latinLnBrk="0">
        <a:lnSpc>
          <a:spcPct val="100000"/>
        </a:lnSpc>
        <a:spcBef>
          <a:spcPts val="4200"/>
        </a:spcBef>
        <a:spcAft>
          <a:spcPts val="0"/>
        </a:spcAft>
        <a:buClrTx/>
        <a:buSzPct val="75000"/>
        <a:buFontTx/>
        <a:buChar char="•"/>
        <a:tabLst/>
        <a:defRPr b="0" baseline="0" cap="none" i="0" spc="0" strike="noStrike" sz="3600" u="none">
          <a:ln>
            <a:noFill/>
          </a:ln>
          <a:solidFill>
            <a:srgbClr val="000000"/>
          </a:solidFill>
          <a:uFillTx/>
          <a:latin typeface="+mn-lt"/>
          <a:ea typeface="+mn-ea"/>
          <a:cs typeface="+mn-cs"/>
          <a:sym typeface="Helvetica Light"/>
        </a:defRPr>
      </a:lvl9pPr>
    </p:bodyStyle>
    <p:otherStyle>
      <a:lvl1pPr marL="0" marR="0" indent="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1pPr>
      <a:lvl2pPr marL="0" marR="0" indent="2286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2pPr>
      <a:lvl3pPr marL="0" marR="0" indent="4572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3pPr>
      <a:lvl4pPr marL="0" marR="0" indent="6858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4pPr>
      <a:lvl5pPr marL="0" marR="0" indent="9144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5pPr>
      <a:lvl6pPr marL="0" marR="0" indent="11430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6pPr>
      <a:lvl7pPr marL="0" marR="0" indent="13716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7pPr>
      <a:lvl8pPr marL="0" marR="0" indent="16002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8pPr>
      <a:lvl9pPr marL="0" marR="0" indent="1828800" algn="ctr" defTabSz="584200" rtl="0" latinLnBrk="0">
        <a:lnSpc>
          <a:spcPct val="100000"/>
        </a:lnSpc>
        <a:spcBef>
          <a:spcPts val="0"/>
        </a:spcBef>
        <a:spcAft>
          <a:spcPts val="0"/>
        </a:spcAft>
        <a:buClrTx/>
        <a:buSzTx/>
        <a:buFontTx/>
        <a:buNone/>
        <a:tabLst/>
        <a:defRPr b="0" baseline="0" cap="none" i="0" spc="0" strike="noStrike" sz="1800" u="none">
          <a:ln>
            <a:noFill/>
          </a:ln>
          <a:solidFill>
            <a:schemeClr val="tx1"/>
          </a:solidFill>
          <a:uFillTx/>
          <a:latin typeface="+mn-lt"/>
          <a:ea typeface="+mn-ea"/>
          <a:cs typeface="+mn-cs"/>
          <a:sym typeface="Helvetica Light"/>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tif"/><Relationship Id="rId3" Type="http://schemas.openxmlformats.org/officeDocument/2006/relationships/image" Target="../media/image2.png"/></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tif"/><Relationship Id="rId3" Type="http://schemas.openxmlformats.org/officeDocument/2006/relationships/image" Target="../media/image2.tif"/><Relationship Id="rId4" Type="http://schemas.openxmlformats.org/officeDocument/2006/relationships/image" Target="../media/image3.png"/></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tif"/><Relationship Id="rId3" Type="http://schemas.openxmlformats.org/officeDocument/2006/relationships/image" Target="../media/image3.tif"/><Relationship Id="rId4" Type="http://schemas.openxmlformats.org/officeDocument/2006/relationships/image" Target="../media/image4.png"/></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tif"/><Relationship Id="rId3" Type="http://schemas.openxmlformats.org/officeDocument/2006/relationships/image" Target="../media/image4.tif"/><Relationship Id="rId4" Type="http://schemas.openxmlformats.org/officeDocument/2006/relationships/image" Target="../media/image5.png"/></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tif"/><Relationship Id="rId3" Type="http://schemas.openxmlformats.org/officeDocument/2006/relationships/image" Target="../media/image5.tif"/><Relationship Id="rId4" Type="http://schemas.openxmlformats.org/officeDocument/2006/relationships/image" Target="../media/image6.png"/><Relationship Id="rId5" Type="http://schemas.openxmlformats.org/officeDocument/2006/relationships/image" Target="../media/image6.tif"/><Relationship Id="rId6" Type="http://schemas.openxmlformats.org/officeDocument/2006/relationships/image" Target="../media/image7.png"/></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tif"/><Relationship Id="rId3" Type="http://schemas.openxmlformats.org/officeDocument/2006/relationships/image" Target="../media/image7.tif"/><Relationship Id="rId4" Type="http://schemas.openxmlformats.org/officeDocument/2006/relationships/image" Target="../media/image8.png"/><Relationship Id="rId5" Type="http://schemas.openxmlformats.org/officeDocument/2006/relationships/image" Target="../media/image8.tif"/><Relationship Id="rId6" Type="http://schemas.openxmlformats.org/officeDocument/2006/relationships/image" Target="../media/image9.png"/></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tif"/><Relationship Id="rId3" Type="http://schemas.openxmlformats.org/officeDocument/2006/relationships/image" Target="../media/image10.png"/><Relationship Id="rId4" Type="http://schemas.openxmlformats.org/officeDocument/2006/relationships/image" Target="../media/image11.png"/><Relationship Id="rId5" Type="http://schemas.openxmlformats.org/officeDocument/2006/relationships/image" Target="../media/image12.png"/><Relationship Id="rId6" Type="http://schemas.openxmlformats.org/officeDocument/2006/relationships/image" Target="../media/image13.png"/><Relationship Id="rId7" Type="http://schemas.openxmlformats.org/officeDocument/2006/relationships/image" Target="../media/image14.png"/><Relationship Id="rId8" Type="http://schemas.openxmlformats.org/officeDocument/2006/relationships/image" Target="../media/image15.png"/><Relationship Id="rId9" Type="http://schemas.openxmlformats.org/officeDocument/2006/relationships/image" Target="../media/image16.png"/><Relationship Id="rId10" Type="http://schemas.openxmlformats.org/officeDocument/2006/relationships/image" Target="../media/image17.png"/><Relationship Id="rId11" Type="http://schemas.openxmlformats.org/officeDocument/2006/relationships/image" Target="../media/image18.png"/><Relationship Id="rId12" Type="http://schemas.openxmlformats.org/officeDocument/2006/relationships/image" Target="../media/image19.png"/></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tif"/><Relationship Id="rId3" Type="http://schemas.openxmlformats.org/officeDocument/2006/relationships/image" Target="../media/image9.tif"/><Relationship Id="rId4" Type="http://schemas.openxmlformats.org/officeDocument/2006/relationships/image" Target="../media/image20.png"/></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tif"/><Relationship Id="rId3" Type="http://schemas.openxmlformats.org/officeDocument/2006/relationships/image" Target="../media/image10.tif"/><Relationship Id="rId4" Type="http://schemas.openxmlformats.org/officeDocument/2006/relationships/image" Target="../media/image21.png"/></Relationships>

</file>

<file path=ppt/slides/_rels/slide10.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tif"/><Relationship Id="rId3" Type="http://schemas.openxmlformats.org/officeDocument/2006/relationships/image" Target="../media/image11.tif"/><Relationship Id="rId4" Type="http://schemas.openxmlformats.org/officeDocument/2006/relationships/image" Target="../media/image22.png"/></Relationships>

</file>

<file path=ppt/slides/_rels/slide11.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tif"/></Relationships>

</file>

<file path=ppt/slides/_rels/slide12.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tif"/><Relationship Id="rId3" Type="http://schemas.openxmlformats.org/officeDocument/2006/relationships/hyperlink" Target="https://www.studyinternational.com/news/china-vs-britain-classroom-experiment-ignites-global-debate/#PzXs2wLztdTWjCXF.97" TargetMode="External"/><Relationship Id="rId4" Type="http://schemas.openxmlformats.org/officeDocument/2006/relationships/hyperlink" Target="http://humanitiesblog.uwtsd.ac.uk/?p=712" TargetMode="External"/><Relationship Id="rId5" Type="http://schemas.openxmlformats.org/officeDocument/2006/relationships/hyperlink" Target="http://ncee.org/what-we-do/center-on-international-education-benchmarking/top-performing-countries/shanghai-china/shanghai-china-instructional-systems/" TargetMode="External"/><Relationship Id="rId6" Type="http://schemas.openxmlformats.org/officeDocument/2006/relationships/hyperlink" Target="http://www.chinadaily.com.cn/china/2011-05/30/content_12608282.htm" TargetMode="External"/><Relationship Id="rId7" Type="http://schemas.openxmlformats.org/officeDocument/2006/relationships/hyperlink" Target="http://zhaolearning.com" TargetMode="External"/><Relationship Id="rId8" Type="http://schemas.openxmlformats.org/officeDocument/2006/relationships/hyperlink" Target="http://smartraveller.gov.au/Countries/asia/north/pages/china.aspx" TargetMode="External"/><Relationship Id="rId9" Type="http://schemas.openxmlformats.org/officeDocument/2006/relationships/hyperlink" Target="https://laowaiteacher.wordpress.com/tag/chinese-language/" TargetMode="External"/><Relationship Id="rId10" Type="http://schemas.openxmlformats.org/officeDocument/2006/relationships/hyperlink" Target="http://enrolment.smu.ac.uk" TargetMode="External"/><Relationship Id="rId11" Type="http://schemas.openxmlformats.org/officeDocument/2006/relationships/hyperlink" Target="https://www.archdaily.com/782854/school-with-open-space-beijing-n61-high-school-huilongguan-branch-eijing-insititute-of-architectural-design-6th-division/56d2440fe58ece504c000019-school-with-open-space-beijing-n61-high-school-huilongguan-branch-eijing-insititute-of-architectural-design-6th-division-photo?ad_medium=widget&amp;ad_name=navigation-next"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19" name="pasted-image.tiff"/>
          <p:cNvPicPr>
            <a:picLocks noChangeAspect="1"/>
          </p:cNvPicPr>
          <p:nvPr/>
        </p:nvPicPr>
        <p:blipFill>
          <a:blip r:embed="rId2">
            <a:alphaModFix amt="15049"/>
            <a:extLst/>
          </a:blip>
          <a:stretch>
            <a:fillRect/>
          </a:stretch>
        </p:blipFill>
        <p:spPr>
          <a:xfrm>
            <a:off x="706437" y="-1"/>
            <a:ext cx="11591926" cy="9753601"/>
          </a:xfrm>
          <a:prstGeom prst="rect">
            <a:avLst/>
          </a:prstGeom>
          <a:ln w="12700">
            <a:miter lim="400000"/>
          </a:ln>
        </p:spPr>
      </p:pic>
      <p:pic>
        <p:nvPicPr>
          <p:cNvPr id="120" name=""/>
          <p:cNvPicPr>
            <a:picLocks noChangeAspect="0"/>
          </p:cNvPicPr>
          <p:nvPr/>
        </p:nvPicPr>
        <p:blipFill>
          <a:blip r:embed="rId3">
            <a:extLst/>
          </a:blip>
          <a:stretch>
            <a:fillRect/>
          </a:stretch>
        </p:blipFill>
        <p:spPr>
          <a:xfrm>
            <a:off x="2130538" y="1093759"/>
            <a:ext cx="8743724" cy="4628149"/>
          </a:xfrm>
          <a:prstGeom prst="rect">
            <a:avLst/>
          </a:prstGeom>
          <a:effectLst>
            <a:reflection blurRad="0" stA="50000" stPos="0" endA="0" endPos="40000" dist="0" dir="5400000" fadeDir="5400000" sx="100000" sy="-100000" kx="0" ky="0" algn="bl" rotWithShape="0"/>
          </a:effectLst>
        </p:spPr>
      </p:pic>
      <p:sp>
        <p:nvSpPr>
          <p:cNvPr id="121" name="Shape 121"/>
          <p:cNvSpPr/>
          <p:nvPr/>
        </p:nvSpPr>
        <p:spPr>
          <a:xfrm>
            <a:off x="1223615" y="205159"/>
            <a:ext cx="10557571" cy="65648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4000" u="sng">
                <a:latin typeface="Arial"/>
                <a:ea typeface="Arial"/>
                <a:cs typeface="Arial"/>
                <a:sym typeface="Arial"/>
              </a:defRPr>
            </a:lvl1pPr>
          </a:lstStyle>
          <a:p>
            <a:pPr/>
            <a:r>
              <a:t>Chinese Curriculum - Ministry of Education</a:t>
            </a:r>
          </a:p>
        </p:txBody>
      </p:sp>
      <p:sp>
        <p:nvSpPr>
          <p:cNvPr id="122" name="Shape 122"/>
          <p:cNvSpPr/>
          <p:nvPr/>
        </p:nvSpPr>
        <p:spPr>
          <a:xfrm>
            <a:off x="878024" y="6223036"/>
            <a:ext cx="11248751" cy="319579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spAutoFit/>
          </a:bodyPr>
          <a:lstStyle/>
          <a:p>
            <a:pPr marL="388055" indent="-388055" algn="l">
              <a:lnSpc>
                <a:spcPct val="150000"/>
              </a:lnSpc>
              <a:buSzPct val="100000"/>
              <a:buAutoNum type="arabicPeriod" startAt="1"/>
              <a:defRPr sz="2500">
                <a:latin typeface="Arial"/>
                <a:ea typeface="Arial"/>
                <a:cs typeface="Arial"/>
                <a:sym typeface="Arial"/>
              </a:defRPr>
            </a:pPr>
            <a:r>
              <a:t>Outline the Chinese curriculum and the background.</a:t>
            </a:r>
          </a:p>
          <a:p>
            <a:pPr marL="388055" indent="-388055" algn="l">
              <a:lnSpc>
                <a:spcPct val="150000"/>
              </a:lnSpc>
              <a:buSzPct val="100000"/>
              <a:buAutoNum type="arabicPeriod" startAt="1"/>
              <a:defRPr sz="2500">
                <a:latin typeface="Arial"/>
                <a:ea typeface="Arial"/>
                <a:cs typeface="Arial"/>
                <a:sym typeface="Arial"/>
              </a:defRPr>
            </a:pPr>
            <a:r>
              <a:t>Outline the benefits and the disadvantages of the Chinese curriculum.</a:t>
            </a:r>
          </a:p>
          <a:p>
            <a:pPr marL="388055" indent="-388055" algn="l">
              <a:lnSpc>
                <a:spcPct val="150000"/>
              </a:lnSpc>
              <a:buSzPct val="100000"/>
              <a:buAutoNum type="arabicPeriod" startAt="1"/>
              <a:defRPr sz="2500">
                <a:latin typeface="Arial"/>
                <a:ea typeface="Arial"/>
                <a:cs typeface="Arial"/>
                <a:sym typeface="Arial"/>
              </a:defRPr>
            </a:pPr>
            <a:r>
              <a:t>Focus on the whole of the Chinese curriculum; primary education to secondary education.</a:t>
            </a:r>
          </a:p>
          <a:p>
            <a:pPr marL="440972" indent="-440972" algn="l">
              <a:lnSpc>
                <a:spcPct val="150000"/>
              </a:lnSpc>
              <a:buSzPct val="100000"/>
              <a:buAutoNum type="arabicPeriod" startAt="1"/>
              <a:defRPr sz="2200">
                <a:latin typeface="Arial"/>
                <a:ea typeface="Arial"/>
                <a:cs typeface="Arial"/>
                <a:sym typeface="Arial"/>
              </a:defRPr>
            </a:pPr>
            <a:r>
              <a:rPr sz="2500"/>
              <a:t>Comparing the whole of the Chinese curriculum to the whole of the Welsh Curriculum.</a:t>
            </a:r>
            <a:r>
              <a:t> </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24" name="pasted-image.tiff"/>
          <p:cNvPicPr>
            <a:picLocks noChangeAspect="1"/>
          </p:cNvPicPr>
          <p:nvPr/>
        </p:nvPicPr>
        <p:blipFill>
          <a:blip r:embed="rId2">
            <a:alphaModFix amt="15253"/>
            <a:extLst/>
          </a:blip>
          <a:stretch>
            <a:fillRect/>
          </a:stretch>
        </p:blipFill>
        <p:spPr>
          <a:xfrm>
            <a:off x="549418" y="0"/>
            <a:ext cx="11591926" cy="9753601"/>
          </a:xfrm>
          <a:prstGeom prst="rect">
            <a:avLst/>
          </a:prstGeom>
          <a:ln w="12700">
            <a:miter lim="400000"/>
          </a:ln>
        </p:spPr>
      </p:pic>
      <p:sp>
        <p:nvSpPr>
          <p:cNvPr id="125" name="Shape 125"/>
          <p:cNvSpPr/>
          <p:nvPr/>
        </p:nvSpPr>
        <p:spPr>
          <a:xfrm>
            <a:off x="3495972" y="171023"/>
            <a:ext cx="6012856" cy="65648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4000" u="sng">
                <a:latin typeface="Arial"/>
                <a:ea typeface="Arial"/>
                <a:cs typeface="Arial"/>
                <a:sym typeface="Arial"/>
              </a:defRPr>
            </a:lvl1pPr>
          </a:lstStyle>
          <a:p>
            <a:pPr/>
            <a:r>
              <a:t>Background information</a:t>
            </a:r>
          </a:p>
        </p:txBody>
      </p:sp>
      <p:sp>
        <p:nvSpPr>
          <p:cNvPr id="126" name="Shape 126"/>
          <p:cNvSpPr/>
          <p:nvPr/>
        </p:nvSpPr>
        <p:spPr>
          <a:xfrm>
            <a:off x="444070" y="4609499"/>
            <a:ext cx="12116660" cy="483756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spAutoFit/>
          </a:bodyPr>
          <a:lstStyle/>
          <a:p>
            <a:pPr marL="444500" indent="-444500" algn="l">
              <a:lnSpc>
                <a:spcPct val="150000"/>
              </a:lnSpc>
              <a:buSzPct val="75000"/>
              <a:buChar char="•"/>
              <a:defRPr sz="2500">
                <a:latin typeface="Arial"/>
                <a:ea typeface="Arial"/>
                <a:cs typeface="Arial"/>
                <a:sym typeface="Arial"/>
              </a:defRPr>
            </a:pPr>
            <a:r>
              <a:t>4 components: basic education, occupational education, higher education and adult education. </a:t>
            </a:r>
          </a:p>
          <a:p>
            <a:pPr marL="444500" indent="-444500" algn="l">
              <a:lnSpc>
                <a:spcPct val="150000"/>
              </a:lnSpc>
              <a:buSzPct val="75000"/>
              <a:buChar char="•"/>
              <a:defRPr sz="2500">
                <a:latin typeface="Arial"/>
                <a:ea typeface="Arial"/>
                <a:cs typeface="Arial"/>
                <a:sym typeface="Arial"/>
              </a:defRPr>
            </a:pPr>
            <a:r>
              <a:t>It is one of the most challenging education system in the world!</a:t>
            </a:r>
          </a:p>
          <a:p>
            <a:pPr marL="444500" indent="-444500" algn="l">
              <a:lnSpc>
                <a:spcPct val="150000"/>
              </a:lnSpc>
              <a:buSzPct val="75000"/>
              <a:buChar char="•"/>
              <a:defRPr sz="2500">
                <a:latin typeface="Arial"/>
                <a:ea typeface="Arial"/>
                <a:cs typeface="Arial"/>
                <a:sym typeface="Arial"/>
              </a:defRPr>
            </a:pPr>
            <a:r>
              <a:t>Since 1986 people within China have had the right to a minimum of 9 years in education. 6 years in primary school and 3 years in secondary school. </a:t>
            </a:r>
          </a:p>
          <a:p>
            <a:pPr marL="444500" indent="-444500" algn="l">
              <a:lnSpc>
                <a:spcPct val="150000"/>
              </a:lnSpc>
              <a:buSzPct val="75000"/>
              <a:buChar char="•"/>
              <a:defRPr sz="2500">
                <a:latin typeface="Arial"/>
                <a:ea typeface="Arial"/>
                <a:cs typeface="Arial"/>
                <a:sym typeface="Arial"/>
              </a:defRPr>
            </a:pPr>
            <a:r>
              <a:t>Starting age for primary school in China is 7, unless you are in Shanghai or Beijing then you start school at the age of 6.</a:t>
            </a:r>
          </a:p>
          <a:p>
            <a:pPr marL="444500" indent="-444500" algn="l">
              <a:lnSpc>
                <a:spcPct val="150000"/>
              </a:lnSpc>
              <a:buSzPct val="75000"/>
              <a:buChar char="•"/>
              <a:defRPr sz="2500">
                <a:latin typeface="Arial"/>
                <a:ea typeface="Arial"/>
                <a:cs typeface="Arial"/>
                <a:sym typeface="Arial"/>
              </a:defRPr>
            </a:pPr>
            <a:r>
              <a:t>Primary school starts at 8am and finishes at 3pm. Secondary school starts at 7:30am and finishes at 4pm.</a:t>
            </a:r>
          </a:p>
        </p:txBody>
      </p:sp>
      <p:grpSp>
        <p:nvGrpSpPr>
          <p:cNvPr id="129" name="Group 129"/>
          <p:cNvGrpSpPr/>
          <p:nvPr/>
        </p:nvGrpSpPr>
        <p:grpSpPr>
          <a:xfrm>
            <a:off x="1826264" y="912099"/>
            <a:ext cx="9352272" cy="3612806"/>
            <a:chOff x="0" y="0"/>
            <a:chExt cx="9352271" cy="3612804"/>
          </a:xfrm>
        </p:grpSpPr>
        <p:pic>
          <p:nvPicPr>
            <p:cNvPr id="128" name="pasted-image.tiff"/>
            <p:cNvPicPr>
              <a:picLocks noChangeAspect="1"/>
            </p:cNvPicPr>
            <p:nvPr/>
          </p:nvPicPr>
          <p:blipFill>
            <a:blip r:embed="rId3">
              <a:extLst/>
            </a:blip>
            <a:srcRect l="0" t="8047" r="0" b="8047"/>
            <a:stretch>
              <a:fillRect/>
            </a:stretch>
          </p:blipFill>
          <p:spPr>
            <a:xfrm>
              <a:off x="127000" y="88900"/>
              <a:ext cx="9098272" cy="3282605"/>
            </a:xfrm>
            <a:prstGeom prst="rect">
              <a:avLst/>
            </a:prstGeom>
            <a:ln>
              <a:noFill/>
            </a:ln>
            <a:effectLst/>
          </p:spPr>
        </p:pic>
        <p:pic>
          <p:nvPicPr>
            <p:cNvPr id="127" name=""/>
            <p:cNvPicPr>
              <a:picLocks noChangeAspect="0"/>
            </p:cNvPicPr>
            <p:nvPr/>
          </p:nvPicPr>
          <p:blipFill>
            <a:blip r:embed="rId4">
              <a:extLst/>
            </a:blip>
            <a:stretch>
              <a:fillRect/>
            </a:stretch>
          </p:blipFill>
          <p:spPr>
            <a:xfrm>
              <a:off x="-1" y="0"/>
              <a:ext cx="9352272" cy="3612805"/>
            </a:xfrm>
            <a:prstGeom prst="rect">
              <a:avLst/>
            </a:prstGeom>
            <a:effectLst/>
          </p:spPr>
        </p:pic>
      </p:grpSp>
    </p:spTree>
  </p:cSld>
  <p:clrMapOvr>
    <a:masterClrMapping/>
  </p:clrMapOvr>
  <p:transition xmlns:p14="http://schemas.microsoft.com/office/powerpoint/2010/main" spd="med" advClick="1" p14:dur="1000"/>
</p:sld>
</file>

<file path=ppt/slides/slide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31" name="pasted-image.tiff"/>
          <p:cNvPicPr>
            <a:picLocks noChangeAspect="1"/>
          </p:cNvPicPr>
          <p:nvPr/>
        </p:nvPicPr>
        <p:blipFill>
          <a:blip r:embed="rId2">
            <a:alphaModFix amt="15049"/>
            <a:extLst/>
          </a:blip>
          <a:stretch>
            <a:fillRect/>
          </a:stretch>
        </p:blipFill>
        <p:spPr>
          <a:xfrm>
            <a:off x="706437" y="0"/>
            <a:ext cx="11591926" cy="9753601"/>
          </a:xfrm>
          <a:prstGeom prst="rect">
            <a:avLst/>
          </a:prstGeom>
          <a:ln w="12700">
            <a:miter lim="400000"/>
          </a:ln>
        </p:spPr>
      </p:pic>
      <p:sp>
        <p:nvSpPr>
          <p:cNvPr id="132" name="Shape 132"/>
          <p:cNvSpPr/>
          <p:nvPr/>
        </p:nvSpPr>
        <p:spPr>
          <a:xfrm>
            <a:off x="2338131" y="262097"/>
            <a:ext cx="8667205" cy="65648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l">
              <a:defRPr b="1" sz="4000" u="sng">
                <a:latin typeface="Arial"/>
                <a:ea typeface="Arial"/>
                <a:cs typeface="Arial"/>
                <a:sym typeface="Arial"/>
              </a:defRPr>
            </a:lvl1pPr>
          </a:lstStyle>
          <a:p>
            <a:pPr/>
            <a:r>
              <a:t>Benefits of the Chinese curriculum </a:t>
            </a:r>
          </a:p>
        </p:txBody>
      </p:sp>
      <p:sp>
        <p:nvSpPr>
          <p:cNvPr id="133" name="Shape 133"/>
          <p:cNvSpPr/>
          <p:nvPr/>
        </p:nvSpPr>
        <p:spPr>
          <a:xfrm>
            <a:off x="502479" y="5332961"/>
            <a:ext cx="12338508" cy="374305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spAutoFit/>
          </a:bodyPr>
          <a:lstStyle/>
          <a:p>
            <a:pPr marL="444500" indent="-444500" algn="l">
              <a:lnSpc>
                <a:spcPct val="150000"/>
              </a:lnSpc>
              <a:buSzPct val="75000"/>
              <a:buChar char="•"/>
              <a:defRPr sz="2500">
                <a:latin typeface="Arial"/>
                <a:ea typeface="Arial"/>
                <a:cs typeface="Arial"/>
                <a:sym typeface="Arial"/>
              </a:defRPr>
            </a:pPr>
            <a:r>
              <a:t>According to research done by the Programme For International Student Assessment  (PISA) the nine year compulsory education has been a great success.</a:t>
            </a:r>
          </a:p>
          <a:p>
            <a:pPr marL="444500" indent="-444500" algn="l">
              <a:lnSpc>
                <a:spcPct val="150000"/>
              </a:lnSpc>
              <a:buSzPct val="75000"/>
              <a:buChar char="•"/>
              <a:defRPr sz="2500">
                <a:latin typeface="Arial"/>
                <a:ea typeface="Arial"/>
                <a:cs typeface="Arial"/>
                <a:sym typeface="Arial"/>
              </a:defRPr>
            </a:pPr>
            <a:r>
              <a:t>According to the National Centre On Education (2014) “Across China, it is said that 52.5% of students went on to going to upper secondary school and in Shanghai that figure rises to 97%”.</a:t>
            </a:r>
          </a:p>
          <a:p>
            <a:pPr marL="444500" indent="-444500" algn="l">
              <a:lnSpc>
                <a:spcPct val="150000"/>
              </a:lnSpc>
              <a:buSzPct val="75000"/>
              <a:buChar char="•"/>
              <a:defRPr sz="2500">
                <a:latin typeface="Arial"/>
                <a:ea typeface="Arial"/>
                <a:cs typeface="Arial"/>
                <a:sym typeface="Arial"/>
              </a:defRPr>
            </a:pPr>
            <a:r>
              <a:t>3 parts: basic education, enriched curriculum, inquiry based curriculum.</a:t>
            </a:r>
          </a:p>
          <a:p>
            <a:pPr marL="444500" indent="-444500" algn="l">
              <a:lnSpc>
                <a:spcPct val="150000"/>
              </a:lnSpc>
              <a:buSzPct val="75000"/>
              <a:buChar char="•"/>
              <a:defRPr sz="2500">
                <a:latin typeface="Arial"/>
                <a:ea typeface="Arial"/>
                <a:cs typeface="Arial"/>
                <a:sym typeface="Arial"/>
              </a:defRPr>
            </a:pPr>
            <a:r>
              <a:t>Teachers are encouraged to put pupils at the centre of their priorities.</a:t>
            </a:r>
          </a:p>
        </p:txBody>
      </p:sp>
      <p:grpSp>
        <p:nvGrpSpPr>
          <p:cNvPr id="136" name="Group 136"/>
          <p:cNvGrpSpPr/>
          <p:nvPr/>
        </p:nvGrpSpPr>
        <p:grpSpPr>
          <a:xfrm>
            <a:off x="2419418" y="1175516"/>
            <a:ext cx="8504631" cy="3900508"/>
            <a:chOff x="0" y="0"/>
            <a:chExt cx="8504629" cy="3900506"/>
          </a:xfrm>
        </p:grpSpPr>
        <p:pic>
          <p:nvPicPr>
            <p:cNvPr id="135" name="pasted-image.tiff"/>
            <p:cNvPicPr>
              <a:picLocks noChangeAspect="1"/>
            </p:cNvPicPr>
            <p:nvPr/>
          </p:nvPicPr>
          <p:blipFill>
            <a:blip r:embed="rId3">
              <a:extLst/>
            </a:blip>
            <a:stretch>
              <a:fillRect/>
            </a:stretch>
          </p:blipFill>
          <p:spPr>
            <a:xfrm>
              <a:off x="127000" y="88900"/>
              <a:ext cx="8250630" cy="3570307"/>
            </a:xfrm>
            <a:prstGeom prst="rect">
              <a:avLst/>
            </a:prstGeom>
            <a:ln>
              <a:noFill/>
            </a:ln>
            <a:effectLst/>
          </p:spPr>
        </p:pic>
        <p:pic>
          <p:nvPicPr>
            <p:cNvPr id="134" name=""/>
            <p:cNvPicPr>
              <a:picLocks noChangeAspect="0"/>
            </p:cNvPicPr>
            <p:nvPr/>
          </p:nvPicPr>
          <p:blipFill>
            <a:blip r:embed="rId4">
              <a:extLst/>
            </a:blip>
            <a:stretch>
              <a:fillRect/>
            </a:stretch>
          </p:blipFill>
          <p:spPr>
            <a:xfrm>
              <a:off x="0" y="0"/>
              <a:ext cx="8504630" cy="3900507"/>
            </a:xfrm>
            <a:prstGeom prst="rect">
              <a:avLst/>
            </a:prstGeom>
            <a:effectLst/>
          </p:spPr>
        </p:pic>
      </p:grpSp>
    </p:spTree>
  </p:cSld>
  <p:clrMapOvr>
    <a:masterClrMapping/>
  </p:clrMapOvr>
  <p:transition xmlns:p14="http://schemas.microsoft.com/office/powerpoint/2010/main" spd="med" advClick="1" p14:dur="1000"/>
</p:sld>
</file>

<file path=ppt/slides/slide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38" name="pasted-image.tiff"/>
          <p:cNvPicPr>
            <a:picLocks noChangeAspect="1"/>
          </p:cNvPicPr>
          <p:nvPr/>
        </p:nvPicPr>
        <p:blipFill>
          <a:blip r:embed="rId2">
            <a:alphaModFix amt="15049"/>
            <a:extLst/>
          </a:blip>
          <a:stretch>
            <a:fillRect/>
          </a:stretch>
        </p:blipFill>
        <p:spPr>
          <a:xfrm>
            <a:off x="862153" y="0"/>
            <a:ext cx="11591926" cy="9753601"/>
          </a:xfrm>
          <a:prstGeom prst="rect">
            <a:avLst/>
          </a:prstGeom>
          <a:ln w="12700">
            <a:miter lim="400000"/>
          </a:ln>
        </p:spPr>
      </p:pic>
      <p:sp>
        <p:nvSpPr>
          <p:cNvPr id="139" name="Shape 139"/>
          <p:cNvSpPr/>
          <p:nvPr/>
        </p:nvSpPr>
        <p:spPr>
          <a:xfrm>
            <a:off x="1985309" y="124647"/>
            <a:ext cx="9345614" cy="65648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l">
              <a:defRPr b="1" sz="4000" u="sng">
                <a:latin typeface="Arial"/>
                <a:ea typeface="Arial"/>
                <a:cs typeface="Arial"/>
                <a:sym typeface="Arial"/>
              </a:defRPr>
            </a:lvl1pPr>
          </a:lstStyle>
          <a:p>
            <a:pPr/>
            <a:r>
              <a:t>Drawbacks of the Chinese curriculum </a:t>
            </a:r>
          </a:p>
        </p:txBody>
      </p:sp>
      <p:sp>
        <p:nvSpPr>
          <p:cNvPr id="140" name="Shape 140"/>
          <p:cNvSpPr/>
          <p:nvPr/>
        </p:nvSpPr>
        <p:spPr>
          <a:xfrm>
            <a:off x="114642" y="4331899"/>
            <a:ext cx="12775517" cy="538482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spAutoFit/>
          </a:bodyPr>
          <a:lstStyle/>
          <a:p>
            <a:pPr marL="308680" indent="-308680" algn="l">
              <a:lnSpc>
                <a:spcPct val="150000"/>
              </a:lnSpc>
              <a:buSzPct val="75000"/>
              <a:buChar char="•"/>
              <a:defRPr sz="2500">
                <a:latin typeface="Arial"/>
                <a:ea typeface="Arial"/>
                <a:cs typeface="Arial"/>
                <a:sym typeface="Arial"/>
              </a:defRPr>
            </a:pPr>
            <a:r>
              <a:t>Students are studying for too long and it is affecting their health. </a:t>
            </a:r>
          </a:p>
          <a:p>
            <a:pPr marL="308680" indent="-308680" algn="l">
              <a:lnSpc>
                <a:spcPct val="150000"/>
              </a:lnSpc>
              <a:buSzPct val="75000"/>
              <a:buChar char="•"/>
              <a:defRPr sz="2500">
                <a:latin typeface="Arial"/>
                <a:ea typeface="Arial"/>
                <a:cs typeface="Arial"/>
                <a:sym typeface="Arial"/>
              </a:defRPr>
            </a:pPr>
            <a:r>
              <a:t>More than 45% of pupils attend after school maths lessons for four hours each week.</a:t>
            </a:r>
          </a:p>
          <a:p>
            <a:pPr marL="308680" indent="-308680" algn="l" defTabSz="457200">
              <a:lnSpc>
                <a:spcPct val="150000"/>
              </a:lnSpc>
              <a:buSzPct val="75000"/>
              <a:buChar char="•"/>
              <a:defRPr sz="2500">
                <a:latin typeface="Arial"/>
                <a:ea typeface="Arial"/>
                <a:cs typeface="Arial"/>
                <a:sym typeface="Arial"/>
              </a:defRPr>
            </a:pPr>
            <a:r>
              <a:t>“Chinese children face the same kind of developmental and mental health challenges as those faced by children in the West” (Leung 2008, p.21).</a:t>
            </a:r>
          </a:p>
          <a:p>
            <a:pPr marL="308680" indent="-308680" algn="l">
              <a:lnSpc>
                <a:spcPct val="150000"/>
              </a:lnSpc>
              <a:buSzPct val="75000"/>
              <a:buChar char="•"/>
              <a:defRPr sz="2500">
                <a:latin typeface="Arial"/>
                <a:ea typeface="Arial"/>
                <a:cs typeface="Arial"/>
                <a:sym typeface="Arial"/>
              </a:defRPr>
            </a:pPr>
            <a:r>
              <a:t>According to a recent survey by China Daily (2011) pupils in cities are facing sleep deprivation. “About 80% of China’s primary and middle school students are not getting enough sleep”.</a:t>
            </a:r>
          </a:p>
          <a:p>
            <a:pPr marL="308680" indent="-308680" algn="l">
              <a:lnSpc>
                <a:spcPct val="150000"/>
              </a:lnSpc>
              <a:buSzPct val="75000"/>
              <a:buChar char="•"/>
              <a:defRPr sz="2500">
                <a:latin typeface="Arial"/>
                <a:ea typeface="Arial"/>
                <a:cs typeface="Arial"/>
                <a:sym typeface="Arial"/>
              </a:defRPr>
            </a:pPr>
            <a:r>
              <a:t>Approximately 100 students in one classroom in the rural areas of China.</a:t>
            </a:r>
          </a:p>
          <a:p>
            <a:pPr marL="308680" indent="-308680" algn="l" defTabSz="457200">
              <a:lnSpc>
                <a:spcPct val="150000"/>
              </a:lnSpc>
              <a:buSzPct val="75000"/>
              <a:buChar char="•"/>
              <a:defRPr sz="2500">
                <a:latin typeface="Arial"/>
                <a:ea typeface="Arial"/>
                <a:cs typeface="Arial"/>
                <a:sym typeface="Arial"/>
              </a:defRPr>
            </a:pPr>
            <a:r>
              <a:t>“Forcing students to go through a high pressure system of education is not a good idea. It may lead to good workers but not good thinkers” (Yong Zhao, 2015, p.8)</a:t>
            </a:r>
          </a:p>
        </p:txBody>
      </p:sp>
      <p:grpSp>
        <p:nvGrpSpPr>
          <p:cNvPr id="143" name="Group 143"/>
          <p:cNvGrpSpPr/>
          <p:nvPr/>
        </p:nvGrpSpPr>
        <p:grpSpPr>
          <a:xfrm>
            <a:off x="3582889" y="766484"/>
            <a:ext cx="6150453" cy="3632214"/>
            <a:chOff x="0" y="0"/>
            <a:chExt cx="6150452" cy="3632213"/>
          </a:xfrm>
        </p:grpSpPr>
        <p:pic>
          <p:nvPicPr>
            <p:cNvPr id="142" name="pasted-image.tiff"/>
            <p:cNvPicPr>
              <a:picLocks noChangeAspect="1"/>
            </p:cNvPicPr>
            <p:nvPr/>
          </p:nvPicPr>
          <p:blipFill>
            <a:blip r:embed="rId3">
              <a:extLst/>
            </a:blip>
            <a:stretch>
              <a:fillRect/>
            </a:stretch>
          </p:blipFill>
          <p:spPr>
            <a:xfrm>
              <a:off x="127000" y="88900"/>
              <a:ext cx="5896453" cy="3302014"/>
            </a:xfrm>
            <a:prstGeom prst="rect">
              <a:avLst/>
            </a:prstGeom>
            <a:ln>
              <a:noFill/>
            </a:ln>
            <a:effectLst/>
          </p:spPr>
        </p:pic>
        <p:pic>
          <p:nvPicPr>
            <p:cNvPr id="141" name=""/>
            <p:cNvPicPr>
              <a:picLocks noChangeAspect="0"/>
            </p:cNvPicPr>
            <p:nvPr/>
          </p:nvPicPr>
          <p:blipFill>
            <a:blip r:embed="rId4">
              <a:extLst/>
            </a:blip>
            <a:stretch>
              <a:fillRect/>
            </a:stretch>
          </p:blipFill>
          <p:spPr>
            <a:xfrm>
              <a:off x="0" y="0"/>
              <a:ext cx="6150453" cy="3632214"/>
            </a:xfrm>
            <a:prstGeom prst="rect">
              <a:avLst/>
            </a:prstGeom>
            <a:effectLst/>
          </p:spPr>
        </p:pic>
      </p:grpSp>
    </p:spTree>
  </p:cSld>
  <p:clrMapOvr>
    <a:masterClrMapping/>
  </p:clrMapOvr>
  <p:transition xmlns:p14="http://schemas.microsoft.com/office/powerpoint/2010/main" spd="med" advClick="1" p14:dur="1000"/>
</p:sld>
</file>

<file path=ppt/slides/slide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45" name="pasted-image.tiff"/>
          <p:cNvPicPr>
            <a:picLocks noChangeAspect="1"/>
          </p:cNvPicPr>
          <p:nvPr/>
        </p:nvPicPr>
        <p:blipFill>
          <a:blip r:embed="rId2">
            <a:alphaModFix amt="15049"/>
            <a:extLst/>
          </a:blip>
          <a:stretch>
            <a:fillRect/>
          </a:stretch>
        </p:blipFill>
        <p:spPr>
          <a:xfrm>
            <a:off x="882888" y="0"/>
            <a:ext cx="11591926" cy="9753601"/>
          </a:xfrm>
          <a:prstGeom prst="rect">
            <a:avLst/>
          </a:prstGeom>
          <a:ln w="12700">
            <a:miter lim="400000"/>
          </a:ln>
        </p:spPr>
      </p:pic>
      <p:sp>
        <p:nvSpPr>
          <p:cNvPr id="146" name="Shape 146"/>
          <p:cNvSpPr/>
          <p:nvPr/>
        </p:nvSpPr>
        <p:spPr>
          <a:xfrm>
            <a:off x="1262648" y="149697"/>
            <a:ext cx="10832406" cy="122798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4000" u="sng">
                <a:latin typeface="Arial"/>
                <a:ea typeface="Arial"/>
                <a:cs typeface="Arial"/>
                <a:sym typeface="Arial"/>
              </a:defRPr>
            </a:lvl1pPr>
          </a:lstStyle>
          <a:p>
            <a:pPr/>
            <a:r>
              <a:t>Similarities between the Chinese and Welsh Curriculum</a:t>
            </a:r>
          </a:p>
        </p:txBody>
      </p:sp>
      <p:sp>
        <p:nvSpPr>
          <p:cNvPr id="147" name="Shape 147"/>
          <p:cNvSpPr/>
          <p:nvPr/>
        </p:nvSpPr>
        <p:spPr>
          <a:xfrm>
            <a:off x="82991" y="5688644"/>
            <a:ext cx="6217288" cy="3743053"/>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b">
            <a:spAutoFit/>
          </a:bodyPr>
          <a:lstStyle>
            <a:lvl1pPr marL="271638" indent="-271638" algn="l">
              <a:lnSpc>
                <a:spcPct val="150000"/>
              </a:lnSpc>
              <a:buSzPct val="75000"/>
              <a:buChar char="•"/>
              <a:defRPr sz="2500">
                <a:latin typeface="Arial"/>
                <a:ea typeface="Arial"/>
                <a:cs typeface="Arial"/>
                <a:sym typeface="Arial"/>
              </a:defRPr>
            </a:lvl1pPr>
          </a:lstStyle>
          <a:p>
            <a:pPr/>
            <a:r>
              <a:t>In 2008, a renewed effort to get students to engage their learning led to 8 curricula learning domains: language and literature, maths, science, social sciences, technology, arts and p.e. The subjects taught in China are no different to the curriculum in Wales.</a:t>
            </a:r>
          </a:p>
        </p:txBody>
      </p:sp>
      <p:grpSp>
        <p:nvGrpSpPr>
          <p:cNvPr id="150" name="Group 150"/>
          <p:cNvGrpSpPr/>
          <p:nvPr/>
        </p:nvGrpSpPr>
        <p:grpSpPr>
          <a:xfrm>
            <a:off x="264120" y="1500687"/>
            <a:ext cx="5855030" cy="4064950"/>
            <a:chOff x="0" y="0"/>
            <a:chExt cx="5855029" cy="4064948"/>
          </a:xfrm>
        </p:grpSpPr>
        <p:pic>
          <p:nvPicPr>
            <p:cNvPr id="149" name="pasted-image.tiff"/>
            <p:cNvPicPr>
              <a:picLocks noChangeAspect="1"/>
            </p:cNvPicPr>
            <p:nvPr/>
          </p:nvPicPr>
          <p:blipFill>
            <a:blip r:embed="rId3">
              <a:extLst/>
            </a:blip>
            <a:stretch>
              <a:fillRect/>
            </a:stretch>
          </p:blipFill>
          <p:spPr>
            <a:xfrm>
              <a:off x="127000" y="88900"/>
              <a:ext cx="5601030" cy="3734749"/>
            </a:xfrm>
            <a:prstGeom prst="rect">
              <a:avLst/>
            </a:prstGeom>
            <a:ln>
              <a:noFill/>
            </a:ln>
            <a:effectLst/>
          </p:spPr>
        </p:pic>
        <p:pic>
          <p:nvPicPr>
            <p:cNvPr id="148" name=""/>
            <p:cNvPicPr>
              <a:picLocks noChangeAspect="0"/>
            </p:cNvPicPr>
            <p:nvPr/>
          </p:nvPicPr>
          <p:blipFill>
            <a:blip r:embed="rId4">
              <a:extLst/>
            </a:blip>
            <a:stretch>
              <a:fillRect/>
            </a:stretch>
          </p:blipFill>
          <p:spPr>
            <a:xfrm>
              <a:off x="0" y="0"/>
              <a:ext cx="5855030" cy="4064949"/>
            </a:xfrm>
            <a:prstGeom prst="rect">
              <a:avLst/>
            </a:prstGeom>
            <a:effectLst/>
          </p:spPr>
        </p:pic>
      </p:grpSp>
      <p:grpSp>
        <p:nvGrpSpPr>
          <p:cNvPr id="153" name="Group 153"/>
          <p:cNvGrpSpPr/>
          <p:nvPr/>
        </p:nvGrpSpPr>
        <p:grpSpPr>
          <a:xfrm>
            <a:off x="6362501" y="5555867"/>
            <a:ext cx="6384679" cy="4008607"/>
            <a:chOff x="0" y="0"/>
            <a:chExt cx="6384678" cy="4008606"/>
          </a:xfrm>
        </p:grpSpPr>
        <p:pic>
          <p:nvPicPr>
            <p:cNvPr id="152" name="pasted-image.tiff"/>
            <p:cNvPicPr>
              <a:picLocks noChangeAspect="1"/>
            </p:cNvPicPr>
            <p:nvPr/>
          </p:nvPicPr>
          <p:blipFill>
            <a:blip r:embed="rId5">
              <a:extLst/>
            </a:blip>
            <a:stretch>
              <a:fillRect/>
            </a:stretch>
          </p:blipFill>
          <p:spPr>
            <a:xfrm>
              <a:off x="127000" y="88900"/>
              <a:ext cx="6130679" cy="3678407"/>
            </a:xfrm>
            <a:prstGeom prst="rect">
              <a:avLst/>
            </a:prstGeom>
            <a:ln>
              <a:noFill/>
            </a:ln>
            <a:effectLst/>
          </p:spPr>
        </p:pic>
        <p:pic>
          <p:nvPicPr>
            <p:cNvPr id="151" name=""/>
            <p:cNvPicPr>
              <a:picLocks noChangeAspect="0"/>
            </p:cNvPicPr>
            <p:nvPr/>
          </p:nvPicPr>
          <p:blipFill>
            <a:blip r:embed="rId6">
              <a:extLst/>
            </a:blip>
            <a:stretch>
              <a:fillRect/>
            </a:stretch>
          </p:blipFill>
          <p:spPr>
            <a:xfrm>
              <a:off x="0" y="0"/>
              <a:ext cx="6384679" cy="4008607"/>
            </a:xfrm>
            <a:prstGeom prst="rect">
              <a:avLst/>
            </a:prstGeom>
            <a:effectLst/>
          </p:spPr>
        </p:pic>
      </p:grpSp>
      <p:sp>
        <p:nvSpPr>
          <p:cNvPr id="154" name="Shape 154"/>
          <p:cNvSpPr/>
          <p:nvPr/>
        </p:nvSpPr>
        <p:spPr>
          <a:xfrm>
            <a:off x="6270592" y="1868875"/>
            <a:ext cx="6568497" cy="319579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marL="271638" indent="-271638" algn="l">
              <a:lnSpc>
                <a:spcPct val="150000"/>
              </a:lnSpc>
              <a:buSzPct val="75000"/>
              <a:buChar char="•"/>
              <a:defRPr sz="2500">
                <a:latin typeface="Arial"/>
                <a:ea typeface="Arial"/>
                <a:cs typeface="Arial"/>
                <a:sym typeface="Arial"/>
              </a:defRPr>
            </a:pPr>
            <a:r>
              <a:t>The subjects studied at primary and secondary school in China are the same as Wales. </a:t>
            </a:r>
          </a:p>
          <a:p>
            <a:pPr marL="271638" indent="-271638" algn="l">
              <a:lnSpc>
                <a:spcPct val="150000"/>
              </a:lnSpc>
              <a:buSzPct val="75000"/>
              <a:buChar char="•"/>
              <a:defRPr sz="2500">
                <a:latin typeface="Arial"/>
                <a:ea typeface="Arial"/>
                <a:cs typeface="Arial"/>
                <a:sym typeface="Arial"/>
              </a:defRPr>
            </a:pPr>
            <a:r>
              <a:t>Just like we have the Foundation Phase in Wales, China does a lot of outdoor learning as they believe children engage more.</a:t>
            </a:r>
          </a:p>
        </p:txBody>
      </p:sp>
    </p:spTree>
  </p:cSld>
  <p:clrMapOvr>
    <a:masterClrMapping/>
  </p:clrMapOvr>
  <p:transition xmlns:p14="http://schemas.microsoft.com/office/powerpoint/2010/main" spd="med" advClick="1" p14:dur="1000"/>
</p:sld>
</file>

<file path=ppt/slides/slide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56" name="pasted-image.tiff"/>
          <p:cNvPicPr>
            <a:picLocks noChangeAspect="1"/>
          </p:cNvPicPr>
          <p:nvPr/>
        </p:nvPicPr>
        <p:blipFill>
          <a:blip r:embed="rId2">
            <a:alphaModFix amt="15049"/>
            <a:extLst/>
          </a:blip>
          <a:stretch>
            <a:fillRect/>
          </a:stretch>
        </p:blipFill>
        <p:spPr>
          <a:xfrm>
            <a:off x="882888" y="0"/>
            <a:ext cx="11591926" cy="9753601"/>
          </a:xfrm>
          <a:prstGeom prst="rect">
            <a:avLst/>
          </a:prstGeom>
          <a:ln w="12700">
            <a:miter lim="400000"/>
          </a:ln>
        </p:spPr>
      </p:pic>
      <p:sp>
        <p:nvSpPr>
          <p:cNvPr id="157" name="Shape 157"/>
          <p:cNvSpPr/>
          <p:nvPr/>
        </p:nvSpPr>
        <p:spPr>
          <a:xfrm>
            <a:off x="2465159" y="1704305"/>
            <a:ext cx="2457104" cy="65648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4000">
                <a:latin typeface="Arial"/>
                <a:ea typeface="Arial"/>
                <a:cs typeface="Arial"/>
                <a:sym typeface="Arial"/>
              </a:defRPr>
            </a:lvl1pPr>
          </a:lstStyle>
          <a:p>
            <a:pPr/>
            <a:r>
              <a:t>1.3 billion</a:t>
            </a:r>
          </a:p>
        </p:txBody>
      </p:sp>
      <p:sp>
        <p:nvSpPr>
          <p:cNvPr id="158" name="Shape 158"/>
          <p:cNvSpPr/>
          <p:nvPr/>
        </p:nvSpPr>
        <p:spPr>
          <a:xfrm>
            <a:off x="8589413" y="1704305"/>
            <a:ext cx="2598491" cy="65648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4000">
                <a:latin typeface="Arial"/>
                <a:ea typeface="Arial"/>
                <a:cs typeface="Arial"/>
                <a:sym typeface="Arial"/>
              </a:defRPr>
            </a:lvl1pPr>
          </a:lstStyle>
          <a:p>
            <a:pPr/>
            <a:r>
              <a:t>3.2 million</a:t>
            </a:r>
          </a:p>
        </p:txBody>
      </p:sp>
      <p:grpSp>
        <p:nvGrpSpPr>
          <p:cNvPr id="161" name="Group 161"/>
          <p:cNvGrpSpPr/>
          <p:nvPr/>
        </p:nvGrpSpPr>
        <p:grpSpPr>
          <a:xfrm>
            <a:off x="632324" y="3342545"/>
            <a:ext cx="6405932" cy="4821111"/>
            <a:chOff x="0" y="0"/>
            <a:chExt cx="6405931" cy="4821109"/>
          </a:xfrm>
        </p:grpSpPr>
        <p:pic>
          <p:nvPicPr>
            <p:cNvPr id="160" name="pasted-image.tiff"/>
            <p:cNvPicPr>
              <a:picLocks noChangeAspect="1"/>
            </p:cNvPicPr>
            <p:nvPr/>
          </p:nvPicPr>
          <p:blipFill>
            <a:blip r:embed="rId3">
              <a:extLst/>
            </a:blip>
            <a:stretch>
              <a:fillRect/>
            </a:stretch>
          </p:blipFill>
          <p:spPr>
            <a:xfrm>
              <a:off x="127000" y="88900"/>
              <a:ext cx="6151932" cy="4490910"/>
            </a:xfrm>
            <a:prstGeom prst="rect">
              <a:avLst/>
            </a:prstGeom>
            <a:ln>
              <a:noFill/>
            </a:ln>
            <a:effectLst/>
          </p:spPr>
        </p:pic>
        <p:pic>
          <p:nvPicPr>
            <p:cNvPr id="159" name=""/>
            <p:cNvPicPr>
              <a:picLocks noChangeAspect="0"/>
            </p:cNvPicPr>
            <p:nvPr/>
          </p:nvPicPr>
          <p:blipFill>
            <a:blip r:embed="rId4">
              <a:extLst/>
            </a:blip>
            <a:stretch>
              <a:fillRect/>
            </a:stretch>
          </p:blipFill>
          <p:spPr>
            <a:xfrm>
              <a:off x="0" y="0"/>
              <a:ext cx="6405932" cy="4821110"/>
            </a:xfrm>
            <a:prstGeom prst="rect">
              <a:avLst/>
            </a:prstGeom>
            <a:effectLst/>
          </p:spPr>
        </p:pic>
      </p:grpSp>
      <p:grpSp>
        <p:nvGrpSpPr>
          <p:cNvPr id="164" name="Group 164"/>
          <p:cNvGrpSpPr/>
          <p:nvPr/>
        </p:nvGrpSpPr>
        <p:grpSpPr>
          <a:xfrm>
            <a:off x="7604452" y="3342545"/>
            <a:ext cx="4568413" cy="4821111"/>
            <a:chOff x="0" y="0"/>
            <a:chExt cx="4568411" cy="4821109"/>
          </a:xfrm>
        </p:grpSpPr>
        <p:pic>
          <p:nvPicPr>
            <p:cNvPr id="163" name="pasted-image.tiff"/>
            <p:cNvPicPr>
              <a:picLocks noChangeAspect="1"/>
            </p:cNvPicPr>
            <p:nvPr/>
          </p:nvPicPr>
          <p:blipFill>
            <a:blip r:embed="rId5">
              <a:extLst/>
            </a:blip>
            <a:stretch>
              <a:fillRect/>
            </a:stretch>
          </p:blipFill>
          <p:spPr>
            <a:xfrm>
              <a:off x="127000" y="88900"/>
              <a:ext cx="4314412" cy="4490910"/>
            </a:xfrm>
            <a:prstGeom prst="rect">
              <a:avLst/>
            </a:prstGeom>
            <a:ln>
              <a:noFill/>
            </a:ln>
            <a:effectLst/>
          </p:spPr>
        </p:pic>
        <p:pic>
          <p:nvPicPr>
            <p:cNvPr id="162" name=""/>
            <p:cNvPicPr>
              <a:picLocks noChangeAspect="0"/>
            </p:cNvPicPr>
            <p:nvPr/>
          </p:nvPicPr>
          <p:blipFill>
            <a:blip r:embed="rId6">
              <a:extLst/>
            </a:blip>
            <a:stretch>
              <a:fillRect/>
            </a:stretch>
          </p:blipFill>
          <p:spPr>
            <a:xfrm>
              <a:off x="0" y="0"/>
              <a:ext cx="4568412" cy="4821110"/>
            </a:xfrm>
            <a:prstGeom prst="rect">
              <a:avLst/>
            </a:prstGeom>
            <a:effectLst/>
          </p:spPr>
        </p:pic>
      </p:grpSp>
      <p:sp>
        <p:nvSpPr>
          <p:cNvPr id="165" name="Shape 165"/>
          <p:cNvSpPr/>
          <p:nvPr/>
        </p:nvSpPr>
        <p:spPr>
          <a:xfrm>
            <a:off x="3693710" y="2523425"/>
            <a:ext cx="1" cy="656482"/>
          </a:xfrm>
          <a:prstGeom prst="line">
            <a:avLst/>
          </a:prstGeom>
          <a:ln w="25400">
            <a:solidFill>
              <a:srgbClr val="000000"/>
            </a:solidFill>
            <a:miter lim="400000"/>
            <a:tailEnd type="triangle"/>
          </a:ln>
        </p:spPr>
        <p:txBody>
          <a:bodyPr lIns="50800" tIns="50800" rIns="50800" bIns="50800" anchor="ctr"/>
          <a:lstStyle/>
          <a:p>
            <a:pPr>
              <a:defRPr sz="2400"/>
            </a:pPr>
          </a:p>
        </p:txBody>
      </p:sp>
      <p:sp>
        <p:nvSpPr>
          <p:cNvPr id="166" name="Shape 166"/>
          <p:cNvSpPr/>
          <p:nvPr/>
        </p:nvSpPr>
        <p:spPr>
          <a:xfrm>
            <a:off x="9888658" y="2523425"/>
            <a:ext cx="1" cy="656482"/>
          </a:xfrm>
          <a:prstGeom prst="line">
            <a:avLst/>
          </a:prstGeom>
          <a:ln w="25400">
            <a:solidFill>
              <a:srgbClr val="000000"/>
            </a:solidFill>
            <a:miter lim="400000"/>
            <a:tailEnd type="triangle"/>
          </a:ln>
        </p:spPr>
        <p:txBody>
          <a:bodyPr lIns="50800" tIns="50800" rIns="50800" bIns="50800" anchor="ctr"/>
          <a:lstStyle/>
          <a:p>
            <a:pPr>
              <a:defRPr sz="2400"/>
            </a:pPr>
          </a:p>
        </p:txBody>
      </p:sp>
      <p:sp>
        <p:nvSpPr>
          <p:cNvPr id="167" name="Shape 167"/>
          <p:cNvSpPr/>
          <p:nvPr/>
        </p:nvSpPr>
        <p:spPr>
          <a:xfrm>
            <a:off x="1471786" y="285839"/>
            <a:ext cx="10061228" cy="65648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l">
              <a:defRPr b="1" sz="4000" u="sng">
                <a:latin typeface="Arial"/>
                <a:ea typeface="Arial"/>
                <a:cs typeface="Arial"/>
                <a:sym typeface="Arial"/>
              </a:defRPr>
            </a:lvl1pPr>
          </a:lstStyle>
          <a:p>
            <a:pPr/>
            <a:r>
              <a:t>Chinese curriculum vs Wales curriculum </a:t>
            </a:r>
          </a:p>
        </p:txBody>
      </p:sp>
    </p:spTree>
  </p:cSld>
  <p:clrMapOvr>
    <a:masterClrMapping/>
  </p:clrMapOvr>
  <p:transition xmlns:p14="http://schemas.microsoft.com/office/powerpoint/2010/main" spd="med" advClick="1" p14:dur="1000"/>
</p:sld>
</file>

<file path=ppt/slides/slide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69" name="pasted-image.tiff"/>
          <p:cNvPicPr>
            <a:picLocks noChangeAspect="1"/>
          </p:cNvPicPr>
          <p:nvPr/>
        </p:nvPicPr>
        <p:blipFill>
          <a:blip r:embed="rId2">
            <a:alphaModFix amt="15049"/>
            <a:extLst/>
          </a:blip>
          <a:stretch>
            <a:fillRect/>
          </a:stretch>
        </p:blipFill>
        <p:spPr>
          <a:xfrm>
            <a:off x="882888" y="0"/>
            <a:ext cx="11591926" cy="9753601"/>
          </a:xfrm>
          <a:prstGeom prst="rect">
            <a:avLst/>
          </a:prstGeom>
          <a:ln w="12700">
            <a:miter lim="400000"/>
          </a:ln>
        </p:spPr>
      </p:pic>
      <p:sp>
        <p:nvSpPr>
          <p:cNvPr id="170" name="Shape 170"/>
          <p:cNvSpPr/>
          <p:nvPr/>
        </p:nvSpPr>
        <p:spPr>
          <a:xfrm>
            <a:off x="1058044" y="261910"/>
            <a:ext cx="10888713" cy="122798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4000" u="sng">
                <a:latin typeface="Arial"/>
                <a:ea typeface="Arial"/>
                <a:cs typeface="Arial"/>
                <a:sym typeface="Arial"/>
              </a:defRPr>
            </a:lvl1pPr>
          </a:lstStyle>
          <a:p>
            <a:pPr/>
            <a:r>
              <a:t>Differences between the Chinese and Welsh Curriculum</a:t>
            </a:r>
          </a:p>
        </p:txBody>
      </p:sp>
      <p:grpSp>
        <p:nvGrpSpPr>
          <p:cNvPr id="173" name="Group 173"/>
          <p:cNvGrpSpPr/>
          <p:nvPr/>
        </p:nvGrpSpPr>
        <p:grpSpPr>
          <a:xfrm>
            <a:off x="150744" y="5536562"/>
            <a:ext cx="6526156" cy="4138262"/>
            <a:chOff x="0" y="0"/>
            <a:chExt cx="6526154" cy="4138261"/>
          </a:xfrm>
        </p:grpSpPr>
        <p:pic>
          <p:nvPicPr>
            <p:cNvPr id="172" name="Screen Shot 2017-11-11 at 13.56.02.png"/>
            <p:cNvPicPr>
              <a:picLocks noChangeAspect="1"/>
            </p:cNvPicPr>
            <p:nvPr/>
          </p:nvPicPr>
          <p:blipFill>
            <a:blip r:embed="rId3">
              <a:extLst/>
            </a:blip>
            <a:srcRect l="283" t="8409" r="283" b="814"/>
            <a:stretch>
              <a:fillRect/>
            </a:stretch>
          </p:blipFill>
          <p:spPr>
            <a:xfrm>
              <a:off x="127000" y="88900"/>
              <a:ext cx="6272155" cy="3808062"/>
            </a:xfrm>
            <a:prstGeom prst="rect">
              <a:avLst/>
            </a:prstGeom>
            <a:ln>
              <a:noFill/>
            </a:ln>
            <a:effectLst/>
          </p:spPr>
        </p:pic>
        <p:pic>
          <p:nvPicPr>
            <p:cNvPr id="171" name=""/>
            <p:cNvPicPr>
              <a:picLocks noChangeAspect="0"/>
            </p:cNvPicPr>
            <p:nvPr/>
          </p:nvPicPr>
          <p:blipFill>
            <a:blip r:embed="rId4">
              <a:extLst/>
            </a:blip>
            <a:stretch>
              <a:fillRect/>
            </a:stretch>
          </p:blipFill>
          <p:spPr>
            <a:xfrm>
              <a:off x="-1" y="-1"/>
              <a:ext cx="6526156" cy="4138263"/>
            </a:xfrm>
            <a:prstGeom prst="rect">
              <a:avLst/>
            </a:prstGeom>
            <a:effectLst/>
          </p:spPr>
        </p:pic>
      </p:grpSp>
      <p:grpSp>
        <p:nvGrpSpPr>
          <p:cNvPr id="176" name="Group 176"/>
          <p:cNvGrpSpPr/>
          <p:nvPr/>
        </p:nvGrpSpPr>
        <p:grpSpPr>
          <a:xfrm>
            <a:off x="6797528" y="5517672"/>
            <a:ext cx="6076475" cy="4176041"/>
            <a:chOff x="0" y="0"/>
            <a:chExt cx="6076473" cy="4176040"/>
          </a:xfrm>
        </p:grpSpPr>
        <p:pic>
          <p:nvPicPr>
            <p:cNvPr id="175" name="Screen Shot 2017-11-11 at 13.55.50.png"/>
            <p:cNvPicPr>
              <a:picLocks noChangeAspect="1"/>
            </p:cNvPicPr>
            <p:nvPr/>
          </p:nvPicPr>
          <p:blipFill>
            <a:blip r:embed="rId5">
              <a:extLst/>
            </a:blip>
            <a:stretch>
              <a:fillRect/>
            </a:stretch>
          </p:blipFill>
          <p:spPr>
            <a:xfrm>
              <a:off x="127000" y="88900"/>
              <a:ext cx="5822474" cy="3845841"/>
            </a:xfrm>
            <a:prstGeom prst="rect">
              <a:avLst/>
            </a:prstGeom>
            <a:ln>
              <a:noFill/>
            </a:ln>
            <a:effectLst/>
          </p:spPr>
        </p:pic>
        <p:pic>
          <p:nvPicPr>
            <p:cNvPr id="174" name=""/>
            <p:cNvPicPr>
              <a:picLocks noChangeAspect="0"/>
            </p:cNvPicPr>
            <p:nvPr/>
          </p:nvPicPr>
          <p:blipFill>
            <a:blip r:embed="rId6">
              <a:extLst/>
            </a:blip>
            <a:stretch>
              <a:fillRect/>
            </a:stretch>
          </p:blipFill>
          <p:spPr>
            <a:xfrm>
              <a:off x="0" y="0"/>
              <a:ext cx="6076474" cy="4176041"/>
            </a:xfrm>
            <a:prstGeom prst="rect">
              <a:avLst/>
            </a:prstGeom>
            <a:effectLst/>
          </p:spPr>
        </p:pic>
      </p:grpSp>
      <p:grpSp>
        <p:nvGrpSpPr>
          <p:cNvPr id="179" name="Group 179"/>
          <p:cNvGrpSpPr/>
          <p:nvPr/>
        </p:nvGrpSpPr>
        <p:grpSpPr>
          <a:xfrm>
            <a:off x="3525731" y="1503509"/>
            <a:ext cx="5715582" cy="4000546"/>
            <a:chOff x="0" y="0"/>
            <a:chExt cx="5715580" cy="4000544"/>
          </a:xfrm>
        </p:grpSpPr>
        <p:pic>
          <p:nvPicPr>
            <p:cNvPr id="178" name="Screen Shot 2017-11-11 at 13.55.39.png"/>
            <p:cNvPicPr>
              <a:picLocks noChangeAspect="1"/>
            </p:cNvPicPr>
            <p:nvPr/>
          </p:nvPicPr>
          <p:blipFill>
            <a:blip r:embed="rId7">
              <a:extLst/>
            </a:blip>
            <a:stretch>
              <a:fillRect/>
            </a:stretch>
          </p:blipFill>
          <p:spPr>
            <a:xfrm>
              <a:off x="127000" y="88900"/>
              <a:ext cx="5461581" cy="3670345"/>
            </a:xfrm>
            <a:prstGeom prst="rect">
              <a:avLst/>
            </a:prstGeom>
            <a:ln>
              <a:noFill/>
            </a:ln>
            <a:effectLst/>
          </p:spPr>
        </p:pic>
        <p:pic>
          <p:nvPicPr>
            <p:cNvPr id="177" name=""/>
            <p:cNvPicPr>
              <a:picLocks noChangeAspect="0"/>
            </p:cNvPicPr>
            <p:nvPr/>
          </p:nvPicPr>
          <p:blipFill>
            <a:blip r:embed="rId8">
              <a:extLst/>
            </a:blip>
            <a:stretch>
              <a:fillRect/>
            </a:stretch>
          </p:blipFill>
          <p:spPr>
            <a:xfrm>
              <a:off x="0" y="0"/>
              <a:ext cx="5715581" cy="4000545"/>
            </a:xfrm>
            <a:prstGeom prst="rect">
              <a:avLst/>
            </a:prstGeom>
            <a:effectLst/>
          </p:spPr>
        </p:pic>
      </p:grpSp>
      <p:grpSp>
        <p:nvGrpSpPr>
          <p:cNvPr id="182" name="Group 182"/>
          <p:cNvGrpSpPr/>
          <p:nvPr/>
        </p:nvGrpSpPr>
        <p:grpSpPr>
          <a:xfrm>
            <a:off x="167288" y="1103651"/>
            <a:ext cx="3165626" cy="4527844"/>
            <a:chOff x="0" y="0"/>
            <a:chExt cx="3165625" cy="4527843"/>
          </a:xfrm>
        </p:grpSpPr>
        <p:pic>
          <p:nvPicPr>
            <p:cNvPr id="181" name="Screen Shot 2017-11-11 at 13.54.59.png"/>
            <p:cNvPicPr>
              <a:picLocks noChangeAspect="1"/>
            </p:cNvPicPr>
            <p:nvPr/>
          </p:nvPicPr>
          <p:blipFill>
            <a:blip r:embed="rId9">
              <a:extLst/>
            </a:blip>
            <a:srcRect l="0" t="0" r="3203" b="6569"/>
            <a:stretch>
              <a:fillRect/>
            </a:stretch>
          </p:blipFill>
          <p:spPr>
            <a:xfrm>
              <a:off x="127000" y="88900"/>
              <a:ext cx="2911626" cy="4197644"/>
            </a:xfrm>
            <a:prstGeom prst="rect">
              <a:avLst/>
            </a:prstGeom>
            <a:ln>
              <a:noFill/>
            </a:ln>
            <a:effectLst/>
          </p:spPr>
        </p:pic>
        <p:pic>
          <p:nvPicPr>
            <p:cNvPr id="180" name=""/>
            <p:cNvPicPr>
              <a:picLocks noChangeAspect="0"/>
            </p:cNvPicPr>
            <p:nvPr/>
          </p:nvPicPr>
          <p:blipFill>
            <a:blip r:embed="rId10">
              <a:extLst/>
            </a:blip>
            <a:stretch>
              <a:fillRect/>
            </a:stretch>
          </p:blipFill>
          <p:spPr>
            <a:xfrm>
              <a:off x="-1" y="0"/>
              <a:ext cx="3165627" cy="4527844"/>
            </a:xfrm>
            <a:prstGeom prst="rect">
              <a:avLst/>
            </a:prstGeom>
            <a:effectLst/>
          </p:spPr>
        </p:pic>
      </p:grpSp>
      <p:grpSp>
        <p:nvGrpSpPr>
          <p:cNvPr id="185" name="Group 185"/>
          <p:cNvGrpSpPr/>
          <p:nvPr/>
        </p:nvGrpSpPr>
        <p:grpSpPr>
          <a:xfrm>
            <a:off x="9434130" y="955622"/>
            <a:ext cx="3366644" cy="4548433"/>
            <a:chOff x="0" y="0"/>
            <a:chExt cx="3366643" cy="4548432"/>
          </a:xfrm>
        </p:grpSpPr>
        <p:pic>
          <p:nvPicPr>
            <p:cNvPr id="184" name="Screen Shot 2017-11-11 at 13.55.30.png"/>
            <p:cNvPicPr>
              <a:picLocks noChangeAspect="1"/>
            </p:cNvPicPr>
            <p:nvPr/>
          </p:nvPicPr>
          <p:blipFill>
            <a:blip r:embed="rId11">
              <a:extLst/>
            </a:blip>
            <a:srcRect l="0" t="0" r="10927" b="0"/>
            <a:stretch>
              <a:fillRect/>
            </a:stretch>
          </p:blipFill>
          <p:spPr>
            <a:xfrm>
              <a:off x="127000" y="88900"/>
              <a:ext cx="3112644" cy="4218233"/>
            </a:xfrm>
            <a:prstGeom prst="rect">
              <a:avLst/>
            </a:prstGeom>
            <a:ln>
              <a:noFill/>
            </a:ln>
            <a:effectLst/>
          </p:spPr>
        </p:pic>
        <p:pic>
          <p:nvPicPr>
            <p:cNvPr id="183" name=""/>
            <p:cNvPicPr>
              <a:picLocks noChangeAspect="0"/>
            </p:cNvPicPr>
            <p:nvPr/>
          </p:nvPicPr>
          <p:blipFill>
            <a:blip r:embed="rId12">
              <a:extLst/>
            </a:blip>
            <a:stretch>
              <a:fillRect/>
            </a:stretch>
          </p:blipFill>
          <p:spPr>
            <a:xfrm>
              <a:off x="0" y="0"/>
              <a:ext cx="3366644" cy="4548433"/>
            </a:xfrm>
            <a:prstGeom prst="rect">
              <a:avLst/>
            </a:prstGeom>
            <a:effectLst/>
          </p:spPr>
        </p:pic>
      </p:grpSp>
    </p:spTree>
  </p:cSld>
  <p:clrMapOvr>
    <a:masterClrMapping/>
  </p:clrMapOvr>
  <p:transition xmlns:p14="http://schemas.microsoft.com/office/powerpoint/2010/main" spd="med" advClick="1" p14:dur="1000"/>
</p:sld>
</file>

<file path=ppt/slides/slide8.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87" name="pasted-image.tiff"/>
          <p:cNvPicPr>
            <a:picLocks noChangeAspect="1"/>
          </p:cNvPicPr>
          <p:nvPr/>
        </p:nvPicPr>
        <p:blipFill>
          <a:blip r:embed="rId2">
            <a:alphaModFix amt="15049"/>
            <a:extLst/>
          </a:blip>
          <a:stretch>
            <a:fillRect/>
          </a:stretch>
        </p:blipFill>
        <p:spPr>
          <a:xfrm>
            <a:off x="882888" y="0"/>
            <a:ext cx="11591926" cy="9753601"/>
          </a:xfrm>
          <a:prstGeom prst="rect">
            <a:avLst/>
          </a:prstGeom>
          <a:ln w="12700">
            <a:miter lim="400000"/>
          </a:ln>
        </p:spPr>
      </p:pic>
      <p:sp>
        <p:nvSpPr>
          <p:cNvPr id="188" name="Shape 188"/>
          <p:cNvSpPr/>
          <p:nvPr/>
        </p:nvSpPr>
        <p:spPr>
          <a:xfrm>
            <a:off x="1058044" y="261910"/>
            <a:ext cx="10888713" cy="122798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4000" u="sng">
                <a:latin typeface="Arial"/>
                <a:ea typeface="Arial"/>
                <a:cs typeface="Arial"/>
                <a:sym typeface="Arial"/>
              </a:defRPr>
            </a:lvl1pPr>
          </a:lstStyle>
          <a:p>
            <a:pPr/>
            <a:r>
              <a:t>Differences between the Chinese and Welsh Curriculum</a:t>
            </a:r>
          </a:p>
        </p:txBody>
      </p:sp>
      <p:sp>
        <p:nvSpPr>
          <p:cNvPr id="189" name="Shape 189"/>
          <p:cNvSpPr/>
          <p:nvPr/>
        </p:nvSpPr>
        <p:spPr>
          <a:xfrm>
            <a:off x="393429" y="5170882"/>
            <a:ext cx="12217942" cy="429031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spAutoFit/>
          </a:bodyPr>
          <a:lstStyle/>
          <a:p>
            <a:pPr marL="308680" indent="-308680" algn="l">
              <a:lnSpc>
                <a:spcPct val="150000"/>
              </a:lnSpc>
              <a:buSzPct val="75000"/>
              <a:buChar char="•"/>
              <a:defRPr sz="2500">
                <a:latin typeface="Arial"/>
                <a:ea typeface="Arial"/>
                <a:cs typeface="Arial"/>
                <a:sym typeface="Arial"/>
              </a:defRPr>
            </a:pPr>
            <a:r>
              <a:t>A typical school day for primary students in China starts with them raising the Chinese glad and singing the national anthem. </a:t>
            </a:r>
          </a:p>
          <a:p>
            <a:pPr marL="308680" indent="-308680" algn="l">
              <a:lnSpc>
                <a:spcPct val="150000"/>
              </a:lnSpc>
              <a:buSzPct val="75000"/>
              <a:buChar char="•"/>
              <a:defRPr sz="2500">
                <a:latin typeface="Arial"/>
                <a:ea typeface="Arial"/>
                <a:cs typeface="Arial"/>
                <a:sym typeface="Arial"/>
              </a:defRPr>
            </a:pPr>
            <a:r>
              <a:t>Moral education lessons are very important and each child has to participate along with their parents. </a:t>
            </a:r>
          </a:p>
          <a:p>
            <a:pPr marL="308680" indent="-308680" algn="l">
              <a:lnSpc>
                <a:spcPct val="150000"/>
              </a:lnSpc>
              <a:buSzPct val="75000"/>
              <a:buChar char="•"/>
              <a:defRPr sz="2500">
                <a:latin typeface="Arial"/>
                <a:ea typeface="Arial"/>
                <a:cs typeface="Arial"/>
                <a:sym typeface="Arial"/>
              </a:defRPr>
            </a:pPr>
            <a:r>
              <a:t>It gets the children to show respect to teachers, classmates and their parents.</a:t>
            </a:r>
          </a:p>
          <a:p>
            <a:pPr marL="148166" indent="-148166" algn="l" defTabSz="457200">
              <a:lnSpc>
                <a:spcPct val="150000"/>
              </a:lnSpc>
              <a:buSzPct val="75000"/>
              <a:buChar char="•"/>
              <a:defRPr sz="2500">
                <a:latin typeface="Arial"/>
                <a:ea typeface="Arial"/>
                <a:cs typeface="Arial"/>
                <a:sym typeface="Arial"/>
              </a:defRPr>
            </a:pPr>
            <a:r>
              <a:t>“I was left shocked when I moved from China. In China we do not have classroom managements skills because everyone is disciplined by birth, by nature, by society. Whereas here that is the most challenging part of teaching” (Yang Jun, 2015, p.3)</a:t>
            </a:r>
          </a:p>
        </p:txBody>
      </p:sp>
      <p:grpSp>
        <p:nvGrpSpPr>
          <p:cNvPr id="192" name="Group 192"/>
          <p:cNvGrpSpPr/>
          <p:nvPr/>
        </p:nvGrpSpPr>
        <p:grpSpPr>
          <a:xfrm>
            <a:off x="2434436" y="1535738"/>
            <a:ext cx="8488831" cy="3589298"/>
            <a:chOff x="0" y="0"/>
            <a:chExt cx="8488830" cy="3589296"/>
          </a:xfrm>
        </p:grpSpPr>
        <p:pic>
          <p:nvPicPr>
            <p:cNvPr id="191" name="pasted-image.tiff"/>
            <p:cNvPicPr>
              <a:picLocks noChangeAspect="1"/>
            </p:cNvPicPr>
            <p:nvPr/>
          </p:nvPicPr>
          <p:blipFill>
            <a:blip r:embed="rId3">
              <a:extLst/>
            </a:blip>
            <a:srcRect l="0" t="25026" r="0" b="13027"/>
            <a:stretch>
              <a:fillRect/>
            </a:stretch>
          </p:blipFill>
          <p:spPr>
            <a:xfrm>
              <a:off x="127000" y="88900"/>
              <a:ext cx="8234831" cy="3259097"/>
            </a:xfrm>
            <a:prstGeom prst="rect">
              <a:avLst/>
            </a:prstGeom>
            <a:ln>
              <a:noFill/>
            </a:ln>
            <a:effectLst/>
          </p:spPr>
        </p:pic>
        <p:pic>
          <p:nvPicPr>
            <p:cNvPr id="190" name=""/>
            <p:cNvPicPr>
              <a:picLocks noChangeAspect="0"/>
            </p:cNvPicPr>
            <p:nvPr/>
          </p:nvPicPr>
          <p:blipFill>
            <a:blip r:embed="rId4">
              <a:extLst/>
            </a:blip>
            <a:stretch>
              <a:fillRect/>
            </a:stretch>
          </p:blipFill>
          <p:spPr>
            <a:xfrm>
              <a:off x="-1" y="-1"/>
              <a:ext cx="8488832" cy="3589298"/>
            </a:xfrm>
            <a:prstGeom prst="rect">
              <a:avLst/>
            </a:prstGeom>
            <a:effectLst/>
          </p:spPr>
        </p:pic>
      </p:grpSp>
    </p:spTree>
  </p:cSld>
  <p:clrMapOvr>
    <a:masterClrMapping/>
  </p:clrMapOvr>
  <p:transition xmlns:p14="http://schemas.microsoft.com/office/powerpoint/2010/main" spd="med" advClick="1" p14:dur="1000"/>
</p:sld>
</file>

<file path=ppt/slides/slide9.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94" name="pasted-image.tiff"/>
          <p:cNvPicPr>
            <a:picLocks noChangeAspect="1"/>
          </p:cNvPicPr>
          <p:nvPr/>
        </p:nvPicPr>
        <p:blipFill>
          <a:blip r:embed="rId2">
            <a:alphaModFix amt="15049"/>
            <a:extLst/>
          </a:blip>
          <a:stretch>
            <a:fillRect/>
          </a:stretch>
        </p:blipFill>
        <p:spPr>
          <a:xfrm>
            <a:off x="882888" y="0"/>
            <a:ext cx="11591926" cy="9753601"/>
          </a:xfrm>
          <a:prstGeom prst="rect">
            <a:avLst/>
          </a:prstGeom>
          <a:ln w="12700">
            <a:miter lim="400000"/>
          </a:ln>
        </p:spPr>
      </p:pic>
      <p:sp>
        <p:nvSpPr>
          <p:cNvPr id="195" name="Shape 195"/>
          <p:cNvSpPr/>
          <p:nvPr/>
        </p:nvSpPr>
        <p:spPr>
          <a:xfrm>
            <a:off x="5069175" y="165865"/>
            <a:ext cx="3219352" cy="65648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4000" u="sng">
                <a:latin typeface="Arial"/>
                <a:ea typeface="Arial"/>
                <a:cs typeface="Arial"/>
                <a:sym typeface="Arial"/>
              </a:defRPr>
            </a:lvl1pPr>
          </a:lstStyle>
          <a:p>
            <a:pPr/>
            <a:r>
              <a:t>School swap</a:t>
            </a:r>
          </a:p>
        </p:txBody>
      </p:sp>
      <p:sp>
        <p:nvSpPr>
          <p:cNvPr id="196" name="Shape 196"/>
          <p:cNvSpPr/>
          <p:nvPr/>
        </p:nvSpPr>
        <p:spPr>
          <a:xfrm>
            <a:off x="1599503" y="4876800"/>
            <a:ext cx="10546347" cy="319579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spAutoFit/>
          </a:bodyPr>
          <a:lstStyle/>
          <a:p>
            <a:pPr marL="308680" indent="-308680" algn="l" defTabSz="457200">
              <a:lnSpc>
                <a:spcPct val="150000"/>
              </a:lnSpc>
              <a:buSzPct val="75000"/>
              <a:buChar char="•"/>
              <a:defRPr sz="2500">
                <a:latin typeface="Arial"/>
                <a:ea typeface="Arial"/>
                <a:cs typeface="Arial"/>
                <a:sym typeface="Arial"/>
              </a:defRPr>
            </a:pPr>
            <a:r>
              <a:t>UWTSD has brought a new Chinese school to Swansea, Townhill Campus. </a:t>
            </a:r>
          </a:p>
          <a:p>
            <a:pPr marL="308680" indent="-308680" algn="l" defTabSz="457200">
              <a:lnSpc>
                <a:spcPct val="150000"/>
              </a:lnSpc>
              <a:buSzPct val="75000"/>
              <a:buChar char="•"/>
              <a:defRPr sz="2500">
                <a:latin typeface="Arial"/>
                <a:ea typeface="Arial"/>
                <a:cs typeface="Arial"/>
                <a:sym typeface="Arial"/>
              </a:defRPr>
            </a:pPr>
            <a:r>
              <a:t>They have registered 70 pupils between the ages 4-14.</a:t>
            </a:r>
          </a:p>
          <a:p>
            <a:pPr marL="308680" indent="-308680" algn="l" defTabSz="457200">
              <a:lnSpc>
                <a:spcPct val="150000"/>
              </a:lnSpc>
              <a:buSzPct val="75000"/>
              <a:buChar char="•"/>
              <a:defRPr sz="2500">
                <a:latin typeface="Arial"/>
                <a:ea typeface="Arial"/>
                <a:cs typeface="Arial"/>
                <a:sym typeface="Arial"/>
              </a:defRPr>
            </a:pPr>
            <a:r>
              <a:t>Many children who are not from Chinese backgrounds wish to participate in the class to learn Mandarin Chinese and explore the culture.</a:t>
            </a:r>
          </a:p>
        </p:txBody>
      </p:sp>
      <p:grpSp>
        <p:nvGrpSpPr>
          <p:cNvPr id="199" name="Group 199"/>
          <p:cNvGrpSpPr/>
          <p:nvPr/>
        </p:nvGrpSpPr>
        <p:grpSpPr>
          <a:xfrm>
            <a:off x="2043685" y="1248741"/>
            <a:ext cx="8917430" cy="3195797"/>
            <a:chOff x="0" y="0"/>
            <a:chExt cx="8917429" cy="3195795"/>
          </a:xfrm>
        </p:grpSpPr>
        <p:pic>
          <p:nvPicPr>
            <p:cNvPr id="198" name="pasted-image.tiff"/>
            <p:cNvPicPr>
              <a:picLocks noChangeAspect="1"/>
            </p:cNvPicPr>
            <p:nvPr/>
          </p:nvPicPr>
          <p:blipFill>
            <a:blip r:embed="rId3">
              <a:extLst/>
            </a:blip>
            <a:stretch>
              <a:fillRect/>
            </a:stretch>
          </p:blipFill>
          <p:spPr>
            <a:xfrm>
              <a:off x="127000" y="88900"/>
              <a:ext cx="8663430" cy="2865596"/>
            </a:xfrm>
            <a:prstGeom prst="rect">
              <a:avLst/>
            </a:prstGeom>
            <a:ln>
              <a:noFill/>
            </a:ln>
            <a:effectLst/>
          </p:spPr>
        </p:pic>
        <p:pic>
          <p:nvPicPr>
            <p:cNvPr id="197" name=""/>
            <p:cNvPicPr>
              <a:picLocks noChangeAspect="0"/>
            </p:cNvPicPr>
            <p:nvPr/>
          </p:nvPicPr>
          <p:blipFill>
            <a:blip r:embed="rId4">
              <a:extLst/>
            </a:blip>
            <a:stretch>
              <a:fillRect/>
            </a:stretch>
          </p:blipFill>
          <p:spPr>
            <a:xfrm>
              <a:off x="0" y="0"/>
              <a:ext cx="8917430" cy="3195796"/>
            </a:xfrm>
            <a:prstGeom prst="rect">
              <a:avLst/>
            </a:prstGeom>
            <a:effectLst/>
          </p:spPr>
        </p:pic>
      </p:grpSp>
    </p:spTree>
  </p:cSld>
  <p:clrMapOvr>
    <a:masterClrMapping/>
  </p:clrMapOvr>
  <p:transition xmlns:p14="http://schemas.microsoft.com/office/powerpoint/2010/main" spd="med" advClick="1" p14:dur="1000"/>
</p:sld>
</file>

<file path=ppt/slides/slide10.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201" name="pasted-image.tiff"/>
          <p:cNvPicPr>
            <a:picLocks noChangeAspect="1"/>
          </p:cNvPicPr>
          <p:nvPr/>
        </p:nvPicPr>
        <p:blipFill>
          <a:blip r:embed="rId2">
            <a:alphaModFix amt="15049"/>
            <a:extLst/>
          </a:blip>
          <a:stretch>
            <a:fillRect/>
          </a:stretch>
        </p:blipFill>
        <p:spPr>
          <a:xfrm>
            <a:off x="882888" y="0"/>
            <a:ext cx="11591926" cy="9753601"/>
          </a:xfrm>
          <a:prstGeom prst="rect">
            <a:avLst/>
          </a:prstGeom>
          <a:ln w="12700">
            <a:miter lim="400000"/>
          </a:ln>
        </p:spPr>
      </p:pic>
      <p:sp>
        <p:nvSpPr>
          <p:cNvPr id="202" name="Shape 202"/>
          <p:cNvSpPr/>
          <p:nvPr/>
        </p:nvSpPr>
        <p:spPr>
          <a:xfrm>
            <a:off x="5062388" y="171074"/>
            <a:ext cx="2880024" cy="65648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lgn="l">
              <a:defRPr b="1" sz="4000" u="sng">
                <a:latin typeface="Arial"/>
                <a:ea typeface="Arial"/>
                <a:cs typeface="Arial"/>
                <a:sym typeface="Arial"/>
              </a:defRPr>
            </a:lvl1pPr>
          </a:lstStyle>
          <a:p>
            <a:pPr/>
            <a:r>
              <a:t>Conclusion</a:t>
            </a:r>
          </a:p>
        </p:txBody>
      </p:sp>
      <p:sp>
        <p:nvSpPr>
          <p:cNvPr id="203" name="Shape 203"/>
          <p:cNvSpPr/>
          <p:nvPr/>
        </p:nvSpPr>
        <p:spPr>
          <a:xfrm>
            <a:off x="351945" y="4735659"/>
            <a:ext cx="12300910" cy="4837566"/>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spAutoFit/>
          </a:bodyPr>
          <a:lstStyle>
            <a:lvl1pPr algn="l">
              <a:lnSpc>
                <a:spcPct val="150000"/>
              </a:lnSpc>
              <a:defRPr sz="2500">
                <a:latin typeface="Arial"/>
                <a:ea typeface="Arial"/>
                <a:cs typeface="Arial"/>
                <a:sym typeface="Arial"/>
              </a:defRPr>
            </a:lvl1pPr>
          </a:lstStyle>
          <a:p>
            <a:pPr/>
            <a:r>
              <a:t>In conclusion, although the Chinese curriculum is seen as one of the best in the world, I think that it is not the most beneficial for the children. As I have talked about today, the amount of pressure students in China have due to the long school hours and the amount of work they are expected to complete over night surely is not good for their mental health and social wellbeing. “There has been an increase in the rate of mental health problems, such as suicide and school violence, among youths in China” (Sun and Shek 2010, p.18). In Wales, students still get high grades but at least they have time to relax and prepare for exams, not cramming it in every night with only 6 hours of sleep like they do in China.</a:t>
            </a:r>
          </a:p>
        </p:txBody>
      </p:sp>
      <p:grpSp>
        <p:nvGrpSpPr>
          <p:cNvPr id="206" name="Group 206"/>
          <p:cNvGrpSpPr/>
          <p:nvPr/>
        </p:nvGrpSpPr>
        <p:grpSpPr>
          <a:xfrm>
            <a:off x="3552781" y="996393"/>
            <a:ext cx="5899238" cy="3686303"/>
            <a:chOff x="0" y="0"/>
            <a:chExt cx="5899236" cy="3686302"/>
          </a:xfrm>
        </p:grpSpPr>
        <p:pic>
          <p:nvPicPr>
            <p:cNvPr id="205" name="pasted-image.tiff"/>
            <p:cNvPicPr>
              <a:picLocks noChangeAspect="1"/>
            </p:cNvPicPr>
            <p:nvPr/>
          </p:nvPicPr>
          <p:blipFill>
            <a:blip r:embed="rId3">
              <a:extLst/>
            </a:blip>
            <a:stretch>
              <a:fillRect/>
            </a:stretch>
          </p:blipFill>
          <p:spPr>
            <a:xfrm>
              <a:off x="127000" y="88900"/>
              <a:ext cx="5645237" cy="3356103"/>
            </a:xfrm>
            <a:prstGeom prst="rect">
              <a:avLst/>
            </a:prstGeom>
            <a:ln>
              <a:noFill/>
            </a:ln>
            <a:effectLst/>
          </p:spPr>
        </p:pic>
        <p:pic>
          <p:nvPicPr>
            <p:cNvPr id="204" name=""/>
            <p:cNvPicPr>
              <a:picLocks noChangeAspect="0"/>
            </p:cNvPicPr>
            <p:nvPr/>
          </p:nvPicPr>
          <p:blipFill>
            <a:blip r:embed="rId4">
              <a:extLst/>
            </a:blip>
            <a:stretch>
              <a:fillRect/>
            </a:stretch>
          </p:blipFill>
          <p:spPr>
            <a:xfrm>
              <a:off x="0" y="0"/>
              <a:ext cx="5899237" cy="3686303"/>
            </a:xfrm>
            <a:prstGeom prst="rect">
              <a:avLst/>
            </a:prstGeom>
            <a:effectLst/>
          </p:spPr>
        </p:pic>
      </p:grpSp>
    </p:spTree>
  </p:cSld>
  <p:clrMapOvr>
    <a:masterClrMapping/>
  </p:clrMapOvr>
  <p:transition xmlns:p14="http://schemas.microsoft.com/office/powerpoint/2010/main" spd="med" advClick="1" p14:dur="1000"/>
</p:sld>
</file>

<file path=ppt/slides/slide1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208" name="pasted-image.tiff"/>
          <p:cNvPicPr>
            <a:picLocks noChangeAspect="1"/>
          </p:cNvPicPr>
          <p:nvPr/>
        </p:nvPicPr>
        <p:blipFill>
          <a:blip r:embed="rId2">
            <a:extLst/>
          </a:blip>
          <a:stretch>
            <a:fillRect/>
          </a:stretch>
        </p:blipFill>
        <p:spPr>
          <a:xfrm>
            <a:off x="549418" y="0"/>
            <a:ext cx="11591926" cy="9753601"/>
          </a:xfrm>
          <a:prstGeom prst="rect">
            <a:avLst/>
          </a:prstGeom>
          <a:ln w="12700">
            <a:miter lim="400000"/>
          </a:ln>
        </p:spPr>
      </p:pic>
      <p:sp>
        <p:nvSpPr>
          <p:cNvPr id="209" name="Shape 209"/>
          <p:cNvSpPr/>
          <p:nvPr/>
        </p:nvSpPr>
        <p:spPr>
          <a:xfrm>
            <a:off x="3820417" y="306193"/>
            <a:ext cx="5363966" cy="65648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4000">
                <a:latin typeface="Arial"/>
                <a:ea typeface="Arial"/>
                <a:cs typeface="Arial"/>
                <a:sym typeface="Arial"/>
              </a:defRPr>
            </a:lvl1pPr>
          </a:lstStyle>
          <a:p>
            <a:pPr/>
            <a:r>
              <a:t>Thanks for watching! </a:t>
            </a:r>
          </a:p>
        </p:txBody>
      </p:sp>
      <p:sp>
        <p:nvSpPr>
          <p:cNvPr id="210" name="Shape 210"/>
          <p:cNvSpPr/>
          <p:nvPr/>
        </p:nvSpPr>
        <p:spPr>
          <a:xfrm>
            <a:off x="4540125" y="1195759"/>
            <a:ext cx="3924549" cy="65648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4000">
                <a:latin typeface="Arial"/>
                <a:ea typeface="Arial"/>
                <a:cs typeface="Arial"/>
                <a:sym typeface="Arial"/>
              </a:defRPr>
            </a:lvl1pPr>
          </a:lstStyle>
          <a:p>
            <a:pPr/>
            <a:r>
              <a:t>Any questions?</a:t>
            </a:r>
          </a:p>
        </p:txBody>
      </p:sp>
    </p:spTree>
  </p:cSld>
  <p:clrMapOvr>
    <a:masterClrMapping/>
  </p:clrMapOvr>
  <p:transition xmlns:p14="http://schemas.microsoft.com/office/powerpoint/2010/main" spd="med" advClick="1" p14:dur="1000"/>
</p:sld>
</file>

<file path=ppt/slides/slide1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12" name="Shape 212"/>
          <p:cNvSpPr/>
          <p:nvPr/>
        </p:nvSpPr>
        <p:spPr>
          <a:xfrm>
            <a:off x="5252110" y="-25636"/>
            <a:ext cx="2853483" cy="656482"/>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spAutoFit/>
          </a:bodyPr>
          <a:lstStyle>
            <a:lvl1pPr algn="l">
              <a:defRPr b="1" sz="4000" u="sng">
                <a:latin typeface="Arial"/>
                <a:ea typeface="Arial"/>
                <a:cs typeface="Arial"/>
                <a:sym typeface="Arial"/>
              </a:defRPr>
            </a:lvl1pPr>
          </a:lstStyle>
          <a:p>
            <a:pPr/>
            <a:r>
              <a:t>References</a:t>
            </a:r>
          </a:p>
        </p:txBody>
      </p:sp>
      <p:pic>
        <p:nvPicPr>
          <p:cNvPr id="213" name="pasted-image.tiff"/>
          <p:cNvPicPr>
            <a:picLocks noChangeAspect="1"/>
          </p:cNvPicPr>
          <p:nvPr/>
        </p:nvPicPr>
        <p:blipFill>
          <a:blip r:embed="rId2">
            <a:alphaModFix amt="15049"/>
            <a:extLst/>
          </a:blip>
          <a:stretch>
            <a:fillRect/>
          </a:stretch>
        </p:blipFill>
        <p:spPr>
          <a:xfrm>
            <a:off x="882888" y="0"/>
            <a:ext cx="11591926" cy="9753601"/>
          </a:xfrm>
          <a:prstGeom prst="rect">
            <a:avLst/>
          </a:prstGeom>
          <a:ln w="12700">
            <a:miter lim="400000"/>
          </a:ln>
        </p:spPr>
      </p:pic>
      <p:sp>
        <p:nvSpPr>
          <p:cNvPr id="214" name="Shape 214"/>
          <p:cNvSpPr/>
          <p:nvPr/>
        </p:nvSpPr>
        <p:spPr>
          <a:xfrm>
            <a:off x="32332" y="631122"/>
            <a:ext cx="12940136" cy="8971085"/>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spAutoFit/>
          </a:bodyPr>
          <a:lstStyle/>
          <a:p>
            <a:pPr marL="222250" indent="-222250" algn="l" defTabSz="457200">
              <a:lnSpc>
                <a:spcPct val="150000"/>
              </a:lnSpc>
              <a:buSzPct val="75000"/>
              <a:buChar char="•"/>
              <a:defRPr sz="1500">
                <a:latin typeface="Arial"/>
                <a:ea typeface="Arial"/>
                <a:cs typeface="Arial"/>
                <a:sym typeface="Arial"/>
              </a:defRPr>
            </a:pPr>
            <a:r>
              <a:t>Jun, Y. (2015) China Vs Britain: Classroom Experiment Ignites Global Debate. </a:t>
            </a:r>
          </a:p>
          <a:p>
            <a:pPr lvl="1" algn="l" defTabSz="457200">
              <a:lnSpc>
                <a:spcPct val="150000"/>
              </a:lnSpc>
              <a:defRPr sz="1500">
                <a:latin typeface="Arial"/>
                <a:ea typeface="Arial"/>
                <a:cs typeface="Arial"/>
                <a:sym typeface="Arial"/>
              </a:defRPr>
            </a:pPr>
            <a:r>
              <a:t>(Last accessed August 2015)</a:t>
            </a:r>
          </a:p>
          <a:p>
            <a:pPr lvl="1" algn="l" defTabSz="457200">
              <a:lnSpc>
                <a:spcPct val="150000"/>
              </a:lnSpc>
              <a:defRPr i="1" sz="1500" u="sng">
                <a:solidFill>
                  <a:schemeClr val="accent1"/>
                </a:solidFill>
                <a:latin typeface="Arial"/>
                <a:ea typeface="Arial"/>
                <a:cs typeface="Arial"/>
                <a:sym typeface="Arial"/>
              </a:defRPr>
            </a:pPr>
            <a:r>
              <a:rPr>
                <a:hlinkClick r:id="rId3" invalidUrl="" action="" tgtFrame="" tooltip="" history="1" highlightClick="0" endSnd="0"/>
              </a:rPr>
              <a:t>https://www.studyinternational.com/news/china-vs-britain-classroom-experiment-ignites-global-debate/#PzXs2wLztdTWjCXF.97</a:t>
            </a:r>
            <a:r>
              <a:t> Leung, P. 2008. Disorders in Chinese adolescents and the effects of an impairment criterion. United Kingdom.</a:t>
            </a:r>
          </a:p>
          <a:p>
            <a:pPr marL="222250" indent="-222250" algn="l" defTabSz="457200">
              <a:lnSpc>
                <a:spcPct val="150000"/>
              </a:lnSpc>
              <a:buSzPct val="75000"/>
              <a:buChar char="•"/>
              <a:defRPr sz="1500">
                <a:latin typeface="Arial"/>
                <a:ea typeface="Arial"/>
                <a:cs typeface="Arial"/>
                <a:sym typeface="Arial"/>
              </a:defRPr>
            </a:pPr>
            <a:r>
              <a:t>Mitchell, F. (2016) New Chinese School Established by UWTSD Confucius Institute.</a:t>
            </a:r>
          </a:p>
          <a:p>
            <a:pPr lvl="1" algn="l" defTabSz="457200">
              <a:lnSpc>
                <a:spcPct val="150000"/>
              </a:lnSpc>
              <a:defRPr sz="1500">
                <a:latin typeface="Arial"/>
                <a:ea typeface="Arial"/>
                <a:cs typeface="Arial"/>
                <a:sym typeface="Arial"/>
              </a:defRPr>
            </a:pPr>
            <a:r>
              <a:t>(Last accessed October 2016) </a:t>
            </a:r>
          </a:p>
          <a:p>
            <a:pPr lvl="1" algn="l" defTabSz="457200">
              <a:lnSpc>
                <a:spcPct val="150000"/>
              </a:lnSpc>
              <a:defRPr i="1" sz="1500" u="sng">
                <a:solidFill>
                  <a:schemeClr val="accent1"/>
                </a:solidFill>
                <a:latin typeface="Arial"/>
                <a:ea typeface="Arial"/>
                <a:cs typeface="Arial"/>
                <a:sym typeface="Arial"/>
              </a:defRPr>
            </a:pPr>
            <a:r>
              <a:rPr>
                <a:hlinkClick r:id="rId4" invalidUrl="" action="" tgtFrame="" tooltip="" history="1" highlightClick="0" endSnd="0"/>
              </a:rPr>
              <a:t>http://humanitiesblog.uwtsd.ac.uk/?p=712</a:t>
            </a:r>
          </a:p>
          <a:p>
            <a:pPr marL="222250" indent="-222250" algn="l" defTabSz="457200">
              <a:lnSpc>
                <a:spcPct val="150000"/>
              </a:lnSpc>
              <a:buSzPct val="75000"/>
              <a:buChar char="•"/>
              <a:defRPr sz="1500">
                <a:latin typeface="Arial"/>
                <a:ea typeface="Arial"/>
                <a:cs typeface="Arial"/>
                <a:sym typeface="Arial"/>
              </a:defRPr>
            </a:pPr>
            <a:r>
              <a:t>National Centre On Education (2014) (Last accessed 2014)</a:t>
            </a:r>
          </a:p>
          <a:p>
            <a:pPr lvl="1" algn="l" defTabSz="457200">
              <a:lnSpc>
                <a:spcPct val="150000"/>
              </a:lnSpc>
              <a:defRPr i="1" sz="1500" u="sng">
                <a:solidFill>
                  <a:schemeClr val="accent1"/>
                </a:solidFill>
                <a:latin typeface="Arial"/>
                <a:ea typeface="Arial"/>
                <a:cs typeface="Arial"/>
                <a:sym typeface="Arial"/>
              </a:defRPr>
            </a:pPr>
            <a:r>
              <a:rPr>
                <a:hlinkClick r:id="rId5" invalidUrl="" action="" tgtFrame="" tooltip="" history="1" highlightClick="0" endSnd="0"/>
              </a:rPr>
              <a:t>http://ncee.org/what-we-do/center-on-international-education-benchmarking/top-performing-countries/shanghai-china/shanghai-china-instructional-systems/</a:t>
            </a:r>
          </a:p>
          <a:p>
            <a:pPr marL="222250" indent="-222250" algn="l" defTabSz="457200">
              <a:lnSpc>
                <a:spcPct val="150000"/>
              </a:lnSpc>
              <a:buSzPct val="75000"/>
              <a:buChar char="•"/>
              <a:defRPr sz="1500">
                <a:latin typeface="Arial"/>
                <a:ea typeface="Arial"/>
                <a:cs typeface="Arial"/>
                <a:sym typeface="Arial"/>
              </a:defRPr>
            </a:pPr>
            <a:r>
              <a:t>Sun, R.&amp; Shek, D. 2010.</a:t>
            </a:r>
            <a:r>
              <a:rPr i="1"/>
              <a:t> Life satisfaction, positive youth development, and problem behaviour </a:t>
            </a:r>
            <a:endParaRPr i="1"/>
          </a:p>
          <a:p>
            <a:pPr lvl="1" algn="l" defTabSz="457200">
              <a:lnSpc>
                <a:spcPct val="150000"/>
              </a:lnSpc>
              <a:defRPr sz="1500">
                <a:latin typeface="Arial"/>
                <a:ea typeface="Arial"/>
                <a:cs typeface="Arial"/>
                <a:sym typeface="Arial"/>
              </a:defRPr>
            </a:pPr>
            <a:r>
              <a:rPr i="1"/>
              <a:t>among Chinese. </a:t>
            </a:r>
            <a:r>
              <a:t>China</a:t>
            </a:r>
            <a:r>
              <a:rPr i="1"/>
              <a:t>.</a:t>
            </a:r>
          </a:p>
          <a:p>
            <a:pPr marL="222250" indent="-222250" algn="l" defTabSz="457200">
              <a:lnSpc>
                <a:spcPct val="150000"/>
              </a:lnSpc>
              <a:buSzPct val="75000"/>
              <a:buChar char="•"/>
              <a:defRPr sz="1500">
                <a:latin typeface="Arial"/>
                <a:ea typeface="Arial"/>
                <a:cs typeface="Arial"/>
                <a:sym typeface="Arial"/>
              </a:defRPr>
            </a:pPr>
            <a:r>
              <a:t>Xinhua (2011) China Daily. </a:t>
            </a:r>
          </a:p>
          <a:p>
            <a:pPr lvl="1" algn="l" defTabSz="457200">
              <a:lnSpc>
                <a:spcPct val="150000"/>
              </a:lnSpc>
              <a:defRPr sz="1500">
                <a:latin typeface="Arial"/>
                <a:ea typeface="Arial"/>
                <a:cs typeface="Arial"/>
                <a:sym typeface="Arial"/>
              </a:defRPr>
            </a:pPr>
            <a:r>
              <a:t>(Last accessed January 2011).</a:t>
            </a:r>
          </a:p>
          <a:p>
            <a:pPr lvl="1" algn="l" defTabSz="457200">
              <a:lnSpc>
                <a:spcPct val="150000"/>
              </a:lnSpc>
              <a:defRPr sz="1500">
                <a:latin typeface="Arial"/>
                <a:ea typeface="Arial"/>
                <a:cs typeface="Arial"/>
                <a:sym typeface="Arial"/>
              </a:defRPr>
            </a:pPr>
            <a:r>
              <a:rPr i="1" u="sng">
                <a:solidFill>
                  <a:schemeClr val="accent1"/>
                </a:solidFill>
                <a:hlinkClick r:id="rId6" invalidUrl="" action="" tgtFrame="" tooltip="" history="1" highlightClick="0" endSnd="0"/>
              </a:rPr>
              <a:t>http://www.chinadaily.com.cn/china/2011-05/30/content_12608282.htm</a:t>
            </a:r>
            <a:r>
              <a:t> </a:t>
            </a:r>
          </a:p>
          <a:p>
            <a:pPr marL="222250" indent="-222250" algn="l" defTabSz="457200">
              <a:lnSpc>
                <a:spcPct val="150000"/>
              </a:lnSpc>
              <a:buSzPct val="75000"/>
              <a:buChar char="•"/>
              <a:defRPr sz="1500">
                <a:latin typeface="Arial"/>
                <a:ea typeface="Arial"/>
                <a:cs typeface="Arial"/>
                <a:sym typeface="Arial"/>
              </a:defRPr>
            </a:pPr>
            <a:r>
              <a:t>Zhao, Y. (2014). Creative, Entrepreneurial and Global. </a:t>
            </a:r>
          </a:p>
          <a:p>
            <a:pPr lvl="1" algn="l" defTabSz="457200">
              <a:lnSpc>
                <a:spcPct val="150000"/>
              </a:lnSpc>
              <a:defRPr sz="1500">
                <a:latin typeface="Arial"/>
                <a:ea typeface="Arial"/>
                <a:cs typeface="Arial"/>
                <a:sym typeface="Arial"/>
              </a:defRPr>
            </a:pPr>
            <a:r>
              <a:t>(Last accessed September 2014)</a:t>
            </a:r>
          </a:p>
          <a:p>
            <a:pPr lvl="1" algn="l" defTabSz="457200">
              <a:lnSpc>
                <a:spcPct val="150000"/>
              </a:lnSpc>
              <a:defRPr i="1" sz="1500" u="sng">
                <a:solidFill>
                  <a:schemeClr val="accent1"/>
                </a:solidFill>
                <a:latin typeface="Arial"/>
                <a:ea typeface="Arial"/>
                <a:cs typeface="Arial"/>
                <a:sym typeface="Arial"/>
              </a:defRPr>
            </a:pPr>
            <a:r>
              <a:rPr>
                <a:hlinkClick r:id="rId7" invalidUrl="" action="" tgtFrame="" tooltip="" history="1" highlightClick="0" endSnd="0"/>
              </a:rPr>
              <a:t>http://zhaolearning.com</a:t>
            </a:r>
          </a:p>
          <a:p>
            <a:pPr marL="222250" indent="-222250" algn="l" defTabSz="457200">
              <a:lnSpc>
                <a:spcPct val="150000"/>
              </a:lnSpc>
              <a:buSzPct val="75000"/>
              <a:buChar char="•"/>
              <a:defRPr i="1" sz="1500" u="sng">
                <a:solidFill>
                  <a:schemeClr val="accent1"/>
                </a:solidFill>
                <a:latin typeface="Arial"/>
                <a:ea typeface="Arial"/>
                <a:cs typeface="Arial"/>
                <a:sym typeface="Arial"/>
              </a:defRPr>
            </a:pPr>
            <a:r>
              <a:rPr>
                <a:hlinkClick r:id="rId8" invalidUrl="" action="" tgtFrame="" tooltip="" history="1" highlightClick="0" endSnd="0"/>
              </a:rPr>
              <a:t>http://smartraveller.gov.au/Countries/asia/north/pages/china.aspx</a:t>
            </a:r>
          </a:p>
          <a:p>
            <a:pPr marL="222250" indent="-222250" algn="l" defTabSz="457200">
              <a:lnSpc>
                <a:spcPct val="150000"/>
              </a:lnSpc>
              <a:buSzPct val="75000"/>
              <a:buChar char="•"/>
              <a:defRPr i="1" sz="1500" u="sng">
                <a:solidFill>
                  <a:schemeClr val="accent1"/>
                </a:solidFill>
                <a:latin typeface="Arial"/>
                <a:ea typeface="Arial"/>
                <a:cs typeface="Arial"/>
                <a:sym typeface="Arial"/>
              </a:defRPr>
            </a:pPr>
            <a:r>
              <a:t>http://wap.chinadaily.com.cn/2015-09/10/content_21837257.htm</a:t>
            </a:r>
          </a:p>
          <a:p>
            <a:pPr marL="222250" indent="-222250" algn="l" defTabSz="457200">
              <a:lnSpc>
                <a:spcPct val="150000"/>
              </a:lnSpc>
              <a:buSzPct val="75000"/>
              <a:buChar char="•"/>
              <a:defRPr i="1" sz="1500" u="sng">
                <a:solidFill>
                  <a:schemeClr val="accent1"/>
                </a:solidFill>
                <a:latin typeface="Arial"/>
                <a:ea typeface="Arial"/>
                <a:cs typeface="Arial"/>
                <a:sym typeface="Arial"/>
              </a:defRPr>
            </a:pPr>
            <a:r>
              <a:rPr>
                <a:hlinkClick r:id="rId9" invalidUrl="" action="" tgtFrame="" tooltip="" history="1" highlightClick="0" endSnd="0"/>
              </a:rPr>
              <a:t>https://laowaiteacher.wordpress.com/tag/chinese-language/</a:t>
            </a:r>
          </a:p>
          <a:p>
            <a:pPr marL="222250" indent="-222250" algn="l" defTabSz="457200">
              <a:lnSpc>
                <a:spcPct val="150000"/>
              </a:lnSpc>
              <a:buSzPct val="75000"/>
              <a:buChar char="•"/>
              <a:defRPr i="1" sz="1500" u="sng">
                <a:solidFill>
                  <a:schemeClr val="accent1"/>
                </a:solidFill>
                <a:latin typeface="Arial"/>
                <a:ea typeface="Arial"/>
                <a:cs typeface="Arial"/>
                <a:sym typeface="Arial"/>
              </a:defRPr>
            </a:pPr>
            <a:r>
              <a:rPr>
                <a:hlinkClick r:id="rId10" invalidUrl="" action="" tgtFrame="" tooltip="" history="1" highlightClick="0" endSnd="0"/>
              </a:rPr>
              <a:t>http://enrolment.smu.ac.uk</a:t>
            </a:r>
          </a:p>
          <a:p>
            <a:pPr marL="222250" indent="-222250" algn="l" defTabSz="457200">
              <a:lnSpc>
                <a:spcPct val="150000"/>
              </a:lnSpc>
              <a:buSzPct val="75000"/>
              <a:buChar char="•"/>
              <a:defRPr i="1" sz="1500" u="sng">
                <a:solidFill>
                  <a:schemeClr val="accent1"/>
                </a:solidFill>
                <a:latin typeface="Arial"/>
                <a:ea typeface="Arial"/>
                <a:cs typeface="Arial"/>
                <a:sym typeface="Arial"/>
              </a:defRPr>
            </a:pPr>
            <a:r>
              <a:t>http://www.china-mike.com/facts-about-china/facts-chinese-education/</a:t>
            </a:r>
          </a:p>
          <a:p>
            <a:pPr marL="222250" indent="-222250" algn="l" defTabSz="457200">
              <a:lnSpc>
                <a:spcPct val="150000"/>
              </a:lnSpc>
              <a:buSzPct val="75000"/>
              <a:buChar char="•"/>
              <a:defRPr i="1" sz="1500" u="sng">
                <a:solidFill>
                  <a:schemeClr val="accent1"/>
                </a:solidFill>
                <a:latin typeface="Arial"/>
                <a:ea typeface="Arial"/>
                <a:cs typeface="Arial"/>
                <a:sym typeface="Arial"/>
              </a:defRPr>
            </a:pPr>
            <a:r>
              <a:t>http://www.secularism.org.uk/news/2015/02/catholic-schools-transport-discrimination-claim-disputed-by-secularists</a:t>
            </a:r>
          </a:p>
          <a:p>
            <a:pPr marL="222250" indent="-222250" algn="l" defTabSz="457200">
              <a:lnSpc>
                <a:spcPct val="150000"/>
              </a:lnSpc>
              <a:buSzPct val="75000"/>
              <a:buChar char="•"/>
              <a:defRPr i="1" sz="1500" u="sng">
                <a:solidFill>
                  <a:schemeClr val="accent1"/>
                </a:solidFill>
                <a:latin typeface="Arial"/>
                <a:ea typeface="Arial"/>
                <a:cs typeface="Arial"/>
                <a:sym typeface="Arial"/>
              </a:defRPr>
            </a:pPr>
            <a:r>
              <a:t>https://www.theepochtimes.com/the-difference-between-chinese-and-american-education_1483758.html</a:t>
            </a:r>
          </a:p>
          <a:p>
            <a:pPr marL="222250" indent="-222250" algn="l" defTabSz="457200">
              <a:lnSpc>
                <a:spcPct val="150000"/>
              </a:lnSpc>
              <a:buSzPct val="75000"/>
              <a:buChar char="•"/>
              <a:defRPr i="1" sz="1500" u="sng">
                <a:solidFill>
                  <a:schemeClr val="accent1"/>
                </a:solidFill>
                <a:latin typeface="Arial"/>
                <a:ea typeface="Arial"/>
                <a:cs typeface="Arial"/>
                <a:sym typeface="Arial"/>
              </a:defRPr>
            </a:pPr>
            <a:r>
              <a:rPr>
                <a:hlinkClick r:id="rId11" invalidUrl="" action="" tgtFrame="" tooltip="" history="1" highlightClick="0" endSnd="0"/>
              </a:rPr>
              <a:t>https://www.archdaily.com/782854/school-with-open-space-beijing-n61-high-school-huilongguan-branch-eijing-insititute-of-architectural-design-6th-division/56d2440fe58ece504c000019-school-with-open-space-beijing-n61-high-school-huilongguan-branch-eijing-insititute-of-architectural-design-6th-division-photo?ad_medium=widget&amp;ad_name=navigation-next</a:t>
            </a:r>
          </a:p>
        </p:txBody>
      </p:sp>
    </p:spTree>
  </p:cSld>
  <p:clrMapOvr>
    <a:masterClrMapping/>
  </p:clrMapOvr>
  <p:transition xmlns:p14="http://schemas.microsoft.com/office/powerpoint/2010/main" spd="med" advClick="1" p14:dur="1000"/>
</p:sld>
</file>

<file path=ppt/theme/_rels/theme1.xml.rels><?xml version="1.0" encoding="UTF-8" standalone="yes"?><Relationships xmlns="http://schemas.openxmlformats.org/package/2006/relationships"><Relationship Id="rId1" Type="http://schemas.openxmlformats.org/officeDocument/2006/relationships/image" Target="../media/image1.png"/></Relationships>

</file>

<file path=ppt/theme/_rels/theme2.xml.rels><?xml version="1.0" encoding="UTF-8" standalone="yes"?><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xmlns:r="http://schemas.openxmlformats.org/officeDocument/2006/relationships"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Light"/>
        <a:ea typeface="Helvetica Light"/>
        <a:cs typeface="Helvetica Light"/>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5400" dir="5400000">
              <a:srgbClr val="000000">
                <a:alpha val="50000"/>
              </a:srgbClr>
            </a:outerShdw>
          </a:effectLst>
        </a:effectStyle>
        <a:effectStyle>
          <a:effectLst>
            <a:outerShdw sx="100000" sy="100000" kx="0" ky="0" algn="b" rotWithShape="0" blurRad="50800" dist="12700" dir="0">
              <a:srgbClr val="000000">
                <a:alpha val="50000"/>
              </a:srgbClr>
            </a:outerShdw>
          </a:effectLst>
        </a:effectStyle>
        <a:effectStyle>
          <a:effectLst>
            <a:outerShdw sx="100000" sy="100000" kx="0" ky="0" algn="b" rotWithShape="0" blurRad="38100" dist="25400" dir="540000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outerShdw sx="100000" sy="100000" kx="0" ky="0" algn="b" rotWithShape="0" blurRad="38100" dist="25400" dir="5400000">
            <a:srgbClr val="000000">
              <a:alpha val="50000"/>
            </a:srgbClr>
          </a:outerShdw>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Helvetica Light"/>
        <a:ea typeface="Helvetica Light"/>
        <a:cs typeface="Helvetica Light"/>
      </a:majorFont>
      <a:minorFont>
        <a:latin typeface="Helvetica Light"/>
        <a:ea typeface="Helvetica Light"/>
        <a:cs typeface="Helvetica Light"/>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5400" dir="5400000">
              <a:srgbClr val="000000">
                <a:alpha val="50000"/>
              </a:srgbClr>
            </a:outerShdw>
          </a:effectLst>
        </a:effectStyle>
        <a:effectStyle>
          <a:effectLst>
            <a:outerShdw sx="100000" sy="100000" kx="0" ky="0" algn="b" rotWithShape="0" blurRad="50800" dist="12700" dir="0">
              <a:srgbClr val="000000">
                <a:alpha val="50000"/>
              </a:srgbClr>
            </a:outerShdw>
          </a:effectLst>
        </a:effectStyle>
        <a:effectStyle>
          <a:effectLst>
            <a:outerShdw sx="100000" sy="100000" kx="0" ky="0" algn="b" rotWithShape="0" blurRad="38100" dist="25400" dir="540000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r:embed="rId1"/>
          <a:srcRect l="0" t="0" r="0" b="0"/>
          <a:tile tx="0" ty="0" sx="100000" sy="100000" flip="none" algn="tl"/>
        </a:blipFill>
        <a:ln w="12700" cap="flat">
          <a:noFill/>
          <a:miter lim="400000"/>
        </a:ln>
        <a:effectLst>
          <a:outerShdw sx="100000" sy="100000" kx="0" ky="0" algn="b" rotWithShape="0" blurRad="38100" dist="25400" dir="5400000">
            <a:srgbClr val="000000">
              <a:alpha val="50000"/>
            </a:srgbClr>
          </a:outerShdw>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2400" u="none" kumimoji="0" normalizeH="0">
            <a:ln>
              <a:noFill/>
            </a:ln>
            <a:solidFill>
              <a:srgbClr val="FFFFFF"/>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600" u="none" kumimoji="0" normalizeH="0">
            <a:ln>
              <a:noFill/>
            </a:ln>
            <a:solidFill>
              <a:srgbClr val="000000"/>
            </a:solidFill>
            <a:effectLst/>
            <a:uFillTx/>
            <a:latin typeface="+mn-lt"/>
            <a:ea typeface="+mn-ea"/>
            <a:cs typeface="+mn-cs"/>
            <a:sym typeface="Helvetica Light"/>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