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4"/>
  </p:notesMasterIdLst>
  <p:sldIdLst>
    <p:sldId id="256" r:id="rId5"/>
    <p:sldId id="257" r:id="rId6"/>
    <p:sldId id="258" r:id="rId7"/>
    <p:sldId id="259" r:id="rId8"/>
    <p:sldId id="274" r:id="rId9"/>
    <p:sldId id="266" r:id="rId10"/>
    <p:sldId id="267" r:id="rId11"/>
    <p:sldId id="268" r:id="rId12"/>
    <p:sldId id="269" r:id="rId13"/>
    <p:sldId id="270" r:id="rId14"/>
    <p:sldId id="271" r:id="rId15"/>
    <p:sldId id="261" r:id="rId16"/>
    <p:sldId id="272" r:id="rId17"/>
    <p:sldId id="260" r:id="rId18"/>
    <p:sldId id="273" r:id="rId19"/>
    <p:sldId id="262" r:id="rId20"/>
    <p:sldId id="263" r:id="rId21"/>
    <p:sldId id="264" r:id="rId22"/>
    <p:sldId id="265" r:id="rId2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74" d="100"/>
          <a:sy n="74" d="100"/>
        </p:scale>
        <p:origin x="1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38258C3-9D10-44DF-B532-A69FE4123E32}" type="datetimeFigureOut">
              <a:rPr lang="en-GB" smtClean="0"/>
              <a:t>23/11/2023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8A8F0E5-C627-4CAC-B085-46B230FB26B6}" type="slidenum">
              <a:rPr lang="en-GB" smtClean="0"/>
              <a:t>‹#›</a:t>
            </a:fld>
            <a:endParaRPr lang="en-GB"/>
          </a:p>
        </p:txBody>
      </p:sp>
    </p:spTree>
    <p:extLst>
      <p:ext uri="{BB962C8B-B14F-4D97-AF65-F5344CB8AC3E}">
        <p14:creationId xmlns:p14="http://schemas.microsoft.com/office/powerpoint/2010/main" val="1690373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a:t>
            </a:fld>
            <a:endParaRPr lang="en-GB"/>
          </a:p>
        </p:txBody>
      </p:sp>
    </p:spTree>
    <p:extLst>
      <p:ext uri="{BB962C8B-B14F-4D97-AF65-F5344CB8AC3E}">
        <p14:creationId xmlns:p14="http://schemas.microsoft.com/office/powerpoint/2010/main" val="3474494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2</a:t>
            </a:fld>
            <a:endParaRPr lang="en-GB"/>
          </a:p>
        </p:txBody>
      </p:sp>
    </p:spTree>
    <p:extLst>
      <p:ext uri="{BB962C8B-B14F-4D97-AF65-F5344CB8AC3E}">
        <p14:creationId xmlns:p14="http://schemas.microsoft.com/office/powerpoint/2010/main" val="260019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3</a:t>
            </a:fld>
            <a:endParaRPr lang="en-GB"/>
          </a:p>
        </p:txBody>
      </p:sp>
    </p:spTree>
    <p:extLst>
      <p:ext uri="{BB962C8B-B14F-4D97-AF65-F5344CB8AC3E}">
        <p14:creationId xmlns:p14="http://schemas.microsoft.com/office/powerpoint/2010/main" val="3547923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4</a:t>
            </a:fld>
            <a:endParaRPr lang="en-GB"/>
          </a:p>
        </p:txBody>
      </p:sp>
    </p:spTree>
    <p:extLst>
      <p:ext uri="{BB962C8B-B14F-4D97-AF65-F5344CB8AC3E}">
        <p14:creationId xmlns:p14="http://schemas.microsoft.com/office/powerpoint/2010/main" val="3220607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5</a:t>
            </a:fld>
            <a:endParaRPr lang="en-GB"/>
          </a:p>
        </p:txBody>
      </p:sp>
    </p:spTree>
    <p:extLst>
      <p:ext uri="{BB962C8B-B14F-4D97-AF65-F5344CB8AC3E}">
        <p14:creationId xmlns:p14="http://schemas.microsoft.com/office/powerpoint/2010/main" val="1975504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6</a:t>
            </a:fld>
            <a:endParaRPr lang="en-GB"/>
          </a:p>
        </p:txBody>
      </p:sp>
    </p:spTree>
    <p:extLst>
      <p:ext uri="{BB962C8B-B14F-4D97-AF65-F5344CB8AC3E}">
        <p14:creationId xmlns:p14="http://schemas.microsoft.com/office/powerpoint/2010/main" val="1992773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7</a:t>
            </a:fld>
            <a:endParaRPr lang="en-GB"/>
          </a:p>
        </p:txBody>
      </p:sp>
    </p:spTree>
    <p:extLst>
      <p:ext uri="{BB962C8B-B14F-4D97-AF65-F5344CB8AC3E}">
        <p14:creationId xmlns:p14="http://schemas.microsoft.com/office/powerpoint/2010/main" val="3155894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8</a:t>
            </a:fld>
            <a:endParaRPr lang="en-GB"/>
          </a:p>
        </p:txBody>
      </p:sp>
    </p:spTree>
    <p:extLst>
      <p:ext uri="{BB962C8B-B14F-4D97-AF65-F5344CB8AC3E}">
        <p14:creationId xmlns:p14="http://schemas.microsoft.com/office/powerpoint/2010/main" val="825933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9</a:t>
            </a:fld>
            <a:endParaRPr lang="en-GB"/>
          </a:p>
        </p:txBody>
      </p:sp>
    </p:spTree>
    <p:extLst>
      <p:ext uri="{BB962C8B-B14F-4D97-AF65-F5344CB8AC3E}">
        <p14:creationId xmlns:p14="http://schemas.microsoft.com/office/powerpoint/2010/main" val="391265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10</a:t>
            </a:fld>
            <a:endParaRPr lang="en-GB"/>
          </a:p>
        </p:txBody>
      </p:sp>
    </p:spTree>
    <p:extLst>
      <p:ext uri="{BB962C8B-B14F-4D97-AF65-F5344CB8AC3E}">
        <p14:creationId xmlns:p14="http://schemas.microsoft.com/office/powerpoint/2010/main" val="2223979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FEC46E-F270-4D4A-A387-DB1A7FD340AA}" type="slidenum">
              <a:rPr lang="en-GB" smtClean="0"/>
              <a:t>11</a:t>
            </a:fld>
            <a:endParaRPr lang="en-GB"/>
          </a:p>
        </p:txBody>
      </p:sp>
    </p:spTree>
    <p:extLst>
      <p:ext uri="{BB962C8B-B14F-4D97-AF65-F5344CB8AC3E}">
        <p14:creationId xmlns:p14="http://schemas.microsoft.com/office/powerpoint/2010/main" val="2000880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12</a:t>
            </a:fld>
            <a:endParaRPr lang="en-GB"/>
          </a:p>
        </p:txBody>
      </p:sp>
    </p:spTree>
    <p:extLst>
      <p:ext uri="{BB962C8B-B14F-4D97-AF65-F5344CB8AC3E}">
        <p14:creationId xmlns:p14="http://schemas.microsoft.com/office/powerpoint/2010/main" val="2972198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14</a:t>
            </a:fld>
            <a:endParaRPr lang="en-GB"/>
          </a:p>
        </p:txBody>
      </p:sp>
    </p:spTree>
    <p:extLst>
      <p:ext uri="{BB962C8B-B14F-4D97-AF65-F5344CB8AC3E}">
        <p14:creationId xmlns:p14="http://schemas.microsoft.com/office/powerpoint/2010/main" val="4209897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15</a:t>
            </a:fld>
            <a:endParaRPr lang="en-GB"/>
          </a:p>
        </p:txBody>
      </p:sp>
    </p:spTree>
    <p:extLst>
      <p:ext uri="{BB962C8B-B14F-4D97-AF65-F5344CB8AC3E}">
        <p14:creationId xmlns:p14="http://schemas.microsoft.com/office/powerpoint/2010/main" val="240845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16</a:t>
            </a:fld>
            <a:endParaRPr lang="en-GB"/>
          </a:p>
        </p:txBody>
      </p:sp>
    </p:spTree>
    <p:extLst>
      <p:ext uri="{BB962C8B-B14F-4D97-AF65-F5344CB8AC3E}">
        <p14:creationId xmlns:p14="http://schemas.microsoft.com/office/powerpoint/2010/main" val="19308506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17</a:t>
            </a:fld>
            <a:endParaRPr lang="en-GB"/>
          </a:p>
        </p:txBody>
      </p:sp>
    </p:spTree>
    <p:extLst>
      <p:ext uri="{BB962C8B-B14F-4D97-AF65-F5344CB8AC3E}">
        <p14:creationId xmlns:p14="http://schemas.microsoft.com/office/powerpoint/2010/main" val="3017439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18</a:t>
            </a:fld>
            <a:endParaRPr lang="en-GB"/>
          </a:p>
        </p:txBody>
      </p:sp>
    </p:spTree>
    <p:extLst>
      <p:ext uri="{BB962C8B-B14F-4D97-AF65-F5344CB8AC3E}">
        <p14:creationId xmlns:p14="http://schemas.microsoft.com/office/powerpoint/2010/main" val="3063691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8F0E5-C627-4CAC-B085-46B230FB26B6}" type="slidenum">
              <a:rPr lang="en-GB" smtClean="0"/>
              <a:t>19</a:t>
            </a:fld>
            <a:endParaRPr lang="en-GB"/>
          </a:p>
        </p:txBody>
      </p:sp>
    </p:spTree>
    <p:extLst>
      <p:ext uri="{BB962C8B-B14F-4D97-AF65-F5344CB8AC3E}">
        <p14:creationId xmlns:p14="http://schemas.microsoft.com/office/powerpoint/2010/main" val="3424738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B61F8F-CF10-40CC-B41F-DA055063A8D2}"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3940479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B61F8F-CF10-40CC-B41F-DA055063A8D2}"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3078851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B61F8F-CF10-40CC-B41F-DA055063A8D2}"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4010255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B61F8F-CF10-40CC-B41F-DA055063A8D2}"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2445640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B61F8F-CF10-40CC-B41F-DA055063A8D2}"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3068950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B61F8F-CF10-40CC-B41F-DA055063A8D2}"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400646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B61F8F-CF10-40CC-B41F-DA055063A8D2}"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227893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B61F8F-CF10-40CC-B41F-DA055063A8D2}"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51608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B61F8F-CF10-40CC-B41F-DA055063A8D2}"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3459730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B61F8F-CF10-40CC-B41F-DA055063A8D2}"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4049522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B61F8F-CF10-40CC-B41F-DA055063A8D2}"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B60EE-D593-4C94-B8BC-183D55996B99}" type="slidenum">
              <a:rPr lang="en-GB" smtClean="0"/>
              <a:t>‹#›</a:t>
            </a:fld>
            <a:endParaRPr lang="en-GB"/>
          </a:p>
        </p:txBody>
      </p:sp>
    </p:spTree>
    <p:extLst>
      <p:ext uri="{BB962C8B-B14F-4D97-AF65-F5344CB8AC3E}">
        <p14:creationId xmlns:p14="http://schemas.microsoft.com/office/powerpoint/2010/main" val="3010853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B61F8F-CF10-40CC-B41F-DA055063A8D2}" type="datetimeFigureOut">
              <a:rPr lang="en-GB" smtClean="0"/>
              <a:t>23/11/2023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1B60EE-D593-4C94-B8BC-183D55996B99}" type="slidenum">
              <a:rPr lang="en-GB" smtClean="0"/>
              <a:t>‹#›</a:t>
            </a:fld>
            <a:endParaRPr lang="en-GB"/>
          </a:p>
        </p:txBody>
      </p:sp>
    </p:spTree>
    <p:extLst>
      <p:ext uri="{BB962C8B-B14F-4D97-AF65-F5344CB8AC3E}">
        <p14:creationId xmlns:p14="http://schemas.microsoft.com/office/powerpoint/2010/main" val="34963476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image" Target="../media/image12.jp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447" t="6661" r="-447" b="23680"/>
          <a:stretch/>
        </p:blipFill>
        <p:spPr>
          <a:xfrm>
            <a:off x="0" y="557755"/>
            <a:ext cx="12059322" cy="6300245"/>
          </a:xfrm>
          <a:prstGeom prst="rect">
            <a:avLst/>
          </a:prstGeom>
        </p:spPr>
      </p:pic>
      <p:sp>
        <p:nvSpPr>
          <p:cNvPr id="2" name="Title 1"/>
          <p:cNvSpPr>
            <a:spLocks noGrp="1"/>
          </p:cNvSpPr>
          <p:nvPr>
            <p:ph type="ctrTitle"/>
          </p:nvPr>
        </p:nvSpPr>
        <p:spPr>
          <a:xfrm>
            <a:off x="555812" y="408790"/>
            <a:ext cx="9144000" cy="1175554"/>
          </a:xfrm>
        </p:spPr>
        <p:txBody>
          <a:bodyPr/>
          <a:lstStyle/>
          <a:p>
            <a:pPr algn="l"/>
            <a:r>
              <a:rPr lang="en-GB" dirty="0">
                <a:solidFill>
                  <a:srgbClr val="FFC000"/>
                </a:solidFill>
              </a:rPr>
              <a:t>Reading for Research</a:t>
            </a:r>
          </a:p>
        </p:txBody>
      </p:sp>
      <p:sp>
        <p:nvSpPr>
          <p:cNvPr id="3" name="Subtitle 2"/>
          <p:cNvSpPr>
            <a:spLocks noGrp="1"/>
          </p:cNvSpPr>
          <p:nvPr>
            <p:ph type="subTitle" idx="1"/>
          </p:nvPr>
        </p:nvSpPr>
        <p:spPr>
          <a:xfrm>
            <a:off x="-197224" y="1687176"/>
            <a:ext cx="9144000" cy="4294075"/>
          </a:xfrm>
        </p:spPr>
        <p:txBody>
          <a:bodyPr>
            <a:normAutofit/>
          </a:bodyPr>
          <a:lstStyle/>
          <a:p>
            <a:r>
              <a:rPr lang="en-GB" dirty="0">
                <a:solidFill>
                  <a:srgbClr val="FFC000"/>
                </a:solidFill>
              </a:rPr>
              <a:t>The art of critical engagement with source reading material</a:t>
            </a:r>
          </a:p>
          <a:p>
            <a:endParaRPr lang="en-GB" dirty="0">
              <a:solidFill>
                <a:srgbClr val="FFFF00"/>
              </a:solidFill>
            </a:endParaRPr>
          </a:p>
          <a:p>
            <a:endParaRPr lang="en-GB" dirty="0">
              <a:solidFill>
                <a:srgbClr val="FFFF00"/>
              </a:solidFill>
            </a:endParaRPr>
          </a:p>
        </p:txBody>
      </p:sp>
      <p:sp>
        <p:nvSpPr>
          <p:cNvPr id="6" name="Rectangle 5"/>
          <p:cNvSpPr/>
          <p:nvPr/>
        </p:nvSpPr>
        <p:spPr>
          <a:xfrm>
            <a:off x="8469854" y="6136366"/>
            <a:ext cx="6096000" cy="646331"/>
          </a:xfrm>
          <a:prstGeom prst="rect">
            <a:avLst/>
          </a:prstGeom>
        </p:spPr>
        <p:txBody>
          <a:bodyPr>
            <a:spAutoFit/>
          </a:bodyPr>
          <a:lstStyle/>
          <a:p>
            <a:r>
              <a:rPr lang="en-GB" dirty="0">
                <a:solidFill>
                  <a:srgbClr val="FFC000"/>
                </a:solidFill>
              </a:rPr>
              <a:t>HPAR7004</a:t>
            </a:r>
          </a:p>
          <a:p>
            <a:r>
              <a:rPr lang="en-GB" dirty="0">
                <a:solidFill>
                  <a:srgbClr val="FFC000"/>
                </a:solidFill>
              </a:rPr>
              <a:t>Archaeological Research Methods</a:t>
            </a:r>
          </a:p>
        </p:txBody>
      </p:sp>
    </p:spTree>
    <p:extLst>
      <p:ext uri="{BB962C8B-B14F-4D97-AF65-F5344CB8AC3E}">
        <p14:creationId xmlns:p14="http://schemas.microsoft.com/office/powerpoint/2010/main" val="3709065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Who is producing knowledge?</a:t>
            </a:r>
          </a:p>
        </p:txBody>
      </p:sp>
      <p:sp>
        <p:nvSpPr>
          <p:cNvPr id="3" name="Content Placeholder 2"/>
          <p:cNvSpPr>
            <a:spLocks noGrp="1"/>
          </p:cNvSpPr>
          <p:nvPr>
            <p:ph idx="1"/>
          </p:nvPr>
        </p:nvSpPr>
        <p:spPr>
          <a:xfrm>
            <a:off x="413920" y="1772494"/>
            <a:ext cx="5584115" cy="4351338"/>
          </a:xfrm>
        </p:spPr>
        <p:txBody>
          <a:bodyPr/>
          <a:lstStyle/>
          <a:p>
            <a:r>
              <a:rPr lang="en-GB" dirty="0"/>
              <a:t>Who is articulating knowledge?</a:t>
            </a:r>
          </a:p>
          <a:p>
            <a:r>
              <a:rPr lang="en-GB" dirty="0"/>
              <a:t>To whom?</a:t>
            </a:r>
          </a:p>
          <a:p>
            <a:r>
              <a:rPr lang="en-GB" dirty="0"/>
              <a:t>….and one could equally ask why?</a:t>
            </a:r>
          </a:p>
          <a:p>
            <a:pPr marL="0" indent="0">
              <a:buNone/>
            </a:pPr>
            <a:endParaRPr lang="en-GB" dirty="0"/>
          </a:p>
        </p:txBody>
      </p:sp>
      <p:pic>
        <p:nvPicPr>
          <p:cNvPr id="5" name="Picture 4"/>
          <p:cNvPicPr>
            <a:picLocks noChangeAspect="1"/>
          </p:cNvPicPr>
          <p:nvPr/>
        </p:nvPicPr>
        <p:blipFill>
          <a:blip r:embed="rId3"/>
          <a:stretch>
            <a:fillRect/>
          </a:stretch>
        </p:blipFill>
        <p:spPr>
          <a:xfrm>
            <a:off x="6276389" y="1409252"/>
            <a:ext cx="5545226" cy="5179808"/>
          </a:xfrm>
          <a:prstGeom prst="rect">
            <a:avLst/>
          </a:prstGeom>
        </p:spPr>
      </p:pic>
      <p:sp>
        <p:nvSpPr>
          <p:cNvPr id="6" name="Rectangle 5"/>
          <p:cNvSpPr/>
          <p:nvPr/>
        </p:nvSpPr>
        <p:spPr>
          <a:xfrm>
            <a:off x="220338" y="4248419"/>
            <a:ext cx="6390041" cy="1200329"/>
          </a:xfrm>
          <a:prstGeom prst="rect">
            <a:avLst/>
          </a:prstGeom>
        </p:spPr>
        <p:txBody>
          <a:bodyPr wrap="square">
            <a:spAutoFit/>
          </a:bodyPr>
          <a:lstStyle/>
          <a:p>
            <a:r>
              <a:rPr lang="en-GB" b="0" i="0" dirty="0">
                <a:solidFill>
                  <a:srgbClr val="FFC000"/>
                </a:solidFill>
                <a:effectLst/>
                <a:latin typeface="-apple-system"/>
              </a:rPr>
              <a:t>“They say 'Knowledge Is Power’ </a:t>
            </a:r>
            <a:r>
              <a:rPr lang="en-GB" sz="1600" b="0" i="0" dirty="0">
                <a:solidFill>
                  <a:srgbClr val="FFC000"/>
                </a:solidFill>
                <a:effectLst/>
                <a:latin typeface="-apple-system"/>
              </a:rPr>
              <a:t>(actually Francis Bacon said it) </a:t>
            </a:r>
            <a:r>
              <a:rPr lang="en-GB" b="0" i="0" dirty="0">
                <a:solidFill>
                  <a:srgbClr val="FFC000"/>
                </a:solidFill>
                <a:effectLst/>
                <a:latin typeface="-apple-system"/>
              </a:rPr>
              <a:t>But, more powerful than knowledge, is understanding. With understanding, comes tolerance. And, with tolerance, we can move beyond barriers.“ </a:t>
            </a:r>
            <a:r>
              <a:rPr lang="en-GB" sz="1050" b="0" i="0" dirty="0">
                <a:solidFill>
                  <a:srgbClr val="FFC000"/>
                </a:solidFill>
                <a:effectLst/>
                <a:latin typeface="-apple-system"/>
              </a:rPr>
              <a:t>Michael Arlen 2010</a:t>
            </a:r>
            <a:endParaRPr lang="en-GB" sz="1050" b="1" i="0" dirty="0">
              <a:solidFill>
                <a:srgbClr val="FFC000"/>
              </a:solidFill>
              <a:effectLst/>
              <a:latin typeface="-apple-system"/>
            </a:endParaRPr>
          </a:p>
        </p:txBody>
      </p:sp>
    </p:spTree>
    <p:extLst>
      <p:ext uri="{BB962C8B-B14F-4D97-AF65-F5344CB8AC3E}">
        <p14:creationId xmlns:p14="http://schemas.microsoft.com/office/powerpoint/2010/main" val="288810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365125"/>
            <a:ext cx="12192000" cy="1325563"/>
          </a:xfrm>
        </p:spPr>
        <p:txBody>
          <a:bodyPr>
            <a:normAutofit fontScale="90000"/>
          </a:bodyPr>
          <a:lstStyle/>
          <a:p>
            <a:r>
              <a:rPr lang="en-GB" dirty="0">
                <a:solidFill>
                  <a:srgbClr val="FFC000"/>
                </a:solidFill>
              </a:rPr>
              <a:t>Several user communities produce archaeological knowledge– you are/will become one of the producers</a:t>
            </a:r>
          </a:p>
        </p:txBody>
      </p:sp>
      <p:pic>
        <p:nvPicPr>
          <p:cNvPr id="5" name="Content Placeholder 4"/>
          <p:cNvPicPr>
            <a:picLocks noGrp="1" noChangeAspect="1"/>
          </p:cNvPicPr>
          <p:nvPr>
            <p:ph idx="1"/>
          </p:nvPr>
        </p:nvPicPr>
        <p:blipFill>
          <a:blip r:embed="rId3"/>
          <a:stretch>
            <a:fillRect/>
          </a:stretch>
        </p:blipFill>
        <p:spPr>
          <a:xfrm>
            <a:off x="1411287" y="1825625"/>
            <a:ext cx="4351338" cy="4351338"/>
          </a:xfrm>
          <a:prstGeom prst="rect">
            <a:avLst/>
          </a:prstGeom>
        </p:spPr>
      </p:pic>
      <p:pic>
        <p:nvPicPr>
          <p:cNvPr id="4" name="Picture 3"/>
          <p:cNvPicPr>
            <a:picLocks noChangeAspect="1"/>
          </p:cNvPicPr>
          <p:nvPr/>
        </p:nvPicPr>
        <p:blipFill>
          <a:blip r:embed="rId4"/>
          <a:stretch>
            <a:fillRect/>
          </a:stretch>
        </p:blipFill>
        <p:spPr>
          <a:xfrm>
            <a:off x="6591300" y="3232598"/>
            <a:ext cx="4762500" cy="2476500"/>
          </a:xfrm>
          <a:prstGeom prst="rect">
            <a:avLst/>
          </a:prstGeom>
        </p:spPr>
      </p:pic>
      <p:sp>
        <p:nvSpPr>
          <p:cNvPr id="3" name="TextBox 2">
            <a:extLst>
              <a:ext uri="{FF2B5EF4-FFF2-40B4-BE49-F238E27FC236}">
                <a16:creationId xmlns:a16="http://schemas.microsoft.com/office/drawing/2014/main" id="{85804578-E021-4F90-98D2-CEC6EF8B67D3}"/>
              </a:ext>
            </a:extLst>
          </p:cNvPr>
          <p:cNvSpPr txBox="1"/>
          <p:nvPr/>
        </p:nvSpPr>
        <p:spPr>
          <a:xfrm>
            <a:off x="6777644" y="2715491"/>
            <a:ext cx="2737658" cy="369332"/>
          </a:xfrm>
          <a:prstGeom prst="rect">
            <a:avLst/>
          </a:prstGeom>
          <a:noFill/>
        </p:spPr>
        <p:txBody>
          <a:bodyPr wrap="square" rtlCol="0">
            <a:spAutoFit/>
          </a:bodyPr>
          <a:lstStyle/>
          <a:p>
            <a:r>
              <a:rPr lang="en-GB" dirty="0"/>
              <a:t>Of Quentin:</a:t>
            </a:r>
          </a:p>
        </p:txBody>
      </p:sp>
      <p:sp>
        <p:nvSpPr>
          <p:cNvPr id="6" name="TextBox 5">
            <a:extLst>
              <a:ext uri="{FF2B5EF4-FFF2-40B4-BE49-F238E27FC236}">
                <a16:creationId xmlns:a16="http://schemas.microsoft.com/office/drawing/2014/main" id="{4A882391-AC92-43CA-B0CE-0389742A4BFB}"/>
              </a:ext>
            </a:extLst>
          </p:cNvPr>
          <p:cNvSpPr txBox="1"/>
          <p:nvPr/>
        </p:nvSpPr>
        <p:spPr>
          <a:xfrm>
            <a:off x="1559859" y="6311900"/>
            <a:ext cx="1490702" cy="369332"/>
          </a:xfrm>
          <a:prstGeom prst="rect">
            <a:avLst/>
          </a:prstGeom>
          <a:noFill/>
        </p:spPr>
        <p:txBody>
          <a:bodyPr wrap="square" rtlCol="0">
            <a:spAutoFit/>
          </a:bodyPr>
          <a:lstStyle/>
          <a:p>
            <a:r>
              <a:rPr lang="en-GB" dirty="0"/>
              <a:t>Zig  </a:t>
            </a:r>
            <a:r>
              <a:rPr lang="en-GB" dirty="0" err="1"/>
              <a:t>Zigler</a:t>
            </a:r>
            <a:endParaRPr lang="en-GB" dirty="0"/>
          </a:p>
        </p:txBody>
      </p:sp>
    </p:spTree>
    <p:extLst>
      <p:ext uri="{BB962C8B-B14F-4D97-AF65-F5344CB8AC3E}">
        <p14:creationId xmlns:p14="http://schemas.microsoft.com/office/powerpoint/2010/main" val="3891292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0D2EE-5871-4EC7-AA7E-AB2F93209492}"/>
              </a:ext>
            </a:extLst>
          </p:cNvPr>
          <p:cNvSpPr>
            <a:spLocks noGrp="1"/>
          </p:cNvSpPr>
          <p:nvPr>
            <p:ph type="title"/>
          </p:nvPr>
        </p:nvSpPr>
        <p:spPr>
          <a:xfrm>
            <a:off x="762000" y="437106"/>
            <a:ext cx="10515600" cy="1325563"/>
          </a:xfrm>
        </p:spPr>
        <p:txBody>
          <a:bodyPr>
            <a:normAutofit fontScale="90000"/>
          </a:bodyPr>
          <a:lstStyle/>
          <a:p>
            <a:r>
              <a:rPr lang="en-GB" dirty="0">
                <a:solidFill>
                  <a:srgbClr val="FFC000"/>
                </a:solidFill>
              </a:rPr>
              <a:t>How are archaeological narratives created and articulated University vs industry led dichotomy</a:t>
            </a:r>
          </a:p>
        </p:txBody>
      </p:sp>
      <p:sp>
        <p:nvSpPr>
          <p:cNvPr id="4" name="Content Placeholder 3"/>
          <p:cNvSpPr>
            <a:spLocks noGrp="1"/>
          </p:cNvSpPr>
          <p:nvPr>
            <p:ph sz="half" idx="1"/>
          </p:nvPr>
        </p:nvSpPr>
        <p:spPr>
          <a:xfrm>
            <a:off x="424841" y="2201406"/>
            <a:ext cx="5181600" cy="4351338"/>
          </a:xfrm>
        </p:spPr>
        <p:txBody>
          <a:bodyPr>
            <a:normAutofit lnSpcReduction="10000"/>
          </a:bodyPr>
          <a:lstStyle/>
          <a:p>
            <a:pPr marL="0" indent="0">
              <a:buNone/>
            </a:pPr>
            <a:r>
              <a:rPr lang="en-GB" dirty="0"/>
              <a:t>‘We’ produce and claim authority, we take everything form fluid ideas, to material remains, objects found in the field, and make them, we construct them into archaeological facts and implement our authority in the process of producing knowledge</a:t>
            </a:r>
          </a:p>
          <a:p>
            <a:pPr marL="0" indent="0">
              <a:buNone/>
            </a:pPr>
            <a:endParaRPr lang="en-GB" dirty="0"/>
          </a:p>
          <a:p>
            <a:pPr marL="0" indent="0">
              <a:buNone/>
            </a:pPr>
            <a:r>
              <a:rPr lang="en-GB" sz="2000" dirty="0"/>
              <a:t>See work by Ivan </a:t>
            </a:r>
            <a:r>
              <a:rPr lang="en-GB" sz="2000" dirty="0" err="1"/>
              <a:t>Illich</a:t>
            </a:r>
            <a:r>
              <a:rPr lang="en-GB" sz="2000" dirty="0"/>
              <a:t>, Jacques </a:t>
            </a:r>
            <a:r>
              <a:rPr lang="en-GB" sz="2000" dirty="0" err="1"/>
              <a:t>Ellul</a:t>
            </a:r>
            <a:r>
              <a:rPr lang="en-GB" sz="2000" dirty="0"/>
              <a:t>, and Gilles </a:t>
            </a:r>
            <a:r>
              <a:rPr lang="en-GB" sz="2000" dirty="0" err="1"/>
              <a:t>Deleuze</a:t>
            </a:r>
            <a:r>
              <a:rPr lang="en-GB" sz="2000" dirty="0"/>
              <a:t> (anti-empiricism, antinationalism, post-Marxist)</a:t>
            </a:r>
          </a:p>
        </p:txBody>
      </p:sp>
      <p:sp>
        <p:nvSpPr>
          <p:cNvPr id="6" name="Content Placeholder 5"/>
          <p:cNvSpPr>
            <a:spLocks noGrp="1"/>
          </p:cNvSpPr>
          <p:nvPr>
            <p:ph sz="half" idx="2"/>
          </p:nvPr>
        </p:nvSpPr>
        <p:spPr>
          <a:xfrm>
            <a:off x="6095999" y="2076145"/>
            <a:ext cx="5328493" cy="4351338"/>
          </a:xfrm>
        </p:spPr>
        <p:txBody>
          <a:bodyPr>
            <a:normAutofit lnSpcReduction="10000"/>
          </a:bodyPr>
          <a:lstStyle/>
          <a:p>
            <a:pPr marL="0" indent="0">
              <a:buNone/>
            </a:pPr>
            <a:r>
              <a:rPr lang="en-GB" dirty="0"/>
              <a:t>At one time we would have said </a:t>
            </a:r>
            <a:r>
              <a:rPr lang="en-GB" dirty="0">
                <a:solidFill>
                  <a:srgbClr val="FFC000"/>
                </a:solidFill>
              </a:rPr>
              <a:t>slow</a:t>
            </a:r>
            <a:r>
              <a:rPr lang="en-GB" dirty="0"/>
              <a:t> archaeology in the University sector</a:t>
            </a:r>
          </a:p>
          <a:p>
            <a:pPr marL="0" indent="0">
              <a:buNone/>
            </a:pPr>
            <a:endParaRPr lang="en-GB" dirty="0"/>
          </a:p>
          <a:p>
            <a:pPr marL="0" indent="0">
              <a:buNone/>
            </a:pPr>
            <a:r>
              <a:rPr lang="en-GB" dirty="0"/>
              <a:t>Now could claim ALL archaeology is slow</a:t>
            </a:r>
          </a:p>
        </p:txBody>
      </p:sp>
    </p:spTree>
    <p:extLst>
      <p:ext uri="{BB962C8B-B14F-4D97-AF65-F5344CB8AC3E}">
        <p14:creationId xmlns:p14="http://schemas.microsoft.com/office/powerpoint/2010/main" val="3406352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0D2EE-5871-4EC7-AA7E-AB2F93209492}"/>
              </a:ext>
            </a:extLst>
          </p:cNvPr>
          <p:cNvSpPr>
            <a:spLocks noGrp="1"/>
          </p:cNvSpPr>
          <p:nvPr>
            <p:ph type="title"/>
          </p:nvPr>
        </p:nvSpPr>
        <p:spPr>
          <a:xfrm>
            <a:off x="762000" y="437106"/>
            <a:ext cx="10515600" cy="1325563"/>
          </a:xfrm>
        </p:spPr>
        <p:txBody>
          <a:bodyPr>
            <a:normAutofit fontScale="90000"/>
          </a:bodyPr>
          <a:lstStyle/>
          <a:p>
            <a:r>
              <a:rPr lang="en-GB" dirty="0">
                <a:solidFill>
                  <a:srgbClr val="FFC000"/>
                </a:solidFill>
              </a:rPr>
              <a:t>How are archaeological narratives created and articulated  = ALL is slow archaeology now</a:t>
            </a:r>
          </a:p>
        </p:txBody>
      </p:sp>
      <p:sp>
        <p:nvSpPr>
          <p:cNvPr id="4" name="Content Placeholder 3"/>
          <p:cNvSpPr>
            <a:spLocks noGrp="1"/>
          </p:cNvSpPr>
          <p:nvPr>
            <p:ph sz="half" idx="1"/>
          </p:nvPr>
        </p:nvSpPr>
        <p:spPr>
          <a:xfrm>
            <a:off x="424841" y="2201406"/>
            <a:ext cx="5181600" cy="4351338"/>
          </a:xfrm>
        </p:spPr>
        <p:txBody>
          <a:bodyPr>
            <a:normAutofit/>
          </a:bodyPr>
          <a:lstStyle/>
          <a:p>
            <a:r>
              <a:rPr lang="en-GB" dirty="0"/>
              <a:t>Research papers, chapters, books, etc.</a:t>
            </a:r>
          </a:p>
          <a:p>
            <a:r>
              <a:rPr lang="en-GB" dirty="0"/>
              <a:t>Grey literature, client-based reports, etc.</a:t>
            </a:r>
          </a:p>
          <a:p>
            <a:endParaRPr lang="en-GB" dirty="0"/>
          </a:p>
          <a:p>
            <a:pPr marL="0" indent="0">
              <a:buNone/>
            </a:pPr>
            <a:r>
              <a:rPr lang="en-GB" dirty="0"/>
              <a:t>Use of (digital) technology alienates - traditionally</a:t>
            </a:r>
          </a:p>
          <a:p>
            <a:pPr marL="0" indent="0">
              <a:buNone/>
            </a:pPr>
            <a:endParaRPr lang="en-GB" sz="2000" dirty="0"/>
          </a:p>
        </p:txBody>
      </p:sp>
      <p:sp>
        <p:nvSpPr>
          <p:cNvPr id="6" name="Content Placeholder 5"/>
          <p:cNvSpPr>
            <a:spLocks noGrp="1"/>
          </p:cNvSpPr>
          <p:nvPr>
            <p:ph sz="half" idx="2"/>
          </p:nvPr>
        </p:nvSpPr>
        <p:spPr>
          <a:xfrm>
            <a:off x="5723400" y="2201406"/>
            <a:ext cx="5475769" cy="4351338"/>
          </a:xfrm>
        </p:spPr>
        <p:txBody>
          <a:bodyPr>
            <a:normAutofit/>
          </a:bodyPr>
          <a:lstStyle/>
          <a:p>
            <a:endParaRPr lang="en-GB" dirty="0"/>
          </a:p>
          <a:p>
            <a:pPr marL="0" indent="0">
              <a:buNone/>
            </a:pPr>
            <a:r>
              <a:rPr lang="en-GB" dirty="0"/>
              <a:t>Increasingly challenged by social media, alternative viewpoints, punk archaeology = democratisation, de-territorialising of archaeology</a:t>
            </a:r>
          </a:p>
          <a:p>
            <a:pPr marL="0" indent="0">
              <a:buNone/>
            </a:pPr>
            <a:endParaRPr lang="en-GB" dirty="0"/>
          </a:p>
        </p:txBody>
      </p:sp>
    </p:spTree>
    <p:extLst>
      <p:ext uri="{BB962C8B-B14F-4D97-AF65-F5344CB8AC3E}">
        <p14:creationId xmlns:p14="http://schemas.microsoft.com/office/powerpoint/2010/main" val="3796471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‘Grey’ origins?</a:t>
            </a:r>
          </a:p>
        </p:txBody>
      </p:sp>
      <p:sp>
        <p:nvSpPr>
          <p:cNvPr id="3" name="Content Placeholder 2"/>
          <p:cNvSpPr>
            <a:spLocks noGrp="1"/>
          </p:cNvSpPr>
          <p:nvPr>
            <p:ph idx="1"/>
          </p:nvPr>
        </p:nvSpPr>
        <p:spPr>
          <a:xfrm>
            <a:off x="2152651" y="1825625"/>
            <a:ext cx="8224792" cy="4351339"/>
          </a:xfrm>
        </p:spPr>
        <p:txBody>
          <a:bodyPr>
            <a:normAutofit lnSpcReduction="10000"/>
          </a:bodyPr>
          <a:lstStyle/>
          <a:p>
            <a:r>
              <a:rPr lang="en-GB" dirty="0"/>
              <a:t>A landmark paper by Charles P. Auger, </a:t>
            </a:r>
            <a:r>
              <a:rPr lang="en-GB" i="1" dirty="0"/>
              <a:t>Use of Reports Literature</a:t>
            </a:r>
            <a:r>
              <a:rPr lang="en-GB" dirty="0"/>
              <a:t> in 1975 for Library and Information Services (classification, storage &amp; archive)</a:t>
            </a:r>
            <a:endParaRPr lang="en-GB" baseline="30000" dirty="0"/>
          </a:p>
          <a:p>
            <a:r>
              <a:rPr lang="en-GB" dirty="0"/>
              <a:t>He referred to the copious intelligence reports and notes on atomic research produced by the Allied Forces in WWII and struggled to categorise such literature</a:t>
            </a:r>
          </a:p>
          <a:p>
            <a:r>
              <a:rPr lang="en-GB" dirty="0"/>
              <a:t>He used the term “grey” later as a concept to deal with all of the material, collections etc. essentially the detritus  of the commands and communications left unpublished and not in the public domain.</a:t>
            </a:r>
          </a:p>
        </p:txBody>
      </p:sp>
    </p:spTree>
    <p:extLst>
      <p:ext uri="{BB962C8B-B14F-4D97-AF65-F5344CB8AC3E}">
        <p14:creationId xmlns:p14="http://schemas.microsoft.com/office/powerpoint/2010/main" val="2942865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it is?</a:t>
            </a:r>
          </a:p>
        </p:txBody>
      </p:sp>
      <p:sp>
        <p:nvSpPr>
          <p:cNvPr id="3" name="Content Placeholder 2"/>
          <p:cNvSpPr>
            <a:spLocks noGrp="1"/>
          </p:cNvSpPr>
          <p:nvPr>
            <p:ph idx="1"/>
          </p:nvPr>
        </p:nvSpPr>
        <p:spPr>
          <a:xfrm>
            <a:off x="485215" y="1690688"/>
            <a:ext cx="7886700" cy="4351339"/>
          </a:xfrm>
        </p:spPr>
        <p:txBody>
          <a:bodyPr>
            <a:normAutofit fontScale="92500" lnSpcReduction="20000"/>
          </a:bodyPr>
          <a:lstStyle/>
          <a:p>
            <a:r>
              <a:rPr lang="en-GB" b="1" dirty="0"/>
              <a:t>Grey literature</a:t>
            </a:r>
            <a:r>
              <a:rPr lang="en-GB" dirty="0"/>
              <a:t> (or </a:t>
            </a:r>
            <a:r>
              <a:rPr lang="en-GB" b="1" dirty="0" err="1"/>
              <a:t>gray</a:t>
            </a:r>
            <a:r>
              <a:rPr lang="en-GB" b="1" dirty="0"/>
              <a:t> literature</a:t>
            </a:r>
            <a:r>
              <a:rPr lang="en-GB" dirty="0"/>
              <a:t>) are materials and research produced by organizations or individuals outside of the traditional commercial or academic publishing and distribution channels. </a:t>
            </a:r>
          </a:p>
          <a:p>
            <a:r>
              <a:rPr lang="en-GB" dirty="0"/>
              <a:t>It implies ambiguity, open to interpretation, </a:t>
            </a:r>
          </a:p>
          <a:p>
            <a:pPr lvl="1"/>
            <a:r>
              <a:rPr lang="en-GB" dirty="0"/>
              <a:t>Classification NOT content </a:t>
            </a:r>
          </a:p>
          <a:p>
            <a:pPr lvl="1"/>
            <a:r>
              <a:rPr lang="en-GB" dirty="0"/>
              <a:t>Detailed, specific, targeted, specialist, technical…..</a:t>
            </a:r>
          </a:p>
          <a:p>
            <a:r>
              <a:rPr lang="en-GB" dirty="0"/>
              <a:t>But also…… drab/boring (see e.g. Roth 2010)</a:t>
            </a:r>
          </a:p>
          <a:p>
            <a:r>
              <a:rPr lang="en-GB" dirty="0"/>
              <a:t>Primary source information (or deals directly with the primary source)</a:t>
            </a:r>
          </a:p>
          <a:p>
            <a:r>
              <a:rPr lang="en-GB" dirty="0"/>
              <a:t>Not easily accessed through search engines</a:t>
            </a:r>
          </a:p>
          <a:p>
            <a:r>
              <a:rPr lang="en-GB" dirty="0"/>
              <a:t>Hugely varying…</a:t>
            </a:r>
          </a:p>
          <a:p>
            <a:endParaRPr lang="en-GB" dirty="0"/>
          </a:p>
        </p:txBody>
      </p:sp>
      <p:sp>
        <p:nvSpPr>
          <p:cNvPr id="4" name="TextBox 3"/>
          <p:cNvSpPr txBox="1"/>
          <p:nvPr/>
        </p:nvSpPr>
        <p:spPr>
          <a:xfrm>
            <a:off x="2048143" y="6175762"/>
            <a:ext cx="399468" cy="461665"/>
          </a:xfrm>
          <a:prstGeom prst="rect">
            <a:avLst/>
          </a:prstGeom>
          <a:noFill/>
        </p:spPr>
        <p:txBody>
          <a:bodyPr wrap="none" rtlCol="0">
            <a:spAutoFit/>
          </a:bodyPr>
          <a:lstStyle/>
          <a:p>
            <a:r>
              <a:rPr lang="en-GB" sz="2400" dirty="0"/>
              <a:t>,  </a:t>
            </a:r>
          </a:p>
        </p:txBody>
      </p:sp>
      <p:pic>
        <p:nvPicPr>
          <p:cNvPr id="5" name="Picture 4"/>
          <p:cNvPicPr>
            <a:picLocks noChangeAspect="1"/>
          </p:cNvPicPr>
          <p:nvPr/>
        </p:nvPicPr>
        <p:blipFill>
          <a:blip r:embed="rId3"/>
          <a:stretch>
            <a:fillRect/>
          </a:stretch>
        </p:blipFill>
        <p:spPr>
          <a:xfrm>
            <a:off x="8525556" y="1308310"/>
            <a:ext cx="3343936" cy="4733717"/>
          </a:xfrm>
          <a:prstGeom prst="rect">
            <a:avLst/>
          </a:prstGeom>
        </p:spPr>
      </p:pic>
    </p:spTree>
    <p:extLst>
      <p:ext uri="{BB962C8B-B14F-4D97-AF65-F5344CB8AC3E}">
        <p14:creationId xmlns:p14="http://schemas.microsoft.com/office/powerpoint/2010/main" val="3377866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Includes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55199" y="1597006"/>
            <a:ext cx="7886700" cy="3897556"/>
          </a:xfrm>
        </p:spPr>
      </p:pic>
      <p:sp>
        <p:nvSpPr>
          <p:cNvPr id="5" name="TextBox 4"/>
          <p:cNvSpPr txBox="1"/>
          <p:nvPr/>
        </p:nvSpPr>
        <p:spPr>
          <a:xfrm>
            <a:off x="838200" y="6084606"/>
            <a:ext cx="12302982" cy="461665"/>
          </a:xfrm>
          <a:prstGeom prst="rect">
            <a:avLst/>
          </a:prstGeom>
          <a:noFill/>
        </p:spPr>
        <p:txBody>
          <a:bodyPr wrap="square" rtlCol="0">
            <a:spAutoFit/>
          </a:bodyPr>
          <a:lstStyle/>
          <a:p>
            <a:r>
              <a:rPr lang="en-GB" sz="2400" dirty="0"/>
              <a:t>Along with excavation reports, watching briefs, impact assessments, </a:t>
            </a:r>
            <a:r>
              <a:rPr lang="en-GB" sz="2400" dirty="0">
                <a:solidFill>
                  <a:srgbClr val="FFC000"/>
                </a:solidFill>
              </a:rPr>
              <a:t>MA Dissertations</a:t>
            </a:r>
            <a:r>
              <a:rPr lang="en-GB" sz="2400" dirty="0"/>
              <a:t>…….</a:t>
            </a:r>
          </a:p>
        </p:txBody>
      </p:sp>
    </p:spTree>
    <p:extLst>
      <p:ext uri="{BB962C8B-B14F-4D97-AF65-F5344CB8AC3E}">
        <p14:creationId xmlns:p14="http://schemas.microsoft.com/office/powerpoint/2010/main" val="4064878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it to us as </a:t>
            </a:r>
            <a:r>
              <a:rPr lang="en-GB" u="sng" dirty="0">
                <a:solidFill>
                  <a:srgbClr val="FFC000"/>
                </a:solidFill>
              </a:rPr>
              <a:t>academics</a:t>
            </a:r>
            <a:r>
              <a:rPr lang="en-GB" dirty="0">
                <a:solidFill>
                  <a:srgbClr val="FFC000"/>
                </a:solidFill>
              </a:rPr>
              <a:t>?</a:t>
            </a:r>
          </a:p>
        </p:txBody>
      </p:sp>
      <p:sp>
        <p:nvSpPr>
          <p:cNvPr id="3" name="Content Placeholder 2"/>
          <p:cNvSpPr>
            <a:spLocks noGrp="1"/>
          </p:cNvSpPr>
          <p:nvPr>
            <p:ph idx="1"/>
          </p:nvPr>
        </p:nvSpPr>
        <p:spPr>
          <a:xfrm>
            <a:off x="506731" y="1868656"/>
            <a:ext cx="8088060" cy="4351339"/>
          </a:xfrm>
        </p:spPr>
        <p:txBody>
          <a:bodyPr>
            <a:normAutofit fontScale="85000" lnSpcReduction="20000"/>
          </a:bodyPr>
          <a:lstStyle/>
          <a:p>
            <a:r>
              <a:rPr lang="en-GB" dirty="0"/>
              <a:t>Produced ‘in house’ but relevant to many disciplines</a:t>
            </a:r>
          </a:p>
          <a:p>
            <a:pPr lvl="1"/>
            <a:r>
              <a:rPr lang="en-GB" dirty="0"/>
              <a:t>Contract world</a:t>
            </a:r>
          </a:p>
          <a:p>
            <a:pPr lvl="1"/>
            <a:r>
              <a:rPr lang="en-GB" dirty="0"/>
              <a:t>Academic</a:t>
            </a:r>
          </a:p>
          <a:p>
            <a:pPr lvl="1"/>
            <a:r>
              <a:rPr lang="en-GB" dirty="0"/>
              <a:t>Industry (government, NGO, trusts, charities, etc.)</a:t>
            </a:r>
          </a:p>
          <a:p>
            <a:r>
              <a:rPr lang="en-GB" dirty="0"/>
              <a:t>Not produced in exclusively academic sphere – so seen as ‘inferior’ – see next slide…..</a:t>
            </a:r>
          </a:p>
          <a:p>
            <a:r>
              <a:rPr lang="en-GB" dirty="0"/>
              <a:t>BUT is highly detailed</a:t>
            </a:r>
          </a:p>
          <a:p>
            <a:endParaRPr lang="en-GB" dirty="0"/>
          </a:p>
          <a:p>
            <a:r>
              <a:rPr lang="en-GB" dirty="0"/>
              <a:t>Bradley 2016, seminal paper on the split between research and developer-funded fieldwork becomes synonymous with the range of reports created through commercial investigations. </a:t>
            </a:r>
            <a:r>
              <a:rPr lang="en-GB" sz="1867" dirty="0"/>
              <a:t>https://www.cambridge.org/core/journals/antiquaries-journal/article/bridging-the-two-cultures-commercial-archaeology-and-the-study-of-prehistoric-britain/1683D79DD32ADB36B7FC0E9A519207D</a:t>
            </a:r>
            <a:r>
              <a:rPr lang="en-GB" dirty="0"/>
              <a:t>C</a:t>
            </a:r>
          </a:p>
        </p:txBody>
      </p:sp>
    </p:spTree>
    <p:extLst>
      <p:ext uri="{BB962C8B-B14F-4D97-AF65-F5344CB8AC3E}">
        <p14:creationId xmlns:p14="http://schemas.microsoft.com/office/powerpoint/2010/main" val="4231807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842" y="365127"/>
            <a:ext cx="8280573" cy="1325563"/>
          </a:xfrm>
        </p:spPr>
        <p:txBody>
          <a:bodyPr>
            <a:normAutofit fontScale="90000"/>
          </a:bodyPr>
          <a:lstStyle/>
          <a:p>
            <a:r>
              <a:rPr lang="en-GB" dirty="0">
                <a:solidFill>
                  <a:srgbClr val="FFC000"/>
                </a:solidFill>
              </a:rPr>
              <a:t>Cartesian dualism (dichotomy) </a:t>
            </a:r>
            <a:br>
              <a:rPr lang="en-GB" dirty="0">
                <a:solidFill>
                  <a:srgbClr val="FFC000"/>
                </a:solidFill>
              </a:rPr>
            </a:br>
            <a:r>
              <a:rPr lang="en-GB" dirty="0">
                <a:solidFill>
                  <a:srgbClr val="FFC000"/>
                </a:solidFill>
              </a:rPr>
              <a:t>with Bradley 2016 as the starting point</a:t>
            </a:r>
          </a:p>
        </p:txBody>
      </p:sp>
      <p:sp>
        <p:nvSpPr>
          <p:cNvPr id="3" name="Text Placeholder 2"/>
          <p:cNvSpPr>
            <a:spLocks noGrp="1"/>
          </p:cNvSpPr>
          <p:nvPr>
            <p:ph type="body" idx="1"/>
          </p:nvPr>
        </p:nvSpPr>
        <p:spPr/>
        <p:txBody>
          <a:bodyPr/>
          <a:lstStyle/>
          <a:p>
            <a:r>
              <a:rPr lang="en-GB" dirty="0"/>
              <a:t>Academia</a:t>
            </a:r>
          </a:p>
        </p:txBody>
      </p:sp>
      <p:sp>
        <p:nvSpPr>
          <p:cNvPr id="4" name="Content Placeholder 3"/>
          <p:cNvSpPr>
            <a:spLocks noGrp="1"/>
          </p:cNvSpPr>
          <p:nvPr>
            <p:ph sz="half" idx="2"/>
          </p:nvPr>
        </p:nvSpPr>
        <p:spPr>
          <a:xfrm>
            <a:off x="655552" y="2505075"/>
            <a:ext cx="3868340" cy="3591741"/>
          </a:xfrm>
        </p:spPr>
        <p:txBody>
          <a:bodyPr>
            <a:normAutofit fontScale="92500"/>
          </a:bodyPr>
          <a:lstStyle/>
          <a:p>
            <a:r>
              <a:rPr lang="en-GB" dirty="0"/>
              <a:t>Origins in ‘field’ work</a:t>
            </a:r>
          </a:p>
          <a:p>
            <a:r>
              <a:rPr lang="en-GB" dirty="0"/>
              <a:t>Developments slow</a:t>
            </a:r>
          </a:p>
          <a:p>
            <a:r>
              <a:rPr lang="en-GB" dirty="0"/>
              <a:t>Publication – very slow PhDs etc. 30 years…..</a:t>
            </a:r>
          </a:p>
          <a:p>
            <a:r>
              <a:rPr lang="en-GB" dirty="0"/>
              <a:t>Ideas – public domain</a:t>
            </a:r>
          </a:p>
          <a:p>
            <a:r>
              <a:rPr lang="en-GB" dirty="0"/>
              <a:t> reflective &amp; reflexive</a:t>
            </a:r>
          </a:p>
          <a:p>
            <a:r>
              <a:rPr lang="en-GB" dirty="0"/>
              <a:t>Pursuit of research and scholarship = knowledge</a:t>
            </a:r>
          </a:p>
        </p:txBody>
      </p:sp>
      <p:sp>
        <p:nvSpPr>
          <p:cNvPr id="5" name="Text Placeholder 4"/>
          <p:cNvSpPr>
            <a:spLocks noGrp="1"/>
          </p:cNvSpPr>
          <p:nvPr>
            <p:ph type="body" sz="quarter" idx="3"/>
          </p:nvPr>
        </p:nvSpPr>
        <p:spPr/>
        <p:txBody>
          <a:bodyPr/>
          <a:lstStyle/>
          <a:p>
            <a:r>
              <a:rPr lang="en-GB" dirty="0"/>
              <a:t>Commercial</a:t>
            </a:r>
          </a:p>
        </p:txBody>
      </p:sp>
      <p:sp>
        <p:nvSpPr>
          <p:cNvPr id="6" name="Content Placeholder 5"/>
          <p:cNvSpPr>
            <a:spLocks noGrp="1"/>
          </p:cNvSpPr>
          <p:nvPr>
            <p:ph sz="quarter" idx="4"/>
          </p:nvPr>
        </p:nvSpPr>
        <p:spPr>
          <a:xfrm>
            <a:off x="6153151" y="2505075"/>
            <a:ext cx="4281264" cy="3684588"/>
          </a:xfrm>
        </p:spPr>
        <p:txBody>
          <a:bodyPr>
            <a:normAutofit fontScale="92500"/>
          </a:bodyPr>
          <a:lstStyle/>
          <a:p>
            <a:r>
              <a:rPr lang="en-GB" dirty="0"/>
              <a:t>‘Hijack’ fieldwork</a:t>
            </a:r>
          </a:p>
          <a:p>
            <a:r>
              <a:rPr lang="en-GB" dirty="0"/>
              <a:t>Quick paced, fast-moving,</a:t>
            </a:r>
          </a:p>
          <a:p>
            <a:r>
              <a:rPr lang="en-GB" dirty="0"/>
              <a:t> Production quick  &amp; a condition of getting work</a:t>
            </a:r>
          </a:p>
          <a:p>
            <a:r>
              <a:rPr lang="en-GB" dirty="0"/>
              <a:t>Hidden (less so with ADS)</a:t>
            </a:r>
          </a:p>
          <a:p>
            <a:r>
              <a:rPr lang="en-GB" dirty="0"/>
              <a:t>Reactive</a:t>
            </a:r>
          </a:p>
          <a:p>
            <a:r>
              <a:rPr lang="en-GB" dirty="0"/>
              <a:t>Address industry = fact-finding and problem solving</a:t>
            </a:r>
          </a:p>
        </p:txBody>
      </p:sp>
    </p:spTree>
    <p:extLst>
      <p:ext uri="{BB962C8B-B14F-4D97-AF65-F5344CB8AC3E}">
        <p14:creationId xmlns:p14="http://schemas.microsoft.com/office/powerpoint/2010/main" val="4240612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C000"/>
                </a:solidFill>
              </a:rPr>
              <a:t>‘</a:t>
            </a:r>
            <a:br>
              <a:rPr lang="en-GB" dirty="0">
                <a:solidFill>
                  <a:srgbClr val="FFC000"/>
                </a:solidFill>
              </a:rPr>
            </a:br>
            <a:r>
              <a:rPr lang="en-GB" dirty="0">
                <a:solidFill>
                  <a:srgbClr val="FFC000"/>
                </a:solidFill>
              </a:rPr>
              <a:t>The grey literature is not in and of itself the problem.’ </a:t>
            </a:r>
            <a:r>
              <a:rPr lang="en-GB" sz="2933" dirty="0"/>
              <a:t>Roth, 2010 p.338 </a:t>
            </a:r>
            <a:br>
              <a:rPr lang="en-GB" sz="2933" dirty="0"/>
            </a:br>
            <a:br>
              <a:rPr lang="en-GB" sz="2933" dirty="0"/>
            </a:br>
            <a:r>
              <a:rPr lang="en-GB" sz="2933" dirty="0"/>
              <a:t>BUT they are problematic</a:t>
            </a:r>
          </a:p>
        </p:txBody>
      </p:sp>
      <p:sp>
        <p:nvSpPr>
          <p:cNvPr id="3" name="Content Placeholder 2"/>
          <p:cNvSpPr>
            <a:spLocks noGrp="1"/>
          </p:cNvSpPr>
          <p:nvPr>
            <p:ph idx="1"/>
          </p:nvPr>
        </p:nvSpPr>
        <p:spPr>
          <a:xfrm>
            <a:off x="2061497" y="2326979"/>
            <a:ext cx="7886700" cy="4351339"/>
          </a:xfrm>
        </p:spPr>
        <p:txBody>
          <a:bodyPr>
            <a:normAutofit fontScale="92500"/>
          </a:bodyPr>
          <a:lstStyle/>
          <a:p>
            <a:r>
              <a:rPr lang="en-GB" dirty="0"/>
              <a:t>Perception of it is – to academics </a:t>
            </a:r>
          </a:p>
          <a:p>
            <a:r>
              <a:rPr lang="en-GB" dirty="0"/>
              <a:t>Not recognised within REF (Research Excellence Framework) – does not count as a ‘publication’</a:t>
            </a:r>
          </a:p>
          <a:p>
            <a:r>
              <a:rPr lang="en-GB" dirty="0"/>
              <a:t>Issues over quality control (but in that it is not alone!) i.e. may not be </a:t>
            </a:r>
            <a:r>
              <a:rPr lang="en-GB" dirty="0">
                <a:solidFill>
                  <a:srgbClr val="FFC000"/>
                </a:solidFill>
              </a:rPr>
              <a:t>independently</a:t>
            </a:r>
            <a:r>
              <a:rPr lang="en-GB" dirty="0"/>
              <a:t> peer reviewed. </a:t>
            </a:r>
          </a:p>
          <a:p>
            <a:r>
              <a:rPr lang="en-GB" dirty="0"/>
              <a:t>Academic vs. non-academic, theoretical vs. non-theoretical and ‘overkill with data’ p.342</a:t>
            </a:r>
          </a:p>
          <a:p>
            <a:r>
              <a:rPr lang="en-GB" dirty="0"/>
              <a:t>Access issues</a:t>
            </a:r>
          </a:p>
          <a:p>
            <a:pPr lvl="1"/>
            <a:r>
              <a:rPr lang="en-GB" dirty="0"/>
              <a:t>Equality and diversity</a:t>
            </a:r>
          </a:p>
          <a:p>
            <a:pPr lvl="1"/>
            <a:r>
              <a:rPr lang="en-GB" dirty="0"/>
              <a:t>Getting hold of the stuff</a:t>
            </a:r>
          </a:p>
        </p:txBody>
      </p:sp>
    </p:spTree>
    <p:extLst>
      <p:ext uri="{BB962C8B-B14F-4D97-AF65-F5344CB8AC3E}">
        <p14:creationId xmlns:p14="http://schemas.microsoft.com/office/powerpoint/2010/main" val="1284208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4D70-C7F2-44B7-961A-8F7B9B21CE26}"/>
              </a:ext>
            </a:extLst>
          </p:cNvPr>
          <p:cNvSpPr>
            <a:spLocks noGrp="1"/>
          </p:cNvSpPr>
          <p:nvPr>
            <p:ph type="title"/>
          </p:nvPr>
        </p:nvSpPr>
        <p:spPr/>
        <p:txBody>
          <a:bodyPr/>
          <a:lstStyle/>
          <a:p>
            <a:r>
              <a:rPr lang="en-GB" dirty="0">
                <a:solidFill>
                  <a:srgbClr val="FFC000"/>
                </a:solidFill>
              </a:rPr>
              <a:t>Perspectives: of academia</a:t>
            </a:r>
          </a:p>
        </p:txBody>
      </p:sp>
      <p:pic>
        <p:nvPicPr>
          <p:cNvPr id="5" name="Content Placeholder 4" descr="A picture containing wall, indoor, different&#10;&#10;Description automatically generated">
            <a:extLst>
              <a:ext uri="{FF2B5EF4-FFF2-40B4-BE49-F238E27FC236}">
                <a16:creationId xmlns:a16="http://schemas.microsoft.com/office/drawing/2014/main" id="{CA5440F9-BFC8-4298-9941-F7B6631DA1A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619532"/>
            <a:ext cx="6459538" cy="4838418"/>
          </a:xfrm>
        </p:spPr>
      </p:pic>
      <p:sp>
        <p:nvSpPr>
          <p:cNvPr id="6" name="TextBox 5">
            <a:extLst>
              <a:ext uri="{FF2B5EF4-FFF2-40B4-BE49-F238E27FC236}">
                <a16:creationId xmlns:a16="http://schemas.microsoft.com/office/drawing/2014/main" id="{5F89FBC5-0679-414C-A50D-5287E5BF652A}"/>
              </a:ext>
            </a:extLst>
          </p:cNvPr>
          <p:cNvSpPr txBox="1"/>
          <p:nvPr/>
        </p:nvSpPr>
        <p:spPr>
          <a:xfrm>
            <a:off x="7763442" y="3016148"/>
            <a:ext cx="4049330" cy="2308324"/>
          </a:xfrm>
          <a:prstGeom prst="rect">
            <a:avLst/>
          </a:prstGeom>
          <a:noFill/>
        </p:spPr>
        <p:txBody>
          <a:bodyPr wrap="square" rtlCol="0">
            <a:spAutoFit/>
          </a:bodyPr>
          <a:lstStyle/>
          <a:p>
            <a:r>
              <a:rPr lang="en-GB" dirty="0"/>
              <a:t>Does the contract world have a process of reflection?</a:t>
            </a:r>
          </a:p>
          <a:p>
            <a:endParaRPr lang="en-GB" dirty="0"/>
          </a:p>
          <a:p>
            <a:r>
              <a:rPr lang="en-GB" dirty="0"/>
              <a:t>Do you have an internal critique process?</a:t>
            </a:r>
          </a:p>
          <a:p>
            <a:endParaRPr lang="en-GB" dirty="0"/>
          </a:p>
          <a:p>
            <a:r>
              <a:rPr lang="en-GB" dirty="0"/>
              <a:t>Are you judged by your ‘output’?</a:t>
            </a:r>
          </a:p>
          <a:p>
            <a:endParaRPr lang="en-GB" dirty="0"/>
          </a:p>
          <a:p>
            <a:r>
              <a:rPr lang="en-GB" dirty="0"/>
              <a:t>(</a:t>
            </a:r>
            <a:r>
              <a:rPr lang="en-GB"/>
              <a:t>e.g. TEF</a:t>
            </a:r>
            <a:r>
              <a:rPr lang="en-GB" dirty="0"/>
              <a:t>, REF, QAA)</a:t>
            </a:r>
          </a:p>
        </p:txBody>
      </p:sp>
    </p:spTree>
    <p:extLst>
      <p:ext uri="{BB962C8B-B14F-4D97-AF65-F5344CB8AC3E}">
        <p14:creationId xmlns:p14="http://schemas.microsoft.com/office/powerpoint/2010/main" val="3705947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3D3C-2D71-A039-4468-5DEF48689AB7}"/>
              </a:ext>
            </a:extLst>
          </p:cNvPr>
          <p:cNvSpPr>
            <a:spLocks noGrp="1"/>
          </p:cNvSpPr>
          <p:nvPr>
            <p:ph type="title"/>
          </p:nvPr>
        </p:nvSpPr>
        <p:spPr/>
        <p:txBody>
          <a:bodyPr>
            <a:normAutofit fontScale="90000"/>
          </a:bodyPr>
          <a:lstStyle/>
          <a:p>
            <a:r>
              <a:rPr lang="en-GB" dirty="0">
                <a:solidFill>
                  <a:srgbClr val="FFC000"/>
                </a:solidFill>
              </a:rPr>
              <a:t>Output within the University Sector</a:t>
            </a:r>
            <a:br>
              <a:rPr lang="en-GB" dirty="0">
                <a:solidFill>
                  <a:srgbClr val="FFC000"/>
                </a:solidFill>
              </a:rPr>
            </a:br>
            <a:r>
              <a:rPr lang="en-GB" sz="2700" dirty="0">
                <a:solidFill>
                  <a:srgbClr val="FFC000"/>
                </a:solidFill>
              </a:rPr>
              <a:t>(essays, PowerPoints, presentations, reviews, etc.)</a:t>
            </a:r>
            <a:br>
              <a:rPr lang="en-GB" sz="2700" dirty="0">
                <a:solidFill>
                  <a:srgbClr val="FFC000"/>
                </a:solidFill>
              </a:rPr>
            </a:br>
            <a:r>
              <a:rPr lang="en-GB" sz="2700" dirty="0">
                <a:solidFill>
                  <a:srgbClr val="FFC000"/>
                </a:solidFill>
              </a:rPr>
              <a:t>we regard ALL output as research, research led</a:t>
            </a:r>
          </a:p>
        </p:txBody>
      </p:sp>
      <p:sp>
        <p:nvSpPr>
          <p:cNvPr id="3" name="Content Placeholder 2">
            <a:extLst>
              <a:ext uri="{FF2B5EF4-FFF2-40B4-BE49-F238E27FC236}">
                <a16:creationId xmlns:a16="http://schemas.microsoft.com/office/drawing/2014/main" id="{CAE6D268-B7D8-2B9F-CC7B-B2AB093DEBF0}"/>
              </a:ext>
            </a:extLst>
          </p:cNvPr>
          <p:cNvSpPr>
            <a:spLocks noGrp="1"/>
          </p:cNvSpPr>
          <p:nvPr>
            <p:ph idx="1"/>
          </p:nvPr>
        </p:nvSpPr>
        <p:spPr>
          <a:xfrm>
            <a:off x="838200" y="2686862"/>
            <a:ext cx="3829493" cy="4351338"/>
          </a:xfrm>
        </p:spPr>
        <p:txBody>
          <a:bodyPr/>
          <a:lstStyle/>
          <a:p>
            <a:r>
              <a:rPr lang="en-GB" dirty="0"/>
              <a:t>Reflective</a:t>
            </a:r>
          </a:p>
          <a:p>
            <a:r>
              <a:rPr lang="en-GB" dirty="0"/>
              <a:t>Synthetic</a:t>
            </a:r>
          </a:p>
          <a:p>
            <a:r>
              <a:rPr lang="en-GB" dirty="0"/>
              <a:t>Critique</a:t>
            </a:r>
          </a:p>
          <a:p>
            <a:pPr marL="0" indent="0">
              <a:buNone/>
            </a:pPr>
            <a:r>
              <a:rPr lang="en-GB" dirty="0"/>
              <a:t>all equals your voice</a:t>
            </a:r>
          </a:p>
        </p:txBody>
      </p:sp>
      <p:pic>
        <p:nvPicPr>
          <p:cNvPr id="4" name="Picture 3">
            <a:extLst>
              <a:ext uri="{FF2B5EF4-FFF2-40B4-BE49-F238E27FC236}">
                <a16:creationId xmlns:a16="http://schemas.microsoft.com/office/drawing/2014/main" id="{7C455F51-E405-6E5E-6207-53CDA6074E52}"/>
              </a:ext>
            </a:extLst>
          </p:cNvPr>
          <p:cNvPicPr>
            <a:picLocks noChangeAspect="1"/>
          </p:cNvPicPr>
          <p:nvPr/>
        </p:nvPicPr>
        <p:blipFill>
          <a:blip r:embed="rId2"/>
          <a:stretch>
            <a:fillRect/>
          </a:stretch>
        </p:blipFill>
        <p:spPr>
          <a:xfrm>
            <a:off x="5792972" y="2146447"/>
            <a:ext cx="4020326" cy="3749527"/>
          </a:xfrm>
          <a:prstGeom prst="rect">
            <a:avLst/>
          </a:prstGeom>
        </p:spPr>
      </p:pic>
    </p:spTree>
    <p:extLst>
      <p:ext uri="{BB962C8B-B14F-4D97-AF65-F5344CB8AC3E}">
        <p14:creationId xmlns:p14="http://schemas.microsoft.com/office/powerpoint/2010/main" val="1407277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A89D-F5B7-4990-B2EA-DF840C6C8299}"/>
              </a:ext>
            </a:extLst>
          </p:cNvPr>
          <p:cNvSpPr>
            <a:spLocks noGrp="1"/>
          </p:cNvSpPr>
          <p:nvPr>
            <p:ph type="title"/>
          </p:nvPr>
        </p:nvSpPr>
        <p:spPr/>
        <p:txBody>
          <a:bodyPr/>
          <a:lstStyle/>
          <a:p>
            <a:r>
              <a:rPr lang="en-GB" dirty="0">
                <a:solidFill>
                  <a:srgbClr val="FFC000"/>
                </a:solidFill>
              </a:rPr>
              <a:t>Research: Reflection, a reflective process</a:t>
            </a:r>
          </a:p>
        </p:txBody>
      </p:sp>
      <p:sp>
        <p:nvSpPr>
          <p:cNvPr id="3" name="Content Placeholder 2">
            <a:extLst>
              <a:ext uri="{FF2B5EF4-FFF2-40B4-BE49-F238E27FC236}">
                <a16:creationId xmlns:a16="http://schemas.microsoft.com/office/drawing/2014/main" id="{C182D090-81A3-4A35-880E-D276F22375B3}"/>
              </a:ext>
            </a:extLst>
          </p:cNvPr>
          <p:cNvSpPr>
            <a:spLocks noGrp="1"/>
          </p:cNvSpPr>
          <p:nvPr>
            <p:ph idx="1"/>
          </p:nvPr>
        </p:nvSpPr>
        <p:spPr/>
        <p:txBody>
          <a:bodyPr/>
          <a:lstStyle/>
          <a:p>
            <a:r>
              <a:rPr lang="en-GB" dirty="0"/>
              <a:t>Process is to reflect (not just produce words) on our research practices</a:t>
            </a:r>
          </a:p>
          <a:p>
            <a:r>
              <a:rPr lang="en-GB" dirty="0"/>
              <a:t>Interpret, </a:t>
            </a:r>
            <a:r>
              <a:rPr lang="en-GB" dirty="0">
                <a:solidFill>
                  <a:srgbClr val="FFC000"/>
                </a:solidFill>
              </a:rPr>
              <a:t>not</a:t>
            </a:r>
            <a:r>
              <a:rPr lang="en-GB" dirty="0"/>
              <a:t> just interpret sequence development or describe</a:t>
            </a:r>
          </a:p>
          <a:p>
            <a:r>
              <a:rPr lang="en-GB" dirty="0"/>
              <a:t>But broader implications (how it feeds into a theoretical thought, mood or trend (does it fit, not fit, if not why not….)</a:t>
            </a:r>
          </a:p>
          <a:p>
            <a:r>
              <a:rPr lang="en-GB" dirty="0"/>
              <a:t>Evaluate its use (to us, to our students, our research…..)</a:t>
            </a:r>
          </a:p>
        </p:txBody>
      </p:sp>
    </p:spTree>
    <p:extLst>
      <p:ext uri="{BB962C8B-B14F-4D97-AF65-F5344CB8AC3E}">
        <p14:creationId xmlns:p14="http://schemas.microsoft.com/office/powerpoint/2010/main" val="2794974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A89D-F5B7-4990-B2EA-DF840C6C8299}"/>
              </a:ext>
            </a:extLst>
          </p:cNvPr>
          <p:cNvSpPr>
            <a:spLocks noGrp="1"/>
          </p:cNvSpPr>
          <p:nvPr>
            <p:ph type="title"/>
          </p:nvPr>
        </p:nvSpPr>
        <p:spPr/>
        <p:txBody>
          <a:bodyPr/>
          <a:lstStyle/>
          <a:p>
            <a:r>
              <a:rPr lang="en-GB" dirty="0">
                <a:solidFill>
                  <a:srgbClr val="FFC000"/>
                </a:solidFill>
              </a:rPr>
              <a:t>Research: Synthetic process</a:t>
            </a:r>
          </a:p>
        </p:txBody>
      </p:sp>
      <p:sp>
        <p:nvSpPr>
          <p:cNvPr id="3" name="Content Placeholder 2">
            <a:extLst>
              <a:ext uri="{FF2B5EF4-FFF2-40B4-BE49-F238E27FC236}">
                <a16:creationId xmlns:a16="http://schemas.microsoft.com/office/drawing/2014/main" id="{C182D090-81A3-4A35-880E-D276F22375B3}"/>
              </a:ext>
            </a:extLst>
          </p:cNvPr>
          <p:cNvSpPr>
            <a:spLocks noGrp="1"/>
          </p:cNvSpPr>
          <p:nvPr>
            <p:ph idx="1"/>
          </p:nvPr>
        </p:nvSpPr>
        <p:spPr/>
        <p:txBody>
          <a:bodyPr/>
          <a:lstStyle/>
          <a:p>
            <a:r>
              <a:rPr lang="en-GB" dirty="0"/>
              <a:t>Process is to gather from sources ALL types of sources</a:t>
            </a:r>
          </a:p>
          <a:p>
            <a:pPr lvl="1"/>
            <a:r>
              <a:rPr lang="en-GB" dirty="0"/>
              <a:t>Researched/unresearched</a:t>
            </a:r>
          </a:p>
          <a:p>
            <a:pPr lvl="1"/>
            <a:r>
              <a:rPr lang="en-GB" dirty="0"/>
              <a:t>Published/unpublished</a:t>
            </a:r>
          </a:p>
          <a:p>
            <a:pPr lvl="1"/>
            <a:r>
              <a:rPr lang="en-GB" dirty="0"/>
              <a:t>Personal experience/observational</a:t>
            </a:r>
          </a:p>
          <a:p>
            <a:r>
              <a:rPr lang="en-GB" dirty="0"/>
              <a:t>Identify similar studies/issues</a:t>
            </a:r>
          </a:p>
          <a:p>
            <a:r>
              <a:rPr lang="en-GB" dirty="0"/>
              <a:t>Identify contra or contrasting studies/issues/points of view</a:t>
            </a:r>
          </a:p>
          <a:p>
            <a:r>
              <a:rPr lang="en-GB" dirty="0"/>
              <a:t>Evaluate its use (to the position presented/point of view…..)</a:t>
            </a:r>
          </a:p>
        </p:txBody>
      </p:sp>
    </p:spTree>
    <p:extLst>
      <p:ext uri="{BB962C8B-B14F-4D97-AF65-F5344CB8AC3E}">
        <p14:creationId xmlns:p14="http://schemas.microsoft.com/office/powerpoint/2010/main" val="1142457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EF01-C449-4C37-B2CE-45FB751D081F}"/>
              </a:ext>
            </a:extLst>
          </p:cNvPr>
          <p:cNvSpPr>
            <a:spLocks noGrp="1"/>
          </p:cNvSpPr>
          <p:nvPr>
            <p:ph type="title"/>
          </p:nvPr>
        </p:nvSpPr>
        <p:spPr/>
        <p:txBody>
          <a:bodyPr/>
          <a:lstStyle/>
          <a:p>
            <a:r>
              <a:rPr lang="en-GB" dirty="0">
                <a:solidFill>
                  <a:srgbClr val="FFC000"/>
                </a:solidFill>
              </a:rPr>
              <a:t>Research: Critique</a:t>
            </a:r>
          </a:p>
        </p:txBody>
      </p:sp>
      <p:sp>
        <p:nvSpPr>
          <p:cNvPr id="3" name="Content Placeholder 2">
            <a:extLst>
              <a:ext uri="{FF2B5EF4-FFF2-40B4-BE49-F238E27FC236}">
                <a16:creationId xmlns:a16="http://schemas.microsoft.com/office/drawing/2014/main" id="{C38DD527-6573-49F7-BA66-59E357FB77D2}"/>
              </a:ext>
            </a:extLst>
          </p:cNvPr>
          <p:cNvSpPr>
            <a:spLocks noGrp="1"/>
          </p:cNvSpPr>
          <p:nvPr>
            <p:ph idx="1"/>
          </p:nvPr>
        </p:nvSpPr>
        <p:spPr>
          <a:xfrm>
            <a:off x="838200" y="1825625"/>
            <a:ext cx="5872316" cy="4351338"/>
          </a:xfrm>
        </p:spPr>
        <p:txBody>
          <a:bodyPr/>
          <a:lstStyle/>
          <a:p>
            <a:r>
              <a:rPr lang="en-GB" dirty="0"/>
              <a:t>Part of the tool kit for making sense of what we read</a:t>
            </a:r>
          </a:p>
          <a:p>
            <a:pPr lvl="1"/>
            <a:r>
              <a:rPr lang="en-GB" dirty="0"/>
              <a:t>Sift through what we read</a:t>
            </a:r>
          </a:p>
          <a:p>
            <a:pPr lvl="1"/>
            <a:r>
              <a:rPr lang="en-GB" dirty="0"/>
              <a:t>Find what is ‘useful’ to our argument or thesis</a:t>
            </a:r>
          </a:p>
          <a:p>
            <a:pPr lvl="1"/>
            <a:r>
              <a:rPr lang="en-GB" dirty="0"/>
              <a:t>Evaluate strengths and weaknesses</a:t>
            </a:r>
          </a:p>
          <a:p>
            <a:pPr marL="457200" lvl="1" indent="0">
              <a:buNone/>
            </a:pPr>
            <a:r>
              <a:rPr lang="en-GB" dirty="0"/>
              <a:t>Tools to get what you need to write an MA thesis – eventually, or any assignment in the meantime ALL are considered </a:t>
            </a:r>
            <a:r>
              <a:rPr lang="en-GB" dirty="0">
                <a:solidFill>
                  <a:srgbClr val="FFC000"/>
                </a:solidFill>
              </a:rPr>
              <a:t>research</a:t>
            </a:r>
            <a:r>
              <a:rPr lang="en-GB" dirty="0"/>
              <a:t> focused</a:t>
            </a:r>
          </a:p>
          <a:p>
            <a:pPr lvl="1"/>
            <a:endParaRPr lang="en-GB" dirty="0"/>
          </a:p>
        </p:txBody>
      </p:sp>
      <p:pic>
        <p:nvPicPr>
          <p:cNvPr id="2050" name="Picture 2" descr="Study Skills: Making the Most of Your Attention Span - The Shona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5985" y="1995302"/>
            <a:ext cx="4853874" cy="3235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8551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person, military uniform, old&#10;&#10;Description automatically generated">
            <a:extLst>
              <a:ext uri="{FF2B5EF4-FFF2-40B4-BE49-F238E27FC236}">
                <a16:creationId xmlns:a16="http://schemas.microsoft.com/office/drawing/2014/main" id="{4032CEF0-42F9-465D-AB67-B887FDEEB9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25" y="1467850"/>
            <a:ext cx="7084635" cy="5167312"/>
          </a:xfrm>
          <a:prstGeom prst="rect">
            <a:avLst/>
          </a:prstGeom>
        </p:spPr>
      </p:pic>
      <p:sp>
        <p:nvSpPr>
          <p:cNvPr id="2" name="Title 1">
            <a:extLst>
              <a:ext uri="{FF2B5EF4-FFF2-40B4-BE49-F238E27FC236}">
                <a16:creationId xmlns:a16="http://schemas.microsoft.com/office/drawing/2014/main" id="{8651A1D6-987E-45AE-94ED-089C60E8A2A7}"/>
              </a:ext>
            </a:extLst>
          </p:cNvPr>
          <p:cNvSpPr>
            <a:spLocks noGrp="1"/>
          </p:cNvSpPr>
          <p:nvPr>
            <p:ph type="title"/>
          </p:nvPr>
        </p:nvSpPr>
        <p:spPr/>
        <p:txBody>
          <a:bodyPr/>
          <a:lstStyle/>
          <a:p>
            <a:r>
              <a:rPr lang="en-GB" dirty="0"/>
              <a:t>Research: really? it’s the same old same old</a:t>
            </a:r>
          </a:p>
        </p:txBody>
      </p:sp>
      <p:sp>
        <p:nvSpPr>
          <p:cNvPr id="9" name="TextBox 8">
            <a:extLst>
              <a:ext uri="{FF2B5EF4-FFF2-40B4-BE49-F238E27FC236}">
                <a16:creationId xmlns:a16="http://schemas.microsoft.com/office/drawing/2014/main" id="{36C905C4-0845-462F-B4E1-1CB382C31975}"/>
              </a:ext>
            </a:extLst>
          </p:cNvPr>
          <p:cNvSpPr txBox="1"/>
          <p:nvPr/>
        </p:nvSpPr>
        <p:spPr>
          <a:xfrm>
            <a:off x="6365582" y="1875911"/>
            <a:ext cx="5434533" cy="4524315"/>
          </a:xfrm>
          <a:prstGeom prst="rect">
            <a:avLst/>
          </a:prstGeom>
          <a:noFill/>
        </p:spPr>
        <p:txBody>
          <a:bodyPr wrap="square">
            <a:spAutoFit/>
          </a:bodyPr>
          <a:lstStyle/>
          <a:p>
            <a:pPr algn="ctr"/>
            <a:r>
              <a:rPr lang="en-GB" sz="2400" b="1" dirty="0"/>
              <a:t>“There is no such thing as a new idea. It is impossible. We simply take a lot of old ideas and put them into a sort of mental kaleidoscope. We give them a turn and they make new and curious combinations. We keep on turning and making new combinations indefinitely; but they are the same old pieces of </a:t>
            </a:r>
            <a:r>
              <a:rPr lang="en-GB" sz="2400" b="1" dirty="0" err="1"/>
              <a:t>colored</a:t>
            </a:r>
            <a:r>
              <a:rPr lang="en-GB" sz="2400" b="1" dirty="0"/>
              <a:t> glass that have been in use through all the ages.”</a:t>
            </a:r>
          </a:p>
          <a:p>
            <a:pPr algn="ctr"/>
            <a:endParaRPr lang="en-GB" sz="2400" b="1" dirty="0"/>
          </a:p>
          <a:p>
            <a:pPr algn="ctr"/>
            <a:r>
              <a:rPr lang="en-GB" sz="2400" b="1" dirty="0"/>
              <a:t>Mark Twain</a:t>
            </a:r>
          </a:p>
        </p:txBody>
      </p:sp>
    </p:spTree>
    <p:extLst>
      <p:ext uri="{BB962C8B-B14F-4D97-AF65-F5344CB8AC3E}">
        <p14:creationId xmlns:p14="http://schemas.microsoft.com/office/powerpoint/2010/main" val="3841705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496" y="0"/>
            <a:ext cx="11173216" cy="6858000"/>
          </a:xfrm>
          <a:prstGeom prst="rect">
            <a:avLst/>
          </a:prstGeom>
        </p:spPr>
      </p:pic>
      <p:sp>
        <p:nvSpPr>
          <p:cNvPr id="2" name="Title 1">
            <a:extLst>
              <a:ext uri="{FF2B5EF4-FFF2-40B4-BE49-F238E27FC236}">
                <a16:creationId xmlns:a16="http://schemas.microsoft.com/office/drawing/2014/main" id="{75D5648C-C4A2-448D-B2DA-8CD3FE334021}"/>
              </a:ext>
            </a:extLst>
          </p:cNvPr>
          <p:cNvSpPr>
            <a:spLocks noGrp="1"/>
          </p:cNvSpPr>
          <p:nvPr>
            <p:ph type="title"/>
          </p:nvPr>
        </p:nvSpPr>
        <p:spPr>
          <a:xfrm>
            <a:off x="0" y="0"/>
            <a:ext cx="11226209" cy="1325563"/>
          </a:xfrm>
        </p:spPr>
        <p:txBody>
          <a:bodyPr/>
          <a:lstStyle/>
          <a:p>
            <a:r>
              <a:rPr lang="en-GB" dirty="0">
                <a:solidFill>
                  <a:srgbClr val="FFC000"/>
                </a:solidFill>
              </a:rPr>
              <a:t>The Archaeological Record:</a:t>
            </a:r>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16250" r="7790"/>
          <a:stretch/>
        </p:blipFill>
        <p:spPr>
          <a:xfrm>
            <a:off x="6151437" y="0"/>
            <a:ext cx="6040563" cy="4114800"/>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28000" y="3810000"/>
            <a:ext cx="4064000" cy="3048000"/>
          </a:xfrm>
          <a:prstGeom prst="rect">
            <a:avLst/>
          </a:prstGeom>
        </p:spPr>
      </p:pic>
      <p:pic>
        <p:nvPicPr>
          <p:cNvPr id="6" name="Picture 5"/>
          <p:cNvPicPr>
            <a:picLocks noChangeAspect="1"/>
          </p:cNvPicPr>
          <p:nvPr/>
        </p:nvPicPr>
        <p:blipFill>
          <a:blip r:embed="rId6"/>
          <a:stretch>
            <a:fillRect/>
          </a:stretch>
        </p:blipFill>
        <p:spPr>
          <a:xfrm>
            <a:off x="148856" y="3556591"/>
            <a:ext cx="3084843" cy="3170195"/>
          </a:xfrm>
          <a:prstGeom prst="rect">
            <a:avLst/>
          </a:prstGeom>
        </p:spPr>
      </p:pic>
      <p:sp>
        <p:nvSpPr>
          <p:cNvPr id="7" name="TextBox 6"/>
          <p:cNvSpPr txBox="1"/>
          <p:nvPr/>
        </p:nvSpPr>
        <p:spPr>
          <a:xfrm>
            <a:off x="4019359" y="4901624"/>
            <a:ext cx="3813865" cy="1077218"/>
          </a:xfrm>
          <a:prstGeom prst="rect">
            <a:avLst/>
          </a:prstGeom>
          <a:noFill/>
        </p:spPr>
        <p:txBody>
          <a:bodyPr wrap="none" rtlCol="0">
            <a:spAutoFit/>
          </a:bodyPr>
          <a:lstStyle/>
          <a:p>
            <a:r>
              <a:rPr lang="en-GB" sz="3200" dirty="0">
                <a:solidFill>
                  <a:schemeClr val="bg1"/>
                </a:solidFill>
              </a:rPr>
              <a:t>It is what it is</a:t>
            </a:r>
          </a:p>
          <a:p>
            <a:r>
              <a:rPr lang="en-GB" sz="3200" dirty="0">
                <a:solidFill>
                  <a:schemeClr val="bg1"/>
                </a:solidFill>
              </a:rPr>
              <a:t>The pot </a:t>
            </a:r>
            <a:r>
              <a:rPr lang="en-GB" sz="3200" dirty="0" err="1">
                <a:solidFill>
                  <a:schemeClr val="bg1"/>
                </a:solidFill>
              </a:rPr>
              <a:t>ain’t</a:t>
            </a:r>
            <a:r>
              <a:rPr lang="en-GB" sz="3200" dirty="0">
                <a:solidFill>
                  <a:schemeClr val="bg1"/>
                </a:solidFill>
              </a:rPr>
              <a:t> </a:t>
            </a:r>
            <a:r>
              <a:rPr lang="en-GB" sz="3200" dirty="0" err="1">
                <a:solidFill>
                  <a:schemeClr val="bg1"/>
                </a:solidFill>
              </a:rPr>
              <a:t>changin</a:t>
            </a:r>
            <a:r>
              <a:rPr lang="en-GB" sz="3200" dirty="0">
                <a:solidFill>
                  <a:schemeClr val="bg1"/>
                </a:solidFill>
              </a:rPr>
              <a:t>’</a:t>
            </a:r>
          </a:p>
        </p:txBody>
      </p:sp>
    </p:spTree>
    <p:extLst>
      <p:ext uri="{BB962C8B-B14F-4D97-AF65-F5344CB8AC3E}">
        <p14:creationId xmlns:p14="http://schemas.microsoft.com/office/powerpoint/2010/main" val="3920490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How we view it, think about it, will</a:t>
            </a:r>
          </a:p>
        </p:txBody>
      </p:sp>
      <p:sp>
        <p:nvSpPr>
          <p:cNvPr id="3" name="Content Placeholder 2"/>
          <p:cNvSpPr>
            <a:spLocks noGrp="1"/>
          </p:cNvSpPr>
          <p:nvPr>
            <p:ph idx="1"/>
          </p:nvPr>
        </p:nvSpPr>
        <p:spPr>
          <a:xfrm>
            <a:off x="-74427" y="1800853"/>
            <a:ext cx="6354041" cy="4351338"/>
          </a:xfrm>
        </p:spPr>
        <p:txBody>
          <a:bodyPr>
            <a:normAutofit fontScale="92500" lnSpcReduction="10000"/>
          </a:bodyPr>
          <a:lstStyle/>
          <a:p>
            <a:pPr marL="514350" indent="-514350">
              <a:buFont typeface="+mj-lt"/>
              <a:buAutoNum type="arabicPeriod"/>
            </a:pPr>
            <a:r>
              <a:rPr lang="en-GB" dirty="0"/>
              <a:t>Read and critique</a:t>
            </a:r>
          </a:p>
          <a:p>
            <a:pPr lvl="1"/>
            <a:r>
              <a:rPr lang="en-GB" dirty="0"/>
              <a:t>evidence: what does the source say it tells us?</a:t>
            </a:r>
          </a:p>
          <a:p>
            <a:pPr lvl="1"/>
            <a:r>
              <a:rPr lang="en-GB" dirty="0"/>
              <a:t>identify limitations ‘gaps’ (in light of what else we know)</a:t>
            </a:r>
          </a:p>
          <a:p>
            <a:pPr lvl="1"/>
            <a:r>
              <a:rPr lang="en-GB" dirty="0"/>
              <a:t>alternatives- interpretations, ways of seeing or understanding</a:t>
            </a:r>
          </a:p>
          <a:p>
            <a:pPr lvl="1"/>
            <a:endParaRPr lang="en-GB" dirty="0"/>
          </a:p>
          <a:p>
            <a:pPr marL="514350" indent="-514350">
              <a:buFont typeface="+mj-lt"/>
              <a:buAutoNum type="arabicPeriod"/>
            </a:pPr>
            <a:r>
              <a:rPr lang="en-GB" dirty="0"/>
              <a:t>Put ‘theory’ in the research tasks</a:t>
            </a:r>
          </a:p>
          <a:p>
            <a:pPr lvl="1"/>
            <a:r>
              <a:rPr lang="en-GB" dirty="0"/>
              <a:t>don’t just accept information as given </a:t>
            </a:r>
          </a:p>
          <a:p>
            <a:pPr lvl="1"/>
            <a:r>
              <a:rPr lang="en-GB" dirty="0"/>
              <a:t>understand why they are the way they are</a:t>
            </a:r>
          </a:p>
          <a:p>
            <a:pPr lvl="1"/>
            <a:r>
              <a:rPr lang="en-GB" dirty="0"/>
              <a:t>muse on what other possibilities exist…how else can they be viewed or understood</a:t>
            </a:r>
          </a:p>
          <a:p>
            <a:pPr marL="514350" indent="-514350">
              <a:buFont typeface="+mj-lt"/>
              <a:buAutoNum type="arabicPeriod"/>
            </a:pPr>
            <a:endParaRPr lang="en-GB" dirty="0"/>
          </a:p>
        </p:txBody>
      </p:sp>
      <p:pic>
        <p:nvPicPr>
          <p:cNvPr id="5" name="Picture 4"/>
          <p:cNvPicPr>
            <a:picLocks noChangeAspect="1"/>
          </p:cNvPicPr>
          <p:nvPr/>
        </p:nvPicPr>
        <p:blipFill>
          <a:blip r:embed="rId3"/>
          <a:stretch>
            <a:fillRect/>
          </a:stretch>
        </p:blipFill>
        <p:spPr>
          <a:xfrm>
            <a:off x="6430404" y="2154053"/>
            <a:ext cx="5761596" cy="3404855"/>
          </a:xfrm>
          <a:prstGeom prst="rect">
            <a:avLst/>
          </a:prstGeom>
        </p:spPr>
      </p:pic>
    </p:spTree>
    <p:extLst>
      <p:ext uri="{BB962C8B-B14F-4D97-AF65-F5344CB8AC3E}">
        <p14:creationId xmlns:p14="http://schemas.microsoft.com/office/powerpoint/2010/main" val="2114922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cb769dc5765b78bb12c7aae09bf0d6ca">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3ab74c8e55512f2e0a443178ad0459b1"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9E72608-1563-417A-84CE-ADF86084F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504823-046D-447F-BD3B-4AB8F57E50B8}">
  <ds:schemaRefs>
    <ds:schemaRef ds:uri="http://schemas.microsoft.com/sharepoint/v3/contenttype/forms"/>
  </ds:schemaRefs>
</ds:datastoreItem>
</file>

<file path=customXml/itemProps3.xml><?xml version="1.0" encoding="utf-8"?>
<ds:datastoreItem xmlns:ds="http://schemas.openxmlformats.org/officeDocument/2006/customXml" ds:itemID="{127E462A-0AFF-4A0B-B7C8-803E96404AAB}">
  <ds:schemaRefs>
    <ds:schemaRef ds:uri="http://schemas.microsoft.com/office/2006/documentManagement/types"/>
    <ds:schemaRef ds:uri="http://www.w3.org/XML/1998/namespace"/>
    <ds:schemaRef ds:uri="4f627824-a7cf-4e54-9661-934e5f85792b"/>
    <ds:schemaRef ds:uri="http://schemas.microsoft.com/office/infopath/2007/PartnerControls"/>
    <ds:schemaRef ds:uri="http://purl.org/dc/dcmitype/"/>
    <ds:schemaRef ds:uri="http://purl.org/dc/elements/1.1/"/>
    <ds:schemaRef ds:uri="http://schemas.microsoft.com/office/2006/metadata/properties"/>
    <ds:schemaRef ds:uri="http://schemas.openxmlformats.org/package/2006/metadata/core-properties"/>
    <ds:schemaRef ds:uri="19514574-b5d9-49eb-9678-28308461b4ba"/>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1201</Words>
  <Application>Microsoft Office PowerPoint</Application>
  <PresentationFormat>Widescreen</PresentationFormat>
  <Paragraphs>141</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-apple-system</vt:lpstr>
      <vt:lpstr>Arial</vt:lpstr>
      <vt:lpstr>Calibri</vt:lpstr>
      <vt:lpstr>Calibri Light</vt:lpstr>
      <vt:lpstr>Office Theme</vt:lpstr>
      <vt:lpstr>Reading for Research</vt:lpstr>
      <vt:lpstr>Who is producing knowledge?</vt:lpstr>
      <vt:lpstr>Several user communities produce archaeological knowledge– you are/will become one of the producers</vt:lpstr>
      <vt:lpstr>How are archaeological narratives created and articulated University vs industry led dichotomy</vt:lpstr>
      <vt:lpstr>How are archaeological narratives created and articulated  = ALL is slow archaeology now</vt:lpstr>
      <vt:lpstr>‘Grey’ origins?</vt:lpstr>
      <vt:lpstr>What it is?</vt:lpstr>
      <vt:lpstr>Includes</vt:lpstr>
      <vt:lpstr>What is it to us as academics?</vt:lpstr>
      <vt:lpstr>Cartesian dualism (dichotomy)  with Bradley 2016 as the starting point</vt:lpstr>
      <vt:lpstr>‘ The grey literature is not in and of itself the problem.’ Roth, 2010 p.338   BUT they are problematic</vt:lpstr>
      <vt:lpstr>Perspectives: of academia</vt:lpstr>
      <vt:lpstr>Output within the University Sector (essays, PowerPoints, presentations, reviews, etc.) we regard ALL output as research, research led</vt:lpstr>
      <vt:lpstr>Research: Reflection, a reflective process</vt:lpstr>
      <vt:lpstr>Research: Synthetic process</vt:lpstr>
      <vt:lpstr>Research: Critique</vt:lpstr>
      <vt:lpstr>Research: really? it’s the same old same old</vt:lpstr>
      <vt:lpstr>The Archaeological Record:</vt:lpstr>
      <vt:lpstr>How we view it, think about it, will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for Research</dc:title>
  <dc:creator>Ros Coard</dc:creator>
  <cp:lastModifiedBy>Martin Locock</cp:lastModifiedBy>
  <cp:revision>11</cp:revision>
  <cp:lastPrinted>2021-10-19T15:35:04Z</cp:lastPrinted>
  <dcterms:created xsi:type="dcterms:W3CDTF">2021-10-14T11:47:12Z</dcterms:created>
  <dcterms:modified xsi:type="dcterms:W3CDTF">2023-11-23T16:01:10Z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