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65" r:id="rId4"/>
    <p:sldId id="258" r:id="rId5"/>
    <p:sldId id="264" r:id="rId6"/>
    <p:sldId id="259" r:id="rId7"/>
    <p:sldId id="261" r:id="rId8"/>
    <p:sldId id="262" r:id="rId9"/>
    <p:sldId id="263" r:id="rId10"/>
    <p:sldId id="266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2F4AE7-7B01-CA0C-9147-86275CBC52EE}" v="3" dt="2022-07-24T01:37:47.213"/>
    <p1510:client id="{183EC66B-AB60-81DE-BBF4-637BD9007527}" v="871" dt="2022-07-24T04:22:56.601"/>
    <p1510:client id="{1E42571B-58C4-1062-C7B1-4A0D7AAF6B03}" v="538" dt="2022-07-23T14:11:02.522"/>
    <p1510:client id="{22EC1B4B-4713-5ABD-0BC8-693ABC081CBC}" v="150" dt="2022-07-21T15:01:57.750"/>
    <p1510:client id="{8CA30F45-C3BF-D54A-8316-52FCAA8C542D}" v="100" dt="2022-07-21T14:15:19.324"/>
    <p1510:client id="{B2215965-6706-483F-B18A-A65E7A896E20}" v="6" dt="2022-07-21T13:37:49.580"/>
    <p1510:client id="{E2396EF9-0863-A01B-81E6-D0C7F0F16BE9}" v="1412" dt="2022-07-24T06:46:26.870"/>
    <p1510:client id="{FF81F6A6-2CE4-D1C2-5441-763A3F747DD9}" v="2" dt="2022-07-21T13:58:21.7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0F28B-45E3-4585-87E3-73838692A7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668049"/>
            <a:ext cx="7626795" cy="2841914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F755B0-E17A-4B52-A99D-C35BB18BB2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3602038"/>
            <a:ext cx="7626795" cy="2501728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90C28-805B-4DA6-A10E-651C0FD01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7/24/2022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EBBA9-C52F-4628-AE0D-DCD1772F9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BAC57-F8E1-4B54-A111-CB53B3203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70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A2C84-1247-4534-81D1-136C3E1EB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48D490-CEA6-4844-A537-F749658D37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AEFC9-887F-4E73-9938-6032D5286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7/24/2022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CF0CF-134A-404E-A177-9FAAA039F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1B0DC-2D2C-408B-A577-904A2385C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239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55431-EF88-4771-9699-27EF70A55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50"/>
            <a:ext cx="7673389" cy="3816588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F57C3-A928-4093-B3FC-ECC2194AE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4589463"/>
            <a:ext cx="7673389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BFD625-A893-46D3-A518-9E969CB4F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7/24/2022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CAD37A-B380-4B65-9FB9-3FB914120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E773B6-CD13-4451-9BF3-C4102BA5E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283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1FBD0A-9F7B-4EBB-9982-B55F5F980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olor Fill">
            <a:extLst>
              <a:ext uri="{FF2B5EF4-FFF2-40B4-BE49-F238E27FC236}">
                <a16:creationId xmlns:a16="http://schemas.microsoft.com/office/drawing/2014/main" id="{88CFF0B8-0BA9-4DD9-B7B2-0655DC8419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77B910E-9B87-4291-987B-6883212CBA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151383" y="2767655"/>
            <a:ext cx="1040617" cy="2833045"/>
            <a:chOff x="11151383" y="2767655"/>
            <a:chExt cx="1040617" cy="2833045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5596CF7-55B3-409D-A36C-F5BE9D625628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2245D23-45D8-474C-8A38-633E99962676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18A8D14-28CA-4095-B2FA-E48B3150AD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</p:grpSp>
      <p:sp>
        <p:nvSpPr>
          <p:cNvPr id="13" name="Texture">
            <a:extLst>
              <a:ext uri="{FF2B5EF4-FFF2-40B4-BE49-F238E27FC236}">
                <a16:creationId xmlns:a16="http://schemas.microsoft.com/office/drawing/2014/main" id="{1D1F176A-19F1-4537-800D-210F29EC1A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A04C26-6125-4D95-9FC0-50DEB9419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10451534" cy="159174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5401A-13E5-4CED-864F-06D6EECCBC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2341329"/>
            <a:ext cx="5562600" cy="38356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513523-8F78-4766-91D7-03E329B683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341329"/>
            <a:ext cx="4736534" cy="38356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5B757F-BAD2-4343-BD57-FC02D0BE1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7/24/2022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30EF3C-A61E-4F43-9C8F-BC9A6455C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19D947-1DC8-4CE9-A031-6EEB776BD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901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5BFA9BB-A51E-4D09-8602-5AD901046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Color Fill">
            <a:extLst>
              <a:ext uri="{FF2B5EF4-FFF2-40B4-BE49-F238E27FC236}">
                <a16:creationId xmlns:a16="http://schemas.microsoft.com/office/drawing/2014/main" id="{A60257A1-779B-4048-BC0D-1EA579B5B1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8F4B5D0-AA24-4702-9C01-FC1A03E7B6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151383" y="2767655"/>
            <a:ext cx="1040617" cy="2833045"/>
            <a:chOff x="11151383" y="2767655"/>
            <a:chExt cx="1040617" cy="2833045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9CBF9BD-1EB2-4122-98FE-F2B5DF8771C9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7C41FF89-01DF-4236-AA4D-243CB8A464B3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FD03BB88-350D-4DE0-BB34-870F643568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</p:grpSp>
      <p:sp>
        <p:nvSpPr>
          <p:cNvPr id="15" name="Texture">
            <a:extLst>
              <a:ext uri="{FF2B5EF4-FFF2-40B4-BE49-F238E27FC236}">
                <a16:creationId xmlns:a16="http://schemas.microsoft.com/office/drawing/2014/main" id="{4A8025C0-8995-4863-A847-7ED1F8CCE8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62335-6445-435C-A1C6-9F090B965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10450629" cy="132556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074B3D-418F-464D-91E7-993D0B480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086" y="2182814"/>
            <a:ext cx="5021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904709-9362-4AB5-9AA2-32F51BF06A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086" y="3115949"/>
            <a:ext cx="5021512" cy="3073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083836-1CF5-406F-B0CB-643F37066C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90597" y="2182814"/>
            <a:ext cx="50172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4A8670-0F33-4222-AAC9-96A21C47C3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90597" y="3115949"/>
            <a:ext cx="5017232" cy="3073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1E6970-4A96-4519-9C0E-11E245D56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7/24/2022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FEE249-70F5-4359-B699-23D68A503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2AE510-A38C-45EE-B061-CB02E4E3D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739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A9D1A-F943-4838-BA2F-6DF4F2EC9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7685037" cy="13638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FEE401-3424-4696-A6FC-BBEE79379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7/24/2022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E9D767-A30A-4508-B510-99AB91737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0979DC-F3D5-43AB-8A0F-9C8A14E0C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897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DCDA0B-9BEE-4B57-8F97-96D5645D0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7/24/2022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282AF2-09A1-4A1C-AEB6-577962B71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4D99D9-82B1-496C-ABBC-4FF0C375D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443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7D9AFA4-EB8E-4091-A5E2-1B9D163A0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olor Fill">
            <a:extLst>
              <a:ext uri="{FF2B5EF4-FFF2-40B4-BE49-F238E27FC236}">
                <a16:creationId xmlns:a16="http://schemas.microsoft.com/office/drawing/2014/main" id="{F25018FE-FB44-4E2E-A181-B3476F3E85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6C7CD4B-70DE-49E2-A336-B6F43F58F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300855" y="0"/>
            <a:ext cx="1891145" cy="5600700"/>
            <a:chOff x="10300855" y="0"/>
            <a:chExt cx="1891145" cy="56007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4B8BFC9-6F67-47CB-BAE4-45260FBAF397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6" name="Graphic 9">
              <a:extLst>
                <a:ext uri="{FF2B5EF4-FFF2-40B4-BE49-F238E27FC236}">
                  <a16:creationId xmlns:a16="http://schemas.microsoft.com/office/drawing/2014/main" id="{40F836E5-3C5B-4DE7-B09A-AE00DEE730A9}"/>
                </a:ext>
              </a:extLst>
            </p:cNvPr>
            <p:cNvSpPr/>
            <p:nvPr/>
          </p:nvSpPr>
          <p:spPr>
            <a:xfrm>
              <a:off x="10330568" y="2199078"/>
              <a:ext cx="1195288" cy="119528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lumMod val="75000"/>
                <a:alpha val="65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8E1B8E4-080E-4F43-B33F-59DD21B6B658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07639D4-740A-4B71-8393-99CA375EB4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19" name="Graphic 9">
              <a:extLst>
                <a:ext uri="{FF2B5EF4-FFF2-40B4-BE49-F238E27FC236}">
                  <a16:creationId xmlns:a16="http://schemas.microsoft.com/office/drawing/2014/main" id="{AE7E56E5-1F6A-442B-B5E0-ED19F815D2E2}"/>
                </a:ext>
              </a:extLst>
            </p:cNvPr>
            <p:cNvSpPr/>
            <p:nvPr/>
          </p:nvSpPr>
          <p:spPr>
            <a:xfrm flipH="1">
              <a:off x="10300855" y="0"/>
              <a:ext cx="1891145" cy="1891145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0" name="Graphic 9">
              <a:extLst>
                <a:ext uri="{FF2B5EF4-FFF2-40B4-BE49-F238E27FC236}">
                  <a16:creationId xmlns:a16="http://schemas.microsoft.com/office/drawing/2014/main" id="{3774E986-8FE2-4670-A4C0-96E213269BD7}"/>
                </a:ext>
              </a:extLst>
            </p:cNvPr>
            <p:cNvSpPr/>
            <p:nvPr/>
          </p:nvSpPr>
          <p:spPr>
            <a:xfrm flipH="1">
              <a:off x="10424367" y="122795"/>
              <a:ext cx="1644119" cy="164411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sp>
        <p:nvSpPr>
          <p:cNvPr id="13" name="Texture">
            <a:extLst>
              <a:ext uri="{FF2B5EF4-FFF2-40B4-BE49-F238E27FC236}">
                <a16:creationId xmlns:a16="http://schemas.microsoft.com/office/drawing/2014/main" id="{3A5846DF-A106-4887-BE2C-DCD89DAA65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67E81C-AA51-44A0-B21C-757B2F3B9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4314825" cy="1957828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0438A-298D-4466-B55D-F466C345C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668049"/>
            <a:ext cx="4875212" cy="523125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143104-0579-4974-88D2-61DF1A30D3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2749024"/>
            <a:ext cx="4314825" cy="3119964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A32755-0632-47CB-AA69-7EFB212FA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7/24/2022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ED0B4F-5B59-4064-A88B-E9938A40F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512E7F-93B8-4E93-BCB3-ADE74FC15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613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F3C1870-4E69-4DE7-BF2F-DE8A7881C6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olor Fill">
            <a:extLst>
              <a:ext uri="{FF2B5EF4-FFF2-40B4-BE49-F238E27FC236}">
                <a16:creationId xmlns:a16="http://schemas.microsoft.com/office/drawing/2014/main" id="{7439AB1C-A8A1-4745-9625-B18FE9160B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1ADDC4D-D9AA-48F8-BD10-2D20F1460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300855" y="0"/>
            <a:ext cx="1891145" cy="5600700"/>
            <a:chOff x="10300855" y="0"/>
            <a:chExt cx="1891145" cy="56007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1136312-3085-4615-A743-4EE531585B11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6" name="Graphic 9">
              <a:extLst>
                <a:ext uri="{FF2B5EF4-FFF2-40B4-BE49-F238E27FC236}">
                  <a16:creationId xmlns:a16="http://schemas.microsoft.com/office/drawing/2014/main" id="{29539FE4-376B-4187-A80A-C98EBA23DA30}"/>
                </a:ext>
              </a:extLst>
            </p:cNvPr>
            <p:cNvSpPr/>
            <p:nvPr/>
          </p:nvSpPr>
          <p:spPr>
            <a:xfrm>
              <a:off x="10330568" y="2199078"/>
              <a:ext cx="1195288" cy="119528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lumMod val="75000"/>
                <a:alpha val="65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11DC5D7-2276-4A57-8783-A0EFB00416E9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7D5B578-4971-4ADC-97D8-B9CEF52AA7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19" name="Graphic 9">
              <a:extLst>
                <a:ext uri="{FF2B5EF4-FFF2-40B4-BE49-F238E27FC236}">
                  <a16:creationId xmlns:a16="http://schemas.microsoft.com/office/drawing/2014/main" id="{2D968E77-E43D-4870-93BC-CBF1947336B3}"/>
                </a:ext>
              </a:extLst>
            </p:cNvPr>
            <p:cNvSpPr/>
            <p:nvPr/>
          </p:nvSpPr>
          <p:spPr>
            <a:xfrm flipH="1">
              <a:off x="10300855" y="0"/>
              <a:ext cx="1891145" cy="1891145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0" name="Graphic 9">
              <a:extLst>
                <a:ext uri="{FF2B5EF4-FFF2-40B4-BE49-F238E27FC236}">
                  <a16:creationId xmlns:a16="http://schemas.microsoft.com/office/drawing/2014/main" id="{1221D41A-E71E-4587-A876-F8778E7C03E1}"/>
                </a:ext>
              </a:extLst>
            </p:cNvPr>
            <p:cNvSpPr/>
            <p:nvPr/>
          </p:nvSpPr>
          <p:spPr>
            <a:xfrm flipH="1">
              <a:off x="10424367" y="122795"/>
              <a:ext cx="1644119" cy="164411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sp>
        <p:nvSpPr>
          <p:cNvPr id="13" name="Texture">
            <a:extLst>
              <a:ext uri="{FF2B5EF4-FFF2-40B4-BE49-F238E27FC236}">
                <a16:creationId xmlns:a16="http://schemas.microsoft.com/office/drawing/2014/main" id="{50457195-385D-490A-91AB-30B969C619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06FF6D-24FA-4E04-90ED-7DBE228B2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4314825" cy="2235711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32D78B-0E21-420F-9DFF-6131CB0F7E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668049"/>
            <a:ext cx="4958436" cy="52312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AC2A57-1064-4391-B96B-4D04305E0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2941222"/>
            <a:ext cx="4314825" cy="292776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04EB0-850A-4256-8D12-E01A201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7/24/2022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9CF4AF-C757-4552-AB8A-3B89C3746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62A368-F12B-4B5E-82F0-A6AEE6AF2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661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A5B40-C529-41A6-8D06-07AF9430A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B5A354-E2A8-4A91-9D7A-36D9E0915C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5D3944-2E3D-42BC-B83D-7630699D4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7/24/2022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C57FA-204E-4A7A-BAE2-DF17BB0FF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DA36D-49FF-495A-8E25-4CCC98E39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142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44ECD05-4E94-4A60-8FDA-700BF100B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Color Fill">
            <a:extLst>
              <a:ext uri="{FF2B5EF4-FFF2-40B4-BE49-F238E27FC236}">
                <a16:creationId xmlns:a16="http://schemas.microsoft.com/office/drawing/2014/main" id="{8BCB0EB2-4067-418C-9465-9D4C71240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4E37999-41E7-446D-8C53-B904C3CE87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300855" y="0"/>
            <a:ext cx="1891145" cy="5600700"/>
            <a:chOff x="10300855" y="0"/>
            <a:chExt cx="1891145" cy="560070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438A90E8-87F8-4150-B5EB-E19C8A01AFB9}"/>
                </a:ext>
              </a:extLst>
            </p:cNvPr>
            <p:cNvSpPr/>
            <p:nvPr/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0" name="Graphic 9">
              <a:extLst>
                <a:ext uri="{FF2B5EF4-FFF2-40B4-BE49-F238E27FC236}">
                  <a16:creationId xmlns:a16="http://schemas.microsoft.com/office/drawing/2014/main" id="{724DCA1C-A8E8-4F90-8FAE-85B1426C108A}"/>
                </a:ext>
              </a:extLst>
            </p:cNvPr>
            <p:cNvSpPr/>
            <p:nvPr/>
          </p:nvSpPr>
          <p:spPr>
            <a:xfrm>
              <a:off x="10330568" y="2199078"/>
              <a:ext cx="1195288" cy="119528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lumMod val="75000"/>
                <a:alpha val="65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58D6291-6756-44E3-9FCE-0B2ECA5EE664}"/>
                </a:ext>
              </a:extLst>
            </p:cNvPr>
            <p:cNvSpPr/>
            <p:nvPr/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37CA96E-9DD9-4172-B63B-50DF43B576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13" name="Graphic 9">
              <a:extLst>
                <a:ext uri="{FF2B5EF4-FFF2-40B4-BE49-F238E27FC236}">
                  <a16:creationId xmlns:a16="http://schemas.microsoft.com/office/drawing/2014/main" id="{B335AFFE-BF3D-491C-8255-692B9DAC6775}"/>
                </a:ext>
              </a:extLst>
            </p:cNvPr>
            <p:cNvSpPr/>
            <p:nvPr/>
          </p:nvSpPr>
          <p:spPr>
            <a:xfrm flipH="1">
              <a:off x="10300855" y="0"/>
              <a:ext cx="1891145" cy="1891145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" name="Graphic 9">
              <a:extLst>
                <a:ext uri="{FF2B5EF4-FFF2-40B4-BE49-F238E27FC236}">
                  <a16:creationId xmlns:a16="http://schemas.microsoft.com/office/drawing/2014/main" id="{AA052AAF-7A7C-4EDB-AE2C-FCA3A756C4E5}"/>
                </a:ext>
              </a:extLst>
            </p:cNvPr>
            <p:cNvSpPr/>
            <p:nvPr/>
          </p:nvSpPr>
          <p:spPr>
            <a:xfrm flipH="1">
              <a:off x="10424367" y="122795"/>
              <a:ext cx="1644119" cy="164411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sp>
        <p:nvSpPr>
          <p:cNvPr id="20" name="Texture">
            <a:extLst>
              <a:ext uri="{FF2B5EF4-FFF2-40B4-BE49-F238E27FC236}">
                <a16:creationId xmlns:a16="http://schemas.microsoft.com/office/drawing/2014/main" id="{31F99E9D-6528-47AC-B178-7032D0E17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4DD302-622D-4E42-BD6F-FAAA98B372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306311" y="668049"/>
            <a:ext cx="2628900" cy="550891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70D9F5-C907-405F-BE11-571C61745E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668049"/>
            <a:ext cx="6689098" cy="550891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CFD860-3FBD-4FE7-A9FD-1D4A4D10A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7/24/2022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A367B-81B3-4BD3-9C95-18EC0710A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7D8E54-346D-4D66-BF99-96DA43F80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287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F358BAA-9C8A-4E17-BAD8-32FD6FFEA7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Color Fill">
            <a:extLst>
              <a:ext uri="{FF2B5EF4-FFF2-40B4-BE49-F238E27FC236}">
                <a16:creationId xmlns:a16="http://schemas.microsoft.com/office/drawing/2014/main" id="{4D6F41A4-BEE3-4935-9371-4ADEA67A2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726F010-956A-40BC-8A1F-8002DC729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351566" y="0"/>
            <a:ext cx="3840434" cy="6858000"/>
            <a:chOff x="8351565" y="0"/>
            <a:chExt cx="3840434" cy="685800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386E468-0048-46C4-ADDD-FBE7A6AE9F31}"/>
                </a:ext>
              </a:extLst>
            </p:cNvPr>
            <p:cNvSpPr/>
            <p:nvPr/>
          </p:nvSpPr>
          <p:spPr>
            <a:xfrm>
              <a:off x="11260165" y="519204"/>
              <a:ext cx="474635" cy="4746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5B35ED4-0C31-4C8C-A45E-6A3EDEAB2867}"/>
                </a:ext>
              </a:extLst>
            </p:cNvPr>
            <p:cNvSpPr/>
            <p:nvPr/>
          </p:nvSpPr>
          <p:spPr>
            <a:xfrm>
              <a:off x="8385871" y="0"/>
              <a:ext cx="2955657" cy="679194"/>
            </a:xfrm>
            <a:custGeom>
              <a:avLst/>
              <a:gdLst>
                <a:gd name="connsiteX0" fmla="*/ 0 w 2955657"/>
                <a:gd name="connsiteY0" fmla="*/ 0 h 679194"/>
                <a:gd name="connsiteX1" fmla="*/ 2955657 w 2955657"/>
                <a:gd name="connsiteY1" fmla="*/ 0 h 679194"/>
                <a:gd name="connsiteX2" fmla="*/ 2892839 w 2955657"/>
                <a:gd name="connsiteY2" fmla="*/ 84007 h 679194"/>
                <a:gd name="connsiteX3" fmla="*/ 1630760 w 2955657"/>
                <a:gd name="connsiteY3" fmla="*/ 679194 h 679194"/>
                <a:gd name="connsiteX4" fmla="*/ 0 w 2955657"/>
                <a:gd name="connsiteY4" fmla="*/ 679194 h 679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5657" h="679194">
                  <a:moveTo>
                    <a:pt x="0" y="0"/>
                  </a:moveTo>
                  <a:lnTo>
                    <a:pt x="2955657" y="0"/>
                  </a:lnTo>
                  <a:lnTo>
                    <a:pt x="2892839" y="84007"/>
                  </a:lnTo>
                  <a:cubicBezTo>
                    <a:pt x="2592855" y="447504"/>
                    <a:pt x="2138868" y="679194"/>
                    <a:pt x="1630760" y="679194"/>
                  </a:cubicBezTo>
                  <a:lnTo>
                    <a:pt x="0" y="67919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0A1EF3-FA93-48F4-9F82-BC0C79635750}"/>
                </a:ext>
              </a:extLst>
            </p:cNvPr>
            <p:cNvSpPr/>
            <p:nvPr/>
          </p:nvSpPr>
          <p:spPr>
            <a:xfrm>
              <a:off x="8351565" y="4121414"/>
              <a:ext cx="3266317" cy="2736586"/>
            </a:xfrm>
            <a:custGeom>
              <a:avLst/>
              <a:gdLst>
                <a:gd name="connsiteX0" fmla="*/ 1635557 w 3266317"/>
                <a:gd name="connsiteY0" fmla="*/ 0 h 2736586"/>
                <a:gd name="connsiteX1" fmla="*/ 3266317 w 3266317"/>
                <a:gd name="connsiteY1" fmla="*/ 0 h 2736586"/>
                <a:gd name="connsiteX2" fmla="*/ 3266317 w 3266317"/>
                <a:gd name="connsiteY2" fmla="*/ 1630760 h 2736586"/>
                <a:gd name="connsiteX3" fmla="*/ 2892838 w 3266317"/>
                <a:gd name="connsiteY3" fmla="*/ 2671131 h 2736586"/>
                <a:gd name="connsiteX4" fmla="*/ 2833348 w 3266317"/>
                <a:gd name="connsiteY4" fmla="*/ 2736586 h 2736586"/>
                <a:gd name="connsiteX5" fmla="*/ 0 w 3266317"/>
                <a:gd name="connsiteY5" fmla="*/ 2736586 h 2736586"/>
                <a:gd name="connsiteX6" fmla="*/ 0 w 3266317"/>
                <a:gd name="connsiteY6" fmla="*/ 1635558 h 2736586"/>
                <a:gd name="connsiteX7" fmla="*/ 1635557 w 3266317"/>
                <a:gd name="connsiteY7" fmla="*/ 0 h 2736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66317" h="2736586">
                  <a:moveTo>
                    <a:pt x="1635557" y="0"/>
                  </a:moveTo>
                  <a:lnTo>
                    <a:pt x="3266317" y="0"/>
                  </a:lnTo>
                  <a:lnTo>
                    <a:pt x="3266317" y="1630760"/>
                  </a:lnTo>
                  <a:cubicBezTo>
                    <a:pt x="3266317" y="2025955"/>
                    <a:pt x="3126159" y="2388411"/>
                    <a:pt x="2892838" y="2671131"/>
                  </a:cubicBezTo>
                  <a:lnTo>
                    <a:pt x="2833348" y="2736586"/>
                  </a:lnTo>
                  <a:lnTo>
                    <a:pt x="0" y="2736586"/>
                  </a:lnTo>
                  <a:lnTo>
                    <a:pt x="0" y="1635558"/>
                  </a:lnTo>
                  <a:cubicBezTo>
                    <a:pt x="0" y="732255"/>
                    <a:pt x="732254" y="0"/>
                    <a:pt x="1635557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985F09D-6969-44D0-B04F-4EDE0FEDAF63}"/>
                </a:ext>
              </a:extLst>
            </p:cNvPr>
            <p:cNvSpPr/>
            <p:nvPr/>
          </p:nvSpPr>
          <p:spPr>
            <a:xfrm>
              <a:off x="11755674" y="3386384"/>
              <a:ext cx="436325" cy="1309674"/>
            </a:xfrm>
            <a:custGeom>
              <a:avLst/>
              <a:gdLst>
                <a:gd name="connsiteX0" fmla="*/ 470325 w 477612"/>
                <a:gd name="connsiteY0" fmla="*/ 0 h 1433600"/>
                <a:gd name="connsiteX1" fmla="*/ 475607 w 477612"/>
                <a:gd name="connsiteY1" fmla="*/ 3701 h 1433600"/>
                <a:gd name="connsiteX2" fmla="*/ 477612 w 477612"/>
                <a:gd name="connsiteY2" fmla="*/ 5160 h 1433600"/>
                <a:gd name="connsiteX3" fmla="*/ 477612 w 477612"/>
                <a:gd name="connsiteY3" fmla="*/ 1428441 h 1433600"/>
                <a:gd name="connsiteX4" fmla="*/ 475607 w 477612"/>
                <a:gd name="connsiteY4" fmla="*/ 1429900 h 1433600"/>
                <a:gd name="connsiteX5" fmla="*/ 470325 w 477612"/>
                <a:gd name="connsiteY5" fmla="*/ 1433600 h 1433600"/>
                <a:gd name="connsiteX6" fmla="*/ 0 w 477612"/>
                <a:gd name="connsiteY6" fmla="*/ 716800 h 1433600"/>
                <a:gd name="connsiteX7" fmla="*/ 470325 w 477612"/>
                <a:gd name="connsiteY7" fmla="*/ 0 h 143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7612" h="1433600">
                  <a:moveTo>
                    <a:pt x="470325" y="0"/>
                  </a:moveTo>
                  <a:cubicBezTo>
                    <a:pt x="470325" y="0"/>
                    <a:pt x="472162" y="1254"/>
                    <a:pt x="475607" y="3701"/>
                  </a:cubicBezTo>
                  <a:lnTo>
                    <a:pt x="477612" y="5160"/>
                  </a:lnTo>
                  <a:lnTo>
                    <a:pt x="477612" y="1428441"/>
                  </a:lnTo>
                  <a:lnTo>
                    <a:pt x="475607" y="1429900"/>
                  </a:lnTo>
                  <a:cubicBezTo>
                    <a:pt x="472162" y="1432347"/>
                    <a:pt x="470325" y="1433600"/>
                    <a:pt x="470325" y="1433600"/>
                  </a:cubicBezTo>
                  <a:cubicBezTo>
                    <a:pt x="470325" y="1433600"/>
                    <a:pt x="0" y="1112672"/>
                    <a:pt x="0" y="716800"/>
                  </a:cubicBezTo>
                  <a:cubicBezTo>
                    <a:pt x="0" y="320929"/>
                    <a:pt x="470325" y="0"/>
                    <a:pt x="470325" y="0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20000"/>
                  <a:lumOff val="80000"/>
                </a:schemeClr>
              </a:fgClr>
              <a:bgClr>
                <a:schemeClr val="accent4">
                  <a:lumMod val="60000"/>
                  <a:lumOff val="40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  <p:sp>
          <p:nvSpPr>
            <p:cNvPr id="18" name="Graphic 9">
              <a:extLst>
                <a:ext uri="{FF2B5EF4-FFF2-40B4-BE49-F238E27FC236}">
                  <a16:creationId xmlns:a16="http://schemas.microsoft.com/office/drawing/2014/main" id="{003913A0-A3C0-4ED8-8920-318068FBC46F}"/>
                </a:ext>
              </a:extLst>
            </p:cNvPr>
            <p:cNvSpPr/>
            <p:nvPr/>
          </p:nvSpPr>
          <p:spPr>
            <a:xfrm>
              <a:off x="8385870" y="791588"/>
              <a:ext cx="3232012" cy="3232012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</p:grpSp>
      <p:sp>
        <p:nvSpPr>
          <p:cNvPr id="12" name="Texture">
            <a:extLst>
              <a:ext uri="{FF2B5EF4-FFF2-40B4-BE49-F238E27FC236}">
                <a16:creationId xmlns:a16="http://schemas.microsoft.com/office/drawing/2014/main" id="{7FE1D329-7CB2-4DF5-B0C0-36DD19EBC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13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3083B5-1505-44FE-894D-AA1AB6D60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7685037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3F3930-F8C8-43B1-BC1A-6264F4ACB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096713"/>
            <a:ext cx="7685037" cy="4080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4F2F7-3ECA-43D7-BFF3-FBB407AEAB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1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8048B-57AF-4F53-BC84-8E0A1033FBEC}" type="datetimeFigureOut">
              <a:rPr lang="en-US" smtClean="0"/>
              <a:pPr/>
              <a:t>7/24/2022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A193F-0B61-43DD-8E45-EFEAC43E38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0" y="15544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1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25961-D3A8-4945-AEE4-EE1952DBDC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54512" y="6355080"/>
            <a:ext cx="795528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1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A8A1B-4E1E-43EF-8A39-7D4A3879B9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7530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1" r:id="rId1"/>
    <p:sldLayoutId id="2147483700" r:id="rId2"/>
    <p:sldLayoutId id="2147483699" r:id="rId3"/>
    <p:sldLayoutId id="2147483698" r:id="rId4"/>
    <p:sldLayoutId id="2147483697" r:id="rId5"/>
    <p:sldLayoutId id="2147483696" r:id="rId6"/>
    <p:sldLayoutId id="2147483695" r:id="rId7"/>
    <p:sldLayoutId id="2147483694" r:id="rId8"/>
    <p:sldLayoutId id="2147483693" r:id="rId9"/>
    <p:sldLayoutId id="2147483692" r:id="rId10"/>
    <p:sldLayoutId id="21474836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businessmodelnavigator.com/case-firm?id=5" TargetMode="External"/><Relationship Id="rId2" Type="http://schemas.openxmlformats.org/officeDocument/2006/relationships/hyperlink" Target="https://www.mentalfloss.com/article/619340/aldi-grocery-store-name-origi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heguardian.com/business/2020/sep/28/aldi-uk-jobs-sales-covid-crisis-supermarket-stores" TargetMode="External"/><Relationship Id="rId4" Type="http://schemas.openxmlformats.org/officeDocument/2006/relationships/hyperlink" Target="https://web.archive.org/web/20140822041319/http:/www.careers.aldirecruitment.co.uk/working-for-aldi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deed.com/career-advice/career-development/communication-benefits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duperrin.com/english/2014/08/07/really-benefiting-employee-engagement/" TargetMode="Externa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s://opentextbc.ca/principlesofmanagementopenstax/chapter/the-process-of-managerial-communication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://www.marianoramosmejia.com.ar/modelo-teorico-de-aprendizaje-organizacional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duperrin.com/english/2014/08/07/really-benefiting-employee-engagement/" TargetMode="External"/><Relationship Id="rId3" Type="http://schemas.openxmlformats.org/officeDocument/2006/relationships/hyperlink" Target="https://en.wikipedia.org/wiki/Aldi" TargetMode="External"/><Relationship Id="rId7" Type="http://schemas.openxmlformats.org/officeDocument/2006/relationships/hyperlink" Target="http://5.https:/cxm.co.uk/communication-with-customers-five-essential-factors/" TargetMode="External"/><Relationship Id="rId12" Type="http://schemas.openxmlformats.org/officeDocument/2006/relationships/hyperlink" Target="https://www.mirror.co.uk/news/uk-news/aldi-secret-amazing-career-pay-22849506" TargetMode="External"/><Relationship Id="rId2" Type="http://schemas.openxmlformats.org/officeDocument/2006/relationships/hyperlink" Target="https://www.mentalfloss.com/article/619340/aldi-grocery-store-name-origi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heguardian.com/business/2020/sep/28/aldi-uk-jobs-sales-covid-crisis-supermarket-stores" TargetMode="External"/><Relationship Id="rId11" Type="http://schemas.openxmlformats.org/officeDocument/2006/relationships/hyperlink" Target="http://9.https:/campus-adr.net/ODRModule/media_richness_theory.html" TargetMode="External"/><Relationship Id="rId5" Type="http://schemas.openxmlformats.org/officeDocument/2006/relationships/hyperlink" Target="https://web.archive.org/web/20140822041319/http:/www.careers.aldirecruitment.co.uk/working-for-aldi/" TargetMode="External"/><Relationship Id="rId10" Type="http://schemas.openxmlformats.org/officeDocument/2006/relationships/hyperlink" Target="https://opentextbc.ca/principlesofmanagementopenstax/chapter/the-process-of-managerial-communication/" TargetMode="External"/><Relationship Id="rId4" Type="http://schemas.openxmlformats.org/officeDocument/2006/relationships/hyperlink" Target="http://2https:/businessmodelnavigator.com/case-firm?id=5" TargetMode="External"/><Relationship Id="rId9" Type="http://schemas.openxmlformats.org/officeDocument/2006/relationships/hyperlink" Target="http://6https:/www.indeed.com/career-advice/career-development/communication-benefit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A7E347D-B32A-4759-B7FF-FD25A9AEE6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048" y="-17141"/>
            <a:ext cx="12188952" cy="6875141"/>
          </a:xfrm>
          <a:custGeom>
            <a:avLst/>
            <a:gdLst>
              <a:gd name="connsiteX0" fmla="*/ 1488154 w 12188952"/>
              <a:gd name="connsiteY0" fmla="*/ 3508108 h 6875141"/>
              <a:gd name="connsiteX1" fmla="*/ 1292116 w 12188952"/>
              <a:gd name="connsiteY1" fmla="*/ 3704145 h 6875141"/>
              <a:gd name="connsiteX2" fmla="*/ 1488154 w 12188952"/>
              <a:gd name="connsiteY2" fmla="*/ 3900182 h 6875141"/>
              <a:gd name="connsiteX3" fmla="*/ 1684192 w 12188952"/>
              <a:gd name="connsiteY3" fmla="*/ 3704145 h 6875141"/>
              <a:gd name="connsiteX4" fmla="*/ 1488154 w 12188952"/>
              <a:gd name="connsiteY4" fmla="*/ 3508108 h 6875141"/>
              <a:gd name="connsiteX5" fmla="*/ 12188951 w 12188952"/>
              <a:gd name="connsiteY5" fmla="*/ 3213837 h 6875141"/>
              <a:gd name="connsiteX6" fmla="*/ 11900948 w 12188952"/>
              <a:gd name="connsiteY6" fmla="*/ 3213837 h 6875141"/>
              <a:gd name="connsiteX7" fmla="*/ 10063117 w 12188952"/>
              <a:gd name="connsiteY7" fmla="*/ 5051668 h 6875141"/>
              <a:gd name="connsiteX8" fmla="*/ 10063117 w 12188952"/>
              <a:gd name="connsiteY8" fmla="*/ 6875141 h 6875141"/>
              <a:gd name="connsiteX9" fmla="*/ 12073153 w 12188952"/>
              <a:gd name="connsiteY9" fmla="*/ 6875141 h 6875141"/>
              <a:gd name="connsiteX10" fmla="*/ 12083467 w 12188952"/>
              <a:gd name="connsiteY10" fmla="*/ 6874620 h 6875141"/>
              <a:gd name="connsiteX11" fmla="*/ 12188951 w 12188952"/>
              <a:gd name="connsiteY11" fmla="*/ 6858522 h 6875141"/>
              <a:gd name="connsiteX12" fmla="*/ 12188951 w 12188952"/>
              <a:gd name="connsiteY12" fmla="*/ 6280730 h 6875141"/>
              <a:gd name="connsiteX13" fmla="*/ 12188952 w 12188952"/>
              <a:gd name="connsiteY13" fmla="*/ 6280729 h 6875141"/>
              <a:gd name="connsiteX14" fmla="*/ 12188952 w 12188952"/>
              <a:gd name="connsiteY14" fmla="*/ 3832194 h 6875141"/>
              <a:gd name="connsiteX15" fmla="*/ 12188951 w 12188952"/>
              <a:gd name="connsiteY15" fmla="*/ 3832194 h 6875141"/>
              <a:gd name="connsiteX16" fmla="*/ 0 w 12188952"/>
              <a:gd name="connsiteY16" fmla="*/ 2798382 h 6875141"/>
              <a:gd name="connsiteX17" fmla="*/ 0 w 12188952"/>
              <a:gd name="connsiteY17" fmla="*/ 4217834 h 6875141"/>
              <a:gd name="connsiteX18" fmla="*/ 10291 w 12188952"/>
              <a:gd name="connsiteY18" fmla="*/ 4210345 h 6875141"/>
              <a:gd name="connsiteX19" fmla="*/ 460407 w 12188952"/>
              <a:gd name="connsiteY19" fmla="*/ 3508108 h 6875141"/>
              <a:gd name="connsiteX20" fmla="*/ 10291 w 12188952"/>
              <a:gd name="connsiteY20" fmla="*/ 2805871 h 6875141"/>
              <a:gd name="connsiteX21" fmla="*/ 11563230 w 12188952"/>
              <a:gd name="connsiteY21" fmla="*/ 603215 h 6875141"/>
              <a:gd name="connsiteX22" fmla="*/ 11381044 w 12188952"/>
              <a:gd name="connsiteY22" fmla="*/ 620944 h 6875141"/>
              <a:gd name="connsiteX23" fmla="*/ 11546600 w 12188952"/>
              <a:gd name="connsiteY23" fmla="*/ 1418331 h 6875141"/>
              <a:gd name="connsiteX24" fmla="*/ 12161801 w 12188952"/>
              <a:gd name="connsiteY24" fmla="*/ 1601617 h 6875141"/>
              <a:gd name="connsiteX25" fmla="*/ 12185891 w 12188952"/>
              <a:gd name="connsiteY25" fmla="*/ 1600043 h 6875141"/>
              <a:gd name="connsiteX26" fmla="*/ 12185891 w 12188952"/>
              <a:gd name="connsiteY26" fmla="*/ 795119 h 6875141"/>
              <a:gd name="connsiteX27" fmla="*/ 12178431 w 12188952"/>
              <a:gd name="connsiteY27" fmla="*/ 786500 h 6875141"/>
              <a:gd name="connsiteX28" fmla="*/ 11563230 w 12188952"/>
              <a:gd name="connsiteY28" fmla="*/ 603215 h 6875141"/>
              <a:gd name="connsiteX29" fmla="*/ 1368216 w 12188952"/>
              <a:gd name="connsiteY29" fmla="*/ 0 h 6875141"/>
              <a:gd name="connsiteX30" fmla="*/ 0 w 12188952"/>
              <a:gd name="connsiteY30" fmla="*/ 0 h 6875141"/>
              <a:gd name="connsiteX31" fmla="*/ 0 w 12188952"/>
              <a:gd name="connsiteY31" fmla="*/ 1368215 h 6875141"/>
              <a:gd name="connsiteX32" fmla="*/ 1372241 w 12188952"/>
              <a:gd name="connsiteY32" fmla="*/ 2740456 h 6875141"/>
              <a:gd name="connsiteX33" fmla="*/ 2740456 w 12188952"/>
              <a:gd name="connsiteY33" fmla="*/ 2740456 h 6875141"/>
              <a:gd name="connsiteX34" fmla="*/ 2740456 w 12188952"/>
              <a:gd name="connsiteY34" fmla="*/ 1372240 h 6875141"/>
              <a:gd name="connsiteX35" fmla="*/ 1368216 w 12188952"/>
              <a:gd name="connsiteY35" fmla="*/ 0 h 6875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88952" h="6875141">
                <a:moveTo>
                  <a:pt x="1488154" y="3508108"/>
                </a:moveTo>
                <a:cubicBezTo>
                  <a:pt x="1379885" y="3508108"/>
                  <a:pt x="1292116" y="3595877"/>
                  <a:pt x="1292116" y="3704145"/>
                </a:cubicBezTo>
                <a:cubicBezTo>
                  <a:pt x="1292116" y="3812413"/>
                  <a:pt x="1379885" y="3900182"/>
                  <a:pt x="1488154" y="3900182"/>
                </a:cubicBezTo>
                <a:cubicBezTo>
                  <a:pt x="1596423" y="3900182"/>
                  <a:pt x="1684192" y="3812413"/>
                  <a:pt x="1684192" y="3704145"/>
                </a:cubicBezTo>
                <a:cubicBezTo>
                  <a:pt x="1684192" y="3595877"/>
                  <a:pt x="1596423" y="3508108"/>
                  <a:pt x="1488154" y="3508108"/>
                </a:cubicBezTo>
                <a:close/>
                <a:moveTo>
                  <a:pt x="12188951" y="3213837"/>
                </a:moveTo>
                <a:lnTo>
                  <a:pt x="11900948" y="3213837"/>
                </a:lnTo>
                <a:cubicBezTo>
                  <a:pt x="10885931" y="3213837"/>
                  <a:pt x="10063117" y="4036651"/>
                  <a:pt x="10063117" y="5051668"/>
                </a:cubicBezTo>
                <a:lnTo>
                  <a:pt x="10063117" y="6875141"/>
                </a:lnTo>
                <a:lnTo>
                  <a:pt x="12073153" y="6875141"/>
                </a:lnTo>
                <a:lnTo>
                  <a:pt x="12083467" y="6874620"/>
                </a:lnTo>
                <a:lnTo>
                  <a:pt x="12188951" y="6858522"/>
                </a:lnTo>
                <a:lnTo>
                  <a:pt x="12188951" y="6280730"/>
                </a:lnTo>
                <a:lnTo>
                  <a:pt x="12188952" y="6280729"/>
                </a:lnTo>
                <a:lnTo>
                  <a:pt x="12188952" y="3832194"/>
                </a:lnTo>
                <a:lnTo>
                  <a:pt x="12188951" y="3832194"/>
                </a:lnTo>
                <a:close/>
                <a:moveTo>
                  <a:pt x="0" y="2798382"/>
                </a:moveTo>
                <a:lnTo>
                  <a:pt x="0" y="4217834"/>
                </a:lnTo>
                <a:lnTo>
                  <a:pt x="10291" y="4210345"/>
                </a:lnTo>
                <a:cubicBezTo>
                  <a:pt x="100314" y="4143505"/>
                  <a:pt x="460407" y="3854496"/>
                  <a:pt x="460407" y="3508108"/>
                </a:cubicBezTo>
                <a:cubicBezTo>
                  <a:pt x="460407" y="3161721"/>
                  <a:pt x="100314" y="2872711"/>
                  <a:pt x="10291" y="2805871"/>
                </a:cubicBezTo>
                <a:close/>
                <a:moveTo>
                  <a:pt x="11563230" y="603215"/>
                </a:moveTo>
                <a:cubicBezTo>
                  <a:pt x="11455784" y="606833"/>
                  <a:pt x="11381044" y="620944"/>
                  <a:pt x="11381044" y="620944"/>
                </a:cubicBezTo>
                <a:cubicBezTo>
                  <a:pt x="11381044" y="620944"/>
                  <a:pt x="11280695" y="1152426"/>
                  <a:pt x="11546600" y="1418331"/>
                </a:cubicBezTo>
                <a:cubicBezTo>
                  <a:pt x="11712792" y="1584523"/>
                  <a:pt x="11982723" y="1607645"/>
                  <a:pt x="12161801" y="1601617"/>
                </a:cubicBezTo>
                <a:lnTo>
                  <a:pt x="12185891" y="1600043"/>
                </a:lnTo>
                <a:lnTo>
                  <a:pt x="12185891" y="795119"/>
                </a:lnTo>
                <a:lnTo>
                  <a:pt x="12178431" y="786500"/>
                </a:lnTo>
                <a:cubicBezTo>
                  <a:pt x="12012240" y="620309"/>
                  <a:pt x="11742309" y="597187"/>
                  <a:pt x="11563230" y="603215"/>
                </a:cubicBezTo>
                <a:close/>
                <a:moveTo>
                  <a:pt x="1368216" y="0"/>
                </a:moveTo>
                <a:lnTo>
                  <a:pt x="0" y="0"/>
                </a:lnTo>
                <a:lnTo>
                  <a:pt x="0" y="1368215"/>
                </a:lnTo>
                <a:cubicBezTo>
                  <a:pt x="0" y="2126091"/>
                  <a:pt x="614365" y="2740456"/>
                  <a:pt x="1372241" y="2740456"/>
                </a:cubicBezTo>
                <a:lnTo>
                  <a:pt x="2740456" y="2740456"/>
                </a:lnTo>
                <a:lnTo>
                  <a:pt x="2740456" y="1372240"/>
                </a:lnTo>
                <a:cubicBezTo>
                  <a:pt x="2740456" y="614365"/>
                  <a:pt x="2126092" y="0"/>
                  <a:pt x="1368216" y="0"/>
                </a:cubicBezTo>
                <a:close/>
              </a:path>
            </a:pathLst>
          </a:custGeom>
          <a:blipFill dpi="0" rotWithShape="1">
            <a:blip r:embed="rId4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 useBgFill="1">
        <p:nvSpPr>
          <p:cNvPr id="11" name="Background Fill">
            <a:extLst>
              <a:ext uri="{FF2B5EF4-FFF2-40B4-BE49-F238E27FC236}">
                <a16:creationId xmlns:a16="http://schemas.microsoft.com/office/drawing/2014/main" id="{681F9FCB-1E38-43E9-8567-6292F4842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7E4B8C-5443-1D11-D148-3BC698012B9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>
            <a:alphaModFix/>
          </a:blip>
          <a:srcRect l="23" r="6250" b="6250"/>
          <a:stretch/>
        </p:blipFill>
        <p:spPr>
          <a:xfrm>
            <a:off x="246100" y="71996"/>
            <a:ext cx="12188941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D029D64-BBDD-43FA-92CF-C6BF515141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258714" y="258715"/>
            <a:ext cx="6858000" cy="6340569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122363"/>
            <a:ext cx="4788280" cy="2387600"/>
          </a:xfrm>
        </p:spPr>
        <p:txBody>
          <a:bodyPr>
            <a:noAutofit/>
          </a:bodyPr>
          <a:lstStyle/>
          <a:p>
            <a:r>
              <a:rPr lang="en-GB" sz="4200">
                <a:solidFill>
                  <a:srgbClr val="FFFFFF"/>
                </a:solidFill>
              </a:rPr>
              <a:t>Strategies for Effective Communication in a Business Setting</a:t>
            </a:r>
            <a:r>
              <a:rPr lang="ro-RO" sz="4200">
                <a:solidFill>
                  <a:srgbClr val="FFFFFF"/>
                </a:solidFill>
              </a:rPr>
              <a:t>(BMSW4002)</a:t>
            </a:r>
            <a:endParaRPr lang="en-GB" sz="42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602037"/>
            <a:ext cx="4788280" cy="26177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o-RO">
                <a:solidFill>
                  <a:srgbClr val="FFFFFF"/>
                </a:solidFill>
              </a:rPr>
              <a:t>Liviu </a:t>
            </a:r>
            <a:r>
              <a:rPr lang="ro-RO" err="1">
                <a:solidFill>
                  <a:srgbClr val="FFFFFF"/>
                </a:solidFill>
              </a:rPr>
              <a:t>Hadirca</a:t>
            </a:r>
            <a:r>
              <a:rPr lang="ro-RO">
                <a:solidFill>
                  <a:srgbClr val="FFFFFF"/>
                </a:solidFill>
              </a:rPr>
              <a:t>(2119291)</a:t>
            </a:r>
          </a:p>
          <a:p>
            <a:r>
              <a:rPr lang="ro-RO">
                <a:solidFill>
                  <a:srgbClr val="FFFFFF"/>
                </a:solidFill>
              </a:rPr>
              <a:t>Elisabeta </a:t>
            </a:r>
            <a:r>
              <a:rPr lang="ro-RO" err="1">
                <a:solidFill>
                  <a:srgbClr val="FFFFFF"/>
                </a:solidFill>
              </a:rPr>
              <a:t>Tatulescu</a:t>
            </a:r>
            <a:r>
              <a:rPr lang="ro-RO">
                <a:solidFill>
                  <a:srgbClr val="FFFFFF"/>
                </a:solidFill>
              </a:rPr>
              <a:t> (2118581)</a:t>
            </a:r>
          </a:p>
          <a:p>
            <a:r>
              <a:rPr lang="en-GB">
                <a:solidFill>
                  <a:srgbClr val="FFFFFF"/>
                </a:solidFill>
              </a:rPr>
              <a:t>Ani Dimova (2119452)</a:t>
            </a:r>
          </a:p>
          <a:p>
            <a:r>
              <a:rPr lang="en-GB">
                <a:solidFill>
                  <a:srgbClr val="FFFFFF"/>
                </a:solidFill>
              </a:rPr>
              <a:t>Lectors Name: Dr Obinna Nkwocha </a:t>
            </a:r>
            <a:endParaRPr lang="en-GB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3A010B0-A5DE-4DFD-BBB1-9EDEE8CDC8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300855" y="0"/>
            <a:ext cx="1891145" cy="5600700"/>
            <a:chOff x="10300855" y="0"/>
            <a:chExt cx="1891145" cy="56007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2FA77C6-9C21-431A-B940-2043365699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783194" y="2943021"/>
              <a:ext cx="246527" cy="2465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7" name="Graphic 9">
              <a:extLst>
                <a:ext uri="{FF2B5EF4-FFF2-40B4-BE49-F238E27FC236}">
                  <a16:creationId xmlns:a16="http://schemas.microsoft.com/office/drawing/2014/main" id="{E918F86E-B643-4836-AF37-1073CD08B7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30568" y="2199078"/>
              <a:ext cx="1195288" cy="119528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lumMod val="75000"/>
                <a:alpha val="65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542022D-DC97-4C44-B015-9B33761969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V="1">
              <a:off x="11151383" y="4336822"/>
              <a:ext cx="1040617" cy="1263878"/>
            </a:xfrm>
            <a:custGeom>
              <a:avLst/>
              <a:gdLst>
                <a:gd name="connsiteX0" fmla="*/ 1087069 w 1119832"/>
                <a:gd name="connsiteY0" fmla="*/ 1138 h 1360088"/>
                <a:gd name="connsiteX1" fmla="*/ 1119832 w 1119832"/>
                <a:gd name="connsiteY1" fmla="*/ 3278 h 1360088"/>
                <a:gd name="connsiteX2" fmla="*/ 1119832 w 1119832"/>
                <a:gd name="connsiteY2" fmla="*/ 1097964 h 1360088"/>
                <a:gd name="connsiteX3" fmla="*/ 1109686 w 1119832"/>
                <a:gd name="connsiteY3" fmla="*/ 1109686 h 1360088"/>
                <a:gd name="connsiteX4" fmla="*/ 25249 w 1119832"/>
                <a:gd name="connsiteY4" fmla="*/ 1334840 h 1360088"/>
                <a:gd name="connsiteX5" fmla="*/ 250404 w 1119832"/>
                <a:gd name="connsiteY5" fmla="*/ 250404 h 1360088"/>
                <a:gd name="connsiteX6" fmla="*/ 1087069 w 1119832"/>
                <a:gd name="connsiteY6" fmla="*/ 1138 h 136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832" h="1360088">
                  <a:moveTo>
                    <a:pt x="1087069" y="1138"/>
                  </a:moveTo>
                  <a:lnTo>
                    <a:pt x="1119832" y="3278"/>
                  </a:lnTo>
                  <a:lnTo>
                    <a:pt x="1119832" y="1097964"/>
                  </a:lnTo>
                  <a:lnTo>
                    <a:pt x="1109686" y="1109686"/>
                  </a:lnTo>
                  <a:cubicBezTo>
                    <a:pt x="748058" y="1471314"/>
                    <a:pt x="25249" y="1334840"/>
                    <a:pt x="25249" y="1334840"/>
                  </a:cubicBezTo>
                  <a:cubicBezTo>
                    <a:pt x="25249" y="1334840"/>
                    <a:pt x="-111224" y="612032"/>
                    <a:pt x="250404" y="250404"/>
                  </a:cubicBezTo>
                  <a:cubicBezTo>
                    <a:pt x="476422" y="24386"/>
                    <a:pt x="843525" y="-7060"/>
                    <a:pt x="1087069" y="1138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8DC4D37-F593-4E99-8A42-D21D444FB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38492" y="2767655"/>
              <a:ext cx="553508" cy="1567713"/>
            </a:xfrm>
            <a:custGeom>
              <a:avLst/>
              <a:gdLst>
                <a:gd name="connsiteX0" fmla="*/ 612019 w 612019"/>
                <a:gd name="connsiteY0" fmla="*/ 0 h 1733435"/>
                <a:gd name="connsiteX1" fmla="*/ 612019 w 612019"/>
                <a:gd name="connsiteY1" fmla="*/ 1733435 h 1733435"/>
                <a:gd name="connsiteX2" fmla="*/ 180103 w 612019"/>
                <a:gd name="connsiteY2" fmla="*/ 1301519 h 1733435"/>
                <a:gd name="connsiteX3" fmla="*/ 180103 w 612019"/>
                <a:gd name="connsiteY3" fmla="*/ 431916 h 173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2019" h="1733435">
                  <a:moveTo>
                    <a:pt x="612019" y="0"/>
                  </a:moveTo>
                  <a:lnTo>
                    <a:pt x="612019" y="1733435"/>
                  </a:lnTo>
                  <a:lnTo>
                    <a:pt x="180103" y="1301519"/>
                  </a:lnTo>
                  <a:cubicBezTo>
                    <a:pt x="-60034" y="1061382"/>
                    <a:pt x="-60034" y="672053"/>
                    <a:pt x="180103" y="43191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endParaRPr lang="en-US"/>
            </a:p>
          </p:txBody>
        </p:sp>
        <p:sp>
          <p:nvSpPr>
            <p:cNvPr id="20" name="Graphic 9">
              <a:extLst>
                <a:ext uri="{FF2B5EF4-FFF2-40B4-BE49-F238E27FC236}">
                  <a16:creationId xmlns:a16="http://schemas.microsoft.com/office/drawing/2014/main" id="{BE23B32A-AE34-4068-9D96-4D94023C7F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10300855" y="0"/>
              <a:ext cx="1891145" cy="1891145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solidFill>
              <a:schemeClr val="accent1"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1" name="Graphic 9">
              <a:extLst>
                <a:ext uri="{FF2B5EF4-FFF2-40B4-BE49-F238E27FC236}">
                  <a16:creationId xmlns:a16="http://schemas.microsoft.com/office/drawing/2014/main" id="{27459E57-6D6D-46CA-8006-2E6E0C70E5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10424367" y="122795"/>
              <a:ext cx="1644119" cy="1644119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72A9B-108D-0879-0981-5412E2BCF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Introduction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74DFF-F409-6E26-34C5-FCC7937C4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 Albrecht’s Discount began as a single grocery store founded by Anna Albrecht in 1913 in Essen, Germany. Ownership passed to her sons, Karl and Theo, in 1948, and they soon developed it into a large, family-run franchise.</a:t>
            </a:r>
            <a:r>
              <a:rPr lang="en-GB">
                <a:ea typeface="+mn-lt"/>
                <a:cs typeface="+mn-lt"/>
                <a:hlinkClick r:id="rId2"/>
              </a:rPr>
              <a:t>[1]</a:t>
            </a:r>
            <a:endParaRPr lang="en-GB">
              <a:ea typeface="+mn-lt"/>
              <a:cs typeface="+mn-lt"/>
            </a:endParaRPr>
          </a:p>
          <a:p>
            <a:r>
              <a:rPr lang="en-GB"/>
              <a:t>Aldi is operating in more than 10,000 stores in 20 counties with turnover more than £50 billion.</a:t>
            </a:r>
            <a:r>
              <a:rPr lang="en-GB">
                <a:hlinkClick r:id="rId3"/>
              </a:rPr>
              <a:t>[2]</a:t>
            </a:r>
            <a:endParaRPr lang="en-GB">
              <a:ea typeface="+mn-lt"/>
              <a:cs typeface="+mn-lt"/>
            </a:endParaRPr>
          </a:p>
          <a:p>
            <a:r>
              <a:rPr lang="en-GB"/>
              <a:t>The first store opened in UK was in 1990 and rises up to 600 stores. </a:t>
            </a:r>
            <a:r>
              <a:rPr lang="en-GB">
                <a:hlinkClick r:id="rId4"/>
              </a:rPr>
              <a:t>[3]</a:t>
            </a:r>
          </a:p>
          <a:p>
            <a:r>
              <a:rPr lang="en-GB"/>
              <a:t>And employing more than 36,000 workers across the UK</a:t>
            </a:r>
            <a:r>
              <a:rPr lang="en-GB">
                <a:hlinkClick r:id="rId5"/>
              </a:rPr>
              <a:t>[4]</a:t>
            </a:r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091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F358BAA-9C8A-4E17-BAD8-32FD6FFEA7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olor Fill">
            <a:extLst>
              <a:ext uri="{FF2B5EF4-FFF2-40B4-BE49-F238E27FC236}">
                <a16:creationId xmlns:a16="http://schemas.microsoft.com/office/drawing/2014/main" id="{4D6F41A4-BEE3-4935-9371-4ADEA67A2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726F010-956A-40BC-8A1F-8002DC729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351566" y="0"/>
            <a:ext cx="3840434" cy="6858000"/>
            <a:chOff x="8351565" y="0"/>
            <a:chExt cx="3840434" cy="685800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386E468-0048-46C4-ADDD-FBE7A6AE9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60165" y="519204"/>
              <a:ext cx="474635" cy="4746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5B35ED4-0C31-4C8C-A45E-6A3EDEAB28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5871" y="0"/>
              <a:ext cx="2955657" cy="679194"/>
            </a:xfrm>
            <a:custGeom>
              <a:avLst/>
              <a:gdLst>
                <a:gd name="connsiteX0" fmla="*/ 0 w 2955657"/>
                <a:gd name="connsiteY0" fmla="*/ 0 h 679194"/>
                <a:gd name="connsiteX1" fmla="*/ 2955657 w 2955657"/>
                <a:gd name="connsiteY1" fmla="*/ 0 h 679194"/>
                <a:gd name="connsiteX2" fmla="*/ 2892839 w 2955657"/>
                <a:gd name="connsiteY2" fmla="*/ 84007 h 679194"/>
                <a:gd name="connsiteX3" fmla="*/ 1630760 w 2955657"/>
                <a:gd name="connsiteY3" fmla="*/ 679194 h 679194"/>
                <a:gd name="connsiteX4" fmla="*/ 0 w 2955657"/>
                <a:gd name="connsiteY4" fmla="*/ 679194 h 679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5657" h="679194">
                  <a:moveTo>
                    <a:pt x="0" y="0"/>
                  </a:moveTo>
                  <a:lnTo>
                    <a:pt x="2955657" y="0"/>
                  </a:lnTo>
                  <a:lnTo>
                    <a:pt x="2892839" y="84007"/>
                  </a:lnTo>
                  <a:cubicBezTo>
                    <a:pt x="2592855" y="447504"/>
                    <a:pt x="2138868" y="679194"/>
                    <a:pt x="1630760" y="679194"/>
                  </a:cubicBezTo>
                  <a:lnTo>
                    <a:pt x="0" y="67919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0A1EF3-FA93-48F4-9F82-BC0C796357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51565" y="4121414"/>
              <a:ext cx="3266317" cy="2736586"/>
            </a:xfrm>
            <a:custGeom>
              <a:avLst/>
              <a:gdLst>
                <a:gd name="connsiteX0" fmla="*/ 1635557 w 3266317"/>
                <a:gd name="connsiteY0" fmla="*/ 0 h 2736586"/>
                <a:gd name="connsiteX1" fmla="*/ 3266317 w 3266317"/>
                <a:gd name="connsiteY1" fmla="*/ 0 h 2736586"/>
                <a:gd name="connsiteX2" fmla="*/ 3266317 w 3266317"/>
                <a:gd name="connsiteY2" fmla="*/ 1630760 h 2736586"/>
                <a:gd name="connsiteX3" fmla="*/ 2892838 w 3266317"/>
                <a:gd name="connsiteY3" fmla="*/ 2671131 h 2736586"/>
                <a:gd name="connsiteX4" fmla="*/ 2833348 w 3266317"/>
                <a:gd name="connsiteY4" fmla="*/ 2736586 h 2736586"/>
                <a:gd name="connsiteX5" fmla="*/ 0 w 3266317"/>
                <a:gd name="connsiteY5" fmla="*/ 2736586 h 2736586"/>
                <a:gd name="connsiteX6" fmla="*/ 0 w 3266317"/>
                <a:gd name="connsiteY6" fmla="*/ 1635558 h 2736586"/>
                <a:gd name="connsiteX7" fmla="*/ 1635557 w 3266317"/>
                <a:gd name="connsiteY7" fmla="*/ 0 h 2736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66317" h="2736586">
                  <a:moveTo>
                    <a:pt x="1635557" y="0"/>
                  </a:moveTo>
                  <a:lnTo>
                    <a:pt x="3266317" y="0"/>
                  </a:lnTo>
                  <a:lnTo>
                    <a:pt x="3266317" y="1630760"/>
                  </a:lnTo>
                  <a:cubicBezTo>
                    <a:pt x="3266317" y="2025955"/>
                    <a:pt x="3126159" y="2388411"/>
                    <a:pt x="2892838" y="2671131"/>
                  </a:cubicBezTo>
                  <a:lnTo>
                    <a:pt x="2833348" y="2736586"/>
                  </a:lnTo>
                  <a:lnTo>
                    <a:pt x="0" y="2736586"/>
                  </a:lnTo>
                  <a:lnTo>
                    <a:pt x="0" y="1635558"/>
                  </a:lnTo>
                  <a:cubicBezTo>
                    <a:pt x="0" y="732255"/>
                    <a:pt x="732254" y="0"/>
                    <a:pt x="1635557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985F09D-6969-44D0-B04F-4EDE0FEDAF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755674" y="3386384"/>
              <a:ext cx="436325" cy="1309674"/>
            </a:xfrm>
            <a:custGeom>
              <a:avLst/>
              <a:gdLst>
                <a:gd name="connsiteX0" fmla="*/ 470325 w 477612"/>
                <a:gd name="connsiteY0" fmla="*/ 0 h 1433600"/>
                <a:gd name="connsiteX1" fmla="*/ 475607 w 477612"/>
                <a:gd name="connsiteY1" fmla="*/ 3701 h 1433600"/>
                <a:gd name="connsiteX2" fmla="*/ 477612 w 477612"/>
                <a:gd name="connsiteY2" fmla="*/ 5160 h 1433600"/>
                <a:gd name="connsiteX3" fmla="*/ 477612 w 477612"/>
                <a:gd name="connsiteY3" fmla="*/ 1428441 h 1433600"/>
                <a:gd name="connsiteX4" fmla="*/ 475607 w 477612"/>
                <a:gd name="connsiteY4" fmla="*/ 1429900 h 1433600"/>
                <a:gd name="connsiteX5" fmla="*/ 470325 w 477612"/>
                <a:gd name="connsiteY5" fmla="*/ 1433600 h 1433600"/>
                <a:gd name="connsiteX6" fmla="*/ 0 w 477612"/>
                <a:gd name="connsiteY6" fmla="*/ 716800 h 1433600"/>
                <a:gd name="connsiteX7" fmla="*/ 470325 w 477612"/>
                <a:gd name="connsiteY7" fmla="*/ 0 h 143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7612" h="1433600">
                  <a:moveTo>
                    <a:pt x="470325" y="0"/>
                  </a:moveTo>
                  <a:cubicBezTo>
                    <a:pt x="470325" y="0"/>
                    <a:pt x="472162" y="1254"/>
                    <a:pt x="475607" y="3701"/>
                  </a:cubicBezTo>
                  <a:lnTo>
                    <a:pt x="477612" y="5160"/>
                  </a:lnTo>
                  <a:lnTo>
                    <a:pt x="477612" y="1428441"/>
                  </a:lnTo>
                  <a:lnTo>
                    <a:pt x="475607" y="1429900"/>
                  </a:lnTo>
                  <a:cubicBezTo>
                    <a:pt x="472162" y="1432347"/>
                    <a:pt x="470325" y="1433600"/>
                    <a:pt x="470325" y="1433600"/>
                  </a:cubicBezTo>
                  <a:cubicBezTo>
                    <a:pt x="470325" y="1433600"/>
                    <a:pt x="0" y="1112672"/>
                    <a:pt x="0" y="716800"/>
                  </a:cubicBezTo>
                  <a:cubicBezTo>
                    <a:pt x="0" y="320929"/>
                    <a:pt x="470325" y="0"/>
                    <a:pt x="470325" y="0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20000"/>
                  <a:lumOff val="80000"/>
                </a:schemeClr>
              </a:fgClr>
              <a:bgClr>
                <a:schemeClr val="accent4">
                  <a:lumMod val="60000"/>
                  <a:lumOff val="40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  <p:sp>
          <p:nvSpPr>
            <p:cNvPr id="18" name="Graphic 9">
              <a:extLst>
                <a:ext uri="{FF2B5EF4-FFF2-40B4-BE49-F238E27FC236}">
                  <a16:creationId xmlns:a16="http://schemas.microsoft.com/office/drawing/2014/main" id="{003913A0-A3C0-4ED8-8920-318068FBC4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5870" y="791588"/>
              <a:ext cx="3232012" cy="3232012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</p:grpSp>
      <p:sp>
        <p:nvSpPr>
          <p:cNvPr id="20" name="Texture">
            <a:extLst>
              <a:ext uri="{FF2B5EF4-FFF2-40B4-BE49-F238E27FC236}">
                <a16:creationId xmlns:a16="http://schemas.microsoft.com/office/drawing/2014/main" id="{7FE1D329-7CB2-4DF5-B0C0-36DD19EBC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 useBgFill="1">
        <p:nvSpPr>
          <p:cNvPr id="22" name="Background Fill">
            <a:extLst>
              <a:ext uri="{FF2B5EF4-FFF2-40B4-BE49-F238E27FC236}">
                <a16:creationId xmlns:a16="http://schemas.microsoft.com/office/drawing/2014/main" id="{A7971386-B2B0-4A38-8D3B-8CF23AAA6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4" name="Color Fill">
            <a:extLst>
              <a:ext uri="{FF2B5EF4-FFF2-40B4-BE49-F238E27FC236}">
                <a16:creationId xmlns:a16="http://schemas.microsoft.com/office/drawing/2014/main" id="{96AE4BD0-E2D6-4FE1-9295-59E338A453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Texture">
            <a:extLst>
              <a:ext uri="{FF2B5EF4-FFF2-40B4-BE49-F238E27FC236}">
                <a16:creationId xmlns:a16="http://schemas.microsoft.com/office/drawing/2014/main" id="{0D29D77D-2D4E-4868-960B-BEDA724F5C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7" y="-1"/>
            <a:ext cx="12195048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482CFC-4FAE-605D-45FD-0D3A5A6B9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6656"/>
            <a:ext cx="3277432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400"/>
              <a:t>What is a communication?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15FA8-BE9D-1BF6-AA1D-0574175FA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840481"/>
            <a:ext cx="3277432" cy="234727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/>
              <a:t>Communication is a system or method that is used for communication with other people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B83CF28-6C79-A1E5-0E46-DAF871375B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168" r="12091"/>
          <a:stretch/>
        </p:blipFill>
        <p:spPr>
          <a:xfrm>
            <a:off x="3957208" y="10"/>
            <a:ext cx="8234792" cy="6857990"/>
          </a:xfrm>
          <a:custGeom>
            <a:avLst/>
            <a:gdLst/>
            <a:ahLst/>
            <a:cxnLst/>
            <a:rect l="l" t="t" r="r" b="b"/>
            <a:pathLst>
              <a:path w="8234792" h="6821666">
                <a:moveTo>
                  <a:pt x="2322410" y="0"/>
                </a:moveTo>
                <a:lnTo>
                  <a:pt x="8234792" y="0"/>
                </a:lnTo>
                <a:lnTo>
                  <a:pt x="8234792" y="4503719"/>
                </a:lnTo>
                <a:lnTo>
                  <a:pt x="8215888" y="4629599"/>
                </a:lnTo>
                <a:cubicBezTo>
                  <a:pt x="8049795" y="5454493"/>
                  <a:pt x="7647096" y="6191792"/>
                  <a:pt x="7082996" y="6765066"/>
                </a:cubicBezTo>
                <a:lnTo>
                  <a:pt x="7021717" y="6821666"/>
                </a:lnTo>
                <a:lnTo>
                  <a:pt x="0" y="6821666"/>
                </a:lnTo>
                <a:lnTo>
                  <a:pt x="0" y="3790727"/>
                </a:lnTo>
                <a:cubicBezTo>
                  <a:pt x="0" y="2186928"/>
                  <a:pt x="879517" y="791919"/>
                  <a:pt x="2175128" y="7665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6263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Background Fill">
            <a:extLst>
              <a:ext uri="{FF2B5EF4-FFF2-40B4-BE49-F238E27FC236}">
                <a16:creationId xmlns:a16="http://schemas.microsoft.com/office/drawing/2014/main" id="{FAFB3478-4AEC-431E-93B2-1593839C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Color Fill">
            <a:extLst>
              <a:ext uri="{FF2B5EF4-FFF2-40B4-BE49-F238E27FC236}">
                <a16:creationId xmlns:a16="http://schemas.microsoft.com/office/drawing/2014/main" id="{A8A68745-355E-4D81-AA5F-942C71082A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Graphic 9">
            <a:extLst>
              <a:ext uri="{FF2B5EF4-FFF2-40B4-BE49-F238E27FC236}">
                <a16:creationId xmlns:a16="http://schemas.microsoft.com/office/drawing/2014/main" id="{61D32E23-CD34-4C85-8167-14669FD3E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1818" y="16444"/>
            <a:ext cx="6893328" cy="6846993"/>
          </a:xfrm>
          <a:custGeom>
            <a:avLst/>
            <a:gdLst>
              <a:gd name="connsiteX0" fmla="*/ 6861546 w 6861545"/>
              <a:gd name="connsiteY0" fmla="*/ 6861546 h 6861545"/>
              <a:gd name="connsiteX1" fmla="*/ 3435812 w 6861545"/>
              <a:gd name="connsiteY1" fmla="*/ 6861546 h 6861545"/>
              <a:gd name="connsiteX2" fmla="*/ 0 w 6861545"/>
              <a:gd name="connsiteY2" fmla="*/ 3425734 h 6861545"/>
              <a:gd name="connsiteX3" fmla="*/ 0 w 6861545"/>
              <a:gd name="connsiteY3" fmla="*/ 0 h 6861545"/>
              <a:gd name="connsiteX4" fmla="*/ 3425734 w 6861545"/>
              <a:gd name="connsiteY4" fmla="*/ 0 h 6861545"/>
              <a:gd name="connsiteX5" fmla="*/ 6861546 w 6861545"/>
              <a:gd name="connsiteY5" fmla="*/ 3435812 h 6861545"/>
              <a:gd name="connsiteX6" fmla="*/ 6861546 w 6861545"/>
              <a:gd name="connsiteY6" fmla="*/ 6861546 h 6861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61545" h="6861545">
                <a:moveTo>
                  <a:pt x="6861546" y="6861546"/>
                </a:moveTo>
                <a:lnTo>
                  <a:pt x="3435812" y="6861546"/>
                </a:lnTo>
                <a:cubicBezTo>
                  <a:pt x="1538245" y="6861546"/>
                  <a:pt x="0" y="5323301"/>
                  <a:pt x="0" y="3425734"/>
                </a:cubicBezTo>
                <a:lnTo>
                  <a:pt x="0" y="0"/>
                </a:lnTo>
                <a:lnTo>
                  <a:pt x="3425734" y="0"/>
                </a:lnTo>
                <a:cubicBezTo>
                  <a:pt x="5323301" y="0"/>
                  <a:pt x="6861546" y="1538245"/>
                  <a:pt x="6861546" y="3435812"/>
                </a:cubicBezTo>
                <a:lnTo>
                  <a:pt x="6861546" y="6861546"/>
                </a:lnTo>
                <a:close/>
              </a:path>
            </a:pathLst>
          </a:custGeom>
          <a:solidFill>
            <a:srgbClr val="FFFFFF"/>
          </a:solidFill>
          <a:ln w="38100" cap="flat">
            <a:solidFill>
              <a:srgbClr val="F7F7F7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Texture">
            <a:extLst>
              <a:ext uri="{FF2B5EF4-FFF2-40B4-BE49-F238E27FC236}">
                <a16:creationId xmlns:a16="http://schemas.microsoft.com/office/drawing/2014/main" id="{2E922E9E-A29B-4164-A634-B718A4336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735CE8-4A96-5505-2184-A0DB0951D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58952"/>
            <a:ext cx="4640729" cy="1325563"/>
          </a:xfrm>
        </p:spPr>
        <p:txBody>
          <a:bodyPr anchor="b">
            <a:normAutofit/>
          </a:bodyPr>
          <a:lstStyle/>
          <a:p>
            <a:r>
              <a:rPr lang="en-GB" sz="2800"/>
              <a:t>The benefit of good communication within organization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14DC12-4CBC-1AFF-F5B4-3D80CEF561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86000"/>
            <a:ext cx="4640729" cy="388758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Mitigated conflict</a:t>
            </a:r>
            <a:endParaRPr lang="en-US"/>
          </a:p>
          <a:p>
            <a:r>
              <a:rPr lang="en-GB"/>
              <a:t>Increased employee engagement</a:t>
            </a:r>
          </a:p>
          <a:p>
            <a:r>
              <a:rPr lang="en-GB"/>
              <a:t>Improved productivity</a:t>
            </a:r>
          </a:p>
          <a:p>
            <a:r>
              <a:rPr lang="en-GB"/>
              <a:t>Improved client relations</a:t>
            </a:r>
          </a:p>
          <a:p>
            <a:r>
              <a:rPr lang="en-US"/>
              <a:t>Healthy workplace culture</a:t>
            </a:r>
          </a:p>
          <a:p>
            <a:r>
              <a:rPr lang="en-US"/>
              <a:t>Improved direction for employees</a:t>
            </a:r>
          </a:p>
          <a:p>
            <a:r>
              <a:rPr lang="en-US"/>
              <a:t>Boosted employee job satisfaction</a:t>
            </a:r>
          </a:p>
          <a:p>
            <a:r>
              <a:rPr lang="en-US"/>
              <a:t>Increased innovation</a:t>
            </a:r>
          </a:p>
          <a:p>
            <a:r>
              <a:rPr lang="en-US"/>
              <a:t>Strengthened team building</a:t>
            </a:r>
          </a:p>
          <a:p>
            <a:r>
              <a:rPr lang="en-US"/>
              <a:t>Improved public impression</a:t>
            </a:r>
            <a:r>
              <a:rPr lang="en-US">
                <a:hlinkClick r:id="rId3"/>
              </a:rPr>
              <a:t>[7]</a:t>
            </a:r>
          </a:p>
          <a:p>
            <a:endParaRPr lang="en-US"/>
          </a:p>
          <a:p>
            <a:pPr marL="342900" indent="-342900"/>
            <a:endParaRPr lang="en-US"/>
          </a:p>
          <a:p>
            <a:pPr marL="342900" indent="-342900"/>
            <a:endParaRPr lang="en-GB"/>
          </a:p>
          <a:p>
            <a:pPr marL="0" indent="0">
              <a:buNone/>
            </a:pPr>
            <a:endParaRPr lang="en-GB"/>
          </a:p>
          <a:p>
            <a:pPr marL="342900" indent="-342900"/>
            <a:endParaRPr lang="en-GB"/>
          </a:p>
          <a:p>
            <a:pPr marL="342900" indent="-342900"/>
            <a:endParaRPr lang="en-GB"/>
          </a:p>
          <a:p>
            <a:endParaRPr lang="en-GB"/>
          </a:p>
          <a:p>
            <a:pPr marL="0" indent="0">
              <a:buNone/>
            </a:pPr>
            <a:endParaRPr lang="en-GB"/>
          </a:p>
          <a:p>
            <a:endParaRPr lang="en-GB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7E27169-0611-0A27-24CD-CF3D3A3711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587366" y="1425160"/>
            <a:ext cx="4659872" cy="294503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5456B9-3535-BA77-D3BD-48A0F3614444}"/>
              </a:ext>
            </a:extLst>
          </p:cNvPr>
          <p:cNvSpPr txBox="1"/>
          <p:nvPr/>
        </p:nvSpPr>
        <p:spPr>
          <a:xfrm>
            <a:off x="7587474" y="4493166"/>
            <a:ext cx="2583026" cy="200055"/>
          </a:xfrm>
          <a:prstGeom prst="rect">
            <a:avLst/>
          </a:prstGeom>
          <a:solidFill>
            <a:srgbClr val="000000"/>
          </a:solidFill>
        </p:spPr>
        <p:txBody>
          <a:bodyPr wrap="square" lIns="91440" tIns="45720" rIns="91440" bIns="45720" anchor="t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2188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Background Fill">
            <a:extLst>
              <a:ext uri="{FF2B5EF4-FFF2-40B4-BE49-F238E27FC236}">
                <a16:creationId xmlns:a16="http://schemas.microsoft.com/office/drawing/2014/main" id="{FAFB3478-4AEC-431E-93B2-1593839C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Color Fill">
            <a:extLst>
              <a:ext uri="{FF2B5EF4-FFF2-40B4-BE49-F238E27FC236}">
                <a16:creationId xmlns:a16="http://schemas.microsoft.com/office/drawing/2014/main" id="{A8A68745-355E-4D81-AA5F-942C71082A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Graphic 9">
            <a:extLst>
              <a:ext uri="{FF2B5EF4-FFF2-40B4-BE49-F238E27FC236}">
                <a16:creationId xmlns:a16="http://schemas.microsoft.com/office/drawing/2014/main" id="{61D32E23-CD34-4C85-8167-14669FD3E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1818" y="16444"/>
            <a:ext cx="6893328" cy="6846993"/>
          </a:xfrm>
          <a:custGeom>
            <a:avLst/>
            <a:gdLst>
              <a:gd name="connsiteX0" fmla="*/ 6861546 w 6861545"/>
              <a:gd name="connsiteY0" fmla="*/ 6861546 h 6861545"/>
              <a:gd name="connsiteX1" fmla="*/ 3435812 w 6861545"/>
              <a:gd name="connsiteY1" fmla="*/ 6861546 h 6861545"/>
              <a:gd name="connsiteX2" fmla="*/ 0 w 6861545"/>
              <a:gd name="connsiteY2" fmla="*/ 3425734 h 6861545"/>
              <a:gd name="connsiteX3" fmla="*/ 0 w 6861545"/>
              <a:gd name="connsiteY3" fmla="*/ 0 h 6861545"/>
              <a:gd name="connsiteX4" fmla="*/ 3425734 w 6861545"/>
              <a:gd name="connsiteY4" fmla="*/ 0 h 6861545"/>
              <a:gd name="connsiteX5" fmla="*/ 6861546 w 6861545"/>
              <a:gd name="connsiteY5" fmla="*/ 3435812 h 6861545"/>
              <a:gd name="connsiteX6" fmla="*/ 6861546 w 6861545"/>
              <a:gd name="connsiteY6" fmla="*/ 6861546 h 6861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61545" h="6861545">
                <a:moveTo>
                  <a:pt x="6861546" y="6861546"/>
                </a:moveTo>
                <a:lnTo>
                  <a:pt x="3435812" y="6861546"/>
                </a:lnTo>
                <a:cubicBezTo>
                  <a:pt x="1538245" y="6861546"/>
                  <a:pt x="0" y="5323301"/>
                  <a:pt x="0" y="3425734"/>
                </a:cubicBezTo>
                <a:lnTo>
                  <a:pt x="0" y="0"/>
                </a:lnTo>
                <a:lnTo>
                  <a:pt x="3425734" y="0"/>
                </a:lnTo>
                <a:cubicBezTo>
                  <a:pt x="5323301" y="0"/>
                  <a:pt x="6861546" y="1538245"/>
                  <a:pt x="6861546" y="3435812"/>
                </a:cubicBezTo>
                <a:lnTo>
                  <a:pt x="6861546" y="6861546"/>
                </a:lnTo>
                <a:close/>
              </a:path>
            </a:pathLst>
          </a:custGeom>
          <a:solidFill>
            <a:srgbClr val="FFFFFF"/>
          </a:solidFill>
          <a:ln w="38100" cap="flat">
            <a:solidFill>
              <a:srgbClr val="F7F7F7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4" name="Texture">
            <a:extLst>
              <a:ext uri="{FF2B5EF4-FFF2-40B4-BE49-F238E27FC236}">
                <a16:creationId xmlns:a16="http://schemas.microsoft.com/office/drawing/2014/main" id="{2E922E9E-A29B-4164-A634-B718A4336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8728A1-75B1-E078-AA49-6A361C8ED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3048"/>
            <a:ext cx="4528671" cy="1146269"/>
          </a:xfrm>
        </p:spPr>
        <p:txBody>
          <a:bodyPr anchor="b">
            <a:normAutofit/>
          </a:bodyPr>
          <a:lstStyle/>
          <a:p>
            <a:r>
              <a:rPr lang="en" sz="2800">
                <a:latin typeface="Gill Sans Nova"/>
              </a:rPr>
              <a:t>The Aldi organization uses these communication models</a:t>
            </a:r>
            <a:endParaRPr lang="en-US">
              <a:latin typeface="Gill Sans Nova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FD9BC1-751C-C04D-379D-2CB1E4DBF7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3" y="1683319"/>
            <a:ext cx="3864921" cy="420037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/>
          </a:p>
          <a:p>
            <a:r>
              <a:rPr lang="en-GB">
                <a:ea typeface="+mn-lt"/>
                <a:cs typeface="+mn-lt"/>
              </a:rPr>
              <a:t>Verbal-  making conferences, meetings whiting the team.</a:t>
            </a:r>
          </a:p>
          <a:p>
            <a:r>
              <a:rPr lang="en-GB">
                <a:ea typeface="+mn-lt"/>
                <a:cs typeface="+mn-lt"/>
              </a:rPr>
              <a:t>Non-verbal- facial expression, body language. </a:t>
            </a:r>
            <a:endParaRPr lang="en-GB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>
                <a:ea typeface="+mn-lt"/>
                <a:cs typeface="+mn-lt"/>
              </a:rPr>
              <a:t>Verbal- sending and receiving massages directly.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>
                <a:ea typeface="+mn-lt"/>
                <a:cs typeface="+mn-lt"/>
              </a:rPr>
              <a:t>Non-verbal- advertising, posters, written emails, letters. </a:t>
            </a:r>
            <a:r>
              <a:rPr lang="en-US">
                <a:ea typeface="+mn-lt"/>
                <a:cs typeface="+mn-lt"/>
              </a:rPr>
              <a:t> </a:t>
            </a:r>
            <a:endParaRPr lang="en-GB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>
              <a:ea typeface="+mn-lt"/>
              <a:cs typeface="+mn-lt"/>
            </a:endParaRPr>
          </a:p>
        </p:txBody>
      </p:sp>
      <p:pic>
        <p:nvPicPr>
          <p:cNvPr id="11" name="Picture 12" descr="Diagram&#10;&#10;Description automatically generated">
            <a:extLst>
              <a:ext uri="{FF2B5EF4-FFF2-40B4-BE49-F238E27FC236}">
                <a16:creationId xmlns:a16="http://schemas.microsoft.com/office/drawing/2014/main" id="{3BE036D3-AD17-27C2-4688-9D949787B5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749026" y="1971827"/>
            <a:ext cx="5238257" cy="197943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7F76E94-1087-23A2-0277-69316FE51E07}"/>
              </a:ext>
            </a:extLst>
          </p:cNvPr>
          <p:cNvSpPr txBox="1"/>
          <p:nvPr/>
        </p:nvSpPr>
        <p:spPr>
          <a:xfrm>
            <a:off x="7706887" y="4198372"/>
            <a:ext cx="2339372" cy="200055"/>
          </a:xfrm>
          <a:prstGeom prst="rect">
            <a:avLst/>
          </a:prstGeom>
          <a:solidFill>
            <a:srgbClr val="000000"/>
          </a:solidFill>
        </p:spPr>
        <p:txBody>
          <a:bodyPr wrap="square" lIns="91440" tIns="45720" rIns="91440" bIns="45720" anchor="t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900939-91D7-75D3-0F23-14197C0AA0D7}"/>
              </a:ext>
            </a:extLst>
          </p:cNvPr>
          <p:cNvSpPr txBox="1"/>
          <p:nvPr/>
        </p:nvSpPr>
        <p:spPr>
          <a:xfrm>
            <a:off x="6670813" y="1386508"/>
            <a:ext cx="358802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bg2"/>
                </a:solidFill>
                <a:ea typeface="+mn-lt"/>
                <a:cs typeface="+mn-lt"/>
              </a:rPr>
              <a:t>The Basic Communication Model</a:t>
            </a:r>
            <a:endParaRPr lang="en-US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107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Background Fill">
            <a:extLst>
              <a:ext uri="{FF2B5EF4-FFF2-40B4-BE49-F238E27FC236}">
                <a16:creationId xmlns:a16="http://schemas.microsoft.com/office/drawing/2014/main" id="{FAFB3478-4AEC-431E-93B2-1593839C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3" name="Color Fill">
            <a:extLst>
              <a:ext uri="{FF2B5EF4-FFF2-40B4-BE49-F238E27FC236}">
                <a16:creationId xmlns:a16="http://schemas.microsoft.com/office/drawing/2014/main" id="{A8A68745-355E-4D81-AA5F-942C71082A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Graphic 9">
            <a:extLst>
              <a:ext uri="{FF2B5EF4-FFF2-40B4-BE49-F238E27FC236}">
                <a16:creationId xmlns:a16="http://schemas.microsoft.com/office/drawing/2014/main" id="{61D32E23-CD34-4C85-8167-14669FD3E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1818" y="16444"/>
            <a:ext cx="6893328" cy="6846993"/>
          </a:xfrm>
          <a:custGeom>
            <a:avLst/>
            <a:gdLst>
              <a:gd name="connsiteX0" fmla="*/ 6861546 w 6861545"/>
              <a:gd name="connsiteY0" fmla="*/ 6861546 h 6861545"/>
              <a:gd name="connsiteX1" fmla="*/ 3435812 w 6861545"/>
              <a:gd name="connsiteY1" fmla="*/ 6861546 h 6861545"/>
              <a:gd name="connsiteX2" fmla="*/ 0 w 6861545"/>
              <a:gd name="connsiteY2" fmla="*/ 3425734 h 6861545"/>
              <a:gd name="connsiteX3" fmla="*/ 0 w 6861545"/>
              <a:gd name="connsiteY3" fmla="*/ 0 h 6861545"/>
              <a:gd name="connsiteX4" fmla="*/ 3425734 w 6861545"/>
              <a:gd name="connsiteY4" fmla="*/ 0 h 6861545"/>
              <a:gd name="connsiteX5" fmla="*/ 6861546 w 6861545"/>
              <a:gd name="connsiteY5" fmla="*/ 3435812 h 6861545"/>
              <a:gd name="connsiteX6" fmla="*/ 6861546 w 6861545"/>
              <a:gd name="connsiteY6" fmla="*/ 6861546 h 6861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61545" h="6861545">
                <a:moveTo>
                  <a:pt x="6861546" y="6861546"/>
                </a:moveTo>
                <a:lnTo>
                  <a:pt x="3435812" y="6861546"/>
                </a:lnTo>
                <a:cubicBezTo>
                  <a:pt x="1538245" y="6861546"/>
                  <a:pt x="0" y="5323301"/>
                  <a:pt x="0" y="3425734"/>
                </a:cubicBezTo>
                <a:lnTo>
                  <a:pt x="0" y="0"/>
                </a:lnTo>
                <a:lnTo>
                  <a:pt x="3425734" y="0"/>
                </a:lnTo>
                <a:cubicBezTo>
                  <a:pt x="5323301" y="0"/>
                  <a:pt x="6861546" y="1538245"/>
                  <a:pt x="6861546" y="3435812"/>
                </a:cubicBezTo>
                <a:lnTo>
                  <a:pt x="6861546" y="6861546"/>
                </a:lnTo>
                <a:close/>
              </a:path>
            </a:pathLst>
          </a:custGeom>
          <a:solidFill>
            <a:srgbClr val="FFFFFF"/>
          </a:solidFill>
          <a:ln w="38100" cap="flat">
            <a:solidFill>
              <a:srgbClr val="F7F7F7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7" name="Texture">
            <a:extLst>
              <a:ext uri="{FF2B5EF4-FFF2-40B4-BE49-F238E27FC236}">
                <a16:creationId xmlns:a16="http://schemas.microsoft.com/office/drawing/2014/main" id="{2E922E9E-A29B-4164-A634-B718A4336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C7E083-887E-2A7C-9310-D0DF55A8C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58952"/>
            <a:ext cx="4640729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/>
              <a:t>Barriers in communication between the organization and stakeholders.</a:t>
            </a: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71654CB3-9E62-F569-5737-1221E4D120BF}"/>
              </a:ext>
            </a:extLst>
          </p:cNvPr>
          <p:cNvSpPr txBox="1"/>
          <p:nvPr/>
        </p:nvSpPr>
        <p:spPr>
          <a:xfrm>
            <a:off x="457200" y="2286000"/>
            <a:ext cx="4640729" cy="3887585"/>
          </a:xfrm>
          <a:prstGeom prst="rect">
            <a:avLst/>
          </a:prstGeom>
        </p:spPr>
        <p:txBody>
          <a:bodyPr rot="0" spcFirstLastPara="0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>
            <a:defPPr rtl="0">
              <a:defRPr lang="en-GB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228600" defTabSz="914400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2000"/>
              <a:t>Language barrier</a:t>
            </a:r>
          </a:p>
          <a:p>
            <a:pPr marL="342900" indent="-228600" defTabSz="914400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2000"/>
              <a:t>Cultural barrier </a:t>
            </a:r>
          </a:p>
          <a:p>
            <a:pPr marL="342900" indent="-228600" defTabSz="914400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2000"/>
              <a:t>Physical barrier </a:t>
            </a:r>
          </a:p>
          <a:p>
            <a:pPr marL="342900" indent="-228600" defTabSz="914400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2000"/>
              <a:t>Organizations barrier</a:t>
            </a:r>
          </a:p>
          <a:p>
            <a:pPr marL="342900" indent="-228600" defTabSz="914400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2000"/>
              <a:t>Technological barrier </a:t>
            </a:r>
          </a:p>
          <a:p>
            <a:pPr indent="-228600" defTabSz="914400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 defTabSz="914400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 defTabSz="914400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 defTabSz="914400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US" sz="2000"/>
          </a:p>
          <a:p>
            <a:pPr marL="285750" indent="-228600" defTabSz="914400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US" sz="2000" b="1" u="sng"/>
          </a:p>
          <a:p>
            <a:pPr indent="-228600" defTabSz="914400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US" sz="2000"/>
          </a:p>
        </p:txBody>
      </p:sp>
      <p:pic>
        <p:nvPicPr>
          <p:cNvPr id="3" name="Picture 4" descr="Icon&#10;&#10;Description automatically generated">
            <a:extLst>
              <a:ext uri="{FF2B5EF4-FFF2-40B4-BE49-F238E27FC236}">
                <a16:creationId xmlns:a16="http://schemas.microsoft.com/office/drawing/2014/main" id="{5313392F-EB6B-16AB-582C-4E7CEB3058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711605" y="1241337"/>
            <a:ext cx="4659872" cy="34949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B28738D-0BA5-992F-A1B0-F4BDC4592035}"/>
              </a:ext>
            </a:extLst>
          </p:cNvPr>
          <p:cNvSpPr txBox="1"/>
          <p:nvPr/>
        </p:nvSpPr>
        <p:spPr>
          <a:xfrm>
            <a:off x="8145866" y="4809512"/>
            <a:ext cx="2322806" cy="200055"/>
          </a:xfrm>
          <a:prstGeom prst="rect">
            <a:avLst/>
          </a:prstGeom>
          <a:solidFill>
            <a:srgbClr val="000000"/>
          </a:solidFill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3303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F8052-4193-AD5F-0A00-0C4A45F46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8049"/>
            <a:ext cx="7776145" cy="1043954"/>
          </a:xfrm>
        </p:spPr>
        <p:txBody>
          <a:bodyPr>
            <a:normAutofit fontScale="90000"/>
          </a:bodyPr>
          <a:lstStyle/>
          <a:p>
            <a:r>
              <a:rPr lang="en-GB">
                <a:ea typeface="+mj-lt"/>
                <a:cs typeface="+mj-lt"/>
              </a:rPr>
              <a:t>Solutions on how they can overcome barriers in communication 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86894F-0536-3C39-0831-56D7DB3285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64800"/>
            <a:ext cx="7685037" cy="43121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">
                <a:latin typeface="Gill Sans Nova"/>
              </a:rPr>
              <a:t>We are in the day with a lot of opportunities with a lot of translation methods(they can use online translators or hire a special person to be a translator so that their communication barrier is minimal)</a:t>
            </a:r>
          </a:p>
          <a:p>
            <a:r>
              <a:rPr lang="en">
                <a:latin typeface="Gill Sans Nova"/>
              </a:rPr>
              <a:t>Only talking every day can make the barrier between cultures minimal because this will help them understand each other better</a:t>
            </a:r>
          </a:p>
          <a:p>
            <a:r>
              <a:rPr lang="en">
                <a:ea typeface="+mn-lt"/>
                <a:cs typeface="+mn-lt"/>
              </a:rPr>
              <a:t>They can overcome the physical barrier by  to have meetings every month</a:t>
            </a:r>
            <a:endParaRPr lang="en">
              <a:latin typeface="Gill Sans Nova"/>
            </a:endParaRPr>
          </a:p>
          <a:p>
            <a:r>
              <a:rPr lang="en">
                <a:ea typeface="+mn-lt"/>
                <a:cs typeface="+mn-lt"/>
              </a:rPr>
              <a:t>They can free one hour a week after the working day for discussion and thus the organizational barrier is overcome</a:t>
            </a:r>
            <a:endParaRPr lang="en">
              <a:latin typeface="Gill Sans Nova"/>
            </a:endParaRPr>
          </a:p>
          <a:p>
            <a:r>
              <a:rPr lang="en">
                <a:latin typeface="Gill Sans Nova"/>
              </a:rPr>
              <a:t>They can use the newest communication channels to overcome the technological barrier (Instagram, WhatsApp, Telegram)</a:t>
            </a:r>
          </a:p>
          <a:p>
            <a:endParaRPr lang="en">
              <a:latin typeface="Gill Sans Nova"/>
            </a:endParaRPr>
          </a:p>
          <a:p>
            <a:endParaRPr lang="en">
              <a:latin typeface="Gill Sans Nova"/>
            </a:endParaRPr>
          </a:p>
          <a:p>
            <a:endParaRPr lang="en">
              <a:latin typeface="Gill Sans Nova"/>
            </a:endParaRPr>
          </a:p>
          <a:p>
            <a:endParaRPr lang="en">
              <a:latin typeface="Gill Sans Nova"/>
            </a:endParaRPr>
          </a:p>
          <a:p>
            <a:endParaRPr lang="en">
              <a:latin typeface="Gill Sans Nova"/>
            </a:endParaRPr>
          </a:p>
          <a:p>
            <a:endParaRPr lang="en">
              <a:latin typeface="Gill Sans Nova"/>
            </a:endParaRPr>
          </a:p>
        </p:txBody>
      </p:sp>
    </p:spTree>
    <p:extLst>
      <p:ext uri="{BB962C8B-B14F-4D97-AF65-F5344CB8AC3E}">
        <p14:creationId xmlns:p14="http://schemas.microsoft.com/office/powerpoint/2010/main" val="3674415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E196F-F59A-018B-4035-9483B5024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>
                <a:ea typeface="+mj-lt"/>
                <a:cs typeface="+mj-lt"/>
              </a:rPr>
              <a:t>What are the channels of communication used by the organization and channels that can be used to improve communication?</a:t>
            </a:r>
            <a:endParaRPr lang="en-US" sz="3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097DA9-BA0F-A4E2-61C9-D54EE70665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">
                <a:latin typeface="Gill Sans Nova"/>
              </a:rPr>
              <a:t>Aldi is using the channel with Low-Richness (</a:t>
            </a:r>
            <a:r>
              <a:rPr lang="en">
                <a:ea typeface="+mn-lt"/>
                <a:cs typeface="+mn-lt"/>
              </a:rPr>
              <a:t>Suitable for routine messages. Routine messages tend to be straightforward and have minimal ambiguity; channels low in richness can carry them efficiently.)</a:t>
            </a:r>
          </a:p>
          <a:p>
            <a:r>
              <a:rPr lang="en"/>
              <a:t>But they can use a channel with High-Richness(</a:t>
            </a:r>
            <a:r>
              <a:rPr lang="en">
                <a:ea typeface="+mn-lt"/>
                <a:cs typeface="+mn-lt"/>
              </a:rPr>
              <a:t>Suitable for non - routine messages. Non routine communications are likely to be complicated and have the potential for misunderstanding. Managers can communicate them effectively only by selecting rich channels.)</a:t>
            </a:r>
          </a:p>
          <a:p>
            <a:r>
              <a:rPr lang="en">
                <a:latin typeface="Gill Sans Nova"/>
              </a:rPr>
              <a:t>That means they can switch Twitter to talk face-to-face because by the </a:t>
            </a:r>
            <a:r>
              <a:rPr lang="en" err="1">
                <a:latin typeface="Gill Sans Nova"/>
              </a:rPr>
              <a:t>Lendle</a:t>
            </a:r>
            <a:r>
              <a:rPr lang="en">
                <a:latin typeface="Gill Sans Nova"/>
              </a:rPr>
              <a:t>-Draft model Cahnnel Richness Hierarchy face-to-face speak are more effective than others</a:t>
            </a:r>
          </a:p>
          <a:p>
            <a:endParaRPr lang="en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384B8501-3C6A-D7A3-98F3-A15B9BCBF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6716" y="1411037"/>
            <a:ext cx="3546610" cy="3018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584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E7B3E-B568-4649-3342-A5A2F19D7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CD18B-5D05-A470-A17C-8CD59715DB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>
                <a:ea typeface="+mn-lt"/>
                <a:cs typeface="+mn-lt"/>
                <a:hlinkClick r:id="rId2"/>
              </a:rPr>
              <a:t>1.https://www.mentalfloss.com/article/619340/aldi-grocery-store-name-origin</a:t>
            </a:r>
            <a:r>
              <a:rPr lang="en-GB">
                <a:ea typeface="+mn-lt"/>
                <a:cs typeface="+mn-lt"/>
              </a:rPr>
              <a:t> </a:t>
            </a:r>
            <a:endParaRPr lang="en-GB">
              <a:ea typeface="+mn-lt"/>
              <a:cs typeface="+mn-lt"/>
              <a:hlinkClick r:id="rId3"/>
            </a:endParaRPr>
          </a:p>
          <a:p>
            <a:r>
              <a:rPr lang="en-GB">
                <a:ea typeface="+mn-lt"/>
                <a:cs typeface="+mn-lt"/>
                <a:hlinkClick r:id="rId4"/>
              </a:rPr>
              <a:t>2.https://businessmodelnavigator.com/case-firm?id=5</a:t>
            </a:r>
            <a:r>
              <a:rPr lang="en-GB">
                <a:ea typeface="+mn-lt"/>
                <a:cs typeface="+mn-lt"/>
              </a:rPr>
              <a:t> </a:t>
            </a:r>
          </a:p>
          <a:p>
            <a:r>
              <a:rPr lang="en-GB">
                <a:ea typeface="+mn-lt"/>
                <a:cs typeface="+mn-lt"/>
                <a:hlinkClick r:id="rId5"/>
              </a:rPr>
              <a:t>3.https://web.archive.org/web/20140822041319/http://www.careers.aldirecruitment.co.uk/working-for-aldi/</a:t>
            </a:r>
            <a:r>
              <a:rPr lang="en-GB">
                <a:ea typeface="+mn-lt"/>
                <a:cs typeface="+mn-lt"/>
              </a:rPr>
              <a:t> </a:t>
            </a:r>
          </a:p>
          <a:p>
            <a:r>
              <a:rPr lang="en-GB">
                <a:ea typeface="+mn-lt"/>
                <a:cs typeface="+mn-lt"/>
                <a:hlinkClick r:id="rId6"/>
              </a:rPr>
              <a:t>4.https://www.theguardian.com/business/2020/sep/28/aldi-uk-jobs-sales-covid-crisis-supermarket-stores</a:t>
            </a:r>
            <a:endParaRPr lang="en-GB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  <a:hlinkClick r:id="rId7"/>
              </a:rPr>
              <a:t>5.https://cxm.co.uk/communication-with-customers-five-essential-factors/</a:t>
            </a:r>
            <a:r>
              <a:rPr lang="en-GB">
                <a:ea typeface="+mn-lt"/>
                <a:cs typeface="+mn-lt"/>
              </a:rPr>
              <a:t> </a:t>
            </a:r>
          </a:p>
          <a:p>
            <a:r>
              <a:rPr lang="en-GB">
                <a:ea typeface="+mn-lt"/>
                <a:cs typeface="+mn-lt"/>
                <a:hlinkClick r:id="rId8"/>
              </a:rPr>
              <a:t>6.https://www.duperrin.com/english/2014/08/07/really-benefiting-employee-engagement/</a:t>
            </a:r>
            <a:r>
              <a:rPr lang="en-GB">
                <a:ea typeface="+mn-lt"/>
                <a:cs typeface="+mn-lt"/>
              </a:rPr>
              <a:t> </a:t>
            </a:r>
          </a:p>
          <a:p>
            <a:r>
              <a:rPr lang="en-GB">
                <a:ea typeface="+mn-lt"/>
                <a:cs typeface="+mn-lt"/>
                <a:hlinkClick r:id="rId9"/>
              </a:rPr>
              <a:t>7.https://www.indeed.com/career-advice/career-development/communication-benefits</a:t>
            </a:r>
            <a:r>
              <a:rPr lang="en-GB">
                <a:ea typeface="+mn-lt"/>
                <a:cs typeface="+mn-lt"/>
              </a:rPr>
              <a:t> </a:t>
            </a:r>
          </a:p>
          <a:p>
            <a:r>
              <a:rPr lang="en-GB">
                <a:ea typeface="+mn-lt"/>
                <a:cs typeface="+mn-lt"/>
                <a:hlinkClick r:id="rId10"/>
              </a:rPr>
              <a:t>8.https://opentextbc.ca/principlesofmanagementopenstax/chapter/the-process-of-managerial-communication/</a:t>
            </a:r>
            <a:r>
              <a:rPr lang="en-GB">
                <a:ea typeface="+mn-lt"/>
                <a:cs typeface="+mn-lt"/>
              </a:rPr>
              <a:t> </a:t>
            </a:r>
          </a:p>
          <a:p>
            <a:r>
              <a:rPr lang="en-GB">
                <a:ea typeface="+mn-lt"/>
                <a:cs typeface="+mn-lt"/>
                <a:hlinkClick r:id="rId11"/>
              </a:rPr>
              <a:t>9.https://campus-adr.net/ODRModule/media_richness_theory.html</a:t>
            </a:r>
            <a:r>
              <a:rPr lang="en-GB">
                <a:ea typeface="+mn-lt"/>
                <a:cs typeface="+mn-lt"/>
              </a:rPr>
              <a:t> </a:t>
            </a:r>
          </a:p>
          <a:p>
            <a:endParaRPr lang="en-GB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  <a:hlinkClick r:id="rId12"/>
              </a:rPr>
              <a:t>Aldi employee reveals secret way staff communicate - and most shoppers won't have noticed - Mirror Online</a:t>
            </a:r>
            <a:endParaRPr lang="en-GB">
              <a:ea typeface="+mn-lt"/>
              <a:cs typeface="+mn-lt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31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F358BAA-9C8A-4E17-BAD8-32FD6FFEA7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olor Fill">
            <a:extLst>
              <a:ext uri="{FF2B5EF4-FFF2-40B4-BE49-F238E27FC236}">
                <a16:creationId xmlns:a16="http://schemas.microsoft.com/office/drawing/2014/main" id="{4D6F41A4-BEE3-4935-9371-4ADEA67A2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75000"/>
              <a:lumOff val="25000"/>
              <a:alpha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726F010-956A-40BC-8A1F-8002DC729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351566" y="0"/>
            <a:ext cx="3840434" cy="6858000"/>
            <a:chOff x="8351565" y="0"/>
            <a:chExt cx="3840434" cy="685800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386E468-0048-46C4-ADDD-FBE7A6AE9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60165" y="519204"/>
              <a:ext cx="474635" cy="4746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5B35ED4-0C31-4C8C-A45E-6A3EDEAB28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5871" y="0"/>
              <a:ext cx="2955657" cy="679194"/>
            </a:xfrm>
            <a:custGeom>
              <a:avLst/>
              <a:gdLst>
                <a:gd name="connsiteX0" fmla="*/ 0 w 2955657"/>
                <a:gd name="connsiteY0" fmla="*/ 0 h 679194"/>
                <a:gd name="connsiteX1" fmla="*/ 2955657 w 2955657"/>
                <a:gd name="connsiteY1" fmla="*/ 0 h 679194"/>
                <a:gd name="connsiteX2" fmla="*/ 2892839 w 2955657"/>
                <a:gd name="connsiteY2" fmla="*/ 84007 h 679194"/>
                <a:gd name="connsiteX3" fmla="*/ 1630760 w 2955657"/>
                <a:gd name="connsiteY3" fmla="*/ 679194 h 679194"/>
                <a:gd name="connsiteX4" fmla="*/ 0 w 2955657"/>
                <a:gd name="connsiteY4" fmla="*/ 679194 h 679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5657" h="679194">
                  <a:moveTo>
                    <a:pt x="0" y="0"/>
                  </a:moveTo>
                  <a:lnTo>
                    <a:pt x="2955657" y="0"/>
                  </a:lnTo>
                  <a:lnTo>
                    <a:pt x="2892839" y="84007"/>
                  </a:lnTo>
                  <a:cubicBezTo>
                    <a:pt x="2592855" y="447504"/>
                    <a:pt x="2138868" y="679194"/>
                    <a:pt x="1630760" y="679194"/>
                  </a:cubicBezTo>
                  <a:lnTo>
                    <a:pt x="0" y="67919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0A1EF3-FA93-48F4-9F82-BC0C796357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51565" y="4121414"/>
              <a:ext cx="3266317" cy="2736586"/>
            </a:xfrm>
            <a:custGeom>
              <a:avLst/>
              <a:gdLst>
                <a:gd name="connsiteX0" fmla="*/ 1635557 w 3266317"/>
                <a:gd name="connsiteY0" fmla="*/ 0 h 2736586"/>
                <a:gd name="connsiteX1" fmla="*/ 3266317 w 3266317"/>
                <a:gd name="connsiteY1" fmla="*/ 0 h 2736586"/>
                <a:gd name="connsiteX2" fmla="*/ 3266317 w 3266317"/>
                <a:gd name="connsiteY2" fmla="*/ 1630760 h 2736586"/>
                <a:gd name="connsiteX3" fmla="*/ 2892838 w 3266317"/>
                <a:gd name="connsiteY3" fmla="*/ 2671131 h 2736586"/>
                <a:gd name="connsiteX4" fmla="*/ 2833348 w 3266317"/>
                <a:gd name="connsiteY4" fmla="*/ 2736586 h 2736586"/>
                <a:gd name="connsiteX5" fmla="*/ 0 w 3266317"/>
                <a:gd name="connsiteY5" fmla="*/ 2736586 h 2736586"/>
                <a:gd name="connsiteX6" fmla="*/ 0 w 3266317"/>
                <a:gd name="connsiteY6" fmla="*/ 1635558 h 2736586"/>
                <a:gd name="connsiteX7" fmla="*/ 1635557 w 3266317"/>
                <a:gd name="connsiteY7" fmla="*/ 0 h 2736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66317" h="2736586">
                  <a:moveTo>
                    <a:pt x="1635557" y="0"/>
                  </a:moveTo>
                  <a:lnTo>
                    <a:pt x="3266317" y="0"/>
                  </a:lnTo>
                  <a:lnTo>
                    <a:pt x="3266317" y="1630760"/>
                  </a:lnTo>
                  <a:cubicBezTo>
                    <a:pt x="3266317" y="2025955"/>
                    <a:pt x="3126159" y="2388411"/>
                    <a:pt x="2892838" y="2671131"/>
                  </a:cubicBezTo>
                  <a:lnTo>
                    <a:pt x="2833348" y="2736586"/>
                  </a:lnTo>
                  <a:lnTo>
                    <a:pt x="0" y="2736586"/>
                  </a:lnTo>
                  <a:lnTo>
                    <a:pt x="0" y="1635558"/>
                  </a:lnTo>
                  <a:cubicBezTo>
                    <a:pt x="0" y="732255"/>
                    <a:pt x="732254" y="0"/>
                    <a:pt x="1635557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60000"/>
              </a:schemeClr>
            </a:solidFill>
            <a:ln w="933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985F09D-6969-44D0-B04F-4EDE0FEDAF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755674" y="3386384"/>
              <a:ext cx="436325" cy="1309674"/>
            </a:xfrm>
            <a:custGeom>
              <a:avLst/>
              <a:gdLst>
                <a:gd name="connsiteX0" fmla="*/ 470325 w 477612"/>
                <a:gd name="connsiteY0" fmla="*/ 0 h 1433600"/>
                <a:gd name="connsiteX1" fmla="*/ 475607 w 477612"/>
                <a:gd name="connsiteY1" fmla="*/ 3701 h 1433600"/>
                <a:gd name="connsiteX2" fmla="*/ 477612 w 477612"/>
                <a:gd name="connsiteY2" fmla="*/ 5160 h 1433600"/>
                <a:gd name="connsiteX3" fmla="*/ 477612 w 477612"/>
                <a:gd name="connsiteY3" fmla="*/ 1428441 h 1433600"/>
                <a:gd name="connsiteX4" fmla="*/ 475607 w 477612"/>
                <a:gd name="connsiteY4" fmla="*/ 1429900 h 1433600"/>
                <a:gd name="connsiteX5" fmla="*/ 470325 w 477612"/>
                <a:gd name="connsiteY5" fmla="*/ 1433600 h 1433600"/>
                <a:gd name="connsiteX6" fmla="*/ 0 w 477612"/>
                <a:gd name="connsiteY6" fmla="*/ 716800 h 1433600"/>
                <a:gd name="connsiteX7" fmla="*/ 470325 w 477612"/>
                <a:gd name="connsiteY7" fmla="*/ 0 h 143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7612" h="1433600">
                  <a:moveTo>
                    <a:pt x="470325" y="0"/>
                  </a:moveTo>
                  <a:cubicBezTo>
                    <a:pt x="470325" y="0"/>
                    <a:pt x="472162" y="1254"/>
                    <a:pt x="475607" y="3701"/>
                  </a:cubicBezTo>
                  <a:lnTo>
                    <a:pt x="477612" y="5160"/>
                  </a:lnTo>
                  <a:lnTo>
                    <a:pt x="477612" y="1428441"/>
                  </a:lnTo>
                  <a:lnTo>
                    <a:pt x="475607" y="1429900"/>
                  </a:lnTo>
                  <a:cubicBezTo>
                    <a:pt x="472162" y="1432347"/>
                    <a:pt x="470325" y="1433600"/>
                    <a:pt x="470325" y="1433600"/>
                  </a:cubicBezTo>
                  <a:cubicBezTo>
                    <a:pt x="470325" y="1433600"/>
                    <a:pt x="0" y="1112672"/>
                    <a:pt x="0" y="716800"/>
                  </a:cubicBezTo>
                  <a:cubicBezTo>
                    <a:pt x="0" y="320929"/>
                    <a:pt x="470325" y="0"/>
                    <a:pt x="470325" y="0"/>
                  </a:cubicBezTo>
                  <a:close/>
                </a:path>
              </a:pathLst>
            </a:custGeom>
            <a:pattFill prst="pct5">
              <a:fgClr>
                <a:schemeClr val="accent4">
                  <a:lumMod val="20000"/>
                  <a:lumOff val="80000"/>
                </a:schemeClr>
              </a:fgClr>
              <a:bgClr>
                <a:schemeClr val="accent4">
                  <a:lumMod val="60000"/>
                  <a:lumOff val="40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  <p:sp>
          <p:nvSpPr>
            <p:cNvPr id="18" name="Graphic 9">
              <a:extLst>
                <a:ext uri="{FF2B5EF4-FFF2-40B4-BE49-F238E27FC236}">
                  <a16:creationId xmlns:a16="http://schemas.microsoft.com/office/drawing/2014/main" id="{003913A0-A3C0-4ED8-8920-318068FBC4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5870" y="791588"/>
              <a:ext cx="3232012" cy="3232012"/>
            </a:xfrm>
            <a:custGeom>
              <a:avLst/>
              <a:gdLst>
                <a:gd name="connsiteX0" fmla="*/ 6861546 w 6861545"/>
                <a:gd name="connsiteY0" fmla="*/ 6861546 h 6861545"/>
                <a:gd name="connsiteX1" fmla="*/ 3435812 w 6861545"/>
                <a:gd name="connsiteY1" fmla="*/ 6861546 h 6861545"/>
                <a:gd name="connsiteX2" fmla="*/ 0 w 6861545"/>
                <a:gd name="connsiteY2" fmla="*/ 3425734 h 6861545"/>
                <a:gd name="connsiteX3" fmla="*/ 0 w 6861545"/>
                <a:gd name="connsiteY3" fmla="*/ 0 h 6861545"/>
                <a:gd name="connsiteX4" fmla="*/ 3425734 w 6861545"/>
                <a:gd name="connsiteY4" fmla="*/ 0 h 6861545"/>
                <a:gd name="connsiteX5" fmla="*/ 6861546 w 6861545"/>
                <a:gd name="connsiteY5" fmla="*/ 3435812 h 6861545"/>
                <a:gd name="connsiteX6" fmla="*/ 6861546 w 6861545"/>
                <a:gd name="connsiteY6" fmla="*/ 6861546 h 686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1545" h="6861545">
                  <a:moveTo>
                    <a:pt x="6861546" y="6861546"/>
                  </a:moveTo>
                  <a:lnTo>
                    <a:pt x="3435812" y="6861546"/>
                  </a:lnTo>
                  <a:cubicBezTo>
                    <a:pt x="1538245" y="6861546"/>
                    <a:pt x="0" y="5323301"/>
                    <a:pt x="0" y="3425734"/>
                  </a:cubicBezTo>
                  <a:lnTo>
                    <a:pt x="0" y="0"/>
                  </a:lnTo>
                  <a:lnTo>
                    <a:pt x="3425734" y="0"/>
                  </a:lnTo>
                  <a:cubicBezTo>
                    <a:pt x="5323301" y="0"/>
                    <a:pt x="6861546" y="1538245"/>
                    <a:pt x="6861546" y="3435812"/>
                  </a:cubicBezTo>
                  <a:lnTo>
                    <a:pt x="6861546" y="6861546"/>
                  </a:lnTo>
                  <a:close/>
                </a:path>
              </a:pathLst>
            </a:custGeom>
            <a:pattFill prst="pct5">
              <a:fgClr>
                <a:schemeClr val="accent4">
                  <a:lumMod val="60000"/>
                  <a:lumOff val="40000"/>
                </a:schemeClr>
              </a:fgClr>
              <a:bgClr>
                <a:schemeClr val="accent1">
                  <a:lumMod val="75000"/>
                </a:schemeClr>
              </a:bgClr>
            </a:patt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/>
              <a:endParaRPr lang="en-US"/>
            </a:p>
          </p:txBody>
        </p:sp>
      </p:grpSp>
      <p:sp>
        <p:nvSpPr>
          <p:cNvPr id="20" name="Texture">
            <a:extLst>
              <a:ext uri="{FF2B5EF4-FFF2-40B4-BE49-F238E27FC236}">
                <a16:creationId xmlns:a16="http://schemas.microsoft.com/office/drawing/2014/main" id="{7FE1D329-7CB2-4DF5-B0C0-36DD19EBC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blipFill dpi="0" rotWithShape="1">
            <a:blip r:embed="rId2">
              <a:alphaModFix amt="6000"/>
            </a:blip>
            <a:srcRect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Background Fill">
            <a:extLst>
              <a:ext uri="{FF2B5EF4-FFF2-40B4-BE49-F238E27FC236}">
                <a16:creationId xmlns:a16="http://schemas.microsoft.com/office/drawing/2014/main" id="{B6D694DB-A3FC-4F14-A225-17BEBA44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2453638-543F-1730-7D36-BE43E24403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alphaModFix/>
          </a:blip>
          <a:srcRect r="4352" b="6"/>
          <a:stretch/>
        </p:blipFill>
        <p:spPr>
          <a:xfrm>
            <a:off x="15032" y="-30498"/>
            <a:ext cx="12188941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9E0C350-A288-F2DF-3952-FA20153FB863}"/>
              </a:ext>
            </a:extLst>
          </p:cNvPr>
          <p:cNvSpPr txBox="1"/>
          <p:nvPr/>
        </p:nvSpPr>
        <p:spPr>
          <a:xfrm>
            <a:off x="4619958" y="1146314"/>
            <a:ext cx="7555799" cy="61863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>
              <a:solidFill>
                <a:schemeClr val="bg2"/>
              </a:solidFill>
            </a:endParaRPr>
          </a:p>
          <a:p>
            <a:r>
              <a:rPr lang="en-US">
                <a:solidFill>
                  <a:schemeClr val="bg2"/>
                </a:solidFill>
              </a:rPr>
              <a:t>Elisabeta </a:t>
            </a:r>
            <a:r>
              <a:rPr lang="en-US" err="1">
                <a:solidFill>
                  <a:schemeClr val="bg2"/>
                </a:solidFill>
              </a:rPr>
              <a:t>Tatulescu</a:t>
            </a:r>
            <a:r>
              <a:rPr lang="en-US">
                <a:solidFill>
                  <a:schemeClr val="bg2"/>
                </a:solidFill>
              </a:rPr>
              <a:t> </a:t>
            </a:r>
          </a:p>
          <a:p>
            <a:r>
              <a:rPr lang="en-US">
                <a:solidFill>
                  <a:schemeClr val="bg2"/>
                </a:solidFill>
              </a:rPr>
              <a:t>Liviu </a:t>
            </a:r>
            <a:r>
              <a:rPr lang="en-US" err="1">
                <a:solidFill>
                  <a:schemeClr val="bg2"/>
                </a:solidFill>
              </a:rPr>
              <a:t>Hadirca</a:t>
            </a:r>
            <a:r>
              <a:rPr lang="en-US">
                <a:solidFill>
                  <a:schemeClr val="bg2"/>
                </a:solidFill>
              </a:rPr>
              <a:t> </a:t>
            </a:r>
          </a:p>
          <a:p>
            <a:r>
              <a:rPr lang="en-US">
                <a:solidFill>
                  <a:schemeClr val="bg2"/>
                </a:solidFill>
              </a:rPr>
              <a:t>Ani Dimova </a:t>
            </a:r>
          </a:p>
          <a:p>
            <a:endParaRPr lang="en-US">
              <a:solidFill>
                <a:schemeClr val="bg2"/>
              </a:solidFill>
            </a:endParaRPr>
          </a:p>
          <a:p>
            <a:r>
              <a:rPr lang="en-US">
                <a:solidFill>
                  <a:schemeClr val="bg2"/>
                </a:solidFill>
              </a:rPr>
              <a:t>Timekeepers, and quick </a:t>
            </a:r>
            <a:r>
              <a:rPr lang="en-US" err="1">
                <a:solidFill>
                  <a:schemeClr val="bg2"/>
                </a:solidFill>
              </a:rPr>
              <a:t>lerners</a:t>
            </a:r>
            <a:r>
              <a:rPr lang="en-US">
                <a:solidFill>
                  <a:schemeClr val="bg2"/>
                </a:solidFill>
              </a:rPr>
              <a:t>.</a:t>
            </a:r>
          </a:p>
          <a:p>
            <a:endParaRPr lang="en-US">
              <a:solidFill>
                <a:schemeClr val="bg2"/>
              </a:solidFill>
            </a:endParaRPr>
          </a:p>
          <a:p>
            <a:endParaRPr lang="en-US">
              <a:solidFill>
                <a:schemeClr val="bg2"/>
              </a:solidFill>
            </a:endParaRPr>
          </a:p>
          <a:p>
            <a:endParaRPr lang="en-US">
              <a:solidFill>
                <a:schemeClr val="bg2"/>
              </a:solidFill>
            </a:endParaRPr>
          </a:p>
          <a:p>
            <a:r>
              <a:rPr lang="en-US">
                <a:solidFill>
                  <a:schemeClr val="bg2"/>
                </a:solidFill>
              </a:rPr>
              <a:t>To trust others. </a:t>
            </a:r>
          </a:p>
          <a:p>
            <a:endParaRPr lang="en-US">
              <a:solidFill>
                <a:schemeClr val="bg2"/>
              </a:solidFill>
            </a:endParaRPr>
          </a:p>
          <a:p>
            <a:endParaRPr lang="en-US">
              <a:solidFill>
                <a:schemeClr val="bg2"/>
              </a:solidFill>
            </a:endParaRPr>
          </a:p>
          <a:p>
            <a:endParaRPr lang="en-US">
              <a:solidFill>
                <a:schemeClr val="bg2"/>
              </a:solidFill>
            </a:endParaRPr>
          </a:p>
          <a:p>
            <a:endParaRPr lang="en-US">
              <a:solidFill>
                <a:schemeClr val="bg2"/>
              </a:solidFill>
            </a:endParaRPr>
          </a:p>
          <a:p>
            <a:r>
              <a:rPr lang="en-US">
                <a:solidFill>
                  <a:schemeClr val="bg2"/>
                </a:solidFill>
              </a:rPr>
              <a:t>To communicate more.</a:t>
            </a:r>
          </a:p>
          <a:p>
            <a:endParaRPr lang="en-US">
              <a:solidFill>
                <a:schemeClr val="bg2"/>
              </a:solidFill>
            </a:endParaRPr>
          </a:p>
          <a:p>
            <a:endParaRPr lang="en-US">
              <a:solidFill>
                <a:schemeClr val="bg2"/>
              </a:solidFill>
            </a:endParaRPr>
          </a:p>
          <a:p>
            <a:endParaRPr lang="en-US">
              <a:solidFill>
                <a:schemeClr val="bg2"/>
              </a:solidFill>
            </a:endParaRPr>
          </a:p>
          <a:p>
            <a:r>
              <a:rPr lang="en-US">
                <a:solidFill>
                  <a:schemeClr val="bg2"/>
                </a:solidFill>
              </a:rPr>
              <a:t>6 </a:t>
            </a:r>
          </a:p>
          <a:p>
            <a:endParaRPr lang="en-US">
              <a:solidFill>
                <a:schemeClr val="bg2"/>
              </a:solidFill>
            </a:endParaRPr>
          </a:p>
          <a:p>
            <a:endParaRPr lang="en-US">
              <a:solidFill>
                <a:schemeClr val="bg2"/>
              </a:solidFill>
            </a:endParaRPr>
          </a:p>
          <a:p>
            <a:endParaRPr lang="en-US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292346"/>
      </p:ext>
    </p:extLst>
  </p:cSld>
  <p:clrMapOvr>
    <a:masterClrMapping/>
  </p:clrMapOvr>
</p:sld>
</file>

<file path=ppt/theme/theme1.xml><?xml version="1.0" encoding="utf-8"?>
<a:theme xmlns:a="http://schemas.openxmlformats.org/drawingml/2006/main" name="TropicVTI">
  <a:themeElements>
    <a:clrScheme name="AnalogousFromDarkSeedLeftStep">
      <a:dk1>
        <a:srgbClr val="000000"/>
      </a:dk1>
      <a:lt1>
        <a:srgbClr val="FFFFFF"/>
      </a:lt1>
      <a:dk2>
        <a:srgbClr val="1C2F31"/>
      </a:dk2>
      <a:lt2>
        <a:srgbClr val="F1F3F0"/>
      </a:lt2>
      <a:accent1>
        <a:srgbClr val="AB4DC3"/>
      </a:accent1>
      <a:accent2>
        <a:srgbClr val="6B3FB3"/>
      </a:accent2>
      <a:accent3>
        <a:srgbClr val="4D51C3"/>
      </a:accent3>
      <a:accent4>
        <a:srgbClr val="3B71B1"/>
      </a:accent4>
      <a:accent5>
        <a:srgbClr val="4DB4C3"/>
      </a:accent5>
      <a:accent6>
        <a:srgbClr val="3BB18F"/>
      </a:accent6>
      <a:hlink>
        <a:srgbClr val="3D94B8"/>
      </a:hlink>
      <a:folHlink>
        <a:srgbClr val="7F7F7F"/>
      </a:folHlink>
    </a:clrScheme>
    <a:fontScheme name="Tropic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ropicVTI" id="{DE8751F2-0439-4D1D-A674-AFC241C9701D}" vid="{C41D9140-98E0-4A26-97C4-97FDCB8D6E0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TropicVTI</vt:lpstr>
      <vt:lpstr>Strategies for Effective Communication in a Business Setting(BMSW4002)</vt:lpstr>
      <vt:lpstr>Introduction </vt:lpstr>
      <vt:lpstr>What is a communication?</vt:lpstr>
      <vt:lpstr>The benefit of good communication within organization</vt:lpstr>
      <vt:lpstr>The Aldi organization uses these communication models</vt:lpstr>
      <vt:lpstr>Barriers in communication between the organization and stakeholders.</vt:lpstr>
      <vt:lpstr>Solutions on how they can overcome barriers in communication </vt:lpstr>
      <vt:lpstr>What are the channels of communication used by the organization and channels that can be used to improve communication?</vt:lpstr>
      <vt:lpstr>References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2022-07-21T13:36:25Z</dcterms:created>
  <dcterms:modified xsi:type="dcterms:W3CDTF">2022-07-24T08:06:24Z</dcterms:modified>
</cp:coreProperties>
</file>