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57" r:id="rId3"/>
    <p:sldId id="258" r:id="rId4"/>
    <p:sldId id="259" r:id="rId5"/>
    <p:sldId id="264" r:id="rId6"/>
    <p:sldId id="262" r:id="rId7"/>
    <p:sldId id="263" r:id="rId8"/>
    <p:sldId id="268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3428B5-74CB-4E19-A652-30D6ECA8331B}" v="2" dt="2023-02-17T10:51:28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48" autoAdjust="0"/>
    <p:restoredTop sz="94660"/>
  </p:normalViewPr>
  <p:slideViewPr>
    <p:cSldViewPr snapToGrid="0">
      <p:cViewPr>
        <p:scale>
          <a:sx n="110" d="100"/>
          <a:sy n="110" d="100"/>
        </p:scale>
        <p:origin x="120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harles Williams (International Centre)" userId="ba7ba280-601e-4d8a-9293-8398117798c9" providerId="ADAL" clId="{473428B5-74CB-4E19-A652-30D6ECA8331B}"/>
    <pc:docChg chg="undo custSel delSld modSld">
      <pc:chgData name="David Charles Williams (International Centre)" userId="ba7ba280-601e-4d8a-9293-8398117798c9" providerId="ADAL" clId="{473428B5-74CB-4E19-A652-30D6ECA8331B}" dt="2023-02-21T10:07:11.585" v="872" actId="6549"/>
      <pc:docMkLst>
        <pc:docMk/>
      </pc:docMkLst>
      <pc:sldChg chg="modSp mod">
        <pc:chgData name="David Charles Williams (International Centre)" userId="ba7ba280-601e-4d8a-9293-8398117798c9" providerId="ADAL" clId="{473428B5-74CB-4E19-A652-30D6ECA8331B}" dt="2023-02-17T16:22:56.095" v="870" actId="6549"/>
        <pc:sldMkLst>
          <pc:docMk/>
          <pc:sldMk cId="3004146548" sldId="257"/>
        </pc:sldMkLst>
        <pc:spChg chg="mod">
          <ac:chgData name="David Charles Williams (International Centre)" userId="ba7ba280-601e-4d8a-9293-8398117798c9" providerId="ADAL" clId="{473428B5-74CB-4E19-A652-30D6ECA8331B}" dt="2023-02-17T16:22:56.095" v="870" actId="6549"/>
          <ac:spMkLst>
            <pc:docMk/>
            <pc:sldMk cId="3004146548" sldId="257"/>
            <ac:spMk id="3" creationId="{8382DC5D-79CC-4891-8762-638C9ACA0737}"/>
          </ac:spMkLst>
        </pc:spChg>
      </pc:sldChg>
      <pc:sldChg chg="modSp mod">
        <pc:chgData name="David Charles Williams (International Centre)" userId="ba7ba280-601e-4d8a-9293-8398117798c9" providerId="ADAL" clId="{473428B5-74CB-4E19-A652-30D6ECA8331B}" dt="2023-02-21T10:07:11.585" v="872" actId="6549"/>
        <pc:sldMkLst>
          <pc:docMk/>
          <pc:sldMk cId="1277020145" sldId="258"/>
        </pc:sldMkLst>
        <pc:spChg chg="mod">
          <ac:chgData name="David Charles Williams (International Centre)" userId="ba7ba280-601e-4d8a-9293-8398117798c9" providerId="ADAL" clId="{473428B5-74CB-4E19-A652-30D6ECA8331B}" dt="2023-02-21T10:07:11.585" v="872" actId="6549"/>
          <ac:spMkLst>
            <pc:docMk/>
            <pc:sldMk cId="1277020145" sldId="258"/>
            <ac:spMk id="3" creationId="{B1575739-72F7-415B-BA32-536DB18821A9}"/>
          </ac:spMkLst>
        </pc:spChg>
      </pc:sldChg>
      <pc:sldChg chg="modSp mod">
        <pc:chgData name="David Charles Williams (International Centre)" userId="ba7ba280-601e-4d8a-9293-8398117798c9" providerId="ADAL" clId="{473428B5-74CB-4E19-A652-30D6ECA8331B}" dt="2023-02-16T10:13:50.598" v="78" actId="12"/>
        <pc:sldMkLst>
          <pc:docMk/>
          <pc:sldMk cId="3731378405" sldId="259"/>
        </pc:sldMkLst>
        <pc:spChg chg="mod">
          <ac:chgData name="David Charles Williams (International Centre)" userId="ba7ba280-601e-4d8a-9293-8398117798c9" providerId="ADAL" clId="{473428B5-74CB-4E19-A652-30D6ECA8331B}" dt="2023-02-16T10:13:50.598" v="78" actId="12"/>
          <ac:spMkLst>
            <pc:docMk/>
            <pc:sldMk cId="3731378405" sldId="259"/>
            <ac:spMk id="3" creationId="{1584F5E9-4B2B-4025-A89E-29F231F10305}"/>
          </ac:spMkLst>
        </pc:spChg>
      </pc:sldChg>
      <pc:sldChg chg="modSp mod">
        <pc:chgData name="David Charles Williams (International Centre)" userId="ba7ba280-601e-4d8a-9293-8398117798c9" providerId="ADAL" clId="{473428B5-74CB-4E19-A652-30D6ECA8331B}" dt="2023-02-17T10:53:38.587" v="835" actId="6549"/>
        <pc:sldMkLst>
          <pc:docMk/>
          <pc:sldMk cId="626443098" sldId="262"/>
        </pc:sldMkLst>
        <pc:spChg chg="mod">
          <ac:chgData name="David Charles Williams (International Centre)" userId="ba7ba280-601e-4d8a-9293-8398117798c9" providerId="ADAL" clId="{473428B5-74CB-4E19-A652-30D6ECA8331B}" dt="2023-02-17T10:53:38.587" v="835" actId="6549"/>
          <ac:spMkLst>
            <pc:docMk/>
            <pc:sldMk cId="626443098" sldId="262"/>
            <ac:spMk id="3" creationId="{97E7F6E3-60E0-4AAD-B10B-1D0A5FB0A66B}"/>
          </ac:spMkLst>
        </pc:spChg>
      </pc:sldChg>
      <pc:sldChg chg="modSp mod">
        <pc:chgData name="David Charles Williams (International Centre)" userId="ba7ba280-601e-4d8a-9293-8398117798c9" providerId="ADAL" clId="{473428B5-74CB-4E19-A652-30D6ECA8331B}" dt="2023-02-17T10:57:35.847" v="865" actId="6549"/>
        <pc:sldMkLst>
          <pc:docMk/>
          <pc:sldMk cId="2961578761" sldId="263"/>
        </pc:sldMkLst>
        <pc:spChg chg="mod">
          <ac:chgData name="David Charles Williams (International Centre)" userId="ba7ba280-601e-4d8a-9293-8398117798c9" providerId="ADAL" clId="{473428B5-74CB-4E19-A652-30D6ECA8331B}" dt="2023-02-17T10:57:35.847" v="865" actId="6549"/>
          <ac:spMkLst>
            <pc:docMk/>
            <pc:sldMk cId="2961578761" sldId="263"/>
            <ac:spMk id="3" creationId="{D1C0ACA4-51A1-49FF-91EC-21973544F69A}"/>
          </ac:spMkLst>
        </pc:spChg>
      </pc:sldChg>
      <pc:sldChg chg="modSp mod">
        <pc:chgData name="David Charles Williams (International Centre)" userId="ba7ba280-601e-4d8a-9293-8398117798c9" providerId="ADAL" clId="{473428B5-74CB-4E19-A652-30D6ECA8331B}" dt="2023-02-17T10:43:09.303" v="801" actId="6549"/>
        <pc:sldMkLst>
          <pc:docMk/>
          <pc:sldMk cId="3408523895" sldId="264"/>
        </pc:sldMkLst>
        <pc:spChg chg="mod">
          <ac:chgData name="David Charles Williams (International Centre)" userId="ba7ba280-601e-4d8a-9293-8398117798c9" providerId="ADAL" clId="{473428B5-74CB-4E19-A652-30D6ECA8331B}" dt="2023-02-17T10:43:09.303" v="801" actId="6549"/>
          <ac:spMkLst>
            <pc:docMk/>
            <pc:sldMk cId="3408523895" sldId="264"/>
            <ac:spMk id="3" creationId="{1584F5E9-4B2B-4025-A89E-29F231F10305}"/>
          </ac:spMkLst>
        </pc:spChg>
      </pc:sldChg>
      <pc:sldChg chg="del">
        <pc:chgData name="David Charles Williams (International Centre)" userId="ba7ba280-601e-4d8a-9293-8398117798c9" providerId="ADAL" clId="{473428B5-74CB-4E19-A652-30D6ECA8331B}" dt="2023-02-17T10:58:25.734" v="866" actId="47"/>
        <pc:sldMkLst>
          <pc:docMk/>
          <pc:sldMk cId="3772262596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AD3DD-EE8A-41EC-A0DB-E406B2341EB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9CC19-22C3-4EDC-B265-F7A52FF3D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56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49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9CC19-22C3-4EDC-B265-F7A52FF3DA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932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031EF-87FF-4041-9ECA-27982A7B0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AE9EB-9892-41BC-97F1-1ED9A4ABC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1D328-2404-4CB4-B2B2-4F4B83FD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38FAA-0F9C-4E20-A47B-C2456B31CFA3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D477B-D6C7-4C3A-BA97-0E14AB812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BF5FF-2533-4914-B90A-E57DEB206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DFCB2-8004-4859-A1EB-7633D8A92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9D30E-FDB0-4085-AE3B-CF879FA4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ECF5B-FD83-4C82-90ED-8258D101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64E8-4EB1-43BF-A49D-A464410884A5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F723B-7D66-480B-B3C7-59BDB64E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E76DB-C877-4DFE-85AA-EB00FD87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B23EC-D7A6-4138-96B0-A0CF9C0C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C0FA1-551B-4833-A0AF-FC96098F0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B5601-843D-4789-8FA2-2A7301AE1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D6F2E-582C-4ED6-B002-EF6C92AE91CE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642B8-B9FF-405C-B315-A90C1A90A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0D84E-4CC6-4DB4-8D35-DBF6E054D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847D-9EEC-46FC-9D86-192D183FA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90254-5B33-40F5-AC5B-13A97399A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CD42C-FF10-4760-8631-3D3A2212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C7F6-E410-44A8-A608-F833B286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4BE8C-D8A1-4CE1-A493-179835F7C9D7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2FC1F-90E2-41E7-9D59-125705C11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A8AF87-5376-4123-ADCB-18CB41F5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8BCE-A2B1-4DD2-BB2C-4BF3CEF13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284C1E-B124-49DC-99E8-BE68E3E49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063F98-A85E-4ACF-931F-22A550A4A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08A374-C99E-4A83-9291-36A44AFEE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C76D14-930B-4469-B6CA-037012DB09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1D399-0017-4D4B-B0CE-D11F0F2C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D4DB1-144A-44E2-9C00-C6313254AE49}" type="datetime1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B6077F-9696-4C84-BC79-684FBEF7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151424-BFEE-4C4A-85FF-94F2647F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6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18A6-CB5E-48A6-9676-A586B8B01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42657D-5B36-4AB5-AE10-71CE5373F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EB589-1582-4475-8A65-F0ECC9F33BED}" type="datetime1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E6FEA1-97FE-45DA-A0F8-95EE03AA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B8A4B-71A1-4ED3-BB9F-289C8BC6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51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26F2E-DBBE-4301-ACB3-AF56E261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D9820-81D2-4B5F-BF6F-65E45D4C4322}" type="datetime1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4367ED-ED59-404B-90E4-2BD7654D9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4FD548-C04D-47E7-87D2-F3486A099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3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552C3-B054-4BD9-8C87-2048D59E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EE58A-0B1C-4C91-8EF2-CCC7A2152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0BEBDD-23AB-46B5-AA97-601ED70EE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83EA5-243D-44A5-BCCF-21B79D2C8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7FA9F-AA51-4EA2-8FCE-649A1CCF6AD8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2EB63-62FA-43C8-912B-FB264FA0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41759-9119-40E0-A4DD-2A5AA4DE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DEFBD-6F95-47CC-82EE-CD363FD8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D6E697-6996-4086-B50E-613AE3432D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D43C2-383A-4981-A4CE-C4B49DF9A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CD238-5208-442A-9687-8A8B50B0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C6751-4062-4A58-9780-2C1602C96AD9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15A59B-67C5-4282-858E-C07AD1F06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6ED7C3-C59E-4CF4-BF52-6C8BA920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8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A76F7-65DB-4614-B1AC-6B0C6A06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2DA6B-4A57-422A-8274-528645EC1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8BA1C-1EA1-4F4A-898D-790B7E850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49150-4C41-4DA0-8EAA-8BC19A78F15E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4BA49-6AF2-4D22-A107-B97FAC71A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79472-4F14-482A-865C-5BDF79AE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3A2D29-CD97-4E1B-BE83-CEFBBC7E62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06ADEF-F41A-4087-8325-09F9ADFABA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E52F2-B080-4FEA-9853-FF32C931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219C7-CD6C-472E-8B93-45C61777C4AF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2F3CF-76AB-4F6D-87B4-37BC8BCA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5DCE6-0484-4237-8615-BB96F6EC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F5C974-76CC-43A9-A4C5-40047EEC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BEA0C-9093-4699-9B25-8BDB0E730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EB791-E42A-4BCA-B860-0C0F51D28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19864-88B3-41E7-80BA-DB30E3798C26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35B76-A460-482D-8E86-63E7D4E40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92EF0-A9B9-4E9E-957B-ADF24E183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88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An introduction to paraphrasing 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523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9438-A3F8-4209-AB15-BBCE56D4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Definition of Paraphrasing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2DC5D-79CC-4891-8762-638C9ACA0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Paraphrasing means writing your own version of an original text. </a:t>
            </a:r>
          </a:p>
          <a:p>
            <a:pPr lvl="1"/>
            <a:r>
              <a:rPr lang="en-GB" dirty="0">
                <a:cs typeface="Calibri"/>
              </a:rPr>
              <a:t>Copying a text does not mean that you understand it</a:t>
            </a:r>
          </a:p>
          <a:p>
            <a:pPr lvl="1"/>
            <a:r>
              <a:rPr lang="en-GB" dirty="0">
                <a:cs typeface="Calibri"/>
              </a:rPr>
              <a:t>Paraphrasing does show that you understand the thoughts of others   </a:t>
            </a:r>
          </a:p>
          <a:p>
            <a:pPr lvl="1"/>
            <a:r>
              <a:rPr lang="en-GB" dirty="0">
                <a:cs typeface="Calibri"/>
              </a:rPr>
              <a:t>Paraphrasing is necessary in order to avoid plagiarism (copying)</a:t>
            </a:r>
          </a:p>
          <a:p>
            <a:pPr lvl="1"/>
            <a:r>
              <a:rPr lang="en-GB" dirty="0">
                <a:cs typeface="Calibri"/>
              </a:rPr>
              <a:t>It also means that you retain the original message while putting as much as possible into your own words</a:t>
            </a:r>
          </a:p>
          <a:p>
            <a:r>
              <a:rPr lang="en-GB" dirty="0">
                <a:cs typeface="Calibri"/>
              </a:rPr>
              <a:t>When original works are copied you break intellectual copyright</a:t>
            </a:r>
          </a:p>
          <a:p>
            <a:r>
              <a:rPr lang="en-GB" dirty="0">
                <a:cs typeface="Calibri"/>
              </a:rPr>
              <a:t>UWTSD, like many universities, uses TURNITIN (</a:t>
            </a:r>
            <a:r>
              <a:rPr lang="en-GB" i="1" dirty="0">
                <a:cs typeface="Calibri"/>
              </a:rPr>
              <a:t>a computer algorithm</a:t>
            </a:r>
            <a:r>
              <a:rPr lang="en-GB" dirty="0">
                <a:cs typeface="Calibri"/>
              </a:rPr>
              <a:t>) to check assignments for anything that has been copied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2AA21-1112-4CC8-B8FA-DF754C6A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146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8476E-801D-400A-AC48-BE43393A4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Rules of 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75739-72F7-415B-BA32-536DB1882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cs typeface="Calibri"/>
              </a:rPr>
              <a:t>Use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synonyms</a:t>
            </a:r>
            <a:r>
              <a:rPr lang="en-GB" dirty="0">
                <a:cs typeface="Calibri"/>
              </a:rPr>
              <a:t> to replace key words</a:t>
            </a:r>
          </a:p>
          <a:p>
            <a:pPr lvl="1"/>
            <a:r>
              <a:rPr lang="en-GB" dirty="0">
                <a:cs typeface="Calibri"/>
              </a:rPr>
              <a:t>e.g. </a:t>
            </a:r>
            <a:r>
              <a:rPr lang="en-GB" i="1" dirty="0">
                <a:cs typeface="Calibri"/>
              </a:rPr>
              <a:t>advantage</a:t>
            </a:r>
            <a:r>
              <a:rPr lang="en-GB" dirty="0">
                <a:cs typeface="Calibri"/>
              </a:rPr>
              <a:t> (GSL) replaced by </a:t>
            </a:r>
            <a:r>
              <a:rPr lang="en-GB" i="1" dirty="0">
                <a:cs typeface="Calibri"/>
              </a:rPr>
              <a:t>benefit </a:t>
            </a:r>
            <a:r>
              <a:rPr lang="en-GB" dirty="0">
                <a:cs typeface="Calibri"/>
              </a:rPr>
              <a:t>(AWL)</a:t>
            </a:r>
          </a:p>
          <a:p>
            <a:r>
              <a:rPr lang="en-GB" dirty="0">
                <a:cs typeface="Calibri"/>
              </a:rPr>
              <a:t>Use different 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Parts of Speech </a:t>
            </a:r>
            <a:r>
              <a:rPr lang="en-GB" dirty="0">
                <a:cs typeface="Calibri"/>
              </a:rPr>
              <a:t>to replace key words</a:t>
            </a:r>
          </a:p>
          <a:p>
            <a:pPr lvl="1"/>
            <a:r>
              <a:rPr lang="en-GB" dirty="0">
                <a:cs typeface="Calibri"/>
              </a:rPr>
              <a:t>e.g. </a:t>
            </a:r>
            <a:r>
              <a:rPr lang="en-GB" i="1" dirty="0">
                <a:cs typeface="Calibri"/>
              </a:rPr>
              <a:t>addition</a:t>
            </a:r>
            <a:r>
              <a:rPr lang="en-GB" dirty="0">
                <a:cs typeface="Calibri"/>
              </a:rPr>
              <a:t> (noun) replaced by </a:t>
            </a:r>
            <a:r>
              <a:rPr lang="en-GB" i="1" dirty="0">
                <a:cs typeface="Calibri"/>
              </a:rPr>
              <a:t>additional</a:t>
            </a:r>
            <a:r>
              <a:rPr lang="en-GB" dirty="0">
                <a:cs typeface="Calibri"/>
              </a:rPr>
              <a:t> (adjective) </a:t>
            </a:r>
          </a:p>
          <a:p>
            <a:r>
              <a:rPr lang="en-GB" dirty="0">
                <a:cs typeface="Calibri"/>
              </a:rPr>
              <a:t>Use a different 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word order</a:t>
            </a:r>
          </a:p>
          <a:p>
            <a:pPr lvl="1"/>
            <a:r>
              <a:rPr lang="en-GB" dirty="0">
                <a:cs typeface="Calibri"/>
              </a:rPr>
              <a:t>One way is to swop the position of the clauses </a:t>
            </a:r>
          </a:p>
          <a:p>
            <a:pPr lvl="2"/>
            <a:r>
              <a:rPr lang="en-GB" dirty="0">
                <a:cs typeface="Calibri"/>
              </a:rPr>
              <a:t>If it rains, I will take my umbrella (subordinate clause + main clause)</a:t>
            </a:r>
          </a:p>
          <a:p>
            <a:pPr lvl="2"/>
            <a:r>
              <a:rPr lang="en-GB" dirty="0">
                <a:cs typeface="Calibri"/>
              </a:rPr>
              <a:t>I will take my umbrella, if it rains (main clause + subordinate clause)</a:t>
            </a:r>
          </a:p>
          <a:p>
            <a:pPr lvl="1"/>
            <a:r>
              <a:rPr lang="en-GB" dirty="0">
                <a:cs typeface="Calibri"/>
              </a:rPr>
              <a:t>This often involves changing active to passive or vice versa</a:t>
            </a:r>
          </a:p>
          <a:p>
            <a:pPr lvl="2"/>
            <a:r>
              <a:rPr lang="en-GB" dirty="0">
                <a:cs typeface="Calibri"/>
              </a:rPr>
              <a:t>John sent the e-mail (Active)</a:t>
            </a:r>
          </a:p>
          <a:p>
            <a:pPr lvl="2"/>
            <a:r>
              <a:rPr lang="en-GB" dirty="0">
                <a:cs typeface="Calibri"/>
              </a:rPr>
              <a:t>The e-mail was sent by John (Passive)</a:t>
            </a:r>
          </a:p>
          <a:p>
            <a:pPr lvl="1"/>
            <a:r>
              <a:rPr lang="en-GB" dirty="0">
                <a:cs typeface="Calibri"/>
              </a:rPr>
              <a:t>Another way is to use back or forward referencing (slide 8 and standalone Ppt.)</a:t>
            </a:r>
          </a:p>
          <a:p>
            <a:r>
              <a:rPr lang="en-GB" dirty="0">
                <a:cs typeface="Calibri"/>
              </a:rPr>
              <a:t>You can also use antonyms (words of opposite meaning)</a:t>
            </a:r>
          </a:p>
          <a:p>
            <a:pPr lvl="1"/>
            <a:r>
              <a:rPr lang="en-GB" dirty="0">
                <a:cs typeface="Calibri"/>
              </a:rPr>
              <a:t>e.g. The amount of money in John’s bank account was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substantial</a:t>
            </a:r>
          </a:p>
          <a:p>
            <a:pPr lvl="1"/>
            <a:r>
              <a:rPr lang="en-GB" dirty="0">
                <a:cs typeface="Calibri"/>
              </a:rPr>
              <a:t>e.g. The amount of money in John’s bank account was not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small 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46963-CFBB-45CE-AF54-67E4FE74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0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1</a:t>
            </a:r>
            <a:r>
              <a:rPr lang="en-GB" baseline="30000" dirty="0">
                <a:cs typeface="Calibri Light"/>
              </a:rPr>
              <a:t>st</a:t>
            </a:r>
            <a:r>
              <a:rPr lang="en-GB" dirty="0">
                <a:cs typeface="Calibri Light"/>
              </a:rPr>
              <a:t> rule in action (use synonyms)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(1) 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For example</a:t>
            </a:r>
            <a:r>
              <a:rPr lang="en-GB" dirty="0">
                <a:cs typeface="Calibri"/>
              </a:rPr>
              <a:t>, you can store thousands of books on them. (Original)</a:t>
            </a:r>
          </a:p>
          <a:p>
            <a:pPr lvl="1"/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benefits </a:t>
            </a:r>
            <a:r>
              <a:rPr lang="en-GB" dirty="0">
                <a:cs typeface="Calibri"/>
              </a:rPr>
              <a:t>to using E-Readers.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For instance</a:t>
            </a:r>
            <a:r>
              <a:rPr lang="en-GB" dirty="0">
                <a:cs typeface="Calibri"/>
              </a:rPr>
              <a:t>, you can store thousands of books on them.   (Paraphrase)</a:t>
            </a:r>
          </a:p>
          <a:p>
            <a:r>
              <a:rPr lang="en-GB" dirty="0">
                <a:cs typeface="Calibri"/>
              </a:rPr>
              <a:t>(2) Yesterday I went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12</a:t>
            </a:r>
            <a:r>
              <a:rPr lang="en-GB" dirty="0">
                <a:cs typeface="Calibri"/>
              </a:rPr>
              <a:t> eggs, a newspaper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dirty="0">
                <a:cs typeface="Calibri"/>
              </a:rPr>
              <a:t>of milk. (Original)  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Yesterday I went to the supermarket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purchased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 dozen</a:t>
            </a:r>
            <a:r>
              <a:rPr lang="en-GB" dirty="0">
                <a:ea typeface="+mn-lt"/>
                <a:cs typeface="+mn-lt"/>
              </a:rPr>
              <a:t> eggs, a newspaper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3.4 litres</a:t>
            </a:r>
            <a:r>
              <a:rPr lang="en-GB" b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of milk.  (Paraphrase)</a:t>
            </a:r>
          </a:p>
          <a:p>
            <a:pPr lvl="2"/>
            <a:r>
              <a:rPr lang="en-GB" dirty="0">
                <a:ea typeface="+mn-lt"/>
                <a:cs typeface="+mn-lt"/>
              </a:rPr>
              <a:t>The above example uses 2 techniques - synonymy and substitution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87AB81-930C-4DDC-814F-70DE78A5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78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2</a:t>
            </a:r>
            <a:r>
              <a:rPr lang="en-GB" baseline="30000" dirty="0">
                <a:cs typeface="Calibri Light"/>
              </a:rPr>
              <a:t>nd</a:t>
            </a:r>
            <a:r>
              <a:rPr lang="en-GB" dirty="0">
                <a:cs typeface="Calibri Light"/>
              </a:rPr>
              <a:t> rule </a:t>
            </a:r>
            <a:r>
              <a:rPr lang="en-GB" sz="3200" dirty="0">
                <a:cs typeface="Calibri Light"/>
              </a:rPr>
              <a:t>(use different parts of speech)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cs typeface="Calibri"/>
              </a:rPr>
              <a:t>(1) 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 </a:t>
            </a:r>
            <a:r>
              <a:rPr lang="en-GB" dirty="0">
                <a:cs typeface="Calibri"/>
              </a:rPr>
              <a:t>to using E-Readers. For example, you can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store</a:t>
            </a:r>
            <a:r>
              <a:rPr lang="en-GB" dirty="0">
                <a:cs typeface="Calibri"/>
              </a:rPr>
              <a:t> thousands of books on them. (Original) </a:t>
            </a:r>
          </a:p>
          <a:p>
            <a:pPr lvl="1"/>
            <a:r>
              <a:rPr lang="en-GB" dirty="0">
                <a:cs typeface="Calibri"/>
              </a:rPr>
              <a:t>Using E-readers is highly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advantage</a:t>
            </a:r>
            <a:r>
              <a:rPr lang="en-GB" b="1" u="sng" dirty="0">
                <a:solidFill>
                  <a:srgbClr val="FF0000"/>
                </a:solidFill>
                <a:cs typeface="Calibri"/>
              </a:rPr>
              <a:t>ous</a:t>
            </a:r>
            <a:r>
              <a:rPr lang="en-GB" dirty="0">
                <a:cs typeface="Calibri"/>
              </a:rPr>
              <a:t>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Storage </a:t>
            </a:r>
            <a:r>
              <a:rPr lang="en-GB" dirty="0">
                <a:cs typeface="Calibri"/>
              </a:rPr>
              <a:t>of thousands of books is possible.   (Paraphrase)</a:t>
            </a:r>
          </a:p>
          <a:p>
            <a:pPr lvl="2"/>
            <a:r>
              <a:rPr lang="en-GB" i="1" dirty="0">
                <a:cs typeface="Calibri"/>
              </a:rPr>
              <a:t>Advantageous</a:t>
            </a:r>
            <a:r>
              <a:rPr lang="en-GB" dirty="0">
                <a:cs typeface="Calibri"/>
              </a:rPr>
              <a:t> is the adjective of the word family containing the headword </a:t>
            </a:r>
            <a:r>
              <a:rPr lang="en-GB" i="1" dirty="0">
                <a:cs typeface="Calibri"/>
              </a:rPr>
              <a:t>advantage</a:t>
            </a:r>
          </a:p>
          <a:p>
            <a:pPr lvl="2"/>
            <a:r>
              <a:rPr lang="en-GB" i="1" dirty="0">
                <a:cs typeface="Calibri"/>
              </a:rPr>
              <a:t>Storage</a:t>
            </a:r>
            <a:r>
              <a:rPr lang="en-GB" dirty="0">
                <a:cs typeface="Calibri"/>
              </a:rPr>
              <a:t> is the noun of the word family that has the headword </a:t>
            </a:r>
            <a:r>
              <a:rPr lang="en-GB" i="1" dirty="0">
                <a:cs typeface="Calibri"/>
              </a:rPr>
              <a:t>store</a:t>
            </a:r>
          </a:p>
          <a:p>
            <a:pPr lvl="2"/>
            <a:r>
              <a:rPr lang="en-GB" i="1" dirty="0">
                <a:cs typeface="Calibri"/>
              </a:rPr>
              <a:t>Note that when using a different part of speech, we usually have to also use the 3</a:t>
            </a:r>
            <a:r>
              <a:rPr lang="en-GB" i="1" baseline="30000" dirty="0">
                <a:cs typeface="Calibri"/>
              </a:rPr>
              <a:t>rd</a:t>
            </a:r>
            <a:r>
              <a:rPr lang="en-GB" i="1" dirty="0">
                <a:cs typeface="Calibri"/>
              </a:rPr>
              <a:t> rule, i.e. change the word order</a:t>
            </a:r>
          </a:p>
          <a:p>
            <a:r>
              <a:rPr lang="en-GB" dirty="0">
                <a:cs typeface="Calibri"/>
              </a:rPr>
              <a:t>(2) Yesterday I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went</a:t>
            </a:r>
            <a:r>
              <a:rPr lang="en-GB" dirty="0">
                <a:cs typeface="Calibri"/>
              </a:rPr>
              <a:t>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12 eggs, a newspaper and 6 pints of milk. (Original) 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GB" dirty="0">
                <a:cs typeface="Calibri"/>
              </a:rPr>
              <a:t>When I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go </a:t>
            </a:r>
            <a:r>
              <a:rPr lang="en-GB" dirty="0">
                <a:cs typeface="Calibri"/>
              </a:rPr>
              <a:t>to the supermarket, I often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buy</a:t>
            </a:r>
            <a:r>
              <a:rPr lang="en-GB" dirty="0">
                <a:cs typeface="Calibri"/>
              </a:rPr>
              <a:t> 12 eggs, a newspaper and 6 pints of milk. This is what I did yesterday. (Paraphrase)</a:t>
            </a:r>
          </a:p>
          <a:p>
            <a:pPr lvl="2"/>
            <a:r>
              <a:rPr lang="en-GB" dirty="0">
                <a:cs typeface="Calibri"/>
              </a:rPr>
              <a:t>When we change the parts of speech of a key word we normally think of, say, changing a noun to an adjective (as in example (1) above). However, as example (2) illustrates, it can also mean changing one verb form to another (within the same word family – In (2) above the family with the headword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go</a:t>
            </a:r>
            <a:r>
              <a:rPr lang="en-GB" dirty="0">
                <a:cs typeface="Calibri"/>
              </a:rPr>
              <a:t>)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87E1C-B514-4DC4-BE53-694C27C87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23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5C155-C728-4BF2-A8CA-2D0130F2D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3</a:t>
            </a:r>
            <a:r>
              <a:rPr lang="en-GB" baseline="30000" dirty="0">
                <a:cs typeface="Calibri Light"/>
              </a:rPr>
              <a:t>rd</a:t>
            </a:r>
            <a:r>
              <a:rPr lang="en-GB" dirty="0">
                <a:cs typeface="Calibri Light"/>
              </a:rPr>
              <a:t> rule (changing word order)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7F6E3-60E0-4AAD-B10B-1D0A5FB0A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(1) John sent the email (active voice in original)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The email was sent by John (</a:t>
            </a:r>
            <a:r>
              <a:rPr lang="en-GB" b="1" i="1" u="sng" dirty="0">
                <a:solidFill>
                  <a:srgbClr val="FF0000"/>
                </a:solidFill>
              </a:rPr>
              <a:t>passive voice </a:t>
            </a:r>
            <a:r>
              <a:rPr lang="en-GB" b="1" dirty="0">
                <a:solidFill>
                  <a:srgbClr val="FF0000"/>
                </a:solidFill>
              </a:rPr>
              <a:t>in paraphrase)</a:t>
            </a:r>
          </a:p>
          <a:p>
            <a:r>
              <a:rPr lang="en-GB" b="1" dirty="0">
                <a:solidFill>
                  <a:srgbClr val="0070C0"/>
                </a:solidFill>
              </a:rPr>
              <a:t>(2) A report was written by Linda for her line-manager (passive voice original)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Linda wrote a report for her line-manager (</a:t>
            </a:r>
            <a:r>
              <a:rPr lang="en-GB" b="1" i="1" u="sng" dirty="0">
                <a:solidFill>
                  <a:srgbClr val="FF0000"/>
                </a:solidFill>
              </a:rPr>
              <a:t>active voice </a:t>
            </a:r>
            <a:r>
              <a:rPr lang="en-GB" b="1" dirty="0">
                <a:solidFill>
                  <a:srgbClr val="FF0000"/>
                </a:solidFill>
              </a:rPr>
              <a:t>in paraphrase) </a:t>
            </a:r>
          </a:p>
          <a:p>
            <a:r>
              <a:rPr lang="en-GB" sz="2600" b="1" dirty="0">
                <a:solidFill>
                  <a:srgbClr val="0070C0"/>
                </a:solidFill>
              </a:rPr>
              <a:t>(3) It was necessary to write a report to show the findings of the research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A report needed to be written to show the findings of the research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60E90-022A-4560-B534-3B02095F2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43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2A3F9-0B84-4669-85D6-13DB4000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best way to paraphrase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0ACA4-51A1-49FF-91EC-21973544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ideal paraphrase makes use of more than one rule. Thus:-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There are many advantages to using E-Readers. For example, you can store thousands of books on them. (ORIGINAL)</a:t>
            </a:r>
          </a:p>
          <a:p>
            <a:pPr lvl="1"/>
            <a:r>
              <a:rPr lang="en-GB" b="1" dirty="0">
                <a:solidFill>
                  <a:srgbClr val="0070C0"/>
                </a:solidFill>
                <a:cs typeface="Calibri"/>
              </a:rPr>
              <a:t>Stage (1</a:t>
            </a:r>
            <a:r>
              <a:rPr lang="en-GB" b="1" i="1" dirty="0">
                <a:solidFill>
                  <a:srgbClr val="0070C0"/>
                </a:solidFill>
                <a:cs typeface="Calibri"/>
              </a:rPr>
              <a:t>) advantages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is changed to </a:t>
            </a:r>
            <a:r>
              <a:rPr lang="en-GB" b="1" i="1" dirty="0">
                <a:solidFill>
                  <a:srgbClr val="0070C0"/>
                </a:solidFill>
                <a:cs typeface="Calibri"/>
              </a:rPr>
              <a:t>benefits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 (RULE 1 – Synonyms)</a:t>
            </a:r>
          </a:p>
          <a:p>
            <a:pPr lvl="1"/>
            <a:r>
              <a:rPr lang="en-GB" b="1" dirty="0">
                <a:solidFill>
                  <a:srgbClr val="0070C0"/>
                </a:solidFill>
                <a:cs typeface="Calibri"/>
              </a:rPr>
              <a:t>Stage (2) </a:t>
            </a:r>
            <a:r>
              <a:rPr lang="en-GB" b="1" i="1" dirty="0">
                <a:solidFill>
                  <a:srgbClr val="0070C0"/>
                </a:solidFill>
                <a:cs typeface="Calibri"/>
              </a:rPr>
              <a:t>Benefits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 is changed to </a:t>
            </a:r>
            <a:r>
              <a:rPr lang="en-GB" b="1" i="1" dirty="0">
                <a:solidFill>
                  <a:srgbClr val="0070C0"/>
                </a:solidFill>
                <a:cs typeface="Calibri"/>
              </a:rPr>
              <a:t>beneficial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 (RULE 2 – Parts of Speech)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To use an E-Reader is highly beneficial, and storage of thousands of books is possible.  (STRONG PARAPHRASE)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Yesterday I went to the supermarket and bought 12 eggs, a newspaper and </a:t>
            </a:r>
            <a:r>
              <a:rPr lang="en-GB" b="1" u="sng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of milk.  </a:t>
            </a:r>
            <a:endParaRPr lang="en-US" b="1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When I go to the supermarket, I often purchase a dozen eggs, a newspaper and </a:t>
            </a:r>
            <a:r>
              <a:rPr lang="en-GB" b="1" u="sng" dirty="0">
                <a:solidFill>
                  <a:srgbClr val="FF0000"/>
                </a:solidFill>
                <a:cs typeface="Calibri"/>
              </a:rPr>
              <a:t>3.4 litres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of milk. This is what I did yesterday.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CF816-B562-4C59-9BEF-15C177FA3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578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back and forward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Back referencing is called anaphoric referencing in linguistics</a:t>
            </a:r>
          </a:p>
          <a:p>
            <a:r>
              <a:rPr lang="en-GB" dirty="0"/>
              <a:t>It means that a pronoun such as </a:t>
            </a:r>
            <a:r>
              <a:rPr lang="en-GB" i="1" dirty="0"/>
              <a:t>it, they, we </a:t>
            </a:r>
            <a:r>
              <a:rPr lang="en-GB" dirty="0"/>
              <a:t>etc… refers back to a particular subject.</a:t>
            </a:r>
          </a:p>
          <a:p>
            <a:r>
              <a:rPr lang="en-GB" dirty="0"/>
              <a:t>In the example below, </a:t>
            </a:r>
            <a:r>
              <a:rPr lang="en-GB" b="1" dirty="0">
                <a:solidFill>
                  <a:srgbClr val="FF0000"/>
                </a:solidFill>
              </a:rPr>
              <a:t>they</a:t>
            </a:r>
            <a:r>
              <a:rPr lang="en-GB" dirty="0"/>
              <a:t> refers back to </a:t>
            </a:r>
            <a:r>
              <a:rPr lang="en-GB" b="1" dirty="0">
                <a:solidFill>
                  <a:srgbClr val="FF0000"/>
                </a:solidFill>
              </a:rPr>
              <a:t>Swansea City football team</a:t>
            </a:r>
          </a:p>
          <a:p>
            <a:pPr lvl="1"/>
            <a:r>
              <a:rPr lang="en-GB" dirty="0"/>
              <a:t>e.g. </a:t>
            </a:r>
            <a:r>
              <a:rPr lang="en-GB" u="sng" dirty="0"/>
              <a:t>Swansea city football team </a:t>
            </a:r>
            <a:r>
              <a:rPr lang="en-GB" dirty="0"/>
              <a:t>are proud to play at the Liberty stadium where </a:t>
            </a:r>
            <a:r>
              <a:rPr lang="en-GB" u="sng" dirty="0"/>
              <a:t>they</a:t>
            </a:r>
            <a:r>
              <a:rPr lang="en-GB" dirty="0"/>
              <a:t> moved to from the original vetch-field ground. </a:t>
            </a:r>
          </a:p>
          <a:p>
            <a:r>
              <a:rPr lang="en-GB" dirty="0"/>
              <a:t>Forward referencing is called cataphoric referencing in linguistics</a:t>
            </a:r>
          </a:p>
          <a:p>
            <a:r>
              <a:rPr lang="en-GB" dirty="0"/>
              <a:t>It means that a pronoun such as </a:t>
            </a:r>
            <a:r>
              <a:rPr lang="en-GB" i="1" dirty="0"/>
              <a:t>it, they, we </a:t>
            </a:r>
            <a:r>
              <a:rPr lang="en-GB" dirty="0"/>
              <a:t>etc… refers forward to a particular subject.</a:t>
            </a:r>
          </a:p>
          <a:p>
            <a:r>
              <a:rPr lang="en-GB" dirty="0"/>
              <a:t>In the example below, </a:t>
            </a:r>
            <a:r>
              <a:rPr lang="en-GB" b="1" dirty="0">
                <a:solidFill>
                  <a:srgbClr val="FF0000"/>
                </a:solidFill>
              </a:rPr>
              <a:t>they</a:t>
            </a:r>
            <a:r>
              <a:rPr lang="en-GB" dirty="0"/>
              <a:t> refers forward to </a:t>
            </a:r>
            <a:r>
              <a:rPr lang="en-GB" b="1" dirty="0">
                <a:solidFill>
                  <a:srgbClr val="FF0000"/>
                </a:solidFill>
              </a:rPr>
              <a:t>Swansea City football team</a:t>
            </a:r>
          </a:p>
          <a:p>
            <a:pPr lvl="1"/>
            <a:r>
              <a:rPr lang="en-GB" dirty="0"/>
              <a:t>When </a:t>
            </a:r>
            <a:r>
              <a:rPr lang="en-GB" u="sng" dirty="0"/>
              <a:t>they</a:t>
            </a:r>
            <a:r>
              <a:rPr lang="en-GB" dirty="0"/>
              <a:t> moved to the Liberty stadium, from the vetch-field ground, </a:t>
            </a:r>
            <a:r>
              <a:rPr lang="en-GB" u="sng" dirty="0"/>
              <a:t>Swansea city football team </a:t>
            </a:r>
            <a:r>
              <a:rPr lang="en-GB" dirty="0"/>
              <a:t>felt proud.</a:t>
            </a:r>
          </a:p>
          <a:p>
            <a:r>
              <a:rPr lang="en-GB" dirty="0"/>
              <a:t>Thus, back and forward referencing are useful techniques for changing the word order of an original sentence (one of the 3 main techniques for creating a paraphrase)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83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facts about paraphrasing &amp;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Paraphrases are usually about the same length as the original text</a:t>
            </a:r>
          </a:p>
          <a:p>
            <a:r>
              <a:rPr lang="en-GB" dirty="0"/>
              <a:t>Summaries are much shorter than the original text</a:t>
            </a:r>
          </a:p>
          <a:p>
            <a:r>
              <a:rPr lang="en-GB" dirty="0"/>
              <a:t>If you combine paraphrases with summaries and academic referencing (Harvard system) you can successfully avoid plagiarism</a:t>
            </a:r>
          </a:p>
          <a:p>
            <a:pPr lvl="1"/>
            <a:r>
              <a:rPr lang="en-GB" i="1" dirty="0"/>
              <a:t>Plagiarism</a:t>
            </a:r>
            <a:r>
              <a:rPr lang="en-GB" dirty="0"/>
              <a:t> simply means copying the words from other authors and not crediting them.</a:t>
            </a:r>
          </a:p>
          <a:p>
            <a:r>
              <a:rPr lang="en-GB" b="1" dirty="0">
                <a:solidFill>
                  <a:srgbClr val="FF0000"/>
                </a:solidFill>
              </a:rPr>
              <a:t>Don’t forget that UWTSD uses a computer algorithm called TURNITIN to find examples of plagiarism in your assignments</a:t>
            </a:r>
          </a:p>
          <a:p>
            <a:pPr lvl="1"/>
            <a:r>
              <a:rPr lang="en-GB" dirty="0"/>
              <a:t>As a result, learn to paraphrase (and how to reference !)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1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1164</Words>
  <Application>Microsoft Office PowerPoint</Application>
  <PresentationFormat>Widescreen</PresentationFormat>
  <Paragraphs>89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          </vt:lpstr>
      <vt:lpstr>Definition of Paraphrasing</vt:lpstr>
      <vt:lpstr>Rules of paraphrasing</vt:lpstr>
      <vt:lpstr>Examples of 1st rule in action (use synonyms)</vt:lpstr>
      <vt:lpstr>Examples of 2nd rule (use different parts of speech)</vt:lpstr>
      <vt:lpstr>Examples of 3rd rule (changing word order)</vt:lpstr>
      <vt:lpstr>The best way to paraphrase</vt:lpstr>
      <vt:lpstr>Links to back and forward referencing</vt:lpstr>
      <vt:lpstr>Useful facts about paraphrasing &amp; plagiarism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Williams</dc:creator>
  <cp:lastModifiedBy>David Charles Williams (International Centre)</cp:lastModifiedBy>
  <cp:revision>42</cp:revision>
  <dcterms:created xsi:type="dcterms:W3CDTF">2019-12-16T08:44:22Z</dcterms:created>
  <dcterms:modified xsi:type="dcterms:W3CDTF">2023-02-21T16:13:07Z</dcterms:modified>
</cp:coreProperties>
</file>