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</p:sldMasterIdLst>
  <p:sldIdLst>
    <p:sldId id="256" r:id="rId2"/>
    <p:sldId id="257" r:id="rId3"/>
    <p:sldId id="263" r:id="rId4"/>
    <p:sldId id="260" r:id="rId5"/>
    <p:sldId id="261" r:id="rId6"/>
    <p:sldId id="265" r:id="rId7"/>
    <p:sldId id="262" r:id="rId8"/>
    <p:sldId id="268" r:id="rId9"/>
    <p:sldId id="267" r:id="rId10"/>
    <p:sldId id="266" r:id="rId11"/>
    <p:sldId id="269" r:id="rId12"/>
    <p:sldId id="264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A57C3F-0FB2-4B2E-BA6A-FEEEFF1AF7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57400" y="685801"/>
            <a:ext cx="8115300" cy="3046228"/>
          </a:xfrm>
        </p:spPr>
        <p:txBody>
          <a:bodyPr anchor="b">
            <a:normAutofit/>
          </a:bodyPr>
          <a:lstStyle>
            <a:lvl1pPr algn="ctr">
              <a:defRPr sz="3600" cap="all"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8583AE9-1CC1-4572-A6E5-E97F80E4766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057400" y="4114800"/>
            <a:ext cx="8115300" cy="2057400"/>
          </a:xfrm>
        </p:spPr>
        <p:txBody>
          <a:bodyPr/>
          <a:lstStyle>
            <a:lvl1pPr marL="0" indent="0" algn="ctr">
              <a:buNone/>
              <a:defRPr sz="24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04DE7C-68AB-403D-B9D8-7398C292C6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EA57E-7C1A-457B-A4CD-5DCEB057B502}" type="datetime1">
              <a:rPr lang="en-US" smtClean="0"/>
              <a:t>3/18/2023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003E50-6613-4D86-AA22-43B14E7279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069AB5-A56D-471F-9236-EFA981E2EA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81801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49B412-EBAB-4569-B3D9-6B346BF837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685800"/>
            <a:ext cx="9486900" cy="1371600"/>
          </a:xfrm>
        </p:spPr>
        <p:txBody>
          <a:bodyPr>
            <a:normAutofit/>
          </a:bodyPr>
          <a:lstStyle>
            <a:lvl1pPr algn="l">
              <a:defRPr sz="3200" cap="all"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E7C8AE-B0F4-404F-BCAD-A14C18E50D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AA9CAD-DAFB-4DE3-9C41-7FD03EA8D8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1AF2CE-4F37-411C-A3EE-BBBE223265BF}" type="datetime1">
              <a:rPr lang="en-US" smtClean="0"/>
              <a:t>3/18/2023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CE3137-8136-46C5-AC2F-49E5F55E4C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1AB6EF-A0B1-4706-AE44-253A6B182D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43793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C02F68-BF19-468D-B422-54B6D189FA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774071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CBF7D7-84D4-4A39-B44E-9B029EEB1F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641624"/>
            <a:ext cx="10515600" cy="1448026"/>
          </a:xfrm>
        </p:spPr>
        <p:txBody>
          <a:bodyPr/>
          <a:lstStyle>
            <a:lvl1pPr marL="0" indent="0" algn="ctr">
              <a:buNone/>
              <a:defRPr sz="2400" i="1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E29709-D243-41E8-89FA-62FA7AEB52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6083D4-708C-4BB5-B4FD-30CE9FA12FD5}" type="datetime1">
              <a:rPr lang="en-US" smtClean="0"/>
              <a:t>3/18/2023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AB99C0-DC2A-4133-A10D-D43A1E05BB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122EFD-A17E-47F5-8AC9-EFD6D813DB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87101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1C668D-BFBE-4765-A294-8303931B57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46071" y="566278"/>
            <a:ext cx="9512429" cy="965458"/>
          </a:xfrm>
        </p:spPr>
        <p:txBody>
          <a:bodyPr/>
          <a:lstStyle>
            <a:lvl1pPr algn="ctr">
              <a:defRPr cap="all"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B3C212-F55F-4D0D-BFA7-F00A33CAA19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09758" y="2057400"/>
            <a:ext cx="5031521" cy="41195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154BDD7-2575-4E82-887D-DCAF9EB1592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65408" y="2057401"/>
            <a:ext cx="5016834" cy="41195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CAECC8-3C3A-4A5D-AB7A-1F99E5023D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239B2-65BC-4C2A-A62B-3EABFE9590E4}" type="datetime1">
              <a:rPr lang="en-US" smtClean="0"/>
              <a:t>3/18/2023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47609B-ACA4-4323-9340-C7DB166D7A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7409EA3-C5C7-4AC6-956A-DB9A3B4F31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95037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E0CDE0-7431-4F05-AA47-F10EB46C96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6"/>
            <a:ext cx="10276552" cy="1149350"/>
          </a:xfrm>
        </p:spPr>
        <p:txBody>
          <a:bodyPr>
            <a:normAutofit/>
          </a:bodyPr>
          <a:lstStyle>
            <a:lvl1pPr algn="ctr">
              <a:defRPr sz="3200" cap="all"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6D9FFA7-D3EA-4CB8-A471-94235AD625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 i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5360D2-88E8-43C8-92D1-67AB23BBE26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5C768F6-20A1-47A1-90FE-903135EEFD5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D555EC1-268F-4324-A003-3608AA0D847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C55C8E4-FCB8-4E06-9C43-0ACD949A73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05F5A-E4A3-476F-A89E-C2B73F2431E4}" type="datetime1">
              <a:rPr lang="en-US" smtClean="0"/>
              <a:t>3/18/2023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B01C005-C973-4D82-942A-334F1D431A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AFB6186-6570-4DE8-8603-70B0A51DFE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62326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A5ADD3-88C8-4B01-8CC6-808C0E4160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2634E6A-1390-4101-B78E-759231340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761515-4A26-4F31-9F61-5A10B1FABBFC}" type="datetime1">
              <a:rPr lang="en-US" smtClean="0"/>
              <a:t>3/18/2023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8BC7B90-4C99-4653-872A-3572A02DAE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3B03516-4D31-49D2-9488-33C734A7A4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52324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10D8488-CF25-431B-A87A-AAF141BD0B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5DC65-7D1F-4BAB-9695-F7E734143E14}" type="datetime1">
              <a:rPr lang="en-US" smtClean="0"/>
              <a:t>3/18/2023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A2F58E5-C92D-4C64-B867-0576B1EADD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9216797-ABEC-4FE0-AFDE-36107B9671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08105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68F2B0-990D-418E-9D10-2464E98669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881131-AFFD-4339-9F30-D408B5105C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A7C47F4-7968-4698-8BD3-A583099FAA1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E12BC6F-3996-4B2B-B8F2-DD3A82CCF7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624077-BD55-4036-8E92-6558FDF3B653}" type="datetime1">
              <a:rPr lang="en-US" smtClean="0"/>
              <a:t>3/18/2023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A832E66-581A-4CF2-A40A-4E24FAAC4A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83B1C89-C625-4618-81A2-FB34E4DA07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12891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51486F-443A-4F2D-AB1F-8B1F4C4DE7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3A21213-E7FB-406A-B8CD-735AAC7AD0D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F41A03-500E-49F7-8D99-A1EAFE4D340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391523D-69E9-4EAE-A610-B3A237B758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225F2-7107-4609-BCC2-77C63064A5E8}" type="datetime1">
              <a:rPr lang="en-US" smtClean="0"/>
              <a:t>3/18/2023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EDB852F-4134-4AB5-BA87-483B1E1ADD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34C5CB-918E-4A09-8222-D36E37B63C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97502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02744C-12E6-455B-B646-2EA92DE0E9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7D71C4D-C062-4EEE-9A9A-31ADCC5C876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44DC97-C26E-407A-9E29-68C52D547B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789749-A4CD-447F-8298-2B7988C91CEA}" type="datetime1">
              <a:rPr lang="en-US" smtClean="0"/>
              <a:t>3/18/2023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2E9353-B771-47FF-975E-72337414E0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A5A858-B8B2-4364-A7D0-B2E8FAE0AD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81344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2A6BABE-D80C-4F54-A03C-E1F9EBCA832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9285191-EF5B-48BE-AB5D-B7BA4C3D09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FA387A-1231-4FE3-8574-D4331A3432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0444D3-C0BA-4587-A56C-581AB9F841BE}" type="datetime1">
              <a:rPr lang="en-US" smtClean="0"/>
              <a:t>3/18/2023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F21559-4901-4AD3-ABE7-DF02354573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F6C18E-B751-4E7B-9CD8-1BF44DAB80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51106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3AA0686-7BAC-45C0-BA30-0D0CBCE5CE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685800"/>
            <a:ext cx="9486900" cy="1371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34202DE-82CD-407D-8C68-174B0CBB57F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599" y="2254103"/>
            <a:ext cx="9486901" cy="391809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54AC9D-6E1B-46D3-959F-A068A1EDBDB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9800022" y="3223751"/>
            <a:ext cx="4114801" cy="4105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spc="300" baseline="0">
                <a:solidFill>
                  <a:schemeClr val="tx2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fld id="{D3FE42E8-8B57-452D-A122-4DCE9AC771EF}" type="datetime1">
              <a:rPr lang="en-US" smtClean="0"/>
              <a:t>3/18/2023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FC0015-9EFB-40F8-BC00-AC2483D6090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708136" y="3223750"/>
            <a:ext cx="4114800" cy="4105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spc="300" baseline="0">
                <a:solidFill>
                  <a:schemeClr val="tx2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72C732-0E3E-49E0-A72E-D4C08CB4455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16340" y="6356350"/>
            <a:ext cx="87186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spc="300">
                <a:solidFill>
                  <a:schemeClr val="tx2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fld id="{F8E28480-1C08-4458-AD97-0283E6FFD09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84153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8" r:id="rId1"/>
    <p:sldLayoutId id="2147483669" r:id="rId2"/>
    <p:sldLayoutId id="2147483670" r:id="rId3"/>
    <p:sldLayoutId id="2147483671" r:id="rId4"/>
    <p:sldLayoutId id="2147483672" r:id="rId5"/>
    <p:sldLayoutId id="2147483666" r:id="rId6"/>
    <p:sldLayoutId id="2147483662" r:id="rId7"/>
    <p:sldLayoutId id="2147483663" r:id="rId8"/>
    <p:sldLayoutId id="2147483664" r:id="rId9"/>
    <p:sldLayoutId id="2147483665" r:id="rId10"/>
    <p:sldLayoutId id="2147483667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SzPct val="70000"/>
        <a:buFont typeface="Arial" panose="020B0604020202020204" pitchFamily="34" charset="0"/>
        <a:buChar char="•"/>
        <a:defRPr sz="2400" kern="1200">
          <a:solidFill>
            <a:schemeClr val="tx2"/>
          </a:solidFill>
          <a:latin typeface="+mj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ancientmonuments.uk/130177-lampeter-pillbox-lampeter#.ZActU3bP1PY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FB2D26E-FBAE-45B8-B0F6-80E4ABDEC3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3442A66-721F-4552-A3AD-3A2215F0C1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410200" cy="6858000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67EA5288-5BEB-4C44-949A-ED209FE219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4076700" cy="54863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668C54-E992-3C01-7415-6BB77E5FAA6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71599" y="1223889"/>
            <a:ext cx="2705101" cy="2508139"/>
          </a:xfrm>
        </p:spPr>
        <p:txBody>
          <a:bodyPr>
            <a:normAutofit/>
          </a:bodyPr>
          <a:lstStyle/>
          <a:p>
            <a:r>
              <a:rPr lang="en-GB" sz="3200" dirty="0"/>
              <a:t>Lampeter Pillbox.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A7C0EF6-0D05-A1DB-436E-11E4C845054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71600" y="4114800"/>
            <a:ext cx="2705100" cy="1371601"/>
          </a:xfrm>
        </p:spPr>
        <p:txBody>
          <a:bodyPr>
            <a:normAutofit/>
          </a:bodyPr>
          <a:lstStyle/>
          <a:p>
            <a:r>
              <a:rPr lang="en-GB" sz="2000" kern="0" dirty="0"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Dark Tourism HPHE5013                                    Paula Smith 1903588.</a:t>
            </a:r>
            <a:endParaRPr lang="en-GB" sz="20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2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C6175A7-4E38-17E0-210C-D46F80C69E5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287" r="15008"/>
          <a:stretch/>
        </p:blipFill>
        <p:spPr>
          <a:xfrm>
            <a:off x="5410200" y="10"/>
            <a:ext cx="678180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74595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EFF9146B-4CCD-4CDB-AB9C-458005307E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5E1FEFA6-7D4F-4746-AE64-D4D52FE76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BF8DA3CF-9D4B-403A-9AD4-BB177DAB6C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10820400" cy="54864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748F76-6789-D368-333A-F5273EB0E5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1010097"/>
            <a:ext cx="9486901" cy="864999"/>
          </a:xfrm>
        </p:spPr>
        <p:txBody>
          <a:bodyPr anchor="b">
            <a:normAutofit/>
          </a:bodyPr>
          <a:lstStyle/>
          <a:p>
            <a:pPr algn="ctr"/>
            <a:r>
              <a:rPr lang="en-GB" dirty="0"/>
              <a:t>History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8ADDE5-9CD2-D903-35CE-AD3C77FDC0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2020185"/>
            <a:ext cx="9486901" cy="3726714"/>
          </a:xfrm>
        </p:spPr>
        <p:txBody>
          <a:bodyPr>
            <a:normAutofit lnSpcReduction="10000"/>
          </a:bodyPr>
          <a:lstStyle/>
          <a:p>
            <a:r>
              <a:rPr lang="en-GB" dirty="0"/>
              <a:t>Built 1940/41</a:t>
            </a:r>
          </a:p>
          <a:p>
            <a:r>
              <a:rPr lang="en-GB" dirty="0"/>
              <a:t>Part of the defence programme in face</a:t>
            </a:r>
          </a:p>
          <a:p>
            <a:pPr marL="0" indent="0">
              <a:buNone/>
            </a:pPr>
            <a:r>
              <a:rPr lang="en-GB" dirty="0"/>
              <a:t> of imminent invasion by German forces.</a:t>
            </a:r>
          </a:p>
          <a:p>
            <a:r>
              <a:rPr lang="en-GB" dirty="0"/>
              <a:t>Manned by Home Guard.</a:t>
            </a:r>
          </a:p>
          <a:p>
            <a:r>
              <a:rPr lang="en-GB" dirty="0"/>
              <a:t>Protecting an ‘Island of Resistance’</a:t>
            </a:r>
          </a:p>
          <a:p>
            <a:r>
              <a:rPr lang="en-GB" dirty="0"/>
              <a:t>Positioned with 2 others to protect the</a:t>
            </a:r>
          </a:p>
          <a:p>
            <a:pPr marL="0" indent="0">
              <a:buNone/>
            </a:pPr>
            <a:r>
              <a:rPr lang="en-GB" dirty="0"/>
              <a:t> rail and road links.</a:t>
            </a:r>
          </a:p>
          <a:p>
            <a:pPr marL="0" indent="0">
              <a:buNone/>
            </a:pPr>
            <a:r>
              <a:rPr lang="en-GB" dirty="0"/>
              <a:t>          </a:t>
            </a:r>
            <a:r>
              <a:rPr lang="en-GB" sz="1600" dirty="0"/>
              <a:t>Image courtesy of BBC Dads Army.</a:t>
            </a:r>
            <a:r>
              <a:rPr lang="en-GB" dirty="0"/>
              <a:t> 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22D394C-74AF-CE5C-DE98-3CA0171BEC69}"/>
              </a:ext>
            </a:extLst>
          </p:cNvPr>
          <p:cNvSpPr/>
          <p:nvPr/>
        </p:nvSpPr>
        <p:spPr>
          <a:xfrm>
            <a:off x="9099612" y="3879542"/>
            <a:ext cx="1012054" cy="86113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509D9DF-C596-E753-D095-E43C0AE13E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6008" y="2121763"/>
            <a:ext cx="4341179" cy="36251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47448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FF9146B-4CCD-4CDB-AB9C-458005307E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E1FEFA6-7D4F-4746-AE64-D4D52FE76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F8DA3CF-9D4B-403A-9AD4-BB177DAB6C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10820400" cy="54864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748F76-6789-D368-333A-F5273EB0E5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04764" y="940985"/>
            <a:ext cx="9486901" cy="1010088"/>
          </a:xfrm>
        </p:spPr>
        <p:txBody>
          <a:bodyPr anchor="b">
            <a:normAutofit/>
          </a:bodyPr>
          <a:lstStyle/>
          <a:p>
            <a:pPr algn="ctr"/>
            <a:r>
              <a:rPr lang="en-GB" dirty="0"/>
              <a:t>Scheduled Monument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8ADDE5-9CD2-D903-35CE-AD3C77FDC0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1951073"/>
            <a:ext cx="9486901" cy="3795826"/>
          </a:xfrm>
        </p:spPr>
        <p:txBody>
          <a:bodyPr>
            <a:normAutofit/>
          </a:bodyPr>
          <a:lstStyle/>
          <a:p>
            <a:r>
              <a:rPr lang="en-GB" dirty="0"/>
              <a:t>Scheduled in 2007 </a:t>
            </a:r>
          </a:p>
          <a:p>
            <a:r>
              <a:rPr lang="en-GB" dirty="0"/>
              <a:t>Under care of CADW</a:t>
            </a:r>
          </a:p>
          <a:p>
            <a:r>
              <a:rPr lang="en-GB" i="1" u="none" strike="noStrike" dirty="0">
                <a:solidFill>
                  <a:schemeClr val="tx1"/>
                </a:solidFill>
                <a:effectLst/>
                <a:ea typeface="Calibri" panose="020F0502020204030204" pitchFamily="34" charset="0"/>
              </a:rPr>
              <a:t> “enhancing our knowledge of</a:t>
            </a:r>
            <a:r>
              <a:rPr lang="en-GB" i="1" dirty="0">
                <a:solidFill>
                  <a:schemeClr val="tx1"/>
                </a:solidFill>
                <a:effectLst/>
                <a:ea typeface="Calibri" panose="020F0502020204030204" pitchFamily="34" charset="0"/>
              </a:rPr>
              <a:t> </a:t>
            </a:r>
            <a:r>
              <a:rPr lang="en-GB" i="1" dirty="0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World War II </a:t>
            </a:r>
          </a:p>
          <a:p>
            <a:pPr marL="0" indent="0">
              <a:buNone/>
            </a:pPr>
            <a:r>
              <a:rPr lang="en-GB" i="1" dirty="0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anti-invasion practices.”</a:t>
            </a:r>
          </a:p>
          <a:p>
            <a:pPr marL="0" indent="0">
              <a:buNone/>
            </a:pPr>
            <a:r>
              <a:rPr lang="en-GB" dirty="0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The scheduled area is 11m by 8m to preserve</a:t>
            </a:r>
            <a:r>
              <a:rPr lang="en-GB" i="1" dirty="0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 </a:t>
            </a:r>
          </a:p>
          <a:p>
            <a:pPr marL="0" indent="0">
              <a:buNone/>
            </a:pPr>
            <a:r>
              <a:rPr lang="en-GB" i="1" dirty="0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“an area around within which related evidence</a:t>
            </a:r>
          </a:p>
          <a:p>
            <a:pPr marL="0" indent="0">
              <a:buNone/>
            </a:pPr>
            <a:r>
              <a:rPr lang="en-GB" i="1" dirty="0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 may be expected to survive”. </a:t>
            </a:r>
          </a:p>
          <a:p>
            <a:pPr marL="0" indent="0">
              <a:buNone/>
            </a:pPr>
            <a:r>
              <a:rPr lang="en-GB" sz="16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           Ancient Monuments. Lampeter Pillbox 2023.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7FB6560-37E6-145E-194F-33A52B9D2DDF}"/>
              </a:ext>
            </a:extLst>
          </p:cNvPr>
          <p:cNvSpPr/>
          <p:nvPr/>
        </p:nvSpPr>
        <p:spPr>
          <a:xfrm>
            <a:off x="8801100" y="358140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57D4DFE-9B38-B251-8C5D-0C3D09BBBE3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69476" y="1951073"/>
            <a:ext cx="4250924" cy="37958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77770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FF9146B-4CCD-4CDB-AB9C-458005307E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E1FEFA6-7D4F-4746-AE64-D4D52FE76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F8DA3CF-9D4B-403A-9AD4-BB177DAB6C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10820400" cy="54864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748F76-6789-D368-333A-F5273EB0E5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843379"/>
            <a:ext cx="9486901" cy="1651246"/>
          </a:xfrm>
        </p:spPr>
        <p:txBody>
          <a:bodyPr anchor="b">
            <a:normAutofit fontScale="90000"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/>
              <a:t>                     Construction</a:t>
            </a:r>
            <a:br>
              <a:rPr lang="en-GB" dirty="0"/>
            </a:br>
            <a:r>
              <a:rPr lang="en-GB" dirty="0"/>
              <a:t>            </a:t>
            </a:r>
            <a:r>
              <a:rPr lang="en-GB" sz="1800" u="none" strike="noStrike" kern="100" dirty="0"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Royal Engineers constructing a pillbox. </a:t>
            </a:r>
            <a:br>
              <a:rPr lang="en-GB" sz="1800" kern="100" dirty="0"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800" u="none" strike="noStrike" kern="100" dirty="0"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                        </a:t>
            </a:r>
            <a:b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20" name="Content Placeholder 19">
            <a:extLst>
              <a:ext uri="{FF2B5EF4-FFF2-40B4-BE49-F238E27FC236}">
                <a16:creationId xmlns:a16="http://schemas.microsoft.com/office/drawing/2014/main" id="{C49D4A62-19E0-DDC7-6C88-19E4867ADE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sz="1600" dirty="0"/>
          </a:p>
          <a:p>
            <a:r>
              <a:rPr lang="en-GB" sz="1600" dirty="0"/>
              <a:t>Image courtesy of Frontline Ulster.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23F318CC-EE7F-12EB-51CD-CCFAD0CC524F}"/>
              </a:ext>
            </a:extLst>
          </p:cNvPr>
          <p:cNvSpPr/>
          <p:nvPr/>
        </p:nvSpPr>
        <p:spPr>
          <a:xfrm>
            <a:off x="7643674" y="4012707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6F9DB2C1-70E4-6DD5-FCE9-671DCB082D9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40932" y="1802411"/>
            <a:ext cx="9008535" cy="36573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36731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FF9146B-4CCD-4CDB-AB9C-458005307E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E1FEFA6-7D4F-4746-AE64-D4D52FE76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F8DA3CF-9D4B-403A-9AD4-BB177DAB6C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10820400" cy="54864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748F76-6789-D368-333A-F5273EB0E5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1010096"/>
            <a:ext cx="9486901" cy="898603"/>
          </a:xfrm>
        </p:spPr>
        <p:txBody>
          <a:bodyPr anchor="b">
            <a:normAutofit fontScale="90000"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b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GB" sz="27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2700" u="none" strike="noStrike" dirty="0">
                <a:solidFill>
                  <a:schemeClr val="tx1"/>
                </a:solidFill>
                <a:effectLst/>
                <a:ea typeface="Calibri" panose="020F0502020204030204" pitchFamily="34" charset="0"/>
              </a:rPr>
              <a:t>cost of £153. 11D (1939) which equates to £8,141         today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8ADDE5-9CD2-D903-35CE-AD3C77FDC0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2206257"/>
            <a:ext cx="9486902" cy="3540642"/>
          </a:xfrm>
        </p:spPr>
        <p:txBody>
          <a:bodyPr>
            <a:normAutofit fontScale="92500" lnSpcReduction="10000"/>
          </a:bodyPr>
          <a:lstStyle/>
          <a:p>
            <a:r>
              <a:rPr lang="en-GB" sz="26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174 working hours, </a:t>
            </a:r>
          </a:p>
          <a:p>
            <a:r>
              <a:rPr lang="en-GB" sz="26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25 unskilled labourers</a:t>
            </a:r>
          </a:p>
          <a:p>
            <a:r>
              <a:rPr lang="en-GB" sz="26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6 carpenters, </a:t>
            </a:r>
          </a:p>
          <a:p>
            <a:r>
              <a:rPr lang="en-GB" sz="26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4 steel fixers, </a:t>
            </a:r>
          </a:p>
          <a:p>
            <a:r>
              <a:rPr lang="en-GB" sz="26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2 concrete workers,</a:t>
            </a:r>
          </a:p>
          <a:p>
            <a:r>
              <a:rPr lang="en-GB" sz="26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1 mixer driver, </a:t>
            </a:r>
          </a:p>
          <a:p>
            <a:r>
              <a:rPr lang="en-GB" sz="26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1 superintending officer .</a:t>
            </a:r>
            <a:br>
              <a:rPr lang="en-GB" sz="2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2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                </a:t>
            </a:r>
            <a:r>
              <a:rPr lang="en-GB" sz="16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Frontline Ulster 2023.                             Plan of shellproof Type 24. Courtesy of Pillbox study group.</a:t>
            </a:r>
            <a:endParaRPr lang="en-GB" sz="160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5C1F777-9D7C-59E7-46CE-66B997DC6649}"/>
              </a:ext>
            </a:extLst>
          </p:cNvPr>
          <p:cNvSpPr/>
          <p:nvPr/>
        </p:nvSpPr>
        <p:spPr>
          <a:xfrm>
            <a:off x="6095999" y="1908699"/>
            <a:ext cx="4912311" cy="324034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8B81D96-2233-418A-289E-A5430D71C1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6400" y="1780956"/>
            <a:ext cx="5584054" cy="35406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69946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FF9146B-4CCD-4CDB-AB9C-458005307E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E1FEFA6-7D4F-4746-AE64-D4D52FE76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F8DA3CF-9D4B-403A-9AD4-BB177DAB6C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10820400" cy="54864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748F76-6789-D368-333A-F5273EB0E5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1010097"/>
            <a:ext cx="9486901" cy="1010088"/>
          </a:xfrm>
        </p:spPr>
        <p:txBody>
          <a:bodyPr anchor="b">
            <a:normAutofit/>
          </a:bodyPr>
          <a:lstStyle/>
          <a:p>
            <a:pPr algn="ctr"/>
            <a:r>
              <a:rPr lang="en-GB" dirty="0"/>
              <a:t>Personnel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8ADDE5-9CD2-D903-35CE-AD3C77FDC0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2206257"/>
            <a:ext cx="9486901" cy="3540642"/>
          </a:xfrm>
        </p:spPr>
        <p:txBody>
          <a:bodyPr>
            <a:normAutofit/>
          </a:bodyPr>
          <a:lstStyle/>
          <a:p>
            <a:r>
              <a:rPr lang="en-GB" dirty="0"/>
              <a:t>Pillbox manned by</a:t>
            </a:r>
          </a:p>
          <a:p>
            <a:r>
              <a:rPr lang="en-GB" dirty="0"/>
              <a:t> 3</a:t>
            </a:r>
            <a:r>
              <a:rPr lang="en-GB" baseline="30000" dirty="0"/>
              <a:t>rd</a:t>
            </a:r>
            <a:r>
              <a:rPr lang="en-GB" dirty="0"/>
              <a:t> (Lampeter) </a:t>
            </a:r>
          </a:p>
          <a:p>
            <a:r>
              <a:rPr lang="en-GB" dirty="0"/>
              <a:t>Battalion,</a:t>
            </a:r>
          </a:p>
          <a:p>
            <a:r>
              <a:rPr lang="en-GB" dirty="0"/>
              <a:t> Cardiganshire</a:t>
            </a:r>
          </a:p>
          <a:p>
            <a:r>
              <a:rPr lang="en-GB" dirty="0"/>
              <a:t> Home Guard.</a:t>
            </a:r>
          </a:p>
          <a:p>
            <a:r>
              <a:rPr lang="en-GB" sz="1600" dirty="0"/>
              <a:t>Image Courtesy of</a:t>
            </a:r>
          </a:p>
          <a:p>
            <a:pPr marL="0" indent="0">
              <a:buNone/>
            </a:pPr>
            <a:r>
              <a:rPr lang="en-GB" sz="1600" dirty="0"/>
              <a:t>             </a:t>
            </a:r>
            <a:r>
              <a:rPr lang="en-GB" sz="1600" dirty="0" err="1"/>
              <a:t>Peoplescollection.wales</a:t>
            </a:r>
            <a:endParaRPr lang="en-GB" sz="1600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521C4B6-433D-E931-5786-5C91915F5287}"/>
              </a:ext>
            </a:extLst>
          </p:cNvPr>
          <p:cNvSpPr/>
          <p:nvPr/>
        </p:nvSpPr>
        <p:spPr>
          <a:xfrm>
            <a:off x="6657975" y="3028950"/>
            <a:ext cx="4362450" cy="281895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0AA16A9-7FD3-AFE6-7335-7459A4B2C69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80877" y="2086252"/>
            <a:ext cx="6439547" cy="3761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18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FF9146B-4CCD-4CDB-AB9C-458005307E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E1FEFA6-7D4F-4746-AE64-D4D52FE76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F8DA3CF-9D4B-403A-9AD4-BB177DAB6C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10820400" cy="54864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748F76-6789-D368-333A-F5273EB0E5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1010097"/>
            <a:ext cx="9486901" cy="770859"/>
          </a:xfrm>
        </p:spPr>
        <p:txBody>
          <a:bodyPr anchor="b">
            <a:normAutofit/>
          </a:bodyPr>
          <a:lstStyle/>
          <a:p>
            <a:pPr algn="ctr"/>
            <a:r>
              <a:rPr lang="en-GB" dirty="0"/>
              <a:t>Dark History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8ADDE5-9CD2-D903-35CE-AD3C77FDC0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1780956"/>
            <a:ext cx="9486901" cy="3965943"/>
          </a:xfrm>
        </p:spPr>
        <p:txBody>
          <a:bodyPr>
            <a:normAutofit/>
          </a:bodyPr>
          <a:lstStyle/>
          <a:p>
            <a:r>
              <a:rPr lang="en-GB" dirty="0"/>
              <a:t>A structure of War.</a:t>
            </a:r>
          </a:p>
          <a:p>
            <a:r>
              <a:rPr lang="en-GB" dirty="0"/>
              <a:t>An Island of Resistance in the face of invasion.</a:t>
            </a:r>
          </a:p>
          <a:p>
            <a:r>
              <a:rPr lang="en-GB" dirty="0">
                <a:effectLst/>
                <a:ea typeface="Calibri" panose="020F0502020204030204" pitchFamily="34" charset="0"/>
              </a:rPr>
              <a:t>Currently being ignored.</a:t>
            </a:r>
          </a:p>
          <a:p>
            <a:r>
              <a:rPr lang="en-GB" dirty="0">
                <a:effectLst/>
                <a:ea typeface="Calibri" panose="020F0502020204030204" pitchFamily="34" charset="0"/>
              </a:rPr>
              <a:t>If a monument is not in the design but in the </a:t>
            </a:r>
          </a:p>
          <a:p>
            <a:pPr marL="0" indent="0">
              <a:buNone/>
            </a:pPr>
            <a:r>
              <a:rPr lang="en-GB" dirty="0">
                <a:effectLst/>
                <a:ea typeface="Calibri" panose="020F0502020204030204" pitchFamily="34" charset="0"/>
              </a:rPr>
              <a:t>mind of the observer this monument speaks of </a:t>
            </a:r>
          </a:p>
          <a:p>
            <a:pPr marL="0" indent="0">
              <a:buNone/>
            </a:pPr>
            <a:r>
              <a:rPr lang="en-GB" dirty="0">
                <a:effectLst/>
                <a:ea typeface="Calibri" panose="020F0502020204030204" pitchFamily="34" charset="0"/>
              </a:rPr>
              <a:t>attempting to forget.</a:t>
            </a:r>
          </a:p>
          <a:p>
            <a:pPr marL="0" indent="0">
              <a:buNone/>
            </a:pPr>
            <a:r>
              <a:rPr lang="en-GB" sz="1600" dirty="0">
                <a:effectLst/>
                <a:ea typeface="Calibri" panose="020F0502020204030204" pitchFamily="34" charset="0"/>
              </a:rPr>
              <a:t>(Spitz, E.H. 2005)                                 Image courtesy of Militaria Zone.</a:t>
            </a:r>
            <a:endParaRPr lang="en-GB" sz="16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3FEBDCA-C8F9-5D22-D3E1-C11A533C6E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15200" y="1638300"/>
            <a:ext cx="3924299" cy="4371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28252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FF9146B-4CCD-4CDB-AB9C-458005307E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E1FEFA6-7D4F-4746-AE64-D4D52FE76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F8DA3CF-9D4B-403A-9AD4-BB177DAB6C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10820400" cy="54864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748F76-6789-D368-333A-F5273EB0E5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1010097"/>
            <a:ext cx="9486901" cy="1010088"/>
          </a:xfrm>
        </p:spPr>
        <p:txBody>
          <a:bodyPr anchor="b">
            <a:normAutofit/>
          </a:bodyPr>
          <a:lstStyle/>
          <a:p>
            <a:pPr algn="ctr"/>
            <a:r>
              <a:rPr lang="en-GB" dirty="0"/>
              <a:t>Contrast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8ADDE5-9CD2-D903-35CE-AD3C77FDC0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2206257"/>
            <a:ext cx="9486901" cy="354064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Lampeter War Memorial- all</a:t>
            </a:r>
          </a:p>
          <a:p>
            <a:pPr marL="0" indent="0">
              <a:buNone/>
            </a:pPr>
            <a:r>
              <a:rPr lang="en-GB" dirty="0"/>
              <a:t>about remembering.</a:t>
            </a:r>
          </a:p>
          <a:p>
            <a:r>
              <a:rPr lang="en-GB" dirty="0"/>
              <a:t>War memory as a political</a:t>
            </a:r>
          </a:p>
          <a:p>
            <a:pPr marL="0" indent="0">
              <a:buNone/>
            </a:pPr>
            <a:r>
              <a:rPr lang="en-GB" dirty="0"/>
              <a:t>practice. It can structure what is </a:t>
            </a:r>
          </a:p>
          <a:p>
            <a:pPr marL="0" indent="0">
              <a:buNone/>
            </a:pPr>
            <a:r>
              <a:rPr lang="en-GB" dirty="0"/>
              <a:t>installed in culture, other memories </a:t>
            </a:r>
          </a:p>
          <a:p>
            <a:pPr marL="0" indent="0">
              <a:buNone/>
            </a:pPr>
            <a:r>
              <a:rPr lang="en-GB" dirty="0"/>
              <a:t>are marginalised and forgotten</a:t>
            </a:r>
          </a:p>
          <a:p>
            <a:pPr marL="0" indent="0">
              <a:buNone/>
            </a:pPr>
            <a:r>
              <a:rPr lang="en-GB" sz="1600" dirty="0"/>
              <a:t>       (Ashplant,T.2000)  </a:t>
            </a:r>
          </a:p>
          <a:p>
            <a:pPr marL="0" indent="0">
              <a:buNone/>
            </a:pPr>
            <a:r>
              <a:rPr lang="en-GB" sz="1600" dirty="0"/>
              <a:t>                      Image courtesy of Imperial War Museum</a:t>
            </a:r>
          </a:p>
          <a:p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8BB275B5-B719-4B63-7411-9F5AAEC28E4A}"/>
              </a:ext>
            </a:extLst>
          </p:cNvPr>
          <p:cNvSpPr/>
          <p:nvPr/>
        </p:nvSpPr>
        <p:spPr>
          <a:xfrm>
            <a:off x="8833282" y="380852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AC05ACF-90A7-FE57-BDBC-B36F6F60E98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01304" y="2344482"/>
            <a:ext cx="4980373" cy="33105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74657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FF9146B-4CCD-4CDB-AB9C-458005307E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E1FEFA6-7D4F-4746-AE64-D4D52FE76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F8DA3CF-9D4B-403A-9AD4-BB177DAB6C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10820400" cy="54864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748F76-6789-D368-333A-F5273EB0E5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1010097"/>
            <a:ext cx="9486901" cy="732978"/>
          </a:xfrm>
        </p:spPr>
        <p:txBody>
          <a:bodyPr anchor="b">
            <a:normAutofit/>
          </a:bodyPr>
          <a:lstStyle/>
          <a:p>
            <a:pPr algn="ctr"/>
            <a:r>
              <a:rPr lang="en-GB" dirty="0"/>
              <a:t>Counter monument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8ADDE5-9CD2-D903-35CE-AD3C77FDC0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1924050"/>
            <a:ext cx="9486901" cy="3822849"/>
          </a:xfrm>
        </p:spPr>
        <p:txBody>
          <a:bodyPr>
            <a:normAutofit/>
          </a:bodyPr>
          <a:lstStyle/>
          <a:p>
            <a:r>
              <a:rPr lang="en-GB" dirty="0"/>
              <a:t>Gives space to more marginalised events and invites</a:t>
            </a:r>
          </a:p>
          <a:p>
            <a:pPr marL="0" indent="0">
              <a:buNone/>
            </a:pPr>
            <a:r>
              <a:rPr lang="en-GB" dirty="0"/>
              <a:t> reflection </a:t>
            </a:r>
            <a:r>
              <a:rPr lang="en-GB" sz="1800" dirty="0"/>
              <a:t>(Spitz, E.H. 2005)</a:t>
            </a:r>
          </a:p>
          <a:p>
            <a:r>
              <a:rPr lang="en-GB" dirty="0"/>
              <a:t>Carries multiple meanings, multiple uses </a:t>
            </a:r>
            <a:r>
              <a:rPr lang="en-GB" sz="1800" dirty="0"/>
              <a:t>(Krzyzanowska,N.2016)</a:t>
            </a:r>
          </a:p>
          <a:p>
            <a:r>
              <a:rPr lang="en-GB" dirty="0"/>
              <a:t>Opposition to traditional monumentality, reinvigorates</a:t>
            </a:r>
          </a:p>
          <a:p>
            <a:pPr marL="0" indent="0">
              <a:buNone/>
            </a:pPr>
            <a:r>
              <a:rPr lang="en-GB" dirty="0"/>
              <a:t> public interest </a:t>
            </a:r>
            <a:r>
              <a:rPr lang="en-GB" sz="1800" dirty="0"/>
              <a:t>(</a:t>
            </a:r>
            <a:r>
              <a:rPr lang="en-GB" sz="1800" dirty="0" err="1"/>
              <a:t>Stevens,Q.et</a:t>
            </a:r>
            <a:r>
              <a:rPr lang="en-GB" sz="1800" dirty="0"/>
              <a:t> al. 2018).</a:t>
            </a:r>
          </a:p>
          <a:p>
            <a:r>
              <a:rPr lang="en-GB" dirty="0"/>
              <a:t>Expanding the understanding of the Pillbox and the military requisition of the town enhances understanding of those years and the subsequent changes in society</a:t>
            </a:r>
            <a:r>
              <a:rPr lang="en-GB" sz="1600" dirty="0"/>
              <a:t>.                                                                                  </a:t>
            </a:r>
            <a:r>
              <a:rPr lang="en-GB" sz="1800" dirty="0"/>
              <a:t> Image courtesy of Dreamtime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0F745C9-5102-C434-A5BA-6D61DA235A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06649" y="1743075"/>
            <a:ext cx="2299316" cy="2669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416616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FF9146B-4CCD-4CDB-AB9C-458005307E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E1FEFA6-7D4F-4746-AE64-D4D52FE76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F8DA3CF-9D4B-403A-9AD4-BB177DAB6C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10820400" cy="54864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748F76-6789-D368-333A-F5273EB0E5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1010097"/>
            <a:ext cx="9486901" cy="1010088"/>
          </a:xfrm>
        </p:spPr>
        <p:txBody>
          <a:bodyPr anchor="b">
            <a:normAutofit/>
          </a:bodyPr>
          <a:lstStyle/>
          <a:p>
            <a:pPr algn="ctr"/>
            <a:r>
              <a:rPr lang="en-GB" dirty="0"/>
              <a:t>Expanded understanding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8ADDE5-9CD2-D903-35CE-AD3C77FDC0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2206257"/>
            <a:ext cx="9486901" cy="354064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Lived experience.</a:t>
            </a:r>
          </a:p>
          <a:p>
            <a:r>
              <a:rPr lang="en-GB" dirty="0"/>
              <a:t>Mainstream and Marginalised experience ,</a:t>
            </a:r>
            <a:r>
              <a:rPr lang="en-GB" dirty="0" err="1"/>
              <a:t>eg</a:t>
            </a:r>
            <a:r>
              <a:rPr lang="en-GB" dirty="0"/>
              <a:t>-</a:t>
            </a:r>
          </a:p>
          <a:p>
            <a:pPr marL="0" indent="0">
              <a:buNone/>
            </a:pPr>
            <a:r>
              <a:rPr lang="en-GB" dirty="0"/>
              <a:t>    Nationalist perspective</a:t>
            </a:r>
          </a:p>
          <a:p>
            <a:pPr marL="0" indent="0">
              <a:buNone/>
            </a:pPr>
            <a:r>
              <a:rPr lang="en-GB" dirty="0"/>
              <a:t>    Pacifist perspective</a:t>
            </a:r>
          </a:p>
          <a:p>
            <a:pPr marL="0" indent="0">
              <a:buNone/>
            </a:pPr>
            <a:r>
              <a:rPr lang="en-GB" dirty="0"/>
              <a:t>    Local stories</a:t>
            </a:r>
          </a:p>
          <a:p>
            <a:r>
              <a:rPr lang="en-GB" dirty="0"/>
              <a:t>Centenary in 17 years- could recognise this.    </a:t>
            </a:r>
            <a:endParaRPr lang="en-GB" sz="1600" dirty="0"/>
          </a:p>
          <a:p>
            <a:pPr marL="0" indent="0">
              <a:buNone/>
            </a:pPr>
            <a:r>
              <a:rPr lang="en-GB" sz="1600"/>
              <a:t>                             Image </a:t>
            </a:r>
            <a:r>
              <a:rPr lang="en-GB" sz="1600" dirty="0"/>
              <a:t>courtesy of Dortmund University- </a:t>
            </a:r>
          </a:p>
          <a:p>
            <a:pPr marL="0" indent="0">
              <a:buNone/>
            </a:pPr>
            <a:r>
              <a:rPr lang="en-GB" sz="1700" dirty="0"/>
              <a:t>                         an expanded understanding of innovation.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36FF565-691A-C980-63A2-8F827D98CF4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61933" y="2206257"/>
            <a:ext cx="4039339" cy="34044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432872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FF9146B-4CCD-4CDB-AB9C-458005307E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E1FEFA6-7D4F-4746-AE64-D4D52FE76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F8DA3CF-9D4B-403A-9AD4-BB177DAB6C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10820400" cy="54864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748F76-6789-D368-333A-F5273EB0E5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1010097"/>
            <a:ext cx="9486901" cy="1010088"/>
          </a:xfrm>
        </p:spPr>
        <p:txBody>
          <a:bodyPr anchor="b">
            <a:normAutofit/>
          </a:bodyPr>
          <a:lstStyle/>
          <a:p>
            <a:pPr algn="ctr"/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8ADDE5-9CD2-D903-35CE-AD3C77FDC0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2020185"/>
            <a:ext cx="9486901" cy="372671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With the War Memorial as an existing traditional memorial, honouring a particular aspect of the War experience in Lampeter, there is room for another perspective.</a:t>
            </a:r>
          </a:p>
          <a:p>
            <a:pPr>
              <a:lnSpc>
                <a:spcPct val="90000"/>
              </a:lnSpc>
            </a:pPr>
            <a:r>
              <a:rPr lang="en-GB" dirty="0"/>
              <a:t>The Dark History of War could be confronted rather than avoided, the more complex daily reality and lasting legacy of those times could also be honoured.</a:t>
            </a:r>
          </a:p>
          <a:p>
            <a:pPr>
              <a:lnSpc>
                <a:spcPct val="90000"/>
              </a:lnSpc>
            </a:pPr>
            <a:r>
              <a:rPr lang="en-GB" dirty="0"/>
              <a:t>Expanding the understanding of War in the direct effect it had on the town and people can only add to our cultural memory.</a:t>
            </a:r>
          </a:p>
          <a:p>
            <a:pPr>
              <a:lnSpc>
                <a:spcPct val="90000"/>
              </a:lnSpc>
            </a:pPr>
            <a:endParaRPr lang="en-GB" dirty="0"/>
          </a:p>
          <a:p>
            <a:pPr>
              <a:lnSpc>
                <a:spcPct val="90000"/>
              </a:lnSpc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037945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FF9146B-4CCD-4CDB-AB9C-458005307E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E1FEFA6-7D4F-4746-AE64-D4D52FE76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F8DA3CF-9D4B-403A-9AD4-BB177DAB6C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10820400" cy="54864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748F76-6789-D368-333A-F5273EB0E5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1010097"/>
            <a:ext cx="9486901" cy="1010088"/>
          </a:xfrm>
        </p:spPr>
        <p:txBody>
          <a:bodyPr anchor="b">
            <a:normAutofit/>
          </a:bodyPr>
          <a:lstStyle/>
          <a:p>
            <a:pPr algn="ctr"/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8ADDE5-9CD2-D903-35CE-AD3C77FDC0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2206257"/>
            <a:ext cx="9486901" cy="3540642"/>
          </a:xfrm>
        </p:spPr>
        <p:txBody>
          <a:bodyPr>
            <a:normAutofit lnSpcReduction="10000"/>
          </a:bodyPr>
          <a:lstStyle/>
          <a:p>
            <a:r>
              <a:rPr lang="en-GB" sz="16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Ancient Monuments. Lampeter Pillbox.</a:t>
            </a:r>
            <a:r>
              <a:rPr lang="en-GB" sz="1600" kern="0" dirty="0">
                <a:solidFill>
                  <a:srgbClr val="222222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6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 Scheduled Monument in Lampeter (Llanbedr Pont </a:t>
            </a:r>
            <a:r>
              <a:rPr lang="en-GB" sz="1600" kern="1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Steffan</a:t>
            </a:r>
            <a:r>
              <a:rPr lang="en-GB" sz="16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), Ceredigion. Available at: </a:t>
            </a:r>
            <a:r>
              <a:rPr lang="en-GB" sz="1600" u="sng" kern="100" dirty="0">
                <a:solidFill>
                  <a:srgbClr val="0563C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https://ancientmonuments.uk/130177-lampeter-pillbox-lampeter#.ZActU3bP1PY</a:t>
            </a:r>
            <a:r>
              <a:rPr lang="en-GB" sz="16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Accessed on: 07-03-2023.</a:t>
            </a:r>
          </a:p>
          <a:p>
            <a:endParaRPr lang="en-GB" sz="16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6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Berry, J.A.2016.  SECOND WORLD WAR ANTI-INVASION DEFENCES IN SOUTH AND SOUTHWEST WALES: A COMPARATIVE CASE STUDY AREA BASED APPROACH</a:t>
            </a:r>
          </a:p>
          <a:p>
            <a:endParaRPr lang="en-US" sz="16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US" sz="16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 Stevens, Quentin, Karen A. Franck, and Ruth Fazakerley, ‘Counter-Monuments: The Anti-Monumental and the Dialogic’, Journal of Architecture (London, England), 17.6 (2012), 951–72 </a:t>
            </a:r>
          </a:p>
          <a:p>
            <a:endParaRPr lang="en-GB" sz="16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6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SPITZ, ELLEN HANDLER, ‘Loss as Vanished Form: On the Anti-Memorial Sculptures of Horst </a:t>
            </a:r>
            <a:r>
              <a:rPr lang="en-GB" sz="1600" kern="1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Hoheisel</a:t>
            </a:r>
            <a:r>
              <a:rPr lang="en-GB" sz="16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’, American Imago, 62.4 (2005), 419–33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42651689"/>
      </p:ext>
    </p:extLst>
  </p:cSld>
  <p:clrMapOvr>
    <a:masterClrMapping/>
  </p:clrMapOvr>
</p:sld>
</file>

<file path=ppt/theme/theme1.xml><?xml version="1.0" encoding="utf-8"?>
<a:theme xmlns:a="http://schemas.openxmlformats.org/drawingml/2006/main" name="ClassicFrameVTI">
  <a:themeElements>
    <a:clrScheme name="Custom 22">
      <a:dk1>
        <a:sysClr val="windowText" lastClr="000000"/>
      </a:dk1>
      <a:lt1>
        <a:sysClr val="window" lastClr="FFFFFF"/>
      </a:lt1>
      <a:dk2>
        <a:srgbClr val="293737"/>
      </a:dk2>
      <a:lt2>
        <a:srgbClr val="EEF2F0"/>
      </a:lt2>
      <a:accent1>
        <a:srgbClr val="749090"/>
      </a:accent1>
      <a:accent2>
        <a:srgbClr val="A5A5A5"/>
      </a:accent2>
      <a:accent3>
        <a:srgbClr val="91A39B"/>
      </a:accent3>
      <a:accent4>
        <a:srgbClr val="A9A698"/>
      </a:accent4>
      <a:accent5>
        <a:srgbClr val="A2A79A"/>
      </a:accent5>
      <a:accent6>
        <a:srgbClr val="897F65"/>
      </a:accent6>
      <a:hlink>
        <a:srgbClr val="92872F"/>
      </a:hlink>
      <a:folHlink>
        <a:srgbClr val="AB73A9"/>
      </a:folHlink>
    </a:clrScheme>
    <a:fontScheme name="Goudy and Gill Sans">
      <a:majorFont>
        <a:latin typeface="Goudy Old Style"/>
        <a:ea typeface=""/>
        <a:cs typeface=""/>
      </a:majorFont>
      <a:minorFont>
        <a:latin typeface="Gill Sans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lassicFrameVTI" id="{4FA2A165-EC65-4FB0-B019-8C8876A1D8E3}" vid="{9D78F1F1-8226-42FD-A1A3-975EDF6D60F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603</TotalTime>
  <Words>656</Words>
  <Application>Microsoft Office PowerPoint</Application>
  <PresentationFormat>Widescreen</PresentationFormat>
  <Paragraphs>90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Arial</vt:lpstr>
      <vt:lpstr>Calibri</vt:lpstr>
      <vt:lpstr>Calibri Light</vt:lpstr>
      <vt:lpstr>Gill Sans MT</vt:lpstr>
      <vt:lpstr>Goudy Old Style</vt:lpstr>
      <vt:lpstr>ClassicFrameVTI</vt:lpstr>
      <vt:lpstr>Lampeter Pillbox.</vt:lpstr>
      <vt:lpstr>History</vt:lpstr>
      <vt:lpstr>Scheduled Monument</vt:lpstr>
      <vt:lpstr>                     Construction             Royal Engineers constructing a pillbox.                            </vt:lpstr>
      <vt:lpstr>      cost of £153. 11D (1939) which equates to £8,141         today</vt:lpstr>
      <vt:lpstr>Personnel</vt:lpstr>
      <vt:lpstr>Dark History</vt:lpstr>
      <vt:lpstr>Contrast</vt:lpstr>
      <vt:lpstr>Counter monument</vt:lpstr>
      <vt:lpstr>Expanded understanding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Lampeter Pillbox.</dc:title>
  <dc:creator>Paula Smith (1903588)</dc:creator>
  <cp:lastModifiedBy>Paula Smith (1903588)</cp:lastModifiedBy>
  <cp:revision>24</cp:revision>
  <dcterms:created xsi:type="dcterms:W3CDTF">2023-03-14T10:09:32Z</dcterms:created>
  <dcterms:modified xsi:type="dcterms:W3CDTF">2023-03-18T08:43:19Z</dcterms:modified>
</cp:coreProperties>
</file>