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0" autoAdjust="0"/>
    <p:restoredTop sz="72890" autoAdjust="0"/>
  </p:normalViewPr>
  <p:slideViewPr>
    <p:cSldViewPr snapToGrid="0">
      <p:cViewPr varScale="1">
        <p:scale>
          <a:sx n="70" d="100"/>
          <a:sy n="70" d="100"/>
        </p:scale>
        <p:origin x="1166" y="43"/>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A09378-B32F-470E-A2D0-0312654BAE1B}" type="doc">
      <dgm:prSet loTypeId="urn:microsoft.com/office/officeart/2005/8/layout/vList5" loCatId="list" qsTypeId="urn:microsoft.com/office/officeart/2005/8/quickstyle/simple1" qsCatId="simple" csTypeId="urn:microsoft.com/office/officeart/2005/8/colors/colorful4" csCatId="colorful"/>
      <dgm:spPr/>
      <dgm:t>
        <a:bodyPr/>
        <a:lstStyle/>
        <a:p>
          <a:endParaRPr lang="en-GB"/>
        </a:p>
      </dgm:t>
    </dgm:pt>
    <dgm:pt modelId="{B5018FE1-313C-4924-A1C6-F2301A03AF22}">
      <dgm:prSet/>
      <dgm:spPr/>
      <dgm:t>
        <a:bodyPr/>
        <a:lstStyle/>
        <a:p>
          <a:r>
            <a:rPr lang="en-GB" b="1" i="1">
              <a:latin typeface="Times New Roman" panose="02020603050405020304" pitchFamily="18" charset="0"/>
              <a:cs typeface="Times New Roman" panose="02020603050405020304" pitchFamily="18" charset="0"/>
            </a:rPr>
            <a:t>Aim: </a:t>
          </a:r>
          <a:endParaRPr lang="en-US">
            <a:latin typeface="Times New Roman" panose="02020603050405020304" pitchFamily="18" charset="0"/>
            <a:cs typeface="Times New Roman" panose="02020603050405020304" pitchFamily="18" charset="0"/>
          </a:endParaRPr>
        </a:p>
      </dgm:t>
    </dgm:pt>
    <dgm:pt modelId="{9258458B-ACD5-4233-A1C6-7F8015CE3833}" type="parTrans" cxnId="{A4BDC67A-F133-498C-A6B7-4E24B8155E68}">
      <dgm:prSet/>
      <dgm:spPr/>
      <dgm:t>
        <a:bodyPr/>
        <a:lstStyle/>
        <a:p>
          <a:endParaRPr lang="en-GB"/>
        </a:p>
      </dgm:t>
    </dgm:pt>
    <dgm:pt modelId="{9DFEA5F6-9C0D-45EA-86FF-272D4005E843}" type="sibTrans" cxnId="{A4BDC67A-F133-498C-A6B7-4E24B8155E68}">
      <dgm:prSet/>
      <dgm:spPr/>
      <dgm:t>
        <a:bodyPr/>
        <a:lstStyle/>
        <a:p>
          <a:endParaRPr lang="en-GB"/>
        </a:p>
      </dgm:t>
    </dgm:pt>
    <dgm:pt modelId="{107D88F9-10EC-4B97-8469-939CE4673C4B}">
      <dgm:prSet custT="1"/>
      <dgm:spPr/>
      <dgm:t>
        <a:bodyPr/>
        <a:lstStyle/>
        <a:p>
          <a:r>
            <a:rPr lang="en-GB" sz="2000" dirty="0">
              <a:latin typeface="Times New Roman" panose="02020603050405020304" pitchFamily="18" charset="0"/>
              <a:cs typeface="Times New Roman" panose="02020603050405020304" pitchFamily="18" charset="0"/>
            </a:rPr>
            <a:t>Addressing the influence of collaboration between AI and Human Resources in hospitality operations</a:t>
          </a:r>
          <a:endParaRPr lang="en-US" sz="2000" dirty="0">
            <a:latin typeface="Times New Roman" panose="02020603050405020304" pitchFamily="18" charset="0"/>
            <a:cs typeface="Times New Roman" panose="02020603050405020304" pitchFamily="18" charset="0"/>
          </a:endParaRPr>
        </a:p>
      </dgm:t>
    </dgm:pt>
    <dgm:pt modelId="{0C1F7430-EC86-495A-9592-4F4B99F95645}" type="parTrans" cxnId="{474547E5-9E1D-44C5-A035-BCE0904F11DB}">
      <dgm:prSet/>
      <dgm:spPr/>
      <dgm:t>
        <a:bodyPr/>
        <a:lstStyle/>
        <a:p>
          <a:endParaRPr lang="en-GB"/>
        </a:p>
      </dgm:t>
    </dgm:pt>
    <dgm:pt modelId="{8F6DF968-22A1-4E0A-935C-8B3F54C6B6D1}" type="sibTrans" cxnId="{474547E5-9E1D-44C5-A035-BCE0904F11DB}">
      <dgm:prSet/>
      <dgm:spPr/>
      <dgm:t>
        <a:bodyPr/>
        <a:lstStyle/>
        <a:p>
          <a:endParaRPr lang="en-GB"/>
        </a:p>
      </dgm:t>
    </dgm:pt>
    <dgm:pt modelId="{B572D06A-9E07-4C12-9FF4-A93C130C492B}">
      <dgm:prSet/>
      <dgm:spPr/>
      <dgm:t>
        <a:bodyPr/>
        <a:lstStyle/>
        <a:p>
          <a:r>
            <a:rPr lang="en-GB" b="1" i="1" dirty="0">
              <a:latin typeface="Times New Roman" panose="02020603050405020304" pitchFamily="18" charset="0"/>
              <a:cs typeface="Times New Roman" panose="02020603050405020304" pitchFamily="18" charset="0"/>
            </a:rPr>
            <a:t>Objectives: </a:t>
          </a:r>
          <a:endParaRPr lang="en-US" dirty="0">
            <a:latin typeface="Times New Roman" panose="02020603050405020304" pitchFamily="18" charset="0"/>
            <a:cs typeface="Times New Roman" panose="02020603050405020304" pitchFamily="18" charset="0"/>
          </a:endParaRPr>
        </a:p>
      </dgm:t>
    </dgm:pt>
    <dgm:pt modelId="{AED6F6DD-34F4-4579-B3EA-146EEA7699FC}" type="parTrans" cxnId="{0D950B10-3C8A-4212-AD5B-132FE29B528B}">
      <dgm:prSet/>
      <dgm:spPr/>
      <dgm:t>
        <a:bodyPr/>
        <a:lstStyle/>
        <a:p>
          <a:endParaRPr lang="en-GB"/>
        </a:p>
      </dgm:t>
    </dgm:pt>
    <dgm:pt modelId="{0E36539B-5531-44D3-B54F-A91DD2727581}" type="sibTrans" cxnId="{0D950B10-3C8A-4212-AD5B-132FE29B528B}">
      <dgm:prSet/>
      <dgm:spPr/>
      <dgm:t>
        <a:bodyPr/>
        <a:lstStyle/>
        <a:p>
          <a:endParaRPr lang="en-GB"/>
        </a:p>
      </dgm:t>
    </dgm:pt>
    <dgm:pt modelId="{0301C650-979C-4313-B90D-6304B41CF3E8}">
      <dgm:prSet/>
      <dgm:spPr/>
      <dgm:t>
        <a:bodyPr/>
        <a:lstStyle/>
        <a:p>
          <a:r>
            <a:rPr lang="en-GB">
              <a:latin typeface="Times New Roman" panose="02020603050405020304" pitchFamily="18" charset="0"/>
              <a:cs typeface="Times New Roman" panose="02020603050405020304" pitchFamily="18" charset="0"/>
            </a:rPr>
            <a:t>To outline the concept of AI and Human Collaboration</a:t>
          </a:r>
          <a:endParaRPr lang="en-US">
            <a:latin typeface="Times New Roman" panose="02020603050405020304" pitchFamily="18" charset="0"/>
            <a:cs typeface="Times New Roman" panose="02020603050405020304" pitchFamily="18" charset="0"/>
          </a:endParaRPr>
        </a:p>
      </dgm:t>
    </dgm:pt>
    <dgm:pt modelId="{0C90C979-F6BB-4753-84CB-039BB01EF82D}" type="parTrans" cxnId="{97D052D0-09AF-467B-8137-D0CE6C3D69D5}">
      <dgm:prSet/>
      <dgm:spPr/>
      <dgm:t>
        <a:bodyPr/>
        <a:lstStyle/>
        <a:p>
          <a:endParaRPr lang="en-GB"/>
        </a:p>
      </dgm:t>
    </dgm:pt>
    <dgm:pt modelId="{0FF2A9A3-5799-4CAE-9E77-47CECE3F8486}" type="sibTrans" cxnId="{97D052D0-09AF-467B-8137-D0CE6C3D69D5}">
      <dgm:prSet/>
      <dgm:spPr/>
      <dgm:t>
        <a:bodyPr/>
        <a:lstStyle/>
        <a:p>
          <a:endParaRPr lang="en-GB"/>
        </a:p>
      </dgm:t>
    </dgm:pt>
    <dgm:pt modelId="{D8A61511-D66C-48B1-A798-A3B8B34D8074}">
      <dgm:prSet/>
      <dgm:spPr/>
      <dgm:t>
        <a:bodyPr/>
        <a:lstStyle/>
        <a:p>
          <a:r>
            <a:rPr lang="en-GB">
              <a:latin typeface="Times New Roman" panose="02020603050405020304" pitchFamily="18" charset="0"/>
              <a:cs typeface="Times New Roman" panose="02020603050405020304" pitchFamily="18" charset="0"/>
            </a:rPr>
            <a:t>To count on the benefits of AI and human collaborations in the hospitality industry</a:t>
          </a:r>
          <a:endParaRPr lang="en-US">
            <a:latin typeface="Times New Roman" panose="02020603050405020304" pitchFamily="18" charset="0"/>
            <a:cs typeface="Times New Roman" panose="02020603050405020304" pitchFamily="18" charset="0"/>
          </a:endParaRPr>
        </a:p>
      </dgm:t>
    </dgm:pt>
    <dgm:pt modelId="{5D3E62BC-9BE6-4D91-B2F1-2B7295994B55}" type="parTrans" cxnId="{F170554E-35F3-464A-897A-95CE3BEFCC2F}">
      <dgm:prSet/>
      <dgm:spPr/>
      <dgm:t>
        <a:bodyPr/>
        <a:lstStyle/>
        <a:p>
          <a:endParaRPr lang="en-GB"/>
        </a:p>
      </dgm:t>
    </dgm:pt>
    <dgm:pt modelId="{C48137A2-BB87-4083-B433-F97D85553221}" type="sibTrans" cxnId="{F170554E-35F3-464A-897A-95CE3BEFCC2F}">
      <dgm:prSet/>
      <dgm:spPr/>
      <dgm:t>
        <a:bodyPr/>
        <a:lstStyle/>
        <a:p>
          <a:endParaRPr lang="en-GB"/>
        </a:p>
      </dgm:t>
    </dgm:pt>
    <dgm:pt modelId="{03AC8ECF-CF22-4809-ADDB-FFA9DE3774FB}">
      <dgm:prSet/>
      <dgm:spPr/>
      <dgm:t>
        <a:bodyPr/>
        <a:lstStyle/>
        <a:p>
          <a:r>
            <a:rPr lang="en-GB">
              <a:latin typeface="Times New Roman" panose="02020603050405020304" pitchFamily="18" charset="0"/>
              <a:cs typeface="Times New Roman" panose="02020603050405020304" pitchFamily="18" charset="0"/>
            </a:rPr>
            <a:t>To Identify the challenges of AI and human collaboration</a:t>
          </a:r>
          <a:endParaRPr lang="en-US">
            <a:latin typeface="Times New Roman" panose="02020603050405020304" pitchFamily="18" charset="0"/>
            <a:cs typeface="Times New Roman" panose="02020603050405020304" pitchFamily="18" charset="0"/>
          </a:endParaRPr>
        </a:p>
      </dgm:t>
    </dgm:pt>
    <dgm:pt modelId="{E242559F-D073-4CB0-BB93-09396078EAB9}" type="parTrans" cxnId="{DC578B25-29B5-450B-BB40-3C3B60F3B944}">
      <dgm:prSet/>
      <dgm:spPr/>
      <dgm:t>
        <a:bodyPr/>
        <a:lstStyle/>
        <a:p>
          <a:endParaRPr lang="en-GB"/>
        </a:p>
      </dgm:t>
    </dgm:pt>
    <dgm:pt modelId="{55446751-1675-4CE5-A30E-7FC579962ED2}" type="sibTrans" cxnId="{DC578B25-29B5-450B-BB40-3C3B60F3B944}">
      <dgm:prSet/>
      <dgm:spPr/>
      <dgm:t>
        <a:bodyPr/>
        <a:lstStyle/>
        <a:p>
          <a:endParaRPr lang="en-GB"/>
        </a:p>
      </dgm:t>
    </dgm:pt>
    <dgm:pt modelId="{AB3BF17A-5C84-415C-859D-9BC71DE3672B}">
      <dgm:prSet/>
      <dgm:spPr/>
      <dgm:t>
        <a:bodyPr/>
        <a:lstStyle/>
        <a:p>
          <a:r>
            <a:rPr lang="en-GB">
              <a:latin typeface="Times New Roman" panose="02020603050405020304" pitchFamily="18" charset="0"/>
              <a:cs typeface="Times New Roman" panose="02020603050405020304" pitchFamily="18" charset="0"/>
            </a:rPr>
            <a:t>To recommend procedures for mitigating the identified challenges</a:t>
          </a:r>
          <a:endParaRPr lang="en-US">
            <a:latin typeface="Times New Roman" panose="02020603050405020304" pitchFamily="18" charset="0"/>
            <a:cs typeface="Times New Roman" panose="02020603050405020304" pitchFamily="18" charset="0"/>
          </a:endParaRPr>
        </a:p>
      </dgm:t>
    </dgm:pt>
    <dgm:pt modelId="{9A6182BA-3F53-4C6E-8D62-13045278946E}" type="parTrans" cxnId="{32FEADFD-E35F-4BD3-B755-F56EC3A73C09}">
      <dgm:prSet/>
      <dgm:spPr/>
      <dgm:t>
        <a:bodyPr/>
        <a:lstStyle/>
        <a:p>
          <a:endParaRPr lang="en-GB"/>
        </a:p>
      </dgm:t>
    </dgm:pt>
    <dgm:pt modelId="{B4C16273-A571-4DAA-B8B9-CDD9694D29D7}" type="sibTrans" cxnId="{32FEADFD-E35F-4BD3-B755-F56EC3A73C09}">
      <dgm:prSet/>
      <dgm:spPr/>
      <dgm:t>
        <a:bodyPr/>
        <a:lstStyle/>
        <a:p>
          <a:endParaRPr lang="en-GB"/>
        </a:p>
      </dgm:t>
    </dgm:pt>
    <dgm:pt modelId="{32F21D1D-3BCD-4218-A311-88C361C58191}">
      <dgm:prSet/>
      <dgm:spPr/>
      <dgm:t>
        <a:bodyPr/>
        <a:lstStyle/>
        <a:p>
          <a:r>
            <a:rPr lang="en-GB" b="1" i="1">
              <a:latin typeface="Times New Roman" panose="02020603050405020304" pitchFamily="18" charset="0"/>
              <a:cs typeface="Times New Roman" panose="02020603050405020304" pitchFamily="18" charset="0"/>
            </a:rPr>
            <a:t>Research Questions:</a:t>
          </a:r>
          <a:endParaRPr lang="en-US">
            <a:latin typeface="Times New Roman" panose="02020603050405020304" pitchFamily="18" charset="0"/>
            <a:cs typeface="Times New Roman" panose="02020603050405020304" pitchFamily="18" charset="0"/>
          </a:endParaRPr>
        </a:p>
      </dgm:t>
    </dgm:pt>
    <dgm:pt modelId="{18BC2EE0-AA31-4912-945E-3B8AA5B2C6A5}" type="parTrans" cxnId="{071F6422-2765-415B-BA4B-F09A7BB4EA1D}">
      <dgm:prSet/>
      <dgm:spPr/>
      <dgm:t>
        <a:bodyPr/>
        <a:lstStyle/>
        <a:p>
          <a:endParaRPr lang="en-GB"/>
        </a:p>
      </dgm:t>
    </dgm:pt>
    <dgm:pt modelId="{1D366568-E7D8-4309-A2D8-F677841639E4}" type="sibTrans" cxnId="{071F6422-2765-415B-BA4B-F09A7BB4EA1D}">
      <dgm:prSet/>
      <dgm:spPr/>
      <dgm:t>
        <a:bodyPr/>
        <a:lstStyle/>
        <a:p>
          <a:endParaRPr lang="en-GB"/>
        </a:p>
      </dgm:t>
    </dgm:pt>
    <dgm:pt modelId="{49FB7CA4-F06C-446C-9F17-B46AA607859F}">
      <dgm:prSet/>
      <dgm:spPr/>
      <dgm:t>
        <a:bodyPr/>
        <a:lstStyle/>
        <a:p>
          <a:r>
            <a:rPr lang="en-GB">
              <a:latin typeface="Times New Roman" panose="02020603050405020304" pitchFamily="18" charset="0"/>
              <a:cs typeface="Times New Roman" panose="02020603050405020304" pitchFamily="18" charset="0"/>
            </a:rPr>
            <a:t>Brief the basic concept of AI and Human Resources collaboration.</a:t>
          </a:r>
          <a:endParaRPr lang="en-US">
            <a:latin typeface="Times New Roman" panose="02020603050405020304" pitchFamily="18" charset="0"/>
            <a:cs typeface="Times New Roman" panose="02020603050405020304" pitchFamily="18" charset="0"/>
          </a:endParaRPr>
        </a:p>
      </dgm:t>
    </dgm:pt>
    <dgm:pt modelId="{20028B56-09BE-4D26-889C-803A8CFD89CB}" type="parTrans" cxnId="{A95CED71-C2C2-4D0F-9C42-E6A28C27DC01}">
      <dgm:prSet/>
      <dgm:spPr/>
      <dgm:t>
        <a:bodyPr/>
        <a:lstStyle/>
        <a:p>
          <a:endParaRPr lang="en-GB"/>
        </a:p>
      </dgm:t>
    </dgm:pt>
    <dgm:pt modelId="{18149231-83A0-4DEB-B704-B513EA41AF1C}" type="sibTrans" cxnId="{A95CED71-C2C2-4D0F-9C42-E6A28C27DC01}">
      <dgm:prSet/>
      <dgm:spPr/>
      <dgm:t>
        <a:bodyPr/>
        <a:lstStyle/>
        <a:p>
          <a:endParaRPr lang="en-GB"/>
        </a:p>
      </dgm:t>
    </dgm:pt>
    <dgm:pt modelId="{BA5D736E-80C9-4F6E-B59D-61BCAEAE056A}">
      <dgm:prSet/>
      <dgm:spPr/>
      <dgm:t>
        <a:bodyPr/>
        <a:lstStyle/>
        <a:p>
          <a:r>
            <a:rPr lang="en-GB">
              <a:latin typeface="Times New Roman" panose="02020603050405020304" pitchFamily="18" charset="0"/>
              <a:cs typeface="Times New Roman" panose="02020603050405020304" pitchFamily="18" charset="0"/>
            </a:rPr>
            <a:t>How can AI and Human collaboration influence hospitality operations?</a:t>
          </a:r>
          <a:endParaRPr lang="en-US">
            <a:latin typeface="Times New Roman" panose="02020603050405020304" pitchFamily="18" charset="0"/>
            <a:cs typeface="Times New Roman" panose="02020603050405020304" pitchFamily="18" charset="0"/>
          </a:endParaRPr>
        </a:p>
      </dgm:t>
    </dgm:pt>
    <dgm:pt modelId="{326632AF-B502-46E4-8113-F718D561DEFF}" type="parTrans" cxnId="{39F92E63-F180-4711-AF3B-59FA77D38DD9}">
      <dgm:prSet/>
      <dgm:spPr/>
      <dgm:t>
        <a:bodyPr/>
        <a:lstStyle/>
        <a:p>
          <a:endParaRPr lang="en-GB"/>
        </a:p>
      </dgm:t>
    </dgm:pt>
    <dgm:pt modelId="{2DDF8B23-B2B0-4A13-8785-261E36266156}" type="sibTrans" cxnId="{39F92E63-F180-4711-AF3B-59FA77D38DD9}">
      <dgm:prSet/>
      <dgm:spPr/>
      <dgm:t>
        <a:bodyPr/>
        <a:lstStyle/>
        <a:p>
          <a:endParaRPr lang="en-GB"/>
        </a:p>
      </dgm:t>
    </dgm:pt>
    <dgm:pt modelId="{0B90C061-040C-4700-93BA-8673A42EF81D}">
      <dgm:prSet/>
      <dgm:spPr/>
      <dgm:t>
        <a:bodyPr/>
        <a:lstStyle/>
        <a:p>
          <a:r>
            <a:rPr lang="en-GB">
              <a:latin typeface="Times New Roman" panose="02020603050405020304" pitchFamily="18" charset="0"/>
              <a:cs typeface="Times New Roman" panose="02020603050405020304" pitchFamily="18" charset="0"/>
            </a:rPr>
            <a:t>What are the benefits of collaborating Humans with AI in the hospitality industry?</a:t>
          </a:r>
          <a:endParaRPr lang="en-US">
            <a:latin typeface="Times New Roman" panose="02020603050405020304" pitchFamily="18" charset="0"/>
            <a:cs typeface="Times New Roman" panose="02020603050405020304" pitchFamily="18" charset="0"/>
          </a:endParaRPr>
        </a:p>
      </dgm:t>
    </dgm:pt>
    <dgm:pt modelId="{6095C58F-1B02-422B-808C-64EE9A669317}" type="parTrans" cxnId="{0A4BC1EF-41C6-4F70-85A1-0D31270FD7E4}">
      <dgm:prSet/>
      <dgm:spPr/>
      <dgm:t>
        <a:bodyPr/>
        <a:lstStyle/>
        <a:p>
          <a:endParaRPr lang="en-GB"/>
        </a:p>
      </dgm:t>
    </dgm:pt>
    <dgm:pt modelId="{D7DF7C98-E732-4611-89BC-40D9F69A3EC1}" type="sibTrans" cxnId="{0A4BC1EF-41C6-4F70-85A1-0D31270FD7E4}">
      <dgm:prSet/>
      <dgm:spPr/>
      <dgm:t>
        <a:bodyPr/>
        <a:lstStyle/>
        <a:p>
          <a:endParaRPr lang="en-GB"/>
        </a:p>
      </dgm:t>
    </dgm:pt>
    <dgm:pt modelId="{C8956CFD-CE51-442D-B48C-EEFD3A0616B5}">
      <dgm:prSet/>
      <dgm:spPr/>
      <dgm:t>
        <a:bodyPr/>
        <a:lstStyle/>
        <a:p>
          <a:r>
            <a:rPr lang="en-GB">
              <a:latin typeface="Times New Roman" panose="02020603050405020304" pitchFamily="18" charset="0"/>
              <a:cs typeface="Times New Roman" panose="02020603050405020304" pitchFamily="18" charset="0"/>
            </a:rPr>
            <a:t>What are the probable challenges of collaborating AI with humans?</a:t>
          </a:r>
          <a:endParaRPr lang="en-US">
            <a:latin typeface="Times New Roman" panose="02020603050405020304" pitchFamily="18" charset="0"/>
            <a:cs typeface="Times New Roman" panose="02020603050405020304" pitchFamily="18" charset="0"/>
          </a:endParaRPr>
        </a:p>
      </dgm:t>
    </dgm:pt>
    <dgm:pt modelId="{77C279DE-468F-4D92-B214-DC83694C1AE9}" type="parTrans" cxnId="{44A45321-CB54-4FEA-B5D8-B342E9BD4FD1}">
      <dgm:prSet/>
      <dgm:spPr/>
      <dgm:t>
        <a:bodyPr/>
        <a:lstStyle/>
        <a:p>
          <a:endParaRPr lang="en-GB"/>
        </a:p>
      </dgm:t>
    </dgm:pt>
    <dgm:pt modelId="{427F90C5-40C1-4C93-BDAF-94AD8E61173E}" type="sibTrans" cxnId="{44A45321-CB54-4FEA-B5D8-B342E9BD4FD1}">
      <dgm:prSet/>
      <dgm:spPr/>
      <dgm:t>
        <a:bodyPr/>
        <a:lstStyle/>
        <a:p>
          <a:endParaRPr lang="en-GB"/>
        </a:p>
      </dgm:t>
    </dgm:pt>
    <dgm:pt modelId="{E41CDEC7-3522-48F0-95C7-72BC0F968DC2}">
      <dgm:prSet/>
      <dgm:spPr/>
      <dgm:t>
        <a:bodyPr/>
        <a:lstStyle/>
        <a:p>
          <a:r>
            <a:rPr lang="en-GB" dirty="0">
              <a:latin typeface="Times New Roman" panose="02020603050405020304" pitchFamily="18" charset="0"/>
              <a:cs typeface="Times New Roman" panose="02020603050405020304" pitchFamily="18" charset="0"/>
            </a:rPr>
            <a:t>How can the challenges be mitigated?</a:t>
          </a:r>
          <a:endParaRPr lang="en-US" dirty="0">
            <a:latin typeface="Times New Roman" panose="02020603050405020304" pitchFamily="18" charset="0"/>
            <a:cs typeface="Times New Roman" panose="02020603050405020304" pitchFamily="18" charset="0"/>
          </a:endParaRPr>
        </a:p>
      </dgm:t>
    </dgm:pt>
    <dgm:pt modelId="{096F73AC-DE26-4B4B-8A84-7151D85A1BBD}" type="parTrans" cxnId="{A4798004-24A3-400E-8A48-031418DB789B}">
      <dgm:prSet/>
      <dgm:spPr/>
      <dgm:t>
        <a:bodyPr/>
        <a:lstStyle/>
        <a:p>
          <a:endParaRPr lang="en-GB"/>
        </a:p>
      </dgm:t>
    </dgm:pt>
    <dgm:pt modelId="{697EE3EE-006D-495E-9F31-9E589121BE41}" type="sibTrans" cxnId="{A4798004-24A3-400E-8A48-031418DB789B}">
      <dgm:prSet/>
      <dgm:spPr/>
      <dgm:t>
        <a:bodyPr/>
        <a:lstStyle/>
        <a:p>
          <a:endParaRPr lang="en-GB"/>
        </a:p>
      </dgm:t>
    </dgm:pt>
    <dgm:pt modelId="{057C70C7-A418-473F-AB04-B974BD268B28}" type="pres">
      <dgm:prSet presAssocID="{28A09378-B32F-470E-A2D0-0312654BAE1B}" presName="Name0" presStyleCnt="0">
        <dgm:presLayoutVars>
          <dgm:dir/>
          <dgm:animLvl val="lvl"/>
          <dgm:resizeHandles val="exact"/>
        </dgm:presLayoutVars>
      </dgm:prSet>
      <dgm:spPr/>
    </dgm:pt>
    <dgm:pt modelId="{AD2A1166-1EC8-4848-BA40-978D03429965}" type="pres">
      <dgm:prSet presAssocID="{B5018FE1-313C-4924-A1C6-F2301A03AF22}" presName="linNode" presStyleCnt="0"/>
      <dgm:spPr/>
    </dgm:pt>
    <dgm:pt modelId="{83B30768-873C-4572-970B-7C1BD95DF384}" type="pres">
      <dgm:prSet presAssocID="{B5018FE1-313C-4924-A1C6-F2301A03AF22}" presName="parentText" presStyleLbl="node1" presStyleIdx="0" presStyleCnt="3">
        <dgm:presLayoutVars>
          <dgm:chMax val="1"/>
          <dgm:bulletEnabled val="1"/>
        </dgm:presLayoutVars>
      </dgm:prSet>
      <dgm:spPr/>
    </dgm:pt>
    <dgm:pt modelId="{300979A6-50C2-422E-8510-A5C61D52EA7E}" type="pres">
      <dgm:prSet presAssocID="{B5018FE1-313C-4924-A1C6-F2301A03AF22}" presName="descendantText" presStyleLbl="alignAccFollowNode1" presStyleIdx="0" presStyleCnt="3">
        <dgm:presLayoutVars>
          <dgm:bulletEnabled val="1"/>
        </dgm:presLayoutVars>
      </dgm:prSet>
      <dgm:spPr/>
    </dgm:pt>
    <dgm:pt modelId="{885DD755-B697-4C36-B054-3DA00BF60B8E}" type="pres">
      <dgm:prSet presAssocID="{9DFEA5F6-9C0D-45EA-86FF-272D4005E843}" presName="sp" presStyleCnt="0"/>
      <dgm:spPr/>
    </dgm:pt>
    <dgm:pt modelId="{D13FF71B-D5BA-49EF-9F33-010E6FAC43FE}" type="pres">
      <dgm:prSet presAssocID="{B572D06A-9E07-4C12-9FF4-A93C130C492B}" presName="linNode" presStyleCnt="0"/>
      <dgm:spPr/>
    </dgm:pt>
    <dgm:pt modelId="{CDBF1BC9-2B67-4CC5-B99C-6B1BA3314545}" type="pres">
      <dgm:prSet presAssocID="{B572D06A-9E07-4C12-9FF4-A93C130C492B}" presName="parentText" presStyleLbl="node1" presStyleIdx="1" presStyleCnt="3">
        <dgm:presLayoutVars>
          <dgm:chMax val="1"/>
          <dgm:bulletEnabled val="1"/>
        </dgm:presLayoutVars>
      </dgm:prSet>
      <dgm:spPr/>
    </dgm:pt>
    <dgm:pt modelId="{A26D5009-2EF6-4842-B064-BFEB55D7C93A}" type="pres">
      <dgm:prSet presAssocID="{B572D06A-9E07-4C12-9FF4-A93C130C492B}" presName="descendantText" presStyleLbl="alignAccFollowNode1" presStyleIdx="1" presStyleCnt="3">
        <dgm:presLayoutVars>
          <dgm:bulletEnabled val="1"/>
        </dgm:presLayoutVars>
      </dgm:prSet>
      <dgm:spPr/>
    </dgm:pt>
    <dgm:pt modelId="{90A5313A-C38F-424C-9A17-BE047BC87D76}" type="pres">
      <dgm:prSet presAssocID="{0E36539B-5531-44D3-B54F-A91DD2727581}" presName="sp" presStyleCnt="0"/>
      <dgm:spPr/>
    </dgm:pt>
    <dgm:pt modelId="{A47DB983-E407-4993-AA61-3C6FF9475FCB}" type="pres">
      <dgm:prSet presAssocID="{32F21D1D-3BCD-4218-A311-88C361C58191}" presName="linNode" presStyleCnt="0"/>
      <dgm:spPr/>
    </dgm:pt>
    <dgm:pt modelId="{2C1D8455-CD8D-485D-9297-DE5E0E79CE19}" type="pres">
      <dgm:prSet presAssocID="{32F21D1D-3BCD-4218-A311-88C361C58191}" presName="parentText" presStyleLbl="node1" presStyleIdx="2" presStyleCnt="3">
        <dgm:presLayoutVars>
          <dgm:chMax val="1"/>
          <dgm:bulletEnabled val="1"/>
        </dgm:presLayoutVars>
      </dgm:prSet>
      <dgm:spPr/>
    </dgm:pt>
    <dgm:pt modelId="{BBBAC3F4-73EC-4591-B7B9-B34037608B82}" type="pres">
      <dgm:prSet presAssocID="{32F21D1D-3BCD-4218-A311-88C361C58191}" presName="descendantText" presStyleLbl="alignAccFollowNode1" presStyleIdx="2" presStyleCnt="3">
        <dgm:presLayoutVars>
          <dgm:bulletEnabled val="1"/>
        </dgm:presLayoutVars>
      </dgm:prSet>
      <dgm:spPr/>
    </dgm:pt>
  </dgm:ptLst>
  <dgm:cxnLst>
    <dgm:cxn modelId="{A4798004-24A3-400E-8A48-031418DB789B}" srcId="{32F21D1D-3BCD-4218-A311-88C361C58191}" destId="{E41CDEC7-3522-48F0-95C7-72BC0F968DC2}" srcOrd="4" destOrd="0" parTransId="{096F73AC-DE26-4B4B-8A84-7151D85A1BBD}" sibTransId="{697EE3EE-006D-495E-9F31-9E589121BE41}"/>
    <dgm:cxn modelId="{2E8C9B0E-8BE0-481A-AE8E-77DEBA62082F}" type="presOf" srcId="{107D88F9-10EC-4B97-8469-939CE4673C4B}" destId="{300979A6-50C2-422E-8510-A5C61D52EA7E}" srcOrd="0" destOrd="0" presId="urn:microsoft.com/office/officeart/2005/8/layout/vList5"/>
    <dgm:cxn modelId="{0D950B10-3C8A-4212-AD5B-132FE29B528B}" srcId="{28A09378-B32F-470E-A2D0-0312654BAE1B}" destId="{B572D06A-9E07-4C12-9FF4-A93C130C492B}" srcOrd="1" destOrd="0" parTransId="{AED6F6DD-34F4-4579-B3EA-146EEA7699FC}" sibTransId="{0E36539B-5531-44D3-B54F-A91DD2727581}"/>
    <dgm:cxn modelId="{B62F1417-B9D8-4101-80C5-9347B8B28228}" type="presOf" srcId="{49FB7CA4-F06C-446C-9F17-B46AA607859F}" destId="{BBBAC3F4-73EC-4591-B7B9-B34037608B82}" srcOrd="0" destOrd="0" presId="urn:microsoft.com/office/officeart/2005/8/layout/vList5"/>
    <dgm:cxn modelId="{8587271D-BA7A-4079-B661-03876F9F2327}" type="presOf" srcId="{03AC8ECF-CF22-4809-ADDB-FFA9DE3774FB}" destId="{A26D5009-2EF6-4842-B064-BFEB55D7C93A}" srcOrd="0" destOrd="2" presId="urn:microsoft.com/office/officeart/2005/8/layout/vList5"/>
    <dgm:cxn modelId="{44A45321-CB54-4FEA-B5D8-B342E9BD4FD1}" srcId="{32F21D1D-3BCD-4218-A311-88C361C58191}" destId="{C8956CFD-CE51-442D-B48C-EEFD3A0616B5}" srcOrd="3" destOrd="0" parTransId="{77C279DE-468F-4D92-B214-DC83694C1AE9}" sibTransId="{427F90C5-40C1-4C93-BDAF-94AD8E61173E}"/>
    <dgm:cxn modelId="{071F6422-2765-415B-BA4B-F09A7BB4EA1D}" srcId="{28A09378-B32F-470E-A2D0-0312654BAE1B}" destId="{32F21D1D-3BCD-4218-A311-88C361C58191}" srcOrd="2" destOrd="0" parTransId="{18BC2EE0-AA31-4912-945E-3B8AA5B2C6A5}" sibTransId="{1D366568-E7D8-4309-A2D8-F677841639E4}"/>
    <dgm:cxn modelId="{DC578B25-29B5-450B-BB40-3C3B60F3B944}" srcId="{B572D06A-9E07-4C12-9FF4-A93C130C492B}" destId="{03AC8ECF-CF22-4809-ADDB-FFA9DE3774FB}" srcOrd="2" destOrd="0" parTransId="{E242559F-D073-4CB0-BB93-09396078EAB9}" sibTransId="{55446751-1675-4CE5-A30E-7FC579962ED2}"/>
    <dgm:cxn modelId="{CCDA1936-984B-40A4-B7DC-F9D96967231D}" type="presOf" srcId="{B5018FE1-313C-4924-A1C6-F2301A03AF22}" destId="{83B30768-873C-4572-970B-7C1BD95DF384}" srcOrd="0" destOrd="0" presId="urn:microsoft.com/office/officeart/2005/8/layout/vList5"/>
    <dgm:cxn modelId="{39F92E63-F180-4711-AF3B-59FA77D38DD9}" srcId="{32F21D1D-3BCD-4218-A311-88C361C58191}" destId="{BA5D736E-80C9-4F6E-B59D-61BCAEAE056A}" srcOrd="1" destOrd="0" parTransId="{326632AF-B502-46E4-8113-F718D561DEFF}" sibTransId="{2DDF8B23-B2B0-4A13-8785-261E36266156}"/>
    <dgm:cxn modelId="{A03B8769-54D9-4FDB-B545-50621A438395}" type="presOf" srcId="{0301C650-979C-4313-B90D-6304B41CF3E8}" destId="{A26D5009-2EF6-4842-B064-BFEB55D7C93A}" srcOrd="0" destOrd="0" presId="urn:microsoft.com/office/officeart/2005/8/layout/vList5"/>
    <dgm:cxn modelId="{F334886C-E94A-42EE-B23B-8D7ADDCBF1A1}" type="presOf" srcId="{B572D06A-9E07-4C12-9FF4-A93C130C492B}" destId="{CDBF1BC9-2B67-4CC5-B99C-6B1BA3314545}" srcOrd="0" destOrd="0" presId="urn:microsoft.com/office/officeart/2005/8/layout/vList5"/>
    <dgm:cxn modelId="{F170554E-35F3-464A-897A-95CE3BEFCC2F}" srcId="{B572D06A-9E07-4C12-9FF4-A93C130C492B}" destId="{D8A61511-D66C-48B1-A798-A3B8B34D8074}" srcOrd="1" destOrd="0" parTransId="{5D3E62BC-9BE6-4D91-B2F1-2B7295994B55}" sibTransId="{C48137A2-BB87-4083-B433-F97D85553221}"/>
    <dgm:cxn modelId="{E743E051-883C-47DB-ACEE-26DC73119C73}" type="presOf" srcId="{32F21D1D-3BCD-4218-A311-88C361C58191}" destId="{2C1D8455-CD8D-485D-9297-DE5E0E79CE19}" srcOrd="0" destOrd="0" presId="urn:microsoft.com/office/officeart/2005/8/layout/vList5"/>
    <dgm:cxn modelId="{A95CED71-C2C2-4D0F-9C42-E6A28C27DC01}" srcId="{32F21D1D-3BCD-4218-A311-88C361C58191}" destId="{49FB7CA4-F06C-446C-9F17-B46AA607859F}" srcOrd="0" destOrd="0" parTransId="{20028B56-09BE-4D26-889C-803A8CFD89CB}" sibTransId="{18149231-83A0-4DEB-B704-B513EA41AF1C}"/>
    <dgm:cxn modelId="{4BEAA05A-99A5-4188-8B20-BEFCF91EA24D}" type="presOf" srcId="{0B90C061-040C-4700-93BA-8673A42EF81D}" destId="{BBBAC3F4-73EC-4591-B7B9-B34037608B82}" srcOrd="0" destOrd="2" presId="urn:microsoft.com/office/officeart/2005/8/layout/vList5"/>
    <dgm:cxn modelId="{A4BDC67A-F133-498C-A6B7-4E24B8155E68}" srcId="{28A09378-B32F-470E-A2D0-0312654BAE1B}" destId="{B5018FE1-313C-4924-A1C6-F2301A03AF22}" srcOrd="0" destOrd="0" parTransId="{9258458B-ACD5-4233-A1C6-7F8015CE3833}" sibTransId="{9DFEA5F6-9C0D-45EA-86FF-272D4005E843}"/>
    <dgm:cxn modelId="{577DFC8D-3838-4B01-9E17-95F943475DDF}" type="presOf" srcId="{AB3BF17A-5C84-415C-859D-9BC71DE3672B}" destId="{A26D5009-2EF6-4842-B064-BFEB55D7C93A}" srcOrd="0" destOrd="3" presId="urn:microsoft.com/office/officeart/2005/8/layout/vList5"/>
    <dgm:cxn modelId="{81414591-0D9E-4169-A7DB-CF0CD32D57D5}" type="presOf" srcId="{C8956CFD-CE51-442D-B48C-EEFD3A0616B5}" destId="{BBBAC3F4-73EC-4591-B7B9-B34037608B82}" srcOrd="0" destOrd="3" presId="urn:microsoft.com/office/officeart/2005/8/layout/vList5"/>
    <dgm:cxn modelId="{52B2E6C3-79B9-4167-8486-ECFCC26D4B16}" type="presOf" srcId="{BA5D736E-80C9-4F6E-B59D-61BCAEAE056A}" destId="{BBBAC3F4-73EC-4591-B7B9-B34037608B82}" srcOrd="0" destOrd="1" presId="urn:microsoft.com/office/officeart/2005/8/layout/vList5"/>
    <dgm:cxn modelId="{97D052D0-09AF-467B-8137-D0CE6C3D69D5}" srcId="{B572D06A-9E07-4C12-9FF4-A93C130C492B}" destId="{0301C650-979C-4313-B90D-6304B41CF3E8}" srcOrd="0" destOrd="0" parTransId="{0C90C979-F6BB-4753-84CB-039BB01EF82D}" sibTransId="{0FF2A9A3-5799-4CAE-9E77-47CECE3F8486}"/>
    <dgm:cxn modelId="{D48CF8D3-34EC-41B9-AFF3-393B65F709CC}" type="presOf" srcId="{E41CDEC7-3522-48F0-95C7-72BC0F968DC2}" destId="{BBBAC3F4-73EC-4591-B7B9-B34037608B82}" srcOrd="0" destOrd="4" presId="urn:microsoft.com/office/officeart/2005/8/layout/vList5"/>
    <dgm:cxn modelId="{474547E5-9E1D-44C5-A035-BCE0904F11DB}" srcId="{B5018FE1-313C-4924-A1C6-F2301A03AF22}" destId="{107D88F9-10EC-4B97-8469-939CE4673C4B}" srcOrd="0" destOrd="0" parTransId="{0C1F7430-EC86-495A-9592-4F4B99F95645}" sibTransId="{8F6DF968-22A1-4E0A-935C-8B3F54C6B6D1}"/>
    <dgm:cxn modelId="{0A4BC1EF-41C6-4F70-85A1-0D31270FD7E4}" srcId="{32F21D1D-3BCD-4218-A311-88C361C58191}" destId="{0B90C061-040C-4700-93BA-8673A42EF81D}" srcOrd="2" destOrd="0" parTransId="{6095C58F-1B02-422B-808C-64EE9A669317}" sibTransId="{D7DF7C98-E732-4611-89BC-40D9F69A3EC1}"/>
    <dgm:cxn modelId="{8AE424F1-6616-4EAA-A064-DFB7FC4CC507}" type="presOf" srcId="{28A09378-B32F-470E-A2D0-0312654BAE1B}" destId="{057C70C7-A418-473F-AB04-B974BD268B28}" srcOrd="0" destOrd="0" presId="urn:microsoft.com/office/officeart/2005/8/layout/vList5"/>
    <dgm:cxn modelId="{F1310CF5-0CE9-457E-8C6B-D8DA98AC9B5D}" type="presOf" srcId="{D8A61511-D66C-48B1-A798-A3B8B34D8074}" destId="{A26D5009-2EF6-4842-B064-BFEB55D7C93A}" srcOrd="0" destOrd="1" presId="urn:microsoft.com/office/officeart/2005/8/layout/vList5"/>
    <dgm:cxn modelId="{32FEADFD-E35F-4BD3-B755-F56EC3A73C09}" srcId="{B572D06A-9E07-4C12-9FF4-A93C130C492B}" destId="{AB3BF17A-5C84-415C-859D-9BC71DE3672B}" srcOrd="3" destOrd="0" parTransId="{9A6182BA-3F53-4C6E-8D62-13045278946E}" sibTransId="{B4C16273-A571-4DAA-B8B9-CDD9694D29D7}"/>
    <dgm:cxn modelId="{58EE2231-F913-4EA2-94BF-541CB75A4F0B}" type="presParOf" srcId="{057C70C7-A418-473F-AB04-B974BD268B28}" destId="{AD2A1166-1EC8-4848-BA40-978D03429965}" srcOrd="0" destOrd="0" presId="urn:microsoft.com/office/officeart/2005/8/layout/vList5"/>
    <dgm:cxn modelId="{72AFD48A-D75F-4EBC-899F-871281CCBF1A}" type="presParOf" srcId="{AD2A1166-1EC8-4848-BA40-978D03429965}" destId="{83B30768-873C-4572-970B-7C1BD95DF384}" srcOrd="0" destOrd="0" presId="urn:microsoft.com/office/officeart/2005/8/layout/vList5"/>
    <dgm:cxn modelId="{8D5B02C2-C73E-4BD1-ACB2-7774B95FC534}" type="presParOf" srcId="{AD2A1166-1EC8-4848-BA40-978D03429965}" destId="{300979A6-50C2-422E-8510-A5C61D52EA7E}" srcOrd="1" destOrd="0" presId="urn:microsoft.com/office/officeart/2005/8/layout/vList5"/>
    <dgm:cxn modelId="{3A9CB8E5-17A2-4107-8F05-DDB649C0D678}" type="presParOf" srcId="{057C70C7-A418-473F-AB04-B974BD268B28}" destId="{885DD755-B697-4C36-B054-3DA00BF60B8E}" srcOrd="1" destOrd="0" presId="urn:microsoft.com/office/officeart/2005/8/layout/vList5"/>
    <dgm:cxn modelId="{362B1AC8-634F-4ECD-98CD-7CCBCF791426}" type="presParOf" srcId="{057C70C7-A418-473F-AB04-B974BD268B28}" destId="{D13FF71B-D5BA-49EF-9F33-010E6FAC43FE}" srcOrd="2" destOrd="0" presId="urn:microsoft.com/office/officeart/2005/8/layout/vList5"/>
    <dgm:cxn modelId="{D294AEC5-25AA-410B-874E-5CFEACE3053C}" type="presParOf" srcId="{D13FF71B-D5BA-49EF-9F33-010E6FAC43FE}" destId="{CDBF1BC9-2B67-4CC5-B99C-6B1BA3314545}" srcOrd="0" destOrd="0" presId="urn:microsoft.com/office/officeart/2005/8/layout/vList5"/>
    <dgm:cxn modelId="{71547F3A-34CE-4936-8A0E-71AD2D0B009F}" type="presParOf" srcId="{D13FF71B-D5BA-49EF-9F33-010E6FAC43FE}" destId="{A26D5009-2EF6-4842-B064-BFEB55D7C93A}" srcOrd="1" destOrd="0" presId="urn:microsoft.com/office/officeart/2005/8/layout/vList5"/>
    <dgm:cxn modelId="{2ACC4FA0-072A-4563-B1C3-280DF095959B}" type="presParOf" srcId="{057C70C7-A418-473F-AB04-B974BD268B28}" destId="{90A5313A-C38F-424C-9A17-BE047BC87D76}" srcOrd="3" destOrd="0" presId="urn:microsoft.com/office/officeart/2005/8/layout/vList5"/>
    <dgm:cxn modelId="{0FE95CE7-2ECF-4891-AF5F-B82EF040D344}" type="presParOf" srcId="{057C70C7-A418-473F-AB04-B974BD268B28}" destId="{A47DB983-E407-4993-AA61-3C6FF9475FCB}" srcOrd="4" destOrd="0" presId="urn:microsoft.com/office/officeart/2005/8/layout/vList5"/>
    <dgm:cxn modelId="{6C604B71-2914-4B27-A12D-65FA2B2F2127}" type="presParOf" srcId="{A47DB983-E407-4993-AA61-3C6FF9475FCB}" destId="{2C1D8455-CD8D-485D-9297-DE5E0E79CE19}" srcOrd="0" destOrd="0" presId="urn:microsoft.com/office/officeart/2005/8/layout/vList5"/>
    <dgm:cxn modelId="{E7FC742B-914C-4329-ACB7-86B88485F222}" type="presParOf" srcId="{A47DB983-E407-4993-AA61-3C6FF9475FCB}" destId="{BBBAC3F4-73EC-4591-B7B9-B34037608B82}"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6292AF-F886-420A-9A10-0A07C84D869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9DE2173-7130-4A37-B5DA-33C922EF5FDA}">
      <dgm:prSet custT="1"/>
      <dgm:spPr/>
      <dgm:t>
        <a:bodyPr/>
        <a:lstStyle/>
        <a:p>
          <a:r>
            <a:rPr lang="en-GB" sz="2400" dirty="0">
              <a:latin typeface="Times New Roman" panose="02020603050405020304" pitchFamily="18" charset="0"/>
              <a:cs typeface="Times New Roman" panose="02020603050405020304" pitchFamily="18" charset="0"/>
            </a:rPr>
            <a:t>Automation will help to personalise the guests’ services (</a:t>
          </a:r>
          <a:r>
            <a:rPr lang="en-GB" sz="2400" dirty="0" err="1">
              <a:latin typeface="Times New Roman" panose="02020603050405020304" pitchFamily="18" charset="0"/>
              <a:cs typeface="Times New Roman" panose="02020603050405020304" pitchFamily="18" charset="0"/>
            </a:rPr>
            <a:t>Buhalis</a:t>
          </a:r>
          <a:r>
            <a:rPr lang="en-GB" sz="2400" dirty="0">
              <a:latin typeface="Times New Roman" panose="02020603050405020304" pitchFamily="18" charset="0"/>
              <a:cs typeface="Times New Roman" panose="02020603050405020304" pitchFamily="18" charset="0"/>
            </a:rPr>
            <a:t> and </a:t>
          </a:r>
          <a:r>
            <a:rPr lang="en-GB" sz="2400" dirty="0" err="1">
              <a:latin typeface="Times New Roman" panose="02020603050405020304" pitchFamily="18" charset="0"/>
              <a:cs typeface="Times New Roman" panose="02020603050405020304" pitchFamily="18" charset="0"/>
            </a:rPr>
            <a:t>Moldavska</a:t>
          </a:r>
          <a:r>
            <a:rPr lang="en-GB" sz="2400" dirty="0">
              <a:latin typeface="Times New Roman" panose="02020603050405020304" pitchFamily="18" charset="0"/>
              <a:cs typeface="Times New Roman" panose="02020603050405020304" pitchFamily="18" charset="0"/>
            </a:rPr>
            <a:t>, 2022).</a:t>
          </a:r>
          <a:endParaRPr lang="en-US" sz="2400" dirty="0">
            <a:latin typeface="Times New Roman" panose="02020603050405020304" pitchFamily="18" charset="0"/>
            <a:cs typeface="Times New Roman" panose="02020603050405020304" pitchFamily="18" charset="0"/>
          </a:endParaRPr>
        </a:p>
      </dgm:t>
    </dgm:pt>
    <dgm:pt modelId="{7B1D7339-EC91-4A6E-8DFA-8DD3FA22CBE6}" type="parTrans" cxnId="{6B723D4B-B004-4366-BA67-48C5C4CA1086}">
      <dgm:prSet/>
      <dgm:spPr/>
      <dgm:t>
        <a:bodyPr/>
        <a:lstStyle/>
        <a:p>
          <a:endParaRPr lang="en-US"/>
        </a:p>
      </dgm:t>
    </dgm:pt>
    <dgm:pt modelId="{2C20DF3C-44D9-4B74-9978-E8CF19FFF51C}" type="sibTrans" cxnId="{6B723D4B-B004-4366-BA67-48C5C4CA1086}">
      <dgm:prSet/>
      <dgm:spPr/>
      <dgm:t>
        <a:bodyPr/>
        <a:lstStyle/>
        <a:p>
          <a:endParaRPr lang="en-US"/>
        </a:p>
      </dgm:t>
    </dgm:pt>
    <dgm:pt modelId="{76941B98-7B24-430F-87EA-D5E35BBD9FEE}">
      <dgm:prSet custT="1"/>
      <dgm:spPr/>
      <dgm:t>
        <a:bodyPr/>
        <a:lstStyle/>
        <a:p>
          <a:r>
            <a:rPr lang="en-GB" sz="2400">
              <a:latin typeface="Times New Roman" panose="02020603050405020304" pitchFamily="18" charset="0"/>
              <a:cs typeface="Times New Roman" panose="02020603050405020304" pitchFamily="18" charset="0"/>
            </a:rPr>
            <a:t>Operational efficiency increases through augmented and virtual reality technologies (Salama, 2024).</a:t>
          </a:r>
          <a:endParaRPr lang="en-US" sz="2400">
            <a:latin typeface="Times New Roman" panose="02020603050405020304" pitchFamily="18" charset="0"/>
            <a:cs typeface="Times New Roman" panose="02020603050405020304" pitchFamily="18" charset="0"/>
          </a:endParaRPr>
        </a:p>
      </dgm:t>
    </dgm:pt>
    <dgm:pt modelId="{69DB352F-F1F6-4F6F-99C2-16FCE3A661E7}" type="parTrans" cxnId="{51941332-FC67-4D37-B6C7-E9D92085E1FD}">
      <dgm:prSet/>
      <dgm:spPr/>
      <dgm:t>
        <a:bodyPr/>
        <a:lstStyle/>
        <a:p>
          <a:endParaRPr lang="en-US"/>
        </a:p>
      </dgm:t>
    </dgm:pt>
    <dgm:pt modelId="{84143B45-754F-463A-8212-6528DA8F5016}" type="sibTrans" cxnId="{51941332-FC67-4D37-B6C7-E9D92085E1FD}">
      <dgm:prSet/>
      <dgm:spPr/>
      <dgm:t>
        <a:bodyPr/>
        <a:lstStyle/>
        <a:p>
          <a:endParaRPr lang="en-US"/>
        </a:p>
      </dgm:t>
    </dgm:pt>
    <dgm:pt modelId="{DD16A256-245E-4F28-912A-117DAD266B7A}">
      <dgm:prSet custT="1"/>
      <dgm:spPr/>
      <dgm:t>
        <a:bodyPr/>
        <a:lstStyle/>
        <a:p>
          <a:r>
            <a:rPr lang="en-GB" sz="2400" dirty="0">
              <a:latin typeface="Times New Roman" panose="02020603050405020304" pitchFamily="18" charset="0"/>
              <a:cs typeface="Times New Roman" panose="02020603050405020304" pitchFamily="18" charset="0"/>
            </a:rPr>
            <a:t>Guest retention programs can be initiated with AI technology (</a:t>
          </a:r>
          <a:r>
            <a:rPr lang="en-GB" sz="2400" dirty="0" err="1">
              <a:latin typeface="Times New Roman" panose="02020603050405020304" pitchFamily="18" charset="0"/>
              <a:cs typeface="Times New Roman" panose="02020603050405020304" pitchFamily="18" charset="0"/>
            </a:rPr>
            <a:t>Bardukova</a:t>
          </a:r>
          <a:r>
            <a:rPr lang="en-GB" sz="2400" dirty="0">
              <a:latin typeface="Times New Roman" panose="02020603050405020304" pitchFamily="18" charset="0"/>
              <a:cs typeface="Times New Roman" panose="02020603050405020304" pitchFamily="18" charset="0"/>
            </a:rPr>
            <a:t>, 2023).</a:t>
          </a:r>
          <a:endParaRPr lang="en-US" sz="2400" dirty="0">
            <a:latin typeface="Times New Roman" panose="02020603050405020304" pitchFamily="18" charset="0"/>
            <a:cs typeface="Times New Roman" panose="02020603050405020304" pitchFamily="18" charset="0"/>
          </a:endParaRPr>
        </a:p>
      </dgm:t>
    </dgm:pt>
    <dgm:pt modelId="{FBF647B6-2787-4632-B316-F2356A6D8087}" type="parTrans" cxnId="{63C90B35-C9E3-4DEB-8916-D2CC2DA3A9DD}">
      <dgm:prSet/>
      <dgm:spPr/>
      <dgm:t>
        <a:bodyPr/>
        <a:lstStyle/>
        <a:p>
          <a:endParaRPr lang="en-US"/>
        </a:p>
      </dgm:t>
    </dgm:pt>
    <dgm:pt modelId="{4A34F76F-978E-4344-BA71-CA037F68BDB7}" type="sibTrans" cxnId="{63C90B35-C9E3-4DEB-8916-D2CC2DA3A9DD}">
      <dgm:prSet/>
      <dgm:spPr/>
      <dgm:t>
        <a:bodyPr/>
        <a:lstStyle/>
        <a:p>
          <a:endParaRPr lang="en-US"/>
        </a:p>
      </dgm:t>
    </dgm:pt>
    <dgm:pt modelId="{D95482CD-B1F4-4C7D-B38F-DB8F17440609}" type="pres">
      <dgm:prSet presAssocID="{4B6292AF-F886-420A-9A10-0A07C84D869A}" presName="root" presStyleCnt="0">
        <dgm:presLayoutVars>
          <dgm:dir/>
          <dgm:resizeHandles val="exact"/>
        </dgm:presLayoutVars>
      </dgm:prSet>
      <dgm:spPr/>
    </dgm:pt>
    <dgm:pt modelId="{F312D81A-E403-4CAB-B691-31F6C3343FB9}" type="pres">
      <dgm:prSet presAssocID="{4B6292AF-F886-420A-9A10-0A07C84D869A}" presName="container" presStyleCnt="0">
        <dgm:presLayoutVars>
          <dgm:dir/>
          <dgm:resizeHandles val="exact"/>
        </dgm:presLayoutVars>
      </dgm:prSet>
      <dgm:spPr/>
    </dgm:pt>
    <dgm:pt modelId="{7FEA2C90-37CC-4963-98CF-FA69E5C77AE8}" type="pres">
      <dgm:prSet presAssocID="{19DE2173-7130-4A37-B5DA-33C922EF5FDA}" presName="compNode" presStyleCnt="0"/>
      <dgm:spPr/>
    </dgm:pt>
    <dgm:pt modelId="{ED5D5C37-A61D-46CE-BDC8-6E77F449D16E}" type="pres">
      <dgm:prSet presAssocID="{19DE2173-7130-4A37-B5DA-33C922EF5FDA}" presName="iconBgRect" presStyleLbl="bgShp" presStyleIdx="0" presStyleCnt="3"/>
      <dgm:spPr/>
    </dgm:pt>
    <dgm:pt modelId="{FB6861AD-5033-4353-B804-692DF83335C3}" type="pres">
      <dgm:prSet presAssocID="{19DE2173-7130-4A37-B5DA-33C922EF5FDA}"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6551048F-633D-4B0C-A222-78D8F737805D}" type="pres">
      <dgm:prSet presAssocID="{19DE2173-7130-4A37-B5DA-33C922EF5FDA}" presName="spaceRect" presStyleCnt="0"/>
      <dgm:spPr/>
    </dgm:pt>
    <dgm:pt modelId="{2D9D28DB-9896-4462-B068-58A3940522A1}" type="pres">
      <dgm:prSet presAssocID="{19DE2173-7130-4A37-B5DA-33C922EF5FDA}" presName="textRect" presStyleLbl="revTx" presStyleIdx="0" presStyleCnt="3">
        <dgm:presLayoutVars>
          <dgm:chMax val="1"/>
          <dgm:chPref val="1"/>
        </dgm:presLayoutVars>
      </dgm:prSet>
      <dgm:spPr/>
    </dgm:pt>
    <dgm:pt modelId="{54B1DFF9-C46D-42F0-AF9F-C649801D0A64}" type="pres">
      <dgm:prSet presAssocID="{2C20DF3C-44D9-4B74-9978-E8CF19FFF51C}" presName="sibTrans" presStyleLbl="sibTrans2D1" presStyleIdx="0" presStyleCnt="0"/>
      <dgm:spPr/>
    </dgm:pt>
    <dgm:pt modelId="{4E2735F6-7C2F-47C7-8A58-72618B9D94CF}" type="pres">
      <dgm:prSet presAssocID="{76941B98-7B24-430F-87EA-D5E35BBD9FEE}" presName="compNode" presStyleCnt="0"/>
      <dgm:spPr/>
    </dgm:pt>
    <dgm:pt modelId="{279D91C3-4FA6-4F61-A207-5F6F8D485C84}" type="pres">
      <dgm:prSet presAssocID="{76941B98-7B24-430F-87EA-D5E35BBD9FEE}" presName="iconBgRect" presStyleLbl="bgShp" presStyleIdx="1" presStyleCnt="3"/>
      <dgm:spPr/>
    </dgm:pt>
    <dgm:pt modelId="{6ACA5E84-C014-4B3D-8C1D-39D5832FB3A4}" type="pres">
      <dgm:prSet presAssocID="{76941B98-7B24-430F-87EA-D5E35BBD9FEE}"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irtual RealityHeadset"/>
        </a:ext>
      </dgm:extLst>
    </dgm:pt>
    <dgm:pt modelId="{B93156B8-09B9-48E1-A393-1FBB320CE76B}" type="pres">
      <dgm:prSet presAssocID="{76941B98-7B24-430F-87EA-D5E35BBD9FEE}" presName="spaceRect" presStyleCnt="0"/>
      <dgm:spPr/>
    </dgm:pt>
    <dgm:pt modelId="{92BA2164-93EE-45D1-B286-F7FBD9C06B06}" type="pres">
      <dgm:prSet presAssocID="{76941B98-7B24-430F-87EA-D5E35BBD9FEE}" presName="textRect" presStyleLbl="revTx" presStyleIdx="1" presStyleCnt="3">
        <dgm:presLayoutVars>
          <dgm:chMax val="1"/>
          <dgm:chPref val="1"/>
        </dgm:presLayoutVars>
      </dgm:prSet>
      <dgm:spPr/>
    </dgm:pt>
    <dgm:pt modelId="{F032726C-CEE0-4FE5-85E5-8B2800629B7D}" type="pres">
      <dgm:prSet presAssocID="{84143B45-754F-463A-8212-6528DA8F5016}" presName="sibTrans" presStyleLbl="sibTrans2D1" presStyleIdx="0" presStyleCnt="0"/>
      <dgm:spPr/>
    </dgm:pt>
    <dgm:pt modelId="{8E03F004-2FD3-4099-B4D8-8D56B69A21FB}" type="pres">
      <dgm:prSet presAssocID="{DD16A256-245E-4F28-912A-117DAD266B7A}" presName="compNode" presStyleCnt="0"/>
      <dgm:spPr/>
    </dgm:pt>
    <dgm:pt modelId="{89BBAF84-2153-4C89-9A87-81506E3D1BBC}" type="pres">
      <dgm:prSet presAssocID="{DD16A256-245E-4F28-912A-117DAD266B7A}" presName="iconBgRect" presStyleLbl="bgShp" presStyleIdx="2" presStyleCnt="3"/>
      <dgm:spPr/>
    </dgm:pt>
    <dgm:pt modelId="{48E48BD8-F7C1-4518-9A17-B03839C9D110}" type="pres">
      <dgm:prSet presAssocID="{DD16A256-245E-4F28-912A-117DAD266B7A}"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ze"/>
        </a:ext>
      </dgm:extLst>
    </dgm:pt>
    <dgm:pt modelId="{E40796F4-B901-440B-B8EA-D87E3E4CBB2F}" type="pres">
      <dgm:prSet presAssocID="{DD16A256-245E-4F28-912A-117DAD266B7A}" presName="spaceRect" presStyleCnt="0"/>
      <dgm:spPr/>
    </dgm:pt>
    <dgm:pt modelId="{0311420C-9968-472E-95AD-870B37349AAA}" type="pres">
      <dgm:prSet presAssocID="{DD16A256-245E-4F28-912A-117DAD266B7A}" presName="textRect" presStyleLbl="revTx" presStyleIdx="2" presStyleCnt="3">
        <dgm:presLayoutVars>
          <dgm:chMax val="1"/>
          <dgm:chPref val="1"/>
        </dgm:presLayoutVars>
      </dgm:prSet>
      <dgm:spPr/>
    </dgm:pt>
  </dgm:ptLst>
  <dgm:cxnLst>
    <dgm:cxn modelId="{471AD611-A242-4CA6-A0BE-CCC0A1C629AF}" type="presOf" srcId="{84143B45-754F-463A-8212-6528DA8F5016}" destId="{F032726C-CEE0-4FE5-85E5-8B2800629B7D}" srcOrd="0" destOrd="0" presId="urn:microsoft.com/office/officeart/2018/2/layout/IconCircleList"/>
    <dgm:cxn modelId="{51941332-FC67-4D37-B6C7-E9D92085E1FD}" srcId="{4B6292AF-F886-420A-9A10-0A07C84D869A}" destId="{76941B98-7B24-430F-87EA-D5E35BBD9FEE}" srcOrd="1" destOrd="0" parTransId="{69DB352F-F1F6-4F6F-99C2-16FCE3A661E7}" sibTransId="{84143B45-754F-463A-8212-6528DA8F5016}"/>
    <dgm:cxn modelId="{63C90B35-C9E3-4DEB-8916-D2CC2DA3A9DD}" srcId="{4B6292AF-F886-420A-9A10-0A07C84D869A}" destId="{DD16A256-245E-4F28-912A-117DAD266B7A}" srcOrd="2" destOrd="0" parTransId="{FBF647B6-2787-4632-B316-F2356A6D8087}" sibTransId="{4A34F76F-978E-4344-BA71-CA037F68BDB7}"/>
    <dgm:cxn modelId="{6B723D4B-B004-4366-BA67-48C5C4CA1086}" srcId="{4B6292AF-F886-420A-9A10-0A07C84D869A}" destId="{19DE2173-7130-4A37-B5DA-33C922EF5FDA}" srcOrd="0" destOrd="0" parTransId="{7B1D7339-EC91-4A6E-8DFA-8DD3FA22CBE6}" sibTransId="{2C20DF3C-44D9-4B74-9978-E8CF19FFF51C}"/>
    <dgm:cxn modelId="{8CA4586E-63FC-48DD-930C-4D1228A2B310}" type="presOf" srcId="{19DE2173-7130-4A37-B5DA-33C922EF5FDA}" destId="{2D9D28DB-9896-4462-B068-58A3940522A1}" srcOrd="0" destOrd="0" presId="urn:microsoft.com/office/officeart/2018/2/layout/IconCircleList"/>
    <dgm:cxn modelId="{9EA16C54-FE08-4B42-8737-A13673CC17EA}" type="presOf" srcId="{2C20DF3C-44D9-4B74-9978-E8CF19FFF51C}" destId="{54B1DFF9-C46D-42F0-AF9F-C649801D0A64}" srcOrd="0" destOrd="0" presId="urn:microsoft.com/office/officeart/2018/2/layout/IconCircleList"/>
    <dgm:cxn modelId="{5D404E96-99AD-48D2-A525-A877A85EDE4F}" type="presOf" srcId="{4B6292AF-F886-420A-9A10-0A07C84D869A}" destId="{D95482CD-B1F4-4C7D-B38F-DB8F17440609}" srcOrd="0" destOrd="0" presId="urn:microsoft.com/office/officeart/2018/2/layout/IconCircleList"/>
    <dgm:cxn modelId="{25992EBB-C8DE-48E9-B964-4752B3C01D9B}" type="presOf" srcId="{DD16A256-245E-4F28-912A-117DAD266B7A}" destId="{0311420C-9968-472E-95AD-870B37349AAA}" srcOrd="0" destOrd="0" presId="urn:microsoft.com/office/officeart/2018/2/layout/IconCircleList"/>
    <dgm:cxn modelId="{EA8B55CD-A4D8-4B67-B7A8-31C130541CD1}" type="presOf" srcId="{76941B98-7B24-430F-87EA-D5E35BBD9FEE}" destId="{92BA2164-93EE-45D1-B286-F7FBD9C06B06}" srcOrd="0" destOrd="0" presId="urn:microsoft.com/office/officeart/2018/2/layout/IconCircleList"/>
    <dgm:cxn modelId="{1E7B0E8A-613F-48E9-88AA-3E3808BB64EF}" type="presParOf" srcId="{D95482CD-B1F4-4C7D-B38F-DB8F17440609}" destId="{F312D81A-E403-4CAB-B691-31F6C3343FB9}" srcOrd="0" destOrd="0" presId="urn:microsoft.com/office/officeart/2018/2/layout/IconCircleList"/>
    <dgm:cxn modelId="{93BED3B4-6A43-42B6-A863-C2B386D93ACB}" type="presParOf" srcId="{F312D81A-E403-4CAB-B691-31F6C3343FB9}" destId="{7FEA2C90-37CC-4963-98CF-FA69E5C77AE8}" srcOrd="0" destOrd="0" presId="urn:microsoft.com/office/officeart/2018/2/layout/IconCircleList"/>
    <dgm:cxn modelId="{BA3B46CB-8CED-49E9-B69E-386206BBDDCC}" type="presParOf" srcId="{7FEA2C90-37CC-4963-98CF-FA69E5C77AE8}" destId="{ED5D5C37-A61D-46CE-BDC8-6E77F449D16E}" srcOrd="0" destOrd="0" presId="urn:microsoft.com/office/officeart/2018/2/layout/IconCircleList"/>
    <dgm:cxn modelId="{05294416-C6CD-4622-9EA2-407880191E00}" type="presParOf" srcId="{7FEA2C90-37CC-4963-98CF-FA69E5C77AE8}" destId="{FB6861AD-5033-4353-B804-692DF83335C3}" srcOrd="1" destOrd="0" presId="urn:microsoft.com/office/officeart/2018/2/layout/IconCircleList"/>
    <dgm:cxn modelId="{A88F0773-1A42-4193-9A5C-1D6BFBB03455}" type="presParOf" srcId="{7FEA2C90-37CC-4963-98CF-FA69E5C77AE8}" destId="{6551048F-633D-4B0C-A222-78D8F737805D}" srcOrd="2" destOrd="0" presId="urn:microsoft.com/office/officeart/2018/2/layout/IconCircleList"/>
    <dgm:cxn modelId="{CA35A5B0-982A-409B-A4A9-8FA8328CF749}" type="presParOf" srcId="{7FEA2C90-37CC-4963-98CF-FA69E5C77AE8}" destId="{2D9D28DB-9896-4462-B068-58A3940522A1}" srcOrd="3" destOrd="0" presId="urn:microsoft.com/office/officeart/2018/2/layout/IconCircleList"/>
    <dgm:cxn modelId="{0F94DD1F-3F90-49D5-AEF9-816C037FA988}" type="presParOf" srcId="{F312D81A-E403-4CAB-B691-31F6C3343FB9}" destId="{54B1DFF9-C46D-42F0-AF9F-C649801D0A64}" srcOrd="1" destOrd="0" presId="urn:microsoft.com/office/officeart/2018/2/layout/IconCircleList"/>
    <dgm:cxn modelId="{9E1D57A8-ED8F-4D10-8038-F64D038E582B}" type="presParOf" srcId="{F312D81A-E403-4CAB-B691-31F6C3343FB9}" destId="{4E2735F6-7C2F-47C7-8A58-72618B9D94CF}" srcOrd="2" destOrd="0" presId="urn:microsoft.com/office/officeart/2018/2/layout/IconCircleList"/>
    <dgm:cxn modelId="{FED2AFAA-57EE-41D4-AAFA-3C5D82E395B6}" type="presParOf" srcId="{4E2735F6-7C2F-47C7-8A58-72618B9D94CF}" destId="{279D91C3-4FA6-4F61-A207-5F6F8D485C84}" srcOrd="0" destOrd="0" presId="urn:microsoft.com/office/officeart/2018/2/layout/IconCircleList"/>
    <dgm:cxn modelId="{8E9E6AFB-A61C-4123-BAD2-31C3B6245A8E}" type="presParOf" srcId="{4E2735F6-7C2F-47C7-8A58-72618B9D94CF}" destId="{6ACA5E84-C014-4B3D-8C1D-39D5832FB3A4}" srcOrd="1" destOrd="0" presId="urn:microsoft.com/office/officeart/2018/2/layout/IconCircleList"/>
    <dgm:cxn modelId="{56C78DA3-410E-4B22-A7BA-95C845169C13}" type="presParOf" srcId="{4E2735F6-7C2F-47C7-8A58-72618B9D94CF}" destId="{B93156B8-09B9-48E1-A393-1FBB320CE76B}" srcOrd="2" destOrd="0" presId="urn:microsoft.com/office/officeart/2018/2/layout/IconCircleList"/>
    <dgm:cxn modelId="{6B41A456-F402-40F8-90F2-A74D3139F635}" type="presParOf" srcId="{4E2735F6-7C2F-47C7-8A58-72618B9D94CF}" destId="{92BA2164-93EE-45D1-B286-F7FBD9C06B06}" srcOrd="3" destOrd="0" presId="urn:microsoft.com/office/officeart/2018/2/layout/IconCircleList"/>
    <dgm:cxn modelId="{5FF07CBA-1660-46A8-9F1D-21313FD4EEFC}" type="presParOf" srcId="{F312D81A-E403-4CAB-B691-31F6C3343FB9}" destId="{F032726C-CEE0-4FE5-85E5-8B2800629B7D}" srcOrd="3" destOrd="0" presId="urn:microsoft.com/office/officeart/2018/2/layout/IconCircleList"/>
    <dgm:cxn modelId="{C1C88710-7B98-4BE9-B554-BC7E47D10E92}" type="presParOf" srcId="{F312D81A-E403-4CAB-B691-31F6C3343FB9}" destId="{8E03F004-2FD3-4099-B4D8-8D56B69A21FB}" srcOrd="4" destOrd="0" presId="urn:microsoft.com/office/officeart/2018/2/layout/IconCircleList"/>
    <dgm:cxn modelId="{3A4E8E21-423E-46B6-BA49-38B66A05C40F}" type="presParOf" srcId="{8E03F004-2FD3-4099-B4D8-8D56B69A21FB}" destId="{89BBAF84-2153-4C89-9A87-81506E3D1BBC}" srcOrd="0" destOrd="0" presId="urn:microsoft.com/office/officeart/2018/2/layout/IconCircleList"/>
    <dgm:cxn modelId="{D4AF1801-CC90-401C-8770-39F8EF740C60}" type="presParOf" srcId="{8E03F004-2FD3-4099-B4D8-8D56B69A21FB}" destId="{48E48BD8-F7C1-4518-9A17-B03839C9D110}" srcOrd="1" destOrd="0" presId="urn:microsoft.com/office/officeart/2018/2/layout/IconCircleList"/>
    <dgm:cxn modelId="{6BD2FBDD-A5C8-4078-85EC-648A70FA5FC3}" type="presParOf" srcId="{8E03F004-2FD3-4099-B4D8-8D56B69A21FB}" destId="{E40796F4-B901-440B-B8EA-D87E3E4CBB2F}" srcOrd="2" destOrd="0" presId="urn:microsoft.com/office/officeart/2018/2/layout/IconCircleList"/>
    <dgm:cxn modelId="{069BB310-ECED-4D9B-B2F0-609A06CCC439}" type="presParOf" srcId="{8E03F004-2FD3-4099-B4D8-8D56B69A21FB}" destId="{0311420C-9968-472E-95AD-870B37349AA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3A1F74-4E81-408E-87CE-174516379F02}" type="doc">
      <dgm:prSet loTypeId="urn:microsoft.com/office/officeart/2005/8/layout/target3" loCatId="relationship" qsTypeId="urn:microsoft.com/office/officeart/2005/8/quickstyle/simple1" qsCatId="simple" csTypeId="urn:microsoft.com/office/officeart/2005/8/colors/colorful3" csCatId="colorful" phldr="1"/>
      <dgm:spPr/>
      <dgm:t>
        <a:bodyPr/>
        <a:lstStyle/>
        <a:p>
          <a:endParaRPr lang="en-GB"/>
        </a:p>
      </dgm:t>
    </dgm:pt>
    <dgm:pt modelId="{AE46903D-E3C3-458F-B3B4-E6BBC0DB0EEC}">
      <dgm:prSet/>
      <dgm:spPr/>
      <dgm:t>
        <a:bodyPr/>
        <a:lstStyle/>
        <a:p>
          <a:r>
            <a:rPr lang="en-GB" dirty="0">
              <a:latin typeface="Times New Roman" panose="02020603050405020304" pitchFamily="18" charset="0"/>
              <a:cs typeface="Times New Roman" panose="02020603050405020304" pitchFamily="18" charset="0"/>
            </a:rPr>
            <a:t>Deductive research approach helped to form a functional research hypothesis.</a:t>
          </a:r>
          <a:endParaRPr lang="en-US" dirty="0">
            <a:latin typeface="Times New Roman" panose="02020603050405020304" pitchFamily="18" charset="0"/>
            <a:cs typeface="Times New Roman" panose="02020603050405020304" pitchFamily="18" charset="0"/>
          </a:endParaRPr>
        </a:p>
      </dgm:t>
    </dgm:pt>
    <dgm:pt modelId="{D80D1AC6-B317-4467-B3C9-6A5C7C7AB514}" type="parTrans" cxnId="{1EF6A5A2-19D4-4C61-B21B-5B7C62D0F9FB}">
      <dgm:prSet/>
      <dgm:spPr/>
      <dgm:t>
        <a:bodyPr/>
        <a:lstStyle/>
        <a:p>
          <a:endParaRPr lang="en-US"/>
        </a:p>
      </dgm:t>
    </dgm:pt>
    <dgm:pt modelId="{2BA88321-170D-441B-8899-51E42293ED74}" type="sibTrans" cxnId="{1EF6A5A2-19D4-4C61-B21B-5B7C62D0F9FB}">
      <dgm:prSet/>
      <dgm:spPr/>
      <dgm:t>
        <a:bodyPr/>
        <a:lstStyle/>
        <a:p>
          <a:endParaRPr lang="en-US"/>
        </a:p>
      </dgm:t>
    </dgm:pt>
    <dgm:pt modelId="{54C1D60C-E9CF-42AB-A89B-A79336589756}">
      <dgm:prSet/>
      <dgm:spPr/>
      <dgm:t>
        <a:bodyPr/>
        <a:lstStyle/>
        <a:p>
          <a:r>
            <a:rPr lang="en-GB" dirty="0">
              <a:latin typeface="Times New Roman" panose="02020603050405020304" pitchFamily="18" charset="0"/>
              <a:cs typeface="Times New Roman" panose="02020603050405020304" pitchFamily="18" charset="0"/>
            </a:rPr>
            <a:t>Explanatory research design helps to explain the results in a better way.</a:t>
          </a:r>
          <a:endParaRPr lang="en-US" dirty="0">
            <a:latin typeface="Times New Roman" panose="02020603050405020304" pitchFamily="18" charset="0"/>
            <a:cs typeface="Times New Roman" panose="02020603050405020304" pitchFamily="18" charset="0"/>
          </a:endParaRPr>
        </a:p>
      </dgm:t>
    </dgm:pt>
    <dgm:pt modelId="{7B1430A1-0F97-42F7-9E12-CB9245352C2C}" type="parTrans" cxnId="{7DB6C639-855F-4EE9-B261-E6BCA65334E7}">
      <dgm:prSet/>
      <dgm:spPr/>
      <dgm:t>
        <a:bodyPr/>
        <a:lstStyle/>
        <a:p>
          <a:endParaRPr lang="en-US"/>
        </a:p>
      </dgm:t>
    </dgm:pt>
    <dgm:pt modelId="{72DD5FF5-6CF7-4925-A066-CC1E89772242}" type="sibTrans" cxnId="{7DB6C639-855F-4EE9-B261-E6BCA65334E7}">
      <dgm:prSet/>
      <dgm:spPr/>
      <dgm:t>
        <a:bodyPr/>
        <a:lstStyle/>
        <a:p>
          <a:endParaRPr lang="en-US"/>
        </a:p>
      </dgm:t>
    </dgm:pt>
    <dgm:pt modelId="{CDCEC72B-0DA7-4E3F-821E-6429F3E65A31}">
      <dgm:prSet/>
      <dgm:spPr/>
      <dgm:t>
        <a:bodyPr/>
        <a:lstStyle/>
        <a:p>
          <a:r>
            <a:rPr lang="en-GB" dirty="0">
              <a:latin typeface="Times New Roman" panose="02020603050405020304" pitchFamily="18" charset="0"/>
              <a:cs typeface="Times New Roman" panose="02020603050405020304" pitchFamily="18" charset="0"/>
            </a:rPr>
            <a:t>Interpretivism research philosophy is used to maintain investigational flexibility (Turyahikayo, 2021).</a:t>
          </a:r>
          <a:endParaRPr lang="en-US" dirty="0">
            <a:latin typeface="Times New Roman" panose="02020603050405020304" pitchFamily="18" charset="0"/>
            <a:cs typeface="Times New Roman" panose="02020603050405020304" pitchFamily="18" charset="0"/>
          </a:endParaRPr>
        </a:p>
      </dgm:t>
    </dgm:pt>
    <dgm:pt modelId="{F3EAC481-AAB7-46EE-BD89-E71BEFF83AC0}" type="sibTrans" cxnId="{CB698E59-2F12-402F-B5F9-F46DD70C180A}">
      <dgm:prSet/>
      <dgm:spPr/>
      <dgm:t>
        <a:bodyPr/>
        <a:lstStyle/>
        <a:p>
          <a:endParaRPr lang="en-GB"/>
        </a:p>
      </dgm:t>
    </dgm:pt>
    <dgm:pt modelId="{BB18A39F-7C31-4F57-9946-A8972AF8E431}" type="parTrans" cxnId="{CB698E59-2F12-402F-B5F9-F46DD70C180A}">
      <dgm:prSet/>
      <dgm:spPr/>
      <dgm:t>
        <a:bodyPr/>
        <a:lstStyle/>
        <a:p>
          <a:endParaRPr lang="en-GB"/>
        </a:p>
      </dgm:t>
    </dgm:pt>
    <dgm:pt modelId="{8F1F69D8-A43D-4FB2-A2EC-B89EBEB4D00F}" type="pres">
      <dgm:prSet presAssocID="{383A1F74-4E81-408E-87CE-174516379F02}" presName="Name0" presStyleCnt="0">
        <dgm:presLayoutVars>
          <dgm:chMax val="7"/>
          <dgm:dir/>
          <dgm:animLvl val="lvl"/>
          <dgm:resizeHandles val="exact"/>
        </dgm:presLayoutVars>
      </dgm:prSet>
      <dgm:spPr/>
    </dgm:pt>
    <dgm:pt modelId="{7BA3E599-719F-414B-93C9-CB350E83E0FC}" type="pres">
      <dgm:prSet presAssocID="{CDCEC72B-0DA7-4E3F-821E-6429F3E65A31}" presName="circle1" presStyleLbl="node1" presStyleIdx="0" presStyleCnt="3"/>
      <dgm:spPr/>
    </dgm:pt>
    <dgm:pt modelId="{2ECCB386-5098-4B98-89AF-B1C7BC557A34}" type="pres">
      <dgm:prSet presAssocID="{CDCEC72B-0DA7-4E3F-821E-6429F3E65A31}" presName="space" presStyleCnt="0"/>
      <dgm:spPr/>
    </dgm:pt>
    <dgm:pt modelId="{624E1053-CF8D-4044-9163-2B7D17625493}" type="pres">
      <dgm:prSet presAssocID="{CDCEC72B-0DA7-4E3F-821E-6429F3E65A31}" presName="rect1" presStyleLbl="alignAcc1" presStyleIdx="0" presStyleCnt="3"/>
      <dgm:spPr/>
    </dgm:pt>
    <dgm:pt modelId="{CBAD5A94-9318-4AAB-9C02-912D54B21373}" type="pres">
      <dgm:prSet presAssocID="{AE46903D-E3C3-458F-B3B4-E6BBC0DB0EEC}" presName="vertSpace2" presStyleLbl="node1" presStyleIdx="0" presStyleCnt="3"/>
      <dgm:spPr/>
    </dgm:pt>
    <dgm:pt modelId="{5DA3A341-C114-415A-ACFE-126C2BCB1FA7}" type="pres">
      <dgm:prSet presAssocID="{AE46903D-E3C3-458F-B3B4-E6BBC0DB0EEC}" presName="circle2" presStyleLbl="node1" presStyleIdx="1" presStyleCnt="3"/>
      <dgm:spPr/>
    </dgm:pt>
    <dgm:pt modelId="{328BDCFC-9E7A-429D-8140-C31CEAC7ACD2}" type="pres">
      <dgm:prSet presAssocID="{AE46903D-E3C3-458F-B3B4-E6BBC0DB0EEC}" presName="rect2" presStyleLbl="alignAcc1" presStyleIdx="1" presStyleCnt="3"/>
      <dgm:spPr/>
    </dgm:pt>
    <dgm:pt modelId="{46AC3B46-D875-4679-9B85-99586337F86C}" type="pres">
      <dgm:prSet presAssocID="{54C1D60C-E9CF-42AB-A89B-A79336589756}" presName="vertSpace3" presStyleLbl="node1" presStyleIdx="1" presStyleCnt="3"/>
      <dgm:spPr/>
    </dgm:pt>
    <dgm:pt modelId="{7CD6539A-02F1-4016-A569-B4E042B3D6F5}" type="pres">
      <dgm:prSet presAssocID="{54C1D60C-E9CF-42AB-A89B-A79336589756}" presName="circle3" presStyleLbl="node1" presStyleIdx="2" presStyleCnt="3"/>
      <dgm:spPr/>
    </dgm:pt>
    <dgm:pt modelId="{A39D18B6-7C20-4630-95FC-381F26A3F096}" type="pres">
      <dgm:prSet presAssocID="{54C1D60C-E9CF-42AB-A89B-A79336589756}" presName="rect3" presStyleLbl="alignAcc1" presStyleIdx="2" presStyleCnt="3" custScaleY="90804"/>
      <dgm:spPr/>
    </dgm:pt>
    <dgm:pt modelId="{E7BF572E-A379-4AD6-A237-C81383FBBA1F}" type="pres">
      <dgm:prSet presAssocID="{CDCEC72B-0DA7-4E3F-821E-6429F3E65A31}" presName="rect1ParTxNoCh" presStyleLbl="alignAcc1" presStyleIdx="2" presStyleCnt="3">
        <dgm:presLayoutVars>
          <dgm:chMax val="1"/>
          <dgm:bulletEnabled val="1"/>
        </dgm:presLayoutVars>
      </dgm:prSet>
      <dgm:spPr/>
    </dgm:pt>
    <dgm:pt modelId="{98DF20AF-8850-4BB2-B68C-8E8B156B060F}" type="pres">
      <dgm:prSet presAssocID="{AE46903D-E3C3-458F-B3B4-E6BBC0DB0EEC}" presName="rect2ParTxNoCh" presStyleLbl="alignAcc1" presStyleIdx="2" presStyleCnt="3">
        <dgm:presLayoutVars>
          <dgm:chMax val="1"/>
          <dgm:bulletEnabled val="1"/>
        </dgm:presLayoutVars>
      </dgm:prSet>
      <dgm:spPr/>
    </dgm:pt>
    <dgm:pt modelId="{36B7FE90-EB0A-4A58-B364-C2A99C027DDB}" type="pres">
      <dgm:prSet presAssocID="{54C1D60C-E9CF-42AB-A89B-A79336589756}" presName="rect3ParTxNoCh" presStyleLbl="alignAcc1" presStyleIdx="2" presStyleCnt="3">
        <dgm:presLayoutVars>
          <dgm:chMax val="1"/>
          <dgm:bulletEnabled val="1"/>
        </dgm:presLayoutVars>
      </dgm:prSet>
      <dgm:spPr/>
    </dgm:pt>
  </dgm:ptLst>
  <dgm:cxnLst>
    <dgm:cxn modelId="{94749A14-AC7E-48CD-AE6B-D18000FDA8EB}" type="presOf" srcId="{CDCEC72B-0DA7-4E3F-821E-6429F3E65A31}" destId="{E7BF572E-A379-4AD6-A237-C81383FBBA1F}" srcOrd="1" destOrd="0" presId="urn:microsoft.com/office/officeart/2005/8/layout/target3"/>
    <dgm:cxn modelId="{DD569D20-99F8-4469-A2C2-D5544EDBF857}" type="presOf" srcId="{54C1D60C-E9CF-42AB-A89B-A79336589756}" destId="{A39D18B6-7C20-4630-95FC-381F26A3F096}" srcOrd="0" destOrd="0" presId="urn:microsoft.com/office/officeart/2005/8/layout/target3"/>
    <dgm:cxn modelId="{7E380C2D-4531-480D-A937-421A86143041}" type="presOf" srcId="{CDCEC72B-0DA7-4E3F-821E-6429F3E65A31}" destId="{624E1053-CF8D-4044-9163-2B7D17625493}" srcOrd="0" destOrd="0" presId="urn:microsoft.com/office/officeart/2005/8/layout/target3"/>
    <dgm:cxn modelId="{2A1DCF38-7B98-4DA1-BE1A-B5A4D516F309}" type="presOf" srcId="{AE46903D-E3C3-458F-B3B4-E6BBC0DB0EEC}" destId="{98DF20AF-8850-4BB2-B68C-8E8B156B060F}" srcOrd="1" destOrd="0" presId="urn:microsoft.com/office/officeart/2005/8/layout/target3"/>
    <dgm:cxn modelId="{7DB6C639-855F-4EE9-B261-E6BCA65334E7}" srcId="{383A1F74-4E81-408E-87CE-174516379F02}" destId="{54C1D60C-E9CF-42AB-A89B-A79336589756}" srcOrd="2" destOrd="0" parTransId="{7B1430A1-0F97-42F7-9E12-CB9245352C2C}" sibTransId="{72DD5FF5-6CF7-4925-A066-CC1E89772242}"/>
    <dgm:cxn modelId="{CB698E59-2F12-402F-B5F9-F46DD70C180A}" srcId="{383A1F74-4E81-408E-87CE-174516379F02}" destId="{CDCEC72B-0DA7-4E3F-821E-6429F3E65A31}" srcOrd="0" destOrd="0" parTransId="{BB18A39F-7C31-4F57-9946-A8972AF8E431}" sibTransId="{F3EAC481-AAB7-46EE-BD89-E71BEFF83AC0}"/>
    <dgm:cxn modelId="{1EF6A5A2-19D4-4C61-B21B-5B7C62D0F9FB}" srcId="{383A1F74-4E81-408E-87CE-174516379F02}" destId="{AE46903D-E3C3-458F-B3B4-E6BBC0DB0EEC}" srcOrd="1" destOrd="0" parTransId="{D80D1AC6-B317-4467-B3C9-6A5C7C7AB514}" sibTransId="{2BA88321-170D-441B-8899-51E42293ED74}"/>
    <dgm:cxn modelId="{38C96CB3-F83D-457C-9B70-D1A917DA8761}" type="presOf" srcId="{383A1F74-4E81-408E-87CE-174516379F02}" destId="{8F1F69D8-A43D-4FB2-A2EC-B89EBEB4D00F}" srcOrd="0" destOrd="0" presId="urn:microsoft.com/office/officeart/2005/8/layout/target3"/>
    <dgm:cxn modelId="{709160D8-66C4-4CDD-823D-7613E5CC228E}" type="presOf" srcId="{AE46903D-E3C3-458F-B3B4-E6BBC0DB0EEC}" destId="{328BDCFC-9E7A-429D-8140-C31CEAC7ACD2}" srcOrd="0" destOrd="0" presId="urn:microsoft.com/office/officeart/2005/8/layout/target3"/>
    <dgm:cxn modelId="{CA30B0ED-E019-47CB-9299-F143C3CA7EBA}" type="presOf" srcId="{54C1D60C-E9CF-42AB-A89B-A79336589756}" destId="{36B7FE90-EB0A-4A58-B364-C2A99C027DDB}" srcOrd="1" destOrd="0" presId="urn:microsoft.com/office/officeart/2005/8/layout/target3"/>
    <dgm:cxn modelId="{52793259-052A-4949-8FCD-EC38678357EF}" type="presParOf" srcId="{8F1F69D8-A43D-4FB2-A2EC-B89EBEB4D00F}" destId="{7BA3E599-719F-414B-93C9-CB350E83E0FC}" srcOrd="0" destOrd="0" presId="urn:microsoft.com/office/officeart/2005/8/layout/target3"/>
    <dgm:cxn modelId="{059F0C87-B922-4BB1-9C7B-4BB4C057F3C7}" type="presParOf" srcId="{8F1F69D8-A43D-4FB2-A2EC-B89EBEB4D00F}" destId="{2ECCB386-5098-4B98-89AF-B1C7BC557A34}" srcOrd="1" destOrd="0" presId="urn:microsoft.com/office/officeart/2005/8/layout/target3"/>
    <dgm:cxn modelId="{AFFB1693-7EED-4D94-B275-C07CDEDF9934}" type="presParOf" srcId="{8F1F69D8-A43D-4FB2-A2EC-B89EBEB4D00F}" destId="{624E1053-CF8D-4044-9163-2B7D17625493}" srcOrd="2" destOrd="0" presId="urn:microsoft.com/office/officeart/2005/8/layout/target3"/>
    <dgm:cxn modelId="{F00A093B-9EFA-4A27-9E92-F03670ED87DB}" type="presParOf" srcId="{8F1F69D8-A43D-4FB2-A2EC-B89EBEB4D00F}" destId="{CBAD5A94-9318-4AAB-9C02-912D54B21373}" srcOrd="3" destOrd="0" presId="urn:microsoft.com/office/officeart/2005/8/layout/target3"/>
    <dgm:cxn modelId="{89D79183-C682-4851-AECA-4B070E5C53B2}" type="presParOf" srcId="{8F1F69D8-A43D-4FB2-A2EC-B89EBEB4D00F}" destId="{5DA3A341-C114-415A-ACFE-126C2BCB1FA7}" srcOrd="4" destOrd="0" presId="urn:microsoft.com/office/officeart/2005/8/layout/target3"/>
    <dgm:cxn modelId="{F34E5002-192A-4CF7-BD1D-F7E37908BC3D}" type="presParOf" srcId="{8F1F69D8-A43D-4FB2-A2EC-B89EBEB4D00F}" destId="{328BDCFC-9E7A-429D-8140-C31CEAC7ACD2}" srcOrd="5" destOrd="0" presId="urn:microsoft.com/office/officeart/2005/8/layout/target3"/>
    <dgm:cxn modelId="{76BF66F2-C391-4787-ADD7-139DFA6AD3D1}" type="presParOf" srcId="{8F1F69D8-A43D-4FB2-A2EC-B89EBEB4D00F}" destId="{46AC3B46-D875-4679-9B85-99586337F86C}" srcOrd="6" destOrd="0" presId="urn:microsoft.com/office/officeart/2005/8/layout/target3"/>
    <dgm:cxn modelId="{8FED6738-B373-417D-A7E8-00E97B0AF2A7}" type="presParOf" srcId="{8F1F69D8-A43D-4FB2-A2EC-B89EBEB4D00F}" destId="{7CD6539A-02F1-4016-A569-B4E042B3D6F5}" srcOrd="7" destOrd="0" presId="urn:microsoft.com/office/officeart/2005/8/layout/target3"/>
    <dgm:cxn modelId="{D0E6775C-D1BF-4820-B87A-94ACC8D79506}" type="presParOf" srcId="{8F1F69D8-A43D-4FB2-A2EC-B89EBEB4D00F}" destId="{A39D18B6-7C20-4630-95FC-381F26A3F096}" srcOrd="8" destOrd="0" presId="urn:microsoft.com/office/officeart/2005/8/layout/target3"/>
    <dgm:cxn modelId="{1FF71F49-9CA1-47E4-B04F-943CC5B06493}" type="presParOf" srcId="{8F1F69D8-A43D-4FB2-A2EC-B89EBEB4D00F}" destId="{E7BF572E-A379-4AD6-A237-C81383FBBA1F}" srcOrd="9" destOrd="0" presId="urn:microsoft.com/office/officeart/2005/8/layout/target3"/>
    <dgm:cxn modelId="{0187FFE6-E7D9-4B6C-9760-B2C7ED0377BB}" type="presParOf" srcId="{8F1F69D8-A43D-4FB2-A2EC-B89EBEB4D00F}" destId="{98DF20AF-8850-4BB2-B68C-8E8B156B060F}" srcOrd="10" destOrd="0" presId="urn:microsoft.com/office/officeart/2005/8/layout/target3"/>
    <dgm:cxn modelId="{54BAEAAB-318C-48D6-A891-1F62A8C79591}" type="presParOf" srcId="{8F1F69D8-A43D-4FB2-A2EC-B89EBEB4D00F}" destId="{36B7FE90-EB0A-4A58-B364-C2A99C027DDB}"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D5AB502-48D8-4221-98B0-04A9DFFA6F3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CD3DB8D-8952-4C1D-820F-0E98E6854E34}">
      <dgm:prSet custT="1"/>
      <dgm:spPr/>
      <dgm:t>
        <a:bodyPr/>
        <a:lstStyle/>
        <a:p>
          <a:pPr>
            <a:defRPr cap="all"/>
          </a:pPr>
          <a:r>
            <a:rPr lang="en-GB" sz="2400">
              <a:latin typeface="Times New Roman" panose="02020603050405020304" pitchFamily="18" charset="0"/>
              <a:cs typeface="Times New Roman" panose="02020603050405020304" pitchFamily="18" charset="0"/>
            </a:rPr>
            <a:t>Heavy costs in AI implication.</a:t>
          </a:r>
          <a:endParaRPr lang="en-US" sz="2400">
            <a:latin typeface="Times New Roman" panose="02020603050405020304" pitchFamily="18" charset="0"/>
            <a:cs typeface="Times New Roman" panose="02020603050405020304" pitchFamily="18" charset="0"/>
          </a:endParaRPr>
        </a:p>
      </dgm:t>
    </dgm:pt>
    <dgm:pt modelId="{E58DA720-84B7-45BB-A308-396F07BAEF28}" type="parTrans" cxnId="{E6E43761-979F-4197-B462-E2988819BBC9}">
      <dgm:prSet/>
      <dgm:spPr/>
      <dgm:t>
        <a:bodyPr/>
        <a:lstStyle/>
        <a:p>
          <a:endParaRPr lang="en-US"/>
        </a:p>
      </dgm:t>
    </dgm:pt>
    <dgm:pt modelId="{E87F700B-98A0-4836-BA4E-3060D6A7EC45}" type="sibTrans" cxnId="{E6E43761-979F-4197-B462-E2988819BBC9}">
      <dgm:prSet/>
      <dgm:spPr/>
      <dgm:t>
        <a:bodyPr/>
        <a:lstStyle/>
        <a:p>
          <a:endParaRPr lang="en-US"/>
        </a:p>
      </dgm:t>
    </dgm:pt>
    <dgm:pt modelId="{B229F3C5-0FB1-4BD8-8E5D-F9CBFA75DD73}">
      <dgm:prSet custT="1"/>
      <dgm:spPr/>
      <dgm:t>
        <a:bodyPr/>
        <a:lstStyle/>
        <a:p>
          <a:pPr>
            <a:defRPr cap="all"/>
          </a:pPr>
          <a:r>
            <a:rPr lang="en-GB" sz="2400" dirty="0">
              <a:latin typeface="Times New Roman" panose="02020603050405020304" pitchFamily="18" charset="0"/>
              <a:cs typeface="Times New Roman" panose="02020603050405020304" pitchFamily="18" charset="0"/>
            </a:rPr>
            <a:t>lack of knowledge and awareness among industry professionals.</a:t>
          </a:r>
          <a:endParaRPr lang="en-US" sz="2400" dirty="0">
            <a:latin typeface="Times New Roman" panose="02020603050405020304" pitchFamily="18" charset="0"/>
            <a:cs typeface="Times New Roman" panose="02020603050405020304" pitchFamily="18" charset="0"/>
          </a:endParaRPr>
        </a:p>
      </dgm:t>
    </dgm:pt>
    <dgm:pt modelId="{DD696866-3768-4A73-9296-4351AAE37E29}" type="parTrans" cxnId="{7C014CA9-FBA4-4DC6-9DAD-5C6C1CE09D52}">
      <dgm:prSet/>
      <dgm:spPr/>
      <dgm:t>
        <a:bodyPr/>
        <a:lstStyle/>
        <a:p>
          <a:endParaRPr lang="en-US"/>
        </a:p>
      </dgm:t>
    </dgm:pt>
    <dgm:pt modelId="{D868AECE-C928-460D-8CCE-D88605FABFFD}" type="sibTrans" cxnId="{7C014CA9-FBA4-4DC6-9DAD-5C6C1CE09D52}">
      <dgm:prSet/>
      <dgm:spPr/>
      <dgm:t>
        <a:bodyPr/>
        <a:lstStyle/>
        <a:p>
          <a:endParaRPr lang="en-US"/>
        </a:p>
      </dgm:t>
    </dgm:pt>
    <dgm:pt modelId="{1F780A8C-024C-41D8-9767-2E1AD6D2F270}">
      <dgm:prSet custT="1"/>
      <dgm:spPr/>
      <dgm:t>
        <a:bodyPr/>
        <a:lstStyle/>
        <a:p>
          <a:pPr>
            <a:defRPr cap="all"/>
          </a:pPr>
          <a:r>
            <a:rPr lang="en-GB" sz="2400" dirty="0">
              <a:latin typeface="Times New Roman" panose="02020603050405020304" pitchFamily="18" charset="0"/>
              <a:cs typeface="Times New Roman" panose="02020603050405020304" pitchFamily="18" charset="0"/>
            </a:rPr>
            <a:t>Resistance from both the organisation and the employee’s end.</a:t>
          </a:r>
          <a:endParaRPr lang="en-US" sz="2400" dirty="0">
            <a:latin typeface="Times New Roman" panose="02020603050405020304" pitchFamily="18" charset="0"/>
            <a:cs typeface="Times New Roman" panose="02020603050405020304" pitchFamily="18" charset="0"/>
          </a:endParaRPr>
        </a:p>
      </dgm:t>
    </dgm:pt>
    <dgm:pt modelId="{11D43331-E65E-495B-AF41-284116C760DA}" type="parTrans" cxnId="{CB46B847-0B37-4355-8844-5060179A5052}">
      <dgm:prSet/>
      <dgm:spPr/>
      <dgm:t>
        <a:bodyPr/>
        <a:lstStyle/>
        <a:p>
          <a:endParaRPr lang="en-US"/>
        </a:p>
      </dgm:t>
    </dgm:pt>
    <dgm:pt modelId="{FF306D2A-2AF9-446F-AEB8-B51A168D0411}" type="sibTrans" cxnId="{CB46B847-0B37-4355-8844-5060179A5052}">
      <dgm:prSet/>
      <dgm:spPr/>
      <dgm:t>
        <a:bodyPr/>
        <a:lstStyle/>
        <a:p>
          <a:endParaRPr lang="en-US"/>
        </a:p>
      </dgm:t>
    </dgm:pt>
    <dgm:pt modelId="{DB7E6A72-3E29-45E1-B158-6FFBAC377EBA}" type="pres">
      <dgm:prSet presAssocID="{BD5AB502-48D8-4221-98B0-04A9DFFA6F3D}" presName="root" presStyleCnt="0">
        <dgm:presLayoutVars>
          <dgm:dir/>
          <dgm:resizeHandles val="exact"/>
        </dgm:presLayoutVars>
      </dgm:prSet>
      <dgm:spPr/>
    </dgm:pt>
    <dgm:pt modelId="{5E1F1F79-1E0B-4F66-8757-C884EF85D8D0}" type="pres">
      <dgm:prSet presAssocID="{8CD3DB8D-8952-4C1D-820F-0E98E6854E34}" presName="compNode" presStyleCnt="0"/>
      <dgm:spPr/>
    </dgm:pt>
    <dgm:pt modelId="{62A79A5B-34D5-4BD8-87FD-16A993B9C0E7}" type="pres">
      <dgm:prSet presAssocID="{8CD3DB8D-8952-4C1D-820F-0E98E6854E34}" presName="iconBgRect" presStyleLbl="bgShp" presStyleIdx="0" presStyleCnt="3"/>
      <dgm:spPr/>
    </dgm:pt>
    <dgm:pt modelId="{955EC0AE-590E-46E8-B296-2A3D53B5A349}" type="pres">
      <dgm:prSet presAssocID="{8CD3DB8D-8952-4C1D-820F-0E98E6854E34}"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itcoin"/>
        </a:ext>
      </dgm:extLst>
    </dgm:pt>
    <dgm:pt modelId="{957805A0-348A-49C0-BA66-E44C0B069A0C}" type="pres">
      <dgm:prSet presAssocID="{8CD3DB8D-8952-4C1D-820F-0E98E6854E34}" presName="spaceRect" presStyleCnt="0"/>
      <dgm:spPr/>
    </dgm:pt>
    <dgm:pt modelId="{D9E4E58F-21CE-4EA3-8599-121F11B72795}" type="pres">
      <dgm:prSet presAssocID="{8CD3DB8D-8952-4C1D-820F-0E98E6854E34}" presName="textRect" presStyleLbl="revTx" presStyleIdx="0" presStyleCnt="3">
        <dgm:presLayoutVars>
          <dgm:chMax val="1"/>
          <dgm:chPref val="1"/>
        </dgm:presLayoutVars>
      </dgm:prSet>
      <dgm:spPr/>
    </dgm:pt>
    <dgm:pt modelId="{61C7DDC5-82FD-41E0-8554-166E0230C340}" type="pres">
      <dgm:prSet presAssocID="{E87F700B-98A0-4836-BA4E-3060D6A7EC45}" presName="sibTrans" presStyleCnt="0"/>
      <dgm:spPr/>
    </dgm:pt>
    <dgm:pt modelId="{D2CCAE83-B16A-4B28-84EA-EE636D83EAE6}" type="pres">
      <dgm:prSet presAssocID="{B229F3C5-0FB1-4BD8-8E5D-F9CBFA75DD73}" presName="compNode" presStyleCnt="0"/>
      <dgm:spPr/>
    </dgm:pt>
    <dgm:pt modelId="{26301068-2213-429C-A9E0-B11671DA010E}" type="pres">
      <dgm:prSet presAssocID="{B229F3C5-0FB1-4BD8-8E5D-F9CBFA75DD73}" presName="iconBgRect" presStyleLbl="bgShp" presStyleIdx="1" presStyleCnt="3"/>
      <dgm:spPr/>
    </dgm:pt>
    <dgm:pt modelId="{97F449E3-440A-42F4-AA97-D1582DFFFD15}" type="pres">
      <dgm:prSet presAssocID="{B229F3C5-0FB1-4BD8-8E5D-F9CBFA75DD7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4696CA6C-675E-4015-BF6A-47DAAC3F0C79}" type="pres">
      <dgm:prSet presAssocID="{B229F3C5-0FB1-4BD8-8E5D-F9CBFA75DD73}" presName="spaceRect" presStyleCnt="0"/>
      <dgm:spPr/>
    </dgm:pt>
    <dgm:pt modelId="{CCF1E179-C5A4-4245-BC79-7CD81EF8B75A}" type="pres">
      <dgm:prSet presAssocID="{B229F3C5-0FB1-4BD8-8E5D-F9CBFA75DD73}" presName="textRect" presStyleLbl="revTx" presStyleIdx="1" presStyleCnt="3">
        <dgm:presLayoutVars>
          <dgm:chMax val="1"/>
          <dgm:chPref val="1"/>
        </dgm:presLayoutVars>
      </dgm:prSet>
      <dgm:spPr/>
    </dgm:pt>
    <dgm:pt modelId="{D386BFB4-0EC5-4B6F-AC49-5D7ABBE853E5}" type="pres">
      <dgm:prSet presAssocID="{D868AECE-C928-460D-8CCE-D88605FABFFD}" presName="sibTrans" presStyleCnt="0"/>
      <dgm:spPr/>
    </dgm:pt>
    <dgm:pt modelId="{556247EC-F913-4B65-95F7-0603A775C1BD}" type="pres">
      <dgm:prSet presAssocID="{1F780A8C-024C-41D8-9767-2E1AD6D2F270}" presName="compNode" presStyleCnt="0"/>
      <dgm:spPr/>
    </dgm:pt>
    <dgm:pt modelId="{DD873499-6195-488B-BE67-B360F7838C54}" type="pres">
      <dgm:prSet presAssocID="{1F780A8C-024C-41D8-9767-2E1AD6D2F270}" presName="iconBgRect" presStyleLbl="bgShp" presStyleIdx="2" presStyleCnt="3"/>
      <dgm:spPr/>
    </dgm:pt>
    <dgm:pt modelId="{6D5A58DC-9D02-432E-89A2-91FD4784CB9B}" type="pres">
      <dgm:prSet presAssocID="{1F780A8C-024C-41D8-9767-2E1AD6D2F27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nching Diagram"/>
        </a:ext>
      </dgm:extLst>
    </dgm:pt>
    <dgm:pt modelId="{E15AA445-2E3D-4562-A389-ECD4011EFFBC}" type="pres">
      <dgm:prSet presAssocID="{1F780A8C-024C-41D8-9767-2E1AD6D2F270}" presName="spaceRect" presStyleCnt="0"/>
      <dgm:spPr/>
    </dgm:pt>
    <dgm:pt modelId="{963E0352-7911-4032-9F92-115C333376F6}" type="pres">
      <dgm:prSet presAssocID="{1F780A8C-024C-41D8-9767-2E1AD6D2F270}" presName="textRect" presStyleLbl="revTx" presStyleIdx="2" presStyleCnt="3">
        <dgm:presLayoutVars>
          <dgm:chMax val="1"/>
          <dgm:chPref val="1"/>
        </dgm:presLayoutVars>
      </dgm:prSet>
      <dgm:spPr/>
    </dgm:pt>
  </dgm:ptLst>
  <dgm:cxnLst>
    <dgm:cxn modelId="{E6E43761-979F-4197-B462-E2988819BBC9}" srcId="{BD5AB502-48D8-4221-98B0-04A9DFFA6F3D}" destId="{8CD3DB8D-8952-4C1D-820F-0E98E6854E34}" srcOrd="0" destOrd="0" parTransId="{E58DA720-84B7-45BB-A308-396F07BAEF28}" sibTransId="{E87F700B-98A0-4836-BA4E-3060D6A7EC45}"/>
    <dgm:cxn modelId="{CB46B847-0B37-4355-8844-5060179A5052}" srcId="{BD5AB502-48D8-4221-98B0-04A9DFFA6F3D}" destId="{1F780A8C-024C-41D8-9767-2E1AD6D2F270}" srcOrd="2" destOrd="0" parTransId="{11D43331-E65E-495B-AF41-284116C760DA}" sibTransId="{FF306D2A-2AF9-446F-AEB8-B51A168D0411}"/>
    <dgm:cxn modelId="{EDB2FB83-1209-43D5-B094-1F3895ED1C65}" type="presOf" srcId="{B229F3C5-0FB1-4BD8-8E5D-F9CBFA75DD73}" destId="{CCF1E179-C5A4-4245-BC79-7CD81EF8B75A}" srcOrd="0" destOrd="0" presId="urn:microsoft.com/office/officeart/2018/5/layout/IconCircleLabelList"/>
    <dgm:cxn modelId="{7C014CA9-FBA4-4DC6-9DAD-5C6C1CE09D52}" srcId="{BD5AB502-48D8-4221-98B0-04A9DFFA6F3D}" destId="{B229F3C5-0FB1-4BD8-8E5D-F9CBFA75DD73}" srcOrd="1" destOrd="0" parTransId="{DD696866-3768-4A73-9296-4351AAE37E29}" sibTransId="{D868AECE-C928-460D-8CCE-D88605FABFFD}"/>
    <dgm:cxn modelId="{8EABD8EB-591E-4B31-BA27-2E4947ABEA4F}" type="presOf" srcId="{8CD3DB8D-8952-4C1D-820F-0E98E6854E34}" destId="{D9E4E58F-21CE-4EA3-8599-121F11B72795}" srcOrd="0" destOrd="0" presId="urn:microsoft.com/office/officeart/2018/5/layout/IconCircleLabelList"/>
    <dgm:cxn modelId="{FCE41FF9-8105-4EB5-9D28-0DCD2E9E874F}" type="presOf" srcId="{1F780A8C-024C-41D8-9767-2E1AD6D2F270}" destId="{963E0352-7911-4032-9F92-115C333376F6}" srcOrd="0" destOrd="0" presId="urn:microsoft.com/office/officeart/2018/5/layout/IconCircleLabelList"/>
    <dgm:cxn modelId="{475C4BFF-7BAA-4727-A754-AE9B877C034C}" type="presOf" srcId="{BD5AB502-48D8-4221-98B0-04A9DFFA6F3D}" destId="{DB7E6A72-3E29-45E1-B158-6FFBAC377EBA}" srcOrd="0" destOrd="0" presId="urn:microsoft.com/office/officeart/2018/5/layout/IconCircleLabelList"/>
    <dgm:cxn modelId="{0CFA9D98-F946-4CDA-9B31-70A80898B5F2}" type="presParOf" srcId="{DB7E6A72-3E29-45E1-B158-6FFBAC377EBA}" destId="{5E1F1F79-1E0B-4F66-8757-C884EF85D8D0}" srcOrd="0" destOrd="0" presId="urn:microsoft.com/office/officeart/2018/5/layout/IconCircleLabelList"/>
    <dgm:cxn modelId="{C30A9FDE-7C98-4EDD-9705-6AAB47865838}" type="presParOf" srcId="{5E1F1F79-1E0B-4F66-8757-C884EF85D8D0}" destId="{62A79A5B-34D5-4BD8-87FD-16A993B9C0E7}" srcOrd="0" destOrd="0" presId="urn:microsoft.com/office/officeart/2018/5/layout/IconCircleLabelList"/>
    <dgm:cxn modelId="{84A39F4A-B3F0-4921-B51D-5EBF427A7C47}" type="presParOf" srcId="{5E1F1F79-1E0B-4F66-8757-C884EF85D8D0}" destId="{955EC0AE-590E-46E8-B296-2A3D53B5A349}" srcOrd="1" destOrd="0" presId="urn:microsoft.com/office/officeart/2018/5/layout/IconCircleLabelList"/>
    <dgm:cxn modelId="{E11643E8-FC77-4630-B94E-E165445F63F3}" type="presParOf" srcId="{5E1F1F79-1E0B-4F66-8757-C884EF85D8D0}" destId="{957805A0-348A-49C0-BA66-E44C0B069A0C}" srcOrd="2" destOrd="0" presId="urn:microsoft.com/office/officeart/2018/5/layout/IconCircleLabelList"/>
    <dgm:cxn modelId="{4541DBE4-3407-4D9A-9667-4D2F380EEEA1}" type="presParOf" srcId="{5E1F1F79-1E0B-4F66-8757-C884EF85D8D0}" destId="{D9E4E58F-21CE-4EA3-8599-121F11B72795}" srcOrd="3" destOrd="0" presId="urn:microsoft.com/office/officeart/2018/5/layout/IconCircleLabelList"/>
    <dgm:cxn modelId="{077185F4-58A9-4578-A4CA-88B65E5EB2BE}" type="presParOf" srcId="{DB7E6A72-3E29-45E1-B158-6FFBAC377EBA}" destId="{61C7DDC5-82FD-41E0-8554-166E0230C340}" srcOrd="1" destOrd="0" presId="urn:microsoft.com/office/officeart/2018/5/layout/IconCircleLabelList"/>
    <dgm:cxn modelId="{12D7E3B3-788A-48F0-BFA5-EB96B56E0BBC}" type="presParOf" srcId="{DB7E6A72-3E29-45E1-B158-6FFBAC377EBA}" destId="{D2CCAE83-B16A-4B28-84EA-EE636D83EAE6}" srcOrd="2" destOrd="0" presId="urn:microsoft.com/office/officeart/2018/5/layout/IconCircleLabelList"/>
    <dgm:cxn modelId="{C661D611-00A7-431B-BEA6-9FD5F0631E8F}" type="presParOf" srcId="{D2CCAE83-B16A-4B28-84EA-EE636D83EAE6}" destId="{26301068-2213-429C-A9E0-B11671DA010E}" srcOrd="0" destOrd="0" presId="urn:microsoft.com/office/officeart/2018/5/layout/IconCircleLabelList"/>
    <dgm:cxn modelId="{47DF80D2-CB7E-454B-A593-23286BF677A1}" type="presParOf" srcId="{D2CCAE83-B16A-4B28-84EA-EE636D83EAE6}" destId="{97F449E3-440A-42F4-AA97-D1582DFFFD15}" srcOrd="1" destOrd="0" presId="urn:microsoft.com/office/officeart/2018/5/layout/IconCircleLabelList"/>
    <dgm:cxn modelId="{496F2227-B740-473D-AD23-3DB39B706D5B}" type="presParOf" srcId="{D2CCAE83-B16A-4B28-84EA-EE636D83EAE6}" destId="{4696CA6C-675E-4015-BF6A-47DAAC3F0C79}" srcOrd="2" destOrd="0" presId="urn:microsoft.com/office/officeart/2018/5/layout/IconCircleLabelList"/>
    <dgm:cxn modelId="{AF357F2A-11A3-4904-854A-CA68BB1F60ED}" type="presParOf" srcId="{D2CCAE83-B16A-4B28-84EA-EE636D83EAE6}" destId="{CCF1E179-C5A4-4245-BC79-7CD81EF8B75A}" srcOrd="3" destOrd="0" presId="urn:microsoft.com/office/officeart/2018/5/layout/IconCircleLabelList"/>
    <dgm:cxn modelId="{F2F7DC55-A36E-4F8B-8D95-7CE998B43D1D}" type="presParOf" srcId="{DB7E6A72-3E29-45E1-B158-6FFBAC377EBA}" destId="{D386BFB4-0EC5-4B6F-AC49-5D7ABBE853E5}" srcOrd="3" destOrd="0" presId="urn:microsoft.com/office/officeart/2018/5/layout/IconCircleLabelList"/>
    <dgm:cxn modelId="{DC19A83E-C8C3-4699-AB8F-9F82ED13A4A8}" type="presParOf" srcId="{DB7E6A72-3E29-45E1-B158-6FFBAC377EBA}" destId="{556247EC-F913-4B65-95F7-0603A775C1BD}" srcOrd="4" destOrd="0" presId="urn:microsoft.com/office/officeart/2018/5/layout/IconCircleLabelList"/>
    <dgm:cxn modelId="{356522C5-41F4-49AA-9A65-1D262C79A350}" type="presParOf" srcId="{556247EC-F913-4B65-95F7-0603A775C1BD}" destId="{DD873499-6195-488B-BE67-B360F7838C54}" srcOrd="0" destOrd="0" presId="urn:microsoft.com/office/officeart/2018/5/layout/IconCircleLabelList"/>
    <dgm:cxn modelId="{FF4DA54D-1704-44EC-BA17-A0628AE8E40B}" type="presParOf" srcId="{556247EC-F913-4B65-95F7-0603A775C1BD}" destId="{6D5A58DC-9D02-432E-89A2-91FD4784CB9B}" srcOrd="1" destOrd="0" presId="urn:microsoft.com/office/officeart/2018/5/layout/IconCircleLabelList"/>
    <dgm:cxn modelId="{DAA823C3-6109-488B-B42B-2E699704F284}" type="presParOf" srcId="{556247EC-F913-4B65-95F7-0603A775C1BD}" destId="{E15AA445-2E3D-4562-A389-ECD4011EFFBC}" srcOrd="2" destOrd="0" presId="urn:microsoft.com/office/officeart/2018/5/layout/IconCircleLabelList"/>
    <dgm:cxn modelId="{18993A7E-D454-4206-9A04-A57AB5777902}" type="presParOf" srcId="{556247EC-F913-4B65-95F7-0603A775C1BD}" destId="{963E0352-7911-4032-9F92-115C333376F6}"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FED32AD-89BA-4D6B-A918-51CCE5C8F7B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GB"/>
        </a:p>
      </dgm:t>
    </dgm:pt>
    <dgm:pt modelId="{C4171491-56C8-4E46-BF00-217DA6C5123A}">
      <dgm:prSet custT="1"/>
      <dgm:spPr/>
      <dgm:t>
        <a:bodyPr/>
        <a:lstStyle/>
        <a:p>
          <a:r>
            <a:rPr lang="en-GB" sz="2800">
              <a:latin typeface="Times New Roman" panose="02020603050405020304" pitchFamily="18" charset="0"/>
              <a:cs typeface="Times New Roman" panose="02020603050405020304" pitchFamily="18" charset="0"/>
            </a:rPr>
            <a:t>Detailed discussion of the influence of AI on human collaboration in hospitality industry.</a:t>
          </a:r>
          <a:endParaRPr lang="en-US" sz="2800">
            <a:latin typeface="Times New Roman" panose="02020603050405020304" pitchFamily="18" charset="0"/>
            <a:cs typeface="Times New Roman" panose="02020603050405020304" pitchFamily="18" charset="0"/>
          </a:endParaRPr>
        </a:p>
      </dgm:t>
    </dgm:pt>
    <dgm:pt modelId="{E250C30D-E68B-4885-812D-CCEF8C37472B}" type="parTrans" cxnId="{D893707A-DD01-4AA3-9245-30D8133AE4AD}">
      <dgm:prSet/>
      <dgm:spPr/>
      <dgm:t>
        <a:bodyPr/>
        <a:lstStyle/>
        <a:p>
          <a:endParaRPr lang="en-GB"/>
        </a:p>
      </dgm:t>
    </dgm:pt>
    <dgm:pt modelId="{272FD47A-5E6A-426D-A71C-B9117C366B2D}" type="sibTrans" cxnId="{D893707A-DD01-4AA3-9245-30D8133AE4AD}">
      <dgm:prSet/>
      <dgm:spPr/>
      <dgm:t>
        <a:bodyPr/>
        <a:lstStyle/>
        <a:p>
          <a:endParaRPr lang="en-GB"/>
        </a:p>
      </dgm:t>
    </dgm:pt>
    <dgm:pt modelId="{929ED3CA-4B69-40D8-951D-B26F06303E9F}">
      <dgm:prSet custT="1"/>
      <dgm:spPr/>
      <dgm:t>
        <a:bodyPr/>
        <a:lstStyle/>
        <a:p>
          <a:r>
            <a:rPr lang="en-GB" sz="2800" dirty="0">
              <a:latin typeface="Times New Roman" panose="02020603050405020304" pitchFamily="18" charset="0"/>
              <a:cs typeface="Times New Roman" panose="02020603050405020304" pitchFamily="18" charset="0"/>
            </a:rPr>
            <a:t>Novotel Wembley has been aligned with the outcomes of the research.</a:t>
          </a:r>
          <a:endParaRPr lang="en-US" sz="2800" dirty="0">
            <a:latin typeface="Times New Roman" panose="02020603050405020304" pitchFamily="18" charset="0"/>
            <a:cs typeface="Times New Roman" panose="02020603050405020304" pitchFamily="18" charset="0"/>
          </a:endParaRPr>
        </a:p>
      </dgm:t>
    </dgm:pt>
    <dgm:pt modelId="{FB7EC336-BDBE-46A6-88BF-0BFC72B02545}" type="parTrans" cxnId="{7D2498A3-8833-4DDD-8FBE-1D69FF635461}">
      <dgm:prSet/>
      <dgm:spPr/>
      <dgm:t>
        <a:bodyPr/>
        <a:lstStyle/>
        <a:p>
          <a:endParaRPr lang="en-GB"/>
        </a:p>
      </dgm:t>
    </dgm:pt>
    <dgm:pt modelId="{642D43CE-64E6-4279-ADED-09E5E6E3B7D4}" type="sibTrans" cxnId="{7D2498A3-8833-4DDD-8FBE-1D69FF635461}">
      <dgm:prSet/>
      <dgm:spPr/>
      <dgm:t>
        <a:bodyPr/>
        <a:lstStyle/>
        <a:p>
          <a:endParaRPr lang="en-GB"/>
        </a:p>
      </dgm:t>
    </dgm:pt>
    <dgm:pt modelId="{3C7F1FE9-0139-4E49-8F42-C3B07B19645C}">
      <dgm:prSet custT="1"/>
      <dgm:spPr/>
      <dgm:t>
        <a:bodyPr/>
        <a:lstStyle/>
        <a:p>
          <a:r>
            <a:rPr lang="en-GB" sz="2800" dirty="0">
              <a:latin typeface="Times New Roman" panose="02020603050405020304" pitchFamily="18" charset="0"/>
              <a:cs typeface="Times New Roman" panose="02020603050405020304" pitchFamily="18" charset="0"/>
            </a:rPr>
            <a:t>PEST Analysis has highlighted the influential factors.</a:t>
          </a:r>
          <a:endParaRPr lang="en-US" sz="2800" dirty="0">
            <a:latin typeface="Times New Roman" panose="02020603050405020304" pitchFamily="18" charset="0"/>
            <a:cs typeface="Times New Roman" panose="02020603050405020304" pitchFamily="18" charset="0"/>
          </a:endParaRPr>
        </a:p>
      </dgm:t>
    </dgm:pt>
    <dgm:pt modelId="{A4F305A9-194C-4C42-918E-B4EBBE232DB6}" type="parTrans" cxnId="{3948D30F-BD96-4122-9D4C-24BBA049B274}">
      <dgm:prSet/>
      <dgm:spPr/>
      <dgm:t>
        <a:bodyPr/>
        <a:lstStyle/>
        <a:p>
          <a:endParaRPr lang="en-GB"/>
        </a:p>
      </dgm:t>
    </dgm:pt>
    <dgm:pt modelId="{6610DCA6-CBD7-401F-A9E4-D8CB3AEF4F1E}" type="sibTrans" cxnId="{3948D30F-BD96-4122-9D4C-24BBA049B274}">
      <dgm:prSet/>
      <dgm:spPr/>
      <dgm:t>
        <a:bodyPr/>
        <a:lstStyle/>
        <a:p>
          <a:endParaRPr lang="en-GB"/>
        </a:p>
      </dgm:t>
    </dgm:pt>
    <dgm:pt modelId="{56E8ED96-C062-439B-BEB3-A70B0A82E452}" type="pres">
      <dgm:prSet presAssocID="{5FED32AD-89BA-4D6B-A918-51CCE5C8F7B4}" presName="linear" presStyleCnt="0">
        <dgm:presLayoutVars>
          <dgm:animLvl val="lvl"/>
          <dgm:resizeHandles val="exact"/>
        </dgm:presLayoutVars>
      </dgm:prSet>
      <dgm:spPr/>
    </dgm:pt>
    <dgm:pt modelId="{6F4227A7-7CEF-478A-A13D-54756D5605A7}" type="pres">
      <dgm:prSet presAssocID="{C4171491-56C8-4E46-BF00-217DA6C5123A}" presName="parentText" presStyleLbl="node1" presStyleIdx="0" presStyleCnt="3">
        <dgm:presLayoutVars>
          <dgm:chMax val="0"/>
          <dgm:bulletEnabled val="1"/>
        </dgm:presLayoutVars>
      </dgm:prSet>
      <dgm:spPr/>
    </dgm:pt>
    <dgm:pt modelId="{871E3B96-1EA6-4268-82A4-3CBB57B68E57}" type="pres">
      <dgm:prSet presAssocID="{272FD47A-5E6A-426D-A71C-B9117C366B2D}" presName="spacer" presStyleCnt="0"/>
      <dgm:spPr/>
    </dgm:pt>
    <dgm:pt modelId="{B7518469-0D0B-44B2-B5D1-C0F9105D545B}" type="pres">
      <dgm:prSet presAssocID="{929ED3CA-4B69-40D8-951D-B26F06303E9F}" presName="parentText" presStyleLbl="node1" presStyleIdx="1" presStyleCnt="3">
        <dgm:presLayoutVars>
          <dgm:chMax val="0"/>
          <dgm:bulletEnabled val="1"/>
        </dgm:presLayoutVars>
      </dgm:prSet>
      <dgm:spPr/>
    </dgm:pt>
    <dgm:pt modelId="{4D87C00F-8D6B-4987-AC05-011901CACFDE}" type="pres">
      <dgm:prSet presAssocID="{642D43CE-64E6-4279-ADED-09E5E6E3B7D4}" presName="spacer" presStyleCnt="0"/>
      <dgm:spPr/>
    </dgm:pt>
    <dgm:pt modelId="{04B6E957-B398-4473-986B-79D3696B0151}" type="pres">
      <dgm:prSet presAssocID="{3C7F1FE9-0139-4E49-8F42-C3B07B19645C}" presName="parentText" presStyleLbl="node1" presStyleIdx="2" presStyleCnt="3">
        <dgm:presLayoutVars>
          <dgm:chMax val="0"/>
          <dgm:bulletEnabled val="1"/>
        </dgm:presLayoutVars>
      </dgm:prSet>
      <dgm:spPr/>
    </dgm:pt>
  </dgm:ptLst>
  <dgm:cxnLst>
    <dgm:cxn modelId="{3948D30F-BD96-4122-9D4C-24BBA049B274}" srcId="{5FED32AD-89BA-4D6B-A918-51CCE5C8F7B4}" destId="{3C7F1FE9-0139-4E49-8F42-C3B07B19645C}" srcOrd="2" destOrd="0" parTransId="{A4F305A9-194C-4C42-918E-B4EBBE232DB6}" sibTransId="{6610DCA6-CBD7-401F-A9E4-D8CB3AEF4F1E}"/>
    <dgm:cxn modelId="{34397E31-0B16-47A8-8E5D-87059860933D}" type="presOf" srcId="{C4171491-56C8-4E46-BF00-217DA6C5123A}" destId="{6F4227A7-7CEF-478A-A13D-54756D5605A7}" srcOrd="0" destOrd="0" presId="urn:microsoft.com/office/officeart/2005/8/layout/vList2"/>
    <dgm:cxn modelId="{D893707A-DD01-4AA3-9245-30D8133AE4AD}" srcId="{5FED32AD-89BA-4D6B-A918-51CCE5C8F7B4}" destId="{C4171491-56C8-4E46-BF00-217DA6C5123A}" srcOrd="0" destOrd="0" parTransId="{E250C30D-E68B-4885-812D-CCEF8C37472B}" sibTransId="{272FD47A-5E6A-426D-A71C-B9117C366B2D}"/>
    <dgm:cxn modelId="{DA462A96-046A-4511-A578-F7190D0F72A8}" type="presOf" srcId="{5FED32AD-89BA-4D6B-A918-51CCE5C8F7B4}" destId="{56E8ED96-C062-439B-BEB3-A70B0A82E452}" srcOrd="0" destOrd="0" presId="urn:microsoft.com/office/officeart/2005/8/layout/vList2"/>
    <dgm:cxn modelId="{7D2498A3-8833-4DDD-8FBE-1D69FF635461}" srcId="{5FED32AD-89BA-4D6B-A918-51CCE5C8F7B4}" destId="{929ED3CA-4B69-40D8-951D-B26F06303E9F}" srcOrd="1" destOrd="0" parTransId="{FB7EC336-BDBE-46A6-88BF-0BFC72B02545}" sibTransId="{642D43CE-64E6-4279-ADED-09E5E6E3B7D4}"/>
    <dgm:cxn modelId="{0A280AC9-6EE0-47D6-AB83-FA5A81C79C82}" type="presOf" srcId="{3C7F1FE9-0139-4E49-8F42-C3B07B19645C}" destId="{04B6E957-B398-4473-986B-79D3696B0151}" srcOrd="0" destOrd="0" presId="urn:microsoft.com/office/officeart/2005/8/layout/vList2"/>
    <dgm:cxn modelId="{1AFF59E4-EEE3-46F6-87D9-5034324A06BD}" type="presOf" srcId="{929ED3CA-4B69-40D8-951D-B26F06303E9F}" destId="{B7518469-0D0B-44B2-B5D1-C0F9105D545B}" srcOrd="0" destOrd="0" presId="urn:microsoft.com/office/officeart/2005/8/layout/vList2"/>
    <dgm:cxn modelId="{16085AAC-D0EC-4E2F-AE24-0E9E01586A9F}" type="presParOf" srcId="{56E8ED96-C062-439B-BEB3-A70B0A82E452}" destId="{6F4227A7-7CEF-478A-A13D-54756D5605A7}" srcOrd="0" destOrd="0" presId="urn:microsoft.com/office/officeart/2005/8/layout/vList2"/>
    <dgm:cxn modelId="{43F459B4-7C26-453C-9976-A09FFC60272A}" type="presParOf" srcId="{56E8ED96-C062-439B-BEB3-A70B0A82E452}" destId="{871E3B96-1EA6-4268-82A4-3CBB57B68E57}" srcOrd="1" destOrd="0" presId="urn:microsoft.com/office/officeart/2005/8/layout/vList2"/>
    <dgm:cxn modelId="{53F87149-7C7F-431B-96FC-5BFED7E05810}" type="presParOf" srcId="{56E8ED96-C062-439B-BEB3-A70B0A82E452}" destId="{B7518469-0D0B-44B2-B5D1-C0F9105D545B}" srcOrd="2" destOrd="0" presId="urn:microsoft.com/office/officeart/2005/8/layout/vList2"/>
    <dgm:cxn modelId="{F5ABEEB3-7EC7-47C2-92CA-1FB956EEF301}" type="presParOf" srcId="{56E8ED96-C062-439B-BEB3-A70B0A82E452}" destId="{4D87C00F-8D6B-4987-AC05-011901CACFDE}" srcOrd="3" destOrd="0" presId="urn:microsoft.com/office/officeart/2005/8/layout/vList2"/>
    <dgm:cxn modelId="{270ABC9E-7B78-4B7D-A4D5-E71C73324492}" type="presParOf" srcId="{56E8ED96-C062-439B-BEB3-A70B0A82E452}" destId="{04B6E957-B398-4473-986B-79D3696B015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0979A6-50C2-422E-8510-A5C61D52EA7E}">
      <dsp:nvSpPr>
        <dsp:cNvPr id="0" name=""/>
        <dsp:cNvSpPr/>
      </dsp:nvSpPr>
      <dsp:spPr>
        <a:xfrm rot="5400000">
          <a:off x="6589693" y="-2661723"/>
          <a:ext cx="1121829" cy="6729984"/>
        </a:xfrm>
        <a:prstGeom prst="round2Same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Times New Roman" panose="02020603050405020304" pitchFamily="18" charset="0"/>
              <a:cs typeface="Times New Roman" panose="02020603050405020304" pitchFamily="18" charset="0"/>
            </a:rPr>
            <a:t>Addressing the influence of collaboration between AI and Human Resources in hospitality operations</a:t>
          </a:r>
          <a:endParaRPr lang="en-US" sz="2000" kern="1200" dirty="0">
            <a:latin typeface="Times New Roman" panose="02020603050405020304" pitchFamily="18" charset="0"/>
            <a:cs typeface="Times New Roman" panose="02020603050405020304" pitchFamily="18" charset="0"/>
          </a:endParaRPr>
        </a:p>
      </dsp:txBody>
      <dsp:txXfrm rot="-5400000">
        <a:off x="3785616" y="197117"/>
        <a:ext cx="6675221" cy="1012303"/>
      </dsp:txXfrm>
    </dsp:sp>
    <dsp:sp modelId="{83B30768-873C-4572-970B-7C1BD95DF384}">
      <dsp:nvSpPr>
        <dsp:cNvPr id="0" name=""/>
        <dsp:cNvSpPr/>
      </dsp:nvSpPr>
      <dsp:spPr>
        <a:xfrm>
          <a:off x="0" y="2124"/>
          <a:ext cx="3785616" cy="1402286"/>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80010" rIns="160020" bIns="80010" numCol="1" spcCol="1270" anchor="ctr" anchorCtr="0">
          <a:noAutofit/>
        </a:bodyPr>
        <a:lstStyle/>
        <a:p>
          <a:pPr marL="0" lvl="0" indent="0" algn="ctr" defTabSz="1866900">
            <a:lnSpc>
              <a:spcPct val="90000"/>
            </a:lnSpc>
            <a:spcBef>
              <a:spcPct val="0"/>
            </a:spcBef>
            <a:spcAft>
              <a:spcPct val="35000"/>
            </a:spcAft>
            <a:buNone/>
          </a:pPr>
          <a:r>
            <a:rPr lang="en-GB" sz="4200" b="1" i="1" kern="1200">
              <a:latin typeface="Times New Roman" panose="02020603050405020304" pitchFamily="18" charset="0"/>
              <a:cs typeface="Times New Roman" panose="02020603050405020304" pitchFamily="18" charset="0"/>
            </a:rPr>
            <a:t>Aim: </a:t>
          </a:r>
          <a:endParaRPr lang="en-US" sz="4200" kern="1200">
            <a:latin typeface="Times New Roman" panose="02020603050405020304" pitchFamily="18" charset="0"/>
            <a:cs typeface="Times New Roman" panose="02020603050405020304" pitchFamily="18" charset="0"/>
          </a:endParaRPr>
        </a:p>
      </dsp:txBody>
      <dsp:txXfrm>
        <a:off x="68454" y="70578"/>
        <a:ext cx="3648708" cy="1265378"/>
      </dsp:txXfrm>
    </dsp:sp>
    <dsp:sp modelId="{A26D5009-2EF6-4842-B064-BFEB55D7C93A}">
      <dsp:nvSpPr>
        <dsp:cNvPr id="0" name=""/>
        <dsp:cNvSpPr/>
      </dsp:nvSpPr>
      <dsp:spPr>
        <a:xfrm rot="5400000">
          <a:off x="6589693" y="-1189323"/>
          <a:ext cx="1121829" cy="6729984"/>
        </a:xfrm>
        <a:prstGeom prst="round2SameRect">
          <a:avLst/>
        </a:prstGeom>
        <a:solidFill>
          <a:schemeClr val="accent4">
            <a:tint val="40000"/>
            <a:alpha val="90000"/>
            <a:hueOff val="3079768"/>
            <a:satOff val="-15334"/>
            <a:lumOff val="-1455"/>
            <a:alphaOff val="0"/>
          </a:schemeClr>
        </a:solidFill>
        <a:ln w="19050" cap="flat" cmpd="sng" algn="ctr">
          <a:solidFill>
            <a:schemeClr val="accent4">
              <a:tint val="40000"/>
              <a:alpha val="90000"/>
              <a:hueOff val="3079768"/>
              <a:satOff val="-15334"/>
              <a:lumOff val="-145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GB" sz="1200" kern="1200">
              <a:latin typeface="Times New Roman" panose="02020603050405020304" pitchFamily="18" charset="0"/>
              <a:cs typeface="Times New Roman" panose="02020603050405020304" pitchFamily="18" charset="0"/>
            </a:rPr>
            <a:t>To outline the concept of AI and Human Collaboration</a:t>
          </a:r>
          <a:endParaRPr lang="en-US" sz="12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Char char="•"/>
          </a:pPr>
          <a:r>
            <a:rPr lang="en-GB" sz="1200" kern="1200">
              <a:latin typeface="Times New Roman" panose="02020603050405020304" pitchFamily="18" charset="0"/>
              <a:cs typeface="Times New Roman" panose="02020603050405020304" pitchFamily="18" charset="0"/>
            </a:rPr>
            <a:t>To count on the benefits of AI and human collaborations in the hospitality industry</a:t>
          </a:r>
          <a:endParaRPr lang="en-US" sz="12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Char char="•"/>
          </a:pPr>
          <a:r>
            <a:rPr lang="en-GB" sz="1200" kern="1200">
              <a:latin typeface="Times New Roman" panose="02020603050405020304" pitchFamily="18" charset="0"/>
              <a:cs typeface="Times New Roman" panose="02020603050405020304" pitchFamily="18" charset="0"/>
            </a:rPr>
            <a:t>To Identify the challenges of AI and human collaboration</a:t>
          </a:r>
          <a:endParaRPr lang="en-US" sz="12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Char char="•"/>
          </a:pPr>
          <a:r>
            <a:rPr lang="en-GB" sz="1200" kern="1200">
              <a:latin typeface="Times New Roman" panose="02020603050405020304" pitchFamily="18" charset="0"/>
              <a:cs typeface="Times New Roman" panose="02020603050405020304" pitchFamily="18" charset="0"/>
            </a:rPr>
            <a:t>To recommend procedures for mitigating the identified challenges</a:t>
          </a:r>
          <a:endParaRPr lang="en-US" sz="1200" kern="1200">
            <a:latin typeface="Times New Roman" panose="02020603050405020304" pitchFamily="18" charset="0"/>
            <a:cs typeface="Times New Roman" panose="02020603050405020304" pitchFamily="18" charset="0"/>
          </a:endParaRPr>
        </a:p>
      </dsp:txBody>
      <dsp:txXfrm rot="-5400000">
        <a:off x="3785616" y="1669517"/>
        <a:ext cx="6675221" cy="1012303"/>
      </dsp:txXfrm>
    </dsp:sp>
    <dsp:sp modelId="{CDBF1BC9-2B67-4CC5-B99C-6B1BA3314545}">
      <dsp:nvSpPr>
        <dsp:cNvPr id="0" name=""/>
        <dsp:cNvSpPr/>
      </dsp:nvSpPr>
      <dsp:spPr>
        <a:xfrm>
          <a:off x="0" y="1474525"/>
          <a:ext cx="3785616" cy="1402286"/>
        </a:xfrm>
        <a:prstGeom prst="roundRect">
          <a:avLst/>
        </a:prstGeom>
        <a:solidFill>
          <a:schemeClr val="accent4">
            <a:hueOff val="3299968"/>
            <a:satOff val="-14601"/>
            <a:lumOff val="-245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80010" rIns="160020" bIns="80010" numCol="1" spcCol="1270" anchor="ctr" anchorCtr="0">
          <a:noAutofit/>
        </a:bodyPr>
        <a:lstStyle/>
        <a:p>
          <a:pPr marL="0" lvl="0" indent="0" algn="ctr" defTabSz="1866900">
            <a:lnSpc>
              <a:spcPct val="90000"/>
            </a:lnSpc>
            <a:spcBef>
              <a:spcPct val="0"/>
            </a:spcBef>
            <a:spcAft>
              <a:spcPct val="35000"/>
            </a:spcAft>
            <a:buNone/>
          </a:pPr>
          <a:r>
            <a:rPr lang="en-GB" sz="4200" b="1" i="1" kern="1200" dirty="0">
              <a:latin typeface="Times New Roman" panose="02020603050405020304" pitchFamily="18" charset="0"/>
              <a:cs typeface="Times New Roman" panose="02020603050405020304" pitchFamily="18" charset="0"/>
            </a:rPr>
            <a:t>Objectives: </a:t>
          </a:r>
          <a:endParaRPr lang="en-US" sz="4200" kern="1200" dirty="0">
            <a:latin typeface="Times New Roman" panose="02020603050405020304" pitchFamily="18" charset="0"/>
            <a:cs typeface="Times New Roman" panose="02020603050405020304" pitchFamily="18" charset="0"/>
          </a:endParaRPr>
        </a:p>
      </dsp:txBody>
      <dsp:txXfrm>
        <a:off x="68454" y="1542979"/>
        <a:ext cx="3648708" cy="1265378"/>
      </dsp:txXfrm>
    </dsp:sp>
    <dsp:sp modelId="{BBBAC3F4-73EC-4591-B7B9-B34037608B82}">
      <dsp:nvSpPr>
        <dsp:cNvPr id="0" name=""/>
        <dsp:cNvSpPr/>
      </dsp:nvSpPr>
      <dsp:spPr>
        <a:xfrm rot="5400000">
          <a:off x="6589693" y="283077"/>
          <a:ext cx="1121829" cy="6729984"/>
        </a:xfrm>
        <a:prstGeom prst="round2SameRect">
          <a:avLst/>
        </a:prstGeom>
        <a:solidFill>
          <a:schemeClr val="accent4">
            <a:tint val="40000"/>
            <a:alpha val="90000"/>
            <a:hueOff val="6159535"/>
            <a:satOff val="-30669"/>
            <a:lumOff val="-2910"/>
            <a:alphaOff val="0"/>
          </a:schemeClr>
        </a:solidFill>
        <a:ln w="19050" cap="flat" cmpd="sng" algn="ctr">
          <a:solidFill>
            <a:schemeClr val="accent4">
              <a:tint val="40000"/>
              <a:alpha val="90000"/>
              <a:hueOff val="6159535"/>
              <a:satOff val="-30669"/>
              <a:lumOff val="-291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GB" sz="1200" kern="1200">
              <a:latin typeface="Times New Roman" panose="02020603050405020304" pitchFamily="18" charset="0"/>
              <a:cs typeface="Times New Roman" panose="02020603050405020304" pitchFamily="18" charset="0"/>
            </a:rPr>
            <a:t>Brief the basic concept of AI and Human Resources collaboration.</a:t>
          </a:r>
          <a:endParaRPr lang="en-US" sz="12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Char char="•"/>
          </a:pPr>
          <a:r>
            <a:rPr lang="en-GB" sz="1200" kern="1200">
              <a:latin typeface="Times New Roman" panose="02020603050405020304" pitchFamily="18" charset="0"/>
              <a:cs typeface="Times New Roman" panose="02020603050405020304" pitchFamily="18" charset="0"/>
            </a:rPr>
            <a:t>How can AI and Human collaboration influence hospitality operations?</a:t>
          </a:r>
          <a:endParaRPr lang="en-US" sz="12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Char char="•"/>
          </a:pPr>
          <a:r>
            <a:rPr lang="en-GB" sz="1200" kern="1200">
              <a:latin typeface="Times New Roman" panose="02020603050405020304" pitchFamily="18" charset="0"/>
              <a:cs typeface="Times New Roman" panose="02020603050405020304" pitchFamily="18" charset="0"/>
            </a:rPr>
            <a:t>What are the benefits of collaborating Humans with AI in the hospitality industry?</a:t>
          </a:r>
          <a:endParaRPr lang="en-US" sz="12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Char char="•"/>
          </a:pPr>
          <a:r>
            <a:rPr lang="en-GB" sz="1200" kern="1200">
              <a:latin typeface="Times New Roman" panose="02020603050405020304" pitchFamily="18" charset="0"/>
              <a:cs typeface="Times New Roman" panose="02020603050405020304" pitchFamily="18" charset="0"/>
            </a:rPr>
            <a:t>What are the probable challenges of collaborating AI with humans?</a:t>
          </a:r>
          <a:endParaRPr lang="en-US" sz="12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Char char="•"/>
          </a:pPr>
          <a:r>
            <a:rPr lang="en-GB" sz="1200" kern="1200" dirty="0">
              <a:latin typeface="Times New Roman" panose="02020603050405020304" pitchFamily="18" charset="0"/>
              <a:cs typeface="Times New Roman" panose="02020603050405020304" pitchFamily="18" charset="0"/>
            </a:rPr>
            <a:t>How can the challenges be mitigated?</a:t>
          </a:r>
          <a:endParaRPr lang="en-US" sz="1200" kern="1200" dirty="0">
            <a:latin typeface="Times New Roman" panose="02020603050405020304" pitchFamily="18" charset="0"/>
            <a:cs typeface="Times New Roman" panose="02020603050405020304" pitchFamily="18" charset="0"/>
          </a:endParaRPr>
        </a:p>
      </dsp:txBody>
      <dsp:txXfrm rot="-5400000">
        <a:off x="3785616" y="3141918"/>
        <a:ext cx="6675221" cy="1012303"/>
      </dsp:txXfrm>
    </dsp:sp>
    <dsp:sp modelId="{2C1D8455-CD8D-485D-9297-DE5E0E79CE19}">
      <dsp:nvSpPr>
        <dsp:cNvPr id="0" name=""/>
        <dsp:cNvSpPr/>
      </dsp:nvSpPr>
      <dsp:spPr>
        <a:xfrm>
          <a:off x="0" y="2946926"/>
          <a:ext cx="3785616" cy="1402286"/>
        </a:xfrm>
        <a:prstGeom prst="round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80010" rIns="160020" bIns="80010" numCol="1" spcCol="1270" anchor="ctr" anchorCtr="0">
          <a:noAutofit/>
        </a:bodyPr>
        <a:lstStyle/>
        <a:p>
          <a:pPr marL="0" lvl="0" indent="0" algn="ctr" defTabSz="1866900">
            <a:lnSpc>
              <a:spcPct val="90000"/>
            </a:lnSpc>
            <a:spcBef>
              <a:spcPct val="0"/>
            </a:spcBef>
            <a:spcAft>
              <a:spcPct val="35000"/>
            </a:spcAft>
            <a:buNone/>
          </a:pPr>
          <a:r>
            <a:rPr lang="en-GB" sz="4200" b="1" i="1" kern="1200">
              <a:latin typeface="Times New Roman" panose="02020603050405020304" pitchFamily="18" charset="0"/>
              <a:cs typeface="Times New Roman" panose="02020603050405020304" pitchFamily="18" charset="0"/>
            </a:rPr>
            <a:t>Research Questions:</a:t>
          </a:r>
          <a:endParaRPr lang="en-US" sz="4200" kern="1200">
            <a:latin typeface="Times New Roman" panose="02020603050405020304" pitchFamily="18" charset="0"/>
            <a:cs typeface="Times New Roman" panose="02020603050405020304" pitchFamily="18" charset="0"/>
          </a:endParaRPr>
        </a:p>
      </dsp:txBody>
      <dsp:txXfrm>
        <a:off x="68454" y="3015380"/>
        <a:ext cx="3648708" cy="12653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5D5C37-A61D-46CE-BDC8-6E77F449D16E}">
      <dsp:nvSpPr>
        <dsp:cNvPr id="0" name=""/>
        <dsp:cNvSpPr/>
      </dsp:nvSpPr>
      <dsp:spPr>
        <a:xfrm>
          <a:off x="210639" y="1751038"/>
          <a:ext cx="912276" cy="91227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6861AD-5033-4353-B804-692DF83335C3}">
      <dsp:nvSpPr>
        <dsp:cNvPr id="0" name=""/>
        <dsp:cNvSpPr/>
      </dsp:nvSpPr>
      <dsp:spPr>
        <a:xfrm>
          <a:off x="402217" y="1942616"/>
          <a:ext cx="529120" cy="52912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9D28DB-9896-4462-B068-58A3940522A1}">
      <dsp:nvSpPr>
        <dsp:cNvPr id="0" name=""/>
        <dsp:cNvSpPr/>
      </dsp:nvSpPr>
      <dsp:spPr>
        <a:xfrm>
          <a:off x="1318403" y="1751038"/>
          <a:ext cx="2150365" cy="912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Automation will help to personalise the guests’ services (</a:t>
          </a:r>
          <a:r>
            <a:rPr lang="en-GB" sz="2400" kern="1200" dirty="0" err="1">
              <a:latin typeface="Times New Roman" panose="02020603050405020304" pitchFamily="18" charset="0"/>
              <a:cs typeface="Times New Roman" panose="02020603050405020304" pitchFamily="18" charset="0"/>
            </a:rPr>
            <a:t>Buhalis</a:t>
          </a:r>
          <a:r>
            <a:rPr lang="en-GB" sz="2400" kern="1200" dirty="0">
              <a:latin typeface="Times New Roman" panose="02020603050405020304" pitchFamily="18" charset="0"/>
              <a:cs typeface="Times New Roman" panose="02020603050405020304" pitchFamily="18" charset="0"/>
            </a:rPr>
            <a:t> and </a:t>
          </a:r>
          <a:r>
            <a:rPr lang="en-GB" sz="2400" kern="1200" dirty="0" err="1">
              <a:latin typeface="Times New Roman" panose="02020603050405020304" pitchFamily="18" charset="0"/>
              <a:cs typeface="Times New Roman" panose="02020603050405020304" pitchFamily="18" charset="0"/>
            </a:rPr>
            <a:t>Moldavska</a:t>
          </a:r>
          <a:r>
            <a:rPr lang="en-GB" sz="2400" kern="1200" dirty="0">
              <a:latin typeface="Times New Roman" panose="02020603050405020304" pitchFamily="18" charset="0"/>
              <a:cs typeface="Times New Roman" panose="02020603050405020304" pitchFamily="18" charset="0"/>
            </a:rPr>
            <a:t>, 2022).</a:t>
          </a:r>
          <a:endParaRPr lang="en-US" sz="2400" kern="1200" dirty="0">
            <a:latin typeface="Times New Roman" panose="02020603050405020304" pitchFamily="18" charset="0"/>
            <a:cs typeface="Times New Roman" panose="02020603050405020304" pitchFamily="18" charset="0"/>
          </a:endParaRPr>
        </a:p>
      </dsp:txBody>
      <dsp:txXfrm>
        <a:off x="1318403" y="1751038"/>
        <a:ext cx="2150365" cy="912276"/>
      </dsp:txXfrm>
    </dsp:sp>
    <dsp:sp modelId="{279D91C3-4FA6-4F61-A207-5F6F8D485C84}">
      <dsp:nvSpPr>
        <dsp:cNvPr id="0" name=""/>
        <dsp:cNvSpPr/>
      </dsp:nvSpPr>
      <dsp:spPr>
        <a:xfrm>
          <a:off x="3843453" y="1751038"/>
          <a:ext cx="912276" cy="91227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CA5E84-C014-4B3D-8C1D-39D5832FB3A4}">
      <dsp:nvSpPr>
        <dsp:cNvPr id="0" name=""/>
        <dsp:cNvSpPr/>
      </dsp:nvSpPr>
      <dsp:spPr>
        <a:xfrm>
          <a:off x="4035031" y="1942616"/>
          <a:ext cx="529120" cy="52912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BA2164-93EE-45D1-B286-F7FBD9C06B06}">
      <dsp:nvSpPr>
        <dsp:cNvPr id="0" name=""/>
        <dsp:cNvSpPr/>
      </dsp:nvSpPr>
      <dsp:spPr>
        <a:xfrm>
          <a:off x="4951217" y="1751038"/>
          <a:ext cx="2150365" cy="912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latin typeface="Times New Roman" panose="02020603050405020304" pitchFamily="18" charset="0"/>
              <a:cs typeface="Times New Roman" panose="02020603050405020304" pitchFamily="18" charset="0"/>
            </a:rPr>
            <a:t>Operational efficiency increases through augmented and virtual reality technologies (Salama, 2024).</a:t>
          </a:r>
          <a:endParaRPr lang="en-US" sz="2400" kern="1200">
            <a:latin typeface="Times New Roman" panose="02020603050405020304" pitchFamily="18" charset="0"/>
            <a:cs typeface="Times New Roman" panose="02020603050405020304" pitchFamily="18" charset="0"/>
          </a:endParaRPr>
        </a:p>
      </dsp:txBody>
      <dsp:txXfrm>
        <a:off x="4951217" y="1751038"/>
        <a:ext cx="2150365" cy="912276"/>
      </dsp:txXfrm>
    </dsp:sp>
    <dsp:sp modelId="{89BBAF84-2153-4C89-9A87-81506E3D1BBC}">
      <dsp:nvSpPr>
        <dsp:cNvPr id="0" name=""/>
        <dsp:cNvSpPr/>
      </dsp:nvSpPr>
      <dsp:spPr>
        <a:xfrm>
          <a:off x="7476268" y="1751038"/>
          <a:ext cx="912276" cy="91227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E48BD8-F7C1-4518-9A17-B03839C9D110}">
      <dsp:nvSpPr>
        <dsp:cNvPr id="0" name=""/>
        <dsp:cNvSpPr/>
      </dsp:nvSpPr>
      <dsp:spPr>
        <a:xfrm>
          <a:off x="7667846" y="1942616"/>
          <a:ext cx="529120" cy="52912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11420C-9968-472E-95AD-870B37349AAA}">
      <dsp:nvSpPr>
        <dsp:cNvPr id="0" name=""/>
        <dsp:cNvSpPr/>
      </dsp:nvSpPr>
      <dsp:spPr>
        <a:xfrm>
          <a:off x="8584032" y="1751038"/>
          <a:ext cx="2150365" cy="912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Guest retention programs can be initiated with AI technology (</a:t>
          </a:r>
          <a:r>
            <a:rPr lang="en-GB" sz="2400" kern="1200" dirty="0" err="1">
              <a:latin typeface="Times New Roman" panose="02020603050405020304" pitchFamily="18" charset="0"/>
              <a:cs typeface="Times New Roman" panose="02020603050405020304" pitchFamily="18" charset="0"/>
            </a:rPr>
            <a:t>Bardukova</a:t>
          </a:r>
          <a:r>
            <a:rPr lang="en-GB" sz="2400" kern="1200" dirty="0">
              <a:latin typeface="Times New Roman" panose="02020603050405020304" pitchFamily="18" charset="0"/>
              <a:cs typeface="Times New Roman" panose="02020603050405020304" pitchFamily="18" charset="0"/>
            </a:rPr>
            <a:t>, 2023).</a:t>
          </a:r>
          <a:endParaRPr lang="en-US" sz="2400" kern="1200" dirty="0">
            <a:latin typeface="Times New Roman" panose="02020603050405020304" pitchFamily="18" charset="0"/>
            <a:cs typeface="Times New Roman" panose="02020603050405020304" pitchFamily="18" charset="0"/>
          </a:endParaRPr>
        </a:p>
      </dsp:txBody>
      <dsp:txXfrm>
        <a:off x="8584032" y="1751038"/>
        <a:ext cx="2150365" cy="9122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A3E599-719F-414B-93C9-CB350E83E0FC}">
      <dsp:nvSpPr>
        <dsp:cNvPr id="0" name=""/>
        <dsp:cNvSpPr/>
      </dsp:nvSpPr>
      <dsp:spPr>
        <a:xfrm>
          <a:off x="0" y="0"/>
          <a:ext cx="4351338" cy="4351338"/>
        </a:xfrm>
        <a:prstGeom prst="pie">
          <a:avLst>
            <a:gd name="adj1" fmla="val 5400000"/>
            <a:gd name="adj2" fmla="val 1620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4E1053-CF8D-4044-9163-2B7D17625493}">
      <dsp:nvSpPr>
        <dsp:cNvPr id="0" name=""/>
        <dsp:cNvSpPr/>
      </dsp:nvSpPr>
      <dsp:spPr>
        <a:xfrm>
          <a:off x="2175669" y="0"/>
          <a:ext cx="8339931" cy="4351338"/>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Times New Roman" panose="02020603050405020304" pitchFamily="18" charset="0"/>
              <a:cs typeface="Times New Roman" panose="02020603050405020304" pitchFamily="18" charset="0"/>
            </a:rPr>
            <a:t>Interpretivism research philosophy is used to maintain investigational flexibility (Turyahikayo, 2021).</a:t>
          </a:r>
          <a:endParaRPr lang="en-US" sz="2900" kern="1200" dirty="0">
            <a:latin typeface="Times New Roman" panose="02020603050405020304" pitchFamily="18" charset="0"/>
            <a:cs typeface="Times New Roman" panose="02020603050405020304" pitchFamily="18" charset="0"/>
          </a:endParaRPr>
        </a:p>
      </dsp:txBody>
      <dsp:txXfrm>
        <a:off x="2175669" y="0"/>
        <a:ext cx="8339931" cy="1305404"/>
      </dsp:txXfrm>
    </dsp:sp>
    <dsp:sp modelId="{5DA3A341-C114-415A-ACFE-126C2BCB1FA7}">
      <dsp:nvSpPr>
        <dsp:cNvPr id="0" name=""/>
        <dsp:cNvSpPr/>
      </dsp:nvSpPr>
      <dsp:spPr>
        <a:xfrm>
          <a:off x="761485" y="1305404"/>
          <a:ext cx="2828366" cy="2828366"/>
        </a:xfrm>
        <a:prstGeom prst="pie">
          <a:avLst>
            <a:gd name="adj1" fmla="val 5400000"/>
            <a:gd name="adj2" fmla="val 16200000"/>
          </a:avLst>
        </a:prstGeom>
        <a:solidFill>
          <a:schemeClr val="accent3">
            <a:hueOff val="2058582"/>
            <a:satOff val="12356"/>
            <a:lumOff val="94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8BDCFC-9E7A-429D-8140-C31CEAC7ACD2}">
      <dsp:nvSpPr>
        <dsp:cNvPr id="0" name=""/>
        <dsp:cNvSpPr/>
      </dsp:nvSpPr>
      <dsp:spPr>
        <a:xfrm>
          <a:off x="2175669" y="1305404"/>
          <a:ext cx="8339931" cy="2828366"/>
        </a:xfrm>
        <a:prstGeom prst="rect">
          <a:avLst/>
        </a:prstGeom>
        <a:solidFill>
          <a:schemeClr val="lt1">
            <a:alpha val="90000"/>
            <a:hueOff val="0"/>
            <a:satOff val="0"/>
            <a:lumOff val="0"/>
            <a:alphaOff val="0"/>
          </a:schemeClr>
        </a:solidFill>
        <a:ln w="19050" cap="flat" cmpd="sng" algn="ctr">
          <a:solidFill>
            <a:schemeClr val="accent3">
              <a:hueOff val="2058582"/>
              <a:satOff val="12356"/>
              <a:lumOff val="94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Times New Roman" panose="02020603050405020304" pitchFamily="18" charset="0"/>
              <a:cs typeface="Times New Roman" panose="02020603050405020304" pitchFamily="18" charset="0"/>
            </a:rPr>
            <a:t>Deductive research approach helped to form a functional research hypothesis.</a:t>
          </a:r>
          <a:endParaRPr lang="en-US" sz="2900" kern="1200" dirty="0">
            <a:latin typeface="Times New Roman" panose="02020603050405020304" pitchFamily="18" charset="0"/>
            <a:cs typeface="Times New Roman" panose="02020603050405020304" pitchFamily="18" charset="0"/>
          </a:endParaRPr>
        </a:p>
      </dsp:txBody>
      <dsp:txXfrm>
        <a:off x="2175669" y="1305404"/>
        <a:ext cx="8339931" cy="1305399"/>
      </dsp:txXfrm>
    </dsp:sp>
    <dsp:sp modelId="{7CD6539A-02F1-4016-A569-B4E042B3D6F5}">
      <dsp:nvSpPr>
        <dsp:cNvPr id="0" name=""/>
        <dsp:cNvSpPr/>
      </dsp:nvSpPr>
      <dsp:spPr>
        <a:xfrm>
          <a:off x="1522968" y="2610804"/>
          <a:ext cx="1305400" cy="1305400"/>
        </a:xfrm>
        <a:prstGeom prst="pie">
          <a:avLst>
            <a:gd name="adj1" fmla="val 5400000"/>
            <a:gd name="adj2" fmla="val 16200000"/>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9D18B6-7C20-4630-95FC-381F26A3F096}">
      <dsp:nvSpPr>
        <dsp:cNvPr id="0" name=""/>
        <dsp:cNvSpPr/>
      </dsp:nvSpPr>
      <dsp:spPr>
        <a:xfrm>
          <a:off x="2175669" y="2670826"/>
          <a:ext cx="8339931" cy="1185355"/>
        </a:xfrm>
        <a:prstGeom prst="rect">
          <a:avLst/>
        </a:prstGeom>
        <a:solidFill>
          <a:schemeClr val="lt1">
            <a:alpha val="90000"/>
            <a:hueOff val="0"/>
            <a:satOff val="0"/>
            <a:lumOff val="0"/>
            <a:alphaOff val="0"/>
          </a:schemeClr>
        </a:solidFill>
        <a:ln w="19050" cap="flat" cmpd="sng" algn="ctr">
          <a:solidFill>
            <a:schemeClr val="accent3">
              <a:hueOff val="4117163"/>
              <a:satOff val="24712"/>
              <a:lumOff val="188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Times New Roman" panose="02020603050405020304" pitchFamily="18" charset="0"/>
              <a:cs typeface="Times New Roman" panose="02020603050405020304" pitchFamily="18" charset="0"/>
            </a:rPr>
            <a:t>Explanatory research design helps to explain the results in a better way.</a:t>
          </a:r>
          <a:endParaRPr lang="en-US" sz="2900" kern="1200" dirty="0">
            <a:latin typeface="Times New Roman" panose="02020603050405020304" pitchFamily="18" charset="0"/>
            <a:cs typeface="Times New Roman" panose="02020603050405020304" pitchFamily="18" charset="0"/>
          </a:endParaRPr>
        </a:p>
      </dsp:txBody>
      <dsp:txXfrm>
        <a:off x="2175669" y="2670826"/>
        <a:ext cx="8339931" cy="11853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A79A5B-34D5-4BD8-87FD-16A993B9C0E7}">
      <dsp:nvSpPr>
        <dsp:cNvPr id="0" name=""/>
        <dsp:cNvSpPr/>
      </dsp:nvSpPr>
      <dsp:spPr>
        <a:xfrm>
          <a:off x="644018" y="100614"/>
          <a:ext cx="1990125" cy="19901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5EC0AE-590E-46E8-B296-2A3D53B5A349}">
      <dsp:nvSpPr>
        <dsp:cNvPr id="0" name=""/>
        <dsp:cNvSpPr/>
      </dsp:nvSpPr>
      <dsp:spPr>
        <a:xfrm>
          <a:off x="1068143" y="524739"/>
          <a:ext cx="1141875" cy="114187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E4E58F-21CE-4EA3-8599-121F11B72795}">
      <dsp:nvSpPr>
        <dsp:cNvPr id="0" name=""/>
        <dsp:cNvSpPr/>
      </dsp:nvSpPr>
      <dsp:spPr>
        <a:xfrm>
          <a:off x="7830" y="2710614"/>
          <a:ext cx="3262500" cy="1603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latin typeface="Times New Roman" panose="02020603050405020304" pitchFamily="18" charset="0"/>
              <a:cs typeface="Times New Roman" panose="02020603050405020304" pitchFamily="18" charset="0"/>
            </a:rPr>
            <a:t>Heavy costs in AI implication.</a:t>
          </a:r>
          <a:endParaRPr lang="en-US" sz="2400" kern="1200">
            <a:latin typeface="Times New Roman" panose="02020603050405020304" pitchFamily="18" charset="0"/>
            <a:cs typeface="Times New Roman" panose="02020603050405020304" pitchFamily="18" charset="0"/>
          </a:endParaRPr>
        </a:p>
      </dsp:txBody>
      <dsp:txXfrm>
        <a:off x="7830" y="2710614"/>
        <a:ext cx="3262500" cy="1603125"/>
      </dsp:txXfrm>
    </dsp:sp>
    <dsp:sp modelId="{26301068-2213-429C-A9E0-B11671DA010E}">
      <dsp:nvSpPr>
        <dsp:cNvPr id="0" name=""/>
        <dsp:cNvSpPr/>
      </dsp:nvSpPr>
      <dsp:spPr>
        <a:xfrm>
          <a:off x="4477456" y="100614"/>
          <a:ext cx="1990125" cy="19901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F449E3-440A-42F4-AA97-D1582DFFFD15}">
      <dsp:nvSpPr>
        <dsp:cNvPr id="0" name=""/>
        <dsp:cNvSpPr/>
      </dsp:nvSpPr>
      <dsp:spPr>
        <a:xfrm>
          <a:off x="4901581" y="524739"/>
          <a:ext cx="1141875" cy="1141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F1E179-C5A4-4245-BC79-7CD81EF8B75A}">
      <dsp:nvSpPr>
        <dsp:cNvPr id="0" name=""/>
        <dsp:cNvSpPr/>
      </dsp:nvSpPr>
      <dsp:spPr>
        <a:xfrm>
          <a:off x="3841268" y="2710614"/>
          <a:ext cx="3262500" cy="1603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dirty="0">
              <a:latin typeface="Times New Roman" panose="02020603050405020304" pitchFamily="18" charset="0"/>
              <a:cs typeface="Times New Roman" panose="02020603050405020304" pitchFamily="18" charset="0"/>
            </a:rPr>
            <a:t>lack of knowledge and awareness among industry professionals.</a:t>
          </a:r>
          <a:endParaRPr lang="en-US" sz="2400" kern="1200" dirty="0">
            <a:latin typeface="Times New Roman" panose="02020603050405020304" pitchFamily="18" charset="0"/>
            <a:cs typeface="Times New Roman" panose="02020603050405020304" pitchFamily="18" charset="0"/>
          </a:endParaRPr>
        </a:p>
      </dsp:txBody>
      <dsp:txXfrm>
        <a:off x="3841268" y="2710614"/>
        <a:ext cx="3262500" cy="1603125"/>
      </dsp:txXfrm>
    </dsp:sp>
    <dsp:sp modelId="{DD873499-6195-488B-BE67-B360F7838C54}">
      <dsp:nvSpPr>
        <dsp:cNvPr id="0" name=""/>
        <dsp:cNvSpPr/>
      </dsp:nvSpPr>
      <dsp:spPr>
        <a:xfrm>
          <a:off x="8310893" y="100614"/>
          <a:ext cx="1990125" cy="199012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5A58DC-9D02-432E-89A2-91FD4784CB9B}">
      <dsp:nvSpPr>
        <dsp:cNvPr id="0" name=""/>
        <dsp:cNvSpPr/>
      </dsp:nvSpPr>
      <dsp:spPr>
        <a:xfrm>
          <a:off x="8735018" y="524739"/>
          <a:ext cx="1141875" cy="11418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3E0352-7911-4032-9F92-115C333376F6}">
      <dsp:nvSpPr>
        <dsp:cNvPr id="0" name=""/>
        <dsp:cNvSpPr/>
      </dsp:nvSpPr>
      <dsp:spPr>
        <a:xfrm>
          <a:off x="7674706" y="2710614"/>
          <a:ext cx="3262500" cy="1603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dirty="0">
              <a:latin typeface="Times New Roman" panose="02020603050405020304" pitchFamily="18" charset="0"/>
              <a:cs typeface="Times New Roman" panose="02020603050405020304" pitchFamily="18" charset="0"/>
            </a:rPr>
            <a:t>Resistance from both the organisation and the employee’s end.</a:t>
          </a:r>
          <a:endParaRPr lang="en-US" sz="2400" kern="1200" dirty="0">
            <a:latin typeface="Times New Roman" panose="02020603050405020304" pitchFamily="18" charset="0"/>
            <a:cs typeface="Times New Roman" panose="02020603050405020304" pitchFamily="18" charset="0"/>
          </a:endParaRPr>
        </a:p>
      </dsp:txBody>
      <dsp:txXfrm>
        <a:off x="7674706" y="2710614"/>
        <a:ext cx="3262500" cy="16031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4227A7-7CEF-478A-A13D-54756D5605A7}">
      <dsp:nvSpPr>
        <dsp:cNvPr id="0" name=""/>
        <dsp:cNvSpPr/>
      </dsp:nvSpPr>
      <dsp:spPr>
        <a:xfrm>
          <a:off x="0" y="163268"/>
          <a:ext cx="10515600" cy="12168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latin typeface="Times New Roman" panose="02020603050405020304" pitchFamily="18" charset="0"/>
              <a:cs typeface="Times New Roman" panose="02020603050405020304" pitchFamily="18" charset="0"/>
            </a:rPr>
            <a:t>Detailed discussion of the influence of AI on human collaboration in hospitality industry.</a:t>
          </a:r>
          <a:endParaRPr lang="en-US" sz="2800" kern="1200">
            <a:latin typeface="Times New Roman" panose="02020603050405020304" pitchFamily="18" charset="0"/>
            <a:cs typeface="Times New Roman" panose="02020603050405020304" pitchFamily="18" charset="0"/>
          </a:endParaRPr>
        </a:p>
      </dsp:txBody>
      <dsp:txXfrm>
        <a:off x="59399" y="222667"/>
        <a:ext cx="10396802" cy="1098002"/>
      </dsp:txXfrm>
    </dsp:sp>
    <dsp:sp modelId="{B7518469-0D0B-44B2-B5D1-C0F9105D545B}">
      <dsp:nvSpPr>
        <dsp:cNvPr id="0" name=""/>
        <dsp:cNvSpPr/>
      </dsp:nvSpPr>
      <dsp:spPr>
        <a:xfrm>
          <a:off x="0" y="1567269"/>
          <a:ext cx="10515600" cy="121680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Novotel Wembley has been aligned with the outcomes of the research.</a:t>
          </a:r>
          <a:endParaRPr lang="en-US" sz="2800" kern="1200" dirty="0">
            <a:latin typeface="Times New Roman" panose="02020603050405020304" pitchFamily="18" charset="0"/>
            <a:cs typeface="Times New Roman" panose="02020603050405020304" pitchFamily="18" charset="0"/>
          </a:endParaRPr>
        </a:p>
      </dsp:txBody>
      <dsp:txXfrm>
        <a:off x="59399" y="1626668"/>
        <a:ext cx="10396802" cy="1098002"/>
      </dsp:txXfrm>
    </dsp:sp>
    <dsp:sp modelId="{04B6E957-B398-4473-986B-79D3696B0151}">
      <dsp:nvSpPr>
        <dsp:cNvPr id="0" name=""/>
        <dsp:cNvSpPr/>
      </dsp:nvSpPr>
      <dsp:spPr>
        <a:xfrm>
          <a:off x="0" y="2971269"/>
          <a:ext cx="10515600" cy="121680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PEST Analysis has highlighted the influential factors.</a:t>
          </a:r>
          <a:endParaRPr lang="en-US" sz="2800" kern="1200" dirty="0">
            <a:latin typeface="Times New Roman" panose="02020603050405020304" pitchFamily="18" charset="0"/>
            <a:cs typeface="Times New Roman" panose="02020603050405020304" pitchFamily="18" charset="0"/>
          </a:endParaRPr>
        </a:p>
      </dsp:txBody>
      <dsp:txXfrm>
        <a:off x="59399" y="3030668"/>
        <a:ext cx="10396802" cy="1098002"/>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BE075F-2493-49BD-9022-606D3D7B436C}" type="datetimeFigureOut">
              <a:rPr lang="en-GB" smtClean="0"/>
              <a:t>12/06/2025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082756-F5B8-4953-9FD5-B8EF1D005C4E}" type="slidenum">
              <a:rPr lang="en-GB" smtClean="0"/>
              <a:t>‹#›</a:t>
            </a:fld>
            <a:endParaRPr lang="en-GB"/>
          </a:p>
        </p:txBody>
      </p:sp>
    </p:spTree>
    <p:extLst>
      <p:ext uri="{BB962C8B-B14F-4D97-AF65-F5344CB8AC3E}">
        <p14:creationId xmlns:p14="http://schemas.microsoft.com/office/powerpoint/2010/main" val="142435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F082756-F5B8-4953-9FD5-B8EF1D005C4E}" type="slidenum">
              <a:rPr lang="en-GB" smtClean="0"/>
              <a:t>1</a:t>
            </a:fld>
            <a:endParaRPr lang="en-GB"/>
          </a:p>
        </p:txBody>
      </p:sp>
    </p:spTree>
    <p:extLst>
      <p:ext uri="{BB962C8B-B14F-4D97-AF65-F5344CB8AC3E}">
        <p14:creationId xmlns:p14="http://schemas.microsoft.com/office/powerpoint/2010/main" val="1296962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will consist of the Novotel Wembley Hotel to proceed for further analysis. The major focus of this presentation will be on the collaboration of artificial intelligence and the human resources available in the hotel and hospitality industry, specifically in Novotel Wembley. Furthermore, the influence of the highlighted collaboration on hospitality management operations will be discussed in this presentation. There will be a clear identification of the aim, objective and research questions, which will be addressed throughout this presentation.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CF082756-F5B8-4953-9FD5-B8EF1D005C4E}" type="slidenum">
              <a:rPr lang="en-GB" smtClean="0"/>
              <a:t>2</a:t>
            </a:fld>
            <a:endParaRPr lang="en-GB"/>
          </a:p>
        </p:txBody>
      </p:sp>
    </p:spTree>
    <p:extLst>
      <p:ext uri="{BB962C8B-B14F-4D97-AF65-F5344CB8AC3E}">
        <p14:creationId xmlns:p14="http://schemas.microsoft.com/office/powerpoint/2010/main" val="15101951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Novotel Wembley has been found to operate its hotel and hospitality business with great care towards customers. The management critically identifies the needs, demands of the customers, and takes proper measures to address the same. According to a survey conducted by Statista, it was found that around 70% of customers, especially visitors and tourists, prefer to stay at Novotel Wembley (Statista.com, 2025). Further, in the context of collaborating AI with human resources, it can be mentioned that the researchers have predicted that it can change the customers’ preferences in future.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CF082756-F5B8-4953-9FD5-B8EF1D005C4E}" type="slidenum">
              <a:rPr lang="en-GB" smtClean="0"/>
              <a:t>3</a:t>
            </a:fld>
            <a:endParaRPr lang="en-GB"/>
          </a:p>
        </p:txBody>
      </p:sp>
    </p:spTree>
    <p:extLst>
      <p:ext uri="{BB962C8B-B14F-4D97-AF65-F5344CB8AC3E}">
        <p14:creationId xmlns:p14="http://schemas.microsoft.com/office/powerpoint/2010/main" val="28073737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the research of Ruel and Njoku (2021), it has been found that in real-time scenarios, artificial intelligence and human users can be collaborated, which can have an immense influence on the hotel and hospitality operations. In this case, human intelligence is basically found to be reflected by the machines, which has reduced workload, execution time and cost. On the contrary, Mandić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have argued in their research that due to the collaboration of AI and human resources can be beneficial for improving the quality of hospitality services. Through leveraging predictive AI, and data-drive decision-making can be beneficial to obtain insights regarding market dynamic, trends, and evolving consumer’s preferences.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CF082756-F5B8-4953-9FD5-B8EF1D005C4E}" type="slidenum">
              <a:rPr lang="en-GB" smtClean="0"/>
              <a:t>5</a:t>
            </a:fld>
            <a:endParaRPr lang="en-GB"/>
          </a:p>
        </p:txBody>
      </p:sp>
    </p:spTree>
    <p:extLst>
      <p:ext uri="{BB962C8B-B14F-4D97-AF65-F5344CB8AC3E}">
        <p14:creationId xmlns:p14="http://schemas.microsoft.com/office/powerpoint/2010/main" val="28813425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Buhalis</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Moldavska</a:t>
            </a:r>
            <a:r>
              <a:rPr lang="en-GB" sz="1200" kern="1200" dirty="0">
                <a:solidFill>
                  <a:schemeClr val="tx1"/>
                </a:solidFill>
                <a:effectLst/>
                <a:latin typeface="+mn-lt"/>
                <a:ea typeface="+mn-ea"/>
                <a:cs typeface="+mn-cs"/>
              </a:rPr>
              <a:t> (2022), have identified throughout their investigation that the hospitality industry can include AI for engaging automation in hospitality services. This can help fostering personalisation for the guests’ services. In addition to this, with the benefits of AI and automation technologies, the management can provide the customers with augmented and virtual reality facilities to increase satisfaction. According to Salama (2024), this type of innovative idea can help the authorities of the hospitality and hotel business industry to increase operational efficiency to a noticeable extent. Furthermore, </a:t>
            </a:r>
            <a:r>
              <a:rPr lang="en-GB" sz="1200" kern="1200" dirty="0" err="1">
                <a:solidFill>
                  <a:schemeClr val="tx1"/>
                </a:solidFill>
                <a:effectLst/>
                <a:latin typeface="+mn-lt"/>
                <a:ea typeface="+mn-ea"/>
                <a:cs typeface="+mn-cs"/>
              </a:rPr>
              <a:t>Bardukova</a:t>
            </a:r>
            <a:r>
              <a:rPr lang="en-GB" sz="1200" kern="1200" dirty="0">
                <a:solidFill>
                  <a:schemeClr val="tx1"/>
                </a:solidFill>
                <a:effectLst/>
                <a:latin typeface="+mn-lt"/>
                <a:ea typeface="+mn-ea"/>
                <a:cs typeface="+mn-cs"/>
              </a:rPr>
              <a:t> (2023), has mentioned in the research that AI technologies can help hospitality business managers to initiate guest retention programs, which can even increase the brand loyalty of the customers, number of potential customers, and enhanced business outcomes.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CF082756-F5B8-4953-9FD5-B8EF1D005C4E}" type="slidenum">
              <a:rPr lang="en-GB" smtClean="0"/>
              <a:t>6</a:t>
            </a:fld>
            <a:endParaRPr lang="en-GB"/>
          </a:p>
        </p:txBody>
      </p:sp>
    </p:spTree>
    <p:extLst>
      <p:ext uri="{BB962C8B-B14F-4D97-AF65-F5344CB8AC3E}">
        <p14:creationId xmlns:p14="http://schemas.microsoft.com/office/powerpoint/2010/main" val="10424614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can be some additional issue prevalent in the hospitality industry regarding the implications of AI. The implementation cost for AI to work with human resources collaboratively can be high, which can work as a major problem regarding maintaining operational costs in the hospitality management operations. On the other hand, the employees may not be able to oversee the AI technologies. According to the research of </a:t>
            </a:r>
            <a:r>
              <a:rPr lang="en-GB" sz="1200" kern="1200" dirty="0" err="1">
                <a:solidFill>
                  <a:schemeClr val="tx1"/>
                </a:solidFill>
                <a:effectLst/>
                <a:latin typeface="+mn-lt"/>
                <a:ea typeface="+mn-ea"/>
                <a:cs typeface="+mn-cs"/>
              </a:rPr>
              <a:t>Mingotto</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(2021), lack of technological application can work as a barrier for the hospitality industry. Additionally, the research of </a:t>
            </a:r>
            <a:r>
              <a:rPr lang="en-GB" sz="1200" kern="1200" dirty="0" err="1">
                <a:solidFill>
                  <a:schemeClr val="tx1"/>
                </a:solidFill>
                <a:effectLst/>
                <a:latin typeface="+mn-lt"/>
                <a:ea typeface="+mn-ea"/>
                <a:cs typeface="+mn-cs"/>
              </a:rPr>
              <a:t>Zahidi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has highlighted the factor that hospitality managers can focus on training the employees, which can foster better handling of AI tools and technologies.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082756-F5B8-4953-9FD5-B8EF1D005C4E}" type="slidenum">
              <a:rPr lang="en-GB" smtClean="0"/>
              <a:t>7</a:t>
            </a:fld>
            <a:endParaRPr lang="en-GB"/>
          </a:p>
        </p:txBody>
      </p:sp>
    </p:spTree>
    <p:extLst>
      <p:ext uri="{BB962C8B-B14F-4D97-AF65-F5344CB8AC3E}">
        <p14:creationId xmlns:p14="http://schemas.microsoft.com/office/powerpoint/2010/main" val="21464968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technology acceptance model has been used in this presentation to make sure that AI and human resources are collaborated within the hotel and hospitality business industry. This model has appropriately mentioned how individuals can get attracted towards a new technology. In addition to this it also focuses on the proper ways in which the new technologies can be applied so that operational stability and improvement are guaranteed. This confirms customer satisfaction and long-term loyalty.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082756-F5B8-4953-9FD5-B8EF1D005C4E}" type="slidenum">
              <a:rPr lang="en-GB" smtClean="0"/>
              <a:t>8</a:t>
            </a:fld>
            <a:endParaRPr lang="en-GB"/>
          </a:p>
        </p:txBody>
      </p:sp>
    </p:spTree>
    <p:extLst>
      <p:ext uri="{BB962C8B-B14F-4D97-AF65-F5344CB8AC3E}">
        <p14:creationId xmlns:p14="http://schemas.microsoft.com/office/powerpoint/2010/main" val="21068900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interpretivism philosophy has supported in maintaining flexibility for accurate data collection and assessment (</a:t>
            </a:r>
            <a:r>
              <a:rPr lang="en-GB" sz="1200" kern="1200" dirty="0" err="1">
                <a:solidFill>
                  <a:schemeClr val="tx1"/>
                </a:solidFill>
                <a:effectLst/>
                <a:latin typeface="+mn-lt"/>
                <a:ea typeface="+mn-ea"/>
                <a:cs typeface="+mn-cs"/>
              </a:rPr>
              <a:t>Casula</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2021). Further, the overall research has also been empowered with a deductive approach, leading to the formation of precise hypothesis for a better synopsis of the research findings (</a:t>
            </a:r>
            <a:r>
              <a:rPr lang="en-GB" sz="1200" kern="1200" dirty="0" err="1">
                <a:solidFill>
                  <a:schemeClr val="tx1"/>
                </a:solidFill>
                <a:effectLst/>
                <a:latin typeface="+mn-lt"/>
                <a:ea typeface="+mn-ea"/>
                <a:cs typeface="+mn-cs"/>
              </a:rPr>
              <a:t>Bentouhami</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2021). Moreover, the explanatory research design has explained the reasons and effects of every phenomenon linked to the whole research.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082756-F5B8-4953-9FD5-B8EF1D005C4E}" type="slidenum">
              <a:rPr lang="en-GB" smtClean="0"/>
              <a:t>9</a:t>
            </a:fld>
            <a:endParaRPr lang="en-GB"/>
          </a:p>
        </p:txBody>
      </p:sp>
    </p:spTree>
    <p:extLst>
      <p:ext uri="{BB962C8B-B14F-4D97-AF65-F5344CB8AC3E}">
        <p14:creationId xmlns:p14="http://schemas.microsoft.com/office/powerpoint/2010/main" val="33861223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research has focused on using the secondary data collection process to proceed with the investigation. In order to analyse the collected details, thematic data analysis has been applied. Moreover, the Boolean search method has also been applied to sort the applicable resources to collect important data set.</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CF082756-F5B8-4953-9FD5-B8EF1D005C4E}" type="slidenum">
              <a:rPr lang="en-GB" smtClean="0"/>
              <a:t>10</a:t>
            </a:fld>
            <a:endParaRPr lang="en-GB"/>
          </a:p>
        </p:txBody>
      </p:sp>
    </p:spTree>
    <p:extLst>
      <p:ext uri="{BB962C8B-B14F-4D97-AF65-F5344CB8AC3E}">
        <p14:creationId xmlns:p14="http://schemas.microsoft.com/office/powerpoint/2010/main" val="37937216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high political index increases restfulness in a country, which forms more tourism activities. A high GDP growth can also improve cash flow to empower business operations. A heavy population rate can help the targeted industry to gather talented human resources. Lastly, the government’s strategy to improve technological advancements can aid the inclusion of modern technologies in the healthcare business sector.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CF082756-F5B8-4953-9FD5-B8EF1D005C4E}" type="slidenum">
              <a:rPr lang="en-GB" smtClean="0"/>
              <a:t>11</a:t>
            </a:fld>
            <a:endParaRPr lang="en-GB"/>
          </a:p>
        </p:txBody>
      </p:sp>
    </p:spTree>
    <p:extLst>
      <p:ext uri="{BB962C8B-B14F-4D97-AF65-F5344CB8AC3E}">
        <p14:creationId xmlns:p14="http://schemas.microsoft.com/office/powerpoint/2010/main" val="16769513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hotel and hospitality industry has identified a few issues related to an excessive cost of AI implementation in management operations, the employees’ lack of knowledge and awareness of benefits of using AI in hospitality operations. The management has also encountered some resistance from the organisations, as well as from the employees.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CF082756-F5B8-4953-9FD5-B8EF1D005C4E}" type="slidenum">
              <a:rPr lang="en-GB" smtClean="0"/>
              <a:t>12</a:t>
            </a:fld>
            <a:endParaRPr lang="en-GB"/>
          </a:p>
        </p:txBody>
      </p:sp>
    </p:spTree>
    <p:extLst>
      <p:ext uri="{BB962C8B-B14F-4D97-AF65-F5344CB8AC3E}">
        <p14:creationId xmlns:p14="http://schemas.microsoft.com/office/powerpoint/2010/main" val="21863691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UK hospitality industry has reduced operational costs through implementing AI in practical operations (Forbes.com, 2025). </a:t>
            </a:r>
            <a:r>
              <a:rPr lang="en-GB" sz="1200" kern="1200" dirty="0" err="1">
                <a:solidFill>
                  <a:schemeClr val="tx1"/>
                </a:solidFill>
                <a:effectLst/>
                <a:latin typeface="+mn-lt"/>
                <a:ea typeface="+mn-ea"/>
                <a:cs typeface="+mn-cs"/>
              </a:rPr>
              <a:t>Yotel</a:t>
            </a:r>
            <a:r>
              <a:rPr lang="en-GB" sz="1200" kern="1200" dirty="0">
                <a:solidFill>
                  <a:schemeClr val="tx1"/>
                </a:solidFill>
                <a:effectLst/>
                <a:latin typeface="+mn-lt"/>
                <a:ea typeface="+mn-ea"/>
                <a:cs typeface="+mn-cs"/>
              </a:rPr>
              <a:t> and Marriott have specifically applied AI to include automation and improve guest experience, respectively.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082756-F5B8-4953-9FD5-B8EF1D005C4E}" type="slidenum">
              <a:rPr lang="en-GB" smtClean="0"/>
              <a:t>13</a:t>
            </a:fld>
            <a:endParaRPr lang="en-GB"/>
          </a:p>
        </p:txBody>
      </p:sp>
    </p:spTree>
    <p:extLst>
      <p:ext uri="{BB962C8B-B14F-4D97-AF65-F5344CB8AC3E}">
        <p14:creationId xmlns:p14="http://schemas.microsoft.com/office/powerpoint/2010/main" val="36378687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has discussed the influence of AI and human collaboration in the hospitality industry, in the context of Novotel Wembley’s business operations. The PEST Analysis has been able to highlight the factors, which have influenced the inclusion of AI and collaborating with human resources.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CF082756-F5B8-4953-9FD5-B8EF1D005C4E}" type="slidenum">
              <a:rPr lang="en-GB" smtClean="0"/>
              <a:t>14</a:t>
            </a:fld>
            <a:endParaRPr lang="en-GB"/>
          </a:p>
        </p:txBody>
      </p:sp>
    </p:spTree>
    <p:extLst>
      <p:ext uri="{BB962C8B-B14F-4D97-AF65-F5344CB8AC3E}">
        <p14:creationId xmlns:p14="http://schemas.microsoft.com/office/powerpoint/2010/main" val="14552945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UK hospitality industry can integrate AI with human resource management and hotel booking procedures. Furthermore, the management can include AI in the database security management system as well. On this note, provision of proper training and development to the employees can be advantageous in terms of enhancing their digital competencies and performance level while integrating AI tools or predictive data analytics software. However, safeguarding confidential data, employing firewalls, and fostering fair practices can be beneficial for hospitality industries to leverage AI for their operational growth.</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CF082756-F5B8-4953-9FD5-B8EF1D005C4E}" type="slidenum">
              <a:rPr lang="en-GB" smtClean="0"/>
              <a:t>15</a:t>
            </a:fld>
            <a:endParaRPr lang="en-GB"/>
          </a:p>
        </p:txBody>
      </p:sp>
    </p:spTree>
    <p:extLst>
      <p:ext uri="{BB962C8B-B14F-4D97-AF65-F5344CB8AC3E}">
        <p14:creationId xmlns:p14="http://schemas.microsoft.com/office/powerpoint/2010/main" val="1010096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EB8F2-72F3-5AC2-FF5B-B667EA1DEB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6E26F0-F6EC-C5D4-8810-8BD158CDEF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BCFCDDB-CEF4-3904-9817-FB1FC76E824D}"/>
              </a:ext>
            </a:extLst>
          </p:cNvPr>
          <p:cNvSpPr>
            <a:spLocks noGrp="1"/>
          </p:cNvSpPr>
          <p:nvPr>
            <p:ph type="dt" sz="half" idx="10"/>
          </p:nvPr>
        </p:nvSpPr>
        <p:spPr/>
        <p:txBody>
          <a:bodyPr/>
          <a:lstStyle/>
          <a:p>
            <a:fld id="{B4FA2DF6-5A6E-484B-B338-A8FDEC11C962}" type="datetimeFigureOut">
              <a:rPr lang="en-GB" smtClean="0"/>
              <a:t>12/06/2025</a:t>
            </a:fld>
            <a:endParaRPr lang="en-GB"/>
          </a:p>
        </p:txBody>
      </p:sp>
      <p:sp>
        <p:nvSpPr>
          <p:cNvPr id="5" name="Footer Placeholder 4">
            <a:extLst>
              <a:ext uri="{FF2B5EF4-FFF2-40B4-BE49-F238E27FC236}">
                <a16:creationId xmlns:a16="http://schemas.microsoft.com/office/drawing/2014/main" id="{106C690E-068D-BBBB-D29D-D499190ECE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5BCDEF-D736-27C3-3942-601D4F2CE37F}"/>
              </a:ext>
            </a:extLst>
          </p:cNvPr>
          <p:cNvSpPr>
            <a:spLocks noGrp="1"/>
          </p:cNvSpPr>
          <p:nvPr>
            <p:ph type="sldNum" sz="quarter" idx="12"/>
          </p:nvPr>
        </p:nvSpPr>
        <p:spPr/>
        <p:txBody>
          <a:bodyPr/>
          <a:lstStyle/>
          <a:p>
            <a:fld id="{AB2DE0BA-E8DE-41F4-B727-ACB651B25CCF}" type="slidenum">
              <a:rPr lang="en-GB" smtClean="0"/>
              <a:t>‹#›</a:t>
            </a:fld>
            <a:endParaRPr lang="en-GB"/>
          </a:p>
        </p:txBody>
      </p:sp>
    </p:spTree>
    <p:extLst>
      <p:ext uri="{BB962C8B-B14F-4D97-AF65-F5344CB8AC3E}">
        <p14:creationId xmlns:p14="http://schemas.microsoft.com/office/powerpoint/2010/main" val="711955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2D-FDB3-DB76-4CDD-87FAA2B41D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ACA8DE-35D6-0702-D9C7-E2609DC696A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F0B9FB-B89E-3DD1-FB6C-C912F3C4F43B}"/>
              </a:ext>
            </a:extLst>
          </p:cNvPr>
          <p:cNvSpPr>
            <a:spLocks noGrp="1"/>
          </p:cNvSpPr>
          <p:nvPr>
            <p:ph type="dt" sz="half" idx="10"/>
          </p:nvPr>
        </p:nvSpPr>
        <p:spPr/>
        <p:txBody>
          <a:bodyPr/>
          <a:lstStyle/>
          <a:p>
            <a:fld id="{B4FA2DF6-5A6E-484B-B338-A8FDEC11C962}" type="datetimeFigureOut">
              <a:rPr lang="en-GB" smtClean="0"/>
              <a:t>12/06/2025</a:t>
            </a:fld>
            <a:endParaRPr lang="en-GB"/>
          </a:p>
        </p:txBody>
      </p:sp>
      <p:sp>
        <p:nvSpPr>
          <p:cNvPr id="5" name="Footer Placeholder 4">
            <a:extLst>
              <a:ext uri="{FF2B5EF4-FFF2-40B4-BE49-F238E27FC236}">
                <a16:creationId xmlns:a16="http://schemas.microsoft.com/office/drawing/2014/main" id="{AF5143E7-7C93-F2B3-4DD2-A638CB954B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79AA40-ECE1-33AC-82E7-FEF51D738D9A}"/>
              </a:ext>
            </a:extLst>
          </p:cNvPr>
          <p:cNvSpPr>
            <a:spLocks noGrp="1"/>
          </p:cNvSpPr>
          <p:nvPr>
            <p:ph type="sldNum" sz="quarter" idx="12"/>
          </p:nvPr>
        </p:nvSpPr>
        <p:spPr/>
        <p:txBody>
          <a:bodyPr/>
          <a:lstStyle/>
          <a:p>
            <a:fld id="{AB2DE0BA-E8DE-41F4-B727-ACB651B25CCF}" type="slidenum">
              <a:rPr lang="en-GB" smtClean="0"/>
              <a:t>‹#›</a:t>
            </a:fld>
            <a:endParaRPr lang="en-GB"/>
          </a:p>
        </p:txBody>
      </p:sp>
    </p:spTree>
    <p:extLst>
      <p:ext uri="{BB962C8B-B14F-4D97-AF65-F5344CB8AC3E}">
        <p14:creationId xmlns:p14="http://schemas.microsoft.com/office/powerpoint/2010/main" val="2780461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E669F-CC73-23BA-F9C8-35CA8639F79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0E7252B-E15F-DFC3-1E42-E4D8E3926E3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6D5D77-3E71-068A-79CE-610439623CBC}"/>
              </a:ext>
            </a:extLst>
          </p:cNvPr>
          <p:cNvSpPr>
            <a:spLocks noGrp="1"/>
          </p:cNvSpPr>
          <p:nvPr>
            <p:ph type="dt" sz="half" idx="10"/>
          </p:nvPr>
        </p:nvSpPr>
        <p:spPr/>
        <p:txBody>
          <a:bodyPr/>
          <a:lstStyle/>
          <a:p>
            <a:fld id="{B4FA2DF6-5A6E-484B-B338-A8FDEC11C962}" type="datetimeFigureOut">
              <a:rPr lang="en-GB" smtClean="0"/>
              <a:t>12/06/2025</a:t>
            </a:fld>
            <a:endParaRPr lang="en-GB"/>
          </a:p>
        </p:txBody>
      </p:sp>
      <p:sp>
        <p:nvSpPr>
          <p:cNvPr id="5" name="Footer Placeholder 4">
            <a:extLst>
              <a:ext uri="{FF2B5EF4-FFF2-40B4-BE49-F238E27FC236}">
                <a16:creationId xmlns:a16="http://schemas.microsoft.com/office/drawing/2014/main" id="{654FD6E8-4749-900D-F6BF-3E4B62CF1E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CC56C4-7D6B-6241-8FE2-E2367D0B815E}"/>
              </a:ext>
            </a:extLst>
          </p:cNvPr>
          <p:cNvSpPr>
            <a:spLocks noGrp="1"/>
          </p:cNvSpPr>
          <p:nvPr>
            <p:ph type="sldNum" sz="quarter" idx="12"/>
          </p:nvPr>
        </p:nvSpPr>
        <p:spPr/>
        <p:txBody>
          <a:bodyPr/>
          <a:lstStyle/>
          <a:p>
            <a:fld id="{AB2DE0BA-E8DE-41F4-B727-ACB651B25CCF}" type="slidenum">
              <a:rPr lang="en-GB" smtClean="0"/>
              <a:t>‹#›</a:t>
            </a:fld>
            <a:endParaRPr lang="en-GB"/>
          </a:p>
        </p:txBody>
      </p:sp>
    </p:spTree>
    <p:extLst>
      <p:ext uri="{BB962C8B-B14F-4D97-AF65-F5344CB8AC3E}">
        <p14:creationId xmlns:p14="http://schemas.microsoft.com/office/powerpoint/2010/main" val="32124249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43FDF-E934-E8DB-57F2-4EF9C1534F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9A7AD6-37C3-025A-210C-38F7074CD9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D984025-8F91-F610-46F9-D7D27A629C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AB4E639-7B1F-44E0-C01F-DA3B4738BEC1}"/>
              </a:ext>
            </a:extLst>
          </p:cNvPr>
          <p:cNvSpPr>
            <a:spLocks noGrp="1"/>
          </p:cNvSpPr>
          <p:nvPr>
            <p:ph type="dt" sz="half" idx="10"/>
          </p:nvPr>
        </p:nvSpPr>
        <p:spPr/>
        <p:txBody>
          <a:bodyPr/>
          <a:lstStyle/>
          <a:p>
            <a:fld id="{B4FA2DF6-5A6E-484B-B338-A8FDEC11C962}" type="datetimeFigureOut">
              <a:rPr lang="en-GB" smtClean="0"/>
              <a:t>12/06/2025</a:t>
            </a:fld>
            <a:endParaRPr lang="en-GB"/>
          </a:p>
        </p:txBody>
      </p:sp>
      <p:sp>
        <p:nvSpPr>
          <p:cNvPr id="6" name="Footer Placeholder 5">
            <a:extLst>
              <a:ext uri="{FF2B5EF4-FFF2-40B4-BE49-F238E27FC236}">
                <a16:creationId xmlns:a16="http://schemas.microsoft.com/office/drawing/2014/main" id="{9FC7CAB3-4AE0-807B-FB63-CEC0B167B5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188776-4350-ACFA-64E9-7DD3628CD117}"/>
              </a:ext>
            </a:extLst>
          </p:cNvPr>
          <p:cNvSpPr>
            <a:spLocks noGrp="1"/>
          </p:cNvSpPr>
          <p:nvPr>
            <p:ph type="sldNum" sz="quarter" idx="12"/>
          </p:nvPr>
        </p:nvSpPr>
        <p:spPr/>
        <p:txBody>
          <a:bodyPr/>
          <a:lstStyle/>
          <a:p>
            <a:fld id="{AB2DE0BA-E8DE-41F4-B727-ACB651B25CCF}" type="slidenum">
              <a:rPr lang="en-GB" smtClean="0"/>
              <a:t>‹#›</a:t>
            </a:fld>
            <a:endParaRPr lang="en-GB"/>
          </a:p>
        </p:txBody>
      </p:sp>
    </p:spTree>
    <p:extLst>
      <p:ext uri="{BB962C8B-B14F-4D97-AF65-F5344CB8AC3E}">
        <p14:creationId xmlns:p14="http://schemas.microsoft.com/office/powerpoint/2010/main" val="4276509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F38FB-65E6-F21F-BA07-7CD9AA17856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8D14B9-CBB2-013C-0268-BA0BECC870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5C7E03C-A8DE-10AD-E0B4-36FFC39D6CB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C7FA924-0BAC-08BC-0B46-0DF296896A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F38811-B2C6-B968-31FE-B6A1B00DC68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BA1AB60-2D64-F853-5FA4-BF91B3B6D2E0}"/>
              </a:ext>
            </a:extLst>
          </p:cNvPr>
          <p:cNvSpPr>
            <a:spLocks noGrp="1"/>
          </p:cNvSpPr>
          <p:nvPr>
            <p:ph type="dt" sz="half" idx="10"/>
          </p:nvPr>
        </p:nvSpPr>
        <p:spPr/>
        <p:txBody>
          <a:bodyPr/>
          <a:lstStyle/>
          <a:p>
            <a:fld id="{B4FA2DF6-5A6E-484B-B338-A8FDEC11C962}" type="datetimeFigureOut">
              <a:rPr lang="en-GB" smtClean="0"/>
              <a:t>12/06/2025</a:t>
            </a:fld>
            <a:endParaRPr lang="en-GB"/>
          </a:p>
        </p:txBody>
      </p:sp>
      <p:sp>
        <p:nvSpPr>
          <p:cNvPr id="8" name="Footer Placeholder 7">
            <a:extLst>
              <a:ext uri="{FF2B5EF4-FFF2-40B4-BE49-F238E27FC236}">
                <a16:creationId xmlns:a16="http://schemas.microsoft.com/office/drawing/2014/main" id="{3911A954-3151-ED81-39AA-1BB770FE0AE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A4F439C-A25F-57D5-BE6C-03A0473EA1B3}"/>
              </a:ext>
            </a:extLst>
          </p:cNvPr>
          <p:cNvSpPr>
            <a:spLocks noGrp="1"/>
          </p:cNvSpPr>
          <p:nvPr>
            <p:ph type="sldNum" sz="quarter" idx="12"/>
          </p:nvPr>
        </p:nvSpPr>
        <p:spPr/>
        <p:txBody>
          <a:bodyPr/>
          <a:lstStyle/>
          <a:p>
            <a:fld id="{AB2DE0BA-E8DE-41F4-B727-ACB651B25CCF}" type="slidenum">
              <a:rPr lang="en-GB" smtClean="0"/>
              <a:t>‹#›</a:t>
            </a:fld>
            <a:endParaRPr lang="en-GB"/>
          </a:p>
        </p:txBody>
      </p:sp>
    </p:spTree>
    <p:extLst>
      <p:ext uri="{BB962C8B-B14F-4D97-AF65-F5344CB8AC3E}">
        <p14:creationId xmlns:p14="http://schemas.microsoft.com/office/powerpoint/2010/main" val="1157406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69171-B211-A128-F911-3D0275DA505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CC7838-1630-1B04-88C3-E37621747B82}"/>
              </a:ext>
            </a:extLst>
          </p:cNvPr>
          <p:cNvSpPr>
            <a:spLocks noGrp="1"/>
          </p:cNvSpPr>
          <p:nvPr>
            <p:ph type="dt" sz="half" idx="10"/>
          </p:nvPr>
        </p:nvSpPr>
        <p:spPr/>
        <p:txBody>
          <a:bodyPr/>
          <a:lstStyle/>
          <a:p>
            <a:fld id="{B4FA2DF6-5A6E-484B-B338-A8FDEC11C962}" type="datetimeFigureOut">
              <a:rPr lang="en-GB" smtClean="0"/>
              <a:t>12/06/2025</a:t>
            </a:fld>
            <a:endParaRPr lang="en-GB"/>
          </a:p>
        </p:txBody>
      </p:sp>
      <p:sp>
        <p:nvSpPr>
          <p:cNvPr id="4" name="Footer Placeholder 3">
            <a:extLst>
              <a:ext uri="{FF2B5EF4-FFF2-40B4-BE49-F238E27FC236}">
                <a16:creationId xmlns:a16="http://schemas.microsoft.com/office/drawing/2014/main" id="{1CB7E9FE-C458-5F13-7231-94BF617C698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30980D-3848-DB32-DD71-5C6820904D05}"/>
              </a:ext>
            </a:extLst>
          </p:cNvPr>
          <p:cNvSpPr>
            <a:spLocks noGrp="1"/>
          </p:cNvSpPr>
          <p:nvPr>
            <p:ph type="sldNum" sz="quarter" idx="12"/>
          </p:nvPr>
        </p:nvSpPr>
        <p:spPr/>
        <p:txBody>
          <a:bodyPr/>
          <a:lstStyle/>
          <a:p>
            <a:fld id="{AB2DE0BA-E8DE-41F4-B727-ACB651B25CCF}" type="slidenum">
              <a:rPr lang="en-GB" smtClean="0"/>
              <a:t>‹#›</a:t>
            </a:fld>
            <a:endParaRPr lang="en-GB"/>
          </a:p>
        </p:txBody>
      </p:sp>
    </p:spTree>
    <p:extLst>
      <p:ext uri="{BB962C8B-B14F-4D97-AF65-F5344CB8AC3E}">
        <p14:creationId xmlns:p14="http://schemas.microsoft.com/office/powerpoint/2010/main" val="4162282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EE2152-4216-1F33-14D8-06463447C395}"/>
              </a:ext>
            </a:extLst>
          </p:cNvPr>
          <p:cNvSpPr>
            <a:spLocks noGrp="1"/>
          </p:cNvSpPr>
          <p:nvPr>
            <p:ph type="dt" sz="half" idx="10"/>
          </p:nvPr>
        </p:nvSpPr>
        <p:spPr/>
        <p:txBody>
          <a:bodyPr/>
          <a:lstStyle/>
          <a:p>
            <a:fld id="{B4FA2DF6-5A6E-484B-B338-A8FDEC11C962}" type="datetimeFigureOut">
              <a:rPr lang="en-GB" smtClean="0"/>
              <a:t>12/06/2025</a:t>
            </a:fld>
            <a:endParaRPr lang="en-GB"/>
          </a:p>
        </p:txBody>
      </p:sp>
      <p:sp>
        <p:nvSpPr>
          <p:cNvPr id="3" name="Footer Placeholder 2">
            <a:extLst>
              <a:ext uri="{FF2B5EF4-FFF2-40B4-BE49-F238E27FC236}">
                <a16:creationId xmlns:a16="http://schemas.microsoft.com/office/drawing/2014/main" id="{29AB7F0D-2478-8AA2-8E05-7367EF72B34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FFB45A7-3793-4A03-5086-5CCDAA1A5708}"/>
              </a:ext>
            </a:extLst>
          </p:cNvPr>
          <p:cNvSpPr>
            <a:spLocks noGrp="1"/>
          </p:cNvSpPr>
          <p:nvPr>
            <p:ph type="sldNum" sz="quarter" idx="12"/>
          </p:nvPr>
        </p:nvSpPr>
        <p:spPr/>
        <p:txBody>
          <a:bodyPr/>
          <a:lstStyle/>
          <a:p>
            <a:fld id="{AB2DE0BA-E8DE-41F4-B727-ACB651B25CCF}" type="slidenum">
              <a:rPr lang="en-GB" smtClean="0"/>
              <a:t>‹#›</a:t>
            </a:fld>
            <a:endParaRPr lang="en-GB"/>
          </a:p>
        </p:txBody>
      </p:sp>
    </p:spTree>
    <p:extLst>
      <p:ext uri="{BB962C8B-B14F-4D97-AF65-F5344CB8AC3E}">
        <p14:creationId xmlns:p14="http://schemas.microsoft.com/office/powerpoint/2010/main" val="3337630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95BB6-61B1-8B2B-9A08-E9435CDB8F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A263EC0-8D0C-DDE8-7ADB-162025C866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8A8FE86-54F4-F01D-30F5-37ADB1E46B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127C44-782E-1EC6-B837-23B837169099}"/>
              </a:ext>
            </a:extLst>
          </p:cNvPr>
          <p:cNvSpPr>
            <a:spLocks noGrp="1"/>
          </p:cNvSpPr>
          <p:nvPr>
            <p:ph type="dt" sz="half" idx="10"/>
          </p:nvPr>
        </p:nvSpPr>
        <p:spPr/>
        <p:txBody>
          <a:bodyPr/>
          <a:lstStyle/>
          <a:p>
            <a:fld id="{B4FA2DF6-5A6E-484B-B338-A8FDEC11C962}" type="datetimeFigureOut">
              <a:rPr lang="en-GB" smtClean="0"/>
              <a:t>12/06/2025</a:t>
            </a:fld>
            <a:endParaRPr lang="en-GB"/>
          </a:p>
        </p:txBody>
      </p:sp>
      <p:sp>
        <p:nvSpPr>
          <p:cNvPr id="6" name="Footer Placeholder 5">
            <a:extLst>
              <a:ext uri="{FF2B5EF4-FFF2-40B4-BE49-F238E27FC236}">
                <a16:creationId xmlns:a16="http://schemas.microsoft.com/office/drawing/2014/main" id="{01A17C49-3F2C-87BB-A243-19F5FB5667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4312D9-8B42-D2CF-429E-EA6AF3E7F292}"/>
              </a:ext>
            </a:extLst>
          </p:cNvPr>
          <p:cNvSpPr>
            <a:spLocks noGrp="1"/>
          </p:cNvSpPr>
          <p:nvPr>
            <p:ph type="sldNum" sz="quarter" idx="12"/>
          </p:nvPr>
        </p:nvSpPr>
        <p:spPr/>
        <p:txBody>
          <a:bodyPr/>
          <a:lstStyle/>
          <a:p>
            <a:fld id="{AB2DE0BA-E8DE-41F4-B727-ACB651B25CCF}" type="slidenum">
              <a:rPr lang="en-GB" smtClean="0"/>
              <a:t>‹#›</a:t>
            </a:fld>
            <a:endParaRPr lang="en-GB"/>
          </a:p>
        </p:txBody>
      </p:sp>
    </p:spTree>
    <p:extLst>
      <p:ext uri="{BB962C8B-B14F-4D97-AF65-F5344CB8AC3E}">
        <p14:creationId xmlns:p14="http://schemas.microsoft.com/office/powerpoint/2010/main" val="24301686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623C-501D-C67C-A36A-C8B7192BDB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D62D98-BA25-857D-4BC3-E65605A6ED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7FC3A9B-FDF6-6E8C-3346-5812D9EEF9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C95004-54D0-D901-6238-A7642AC11FF4}"/>
              </a:ext>
            </a:extLst>
          </p:cNvPr>
          <p:cNvSpPr>
            <a:spLocks noGrp="1"/>
          </p:cNvSpPr>
          <p:nvPr>
            <p:ph type="dt" sz="half" idx="10"/>
          </p:nvPr>
        </p:nvSpPr>
        <p:spPr/>
        <p:txBody>
          <a:bodyPr/>
          <a:lstStyle/>
          <a:p>
            <a:fld id="{B4FA2DF6-5A6E-484B-B338-A8FDEC11C962}" type="datetimeFigureOut">
              <a:rPr lang="en-GB" smtClean="0"/>
              <a:t>12/06/2025</a:t>
            </a:fld>
            <a:endParaRPr lang="en-GB"/>
          </a:p>
        </p:txBody>
      </p:sp>
      <p:sp>
        <p:nvSpPr>
          <p:cNvPr id="6" name="Footer Placeholder 5">
            <a:extLst>
              <a:ext uri="{FF2B5EF4-FFF2-40B4-BE49-F238E27FC236}">
                <a16:creationId xmlns:a16="http://schemas.microsoft.com/office/drawing/2014/main" id="{7448D068-F386-5BD5-46A2-AE85BF76CB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99DB37-A956-E0F2-AF58-16ADAF8C5997}"/>
              </a:ext>
            </a:extLst>
          </p:cNvPr>
          <p:cNvSpPr>
            <a:spLocks noGrp="1"/>
          </p:cNvSpPr>
          <p:nvPr>
            <p:ph type="sldNum" sz="quarter" idx="12"/>
          </p:nvPr>
        </p:nvSpPr>
        <p:spPr/>
        <p:txBody>
          <a:bodyPr/>
          <a:lstStyle/>
          <a:p>
            <a:fld id="{AB2DE0BA-E8DE-41F4-B727-ACB651B25CCF}" type="slidenum">
              <a:rPr lang="en-GB" smtClean="0"/>
              <a:t>‹#›</a:t>
            </a:fld>
            <a:endParaRPr lang="en-GB"/>
          </a:p>
        </p:txBody>
      </p:sp>
    </p:spTree>
    <p:extLst>
      <p:ext uri="{BB962C8B-B14F-4D97-AF65-F5344CB8AC3E}">
        <p14:creationId xmlns:p14="http://schemas.microsoft.com/office/powerpoint/2010/main" val="345029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7A13F-45B4-41BB-31F1-8B7D939132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B5C73B-B245-F94B-EEC2-35705BEA2DE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172BF7-1C9C-D333-DA99-2057C50C15DC}"/>
              </a:ext>
            </a:extLst>
          </p:cNvPr>
          <p:cNvSpPr>
            <a:spLocks noGrp="1"/>
          </p:cNvSpPr>
          <p:nvPr>
            <p:ph type="dt" sz="half" idx="10"/>
          </p:nvPr>
        </p:nvSpPr>
        <p:spPr/>
        <p:txBody>
          <a:bodyPr/>
          <a:lstStyle/>
          <a:p>
            <a:fld id="{B4FA2DF6-5A6E-484B-B338-A8FDEC11C962}" type="datetimeFigureOut">
              <a:rPr lang="en-GB" smtClean="0"/>
              <a:t>12/06/2025</a:t>
            </a:fld>
            <a:endParaRPr lang="en-GB"/>
          </a:p>
        </p:txBody>
      </p:sp>
      <p:sp>
        <p:nvSpPr>
          <p:cNvPr id="5" name="Footer Placeholder 4">
            <a:extLst>
              <a:ext uri="{FF2B5EF4-FFF2-40B4-BE49-F238E27FC236}">
                <a16:creationId xmlns:a16="http://schemas.microsoft.com/office/drawing/2014/main" id="{CA888F69-B647-B582-4E1E-F0481F62CA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A1CDBF-B89E-7D80-5EE1-E084A95CDF3F}"/>
              </a:ext>
            </a:extLst>
          </p:cNvPr>
          <p:cNvSpPr>
            <a:spLocks noGrp="1"/>
          </p:cNvSpPr>
          <p:nvPr>
            <p:ph type="sldNum" sz="quarter" idx="12"/>
          </p:nvPr>
        </p:nvSpPr>
        <p:spPr/>
        <p:txBody>
          <a:bodyPr/>
          <a:lstStyle/>
          <a:p>
            <a:fld id="{AB2DE0BA-E8DE-41F4-B727-ACB651B25CCF}" type="slidenum">
              <a:rPr lang="en-GB" smtClean="0"/>
              <a:t>‹#›</a:t>
            </a:fld>
            <a:endParaRPr lang="en-GB"/>
          </a:p>
        </p:txBody>
      </p:sp>
    </p:spTree>
    <p:extLst>
      <p:ext uri="{BB962C8B-B14F-4D97-AF65-F5344CB8AC3E}">
        <p14:creationId xmlns:p14="http://schemas.microsoft.com/office/powerpoint/2010/main" val="28462516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E46DE6-CB9C-A7B3-889F-C55F7B33D4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761FC7-087A-4FD7-B728-3CC92F2C901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2C1CF5-E47F-315F-B4C1-69AFE4DBCC16}"/>
              </a:ext>
            </a:extLst>
          </p:cNvPr>
          <p:cNvSpPr>
            <a:spLocks noGrp="1"/>
          </p:cNvSpPr>
          <p:nvPr>
            <p:ph type="dt" sz="half" idx="10"/>
          </p:nvPr>
        </p:nvSpPr>
        <p:spPr/>
        <p:txBody>
          <a:bodyPr/>
          <a:lstStyle/>
          <a:p>
            <a:fld id="{B4FA2DF6-5A6E-484B-B338-A8FDEC11C962}" type="datetimeFigureOut">
              <a:rPr lang="en-GB" smtClean="0"/>
              <a:t>12/06/2025</a:t>
            </a:fld>
            <a:endParaRPr lang="en-GB"/>
          </a:p>
        </p:txBody>
      </p:sp>
      <p:sp>
        <p:nvSpPr>
          <p:cNvPr id="5" name="Footer Placeholder 4">
            <a:extLst>
              <a:ext uri="{FF2B5EF4-FFF2-40B4-BE49-F238E27FC236}">
                <a16:creationId xmlns:a16="http://schemas.microsoft.com/office/drawing/2014/main" id="{C469D37C-7281-0E03-76E4-B613B8FBD6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B92CD7-A2F1-5399-C521-416439896CB7}"/>
              </a:ext>
            </a:extLst>
          </p:cNvPr>
          <p:cNvSpPr>
            <a:spLocks noGrp="1"/>
          </p:cNvSpPr>
          <p:nvPr>
            <p:ph type="sldNum" sz="quarter" idx="12"/>
          </p:nvPr>
        </p:nvSpPr>
        <p:spPr/>
        <p:txBody>
          <a:bodyPr/>
          <a:lstStyle/>
          <a:p>
            <a:fld id="{AB2DE0BA-E8DE-41F4-B727-ACB651B25CCF}" type="slidenum">
              <a:rPr lang="en-GB" smtClean="0"/>
              <a:t>‹#›</a:t>
            </a:fld>
            <a:endParaRPr lang="en-GB"/>
          </a:p>
        </p:txBody>
      </p:sp>
    </p:spTree>
    <p:extLst>
      <p:ext uri="{BB962C8B-B14F-4D97-AF65-F5344CB8AC3E}">
        <p14:creationId xmlns:p14="http://schemas.microsoft.com/office/powerpoint/2010/main" val="909992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DD501B-0907-0673-27EE-82198B1B2B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53B114-6E1D-2D15-6403-3D68CA002F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84E493-1450-C815-A258-DE3537D08E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4FA2DF6-5A6E-484B-B338-A8FDEC11C962}" type="datetimeFigureOut">
              <a:rPr lang="en-GB" smtClean="0"/>
              <a:t>12/06/2025</a:t>
            </a:fld>
            <a:endParaRPr lang="en-GB"/>
          </a:p>
        </p:txBody>
      </p:sp>
      <p:sp>
        <p:nvSpPr>
          <p:cNvPr id="5" name="Footer Placeholder 4">
            <a:extLst>
              <a:ext uri="{FF2B5EF4-FFF2-40B4-BE49-F238E27FC236}">
                <a16:creationId xmlns:a16="http://schemas.microsoft.com/office/drawing/2014/main" id="{9574F297-90F1-21CF-DC10-874F179615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C0E1ED4-F2CF-8617-800F-C844C63E3F6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B2DE0BA-E8DE-41F4-B727-ACB651B25CCF}" type="slidenum">
              <a:rPr lang="en-GB" smtClean="0"/>
              <a:t>‹#›</a:t>
            </a:fld>
            <a:endParaRPr lang="en-GB"/>
          </a:p>
        </p:txBody>
      </p:sp>
    </p:spTree>
    <p:extLst>
      <p:ext uri="{BB962C8B-B14F-4D97-AF65-F5344CB8AC3E}">
        <p14:creationId xmlns:p14="http://schemas.microsoft.com/office/powerpoint/2010/main" val="19710668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2" name="Rectangle 3081">
            <a:extLst>
              <a:ext uri="{FF2B5EF4-FFF2-40B4-BE49-F238E27FC236}">
                <a16:creationId xmlns:a16="http://schemas.microsoft.com/office/drawing/2014/main" id="{E01013C5-0169-8F8C-FA57-62D87022AD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SmythOS - Effective Human-AI Collaboration Strategies for Enhanced  Productivity and Innovation">
            <a:extLst>
              <a:ext uri="{FF2B5EF4-FFF2-40B4-BE49-F238E27FC236}">
                <a16:creationId xmlns:a16="http://schemas.microsoft.com/office/drawing/2014/main" id="{BFCCE014-9EDB-D845-17D6-CD245EF52CEE}"/>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1" name="Rectangle 3080">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72932"/>
            <a:ext cx="12192000" cy="4285068"/>
          </a:xfrm>
          <a:prstGeom prst="rect">
            <a:avLst/>
          </a:prstGeom>
          <a:gradFill>
            <a:gsLst>
              <a:gs pos="0">
                <a:srgbClr val="000000">
                  <a:alpha val="0"/>
                </a:srgbClr>
              </a:gs>
              <a:gs pos="55000">
                <a:srgbClr val="000000">
                  <a:alpha val="52000"/>
                </a:srgbClr>
              </a:gs>
              <a:gs pos="100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69411D-BC94-5ED1-3A18-4DEA65C20852}"/>
              </a:ext>
            </a:extLst>
          </p:cNvPr>
          <p:cNvSpPr>
            <a:spLocks noGrp="1"/>
          </p:cNvSpPr>
          <p:nvPr>
            <p:ph type="ctrTitle"/>
          </p:nvPr>
        </p:nvSpPr>
        <p:spPr>
          <a:xfrm>
            <a:off x="1731821" y="4219498"/>
            <a:ext cx="8728364" cy="1307188"/>
          </a:xfrm>
        </p:spPr>
        <p:txBody>
          <a:bodyPr>
            <a:normAutofit/>
          </a:bodyPr>
          <a:lstStyle/>
          <a:p>
            <a:r>
              <a:rPr lang="en-GB" sz="2900" b="1">
                <a:solidFill>
                  <a:srgbClr val="FFFFFF"/>
                </a:solidFill>
                <a:latin typeface="Times New Roman" panose="02020603050405020304" pitchFamily="18" charset="0"/>
                <a:cs typeface="Times New Roman" panose="02020603050405020304" pitchFamily="18" charset="0"/>
              </a:rPr>
              <a:t>ARTIFICIAL INTELLIGENCE (AI) AND HUMAN COLLABORATION IN HOTEL AND HOSPITALITY - NOVOTEL WEMBLEY</a:t>
            </a:r>
            <a:endParaRPr lang="en-GB" sz="2900">
              <a:solidFill>
                <a:srgbClr val="FFFFFF"/>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EA02CE4B-EABD-7DAD-5CD2-7F3AB69807D4}"/>
              </a:ext>
            </a:extLst>
          </p:cNvPr>
          <p:cNvSpPr>
            <a:spLocks noGrp="1"/>
          </p:cNvSpPr>
          <p:nvPr>
            <p:ph type="subTitle" idx="1"/>
          </p:nvPr>
        </p:nvSpPr>
        <p:spPr>
          <a:xfrm>
            <a:off x="1731821" y="5541757"/>
            <a:ext cx="8728363" cy="1065871"/>
          </a:xfrm>
        </p:spPr>
        <p:txBody>
          <a:bodyPr>
            <a:normAutofit/>
          </a:bodyPr>
          <a:lstStyle/>
          <a:p>
            <a:r>
              <a:rPr lang="en-GB" sz="2000" b="1" dirty="0">
                <a:solidFill>
                  <a:srgbClr val="FFFFFF"/>
                </a:solidFill>
                <a:latin typeface="Times New Roman" panose="02020603050405020304" pitchFamily="18" charset="0"/>
                <a:cs typeface="Times New Roman" panose="02020603050405020304" pitchFamily="18" charset="0"/>
              </a:rPr>
              <a:t>Contemporary Themes In the Hotel and Hospitality Sector</a:t>
            </a:r>
          </a:p>
          <a:p>
            <a:r>
              <a:rPr lang="en-GB" sz="2000" b="1" dirty="0">
                <a:solidFill>
                  <a:srgbClr val="FFFFFF"/>
                </a:solidFill>
                <a:latin typeface="Times New Roman" panose="02020603050405020304" pitchFamily="18" charset="0"/>
                <a:cs typeface="Times New Roman" panose="02020603050405020304" pitchFamily="18" charset="0"/>
              </a:rPr>
              <a:t>Student name: Raluca Ioana Simonca</a:t>
            </a:r>
            <a:br>
              <a:rPr lang="en-GB" sz="2000" b="1" dirty="0">
                <a:solidFill>
                  <a:srgbClr val="FFFFFF"/>
                </a:solidFill>
                <a:latin typeface="Times New Roman" panose="02020603050405020304" pitchFamily="18" charset="0"/>
                <a:cs typeface="Times New Roman" panose="02020603050405020304" pitchFamily="18" charset="0"/>
              </a:rPr>
            </a:br>
            <a:r>
              <a:rPr lang="en-GB" sz="2000" b="1" dirty="0">
                <a:solidFill>
                  <a:srgbClr val="FFFFFF"/>
                </a:solidFill>
                <a:latin typeface="Times New Roman" panose="02020603050405020304" pitchFamily="18" charset="0"/>
                <a:cs typeface="Times New Roman" panose="02020603050405020304" pitchFamily="18" charset="0"/>
              </a:rPr>
              <a:t>Student ID: 2210053</a:t>
            </a:r>
            <a:endParaRPr lang="en-GB" sz="2000" dirty="0">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8982554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F8BE9A2-8956-141B-BFE6-C607C93D8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C8A1EC-99EA-EBAF-2EB6-E70E54BAF229}"/>
              </a:ext>
            </a:extLst>
          </p:cNvPr>
          <p:cNvSpPr>
            <a:spLocks noGrp="1"/>
          </p:cNvSpPr>
          <p:nvPr>
            <p:ph type="title"/>
          </p:nvPr>
        </p:nvSpPr>
        <p:spPr>
          <a:xfrm>
            <a:off x="321734" y="4837132"/>
            <a:ext cx="4705097" cy="1615684"/>
          </a:xfrm>
        </p:spPr>
        <p:txBody>
          <a:bodyPr>
            <a:normAutofit/>
          </a:bodyPr>
          <a:lstStyle/>
          <a:p>
            <a:r>
              <a:rPr lang="en-GB" b="1" dirty="0">
                <a:latin typeface="Times New Roman" panose="02020603050405020304" pitchFamily="18" charset="0"/>
                <a:cs typeface="Times New Roman" panose="02020603050405020304" pitchFamily="18" charset="0"/>
              </a:rPr>
              <a:t>INTRODUCTION</a:t>
            </a:r>
            <a:endParaRPr lang="en-GB">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3557341-06F5-47B2-D4A0-9C7076EB0026}"/>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20" y="10"/>
            <a:ext cx="12191980" cy="4557776"/>
          </a:xfrm>
          <a:prstGeom prst="rect">
            <a:avLst/>
          </a:prstGeom>
        </p:spPr>
      </p:pic>
      <p:sp>
        <p:nvSpPr>
          <p:cNvPr id="3" name="Content Placeholder 2">
            <a:extLst>
              <a:ext uri="{FF2B5EF4-FFF2-40B4-BE49-F238E27FC236}">
                <a16:creationId xmlns:a16="http://schemas.microsoft.com/office/drawing/2014/main" id="{9DF7FA6A-B697-E3A2-AEC6-3CDFE84CA66C}"/>
              </a:ext>
            </a:extLst>
          </p:cNvPr>
          <p:cNvSpPr>
            <a:spLocks noGrp="1"/>
          </p:cNvSpPr>
          <p:nvPr>
            <p:ph idx="1"/>
          </p:nvPr>
        </p:nvSpPr>
        <p:spPr>
          <a:xfrm>
            <a:off x="6019333" y="4837132"/>
            <a:ext cx="5753567" cy="1615684"/>
          </a:xfrm>
        </p:spPr>
        <p:txBody>
          <a:bodyPr>
            <a:normAutofit/>
          </a:bodyPr>
          <a:lstStyle/>
          <a:p>
            <a:pPr lvl="0"/>
            <a:r>
              <a:rPr lang="en-GB" sz="1800">
                <a:latin typeface="Times New Roman" panose="02020603050405020304" pitchFamily="18" charset="0"/>
                <a:cs typeface="Times New Roman" panose="02020603050405020304" pitchFamily="18" charset="0"/>
              </a:rPr>
              <a:t>The Novotel Wembley Hotel is chosen for this presentation.</a:t>
            </a:r>
            <a:endParaRPr lang="en-US" sz="1800">
              <a:latin typeface="Times New Roman" panose="02020603050405020304" pitchFamily="18" charset="0"/>
              <a:cs typeface="Times New Roman" panose="02020603050405020304" pitchFamily="18" charset="0"/>
            </a:endParaRPr>
          </a:p>
          <a:p>
            <a:pPr lvl="0"/>
            <a:r>
              <a:rPr lang="en-GB" sz="1800">
                <a:latin typeface="Times New Roman" panose="02020603050405020304" pitchFamily="18" charset="0"/>
                <a:cs typeface="Times New Roman" panose="02020603050405020304" pitchFamily="18" charset="0"/>
              </a:rPr>
              <a:t>Collaboration among AI and Human Resources will be discussed. </a:t>
            </a:r>
            <a:endParaRPr lang="en-US" sz="1800">
              <a:latin typeface="Times New Roman" panose="02020603050405020304" pitchFamily="18" charset="0"/>
              <a:cs typeface="Times New Roman" panose="02020603050405020304" pitchFamily="18" charset="0"/>
            </a:endParaRPr>
          </a:p>
          <a:p>
            <a:r>
              <a:rPr lang="en-GB" sz="1800">
                <a:latin typeface="Times New Roman" panose="02020603050405020304" pitchFamily="18" charset="0"/>
                <a:cs typeface="Times New Roman" panose="02020603050405020304" pitchFamily="18" charset="0"/>
              </a:rPr>
              <a:t>Influence on hospitality operations will be encircled</a:t>
            </a:r>
          </a:p>
        </p:txBody>
      </p:sp>
    </p:spTree>
    <p:extLst>
      <p:ext uri="{BB962C8B-B14F-4D97-AF65-F5344CB8AC3E}">
        <p14:creationId xmlns:p14="http://schemas.microsoft.com/office/powerpoint/2010/main" val="15757804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8F1B42E-0FDB-212E-5034-F809034E3495}"/>
              </a:ext>
            </a:extLst>
          </p:cNvPr>
          <p:cNvSpPr>
            <a:spLocks noGrp="1"/>
          </p:cNvSpPr>
          <p:nvPr>
            <p:ph type="title"/>
          </p:nvPr>
        </p:nvSpPr>
        <p:spPr>
          <a:xfrm>
            <a:off x="8270420" y="1387927"/>
            <a:ext cx="3212502" cy="1942773"/>
          </a:xfrm>
        </p:spPr>
        <p:txBody>
          <a:bodyPr anchor="b">
            <a:normAutofit/>
          </a:bodyPr>
          <a:lstStyle/>
          <a:p>
            <a:r>
              <a:rPr lang="en-GB" sz="3100" b="1">
                <a:latin typeface="Times New Roman" panose="02020603050405020304" pitchFamily="18" charset="0"/>
                <a:cs typeface="Times New Roman" panose="02020603050405020304" pitchFamily="18" charset="0"/>
              </a:rPr>
              <a:t>BACKGROUND OF THE HOTEL</a:t>
            </a:r>
            <a:endParaRPr lang="en-GB" sz="3100">
              <a:latin typeface="Times New Roman" panose="02020603050405020304" pitchFamily="18" charset="0"/>
              <a:cs typeface="Times New Roman" panose="02020603050405020304" pitchFamily="18" charset="0"/>
            </a:endParaRPr>
          </a:p>
        </p:txBody>
      </p:sp>
      <p:pic>
        <p:nvPicPr>
          <p:cNvPr id="5122" name="Picture 2" descr="Novotel London Wembley | Contemporary Hotel inLondon - ALL">
            <a:extLst>
              <a:ext uri="{FF2B5EF4-FFF2-40B4-BE49-F238E27FC236}">
                <a16:creationId xmlns:a16="http://schemas.microsoft.com/office/drawing/2014/main" id="{49F50AF9-AF3E-63E0-1C1D-4148EADF0325}"/>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0" y="10"/>
            <a:ext cx="7723393"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703F010-9D11-8F52-056D-A7D3091B8F7C}"/>
              </a:ext>
            </a:extLst>
          </p:cNvPr>
          <p:cNvSpPr>
            <a:spLocks noGrp="1"/>
          </p:cNvSpPr>
          <p:nvPr>
            <p:ph idx="1"/>
          </p:nvPr>
        </p:nvSpPr>
        <p:spPr>
          <a:xfrm>
            <a:off x="8270420" y="3412998"/>
            <a:ext cx="3212502" cy="2767366"/>
          </a:xfrm>
        </p:spPr>
        <p:txBody>
          <a:bodyPr>
            <a:normAutofit/>
          </a:bodyPr>
          <a:lstStyle/>
          <a:p>
            <a:pPr lvl="0"/>
            <a:r>
              <a:rPr lang="en-GB" sz="1700">
                <a:latin typeface="Times New Roman" panose="02020603050405020304" pitchFamily="18" charset="0"/>
                <a:cs typeface="Times New Roman" panose="02020603050405020304" pitchFamily="18" charset="0"/>
              </a:rPr>
              <a:t>Novotel Wembley operates its business with great care towards its customers.</a:t>
            </a:r>
            <a:endParaRPr lang="en-US" sz="1700">
              <a:latin typeface="Times New Roman" panose="02020603050405020304" pitchFamily="18" charset="0"/>
              <a:cs typeface="Times New Roman" panose="02020603050405020304" pitchFamily="18" charset="0"/>
            </a:endParaRPr>
          </a:p>
          <a:p>
            <a:pPr lvl="0"/>
            <a:r>
              <a:rPr lang="en-GB" sz="1700">
                <a:latin typeface="Times New Roman" panose="02020603050405020304" pitchFamily="18" charset="0"/>
                <a:cs typeface="Times New Roman" panose="02020603050405020304" pitchFamily="18" charset="0"/>
              </a:rPr>
              <a:t>As per statistics, nearly 70% customers prefer Novotel Wembley (Statista.com, 2025).</a:t>
            </a:r>
            <a:endParaRPr lang="en-US" sz="1700">
              <a:latin typeface="Times New Roman" panose="02020603050405020304" pitchFamily="18" charset="0"/>
              <a:cs typeface="Times New Roman" panose="02020603050405020304" pitchFamily="18" charset="0"/>
            </a:endParaRPr>
          </a:p>
          <a:p>
            <a:pPr lvl="0"/>
            <a:r>
              <a:rPr lang="en-GB" sz="1700">
                <a:latin typeface="Times New Roman" panose="02020603050405020304" pitchFamily="18" charset="0"/>
                <a:cs typeface="Times New Roman" panose="02020603050405020304" pitchFamily="18" charset="0"/>
              </a:rPr>
              <a:t>AI-powered technologies will change people’s preferences, as per predictions (Theguardian.com, 2025).</a:t>
            </a:r>
            <a:endParaRPr lang="en-US" sz="1700">
              <a:latin typeface="Times New Roman" panose="02020603050405020304" pitchFamily="18" charset="0"/>
              <a:cs typeface="Times New Roman" panose="02020603050405020304" pitchFamily="18" charset="0"/>
            </a:endParaRPr>
          </a:p>
          <a:p>
            <a:endParaRPr lang="en-GB" sz="17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79796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35FA4-689B-2A35-D967-428BDAB6DFFE}"/>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RESEARCH AIM AND OBJECTIVES</a:t>
            </a:r>
            <a:endParaRPr lang="en-GB"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C2D80478-ACCB-45D7-E858-39BB1CA68BEC}"/>
              </a:ext>
            </a:extLst>
          </p:cNvPr>
          <p:cNvGraphicFramePr>
            <a:graphicFrameLocks noGrp="1"/>
          </p:cNvGraphicFramePr>
          <p:nvPr>
            <p:ph idx="1"/>
            <p:extLst>
              <p:ext uri="{D42A27DB-BD31-4B8C-83A1-F6EECF244321}">
                <p14:modId xmlns:p14="http://schemas.microsoft.com/office/powerpoint/2010/main" val="253684664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3524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A11919-0DD1-C127-7724-74A29135C53F}"/>
              </a:ext>
            </a:extLst>
          </p:cNvPr>
          <p:cNvSpPr>
            <a:spLocks noGrp="1"/>
          </p:cNvSpPr>
          <p:nvPr>
            <p:ph type="title"/>
          </p:nvPr>
        </p:nvSpPr>
        <p:spPr>
          <a:xfrm>
            <a:off x="612648" y="603504"/>
            <a:ext cx="4361686" cy="1527048"/>
          </a:xfrm>
        </p:spPr>
        <p:txBody>
          <a:bodyPr anchor="b">
            <a:normAutofit/>
          </a:bodyPr>
          <a:lstStyle/>
          <a:p>
            <a:r>
              <a:rPr lang="en-GB" b="1" dirty="0">
                <a:latin typeface="Times New Roman" panose="02020603050405020304" pitchFamily="18" charset="0"/>
                <a:cs typeface="Times New Roman" panose="02020603050405020304" pitchFamily="18" charset="0"/>
              </a:rPr>
              <a:t>LITERATURE REVIEW</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E4A0D46-9B05-5682-E0E1-020728E14D20}"/>
              </a:ext>
            </a:extLst>
          </p:cNvPr>
          <p:cNvSpPr>
            <a:spLocks noGrp="1"/>
          </p:cNvSpPr>
          <p:nvPr>
            <p:ph idx="1"/>
          </p:nvPr>
        </p:nvSpPr>
        <p:spPr>
          <a:xfrm>
            <a:off x="612647" y="2212848"/>
            <a:ext cx="4361687" cy="4096512"/>
          </a:xfrm>
        </p:spPr>
        <p:txBody>
          <a:bodyPr>
            <a:normAutofit/>
          </a:bodyPr>
          <a:lstStyle/>
          <a:p>
            <a:pPr lvl="0"/>
            <a:r>
              <a:rPr lang="en-GB" sz="1800" dirty="0">
                <a:latin typeface="Times New Roman" panose="02020603050405020304" pitchFamily="18" charset="0"/>
                <a:cs typeface="Times New Roman" panose="02020603050405020304" pitchFamily="18" charset="0"/>
              </a:rPr>
              <a:t>AI technology is engaged with humans in real-time scenarios (Ruel and Njoku, 2021).</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Human intelligence is demonstrated by machines.</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The quality of hospitality services can be improved with the help of AI and human collaborations (Mandić </a:t>
            </a:r>
            <a:r>
              <a:rPr lang="en-GB" sz="1800" i="1" dirty="0">
                <a:latin typeface="Times New Roman" panose="02020603050405020304" pitchFamily="18" charset="0"/>
                <a:cs typeface="Times New Roman" panose="02020603050405020304" pitchFamily="18" charset="0"/>
              </a:rPr>
              <a:t>et al.,</a:t>
            </a:r>
            <a:r>
              <a:rPr lang="en-GB" sz="1800" dirty="0">
                <a:latin typeface="Times New Roman" panose="02020603050405020304" pitchFamily="18" charset="0"/>
                <a:cs typeface="Times New Roman" panose="02020603050405020304" pitchFamily="18" charset="0"/>
              </a:rPr>
              <a:t> 2023).</a:t>
            </a:r>
            <a:endParaRPr lang="en-US"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p:txBody>
      </p:sp>
      <p:pic>
        <p:nvPicPr>
          <p:cNvPr id="6146" name="Picture 2" descr="Can AI make hospitality more human? – CUHK Business School">
            <a:extLst>
              <a:ext uri="{FF2B5EF4-FFF2-40B4-BE49-F238E27FC236}">
                <a16:creationId xmlns:a16="http://schemas.microsoft.com/office/drawing/2014/main" id="{884CC5A1-F448-74C7-0697-A40B9C36B895}"/>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818632" y="-1"/>
            <a:ext cx="6373368" cy="685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2966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E26A22-168F-2FC6-E84D-DFC799887B38}"/>
              </a:ext>
            </a:extLst>
          </p:cNvPr>
          <p:cNvSpPr>
            <a:spLocks noGrp="1"/>
          </p:cNvSpPr>
          <p:nvPr>
            <p:ph type="title"/>
          </p:nvPr>
        </p:nvSpPr>
        <p:spPr>
          <a:xfrm>
            <a:off x="612648" y="548640"/>
            <a:ext cx="10945037" cy="1133856"/>
          </a:xfrm>
        </p:spPr>
        <p:txBody>
          <a:bodyPr anchor="t">
            <a:normAutofit/>
          </a:bodyPr>
          <a:lstStyle/>
          <a:p>
            <a:pPr algn="ctr"/>
            <a:r>
              <a:rPr lang="en-GB" b="1" dirty="0">
                <a:latin typeface="Times New Roman" panose="02020603050405020304" pitchFamily="18" charset="0"/>
                <a:cs typeface="Times New Roman" panose="02020603050405020304" pitchFamily="18" charset="0"/>
              </a:rPr>
              <a:t>LITERATURE REVIEW (CONTD.)</a:t>
            </a:r>
            <a:endParaRPr lang="en-GB"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6A292240-24A8-07DE-A272-9EF59C1CA38D}"/>
              </a:ext>
            </a:extLst>
          </p:cNvPr>
          <p:cNvGraphicFramePr>
            <a:graphicFrameLocks noGrp="1"/>
          </p:cNvGraphicFramePr>
          <p:nvPr>
            <p:ph idx="1"/>
            <p:extLst>
              <p:ext uri="{D42A27DB-BD31-4B8C-83A1-F6EECF244321}">
                <p14:modId xmlns:p14="http://schemas.microsoft.com/office/powerpoint/2010/main" val="1092023810"/>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96169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CDA856E-16F9-D8F6-6DA8-CC140398685A}"/>
              </a:ext>
            </a:extLst>
          </p:cNvPr>
          <p:cNvPicPr>
            <a:picLocks noChangeAspect="1"/>
          </p:cNvPicPr>
          <p:nvPr/>
        </p:nvPicPr>
        <p:blipFill>
          <a:blip r:embed="rId3" cstate="email">
            <a:extLst>
              <a:ext uri="{28A0092B-C50C-407E-A947-70E740481C1C}">
                <a14:useLocalDpi xmlns:a14="http://schemas.microsoft.com/office/drawing/2010/main"/>
              </a:ext>
            </a:extLst>
          </a:blip>
          <a:srcRect r="-2" b="-2"/>
          <a:stretch>
            <a:fillRect/>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7172" name="Picture 4" descr="Is artificial intelligence the future of the hospitality industry?">
            <a:extLst>
              <a:ext uri="{FF2B5EF4-FFF2-40B4-BE49-F238E27FC236}">
                <a16:creationId xmlns:a16="http://schemas.microsoft.com/office/drawing/2014/main" id="{91979D83-3979-9D5D-CC67-D38FBBF23F80}"/>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r="-2" b="-2"/>
          <a:stretch>
            <a:fillRect/>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179" name="Freeform: Shape 7178">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181" name="Freeform: Shape 7180">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6289F8C6-9E6F-12C9-5417-FCDFBE39E57E}"/>
              </a:ext>
            </a:extLst>
          </p:cNvPr>
          <p:cNvSpPr>
            <a:spLocks noGrp="1"/>
          </p:cNvSpPr>
          <p:nvPr>
            <p:ph type="title"/>
          </p:nvPr>
        </p:nvSpPr>
        <p:spPr>
          <a:xfrm>
            <a:off x="448056" y="859536"/>
            <a:ext cx="4832802" cy="1243584"/>
          </a:xfrm>
        </p:spPr>
        <p:txBody>
          <a:bodyPr>
            <a:normAutofit/>
          </a:bodyPr>
          <a:lstStyle/>
          <a:p>
            <a:r>
              <a:rPr lang="en-GB" sz="3400" b="1">
                <a:latin typeface="Times New Roman" panose="02020603050405020304" pitchFamily="18" charset="0"/>
                <a:cs typeface="Times New Roman" panose="02020603050405020304" pitchFamily="18" charset="0"/>
              </a:rPr>
              <a:t>LITERATURE REVIEW (CONTD.)</a:t>
            </a:r>
            <a:endParaRPr lang="en-GB" sz="3400">
              <a:latin typeface="Times New Roman" panose="02020603050405020304" pitchFamily="18" charset="0"/>
              <a:cs typeface="Times New Roman" panose="02020603050405020304" pitchFamily="18" charset="0"/>
            </a:endParaRPr>
          </a:p>
        </p:txBody>
      </p:sp>
      <p:sp>
        <p:nvSpPr>
          <p:cNvPr id="7183" name="Rectangle 7182">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7185" name="Rectangle 7184">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87" name="Rectangle 7186">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BD12D510-996D-6F0E-3027-03AE4B524DAF}"/>
              </a:ext>
            </a:extLst>
          </p:cNvPr>
          <p:cNvSpPr>
            <a:spLocks noGrp="1"/>
          </p:cNvSpPr>
          <p:nvPr>
            <p:ph idx="1"/>
          </p:nvPr>
        </p:nvSpPr>
        <p:spPr>
          <a:xfrm>
            <a:off x="448056" y="2512611"/>
            <a:ext cx="4832803" cy="3664351"/>
          </a:xfrm>
        </p:spPr>
        <p:txBody>
          <a:bodyPr>
            <a:normAutofit/>
          </a:bodyPr>
          <a:lstStyle/>
          <a:p>
            <a:pPr lvl="0"/>
            <a:r>
              <a:rPr lang="en-GB" sz="2000" dirty="0">
                <a:latin typeface="Times New Roman" panose="02020603050405020304" pitchFamily="18" charset="0"/>
                <a:cs typeface="Times New Roman" panose="02020603050405020304" pitchFamily="18" charset="0"/>
              </a:rPr>
              <a:t>Implementation costs for using AI is high.</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The employees may not be able to manage AI technologies due to lack of competencies (</a:t>
            </a:r>
            <a:r>
              <a:rPr lang="en-GB" sz="2000" dirty="0" err="1">
                <a:latin typeface="Times New Roman" panose="02020603050405020304" pitchFamily="18" charset="0"/>
                <a:cs typeface="Times New Roman" panose="02020603050405020304" pitchFamily="18" charset="0"/>
              </a:rPr>
              <a:t>Mingotto</a:t>
            </a:r>
            <a:r>
              <a:rPr lang="en-GB" sz="2000" dirty="0">
                <a:latin typeface="Times New Roman" panose="02020603050405020304" pitchFamily="18" charset="0"/>
                <a:cs typeface="Times New Roman" panose="02020603050405020304" pitchFamily="18" charset="0"/>
              </a:rPr>
              <a:t> </a:t>
            </a:r>
            <a:r>
              <a:rPr lang="en-GB" sz="2000" i="1" dirty="0">
                <a:latin typeface="Times New Roman" panose="02020603050405020304" pitchFamily="18" charset="0"/>
                <a:cs typeface="Times New Roman" panose="02020603050405020304" pitchFamily="18" charset="0"/>
              </a:rPr>
              <a:t>et al.,</a:t>
            </a:r>
            <a:r>
              <a:rPr lang="en-GB" sz="2000" dirty="0">
                <a:latin typeface="Times New Roman" panose="02020603050405020304" pitchFamily="18" charset="0"/>
                <a:cs typeface="Times New Roman" panose="02020603050405020304" pitchFamily="18" charset="0"/>
              </a:rPr>
              <a:t> 2021).</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Employee training can be fostered for better handling of AI and other relevant technologies (Zahidi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2024).</a:t>
            </a:r>
            <a:endParaRPr lang="en-US"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77964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35" name="Rectangle 8234">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9C2D8B-8735-D10C-8ED3-9BBE7CAAA3ED}"/>
              </a:ext>
            </a:extLst>
          </p:cNvPr>
          <p:cNvSpPr>
            <a:spLocks noGrp="1"/>
          </p:cNvSpPr>
          <p:nvPr>
            <p:ph type="title"/>
          </p:nvPr>
        </p:nvSpPr>
        <p:spPr>
          <a:xfrm>
            <a:off x="818984" y="4230093"/>
            <a:ext cx="4150581" cy="1800165"/>
          </a:xfrm>
        </p:spPr>
        <p:txBody>
          <a:bodyPr anchor="t">
            <a:normAutofit/>
          </a:bodyPr>
          <a:lstStyle/>
          <a:p>
            <a:pPr algn="r"/>
            <a:r>
              <a:rPr lang="en-GB" sz="4000" b="1">
                <a:latin typeface="Times New Roman" panose="02020603050405020304" pitchFamily="18" charset="0"/>
                <a:cs typeface="Times New Roman" panose="02020603050405020304" pitchFamily="18" charset="0"/>
              </a:rPr>
              <a:t>THEORETICAL OVERVIEW</a:t>
            </a:r>
            <a:endParaRPr lang="en-GB" sz="4000">
              <a:latin typeface="Times New Roman" panose="02020603050405020304" pitchFamily="18" charset="0"/>
              <a:cs typeface="Times New Roman" panose="02020603050405020304" pitchFamily="18" charset="0"/>
            </a:endParaRPr>
          </a:p>
        </p:txBody>
      </p:sp>
      <p:pic>
        <p:nvPicPr>
          <p:cNvPr id="8194" name="Picture 2" descr="Factors of the Technology Acceptance Model for Construction IT">
            <a:extLst>
              <a:ext uri="{FF2B5EF4-FFF2-40B4-BE49-F238E27FC236}">
                <a16:creationId xmlns:a16="http://schemas.microsoft.com/office/drawing/2014/main" id="{7CA46AF4-D5C9-B3E3-08D1-BF9E8E2895DA}"/>
              </a:ext>
            </a:extLst>
          </p:cNvPr>
          <p:cNvPicPr>
            <a:picLocks noChangeAspect="1" noChangeArrowheads="1"/>
          </p:cNvPicPr>
          <p:nvPr/>
        </p:nvPicPr>
        <p:blipFill>
          <a:blip r:embed="rId3" cstate="email">
            <a:extLst>
              <a:ext uri="{28A0092B-C50C-407E-A947-70E740481C1C}">
                <a14:useLocalDpi xmlns:a14="http://schemas.microsoft.com/office/drawing/2010/main"/>
              </a:ext>
            </a:extLst>
          </a:blip>
          <a:stretch>
            <a:fillRect/>
          </a:stretch>
        </p:blipFill>
        <p:spPr bwMode="auto">
          <a:xfrm>
            <a:off x="597960" y="457200"/>
            <a:ext cx="11057042" cy="34553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CF2444A-22CC-F2C8-4A35-D8CF79007B00}"/>
              </a:ext>
            </a:extLst>
          </p:cNvPr>
          <p:cNvSpPr>
            <a:spLocks noGrp="1"/>
          </p:cNvSpPr>
          <p:nvPr>
            <p:ph idx="1"/>
          </p:nvPr>
        </p:nvSpPr>
        <p:spPr>
          <a:xfrm>
            <a:off x="5246415" y="4230094"/>
            <a:ext cx="6235268" cy="1800164"/>
          </a:xfrm>
        </p:spPr>
        <p:txBody>
          <a:bodyPr anchor="t">
            <a:normAutofit fontScale="92500"/>
          </a:bodyPr>
          <a:lstStyle/>
          <a:p>
            <a:pPr lvl="0"/>
            <a:r>
              <a:rPr lang="en-GB" sz="1800" dirty="0">
                <a:latin typeface="Times New Roman" panose="02020603050405020304" pitchFamily="18" charset="0"/>
                <a:cs typeface="Times New Roman" panose="02020603050405020304" pitchFamily="18" charset="0"/>
              </a:rPr>
              <a:t>The technology acceptance model has been applied in the research to ensure accurate application of AI in daily operations.</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The incline towards technological acceptance can be key to success for the overall success of the organisation (</a:t>
            </a:r>
            <a:r>
              <a:rPr lang="en-GB" sz="1800" dirty="0" err="1">
                <a:latin typeface="Times New Roman" panose="02020603050405020304" pitchFamily="18" charset="0"/>
                <a:cs typeface="Times New Roman" panose="02020603050405020304" pitchFamily="18" charset="0"/>
              </a:rPr>
              <a:t>Parvez</a:t>
            </a:r>
            <a:r>
              <a:rPr lang="en-GB" sz="1800" dirty="0">
                <a:latin typeface="Times New Roman" panose="02020603050405020304" pitchFamily="18" charset="0"/>
                <a:cs typeface="Times New Roman" panose="02020603050405020304" pitchFamily="18" charset="0"/>
              </a:rPr>
              <a:t> </a:t>
            </a:r>
            <a:r>
              <a:rPr lang="en-GB" sz="1800" i="1" dirty="0">
                <a:latin typeface="Times New Roman" panose="02020603050405020304" pitchFamily="18" charset="0"/>
                <a:cs typeface="Times New Roman" panose="02020603050405020304" pitchFamily="18" charset="0"/>
              </a:rPr>
              <a:t>et al.,</a:t>
            </a:r>
            <a:r>
              <a:rPr lang="en-GB" sz="1800" dirty="0">
                <a:latin typeface="Times New Roman" panose="02020603050405020304" pitchFamily="18" charset="0"/>
                <a:cs typeface="Times New Roman" panose="02020603050405020304" pitchFamily="18" charset="0"/>
              </a:rPr>
              <a:t> 2022).</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Ways to adhere to new technology are to be discussed (Liu </a:t>
            </a:r>
            <a:r>
              <a:rPr lang="en-GB" sz="1800" i="1" dirty="0">
                <a:latin typeface="Times New Roman" panose="02020603050405020304" pitchFamily="18" charset="0"/>
                <a:cs typeface="Times New Roman" panose="02020603050405020304" pitchFamily="18" charset="0"/>
              </a:rPr>
              <a:t>et al.,</a:t>
            </a:r>
            <a:r>
              <a:rPr lang="en-GB" sz="1800" dirty="0">
                <a:latin typeface="Times New Roman" panose="02020603050405020304" pitchFamily="18" charset="0"/>
                <a:cs typeface="Times New Roman" panose="02020603050405020304" pitchFamily="18" charset="0"/>
              </a:rPr>
              <a:t> 2022).</a:t>
            </a:r>
            <a:endParaRPr lang="en-US" sz="1800" dirty="0">
              <a:latin typeface="Times New Roman" panose="02020603050405020304" pitchFamily="18" charset="0"/>
              <a:cs typeface="Times New Roman" panose="02020603050405020304" pitchFamily="18" charset="0"/>
            </a:endParaRPr>
          </a:p>
        </p:txBody>
      </p:sp>
      <p:sp>
        <p:nvSpPr>
          <p:cNvPr id="8236" name="Rectangle 8235">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37" name="Rectangle 8236">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770679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1103C-420D-1660-E054-98A4EE1F06B2}"/>
              </a:ext>
            </a:extLst>
          </p:cNvPr>
          <p:cNvSpPr>
            <a:spLocks noGrp="1"/>
          </p:cNvSpPr>
          <p:nvPr>
            <p:ph type="title"/>
          </p:nvPr>
        </p:nvSpPr>
        <p:spPr/>
        <p:txBody>
          <a:bodyPr>
            <a:normAutofit/>
          </a:bodyPr>
          <a:lstStyle/>
          <a:p>
            <a:pPr algn="ctr"/>
            <a:r>
              <a:rPr lang="en-GB" sz="3200" b="1" dirty="0">
                <a:latin typeface="Times New Roman" panose="02020603050405020304" pitchFamily="18" charset="0"/>
                <a:cs typeface="Times New Roman" panose="02020603050405020304" pitchFamily="18" charset="0"/>
              </a:rPr>
              <a:t>METHODS: RESEARCH PHILOSOPHY, APPROACH AND DESIGN</a:t>
            </a:r>
            <a:endParaRPr lang="en-GB" sz="3200"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595E9FF5-2B64-6CAA-A689-3535483571EB}"/>
              </a:ext>
            </a:extLst>
          </p:cNvPr>
          <p:cNvGraphicFramePr>
            <a:graphicFrameLocks noGrp="1"/>
          </p:cNvGraphicFramePr>
          <p:nvPr>
            <p:ph idx="1"/>
            <p:extLst>
              <p:ext uri="{D42A27DB-BD31-4B8C-83A1-F6EECF244321}">
                <p14:modId xmlns:p14="http://schemas.microsoft.com/office/powerpoint/2010/main" val="407261229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24414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CEF6118E-44FB-4509-B4D9-129052E4C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5BE18C-1573-941F-773F-AF692040737B}"/>
              </a:ext>
            </a:extLst>
          </p:cNvPr>
          <p:cNvSpPr>
            <a:spLocks noGrp="1"/>
          </p:cNvSpPr>
          <p:nvPr>
            <p:ph type="title"/>
          </p:nvPr>
        </p:nvSpPr>
        <p:spPr>
          <a:xfrm>
            <a:off x="835155" y="525195"/>
            <a:ext cx="3986155" cy="2806506"/>
          </a:xfrm>
        </p:spPr>
        <p:txBody>
          <a:bodyPr anchor="b">
            <a:normAutofit/>
          </a:bodyPr>
          <a:lstStyle/>
          <a:p>
            <a:r>
              <a:rPr lang="en-GB" sz="3700" b="1">
                <a:latin typeface="Times New Roman" panose="02020603050405020304" pitchFamily="18" charset="0"/>
                <a:cs typeface="Times New Roman" panose="02020603050405020304" pitchFamily="18" charset="0"/>
              </a:rPr>
              <a:t>METHODS: DATA COLLECTION AND ANALYSIS PROCESS</a:t>
            </a:r>
            <a:endParaRPr lang="en-GB" sz="3700">
              <a:latin typeface="Times New Roman" panose="02020603050405020304" pitchFamily="18" charset="0"/>
              <a:cs typeface="Times New Roman" panose="02020603050405020304" pitchFamily="18" charset="0"/>
            </a:endParaRPr>
          </a:p>
        </p:txBody>
      </p:sp>
      <p:pic>
        <p:nvPicPr>
          <p:cNvPr id="9220" name="Picture 4" descr="8 Key Benefits of Using Artificial Intelligence for Business">
            <a:extLst>
              <a:ext uri="{FF2B5EF4-FFF2-40B4-BE49-F238E27FC236}">
                <a16:creationId xmlns:a16="http://schemas.microsoft.com/office/drawing/2014/main" id="{B1A20E60-0AC1-8CC0-ABA4-15F29943EE7C}"/>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186554" y="163646"/>
            <a:ext cx="6806703" cy="262309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A1D1763-632C-5BBA-A594-4CD3A001CB56}"/>
              </a:ext>
            </a:extLst>
          </p:cNvPr>
          <p:cNvSpPr>
            <a:spLocks noGrp="1"/>
          </p:cNvSpPr>
          <p:nvPr>
            <p:ph idx="1"/>
          </p:nvPr>
        </p:nvSpPr>
        <p:spPr>
          <a:xfrm>
            <a:off x="835155" y="3526300"/>
            <a:ext cx="3986155" cy="2588458"/>
          </a:xfrm>
        </p:spPr>
        <p:txBody>
          <a:bodyPr>
            <a:normAutofit/>
          </a:bodyPr>
          <a:lstStyle/>
          <a:p>
            <a:pPr lvl="0"/>
            <a:r>
              <a:rPr lang="en-GB" sz="1700">
                <a:latin typeface="Times New Roman" panose="02020603050405020304" pitchFamily="18" charset="0"/>
                <a:cs typeface="Times New Roman" panose="02020603050405020304" pitchFamily="18" charset="0"/>
              </a:rPr>
              <a:t>The secondary data collection process for obtaining information and data.</a:t>
            </a:r>
            <a:endParaRPr lang="en-US" sz="1700">
              <a:latin typeface="Times New Roman" panose="02020603050405020304" pitchFamily="18" charset="0"/>
              <a:cs typeface="Times New Roman" panose="02020603050405020304" pitchFamily="18" charset="0"/>
            </a:endParaRPr>
          </a:p>
          <a:p>
            <a:pPr lvl="0"/>
            <a:r>
              <a:rPr lang="en-GB" sz="1700">
                <a:latin typeface="Times New Roman" panose="02020603050405020304" pitchFamily="18" charset="0"/>
                <a:cs typeface="Times New Roman" panose="02020603050405020304" pitchFamily="18" charset="0"/>
              </a:rPr>
              <a:t>Thematic data analysis has helped in extracting desired findings (Lochmiller, 2021).</a:t>
            </a:r>
            <a:endParaRPr lang="en-US" sz="1700">
              <a:latin typeface="Times New Roman" panose="02020603050405020304" pitchFamily="18" charset="0"/>
              <a:cs typeface="Times New Roman" panose="02020603050405020304" pitchFamily="18" charset="0"/>
            </a:endParaRPr>
          </a:p>
          <a:p>
            <a:pPr lvl="0"/>
            <a:r>
              <a:rPr lang="en-GB" sz="1700">
                <a:latin typeface="Times New Roman" panose="02020603050405020304" pitchFamily="18" charset="0"/>
                <a:cs typeface="Times New Roman" panose="02020603050405020304" pitchFamily="18" charset="0"/>
              </a:rPr>
              <a:t>Boolean search method was applied for shortlisting the sources for ensuring research validity and reliability.</a:t>
            </a:r>
            <a:endParaRPr lang="en-US" sz="1700">
              <a:latin typeface="Times New Roman" panose="02020603050405020304" pitchFamily="18" charset="0"/>
              <a:cs typeface="Times New Roman" panose="02020603050405020304" pitchFamily="18" charset="0"/>
            </a:endParaRPr>
          </a:p>
          <a:p>
            <a:endParaRPr lang="en-GB" sz="1700">
              <a:latin typeface="Times New Roman" panose="02020603050405020304" pitchFamily="18" charset="0"/>
              <a:cs typeface="Times New Roman" panose="02020603050405020304" pitchFamily="18" charset="0"/>
            </a:endParaRPr>
          </a:p>
        </p:txBody>
      </p:sp>
      <p:pic>
        <p:nvPicPr>
          <p:cNvPr id="9218" name="Picture 2" descr="AI in business management: Use cases, benefits and technologies">
            <a:extLst>
              <a:ext uri="{FF2B5EF4-FFF2-40B4-BE49-F238E27FC236}">
                <a16:creationId xmlns:a16="http://schemas.microsoft.com/office/drawing/2014/main" id="{463DE6D2-DED0-570D-2FEC-24003756E881}"/>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t="5682" r="4" b="6834"/>
          <a:stretch>
            <a:fillRect/>
          </a:stretch>
        </p:blipFill>
        <p:spPr bwMode="auto">
          <a:xfrm>
            <a:off x="5186554" y="2956875"/>
            <a:ext cx="6806703" cy="335265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1036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F1F9F9-68AC-E2AA-B5AB-47D2B84EEFF4}"/>
              </a:ext>
            </a:extLst>
          </p:cNvPr>
          <p:cNvSpPr>
            <a:spLocks noGrp="1"/>
          </p:cNvSpPr>
          <p:nvPr>
            <p:ph type="title"/>
          </p:nvPr>
        </p:nvSpPr>
        <p:spPr>
          <a:xfrm>
            <a:off x="612648" y="548640"/>
            <a:ext cx="10945037" cy="1133856"/>
          </a:xfrm>
        </p:spPr>
        <p:txBody>
          <a:bodyPr anchor="t">
            <a:normAutofit/>
          </a:bodyPr>
          <a:lstStyle/>
          <a:p>
            <a:pPr algn="ctr"/>
            <a:r>
              <a:rPr lang="en-GB" b="1" dirty="0">
                <a:latin typeface="Times New Roman" panose="02020603050405020304" pitchFamily="18" charset="0"/>
                <a:cs typeface="Times New Roman" panose="02020603050405020304" pitchFamily="18" charset="0"/>
              </a:rPr>
              <a:t>PEST ANALYSIS</a:t>
            </a:r>
            <a:endParaRPr lang="en-GB"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FA7E84EB-48AE-EBC1-5FB6-12F02F3DCF2F}"/>
              </a:ext>
            </a:extLst>
          </p:cNvPr>
          <p:cNvGraphicFramePr>
            <a:graphicFrameLocks noGrp="1"/>
          </p:cNvGraphicFramePr>
          <p:nvPr>
            <p:ph idx="1"/>
            <p:extLst>
              <p:ext uri="{D42A27DB-BD31-4B8C-83A1-F6EECF244321}">
                <p14:modId xmlns:p14="http://schemas.microsoft.com/office/powerpoint/2010/main" val="3583032831"/>
              </p:ext>
            </p:extLst>
          </p:nvPr>
        </p:nvGraphicFramePr>
        <p:xfrm>
          <a:off x="612647" y="1682496"/>
          <a:ext cx="10945038" cy="3850550"/>
        </p:xfrm>
        <a:graphic>
          <a:graphicData uri="http://schemas.openxmlformats.org/drawingml/2006/table">
            <a:tbl>
              <a:tblPr>
                <a:solidFill>
                  <a:srgbClr val="404040"/>
                </a:solidFill>
                <a:tableStyleId>{5C22544A-7EE6-4342-B048-85BDC9FD1C3A}</a:tableStyleId>
              </a:tblPr>
              <a:tblGrid>
                <a:gridCol w="5472519">
                  <a:extLst>
                    <a:ext uri="{9D8B030D-6E8A-4147-A177-3AD203B41FA5}">
                      <a16:colId xmlns:a16="http://schemas.microsoft.com/office/drawing/2014/main" val="902328595"/>
                    </a:ext>
                  </a:extLst>
                </a:gridCol>
                <a:gridCol w="5472519">
                  <a:extLst>
                    <a:ext uri="{9D8B030D-6E8A-4147-A177-3AD203B41FA5}">
                      <a16:colId xmlns:a16="http://schemas.microsoft.com/office/drawing/2014/main" val="1018338580"/>
                    </a:ext>
                  </a:extLst>
                </a:gridCol>
              </a:tblGrid>
              <a:tr h="1602272">
                <a:tc>
                  <a:txBody>
                    <a:bodyPr/>
                    <a:lstStyle/>
                    <a:p>
                      <a:pPr marL="0" marR="0" algn="ctr">
                        <a:lnSpc>
                          <a:spcPct val="150000"/>
                        </a:lnSpc>
                        <a:buNone/>
                      </a:pPr>
                      <a:r>
                        <a:rPr lang="en-GB" sz="1800" cap="none" spc="0" dirty="0">
                          <a:solidFill>
                            <a:schemeClr val="bg1"/>
                          </a:solidFill>
                          <a:effectLst/>
                          <a:latin typeface="Times New Roman" panose="02020603050405020304" pitchFamily="18" charset="0"/>
                          <a:cs typeface="Times New Roman" panose="02020603050405020304" pitchFamily="18" charset="0"/>
                        </a:rPr>
                        <a:t>Political</a:t>
                      </a:r>
                      <a:endParaRPr lang="en-US" sz="1800" cap="none" spc="0" dirty="0">
                        <a:solidFill>
                          <a:schemeClr val="bg1"/>
                        </a:solidFill>
                        <a:effectLst/>
                        <a:latin typeface="Times New Roman" panose="02020603050405020304" pitchFamily="18" charset="0"/>
                        <a:cs typeface="Times New Roman" panose="02020603050405020304" pitchFamily="18" charset="0"/>
                      </a:endParaRPr>
                    </a:p>
                    <a:p>
                      <a:pPr marL="342900" marR="0" lvl="0" indent="-342900" algn="just">
                        <a:lnSpc>
                          <a:spcPct val="150000"/>
                        </a:lnSpc>
                        <a:buFont typeface="Arial" panose="020B0604020202020204" pitchFamily="34" charset="0"/>
                        <a:buChar char="●"/>
                      </a:pPr>
                      <a:r>
                        <a:rPr lang="en-GB" sz="1800" cap="none" spc="0" dirty="0">
                          <a:solidFill>
                            <a:schemeClr val="bg1"/>
                          </a:solidFill>
                          <a:effectLst/>
                          <a:latin typeface="Times New Roman" panose="02020603050405020304" pitchFamily="18" charset="0"/>
                          <a:cs typeface="Times New Roman" panose="02020603050405020304" pitchFamily="18" charset="0"/>
                        </a:rPr>
                        <a:t>UK’s political index is worth 62 unit (Worldbank.org, 2025).</a:t>
                      </a:r>
                      <a:endParaRPr lang="en-US" sz="1800" cap="none" spc="0" dirty="0">
                        <a:solidFill>
                          <a:schemeClr val="bg1"/>
                        </a:solidFill>
                        <a:effectLst/>
                        <a:latin typeface="Times New Roman" panose="02020603050405020304" pitchFamily="18" charset="0"/>
                        <a:cs typeface="Times New Roman" panose="02020603050405020304" pitchFamily="18" charset="0"/>
                      </a:endParaRPr>
                    </a:p>
                    <a:p>
                      <a:pPr marL="342900" marR="0" lvl="0" indent="-342900" algn="just">
                        <a:lnSpc>
                          <a:spcPct val="150000"/>
                        </a:lnSpc>
                        <a:buFont typeface="Arial" panose="020B0604020202020204" pitchFamily="34" charset="0"/>
                        <a:buChar char="●"/>
                      </a:pPr>
                      <a:r>
                        <a:rPr lang="en-GB" sz="1800" cap="none" spc="0" dirty="0">
                          <a:solidFill>
                            <a:schemeClr val="bg1"/>
                          </a:solidFill>
                          <a:effectLst/>
                          <a:latin typeface="Times New Roman" panose="02020603050405020304" pitchFamily="18" charset="0"/>
                          <a:cs typeface="Times New Roman" panose="02020603050405020304" pitchFamily="18" charset="0"/>
                        </a:rPr>
                        <a:t>Suitable for conducting tourism activities.</a:t>
                      </a:r>
                      <a:endParaRPr lang="en-US" sz="1800" cap="none" spc="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76807" marR="76807" marT="122891"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404040"/>
                    </a:solidFill>
                  </a:tcPr>
                </a:tc>
                <a:tc>
                  <a:txBody>
                    <a:bodyPr/>
                    <a:lstStyle/>
                    <a:p>
                      <a:pPr marL="0" marR="0" algn="ctr">
                        <a:lnSpc>
                          <a:spcPct val="150000"/>
                        </a:lnSpc>
                        <a:buNone/>
                      </a:pPr>
                      <a:r>
                        <a:rPr lang="en-GB" sz="1800" cap="none" spc="0">
                          <a:solidFill>
                            <a:schemeClr val="bg1"/>
                          </a:solidFill>
                          <a:effectLst/>
                          <a:latin typeface="Times New Roman" panose="02020603050405020304" pitchFamily="18" charset="0"/>
                          <a:cs typeface="Times New Roman" panose="02020603050405020304" pitchFamily="18" charset="0"/>
                        </a:rPr>
                        <a:t>Economical</a:t>
                      </a:r>
                      <a:endParaRPr lang="en-US" sz="1800" cap="none" spc="0">
                        <a:solidFill>
                          <a:schemeClr val="bg1"/>
                        </a:solidFill>
                        <a:effectLst/>
                        <a:latin typeface="Times New Roman" panose="02020603050405020304" pitchFamily="18" charset="0"/>
                        <a:cs typeface="Times New Roman" panose="02020603050405020304" pitchFamily="18" charset="0"/>
                      </a:endParaRPr>
                    </a:p>
                    <a:p>
                      <a:pPr marL="342900" marR="0" lvl="0" indent="-342900" algn="just">
                        <a:lnSpc>
                          <a:spcPct val="150000"/>
                        </a:lnSpc>
                        <a:buFont typeface="Arial" panose="020B0604020202020204" pitchFamily="34" charset="0"/>
                        <a:buChar char="●"/>
                      </a:pPr>
                      <a:r>
                        <a:rPr lang="en-GB" sz="1800" cap="none" spc="0">
                          <a:solidFill>
                            <a:schemeClr val="bg1"/>
                          </a:solidFill>
                          <a:effectLst/>
                          <a:latin typeface="Times New Roman" panose="02020603050405020304" pitchFamily="18" charset="0"/>
                          <a:cs typeface="Times New Roman" panose="02020603050405020304" pitchFamily="18" charset="0"/>
                        </a:rPr>
                        <a:t>GDP worth £2.56 trillion (Statista.com, 2025).</a:t>
                      </a:r>
                      <a:endParaRPr lang="en-US" sz="1800" cap="none" spc="0">
                        <a:solidFill>
                          <a:schemeClr val="bg1"/>
                        </a:solidFill>
                        <a:effectLst/>
                        <a:latin typeface="Times New Roman" panose="02020603050405020304" pitchFamily="18" charset="0"/>
                        <a:cs typeface="Times New Roman" panose="02020603050405020304" pitchFamily="18" charset="0"/>
                      </a:endParaRPr>
                    </a:p>
                    <a:p>
                      <a:pPr marL="342900" marR="0" lvl="0" indent="-342900" algn="just">
                        <a:lnSpc>
                          <a:spcPct val="150000"/>
                        </a:lnSpc>
                        <a:buFont typeface="Arial" panose="020B0604020202020204" pitchFamily="34" charset="0"/>
                        <a:buChar char="●"/>
                      </a:pPr>
                      <a:r>
                        <a:rPr lang="en-GB" sz="1800" cap="none" spc="0">
                          <a:solidFill>
                            <a:schemeClr val="bg1"/>
                          </a:solidFill>
                          <a:effectLst/>
                          <a:latin typeface="Times New Roman" panose="02020603050405020304" pitchFamily="18" charset="0"/>
                          <a:cs typeface="Times New Roman" panose="02020603050405020304" pitchFamily="18" charset="0"/>
                        </a:rPr>
                        <a:t>High GDP is beneficial for improving business operations.</a:t>
                      </a:r>
                      <a:endParaRPr lang="en-US" sz="1800" cap="none" spc="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76807" marR="76807" marT="122891" marB="0">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404040"/>
                    </a:solidFill>
                  </a:tcPr>
                </a:tc>
                <a:extLst>
                  <a:ext uri="{0D108BD9-81ED-4DB2-BD59-A6C34878D82A}">
                    <a16:rowId xmlns:a16="http://schemas.microsoft.com/office/drawing/2014/main" val="173157093"/>
                  </a:ext>
                </a:extLst>
              </a:tr>
              <a:tr h="1970944">
                <a:tc>
                  <a:txBody>
                    <a:bodyPr/>
                    <a:lstStyle/>
                    <a:p>
                      <a:pPr marL="0" marR="0" algn="ctr">
                        <a:lnSpc>
                          <a:spcPct val="150000"/>
                        </a:lnSpc>
                        <a:buNone/>
                      </a:pPr>
                      <a:r>
                        <a:rPr lang="en-GB" sz="1800" cap="none" spc="0">
                          <a:solidFill>
                            <a:schemeClr val="bg1"/>
                          </a:solidFill>
                          <a:effectLst/>
                          <a:latin typeface="Times New Roman" panose="02020603050405020304" pitchFamily="18" charset="0"/>
                          <a:cs typeface="Times New Roman" panose="02020603050405020304" pitchFamily="18" charset="0"/>
                        </a:rPr>
                        <a:t>Social</a:t>
                      </a:r>
                      <a:endParaRPr lang="en-US" sz="1800" cap="none" spc="0">
                        <a:solidFill>
                          <a:schemeClr val="bg1"/>
                        </a:solidFill>
                        <a:effectLst/>
                        <a:latin typeface="Times New Roman" panose="02020603050405020304" pitchFamily="18" charset="0"/>
                        <a:cs typeface="Times New Roman" panose="02020603050405020304" pitchFamily="18" charset="0"/>
                      </a:endParaRPr>
                    </a:p>
                    <a:p>
                      <a:pPr marL="342900" marR="0" lvl="0" indent="-342900" algn="just">
                        <a:lnSpc>
                          <a:spcPct val="150000"/>
                        </a:lnSpc>
                        <a:buFont typeface="Arial" panose="020B0604020202020204" pitchFamily="34" charset="0"/>
                        <a:buChar char="●"/>
                      </a:pPr>
                      <a:r>
                        <a:rPr lang="en-GB" sz="1800" cap="none" spc="0">
                          <a:solidFill>
                            <a:schemeClr val="bg1"/>
                          </a:solidFill>
                          <a:effectLst/>
                          <a:latin typeface="Times New Roman" panose="02020603050405020304" pitchFamily="18" charset="0"/>
                          <a:cs typeface="Times New Roman" panose="02020603050405020304" pitchFamily="18" charset="0"/>
                        </a:rPr>
                        <a:t>Population worth 68.3 million, as per FY2023 (Ons.gov.uk, 2025).</a:t>
                      </a:r>
                      <a:endParaRPr lang="en-US" sz="1800" cap="none" spc="0">
                        <a:solidFill>
                          <a:schemeClr val="bg1"/>
                        </a:solidFill>
                        <a:effectLst/>
                        <a:latin typeface="Times New Roman" panose="02020603050405020304" pitchFamily="18" charset="0"/>
                        <a:cs typeface="Times New Roman" panose="02020603050405020304" pitchFamily="18" charset="0"/>
                      </a:endParaRPr>
                    </a:p>
                    <a:p>
                      <a:pPr marL="342900" marR="0" lvl="0" indent="-342900" algn="just">
                        <a:lnSpc>
                          <a:spcPct val="150000"/>
                        </a:lnSpc>
                        <a:buFont typeface="Arial" panose="020B0604020202020204" pitchFamily="34" charset="0"/>
                        <a:buChar char="●"/>
                      </a:pPr>
                      <a:r>
                        <a:rPr lang="en-GB" sz="1800" cap="none" spc="0">
                          <a:solidFill>
                            <a:schemeClr val="bg1"/>
                          </a:solidFill>
                          <a:effectLst/>
                          <a:latin typeface="Times New Roman" panose="02020603050405020304" pitchFamily="18" charset="0"/>
                          <a:cs typeface="Times New Roman" panose="02020603050405020304" pitchFamily="18" charset="0"/>
                        </a:rPr>
                        <a:t>Useful for human resource management and talent acquisition.</a:t>
                      </a:r>
                      <a:endParaRPr lang="en-US" sz="1800" cap="none" spc="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76807" marR="76807" marT="122891" marB="0">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pPr marL="0" marR="0" algn="ctr">
                        <a:lnSpc>
                          <a:spcPct val="150000"/>
                        </a:lnSpc>
                        <a:buNone/>
                      </a:pPr>
                      <a:r>
                        <a:rPr lang="en-GB" sz="1800" cap="none" spc="0" dirty="0">
                          <a:solidFill>
                            <a:schemeClr val="bg1"/>
                          </a:solidFill>
                          <a:effectLst/>
                          <a:latin typeface="Times New Roman" panose="02020603050405020304" pitchFamily="18" charset="0"/>
                          <a:cs typeface="Times New Roman" panose="02020603050405020304" pitchFamily="18" charset="0"/>
                        </a:rPr>
                        <a:t>Technological</a:t>
                      </a:r>
                      <a:endParaRPr lang="en-US" sz="1800" cap="none" spc="0" dirty="0">
                        <a:solidFill>
                          <a:schemeClr val="bg1"/>
                        </a:solidFill>
                        <a:effectLst/>
                        <a:latin typeface="Times New Roman" panose="02020603050405020304" pitchFamily="18" charset="0"/>
                        <a:cs typeface="Times New Roman" panose="02020603050405020304" pitchFamily="18" charset="0"/>
                      </a:endParaRPr>
                    </a:p>
                    <a:p>
                      <a:pPr marL="342900" marR="0" lvl="0" indent="-342900" algn="just">
                        <a:lnSpc>
                          <a:spcPct val="150000"/>
                        </a:lnSpc>
                        <a:buFont typeface="Arial" panose="020B0604020202020204" pitchFamily="34" charset="0"/>
                        <a:buChar char="●"/>
                      </a:pPr>
                      <a:r>
                        <a:rPr lang="en-GB" sz="1800" cap="none" spc="0" dirty="0">
                          <a:solidFill>
                            <a:schemeClr val="bg1"/>
                          </a:solidFill>
                          <a:effectLst/>
                          <a:latin typeface="Times New Roman" panose="02020603050405020304" pitchFamily="18" charset="0"/>
                          <a:cs typeface="Times New Roman" panose="02020603050405020304" pitchFamily="18" charset="0"/>
                        </a:rPr>
                        <a:t>Improvement in the country’s technological development strategy (Service.gov.uk, 2025).</a:t>
                      </a:r>
                      <a:endParaRPr lang="en-US" sz="1800" cap="none" spc="0" dirty="0">
                        <a:solidFill>
                          <a:schemeClr val="bg1"/>
                        </a:solidFill>
                        <a:effectLst/>
                        <a:latin typeface="Times New Roman" panose="02020603050405020304" pitchFamily="18" charset="0"/>
                        <a:cs typeface="Times New Roman" panose="02020603050405020304" pitchFamily="18" charset="0"/>
                      </a:endParaRPr>
                    </a:p>
                    <a:p>
                      <a:pPr marL="342900" marR="0" lvl="0" indent="-342900" algn="just">
                        <a:lnSpc>
                          <a:spcPct val="150000"/>
                        </a:lnSpc>
                        <a:buFont typeface="Arial" panose="020B0604020202020204" pitchFamily="34" charset="0"/>
                        <a:buChar char="●"/>
                      </a:pPr>
                      <a:r>
                        <a:rPr lang="en-GB" sz="1800" cap="none" spc="0" dirty="0">
                          <a:solidFill>
                            <a:schemeClr val="bg1"/>
                          </a:solidFill>
                          <a:effectLst/>
                          <a:latin typeface="Times New Roman" panose="02020603050405020304" pitchFamily="18" charset="0"/>
                          <a:cs typeface="Times New Roman" panose="02020603050405020304" pitchFamily="18" charset="0"/>
                        </a:rPr>
                        <a:t>Increases ability to include and operate high-end technologies in business operations.</a:t>
                      </a:r>
                      <a:endParaRPr lang="en-US" sz="1800" cap="none" spc="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76807" marR="76807" marT="122891" marB="0">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1844105839"/>
                  </a:ext>
                </a:extLst>
              </a:tr>
            </a:tbl>
          </a:graphicData>
        </a:graphic>
      </p:graphicFrame>
    </p:spTree>
    <p:extLst>
      <p:ext uri="{BB962C8B-B14F-4D97-AF65-F5344CB8AC3E}">
        <p14:creationId xmlns:p14="http://schemas.microsoft.com/office/powerpoint/2010/main" val="24302407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C77CDD-ADBD-2399-1098-2077D6A21420}"/>
              </a:ext>
            </a:extLst>
          </p:cNvPr>
          <p:cNvSpPr>
            <a:spLocks noGrp="1"/>
          </p:cNvSpPr>
          <p:nvPr>
            <p:ph type="title"/>
          </p:nvPr>
        </p:nvSpPr>
        <p:spPr>
          <a:xfrm>
            <a:off x="612648" y="548640"/>
            <a:ext cx="10945037" cy="1133856"/>
          </a:xfrm>
        </p:spPr>
        <p:txBody>
          <a:bodyPr anchor="t">
            <a:normAutofit/>
          </a:bodyPr>
          <a:lstStyle/>
          <a:p>
            <a:pPr algn="ctr"/>
            <a:r>
              <a:rPr lang="en-GB" sz="3700" b="1" dirty="0">
                <a:latin typeface="Times New Roman" panose="02020603050405020304" pitchFamily="18" charset="0"/>
                <a:cs typeface="Times New Roman" panose="02020603050405020304" pitchFamily="18" charset="0"/>
              </a:rPr>
              <a:t>INDUSTRY’S RESPONSE TO CONTEMPORARY ISSUES</a:t>
            </a:r>
            <a:endParaRPr lang="en-GB" sz="3700"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B90A0D21-C990-7DDA-EB3B-16D0ED2F2BF0}"/>
              </a:ext>
            </a:extLst>
          </p:cNvPr>
          <p:cNvGraphicFramePr>
            <a:graphicFrameLocks noGrp="1"/>
          </p:cNvGraphicFramePr>
          <p:nvPr>
            <p:ph idx="1"/>
            <p:extLst>
              <p:ext uri="{D42A27DB-BD31-4B8C-83A1-F6EECF244321}">
                <p14:modId xmlns:p14="http://schemas.microsoft.com/office/powerpoint/2010/main" val="3104068350"/>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12286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1024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F18D6C-F099-5DD1-5DBA-694D5414897B}"/>
              </a:ext>
            </a:extLst>
          </p:cNvPr>
          <p:cNvSpPr>
            <a:spLocks noGrp="1"/>
          </p:cNvSpPr>
          <p:nvPr>
            <p:ph type="title"/>
          </p:nvPr>
        </p:nvSpPr>
        <p:spPr>
          <a:xfrm>
            <a:off x="6392583" y="501651"/>
            <a:ext cx="4434720" cy="1716255"/>
          </a:xfrm>
        </p:spPr>
        <p:txBody>
          <a:bodyPr anchor="b">
            <a:normAutofit/>
          </a:bodyPr>
          <a:lstStyle/>
          <a:p>
            <a:r>
              <a:rPr lang="en-GB" sz="2700" b="1">
                <a:latin typeface="Times New Roman" panose="02020603050405020304" pitchFamily="18" charset="0"/>
                <a:cs typeface="Times New Roman" panose="02020603050405020304" pitchFamily="18" charset="0"/>
              </a:rPr>
              <a:t>INDUSTRY’S RESPONSE TO CONTEMPORARY ISSUES (CONTD.)</a:t>
            </a:r>
            <a:endParaRPr lang="en-GB" sz="2700">
              <a:latin typeface="Times New Roman" panose="02020603050405020304" pitchFamily="18" charset="0"/>
              <a:cs typeface="Times New Roman" panose="02020603050405020304" pitchFamily="18" charset="0"/>
            </a:endParaRPr>
          </a:p>
        </p:txBody>
      </p:sp>
      <p:sp>
        <p:nvSpPr>
          <p:cNvPr id="10251" name="Rectangle 1025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How Hotel Brands Utilize AI To Their Advantage - NewGen Advisory">
            <a:extLst>
              <a:ext uri="{FF2B5EF4-FFF2-40B4-BE49-F238E27FC236}">
                <a16:creationId xmlns:a16="http://schemas.microsoft.com/office/drawing/2014/main" id="{A99090BF-2077-FB05-5E67-B5EF76411BFF}"/>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79143" y="299508"/>
            <a:ext cx="5221625" cy="301039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0244" name="Picture 4" descr="Marriott International Commits to Continued Innovation in Hotel  Guest-facing Technologies |">
            <a:extLst>
              <a:ext uri="{FF2B5EF4-FFF2-40B4-BE49-F238E27FC236}">
                <a16:creationId xmlns:a16="http://schemas.microsoft.com/office/drawing/2014/main" id="{45972E99-D27A-8F31-6398-458218D155FA}"/>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279143" y="3548095"/>
            <a:ext cx="5221625" cy="301039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741988A-4AC8-9D09-1A8A-C3D0735B3F10}"/>
              </a:ext>
            </a:extLst>
          </p:cNvPr>
          <p:cNvSpPr>
            <a:spLocks noGrp="1"/>
          </p:cNvSpPr>
          <p:nvPr>
            <p:ph idx="1"/>
          </p:nvPr>
        </p:nvSpPr>
        <p:spPr>
          <a:xfrm>
            <a:off x="6392583" y="2645922"/>
            <a:ext cx="4434721" cy="3710427"/>
          </a:xfrm>
        </p:spPr>
        <p:txBody>
          <a:bodyPr anchor="t">
            <a:normAutofit/>
          </a:bodyPr>
          <a:lstStyle/>
          <a:p>
            <a:pPr lvl="0"/>
            <a:r>
              <a:rPr lang="en-GB" sz="2000" dirty="0">
                <a:latin typeface="Times New Roman" panose="02020603050405020304" pitchFamily="18" charset="0"/>
                <a:cs typeface="Times New Roman" panose="02020603050405020304" pitchFamily="18" charset="0"/>
              </a:rPr>
              <a:t>The operational cost has been reduced to maintain financial balance (Hopsy.co.uk, 2025).</a:t>
            </a:r>
            <a:endParaRPr lang="en-US" sz="2000" dirty="0">
              <a:latin typeface="Times New Roman" panose="02020603050405020304" pitchFamily="18" charset="0"/>
              <a:cs typeface="Times New Roman" panose="02020603050405020304" pitchFamily="18" charset="0"/>
            </a:endParaRPr>
          </a:p>
          <a:p>
            <a:pPr lvl="0"/>
            <a:r>
              <a:rPr lang="en-GB" sz="2000" dirty="0" err="1">
                <a:latin typeface="Times New Roman" panose="02020603050405020304" pitchFamily="18" charset="0"/>
                <a:cs typeface="Times New Roman" panose="02020603050405020304" pitchFamily="18" charset="0"/>
              </a:rPr>
              <a:t>Yotel</a:t>
            </a:r>
            <a:r>
              <a:rPr lang="en-GB" sz="2000" dirty="0">
                <a:latin typeface="Times New Roman" panose="02020603050405020304" pitchFamily="18" charset="0"/>
                <a:cs typeface="Times New Roman" panose="02020603050405020304" pitchFamily="18" charset="0"/>
              </a:rPr>
              <a:t> using AI to include automation in operations (Cbre.co.uk, 2025).</a:t>
            </a:r>
            <a:endParaRPr lang="en-US" sz="2000" dirty="0">
              <a:latin typeface="Times New Roman" panose="02020603050405020304" pitchFamily="18" charset="0"/>
              <a:cs typeface="Times New Roman" panose="02020603050405020304" pitchFamily="18" charset="0"/>
            </a:endParaRPr>
          </a:p>
          <a:p>
            <a:pPr lvl="0"/>
            <a:r>
              <a:rPr lang="en-GB" sz="2000" dirty="0">
                <a:latin typeface="Times New Roman" panose="02020603050405020304" pitchFamily="18" charset="0"/>
                <a:cs typeface="Times New Roman" panose="02020603050405020304" pitchFamily="18" charset="0"/>
              </a:rPr>
              <a:t>Marriott using AI to improve guest experience.</a:t>
            </a:r>
            <a:endParaRPr lang="en-US" sz="2000" dirty="0">
              <a:latin typeface="Times New Roman" panose="02020603050405020304" pitchFamily="18" charset="0"/>
              <a:cs typeface="Times New Roman" panose="02020603050405020304" pitchFamily="18" charset="0"/>
            </a:endParaRPr>
          </a:p>
        </p:txBody>
      </p:sp>
      <p:cxnSp>
        <p:nvCxnSpPr>
          <p:cNvPr id="10253" name="Straight Connector 1025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60528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E9BE9-84AA-53C2-B73D-0241B0BFA303}"/>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CONCLUSION</a:t>
            </a:r>
            <a:endParaRPr lang="en-GB"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52AB366E-C97B-16CD-F4CF-86B0F21EB9A2}"/>
              </a:ext>
            </a:extLst>
          </p:cNvPr>
          <p:cNvGraphicFramePr>
            <a:graphicFrameLocks noGrp="1"/>
          </p:cNvGraphicFramePr>
          <p:nvPr>
            <p:ph idx="1"/>
            <p:extLst>
              <p:ext uri="{D42A27DB-BD31-4B8C-83A1-F6EECF244321}">
                <p14:modId xmlns:p14="http://schemas.microsoft.com/office/powerpoint/2010/main" val="351137737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00714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96BE4B84-193B-77A1-0C52-27918DE82D96}"/>
              </a:ext>
            </a:extLst>
          </p:cNvPr>
          <p:cNvSpPr>
            <a:spLocks noGrp="1"/>
          </p:cNvSpPr>
          <p:nvPr>
            <p:ph type="title"/>
          </p:nvPr>
        </p:nvSpPr>
        <p:spPr>
          <a:xfrm>
            <a:off x="8270420" y="1387927"/>
            <a:ext cx="3212502" cy="1942773"/>
          </a:xfrm>
        </p:spPr>
        <p:txBody>
          <a:bodyPr anchor="b">
            <a:normAutofit/>
          </a:bodyPr>
          <a:lstStyle/>
          <a:p>
            <a:r>
              <a:rPr lang="en-GB" sz="2100" b="1">
                <a:latin typeface="Times New Roman" panose="02020603050405020304" pitchFamily="18" charset="0"/>
                <a:cs typeface="Times New Roman" panose="02020603050405020304" pitchFamily="18" charset="0"/>
              </a:rPr>
              <a:t>RECOMMENDATIONS</a:t>
            </a:r>
            <a:endParaRPr lang="en-GB" sz="2100">
              <a:latin typeface="Times New Roman" panose="02020603050405020304" pitchFamily="18" charset="0"/>
              <a:cs typeface="Times New Roman" panose="02020603050405020304" pitchFamily="18" charset="0"/>
            </a:endParaRPr>
          </a:p>
        </p:txBody>
      </p:sp>
      <p:pic>
        <p:nvPicPr>
          <p:cNvPr id="5" name="Picture 4" descr="Aerial view of a city skyline">
            <a:extLst>
              <a:ext uri="{FF2B5EF4-FFF2-40B4-BE49-F238E27FC236}">
                <a16:creationId xmlns:a16="http://schemas.microsoft.com/office/drawing/2014/main" id="{2BB1295E-09E0-E23D-1922-C1F410855712}"/>
              </a:ext>
            </a:extLst>
          </p:cNvPr>
          <p:cNvPicPr>
            <a:picLocks noChangeAspect="1"/>
          </p:cNvPicPr>
          <p:nvPr/>
        </p:nvPicPr>
        <p:blipFill>
          <a:blip r:embed="rId3" cstate="email">
            <a:extLst>
              <a:ext uri="{28A0092B-C50C-407E-A947-70E740481C1C}">
                <a14:useLocalDpi xmlns:a14="http://schemas.microsoft.com/office/drawing/2010/main"/>
              </a:ext>
            </a:extLst>
          </a:blip>
          <a:srcRect b="-1"/>
          <a:stretch>
            <a:fillRect/>
          </a:stretch>
        </p:blipFill>
        <p:spPr>
          <a:xfrm>
            <a:off x="20" y="10"/>
            <a:ext cx="7723393" cy="6857990"/>
          </a:xfrm>
          <a:prstGeom prst="rect">
            <a:avLst/>
          </a:prstGeom>
        </p:spPr>
      </p:pic>
      <p:sp>
        <p:nvSpPr>
          <p:cNvPr id="3" name="Content Placeholder 2">
            <a:extLst>
              <a:ext uri="{FF2B5EF4-FFF2-40B4-BE49-F238E27FC236}">
                <a16:creationId xmlns:a16="http://schemas.microsoft.com/office/drawing/2014/main" id="{EBD93D5A-1E5C-B2D3-D712-CC979F95F874}"/>
              </a:ext>
            </a:extLst>
          </p:cNvPr>
          <p:cNvSpPr>
            <a:spLocks noGrp="1"/>
          </p:cNvSpPr>
          <p:nvPr>
            <p:ph idx="1"/>
          </p:nvPr>
        </p:nvSpPr>
        <p:spPr>
          <a:xfrm>
            <a:off x="8270420" y="3412998"/>
            <a:ext cx="3212502" cy="2767366"/>
          </a:xfrm>
        </p:spPr>
        <p:txBody>
          <a:bodyPr>
            <a:normAutofit/>
          </a:bodyPr>
          <a:lstStyle/>
          <a:p>
            <a:pPr lvl="0"/>
            <a:r>
              <a:rPr lang="en-GB" sz="1800" dirty="0">
                <a:latin typeface="Times New Roman" panose="02020603050405020304" pitchFamily="18" charset="0"/>
                <a:cs typeface="Times New Roman" panose="02020603050405020304" pitchFamily="18" charset="0"/>
              </a:rPr>
              <a:t>AI integration with </a:t>
            </a:r>
            <a:r>
              <a:rPr lang="en-GB" sz="1800" dirty="0" err="1">
                <a:latin typeface="Times New Roman" panose="02020603050405020304" pitchFamily="18" charset="0"/>
                <a:cs typeface="Times New Roman" panose="02020603050405020304" pitchFamily="18" charset="0"/>
              </a:rPr>
              <a:t>HRM</a:t>
            </a:r>
            <a:r>
              <a:rPr lang="en-GB" sz="1800" dirty="0">
                <a:latin typeface="Times New Roman" panose="02020603050405020304" pitchFamily="18" charset="0"/>
                <a:cs typeface="Times New Roman" panose="02020603050405020304" pitchFamily="18" charset="0"/>
              </a:rPr>
              <a:t> operations.</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Using AI chatbot for hotel booking.</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AI inclusion for maintaining database security.</a:t>
            </a:r>
            <a:endParaRPr lang="en-US"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432536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664E1D-F91E-F1CE-8C6C-1744DA6B255A}"/>
              </a:ext>
            </a:extLst>
          </p:cNvPr>
          <p:cNvSpPr>
            <a:spLocks noGrp="1"/>
          </p:cNvSpPr>
          <p:nvPr>
            <p:ph type="title"/>
          </p:nvPr>
        </p:nvSpPr>
        <p:spPr>
          <a:xfrm>
            <a:off x="7123007" y="603501"/>
            <a:ext cx="4361693" cy="1527049"/>
          </a:xfrm>
        </p:spPr>
        <p:txBody>
          <a:bodyPr anchor="b">
            <a:normAutofit/>
          </a:bodyPr>
          <a:lstStyle/>
          <a:p>
            <a:r>
              <a:rPr lang="en-GB" b="1" dirty="0">
                <a:latin typeface="Times New Roman" panose="02020603050405020304" pitchFamily="18" charset="0"/>
                <a:cs typeface="Times New Roman" panose="02020603050405020304" pitchFamily="18" charset="0"/>
              </a:rPr>
              <a:t>REFERENCE LIST</a:t>
            </a:r>
            <a:endParaRPr lang="en-GB" dirty="0">
              <a:latin typeface="Times New Roman" panose="02020603050405020304" pitchFamily="18" charset="0"/>
              <a:cs typeface="Times New Roman" panose="02020603050405020304" pitchFamily="18" charset="0"/>
            </a:endParaRPr>
          </a:p>
        </p:txBody>
      </p:sp>
      <p:pic>
        <p:nvPicPr>
          <p:cNvPr id="2050" name="Picture 2" descr="The Power of AI and Human Collaboration | Denison Consulting">
            <a:extLst>
              <a:ext uri="{FF2B5EF4-FFF2-40B4-BE49-F238E27FC236}">
                <a16:creationId xmlns:a16="http://schemas.microsoft.com/office/drawing/2014/main" id="{B9E7D9BB-AF91-C7A3-0063-AA502F580ACB}"/>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1" y="10"/>
            <a:ext cx="6373368"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550C6A2-E2B7-A44C-74DF-DA5A44CAF1E4}"/>
              </a:ext>
            </a:extLst>
          </p:cNvPr>
          <p:cNvSpPr>
            <a:spLocks noGrp="1"/>
          </p:cNvSpPr>
          <p:nvPr>
            <p:ph idx="1"/>
          </p:nvPr>
        </p:nvSpPr>
        <p:spPr>
          <a:xfrm>
            <a:off x="7123007" y="2212846"/>
            <a:ext cx="4361693" cy="4096514"/>
          </a:xfrm>
        </p:spPr>
        <p:txBody>
          <a:bodyPr>
            <a:normAutofit fontScale="92500" lnSpcReduction="20000"/>
          </a:bodyPr>
          <a:lstStyle/>
          <a:p>
            <a:pPr marL="0" indent="0" algn="just">
              <a:spcBef>
                <a:spcPts val="0"/>
              </a:spcBef>
              <a:buNone/>
            </a:pPr>
            <a:r>
              <a:rPr lang="en-GB" sz="700" dirty="0" err="1">
                <a:latin typeface="Times New Roman" panose="02020603050405020304" pitchFamily="18" charset="0"/>
                <a:cs typeface="Times New Roman" panose="02020603050405020304" pitchFamily="18" charset="0"/>
              </a:rPr>
              <a:t>Bardukova</a:t>
            </a:r>
            <a:r>
              <a:rPr lang="en-GB" sz="700" dirty="0">
                <a:latin typeface="Times New Roman" panose="02020603050405020304" pitchFamily="18" charset="0"/>
                <a:cs typeface="Times New Roman" panose="02020603050405020304" pitchFamily="18" charset="0"/>
              </a:rPr>
              <a:t>, L., 2023. Navigating the hospitality horizon: current trends and strategies for customer attraction and retention in the hotel industry. </a:t>
            </a:r>
            <a:r>
              <a:rPr lang="en-GB" sz="700" i="1" dirty="0">
                <a:latin typeface="Times New Roman" panose="02020603050405020304" pitchFamily="18" charset="0"/>
                <a:cs typeface="Times New Roman" panose="02020603050405020304" pitchFamily="18" charset="0"/>
              </a:rPr>
              <a:t>Economics and computer science</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2</a:t>
            </a:r>
            <a:r>
              <a:rPr lang="en-GB" sz="700" dirty="0">
                <a:latin typeface="Times New Roman" panose="02020603050405020304" pitchFamily="18" charset="0"/>
                <a:cs typeface="Times New Roman" panose="02020603050405020304" pitchFamily="18" charset="0"/>
              </a:rPr>
              <a:t>, pp.88-103. Link: http://eknigibg.net/Volume9/Issue2/spisanie-br2-2023_pp.88-103.pdf</a:t>
            </a:r>
            <a:endParaRPr lang="en-US" sz="700" dirty="0">
              <a:latin typeface="Times New Roman" panose="02020603050405020304" pitchFamily="18" charset="0"/>
              <a:cs typeface="Times New Roman" panose="02020603050405020304" pitchFamily="18" charset="0"/>
            </a:endParaRPr>
          </a:p>
          <a:p>
            <a:pPr marL="0" indent="0" algn="just">
              <a:spcBef>
                <a:spcPts val="0"/>
              </a:spcBef>
              <a:buNone/>
            </a:pPr>
            <a:r>
              <a:rPr lang="en-GB" sz="700" dirty="0" err="1">
                <a:latin typeface="Times New Roman" panose="02020603050405020304" pitchFamily="18" charset="0"/>
                <a:cs typeface="Times New Roman" panose="02020603050405020304" pitchFamily="18" charset="0"/>
              </a:rPr>
              <a:t>Bentouhami</a:t>
            </a:r>
            <a:r>
              <a:rPr lang="en-GB" sz="700" dirty="0">
                <a:latin typeface="Times New Roman" panose="02020603050405020304" pitchFamily="18" charset="0"/>
                <a:cs typeface="Times New Roman" panose="02020603050405020304" pitchFamily="18" charset="0"/>
              </a:rPr>
              <a:t>, H., Casas, L. and Weyler, J., 2021. Reporting of “Theoretical Design” in explanatory research: a critical appraisal of research on early life exposure to antibiotics and the occurrence of asthma. </a:t>
            </a:r>
            <a:r>
              <a:rPr lang="en-GB" sz="700" i="1" dirty="0">
                <a:latin typeface="Times New Roman" panose="02020603050405020304" pitchFamily="18" charset="0"/>
                <a:cs typeface="Times New Roman" panose="02020603050405020304" pitchFamily="18" charset="0"/>
              </a:rPr>
              <a:t>Clinical Epidemiology</a:t>
            </a:r>
            <a:r>
              <a:rPr lang="en-GB" sz="700" dirty="0">
                <a:latin typeface="Times New Roman" panose="02020603050405020304" pitchFamily="18" charset="0"/>
                <a:cs typeface="Times New Roman" panose="02020603050405020304" pitchFamily="18" charset="0"/>
              </a:rPr>
              <a:t>, pp.755-767. DOI: https://doi.org/10.2147/CLEP.S318287</a:t>
            </a:r>
            <a:endParaRPr lang="en-US" sz="700" dirty="0">
              <a:latin typeface="Times New Roman" panose="02020603050405020304" pitchFamily="18" charset="0"/>
              <a:cs typeface="Times New Roman" panose="02020603050405020304" pitchFamily="18" charset="0"/>
            </a:endParaRPr>
          </a:p>
          <a:p>
            <a:pPr marL="0" indent="0" algn="just">
              <a:spcBef>
                <a:spcPts val="0"/>
              </a:spcBef>
              <a:buNone/>
            </a:pPr>
            <a:r>
              <a:rPr lang="en-GB" sz="700" dirty="0" err="1">
                <a:latin typeface="Times New Roman" panose="02020603050405020304" pitchFamily="18" charset="0"/>
                <a:cs typeface="Times New Roman" panose="02020603050405020304" pitchFamily="18" charset="0"/>
              </a:rPr>
              <a:t>Buhalis</a:t>
            </a:r>
            <a:r>
              <a:rPr lang="en-GB" sz="700" dirty="0">
                <a:latin typeface="Times New Roman" panose="02020603050405020304" pitchFamily="18" charset="0"/>
                <a:cs typeface="Times New Roman" panose="02020603050405020304" pitchFamily="18" charset="0"/>
              </a:rPr>
              <a:t>, D. and </a:t>
            </a:r>
            <a:r>
              <a:rPr lang="en-GB" sz="700" dirty="0" err="1">
                <a:latin typeface="Times New Roman" panose="02020603050405020304" pitchFamily="18" charset="0"/>
                <a:cs typeface="Times New Roman" panose="02020603050405020304" pitchFamily="18" charset="0"/>
              </a:rPr>
              <a:t>Moldavska</a:t>
            </a:r>
            <a:r>
              <a:rPr lang="en-GB" sz="700" dirty="0">
                <a:latin typeface="Times New Roman" panose="02020603050405020304" pitchFamily="18" charset="0"/>
                <a:cs typeface="Times New Roman" panose="02020603050405020304" pitchFamily="18" charset="0"/>
              </a:rPr>
              <a:t>, I., 2022. Voice assistants in hospitality: using artificial intelligence for customer service. </a:t>
            </a:r>
            <a:r>
              <a:rPr lang="en-GB" sz="700" i="1" dirty="0">
                <a:latin typeface="Times New Roman" panose="02020603050405020304" pitchFamily="18" charset="0"/>
                <a:cs typeface="Times New Roman" panose="02020603050405020304" pitchFamily="18" charset="0"/>
              </a:rPr>
              <a:t>Journal of Hospitality and Tourism Technology</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13</a:t>
            </a:r>
            <a:r>
              <a:rPr lang="en-GB" sz="700" dirty="0">
                <a:latin typeface="Times New Roman" panose="02020603050405020304" pitchFamily="18" charset="0"/>
                <a:cs typeface="Times New Roman" panose="02020603050405020304" pitchFamily="18" charset="0"/>
              </a:rPr>
              <a:t>(3), pp.386-403. Link: https://eprints.bournemouth.ac.uk/36952/3/Voice%20Assistants%20in%20Hospitality%208NOV21%20CLEAN.pdf</a:t>
            </a:r>
            <a:endParaRPr lang="en-US" sz="700" dirty="0">
              <a:latin typeface="Times New Roman" panose="02020603050405020304" pitchFamily="18" charset="0"/>
              <a:cs typeface="Times New Roman" panose="02020603050405020304" pitchFamily="18" charset="0"/>
            </a:endParaRPr>
          </a:p>
          <a:p>
            <a:pPr marL="0" indent="0" algn="just">
              <a:spcBef>
                <a:spcPts val="0"/>
              </a:spcBef>
              <a:buNone/>
            </a:pPr>
            <a:r>
              <a:rPr lang="en-GB" sz="700" dirty="0">
                <a:latin typeface="Times New Roman" panose="02020603050405020304" pitchFamily="18" charset="0"/>
                <a:cs typeface="Times New Roman" panose="02020603050405020304" pitchFamily="18" charset="0"/>
              </a:rPr>
              <a:t>Casula, M., Rangarajan, N. and Shields, P., 2021. The potential of working hypotheses for deductive exploratory research. </a:t>
            </a:r>
            <a:r>
              <a:rPr lang="en-GB" sz="700" i="1" dirty="0">
                <a:latin typeface="Times New Roman" panose="02020603050405020304" pitchFamily="18" charset="0"/>
                <a:cs typeface="Times New Roman" panose="02020603050405020304" pitchFamily="18" charset="0"/>
              </a:rPr>
              <a:t>Quality &amp; Quantity</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55</a:t>
            </a:r>
            <a:r>
              <a:rPr lang="en-GB" sz="700" dirty="0">
                <a:latin typeface="Times New Roman" panose="02020603050405020304" pitchFamily="18" charset="0"/>
                <a:cs typeface="Times New Roman" panose="02020603050405020304" pitchFamily="18" charset="0"/>
              </a:rPr>
              <a:t>(5), pp.1703-1725. DOI: https://doi.org/10.1007/s11135-020-01072-9</a:t>
            </a:r>
            <a:endParaRPr lang="en-US" sz="700" dirty="0">
              <a:latin typeface="Times New Roman" panose="02020603050405020304" pitchFamily="18" charset="0"/>
              <a:cs typeface="Times New Roman" panose="02020603050405020304" pitchFamily="18" charset="0"/>
            </a:endParaRPr>
          </a:p>
          <a:p>
            <a:pPr marL="0" indent="0" algn="just">
              <a:spcBef>
                <a:spcPts val="0"/>
              </a:spcBef>
              <a:buNone/>
            </a:pPr>
            <a:r>
              <a:rPr lang="en-GB" sz="700" dirty="0">
                <a:latin typeface="Times New Roman" panose="02020603050405020304" pitchFamily="18" charset="0"/>
                <a:cs typeface="Times New Roman" panose="02020603050405020304" pitchFamily="18" charset="0"/>
              </a:rPr>
              <a:t>Cbre.co.uk, 2025. </a:t>
            </a:r>
            <a:r>
              <a:rPr lang="en-GB" sz="700" i="1" dirty="0">
                <a:latin typeface="Times New Roman" panose="02020603050405020304" pitchFamily="18" charset="0"/>
                <a:cs typeface="Times New Roman" panose="02020603050405020304" pitchFamily="18" charset="0"/>
              </a:rPr>
              <a:t>Boosting efficiency: The role of AI in the hotel industry</a:t>
            </a:r>
            <a:r>
              <a:rPr lang="en-GB" sz="700" dirty="0">
                <a:latin typeface="Times New Roman" panose="02020603050405020304" pitchFamily="18" charset="0"/>
                <a:cs typeface="Times New Roman" panose="02020603050405020304" pitchFamily="18" charset="0"/>
              </a:rPr>
              <a:t>. Available at: https://www.cbre.co.uk/insights/articles/boosting-efficiency-the-role-of-ai-in-the-hotel-industry [Accessed on: 03.06.2025]</a:t>
            </a:r>
            <a:endParaRPr lang="en-US" sz="700" dirty="0">
              <a:latin typeface="Times New Roman" panose="02020603050405020304" pitchFamily="18" charset="0"/>
              <a:cs typeface="Times New Roman" panose="02020603050405020304" pitchFamily="18" charset="0"/>
            </a:endParaRPr>
          </a:p>
          <a:p>
            <a:pPr marL="0" indent="0" algn="just">
              <a:spcBef>
                <a:spcPts val="0"/>
              </a:spcBef>
              <a:buNone/>
            </a:pPr>
            <a:r>
              <a:rPr lang="en-GB" sz="700" dirty="0">
                <a:latin typeface="Times New Roman" panose="02020603050405020304" pitchFamily="18" charset="0"/>
                <a:cs typeface="Times New Roman" panose="02020603050405020304" pitchFamily="18" charset="0"/>
              </a:rPr>
              <a:t>Forbes.com, 2025. </a:t>
            </a:r>
            <a:r>
              <a:rPr lang="en-GB" sz="700" i="1" dirty="0">
                <a:latin typeface="Times New Roman" panose="02020603050405020304" pitchFamily="18" charset="0"/>
                <a:cs typeface="Times New Roman" panose="02020603050405020304" pitchFamily="18" charset="0"/>
              </a:rPr>
              <a:t>AI In Hospitality: Elevating The Hotel Guest Experience Through Innovation</a:t>
            </a:r>
            <a:r>
              <a:rPr lang="en-GB" sz="700" dirty="0">
                <a:latin typeface="Times New Roman" panose="02020603050405020304" pitchFamily="18" charset="0"/>
                <a:cs typeface="Times New Roman" panose="02020603050405020304" pitchFamily="18" charset="0"/>
              </a:rPr>
              <a:t>. Available at: https://www.forbes.com/sites/neilsahota/2024/03/06/ai-in-hospitality-elevating-the-hotel-guest-experience-through-innovation/ [Accessed on: 03.06.2025]</a:t>
            </a:r>
            <a:endParaRPr lang="en-US" sz="700" dirty="0">
              <a:latin typeface="Times New Roman" panose="02020603050405020304" pitchFamily="18" charset="0"/>
              <a:cs typeface="Times New Roman" panose="02020603050405020304" pitchFamily="18" charset="0"/>
            </a:endParaRPr>
          </a:p>
          <a:p>
            <a:pPr marL="0" indent="0" algn="just">
              <a:spcBef>
                <a:spcPts val="0"/>
              </a:spcBef>
              <a:buNone/>
            </a:pPr>
            <a:r>
              <a:rPr lang="en-GB" sz="700" dirty="0">
                <a:latin typeface="Times New Roman" panose="02020603050405020304" pitchFamily="18" charset="0"/>
                <a:cs typeface="Times New Roman" panose="02020603050405020304" pitchFamily="18" charset="0"/>
              </a:rPr>
              <a:t>Hopsy.co.uk, 2025. </a:t>
            </a:r>
            <a:r>
              <a:rPr lang="en-GB" sz="700" i="1" dirty="0">
                <a:latin typeface="Times New Roman" panose="02020603050405020304" pitchFamily="18" charset="0"/>
                <a:cs typeface="Times New Roman" panose="02020603050405020304" pitchFamily="18" charset="0"/>
              </a:rPr>
              <a:t>The Impact of AI on the UK’s Hospitality Industry</a:t>
            </a:r>
            <a:r>
              <a:rPr lang="en-GB" sz="700" dirty="0">
                <a:latin typeface="Times New Roman" panose="02020603050405020304" pitchFamily="18" charset="0"/>
                <a:cs typeface="Times New Roman" panose="02020603050405020304" pitchFamily="18" charset="0"/>
              </a:rPr>
              <a:t>. Available at: https://www.hopsy.co.uk/post/the-impact-of-ai-on-the-uks-hospitality-industry [Accessed on: 03.06.2025]</a:t>
            </a:r>
            <a:endParaRPr lang="en-US" sz="700" dirty="0">
              <a:latin typeface="Times New Roman" panose="02020603050405020304" pitchFamily="18" charset="0"/>
              <a:cs typeface="Times New Roman" panose="02020603050405020304" pitchFamily="18" charset="0"/>
            </a:endParaRPr>
          </a:p>
          <a:p>
            <a:pPr marL="0" indent="0" algn="just">
              <a:spcBef>
                <a:spcPts val="0"/>
              </a:spcBef>
              <a:buNone/>
            </a:pPr>
            <a:r>
              <a:rPr lang="en-GB" sz="700" dirty="0">
                <a:latin typeface="Times New Roman" panose="02020603050405020304" pitchFamily="18" charset="0"/>
                <a:cs typeface="Times New Roman" panose="02020603050405020304" pitchFamily="18" charset="0"/>
              </a:rPr>
              <a:t>Liu, Y., Henseler, J. and Liu, Y., 2022. What makes tourists adopt smart hospitality? An inquiry beyond the technology acceptance model. </a:t>
            </a:r>
            <a:r>
              <a:rPr lang="en-GB" sz="700" i="1" dirty="0">
                <a:latin typeface="Times New Roman" panose="02020603050405020304" pitchFamily="18" charset="0"/>
                <a:cs typeface="Times New Roman" panose="02020603050405020304" pitchFamily="18" charset="0"/>
              </a:rPr>
              <a:t>Digital Business</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2</a:t>
            </a:r>
            <a:r>
              <a:rPr lang="en-GB" sz="700" dirty="0">
                <a:latin typeface="Times New Roman" panose="02020603050405020304" pitchFamily="18" charset="0"/>
                <a:cs typeface="Times New Roman" panose="02020603050405020304" pitchFamily="18" charset="0"/>
              </a:rPr>
              <a:t>(2), p.100042. DOI: https://doi.org/10.1016/j.digbus.2022.100042</a:t>
            </a:r>
            <a:endParaRPr lang="en-US" sz="700" dirty="0">
              <a:latin typeface="Times New Roman" panose="02020603050405020304" pitchFamily="18" charset="0"/>
              <a:cs typeface="Times New Roman" panose="02020603050405020304" pitchFamily="18" charset="0"/>
            </a:endParaRPr>
          </a:p>
          <a:p>
            <a:pPr marL="0" indent="0" algn="just">
              <a:spcBef>
                <a:spcPts val="0"/>
              </a:spcBef>
              <a:buNone/>
            </a:pPr>
            <a:r>
              <a:rPr lang="en-GB" sz="700" dirty="0" err="1">
                <a:latin typeface="Times New Roman" panose="02020603050405020304" pitchFamily="18" charset="0"/>
                <a:cs typeface="Times New Roman" panose="02020603050405020304" pitchFamily="18" charset="0"/>
              </a:rPr>
              <a:t>Lochmiller</a:t>
            </a:r>
            <a:r>
              <a:rPr lang="en-GB" sz="700" dirty="0">
                <a:latin typeface="Times New Roman" panose="02020603050405020304" pitchFamily="18" charset="0"/>
                <a:cs typeface="Times New Roman" panose="02020603050405020304" pitchFamily="18" charset="0"/>
              </a:rPr>
              <a:t>, C.R., 2021. Conducting thematic analysis with qualitative data. </a:t>
            </a:r>
            <a:r>
              <a:rPr lang="en-GB" sz="700" i="1" dirty="0">
                <a:latin typeface="Times New Roman" panose="02020603050405020304" pitchFamily="18" charset="0"/>
                <a:cs typeface="Times New Roman" panose="02020603050405020304" pitchFamily="18" charset="0"/>
              </a:rPr>
              <a:t>The qualitative report</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26</a:t>
            </a:r>
            <a:r>
              <a:rPr lang="en-GB" sz="700" dirty="0">
                <a:latin typeface="Times New Roman" panose="02020603050405020304" pitchFamily="18" charset="0"/>
                <a:cs typeface="Times New Roman" panose="02020603050405020304" pitchFamily="18" charset="0"/>
              </a:rPr>
              <a:t>(6), pp.2029-2044. DOI: https://doi.org/10.46743/2160-3715/2021.5008</a:t>
            </a:r>
            <a:endParaRPr lang="en-US" sz="700" dirty="0">
              <a:latin typeface="Times New Roman" panose="02020603050405020304" pitchFamily="18" charset="0"/>
              <a:cs typeface="Times New Roman" panose="02020603050405020304" pitchFamily="18" charset="0"/>
            </a:endParaRPr>
          </a:p>
          <a:p>
            <a:pPr marL="0" indent="0" algn="just">
              <a:spcBef>
                <a:spcPts val="0"/>
              </a:spcBef>
              <a:buNone/>
            </a:pPr>
            <a:r>
              <a:rPr lang="en-GB" sz="700" dirty="0">
                <a:latin typeface="Times New Roman" panose="02020603050405020304" pitchFamily="18" charset="0"/>
                <a:cs typeface="Times New Roman" panose="02020603050405020304" pitchFamily="18" charset="0"/>
              </a:rPr>
              <a:t>Mandić, D., Panić, A. and </a:t>
            </a:r>
            <a:r>
              <a:rPr lang="en-GB" sz="700" dirty="0" err="1">
                <a:latin typeface="Times New Roman" panose="02020603050405020304" pitchFamily="18" charset="0"/>
                <a:cs typeface="Times New Roman" panose="02020603050405020304" pitchFamily="18" charset="0"/>
              </a:rPr>
              <a:t>Šain</a:t>
            </a:r>
            <a:r>
              <a:rPr lang="en-GB" sz="700" dirty="0">
                <a:latin typeface="Times New Roman" panose="02020603050405020304" pitchFamily="18" charset="0"/>
                <a:cs typeface="Times New Roman" panose="02020603050405020304" pitchFamily="18" charset="0"/>
              </a:rPr>
              <a:t>, </a:t>
            </a:r>
            <a:r>
              <a:rPr lang="en-GB" sz="700" dirty="0" err="1">
                <a:latin typeface="Times New Roman" panose="02020603050405020304" pitchFamily="18" charset="0"/>
                <a:cs typeface="Times New Roman" panose="02020603050405020304" pitchFamily="18" charset="0"/>
              </a:rPr>
              <a:t>M.Č</a:t>
            </a:r>
            <a:r>
              <a:rPr lang="en-GB" sz="700" dirty="0">
                <a:latin typeface="Times New Roman" panose="02020603050405020304" pitchFamily="18" charset="0"/>
                <a:cs typeface="Times New Roman" panose="02020603050405020304" pitchFamily="18" charset="0"/>
              </a:rPr>
              <a:t>., 2023, December. Automated service delivery in hotels: balancing efficiency and human interaction for optimal guest satisfaction. In </a:t>
            </a:r>
            <a:r>
              <a:rPr lang="en-GB" sz="700" i="1" dirty="0">
                <a:latin typeface="Times New Roman" panose="02020603050405020304" pitchFamily="18" charset="0"/>
                <a:cs typeface="Times New Roman" panose="02020603050405020304" pitchFamily="18" charset="0"/>
              </a:rPr>
              <a:t>International Scientific Conference on Economy, Management and Information Technologies</a:t>
            </a:r>
            <a:r>
              <a:rPr lang="en-GB" sz="700" dirty="0">
                <a:latin typeface="Times New Roman" panose="02020603050405020304" pitchFamily="18" charset="0"/>
                <a:cs typeface="Times New Roman" panose="02020603050405020304" pitchFamily="18" charset="0"/>
              </a:rPr>
              <a:t> (Vol. 1, No. 1, pp. 167-174). DOI: https://doi.org/10.46793/ICEMIT23.137M</a:t>
            </a:r>
            <a:endParaRPr lang="en-US" sz="700" dirty="0">
              <a:latin typeface="Times New Roman" panose="02020603050405020304" pitchFamily="18" charset="0"/>
              <a:cs typeface="Times New Roman" panose="02020603050405020304" pitchFamily="18" charset="0"/>
            </a:endParaRPr>
          </a:p>
          <a:p>
            <a:pPr marL="0" indent="0" algn="just">
              <a:spcBef>
                <a:spcPts val="0"/>
              </a:spcBef>
              <a:buNone/>
            </a:pPr>
            <a:r>
              <a:rPr lang="en-GB" sz="700" dirty="0" err="1">
                <a:latin typeface="Times New Roman" panose="02020603050405020304" pitchFamily="18" charset="0"/>
                <a:cs typeface="Times New Roman" panose="02020603050405020304" pitchFamily="18" charset="0"/>
              </a:rPr>
              <a:t>Mingotto</a:t>
            </a:r>
            <a:r>
              <a:rPr lang="en-GB" sz="700" dirty="0">
                <a:latin typeface="Times New Roman" panose="02020603050405020304" pitchFamily="18" charset="0"/>
                <a:cs typeface="Times New Roman" panose="02020603050405020304" pitchFamily="18" charset="0"/>
              </a:rPr>
              <a:t>, E., </a:t>
            </a:r>
            <a:r>
              <a:rPr lang="en-GB" sz="700" dirty="0" err="1">
                <a:latin typeface="Times New Roman" panose="02020603050405020304" pitchFamily="18" charset="0"/>
                <a:cs typeface="Times New Roman" panose="02020603050405020304" pitchFamily="18" charset="0"/>
              </a:rPr>
              <a:t>Montaguti</a:t>
            </a:r>
            <a:r>
              <a:rPr lang="en-GB" sz="700" dirty="0">
                <a:latin typeface="Times New Roman" panose="02020603050405020304" pitchFamily="18" charset="0"/>
                <a:cs typeface="Times New Roman" panose="02020603050405020304" pitchFamily="18" charset="0"/>
              </a:rPr>
              <a:t>, F. and Tamma, M., 2021. Challenges in re-designing operations and jobs to embody AI and robotics in services. Findings from a case in the hospitality industry. </a:t>
            </a:r>
            <a:r>
              <a:rPr lang="en-GB" sz="700" i="1" dirty="0">
                <a:latin typeface="Times New Roman" panose="02020603050405020304" pitchFamily="18" charset="0"/>
                <a:cs typeface="Times New Roman" panose="02020603050405020304" pitchFamily="18" charset="0"/>
              </a:rPr>
              <a:t>Electronic Markets</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31</a:t>
            </a:r>
            <a:r>
              <a:rPr lang="en-GB" sz="700" dirty="0">
                <a:latin typeface="Times New Roman" panose="02020603050405020304" pitchFamily="18" charset="0"/>
                <a:cs typeface="Times New Roman" panose="02020603050405020304" pitchFamily="18" charset="0"/>
              </a:rPr>
              <a:t>(3), pp.493-510. DOI: https://doi.org/10.1007/s12525-020-00439-y</a:t>
            </a:r>
            <a:endParaRPr lang="en-US" sz="700" dirty="0">
              <a:latin typeface="Times New Roman" panose="02020603050405020304" pitchFamily="18" charset="0"/>
              <a:cs typeface="Times New Roman" panose="02020603050405020304" pitchFamily="18" charset="0"/>
            </a:endParaRPr>
          </a:p>
          <a:p>
            <a:pPr marL="0" indent="0" algn="just">
              <a:spcBef>
                <a:spcPts val="0"/>
              </a:spcBef>
              <a:buNone/>
            </a:pPr>
            <a:r>
              <a:rPr lang="en-GB" sz="700" dirty="0">
                <a:latin typeface="Times New Roman" panose="02020603050405020304" pitchFamily="18" charset="0"/>
                <a:cs typeface="Times New Roman" panose="02020603050405020304" pitchFamily="18" charset="0"/>
              </a:rPr>
              <a:t>Ons.gov.uk, 2025. </a:t>
            </a:r>
            <a:r>
              <a:rPr lang="en-GB" sz="700" i="1" dirty="0">
                <a:latin typeface="Times New Roman" panose="02020603050405020304" pitchFamily="18" charset="0"/>
                <a:cs typeface="Times New Roman" panose="02020603050405020304" pitchFamily="18" charset="0"/>
              </a:rPr>
              <a:t>Population estimates for the UK, England, Wales, Scotland and Northern Ireland: mid-2023</a:t>
            </a:r>
            <a:r>
              <a:rPr lang="en-GB" sz="700" dirty="0">
                <a:latin typeface="Times New Roman" panose="02020603050405020304" pitchFamily="18" charset="0"/>
                <a:cs typeface="Times New Roman" panose="02020603050405020304" pitchFamily="18" charset="0"/>
              </a:rPr>
              <a:t>. Available at: https://www.ons.gov.uk/peoplepopulationandcommunity/populationandmigration/populationestimates/bulletins/annualmidyearpopulationestimates/mid2023 [Accessed on: 03.06.2025]</a:t>
            </a:r>
            <a:endParaRPr lang="en-US" sz="700" dirty="0">
              <a:latin typeface="Times New Roman" panose="02020603050405020304" pitchFamily="18" charset="0"/>
              <a:cs typeface="Times New Roman" panose="02020603050405020304" pitchFamily="18" charset="0"/>
            </a:endParaRPr>
          </a:p>
          <a:p>
            <a:pPr marL="0" indent="0" algn="just">
              <a:spcBef>
                <a:spcPts val="0"/>
              </a:spcBef>
              <a:buNone/>
            </a:pPr>
            <a:r>
              <a:rPr lang="en-GB" sz="700" dirty="0">
                <a:latin typeface="Times New Roman" panose="02020603050405020304" pitchFamily="18" charset="0"/>
                <a:cs typeface="Times New Roman" panose="02020603050405020304" pitchFamily="18" charset="0"/>
              </a:rPr>
              <a:t>Parvez, M.O., Arasli, H., </a:t>
            </a:r>
            <a:r>
              <a:rPr lang="en-GB" sz="700" dirty="0" err="1">
                <a:latin typeface="Times New Roman" panose="02020603050405020304" pitchFamily="18" charset="0"/>
                <a:cs typeface="Times New Roman" panose="02020603050405020304" pitchFamily="18" charset="0"/>
              </a:rPr>
              <a:t>Ozturen</a:t>
            </a:r>
            <a:r>
              <a:rPr lang="en-GB" sz="700" dirty="0">
                <a:latin typeface="Times New Roman" panose="02020603050405020304" pitchFamily="18" charset="0"/>
                <a:cs typeface="Times New Roman" panose="02020603050405020304" pitchFamily="18" charset="0"/>
              </a:rPr>
              <a:t>, A., Lodhi, R.N. and </a:t>
            </a:r>
            <a:r>
              <a:rPr lang="en-GB" sz="700" dirty="0" err="1">
                <a:latin typeface="Times New Roman" panose="02020603050405020304" pitchFamily="18" charset="0"/>
                <a:cs typeface="Times New Roman" panose="02020603050405020304" pitchFamily="18" charset="0"/>
              </a:rPr>
              <a:t>Ongsakul</a:t>
            </a:r>
            <a:r>
              <a:rPr lang="en-GB" sz="700" dirty="0">
                <a:latin typeface="Times New Roman" panose="02020603050405020304" pitchFamily="18" charset="0"/>
                <a:cs typeface="Times New Roman" panose="02020603050405020304" pitchFamily="18" charset="0"/>
              </a:rPr>
              <a:t>, V., 2022. Antecedents of human-robot collaboration: theoretical extension of the technology acceptance model. </a:t>
            </a:r>
            <a:r>
              <a:rPr lang="en-GB" sz="700" i="1" dirty="0">
                <a:latin typeface="Times New Roman" panose="02020603050405020304" pitchFamily="18" charset="0"/>
                <a:cs typeface="Times New Roman" panose="02020603050405020304" pitchFamily="18" charset="0"/>
              </a:rPr>
              <a:t>Journal of Hospitality and Tourism Technology</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13</a:t>
            </a:r>
            <a:r>
              <a:rPr lang="en-GB" sz="700" dirty="0">
                <a:latin typeface="Times New Roman" panose="02020603050405020304" pitchFamily="18" charset="0"/>
                <a:cs typeface="Times New Roman" panose="02020603050405020304" pitchFamily="18" charset="0"/>
              </a:rPr>
              <a:t>(2), pp.240-263. DOI: https://doi.org/10.1108/JHTT-09-2021-0267</a:t>
            </a:r>
            <a:endParaRPr lang="en-US" sz="700" dirty="0">
              <a:latin typeface="Times New Roman" panose="02020603050405020304" pitchFamily="18" charset="0"/>
              <a:cs typeface="Times New Roman" panose="02020603050405020304" pitchFamily="18" charset="0"/>
            </a:endParaRPr>
          </a:p>
          <a:p>
            <a:pPr marL="0" indent="0" algn="just">
              <a:spcBef>
                <a:spcPts val="0"/>
              </a:spcBef>
              <a:buNone/>
            </a:pPr>
            <a:r>
              <a:rPr lang="en-GB" sz="700" dirty="0">
                <a:latin typeface="Times New Roman" panose="02020603050405020304" pitchFamily="18" charset="0"/>
                <a:cs typeface="Times New Roman" panose="02020603050405020304" pitchFamily="18" charset="0"/>
              </a:rPr>
              <a:t>Ruel, H. and Njoku, E., 2021. AI redefining the hospitality industry. </a:t>
            </a:r>
            <a:r>
              <a:rPr lang="en-GB" sz="700" i="1" dirty="0">
                <a:latin typeface="Times New Roman" panose="02020603050405020304" pitchFamily="18" charset="0"/>
                <a:cs typeface="Times New Roman" panose="02020603050405020304" pitchFamily="18" charset="0"/>
              </a:rPr>
              <a:t>Journal of Tourism Futures</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7</a:t>
            </a:r>
            <a:r>
              <a:rPr lang="en-GB" sz="700" dirty="0">
                <a:latin typeface="Times New Roman" panose="02020603050405020304" pitchFamily="18" charset="0"/>
                <a:cs typeface="Times New Roman" panose="02020603050405020304" pitchFamily="18" charset="0"/>
              </a:rPr>
              <a:t>(1), pp.53-66. DOI: http://dx.doi.org/10.1108/JTF-03-2020-0032</a:t>
            </a:r>
            <a:endParaRPr lang="en-US" sz="700" dirty="0">
              <a:latin typeface="Times New Roman" panose="02020603050405020304" pitchFamily="18" charset="0"/>
              <a:cs typeface="Times New Roman" panose="02020603050405020304" pitchFamily="18" charset="0"/>
            </a:endParaRPr>
          </a:p>
          <a:p>
            <a:pPr marL="0" indent="0" algn="just">
              <a:spcBef>
                <a:spcPts val="0"/>
              </a:spcBef>
              <a:buNone/>
            </a:pPr>
            <a:r>
              <a:rPr lang="en-GB" sz="700" dirty="0">
                <a:latin typeface="Times New Roman" panose="02020603050405020304" pitchFamily="18" charset="0"/>
                <a:cs typeface="Times New Roman" panose="02020603050405020304" pitchFamily="18" charset="0"/>
              </a:rPr>
              <a:t>Salama, A.F., 2024. The Impact of AI Applications (Virtual Reality and Augmented Reality) in the Hospitality Industry: Opportunities and Challenges. </a:t>
            </a:r>
            <a:r>
              <a:rPr lang="en-GB" sz="700" i="1" dirty="0">
                <a:latin typeface="Times New Roman" panose="02020603050405020304" pitchFamily="18" charset="0"/>
                <a:cs typeface="Times New Roman" panose="02020603050405020304" pitchFamily="18" charset="0"/>
              </a:rPr>
              <a:t>Journal of Association of Arab Universities for Tourism and Hospitality</a:t>
            </a:r>
            <a:r>
              <a:rPr lang="en-GB" sz="700" dirty="0">
                <a:latin typeface="Times New Roman" panose="02020603050405020304" pitchFamily="18" charset="0"/>
                <a:cs typeface="Times New Roman" panose="02020603050405020304" pitchFamily="18" charset="0"/>
              </a:rPr>
              <a:t>. Link: https://journals.ekb.eg/article_372214_f5bc14604698613667a7c07932bf68dd.pdf</a:t>
            </a:r>
            <a:endParaRPr lang="en-US" sz="700" dirty="0">
              <a:latin typeface="Times New Roman" panose="02020603050405020304" pitchFamily="18" charset="0"/>
              <a:cs typeface="Times New Roman" panose="02020603050405020304" pitchFamily="18" charset="0"/>
            </a:endParaRPr>
          </a:p>
          <a:p>
            <a:pPr marL="0" indent="0" algn="just">
              <a:spcBef>
                <a:spcPts val="0"/>
              </a:spcBef>
              <a:buNone/>
            </a:pPr>
            <a:r>
              <a:rPr lang="en-GB" sz="700" dirty="0">
                <a:latin typeface="Times New Roman" panose="02020603050405020304" pitchFamily="18" charset="0"/>
                <a:cs typeface="Times New Roman" panose="02020603050405020304" pitchFamily="18" charset="0"/>
              </a:rPr>
              <a:t>Service.gov.uk, 2025. </a:t>
            </a:r>
            <a:r>
              <a:rPr lang="en-GB" sz="700" i="1" dirty="0">
                <a:latin typeface="Times New Roman" panose="02020603050405020304" pitchFamily="18" charset="0"/>
                <a:cs typeface="Times New Roman" panose="02020603050405020304" pitchFamily="18" charset="0"/>
              </a:rPr>
              <a:t>The UK’S International Technology Strategy</a:t>
            </a:r>
            <a:r>
              <a:rPr lang="en-GB" sz="700" dirty="0">
                <a:latin typeface="Times New Roman" panose="02020603050405020304" pitchFamily="18" charset="0"/>
                <a:cs typeface="Times New Roman" panose="02020603050405020304" pitchFamily="18" charset="0"/>
              </a:rPr>
              <a:t>. Available at: https://assets.publishing.service.gov.uk/media/6419f93fe90e0769ebc31f08/uk-international-technology-strategy-web-version.pdf [Accessed on: 03.06.2025]</a:t>
            </a:r>
            <a:endParaRPr lang="en-US" sz="700" dirty="0">
              <a:latin typeface="Times New Roman" panose="02020603050405020304" pitchFamily="18" charset="0"/>
              <a:cs typeface="Times New Roman" panose="02020603050405020304" pitchFamily="18" charset="0"/>
            </a:endParaRPr>
          </a:p>
          <a:p>
            <a:pPr marL="0" indent="0" algn="just">
              <a:spcBef>
                <a:spcPts val="0"/>
              </a:spcBef>
              <a:buNone/>
            </a:pPr>
            <a:r>
              <a:rPr lang="en-GB" sz="700" dirty="0">
                <a:latin typeface="Times New Roman" panose="02020603050405020304" pitchFamily="18" charset="0"/>
                <a:cs typeface="Times New Roman" panose="02020603050405020304" pitchFamily="18" charset="0"/>
              </a:rPr>
              <a:t>Statista.com, 2025. </a:t>
            </a:r>
            <a:r>
              <a:rPr lang="en-GB" sz="700" i="1" dirty="0">
                <a:latin typeface="Times New Roman" panose="02020603050405020304" pitchFamily="18" charset="0"/>
                <a:cs typeface="Times New Roman" panose="02020603050405020304" pitchFamily="18" charset="0"/>
              </a:rPr>
              <a:t>Gross domestic product of the United Kingdom from 1948 to 2024</a:t>
            </a:r>
            <a:r>
              <a:rPr lang="en-GB" sz="700" dirty="0">
                <a:latin typeface="Times New Roman" panose="02020603050405020304" pitchFamily="18" charset="0"/>
                <a:cs typeface="Times New Roman" panose="02020603050405020304" pitchFamily="18" charset="0"/>
              </a:rPr>
              <a:t>. Available at: https://www.statista.com/statistics/281744/gdp-of-the-united-kingdom/ [Accessed on: 03.06.2025]</a:t>
            </a:r>
            <a:endParaRPr lang="en-US" sz="700" dirty="0">
              <a:latin typeface="Times New Roman" panose="02020603050405020304" pitchFamily="18" charset="0"/>
              <a:cs typeface="Times New Roman" panose="02020603050405020304" pitchFamily="18" charset="0"/>
            </a:endParaRPr>
          </a:p>
          <a:p>
            <a:pPr marL="0" indent="0" algn="just">
              <a:spcBef>
                <a:spcPts val="0"/>
              </a:spcBef>
              <a:buNone/>
            </a:pPr>
            <a:r>
              <a:rPr lang="en-GB" sz="700" dirty="0">
                <a:latin typeface="Times New Roman" panose="02020603050405020304" pitchFamily="18" charset="0"/>
                <a:cs typeface="Times New Roman" panose="02020603050405020304" pitchFamily="18" charset="0"/>
              </a:rPr>
              <a:t>Statista.com, 2025. </a:t>
            </a:r>
            <a:r>
              <a:rPr lang="en-GB" sz="700" i="1" dirty="0">
                <a:latin typeface="Times New Roman" panose="02020603050405020304" pitchFamily="18" charset="0"/>
                <a:cs typeface="Times New Roman" panose="02020603050405020304" pitchFamily="18" charset="0"/>
              </a:rPr>
              <a:t>Novotel brand awareness, usage, popularity, loyalty, and buzz among hotel customers in the UK in 2022</a:t>
            </a:r>
            <a:r>
              <a:rPr lang="en-GB" sz="700" dirty="0">
                <a:latin typeface="Times New Roman" panose="02020603050405020304" pitchFamily="18" charset="0"/>
                <a:cs typeface="Times New Roman" panose="02020603050405020304" pitchFamily="18" charset="0"/>
              </a:rPr>
              <a:t>. Available at: https://www.statista.com/forecasts/1335630/novotel-hotels-brand-profile-in-the-uk [Accessed on: 03.06.2025]</a:t>
            </a:r>
            <a:endParaRPr lang="en-US" sz="700" dirty="0">
              <a:latin typeface="Times New Roman" panose="02020603050405020304" pitchFamily="18" charset="0"/>
              <a:cs typeface="Times New Roman" panose="02020603050405020304" pitchFamily="18" charset="0"/>
            </a:endParaRPr>
          </a:p>
          <a:p>
            <a:pPr marL="0" indent="0" algn="just">
              <a:spcBef>
                <a:spcPts val="0"/>
              </a:spcBef>
              <a:buNone/>
            </a:pPr>
            <a:r>
              <a:rPr lang="en-GB" sz="700" dirty="0">
                <a:latin typeface="Times New Roman" panose="02020603050405020304" pitchFamily="18" charset="0"/>
                <a:cs typeface="Times New Roman" panose="02020603050405020304" pitchFamily="18" charset="0"/>
              </a:rPr>
              <a:t>Theguardian.com, 2025. </a:t>
            </a:r>
            <a:r>
              <a:rPr lang="en-GB" sz="700" i="1" dirty="0">
                <a:latin typeface="Times New Roman" panose="02020603050405020304" pitchFamily="18" charset="0"/>
                <a:cs typeface="Times New Roman" panose="02020603050405020304" pitchFamily="18" charset="0"/>
              </a:rPr>
              <a:t>AI tools may soon manipulate people’s online decision-making, say researchers</a:t>
            </a:r>
            <a:r>
              <a:rPr lang="en-GB" sz="700" dirty="0">
                <a:latin typeface="Times New Roman" panose="02020603050405020304" pitchFamily="18" charset="0"/>
                <a:cs typeface="Times New Roman" panose="02020603050405020304" pitchFamily="18" charset="0"/>
              </a:rPr>
              <a:t>. Available at: https://www.theguardian.com/technology/2024/dec/30/ai-tools-may-soon-manipulate-peoples-online-decision-making-say-researchers [Accessed on: 03.06.2025]</a:t>
            </a:r>
            <a:endParaRPr lang="en-US" sz="700" dirty="0">
              <a:latin typeface="Times New Roman" panose="02020603050405020304" pitchFamily="18" charset="0"/>
              <a:cs typeface="Times New Roman" panose="02020603050405020304" pitchFamily="18" charset="0"/>
            </a:endParaRPr>
          </a:p>
          <a:p>
            <a:pPr marL="0" indent="0" algn="just">
              <a:spcBef>
                <a:spcPts val="0"/>
              </a:spcBef>
              <a:buNone/>
            </a:pPr>
            <a:r>
              <a:rPr lang="en-GB" sz="700" dirty="0">
                <a:latin typeface="Times New Roman" panose="02020603050405020304" pitchFamily="18" charset="0"/>
                <a:cs typeface="Times New Roman" panose="02020603050405020304" pitchFamily="18" charset="0"/>
              </a:rPr>
              <a:t>Turyahikayo, E., 2021. Philosophical Paradigms as the Bases for Knowledge Management Research and Practice. </a:t>
            </a:r>
            <a:r>
              <a:rPr lang="en-GB" sz="700" i="1" dirty="0">
                <a:latin typeface="Times New Roman" panose="02020603050405020304" pitchFamily="18" charset="0"/>
                <a:cs typeface="Times New Roman" panose="02020603050405020304" pitchFamily="18" charset="0"/>
              </a:rPr>
              <a:t>Knowledge Management &amp; E-Learning</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13</a:t>
            </a:r>
            <a:r>
              <a:rPr lang="en-GB" sz="700" dirty="0">
                <a:latin typeface="Times New Roman" panose="02020603050405020304" pitchFamily="18" charset="0"/>
                <a:cs typeface="Times New Roman" panose="02020603050405020304" pitchFamily="18" charset="0"/>
              </a:rPr>
              <a:t>(2), pp.209-224. DOI: https://doi.org/10.34105/j.kmel.2021.13.012.</a:t>
            </a:r>
            <a:endParaRPr lang="en-US" sz="700" dirty="0">
              <a:latin typeface="Times New Roman" panose="02020603050405020304" pitchFamily="18" charset="0"/>
              <a:cs typeface="Times New Roman" panose="02020603050405020304" pitchFamily="18" charset="0"/>
            </a:endParaRPr>
          </a:p>
          <a:p>
            <a:pPr marL="0" indent="0" algn="just">
              <a:spcBef>
                <a:spcPts val="0"/>
              </a:spcBef>
              <a:buNone/>
            </a:pPr>
            <a:r>
              <a:rPr lang="en-GB" sz="700" dirty="0">
                <a:latin typeface="Times New Roman" panose="02020603050405020304" pitchFamily="18" charset="0"/>
                <a:cs typeface="Times New Roman" panose="02020603050405020304" pitchFamily="18" charset="0"/>
              </a:rPr>
              <a:t>Worldbank.org, 2025. </a:t>
            </a:r>
            <a:r>
              <a:rPr lang="en-GB" sz="700" i="1" dirty="0">
                <a:latin typeface="Times New Roman" panose="02020603050405020304" pitchFamily="18" charset="0"/>
                <a:cs typeface="Times New Roman" panose="02020603050405020304" pitchFamily="18" charset="0"/>
              </a:rPr>
              <a:t>Political Stability and Absence of Violence/Terrorism: Percentile Rank</a:t>
            </a:r>
            <a:r>
              <a:rPr lang="en-GB" sz="700" dirty="0">
                <a:latin typeface="Times New Roman" panose="02020603050405020304" pitchFamily="18" charset="0"/>
                <a:cs typeface="Times New Roman" panose="02020603050405020304" pitchFamily="18" charset="0"/>
              </a:rPr>
              <a:t>. Available at: https://data.worldbank.org/indicator/PV.PER.RNK [Accessed on: 03.06.2025]</a:t>
            </a:r>
            <a:endParaRPr lang="en-US" sz="700" dirty="0">
              <a:latin typeface="Times New Roman" panose="02020603050405020304" pitchFamily="18" charset="0"/>
              <a:cs typeface="Times New Roman" panose="02020603050405020304" pitchFamily="18" charset="0"/>
            </a:endParaRPr>
          </a:p>
          <a:p>
            <a:pPr marL="0" indent="0" algn="just">
              <a:spcBef>
                <a:spcPts val="0"/>
              </a:spcBef>
              <a:buNone/>
            </a:pPr>
            <a:r>
              <a:rPr lang="en-GB" sz="700" dirty="0">
                <a:latin typeface="Times New Roman" panose="02020603050405020304" pitchFamily="18" charset="0"/>
                <a:cs typeface="Times New Roman" panose="02020603050405020304" pitchFamily="18" charset="0"/>
              </a:rPr>
              <a:t>Zahidi, F., </a:t>
            </a:r>
            <a:r>
              <a:rPr lang="en-GB" sz="700" dirty="0" err="1">
                <a:latin typeface="Times New Roman" panose="02020603050405020304" pitchFamily="18" charset="0"/>
                <a:cs typeface="Times New Roman" panose="02020603050405020304" pitchFamily="18" charset="0"/>
              </a:rPr>
              <a:t>Kaluvilla</a:t>
            </a:r>
            <a:r>
              <a:rPr lang="en-GB" sz="700" dirty="0">
                <a:latin typeface="Times New Roman" panose="02020603050405020304" pitchFamily="18" charset="0"/>
                <a:cs typeface="Times New Roman" panose="02020603050405020304" pitchFamily="18" charset="0"/>
              </a:rPr>
              <a:t>, </a:t>
            </a:r>
            <a:r>
              <a:rPr lang="en-GB" sz="700" dirty="0" err="1">
                <a:latin typeface="Times New Roman" panose="02020603050405020304" pitchFamily="18" charset="0"/>
                <a:cs typeface="Times New Roman" panose="02020603050405020304" pitchFamily="18" charset="0"/>
              </a:rPr>
              <a:t>B.B</a:t>
            </a:r>
            <a:r>
              <a:rPr lang="en-GB" sz="700" dirty="0">
                <a:latin typeface="Times New Roman" panose="02020603050405020304" pitchFamily="18" charset="0"/>
                <a:cs typeface="Times New Roman" panose="02020603050405020304" pitchFamily="18" charset="0"/>
              </a:rPr>
              <a:t>. and Mulla, T., 2024. Embracing the new era: Artificial intelligence and its multifaceted impact on the hospitality industry. </a:t>
            </a:r>
            <a:r>
              <a:rPr lang="en-GB" sz="700" i="1" dirty="0">
                <a:latin typeface="Times New Roman" panose="02020603050405020304" pitchFamily="18" charset="0"/>
                <a:cs typeface="Times New Roman" panose="02020603050405020304" pitchFamily="18" charset="0"/>
              </a:rPr>
              <a:t>Journal of Open Innovation: Technology, Market, and Complexity</a:t>
            </a:r>
            <a:r>
              <a:rPr lang="en-GB" sz="700" dirty="0">
                <a:latin typeface="Times New Roman" panose="02020603050405020304" pitchFamily="18" charset="0"/>
                <a:cs typeface="Times New Roman" panose="02020603050405020304" pitchFamily="18" charset="0"/>
              </a:rPr>
              <a:t>, </a:t>
            </a:r>
            <a:r>
              <a:rPr lang="en-GB" sz="700" i="1" dirty="0">
                <a:latin typeface="Times New Roman" panose="02020603050405020304" pitchFamily="18" charset="0"/>
                <a:cs typeface="Times New Roman" panose="02020603050405020304" pitchFamily="18" charset="0"/>
              </a:rPr>
              <a:t>10</a:t>
            </a:r>
            <a:r>
              <a:rPr lang="en-GB" sz="700" dirty="0">
                <a:latin typeface="Times New Roman" panose="02020603050405020304" pitchFamily="18" charset="0"/>
                <a:cs typeface="Times New Roman" panose="02020603050405020304" pitchFamily="18" charset="0"/>
              </a:rPr>
              <a:t>(4), p.100390. DOI: https://doi.org/10.1016/j.joitmc.2024.100390.</a:t>
            </a:r>
            <a:endParaRPr lang="en-US" sz="700" dirty="0">
              <a:latin typeface="Times New Roman" panose="02020603050405020304" pitchFamily="18" charset="0"/>
              <a:cs typeface="Times New Roman" panose="02020603050405020304" pitchFamily="18" charset="0"/>
            </a:endParaRPr>
          </a:p>
          <a:p>
            <a:pPr marL="0" indent="0" algn="just">
              <a:spcBef>
                <a:spcPts val="0"/>
              </a:spcBef>
              <a:buNone/>
            </a:pPr>
            <a:endParaRPr lang="en-GB" sz="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26594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3023</Words>
  <PresentationFormat>Widescreen</PresentationFormat>
  <Paragraphs>128</Paragraphs>
  <Slides>16</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Aptos</vt:lpstr>
      <vt:lpstr>Aptos Display</vt:lpstr>
      <vt:lpstr>Arial</vt:lpstr>
      <vt:lpstr>Calibri</vt:lpstr>
      <vt:lpstr>Neue Haas Grotesk Text Pro</vt:lpstr>
      <vt:lpstr>Times New Roman</vt:lpstr>
      <vt:lpstr>Office Theme</vt:lpstr>
      <vt:lpstr>ARTIFICIAL INTELLIGENCE (AI) AND HUMAN COLLABORATION IN HOTEL AND HOSPITALITY - NOVOTEL WEMBLEY</vt:lpstr>
      <vt:lpstr>INTRODUCTION</vt:lpstr>
      <vt:lpstr>BACKGROUND OF THE HOTEL</vt:lpstr>
      <vt:lpstr>RESEARCH AIM AND OBJECTIVES</vt:lpstr>
      <vt:lpstr>LITERATURE REVIEW</vt:lpstr>
      <vt:lpstr>LITERATURE REVIEW (CONTD.)</vt:lpstr>
      <vt:lpstr>LITERATURE REVIEW (CONTD.)</vt:lpstr>
      <vt:lpstr>THEORETICAL OVERVIEW</vt:lpstr>
      <vt:lpstr>METHODS: RESEARCH PHILOSOPHY, APPROACH AND DESIGN</vt:lpstr>
      <vt:lpstr>METHODS: DATA COLLECTION AND ANALYSIS PROCESS</vt:lpstr>
      <vt:lpstr>PEST ANALYSIS</vt:lpstr>
      <vt:lpstr>INDUSTRY’S RESPONSE TO CONTEMPORARY ISSUES</vt:lpstr>
      <vt:lpstr>INDUSTRY’S RESPONSE TO CONTEMPORARY ISSUES (CONTD.)</vt:lpstr>
      <vt:lpstr>CONCLUSION</vt:lpstr>
      <vt:lpstr>RECOMMENDATIONS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2025-06-06T09:52:11Z</dcterms:created>
  <dcterms:modified xsi:type="dcterms:W3CDTF">2025-06-12T11:41:00Z</dcterms:modified>
</cp:coreProperties>
</file>