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8" r:id="rId3"/>
    <p:sldId id="262" r:id="rId4"/>
    <p:sldId id="259" r:id="rId5"/>
    <p:sldId id="260" r:id="rId6"/>
    <p:sldId id="263" r:id="rId7"/>
    <p:sldId id="264" r:id="rId8"/>
    <p:sldId id="265" r:id="rId9"/>
    <p:sldId id="266" r:id="rId10"/>
    <p:sldId id="267" r:id="rId11"/>
    <p:sldId id="269" r:id="rId12"/>
    <p:sldId id="279" r:id="rId13"/>
    <p:sldId id="278" r:id="rId14"/>
    <p:sldId id="274" r:id="rId15"/>
    <p:sldId id="275" r:id="rId16"/>
    <p:sldId id="276" r:id="rId17"/>
    <p:sldId id="277" r:id="rId18"/>
    <p:sldId id="280"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14" d="100"/>
          <a:sy n="114" d="100"/>
        </p:scale>
        <p:origin x="41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200812635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16447513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15851786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99E7675-4A31-4637-B355-FCFB5B8F39C8}" type="datetimeFigureOut">
              <a:rPr lang="en-GB" smtClean="0"/>
              <a:t>29/05/2019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38437506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99E7675-4A31-4637-B355-FCFB5B8F39C8}" type="datetimeFigureOut">
              <a:rPr lang="en-GB" smtClean="0"/>
              <a:t>29/05/2019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3400615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99E7675-4A31-4637-B355-FCFB5B8F39C8}" type="datetimeFigureOut">
              <a:rPr lang="en-GB" smtClean="0"/>
              <a:t>29/05/2019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3387433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9E7675-4A31-4637-B355-FCFB5B8F39C8}" type="datetimeFigureOut">
              <a:rPr lang="en-GB" smtClean="0"/>
              <a:t>29/05/2019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702122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99E7675-4A31-4637-B355-FCFB5B8F39C8}" type="datetimeFigureOut">
              <a:rPr lang="en-GB" smtClean="0"/>
              <a:t>29/05/2019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32070832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99E7675-4A31-4637-B355-FCFB5B8F39C8}" type="datetimeFigureOut">
              <a:rPr lang="en-GB" smtClean="0"/>
              <a:t>29/05/2019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237861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39360505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5874261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14123653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0374670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21553509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274339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E7675-4A31-4637-B355-FCFB5B8F39C8}" type="datetimeFigureOut">
              <a:rPr lang="en-GB" smtClean="0"/>
              <a:t>29/05/2019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1A2A7F0-F696-4553-9895-0373FBFC0C2B}" type="slidenum">
              <a:rPr lang="en-GB" smtClean="0"/>
              <a:t>‹#›</a:t>
            </a:fld>
            <a:endParaRPr lang="en-GB"/>
          </a:p>
        </p:txBody>
      </p:sp>
    </p:spTree>
    <p:extLst>
      <p:ext uri="{BB962C8B-B14F-4D97-AF65-F5344CB8AC3E}">
        <p14:creationId xmlns:p14="http://schemas.microsoft.com/office/powerpoint/2010/main" val="32733028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099E7675-4A31-4637-B355-FCFB5B8F39C8}" type="datetimeFigureOut">
              <a:rPr lang="en-GB" smtClean="0"/>
              <a:t>29/05/2019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1A2A7F0-F696-4553-9895-0373FBFC0C2B}" type="slidenum">
              <a:rPr lang="en-GB" smtClean="0"/>
              <a:t>‹#›</a:t>
            </a:fld>
            <a:endParaRPr lang="en-GB"/>
          </a:p>
        </p:txBody>
      </p:sp>
    </p:spTree>
    <p:extLst>
      <p:ext uri="{BB962C8B-B14F-4D97-AF65-F5344CB8AC3E}">
        <p14:creationId xmlns:p14="http://schemas.microsoft.com/office/powerpoint/2010/main" val="2008478953"/>
      </p:ext>
    </p:extLst>
  </p:cSld>
  <p:clrMap bg1="lt1" tx1="dk1" bg2="lt2" tx2="dk2" accent1="accent1" accent2="accent2" accent3="accent3" accent4="accent4" accent5="accent5" accent6="accent6" hlink="hlink" folHlink="folHlink"/>
  <p:sldLayoutIdLst>
    <p:sldLayoutId id="2147483726" r:id="rId1"/>
    <p:sldLayoutId id="2147483727" r:id="rId2"/>
    <p:sldLayoutId id="2147483728" r:id="rId3"/>
    <p:sldLayoutId id="2147483729" r:id="rId4"/>
    <p:sldLayoutId id="2147483730" r:id="rId5"/>
    <p:sldLayoutId id="2147483731" r:id="rId6"/>
    <p:sldLayoutId id="2147483732" r:id="rId7"/>
    <p:sldLayoutId id="2147483733" r:id="rId8"/>
    <p:sldLayoutId id="2147483734" r:id="rId9"/>
    <p:sldLayoutId id="2147483735" r:id="rId10"/>
    <p:sldLayoutId id="2147483736" r:id="rId11"/>
    <p:sldLayoutId id="2147483737" r:id="rId12"/>
    <p:sldLayoutId id="2147483738" r:id="rId13"/>
    <p:sldLayoutId id="2147483739" r:id="rId14"/>
    <p:sldLayoutId id="2147483740" r:id="rId15"/>
    <p:sldLayoutId id="214748374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FE489304-07AF-4681-BFED-C2678ABE7B73}"/>
              </a:ext>
            </a:extLst>
          </p:cNvPr>
          <p:cNvPicPr/>
          <p:nvPr/>
        </p:nvPicPr>
        <p:blipFill rotWithShape="1">
          <a:blip r:embed="rId2">
            <a:extLst>
              <a:ext uri="{28A0092B-C50C-407E-A947-70E740481C1C}">
                <a14:useLocalDpi xmlns:a14="http://schemas.microsoft.com/office/drawing/2010/main" val="0"/>
              </a:ext>
            </a:extLst>
          </a:blip>
          <a:srcRect l="9091" t="14277" b="4800"/>
          <a:stretch/>
        </p:blipFill>
        <p:spPr bwMode="auto">
          <a:xfrm>
            <a:off x="4269854" y="-1"/>
            <a:ext cx="7922146" cy="6858001"/>
          </a:xfrm>
          <a:custGeom>
            <a:avLst/>
            <a:gdLst>
              <a:gd name="connsiteX0" fmla="*/ 379987 w 7922146"/>
              <a:gd name="connsiteY0" fmla="*/ 0 h 6858001"/>
              <a:gd name="connsiteX1" fmla="*/ 5304971 w 7922146"/>
              <a:gd name="connsiteY1" fmla="*/ 0 h 6858001"/>
              <a:gd name="connsiteX2" fmla="*/ 7065281 w 7922146"/>
              <a:gd name="connsiteY2" fmla="*/ 0 h 6858001"/>
              <a:gd name="connsiteX3" fmla="*/ 7397540 w 7922146"/>
              <a:gd name="connsiteY3" fmla="*/ 0 h 6858001"/>
              <a:gd name="connsiteX4" fmla="*/ 7397540 w 7922146"/>
              <a:gd name="connsiteY4" fmla="*/ 1 h 6858001"/>
              <a:gd name="connsiteX5" fmla="*/ 7922146 w 7922146"/>
              <a:gd name="connsiteY5" fmla="*/ 1 h 6858001"/>
              <a:gd name="connsiteX6" fmla="*/ 7922146 w 7922146"/>
              <a:gd name="connsiteY6" fmla="*/ 6858001 h 6858001"/>
              <a:gd name="connsiteX7" fmla="*/ 7065281 w 7922146"/>
              <a:gd name="connsiteY7" fmla="*/ 6858001 h 6858001"/>
              <a:gd name="connsiteX8" fmla="*/ 7065281 w 7922146"/>
              <a:gd name="connsiteY8" fmla="*/ 6858000 h 6858001"/>
              <a:gd name="connsiteX9" fmla="*/ 5932989 w 7922146"/>
              <a:gd name="connsiteY9" fmla="*/ 6858000 h 6858001"/>
              <a:gd name="connsiteX10" fmla="*/ 5932989 w 7922146"/>
              <a:gd name="connsiteY10" fmla="*/ 6858001 h 6858001"/>
              <a:gd name="connsiteX11" fmla="*/ 27809 w 7922146"/>
              <a:gd name="connsiteY11" fmla="*/ 6858001 h 6858001"/>
              <a:gd name="connsiteX12" fmla="*/ 1803228 w 7922146"/>
              <a:gd name="connsiteY12" fmla="*/ 4521201 h 6858001"/>
              <a:gd name="connsiteX13" fmla="*/ 0 w 7922146"/>
              <a:gd name="connsiteY13" fmla="*/ 0 h 6858001"/>
              <a:gd name="connsiteX14" fmla="*/ 379987 w 7922146"/>
              <a:gd name="connsiteY14" fmla="*/ 0 h 6858001"/>
              <a:gd name="connsiteX15" fmla="*/ 0 w 7922146"/>
              <a:gd name="connsiteY15" fmla="*/ 407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a:noFill/>
        </p:spPr>
      </p:pic>
      <p:sp>
        <p:nvSpPr>
          <p:cNvPr id="2" name="Title 1">
            <a:extLst>
              <a:ext uri="{FF2B5EF4-FFF2-40B4-BE49-F238E27FC236}">
                <a16:creationId xmlns:a16="http://schemas.microsoft.com/office/drawing/2014/main" id="{6B7ECBDA-EDE7-4E62-AC50-3F07FDC5F80F}"/>
              </a:ext>
            </a:extLst>
          </p:cNvPr>
          <p:cNvSpPr>
            <a:spLocks noGrp="1"/>
          </p:cNvSpPr>
          <p:nvPr>
            <p:ph type="ctrTitle"/>
          </p:nvPr>
        </p:nvSpPr>
        <p:spPr>
          <a:xfrm>
            <a:off x="668867" y="1678666"/>
            <a:ext cx="4088190" cy="2369093"/>
          </a:xfrm>
        </p:spPr>
        <p:txBody>
          <a:bodyPr>
            <a:normAutofit/>
          </a:bodyPr>
          <a:lstStyle/>
          <a:p>
            <a:pPr>
              <a:lnSpc>
                <a:spcPct val="90000"/>
              </a:lnSpc>
            </a:pPr>
            <a:r>
              <a:rPr lang="en-GB" sz="2300"/>
              <a:t>The Effects of Rotational Coppicing on a </a:t>
            </a:r>
            <a:r>
              <a:rPr lang="en-GB" sz="2300" i="1"/>
              <a:t>Thecla Betulae </a:t>
            </a:r>
            <a:r>
              <a:rPr lang="en-GB" sz="2300"/>
              <a:t>(Brown Haistreak Butterfly) Population at the West Williamston Nature Reserve in Pembrokeshire</a:t>
            </a:r>
            <a:endParaRPr lang="en-GB" sz="2300" i="1"/>
          </a:p>
        </p:txBody>
      </p:sp>
      <p:sp>
        <p:nvSpPr>
          <p:cNvPr id="3" name="Subtitle 2">
            <a:extLst>
              <a:ext uri="{FF2B5EF4-FFF2-40B4-BE49-F238E27FC236}">
                <a16:creationId xmlns:a16="http://schemas.microsoft.com/office/drawing/2014/main" id="{8F700C73-9951-45EF-AE49-A1CFF7C19BC5}"/>
              </a:ext>
            </a:extLst>
          </p:cNvPr>
          <p:cNvSpPr>
            <a:spLocks noGrp="1"/>
          </p:cNvSpPr>
          <p:nvPr>
            <p:ph type="subTitle" idx="1"/>
          </p:nvPr>
        </p:nvSpPr>
        <p:spPr>
          <a:xfrm>
            <a:off x="677335" y="4050831"/>
            <a:ext cx="4079721" cy="1096901"/>
          </a:xfrm>
        </p:spPr>
        <p:txBody>
          <a:bodyPr>
            <a:normAutofit/>
          </a:bodyPr>
          <a:lstStyle/>
          <a:p>
            <a:pPr>
              <a:lnSpc>
                <a:spcPct val="90000"/>
              </a:lnSpc>
            </a:pPr>
            <a:r>
              <a:rPr lang="en-GB" sz="1200"/>
              <a:t>David Rowe – P151646</a:t>
            </a:r>
          </a:p>
          <a:p>
            <a:pPr>
              <a:lnSpc>
                <a:spcPct val="90000"/>
              </a:lnSpc>
            </a:pPr>
            <a:r>
              <a:rPr lang="en-GB" sz="1200"/>
              <a:t>Viva Voce – 30</a:t>
            </a:r>
            <a:r>
              <a:rPr lang="en-GB" sz="1200" baseline="30000"/>
              <a:t>th</a:t>
            </a:r>
            <a:r>
              <a:rPr lang="en-GB" sz="1200"/>
              <a:t> May 2019</a:t>
            </a:r>
            <a:br>
              <a:rPr lang="en-GB" sz="1200"/>
            </a:br>
            <a:r>
              <a:rPr lang="en-GB" sz="1200"/>
              <a:t>MSc Environmental Conservation and Management</a:t>
            </a:r>
            <a:br>
              <a:rPr lang="en-GB" sz="1200"/>
            </a:br>
            <a:r>
              <a:rPr lang="en-GB" sz="1200"/>
              <a:t>School of Architecture, Built and Natural Environments</a:t>
            </a:r>
          </a:p>
        </p:txBody>
      </p:sp>
      <p:cxnSp>
        <p:nvCxnSpPr>
          <p:cNvPr id="31" name="Straight Connector 30">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3" name="Straight Connector 32">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35"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4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43"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5"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7"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24330C49-BF23-4A33-A809-0B186DC8AC2D}"/>
              </a:ext>
            </a:extLst>
          </p:cNvPr>
          <p:cNvSpPr txBox="1"/>
          <p:nvPr/>
        </p:nvSpPr>
        <p:spPr>
          <a:xfrm>
            <a:off x="9116162" y="6673334"/>
            <a:ext cx="3984171" cy="369332"/>
          </a:xfrm>
          <a:prstGeom prst="rect">
            <a:avLst/>
          </a:prstGeom>
          <a:noFill/>
        </p:spPr>
        <p:txBody>
          <a:bodyPr wrap="square" rtlCol="0">
            <a:spAutoFit/>
          </a:bodyPr>
          <a:lstStyle/>
          <a:p>
            <a:r>
              <a:rPr lang="en-GB" sz="800" dirty="0"/>
              <a:t>Photograph taken by David Moore (Redhead </a:t>
            </a:r>
            <a:r>
              <a:rPr lang="en-GB" sz="800" dirty="0" err="1"/>
              <a:t>pers</a:t>
            </a:r>
            <a:r>
              <a:rPr lang="en-GB" sz="800" dirty="0"/>
              <a:t> comms, 2018).</a:t>
            </a:r>
          </a:p>
          <a:p>
            <a:endParaRPr lang="en-GB" sz="1000" dirty="0"/>
          </a:p>
        </p:txBody>
      </p:sp>
    </p:spTree>
    <p:extLst>
      <p:ext uri="{BB962C8B-B14F-4D97-AF65-F5344CB8AC3E}">
        <p14:creationId xmlns:p14="http://schemas.microsoft.com/office/powerpoint/2010/main" val="28842666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163701-311F-4BB8-A3FF-C009C786450D}"/>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9349F242-273F-4F81-A270-8A7AB2C348CA}"/>
              </a:ext>
            </a:extLst>
          </p:cNvPr>
          <p:cNvSpPr>
            <a:spLocks noGrp="1"/>
          </p:cNvSpPr>
          <p:nvPr>
            <p:ph idx="1"/>
          </p:nvPr>
        </p:nvSpPr>
        <p:spPr/>
        <p:txBody>
          <a:bodyPr/>
          <a:lstStyle/>
          <a:p>
            <a:pPr marL="0" indent="0">
              <a:buNone/>
            </a:pPr>
            <a:r>
              <a:rPr lang="en-GB" dirty="0"/>
              <a:t>Rationale for the research</a:t>
            </a:r>
          </a:p>
          <a:p>
            <a:pPr lvl="1"/>
            <a:r>
              <a:rPr lang="en-GB" i="1" dirty="0"/>
              <a:t>Thecla </a:t>
            </a:r>
            <a:r>
              <a:rPr lang="en-GB" i="1" dirty="0" err="1"/>
              <a:t>betulae</a:t>
            </a:r>
            <a:r>
              <a:rPr lang="en-GB" i="1" dirty="0"/>
              <a:t> </a:t>
            </a:r>
            <a:r>
              <a:rPr lang="en-GB" dirty="0"/>
              <a:t>has declined substantially throughout it’s range.</a:t>
            </a:r>
          </a:p>
          <a:p>
            <a:pPr lvl="2"/>
            <a:r>
              <a:rPr lang="en-GB" dirty="0"/>
              <a:t>SW Wales</a:t>
            </a:r>
          </a:p>
          <a:p>
            <a:pPr lvl="2"/>
            <a:r>
              <a:rPr lang="en-GB" dirty="0"/>
              <a:t>Devon and Somerset</a:t>
            </a:r>
          </a:p>
          <a:p>
            <a:pPr lvl="2"/>
            <a:r>
              <a:rPr lang="en-GB" dirty="0"/>
              <a:t>Surrey and Sussex</a:t>
            </a:r>
          </a:p>
          <a:p>
            <a:pPr lvl="1"/>
            <a:r>
              <a:rPr lang="en-GB" dirty="0"/>
              <a:t>Lays eggs on </a:t>
            </a:r>
            <a:r>
              <a:rPr lang="en-GB" i="1" dirty="0"/>
              <a:t>Prunus Spinosa.</a:t>
            </a:r>
          </a:p>
          <a:p>
            <a:pPr lvl="1"/>
            <a:r>
              <a:rPr lang="en-GB" dirty="0"/>
              <a:t>Unsympathetic hedgerow management – annual flailing.</a:t>
            </a:r>
          </a:p>
          <a:p>
            <a:pPr lvl="1"/>
            <a:r>
              <a:rPr lang="en-GB" dirty="0"/>
              <a:t>A change in management strategies are required in order to encourage dispersal and growth of this species – rotational coppicing</a:t>
            </a:r>
          </a:p>
          <a:p>
            <a:pPr lvl="1"/>
            <a:r>
              <a:rPr lang="en-GB" dirty="0"/>
              <a:t>The effectiveness of sympathetic management strategies needs to be investigated to help inform this change.</a:t>
            </a:r>
          </a:p>
        </p:txBody>
      </p:sp>
    </p:spTree>
    <p:extLst>
      <p:ext uri="{BB962C8B-B14F-4D97-AF65-F5344CB8AC3E}">
        <p14:creationId xmlns:p14="http://schemas.microsoft.com/office/powerpoint/2010/main" val="1785589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15FBB-6B1B-4241-BA99-6539A3930A68}"/>
              </a:ext>
            </a:extLst>
          </p:cNvPr>
          <p:cNvSpPr>
            <a:spLocks noGrp="1"/>
          </p:cNvSpPr>
          <p:nvPr>
            <p:ph type="title"/>
          </p:nvPr>
        </p:nvSpPr>
        <p:spPr/>
        <p:txBody>
          <a:bodyPr/>
          <a:lstStyle/>
          <a:p>
            <a:r>
              <a:rPr lang="en-GB" dirty="0"/>
              <a:t>Introduction</a:t>
            </a:r>
          </a:p>
        </p:txBody>
      </p:sp>
      <p:pic>
        <p:nvPicPr>
          <p:cNvPr id="4" name="Picture 3">
            <a:extLst>
              <a:ext uri="{FF2B5EF4-FFF2-40B4-BE49-F238E27FC236}">
                <a16:creationId xmlns:a16="http://schemas.microsoft.com/office/drawing/2014/main" id="{A8E33AE6-6FF5-49EB-ADFB-93DE2E45599A}"/>
              </a:ext>
            </a:extLst>
          </p:cNvPr>
          <p:cNvPicPr/>
          <p:nvPr/>
        </p:nvPicPr>
        <p:blipFill>
          <a:blip r:embed="rId2" cstate="print">
            <a:extLst>
              <a:ext uri="{28A0092B-C50C-407E-A947-70E740481C1C}">
                <a14:useLocalDpi xmlns:a14="http://schemas.microsoft.com/office/drawing/2010/main" val="0"/>
              </a:ext>
            </a:extLst>
          </a:blip>
          <a:stretch>
            <a:fillRect/>
          </a:stretch>
        </p:blipFill>
        <p:spPr>
          <a:xfrm>
            <a:off x="3853543" y="1270000"/>
            <a:ext cx="7661123" cy="5270759"/>
          </a:xfrm>
          <a:prstGeom prst="rect">
            <a:avLst/>
          </a:prstGeom>
          <a:ln w="12700">
            <a:solidFill>
              <a:schemeClr val="tx1"/>
            </a:solidFill>
          </a:ln>
        </p:spPr>
      </p:pic>
      <p:sp>
        <p:nvSpPr>
          <p:cNvPr id="5" name="TextBox 4">
            <a:extLst>
              <a:ext uri="{FF2B5EF4-FFF2-40B4-BE49-F238E27FC236}">
                <a16:creationId xmlns:a16="http://schemas.microsoft.com/office/drawing/2014/main" id="{307755A1-432B-4860-99AE-C9E1145E8443}"/>
              </a:ext>
            </a:extLst>
          </p:cNvPr>
          <p:cNvSpPr txBox="1"/>
          <p:nvPr/>
        </p:nvSpPr>
        <p:spPr>
          <a:xfrm>
            <a:off x="0" y="1373257"/>
            <a:ext cx="3551854" cy="4247317"/>
          </a:xfrm>
          <a:prstGeom prst="rect">
            <a:avLst/>
          </a:prstGeom>
          <a:noFill/>
        </p:spPr>
        <p:txBody>
          <a:bodyPr wrap="square" rtlCol="0">
            <a:spAutoFit/>
          </a:bodyPr>
          <a:lstStyle/>
          <a:p>
            <a:pPr marL="285750" indent="-285750">
              <a:buFontTx/>
              <a:buChar char="-"/>
            </a:pPr>
            <a:r>
              <a:rPr lang="en-GB" dirty="0"/>
              <a:t>West Williamston in Pembrokeshire, Wales.</a:t>
            </a:r>
          </a:p>
          <a:p>
            <a:endParaRPr lang="en-GB" dirty="0"/>
          </a:p>
          <a:p>
            <a:pPr marL="285750" indent="-285750">
              <a:buFontTx/>
              <a:buChar char="-"/>
            </a:pPr>
            <a:r>
              <a:rPr lang="en-GB" dirty="0"/>
              <a:t>500m transect located along the foreshore of the reserve – annual egg counts collected here for past 23 years.</a:t>
            </a:r>
          </a:p>
          <a:p>
            <a:endParaRPr lang="en-GB" dirty="0"/>
          </a:p>
          <a:p>
            <a:pPr marL="285750" indent="-285750">
              <a:buFontTx/>
              <a:buChar char="-"/>
            </a:pPr>
            <a:r>
              <a:rPr lang="en-GB" dirty="0"/>
              <a:t>Rotational coppicing occurred there since management plan written up in 1998.</a:t>
            </a:r>
          </a:p>
          <a:p>
            <a:endParaRPr lang="en-GB" dirty="0"/>
          </a:p>
          <a:p>
            <a:pPr marL="285750" indent="-285750">
              <a:buFontTx/>
              <a:buChar char="-"/>
            </a:pPr>
            <a:r>
              <a:rPr lang="en-GB" dirty="0"/>
              <a:t>In 2009 rotational coppicing was introduced into the North and Middle meadow</a:t>
            </a:r>
          </a:p>
        </p:txBody>
      </p:sp>
    </p:spTree>
    <p:extLst>
      <p:ext uri="{BB962C8B-B14F-4D97-AF65-F5344CB8AC3E}">
        <p14:creationId xmlns:p14="http://schemas.microsoft.com/office/powerpoint/2010/main" val="7304714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E7901-9039-490C-BF41-030B895B1EAA}"/>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4C443A83-0348-4086-9D50-E21EAA0173F2}"/>
              </a:ext>
            </a:extLst>
          </p:cNvPr>
          <p:cNvSpPr>
            <a:spLocks noGrp="1"/>
          </p:cNvSpPr>
          <p:nvPr>
            <p:ph idx="1"/>
          </p:nvPr>
        </p:nvSpPr>
        <p:spPr/>
        <p:txBody>
          <a:bodyPr>
            <a:normAutofit fontScale="70000" lnSpcReduction="20000"/>
          </a:bodyPr>
          <a:lstStyle/>
          <a:p>
            <a:r>
              <a:rPr lang="en-GB" dirty="0"/>
              <a:t>Research aim:</a:t>
            </a:r>
          </a:p>
          <a:p>
            <a:pPr lvl="1"/>
            <a:r>
              <a:rPr lang="en-GB" dirty="0"/>
              <a:t>To investigate the effectiveness of rotational coppicing for </a:t>
            </a:r>
            <a:r>
              <a:rPr lang="en-GB" i="1" dirty="0"/>
              <a:t>T. </a:t>
            </a:r>
            <a:r>
              <a:rPr lang="en-GB" i="1" dirty="0" err="1"/>
              <a:t>betulae</a:t>
            </a:r>
            <a:r>
              <a:rPr lang="en-GB" i="1" dirty="0"/>
              <a:t> </a:t>
            </a:r>
            <a:r>
              <a:rPr lang="en-GB" dirty="0"/>
              <a:t>conservation.</a:t>
            </a:r>
          </a:p>
          <a:p>
            <a:pPr marL="457200" lvl="1" indent="0">
              <a:buNone/>
            </a:pPr>
            <a:endParaRPr lang="en-GB" dirty="0"/>
          </a:p>
          <a:p>
            <a:r>
              <a:rPr lang="en-GB" dirty="0"/>
              <a:t>Objectives:</a:t>
            </a:r>
          </a:p>
          <a:p>
            <a:pPr lvl="1"/>
            <a:r>
              <a:rPr lang="en-GB" dirty="0"/>
              <a:t>Assess whether the implementation of rotational coppicing in additional areas of the reserve has led to significant increases in egg counts.</a:t>
            </a:r>
          </a:p>
          <a:p>
            <a:pPr lvl="1"/>
            <a:r>
              <a:rPr lang="en-GB" dirty="0"/>
              <a:t>To compare the West Williamston egg counts to those of Grafton Wood; another important </a:t>
            </a:r>
            <a:r>
              <a:rPr lang="en-GB" i="1" dirty="0"/>
              <a:t>T. </a:t>
            </a:r>
            <a:r>
              <a:rPr lang="en-GB" i="1" dirty="0" err="1"/>
              <a:t>betulae</a:t>
            </a:r>
            <a:r>
              <a:rPr lang="en-GB" i="1" dirty="0"/>
              <a:t> </a:t>
            </a:r>
            <a:r>
              <a:rPr lang="en-GB" dirty="0"/>
              <a:t>stronghold in Worcestershire. </a:t>
            </a:r>
          </a:p>
          <a:p>
            <a:pPr lvl="1"/>
            <a:r>
              <a:rPr lang="en-GB" dirty="0"/>
              <a:t>Search for possible climatic influences on egg counts by comparing the West Williamston and Grafton Wood datasets to historic climate data for Aberporth and Ross-on-Wye respectively. </a:t>
            </a:r>
          </a:p>
          <a:p>
            <a:pPr lvl="1"/>
            <a:r>
              <a:rPr lang="en-GB" dirty="0"/>
              <a:t>To explore other possible influences based on the findings of previous research as well as any site specific factors.</a:t>
            </a:r>
          </a:p>
          <a:p>
            <a:pPr lvl="1"/>
            <a:r>
              <a:rPr lang="en-GB" dirty="0"/>
              <a:t>Formulate recommendations to help guide future management in the surrounding landscape and for further research.</a:t>
            </a:r>
          </a:p>
          <a:p>
            <a:pPr lvl="1"/>
            <a:endParaRPr lang="en-GB" dirty="0"/>
          </a:p>
          <a:p>
            <a:pPr marL="457200" lvl="1" indent="0">
              <a:buNone/>
            </a:pPr>
            <a:r>
              <a:rPr lang="en-GB" dirty="0"/>
              <a:t>	</a:t>
            </a:r>
          </a:p>
          <a:p>
            <a:pPr marL="457200" lvl="1" indent="0">
              <a:buNone/>
            </a:pPr>
            <a:endParaRPr lang="en-GB" dirty="0"/>
          </a:p>
          <a:p>
            <a:pPr marL="457200" lvl="1" indent="0">
              <a:buNone/>
            </a:pPr>
            <a:r>
              <a:rPr lang="en-GB" dirty="0"/>
              <a:t>	</a:t>
            </a:r>
          </a:p>
          <a:p>
            <a:pPr marL="457200" lvl="1" indent="0">
              <a:buNone/>
            </a:pPr>
            <a:endParaRPr lang="en-GB" dirty="0"/>
          </a:p>
          <a:p>
            <a:pPr marL="457200" lvl="1" indent="0">
              <a:buNone/>
            </a:pPr>
            <a:endParaRPr lang="en-GB" dirty="0"/>
          </a:p>
        </p:txBody>
      </p:sp>
    </p:spTree>
    <p:extLst>
      <p:ext uri="{BB962C8B-B14F-4D97-AF65-F5344CB8AC3E}">
        <p14:creationId xmlns:p14="http://schemas.microsoft.com/office/powerpoint/2010/main" val="3371744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B2594-604D-4804-8A67-B3D1D20F038D}"/>
              </a:ext>
            </a:extLst>
          </p:cNvPr>
          <p:cNvSpPr>
            <a:spLocks noGrp="1"/>
          </p:cNvSpPr>
          <p:nvPr>
            <p:ph type="title"/>
          </p:nvPr>
        </p:nvSpPr>
        <p:spPr/>
        <p:txBody>
          <a:bodyPr/>
          <a:lstStyle/>
          <a:p>
            <a:r>
              <a:rPr lang="en-GB" dirty="0"/>
              <a:t>Literature review </a:t>
            </a:r>
          </a:p>
        </p:txBody>
      </p:sp>
      <p:sp>
        <p:nvSpPr>
          <p:cNvPr id="3" name="Content Placeholder 2">
            <a:extLst>
              <a:ext uri="{FF2B5EF4-FFF2-40B4-BE49-F238E27FC236}">
                <a16:creationId xmlns:a16="http://schemas.microsoft.com/office/drawing/2014/main" id="{B55F87EF-C011-45C2-9F6E-FA9F99DE6097}"/>
              </a:ext>
            </a:extLst>
          </p:cNvPr>
          <p:cNvSpPr>
            <a:spLocks noGrp="1"/>
          </p:cNvSpPr>
          <p:nvPr>
            <p:ph idx="1"/>
          </p:nvPr>
        </p:nvSpPr>
        <p:spPr/>
        <p:txBody>
          <a:bodyPr>
            <a:normAutofit fontScale="70000" lnSpcReduction="20000"/>
          </a:bodyPr>
          <a:lstStyle/>
          <a:p>
            <a:r>
              <a:rPr lang="en-GB" dirty="0"/>
              <a:t>Butterfly populations are influenced by factors at the local and landscape spatial scales.</a:t>
            </a:r>
          </a:p>
          <a:p>
            <a:r>
              <a:rPr lang="en-GB" dirty="0"/>
              <a:t>At the local-scale:</a:t>
            </a:r>
          </a:p>
          <a:p>
            <a:pPr lvl="1"/>
            <a:r>
              <a:rPr lang="en-GB" dirty="0"/>
              <a:t>Plant abundance, diversity and characteristics (Thomas, 1974; Merckx and </a:t>
            </a:r>
            <a:r>
              <a:rPr lang="en-GB" dirty="0" err="1"/>
              <a:t>Berwaerts</a:t>
            </a:r>
            <a:r>
              <a:rPr lang="en-GB" dirty="0"/>
              <a:t>, 2010)</a:t>
            </a:r>
          </a:p>
          <a:p>
            <a:pPr lvl="1"/>
            <a:r>
              <a:rPr lang="en-GB" dirty="0"/>
              <a:t>Habitat type</a:t>
            </a:r>
          </a:p>
          <a:p>
            <a:pPr lvl="1"/>
            <a:r>
              <a:rPr lang="en-GB" dirty="0"/>
              <a:t>Management (Schneider and Fry, 2001; Saarinen, 2002)</a:t>
            </a:r>
          </a:p>
          <a:p>
            <a:r>
              <a:rPr lang="en-GB" dirty="0"/>
              <a:t>At the landscape-scale (</a:t>
            </a:r>
            <a:r>
              <a:rPr lang="en-GB" dirty="0" err="1"/>
              <a:t>Sih</a:t>
            </a:r>
            <a:r>
              <a:rPr lang="en-GB" dirty="0"/>
              <a:t> et al., 2000):</a:t>
            </a:r>
          </a:p>
          <a:p>
            <a:pPr lvl="1"/>
            <a:r>
              <a:rPr lang="en-GB" dirty="0"/>
              <a:t>Fragmentation/isolation (</a:t>
            </a:r>
            <a:r>
              <a:rPr lang="en-GB" dirty="0" err="1"/>
              <a:t>Didham</a:t>
            </a:r>
            <a:r>
              <a:rPr lang="en-GB" dirty="0"/>
              <a:t>, 2010)</a:t>
            </a:r>
          </a:p>
          <a:p>
            <a:pPr lvl="1"/>
            <a:r>
              <a:rPr lang="en-GB" dirty="0"/>
              <a:t>Surrounding habitats</a:t>
            </a:r>
          </a:p>
          <a:p>
            <a:pPr lvl="1"/>
            <a:r>
              <a:rPr lang="en-GB" dirty="0"/>
              <a:t>Patch area (Merckx and </a:t>
            </a:r>
            <a:r>
              <a:rPr lang="en-GB" dirty="0" err="1"/>
              <a:t>Berwaerts</a:t>
            </a:r>
            <a:r>
              <a:rPr lang="en-GB" dirty="0"/>
              <a:t>, 2010)</a:t>
            </a:r>
          </a:p>
          <a:p>
            <a:pPr lvl="1"/>
            <a:r>
              <a:rPr lang="en-GB" dirty="0"/>
              <a:t>Climate</a:t>
            </a:r>
          </a:p>
          <a:p>
            <a:r>
              <a:rPr lang="en-GB" dirty="0"/>
              <a:t>Where my research fits in:</a:t>
            </a:r>
          </a:p>
          <a:p>
            <a:pPr marL="0" indent="0">
              <a:buNone/>
            </a:pPr>
            <a:r>
              <a:rPr lang="en-GB" dirty="0"/>
              <a:t>	Whilst taking these factors into account…</a:t>
            </a:r>
          </a:p>
          <a:p>
            <a:pPr lvl="1"/>
            <a:r>
              <a:rPr lang="en-GB" dirty="0"/>
              <a:t>The effect of increasing rotational coppicing into other locations within a reserve on the egg counts of a set transect.</a:t>
            </a:r>
          </a:p>
          <a:p>
            <a:pPr lvl="1"/>
            <a:r>
              <a:rPr lang="en-GB" dirty="0"/>
              <a:t>Provide justification for this approach and a basis for other sites to adopt similar strategies. </a:t>
            </a:r>
          </a:p>
          <a:p>
            <a:pPr lvl="1"/>
            <a:endParaRPr lang="en-GB" dirty="0"/>
          </a:p>
        </p:txBody>
      </p:sp>
    </p:spTree>
    <p:extLst>
      <p:ext uri="{BB962C8B-B14F-4D97-AF65-F5344CB8AC3E}">
        <p14:creationId xmlns:p14="http://schemas.microsoft.com/office/powerpoint/2010/main" val="2805980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EA1F8-AC80-4A83-B4A0-534F8AF29184}"/>
              </a:ext>
            </a:extLst>
          </p:cNvPr>
          <p:cNvSpPr>
            <a:spLocks noGrp="1"/>
          </p:cNvSpPr>
          <p:nvPr>
            <p:ph type="title"/>
          </p:nvPr>
        </p:nvSpPr>
        <p:spPr/>
        <p:txBody>
          <a:bodyPr/>
          <a:lstStyle/>
          <a:p>
            <a:r>
              <a:rPr lang="en-GB" dirty="0"/>
              <a:t>Methodological review</a:t>
            </a:r>
          </a:p>
        </p:txBody>
      </p:sp>
      <p:sp>
        <p:nvSpPr>
          <p:cNvPr id="3" name="Content Placeholder 2">
            <a:extLst>
              <a:ext uri="{FF2B5EF4-FFF2-40B4-BE49-F238E27FC236}">
                <a16:creationId xmlns:a16="http://schemas.microsoft.com/office/drawing/2014/main" id="{5244E2FA-ED49-4B9F-9E35-A11A155A8CB5}"/>
              </a:ext>
            </a:extLst>
          </p:cNvPr>
          <p:cNvSpPr>
            <a:spLocks noGrp="1"/>
          </p:cNvSpPr>
          <p:nvPr>
            <p:ph idx="1"/>
          </p:nvPr>
        </p:nvSpPr>
        <p:spPr/>
        <p:txBody>
          <a:bodyPr/>
          <a:lstStyle/>
          <a:p>
            <a:r>
              <a:rPr lang="en-GB" dirty="0"/>
              <a:t>Check if implementation of rotational coppicing into additional areas in 2009 is positively influencing the West Williamston 500m transect </a:t>
            </a:r>
            <a:r>
              <a:rPr lang="en-GB" i="1" dirty="0"/>
              <a:t>T. </a:t>
            </a:r>
            <a:r>
              <a:rPr lang="en-GB" i="1" dirty="0" err="1"/>
              <a:t>betulae</a:t>
            </a:r>
            <a:r>
              <a:rPr lang="en-GB" dirty="0"/>
              <a:t> egg counts.</a:t>
            </a:r>
          </a:p>
          <a:p>
            <a:pPr lvl="1"/>
            <a:r>
              <a:rPr lang="en-GB" dirty="0"/>
              <a:t>West Williamston 500m data - Secondary data </a:t>
            </a:r>
          </a:p>
          <a:p>
            <a:pPr lvl="2"/>
            <a:r>
              <a:rPr lang="en-GB" dirty="0"/>
              <a:t>Substantial time coverage</a:t>
            </a:r>
          </a:p>
          <a:p>
            <a:pPr lvl="2"/>
            <a:r>
              <a:rPr lang="en-GB" dirty="0"/>
              <a:t>Ease of acquisition</a:t>
            </a:r>
          </a:p>
          <a:p>
            <a:pPr lvl="2"/>
            <a:r>
              <a:rPr lang="en-GB" dirty="0"/>
              <a:t>Local – active participation in 2017 and 2018 counts</a:t>
            </a:r>
          </a:p>
          <a:p>
            <a:pPr lvl="2"/>
            <a:r>
              <a:rPr lang="en-GB" dirty="0"/>
              <a:t>Experience methodology first hand</a:t>
            </a:r>
          </a:p>
          <a:p>
            <a:pPr lvl="1"/>
            <a:r>
              <a:rPr lang="en-GB" dirty="0"/>
              <a:t>Quantitative data</a:t>
            </a:r>
          </a:p>
          <a:p>
            <a:pPr lvl="1"/>
            <a:r>
              <a:rPr lang="en-GB" dirty="0"/>
              <a:t>Inferential statistics – Student’s T-test, ANOVA tests with Post-hoc Fisher’s test</a:t>
            </a:r>
          </a:p>
          <a:p>
            <a:pPr marL="457200" lvl="1" indent="0">
              <a:buNone/>
            </a:pPr>
            <a:endParaRPr lang="en-GB" dirty="0"/>
          </a:p>
        </p:txBody>
      </p:sp>
    </p:spTree>
    <p:extLst>
      <p:ext uri="{BB962C8B-B14F-4D97-AF65-F5344CB8AC3E}">
        <p14:creationId xmlns:p14="http://schemas.microsoft.com/office/powerpoint/2010/main" val="2638142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24B5D-3466-4BAB-A774-8CFD5492185E}"/>
              </a:ext>
            </a:extLst>
          </p:cNvPr>
          <p:cNvSpPr>
            <a:spLocks noGrp="1"/>
          </p:cNvSpPr>
          <p:nvPr>
            <p:ph type="title"/>
          </p:nvPr>
        </p:nvSpPr>
        <p:spPr/>
        <p:txBody>
          <a:bodyPr/>
          <a:lstStyle/>
          <a:p>
            <a:r>
              <a:rPr lang="en-GB" dirty="0"/>
              <a:t>Methodological review</a:t>
            </a:r>
          </a:p>
        </p:txBody>
      </p:sp>
      <p:sp>
        <p:nvSpPr>
          <p:cNvPr id="3" name="Content Placeholder 2">
            <a:extLst>
              <a:ext uri="{FF2B5EF4-FFF2-40B4-BE49-F238E27FC236}">
                <a16:creationId xmlns:a16="http://schemas.microsoft.com/office/drawing/2014/main" id="{27DA144F-C7CE-41F2-BE6A-F771D29E49FF}"/>
              </a:ext>
            </a:extLst>
          </p:cNvPr>
          <p:cNvSpPr>
            <a:spLocks noGrp="1"/>
          </p:cNvSpPr>
          <p:nvPr>
            <p:ph idx="1"/>
          </p:nvPr>
        </p:nvSpPr>
        <p:spPr/>
        <p:txBody>
          <a:bodyPr/>
          <a:lstStyle/>
          <a:p>
            <a:r>
              <a:rPr lang="en-GB" dirty="0"/>
              <a:t>Comparison of West Williamston 500m transect egg counts with the Grafton Wood egg counts.</a:t>
            </a:r>
          </a:p>
          <a:p>
            <a:pPr lvl="1"/>
            <a:r>
              <a:rPr lang="en-GB" dirty="0"/>
              <a:t>Secondary data</a:t>
            </a:r>
          </a:p>
          <a:p>
            <a:pPr lvl="2"/>
            <a:r>
              <a:rPr lang="en-GB" dirty="0"/>
              <a:t>Substantial time coverage</a:t>
            </a:r>
          </a:p>
          <a:p>
            <a:pPr lvl="2"/>
            <a:r>
              <a:rPr lang="en-GB" dirty="0"/>
              <a:t>Ease of acquisition</a:t>
            </a:r>
          </a:p>
          <a:p>
            <a:pPr lvl="2"/>
            <a:r>
              <a:rPr lang="en-GB" dirty="0"/>
              <a:t>Similar methodology</a:t>
            </a:r>
          </a:p>
          <a:p>
            <a:pPr lvl="1"/>
            <a:r>
              <a:rPr lang="en-GB" dirty="0"/>
              <a:t>Quantitative data</a:t>
            </a:r>
          </a:p>
          <a:p>
            <a:pPr lvl="1"/>
            <a:r>
              <a:rPr lang="en-GB" dirty="0"/>
              <a:t>Inferential statistics – Student’s T-test</a:t>
            </a:r>
          </a:p>
        </p:txBody>
      </p:sp>
    </p:spTree>
    <p:extLst>
      <p:ext uri="{BB962C8B-B14F-4D97-AF65-F5344CB8AC3E}">
        <p14:creationId xmlns:p14="http://schemas.microsoft.com/office/powerpoint/2010/main" val="13254580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EEC79A-8E0B-43FC-AA37-15D6666B9B96}"/>
              </a:ext>
            </a:extLst>
          </p:cNvPr>
          <p:cNvSpPr>
            <a:spLocks noGrp="1"/>
          </p:cNvSpPr>
          <p:nvPr>
            <p:ph type="title"/>
          </p:nvPr>
        </p:nvSpPr>
        <p:spPr/>
        <p:txBody>
          <a:bodyPr/>
          <a:lstStyle/>
          <a:p>
            <a:r>
              <a:rPr lang="en-GB" dirty="0"/>
              <a:t>Methodological review</a:t>
            </a:r>
          </a:p>
        </p:txBody>
      </p:sp>
      <p:sp>
        <p:nvSpPr>
          <p:cNvPr id="3" name="Content Placeholder 2">
            <a:extLst>
              <a:ext uri="{FF2B5EF4-FFF2-40B4-BE49-F238E27FC236}">
                <a16:creationId xmlns:a16="http://schemas.microsoft.com/office/drawing/2014/main" id="{119C6318-1D0D-4790-A1A1-A2BE91C2104F}"/>
              </a:ext>
            </a:extLst>
          </p:cNvPr>
          <p:cNvSpPr>
            <a:spLocks noGrp="1"/>
          </p:cNvSpPr>
          <p:nvPr>
            <p:ph idx="1"/>
          </p:nvPr>
        </p:nvSpPr>
        <p:spPr/>
        <p:txBody>
          <a:bodyPr/>
          <a:lstStyle/>
          <a:p>
            <a:r>
              <a:rPr lang="en-GB" dirty="0"/>
              <a:t>Possible climatic relationships for West Williamston and Grafton Wood.</a:t>
            </a:r>
          </a:p>
          <a:p>
            <a:pPr lvl="1"/>
            <a:r>
              <a:rPr lang="en-GB" dirty="0"/>
              <a:t>Secondary data</a:t>
            </a:r>
          </a:p>
          <a:p>
            <a:pPr lvl="2"/>
            <a:r>
              <a:rPr lang="en-GB" dirty="0"/>
              <a:t>Substantial time coverage</a:t>
            </a:r>
          </a:p>
          <a:p>
            <a:pPr lvl="2"/>
            <a:r>
              <a:rPr lang="en-GB" dirty="0"/>
              <a:t>Ease of acquisition</a:t>
            </a:r>
          </a:p>
          <a:p>
            <a:pPr lvl="2"/>
            <a:r>
              <a:rPr lang="en-GB" dirty="0"/>
              <a:t>Multiple locations</a:t>
            </a:r>
          </a:p>
          <a:p>
            <a:pPr lvl="2"/>
            <a:r>
              <a:rPr lang="en-GB" dirty="0"/>
              <a:t>Multiple variables</a:t>
            </a:r>
          </a:p>
          <a:p>
            <a:pPr lvl="1"/>
            <a:r>
              <a:rPr lang="en-GB" dirty="0"/>
              <a:t>Quantitative data</a:t>
            </a:r>
          </a:p>
          <a:p>
            <a:pPr lvl="1"/>
            <a:r>
              <a:rPr lang="en-GB" dirty="0"/>
              <a:t>Inferential statistics – Spearman’s Rank, Pearson’s Product Moment Correlation</a:t>
            </a:r>
          </a:p>
          <a:p>
            <a:pPr lvl="2"/>
            <a:endParaRPr lang="en-GB" dirty="0"/>
          </a:p>
        </p:txBody>
      </p:sp>
    </p:spTree>
    <p:extLst>
      <p:ext uri="{BB962C8B-B14F-4D97-AF65-F5344CB8AC3E}">
        <p14:creationId xmlns:p14="http://schemas.microsoft.com/office/powerpoint/2010/main" val="6916239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2B0141-24E7-4BA3-A40A-A359614C80FD}"/>
              </a:ext>
            </a:extLst>
          </p:cNvPr>
          <p:cNvSpPr>
            <a:spLocks noGrp="1"/>
          </p:cNvSpPr>
          <p:nvPr>
            <p:ph type="title"/>
          </p:nvPr>
        </p:nvSpPr>
        <p:spPr>
          <a:xfrm>
            <a:off x="677334" y="609600"/>
            <a:ext cx="8596668" cy="1320800"/>
          </a:xfrm>
        </p:spPr>
        <p:txBody>
          <a:bodyPr anchor="t">
            <a:normAutofit/>
          </a:bodyPr>
          <a:lstStyle/>
          <a:p>
            <a:r>
              <a:rPr lang="en-GB" dirty="0"/>
              <a:t>Findings</a:t>
            </a:r>
          </a:p>
        </p:txBody>
      </p:sp>
      <p:sp>
        <p:nvSpPr>
          <p:cNvPr id="3" name="Content Placeholder 2">
            <a:extLst>
              <a:ext uri="{FF2B5EF4-FFF2-40B4-BE49-F238E27FC236}">
                <a16:creationId xmlns:a16="http://schemas.microsoft.com/office/drawing/2014/main" id="{EC0F2076-E025-4ACE-8BF0-459DC9767CBC}"/>
              </a:ext>
            </a:extLst>
          </p:cNvPr>
          <p:cNvSpPr>
            <a:spLocks noGrp="1"/>
          </p:cNvSpPr>
          <p:nvPr>
            <p:ph idx="1"/>
          </p:nvPr>
        </p:nvSpPr>
        <p:spPr>
          <a:xfrm>
            <a:off x="6336287" y="2160589"/>
            <a:ext cx="2934714" cy="3880773"/>
          </a:xfrm>
        </p:spPr>
        <p:txBody>
          <a:bodyPr>
            <a:normAutofit/>
          </a:bodyPr>
          <a:lstStyle/>
          <a:p>
            <a:pPr marL="0" indent="0">
              <a:buNone/>
            </a:pPr>
            <a:r>
              <a:rPr lang="en-GB" dirty="0"/>
              <a:t>Line graph showing the total observed egg counts along the 500m foreshore transect (not including non-linear sections) for each the annual surveys since 1995.</a:t>
            </a:r>
          </a:p>
          <a:p>
            <a:pPr marL="0" indent="0">
              <a:buNone/>
            </a:pPr>
            <a:r>
              <a:rPr lang="en-GB" dirty="0"/>
              <a:t>Two sample t-test: Mean before 2009 and mean for 2009 onwards significantly different.</a:t>
            </a:r>
          </a:p>
        </p:txBody>
      </p:sp>
      <p:pic>
        <p:nvPicPr>
          <p:cNvPr id="5" name="Picture 4">
            <a:extLst>
              <a:ext uri="{FF2B5EF4-FFF2-40B4-BE49-F238E27FC236}">
                <a16:creationId xmlns:a16="http://schemas.microsoft.com/office/drawing/2014/main" id="{71AE602E-4C97-4376-85BC-85A870E1E642}"/>
              </a:ext>
            </a:extLst>
          </p:cNvPr>
          <p:cNvPicPr>
            <a:picLocks noChangeAspect="1"/>
          </p:cNvPicPr>
          <p:nvPr/>
        </p:nvPicPr>
        <p:blipFill rotWithShape="1">
          <a:blip r:embed="rId2"/>
          <a:srcRect l="11777" r="3709" b="1"/>
          <a:stretch/>
        </p:blipFill>
        <p:spPr>
          <a:xfrm>
            <a:off x="672571" y="2159000"/>
            <a:ext cx="5423429" cy="3882362"/>
          </a:xfrm>
          <a:prstGeom prst="rect">
            <a:avLst/>
          </a:prstGeom>
        </p:spPr>
      </p:pic>
    </p:spTree>
    <p:extLst>
      <p:ext uri="{BB962C8B-B14F-4D97-AF65-F5344CB8AC3E}">
        <p14:creationId xmlns:p14="http://schemas.microsoft.com/office/powerpoint/2010/main" val="4083613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F688FA-3463-4C7D-A713-2A12FE4E28BE}"/>
              </a:ext>
            </a:extLst>
          </p:cNvPr>
          <p:cNvSpPr>
            <a:spLocks noGrp="1"/>
          </p:cNvSpPr>
          <p:nvPr>
            <p:ph type="title"/>
          </p:nvPr>
        </p:nvSpPr>
        <p:spPr>
          <a:xfrm>
            <a:off x="677334" y="609600"/>
            <a:ext cx="8596668" cy="1320800"/>
          </a:xfrm>
        </p:spPr>
        <p:txBody>
          <a:bodyPr anchor="t">
            <a:normAutofit/>
          </a:bodyPr>
          <a:lstStyle/>
          <a:p>
            <a:r>
              <a:rPr lang="en-GB" dirty="0"/>
              <a:t>Findings</a:t>
            </a:r>
          </a:p>
        </p:txBody>
      </p:sp>
      <p:pic>
        <p:nvPicPr>
          <p:cNvPr id="6" name="Picture 5">
            <a:extLst>
              <a:ext uri="{FF2B5EF4-FFF2-40B4-BE49-F238E27FC236}">
                <a16:creationId xmlns:a16="http://schemas.microsoft.com/office/drawing/2014/main" id="{86E91040-3B0B-4B84-B47E-C7C02A202A08}"/>
              </a:ext>
            </a:extLst>
          </p:cNvPr>
          <p:cNvPicPr>
            <a:picLocks noChangeAspect="1"/>
          </p:cNvPicPr>
          <p:nvPr/>
        </p:nvPicPr>
        <p:blipFill>
          <a:blip r:embed="rId2"/>
          <a:stretch>
            <a:fillRect/>
          </a:stretch>
        </p:blipFill>
        <p:spPr>
          <a:xfrm>
            <a:off x="677334" y="2064736"/>
            <a:ext cx="5749291" cy="3880773"/>
          </a:xfrm>
          <a:prstGeom prst="rect">
            <a:avLst/>
          </a:prstGeom>
        </p:spPr>
      </p:pic>
      <p:sp>
        <p:nvSpPr>
          <p:cNvPr id="3" name="Content Placeholder 2">
            <a:extLst>
              <a:ext uri="{FF2B5EF4-FFF2-40B4-BE49-F238E27FC236}">
                <a16:creationId xmlns:a16="http://schemas.microsoft.com/office/drawing/2014/main" id="{3D46ED6E-6008-436F-A855-AF3AD49AFC6E}"/>
              </a:ext>
            </a:extLst>
          </p:cNvPr>
          <p:cNvSpPr>
            <a:spLocks noGrp="1"/>
          </p:cNvSpPr>
          <p:nvPr>
            <p:ph idx="1"/>
          </p:nvPr>
        </p:nvSpPr>
        <p:spPr>
          <a:xfrm>
            <a:off x="6509345" y="2064736"/>
            <a:ext cx="2927185" cy="3880773"/>
          </a:xfrm>
        </p:spPr>
        <p:txBody>
          <a:bodyPr>
            <a:normAutofit/>
          </a:bodyPr>
          <a:lstStyle/>
          <a:p>
            <a:pPr marL="0" indent="0">
              <a:buNone/>
            </a:pPr>
            <a:r>
              <a:rPr lang="en-GB" dirty="0"/>
              <a:t>Graph shows average number of observed eggs for each section along the 500m transect both before 2009 and from 2009 onwards.</a:t>
            </a:r>
          </a:p>
          <a:p>
            <a:pPr marL="0" indent="0">
              <a:buNone/>
            </a:pPr>
            <a:r>
              <a:rPr lang="en-GB" sz="1500" dirty="0"/>
              <a:t>ANOVA before 2009: Section one significantly different from all other sections.</a:t>
            </a:r>
          </a:p>
          <a:p>
            <a:pPr marL="0" indent="0">
              <a:buNone/>
            </a:pPr>
            <a:r>
              <a:rPr lang="en-GB" sz="1500" dirty="0"/>
              <a:t>ANOVA for 2009 onwards: Section three no longer significantly different from section one. </a:t>
            </a:r>
          </a:p>
        </p:txBody>
      </p:sp>
    </p:spTree>
    <p:extLst>
      <p:ext uri="{BB962C8B-B14F-4D97-AF65-F5344CB8AC3E}">
        <p14:creationId xmlns:p14="http://schemas.microsoft.com/office/powerpoint/2010/main" val="24926106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CCDA7-0737-4F84-831A-5E7EEE615AFB}"/>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C865C2A2-632E-44B1-8C18-907BDD7671B3}"/>
              </a:ext>
            </a:extLst>
          </p:cNvPr>
          <p:cNvSpPr>
            <a:spLocks noGrp="1"/>
          </p:cNvSpPr>
          <p:nvPr>
            <p:ph idx="1"/>
          </p:nvPr>
        </p:nvSpPr>
        <p:spPr>
          <a:xfrm>
            <a:off x="677334" y="4726474"/>
            <a:ext cx="10837332" cy="1723052"/>
          </a:xfrm>
        </p:spPr>
        <p:txBody>
          <a:bodyPr/>
          <a:lstStyle/>
          <a:p>
            <a:pPr marL="0" indent="0">
              <a:buNone/>
            </a:pPr>
            <a:r>
              <a:rPr lang="en-GB" dirty="0"/>
              <a:t>Full site survey egg counts for 2010 (left) and 2015 (right). Egg count locations were recorded via GPS and then plotted on the maps, both of which have been provided by David Redhead (Redhead </a:t>
            </a:r>
            <a:r>
              <a:rPr lang="en-GB" dirty="0" err="1"/>
              <a:t>pers</a:t>
            </a:r>
            <a:r>
              <a:rPr lang="en-GB" dirty="0"/>
              <a:t> comms., 2018).</a:t>
            </a:r>
          </a:p>
        </p:txBody>
      </p:sp>
      <p:pic>
        <p:nvPicPr>
          <p:cNvPr id="4" name="Picture 3">
            <a:extLst>
              <a:ext uri="{FF2B5EF4-FFF2-40B4-BE49-F238E27FC236}">
                <a16:creationId xmlns:a16="http://schemas.microsoft.com/office/drawing/2014/main" id="{3C8756FC-7143-489F-8317-259A7AC59594}"/>
              </a:ext>
            </a:extLst>
          </p:cNvPr>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77334" y="1270000"/>
            <a:ext cx="5418666" cy="3461391"/>
          </a:xfrm>
          <a:prstGeom prst="rect">
            <a:avLst/>
          </a:prstGeom>
          <a:noFill/>
          <a:ln>
            <a:solidFill>
              <a:schemeClr val="tx1"/>
            </a:solidFill>
          </a:ln>
        </p:spPr>
      </p:pic>
      <p:pic>
        <p:nvPicPr>
          <p:cNvPr id="5" name="Picture 4">
            <a:extLst>
              <a:ext uri="{FF2B5EF4-FFF2-40B4-BE49-F238E27FC236}">
                <a16:creationId xmlns:a16="http://schemas.microsoft.com/office/drawing/2014/main" id="{45AAF744-0AB1-4CD1-9321-5AC36F388ADF}"/>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096000" y="1270000"/>
            <a:ext cx="5418666" cy="3461391"/>
          </a:xfrm>
          <a:prstGeom prst="rect">
            <a:avLst/>
          </a:prstGeom>
          <a:noFill/>
          <a:ln>
            <a:solidFill>
              <a:schemeClr val="tx1"/>
            </a:solidFill>
          </a:ln>
        </p:spPr>
      </p:pic>
    </p:spTree>
    <p:extLst>
      <p:ext uri="{BB962C8B-B14F-4D97-AF65-F5344CB8AC3E}">
        <p14:creationId xmlns:p14="http://schemas.microsoft.com/office/powerpoint/2010/main" val="17430838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E7546-29C9-434F-845C-AC66982D2F9C}"/>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990522DA-697F-4941-839A-82C3F46100C2}"/>
              </a:ext>
            </a:extLst>
          </p:cNvPr>
          <p:cNvSpPr>
            <a:spLocks noGrp="1"/>
          </p:cNvSpPr>
          <p:nvPr>
            <p:ph idx="1"/>
          </p:nvPr>
        </p:nvSpPr>
        <p:spPr>
          <a:xfrm>
            <a:off x="689889" y="5651859"/>
            <a:ext cx="10824775" cy="1017389"/>
          </a:xfrm>
        </p:spPr>
        <p:txBody>
          <a:bodyPr/>
          <a:lstStyle/>
          <a:p>
            <a:pPr marL="0" indent="0">
              <a:buNone/>
            </a:pPr>
            <a:r>
              <a:rPr lang="en-GB" dirty="0"/>
              <a:t>Left: Young P. spinosa growth along section one of the 500m transect. </a:t>
            </a:r>
          </a:p>
          <a:p>
            <a:pPr marL="0" indent="0">
              <a:buNone/>
            </a:pPr>
            <a:r>
              <a:rPr lang="en-GB" dirty="0"/>
              <a:t>Right: P. spinosa growth along section five of the 500m transect.</a:t>
            </a:r>
          </a:p>
        </p:txBody>
      </p:sp>
      <p:pic>
        <p:nvPicPr>
          <p:cNvPr id="4" name="Picture 3">
            <a:extLst>
              <a:ext uri="{FF2B5EF4-FFF2-40B4-BE49-F238E27FC236}">
                <a16:creationId xmlns:a16="http://schemas.microsoft.com/office/drawing/2014/main" id="{27D06AAB-37F2-4FBA-8EEE-C3E4C1B8CAD3}"/>
              </a:ext>
            </a:extLst>
          </p:cNvPr>
          <p:cNvPicPr/>
          <p:nvPr/>
        </p:nvPicPr>
        <p:blipFill rotWithShape="1">
          <a:blip r:embed="rId2" cstate="print">
            <a:extLst>
              <a:ext uri="{28A0092B-C50C-407E-A947-70E740481C1C}">
                <a14:useLocalDpi xmlns:a14="http://schemas.microsoft.com/office/drawing/2010/main" val="0"/>
              </a:ext>
            </a:extLst>
          </a:blip>
          <a:srcRect t="5251" r="19537" b="4503"/>
          <a:stretch/>
        </p:blipFill>
        <p:spPr bwMode="auto">
          <a:xfrm>
            <a:off x="677334" y="1403709"/>
            <a:ext cx="5309235" cy="4248150"/>
          </a:xfrm>
          <a:prstGeom prst="rect">
            <a:avLst/>
          </a:prstGeom>
          <a:noFill/>
          <a:ln>
            <a:solidFill>
              <a:schemeClr val="tx1"/>
            </a:solid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DB21DFE6-1DFB-4E4C-950C-5464179F7744}"/>
              </a:ext>
            </a:extLst>
          </p:cNvPr>
          <p:cNvPicPr/>
          <p:nvPr/>
        </p:nvPicPr>
        <p:blipFill>
          <a:blip r:embed="rId3" cstate="print">
            <a:extLst>
              <a:ext uri="{28A0092B-C50C-407E-A947-70E740481C1C}">
                <a14:useLocalDpi xmlns:a14="http://schemas.microsoft.com/office/drawing/2010/main" val="0"/>
              </a:ext>
            </a:extLst>
          </a:blip>
          <a:stretch>
            <a:fillRect/>
          </a:stretch>
        </p:blipFill>
        <p:spPr>
          <a:xfrm>
            <a:off x="5986568" y="1403709"/>
            <a:ext cx="5528097" cy="4248150"/>
          </a:xfrm>
          <a:prstGeom prst="rect">
            <a:avLst/>
          </a:prstGeom>
          <a:ln>
            <a:solidFill>
              <a:schemeClr val="tx1"/>
            </a:solidFill>
          </a:ln>
        </p:spPr>
      </p:pic>
    </p:spTree>
    <p:extLst>
      <p:ext uri="{BB962C8B-B14F-4D97-AF65-F5344CB8AC3E}">
        <p14:creationId xmlns:p14="http://schemas.microsoft.com/office/powerpoint/2010/main" val="26109344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44300-8E98-439D-8759-A99A6F989201}"/>
              </a:ext>
            </a:extLst>
          </p:cNvPr>
          <p:cNvSpPr>
            <a:spLocks noGrp="1"/>
          </p:cNvSpPr>
          <p:nvPr>
            <p:ph type="title"/>
          </p:nvPr>
        </p:nvSpPr>
        <p:spPr/>
        <p:txBody>
          <a:bodyPr/>
          <a:lstStyle/>
          <a:p>
            <a:r>
              <a:rPr lang="en-GB" dirty="0"/>
              <a:t>Findings</a:t>
            </a:r>
          </a:p>
        </p:txBody>
      </p:sp>
      <p:sp>
        <p:nvSpPr>
          <p:cNvPr id="3" name="Content Placeholder 2">
            <a:extLst>
              <a:ext uri="{FF2B5EF4-FFF2-40B4-BE49-F238E27FC236}">
                <a16:creationId xmlns:a16="http://schemas.microsoft.com/office/drawing/2014/main" id="{0E831652-514F-4D33-AF71-F4915DEFAEA6}"/>
              </a:ext>
            </a:extLst>
          </p:cNvPr>
          <p:cNvSpPr>
            <a:spLocks noGrp="1"/>
          </p:cNvSpPr>
          <p:nvPr>
            <p:ph idx="1"/>
          </p:nvPr>
        </p:nvSpPr>
        <p:spPr/>
        <p:txBody>
          <a:bodyPr/>
          <a:lstStyle/>
          <a:p>
            <a:r>
              <a:rPr lang="en-GB" dirty="0"/>
              <a:t>Overall, the Grafton Wood dataset shows and increasing trend too.</a:t>
            </a:r>
          </a:p>
          <a:p>
            <a:r>
              <a:rPr lang="en-GB" dirty="0"/>
              <a:t>Student’s T-test to compare West Williamston and Grafton Wood egg counts = not significantly different.</a:t>
            </a:r>
          </a:p>
          <a:p>
            <a:pPr lvl="1"/>
            <a:r>
              <a:rPr lang="en-GB" dirty="0"/>
              <a:t>Seem to support the use of RC at both sites.</a:t>
            </a:r>
          </a:p>
          <a:p>
            <a:r>
              <a:rPr lang="en-GB" dirty="0"/>
              <a:t>But…</a:t>
            </a:r>
          </a:p>
          <a:p>
            <a:pPr lvl="1"/>
            <a:r>
              <a:rPr lang="en-GB" dirty="0"/>
              <a:t>Site specific differences – habitat, area (56ha vs. 20ha), location</a:t>
            </a:r>
          </a:p>
          <a:p>
            <a:pPr lvl="1"/>
            <a:r>
              <a:rPr lang="en-GB" dirty="0"/>
              <a:t>Climate response</a:t>
            </a:r>
          </a:p>
          <a:p>
            <a:pPr lvl="1"/>
            <a:r>
              <a:rPr lang="en-GB" dirty="0"/>
              <a:t>Williams (2007): peaks in counts 2-3 years after coppicing at Grafton Wood – not evident in West Williamston.</a:t>
            </a:r>
          </a:p>
        </p:txBody>
      </p:sp>
    </p:spTree>
    <p:extLst>
      <p:ext uri="{BB962C8B-B14F-4D97-AF65-F5344CB8AC3E}">
        <p14:creationId xmlns:p14="http://schemas.microsoft.com/office/powerpoint/2010/main" val="11208539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71E82-F73A-4082-907B-147C0569F2C9}"/>
              </a:ext>
            </a:extLst>
          </p:cNvPr>
          <p:cNvSpPr>
            <a:spLocks noGrp="1"/>
          </p:cNvSpPr>
          <p:nvPr>
            <p:ph type="title"/>
          </p:nvPr>
        </p:nvSpPr>
        <p:spPr/>
        <p:txBody>
          <a:bodyPr/>
          <a:lstStyle/>
          <a:p>
            <a:r>
              <a:rPr lang="en-GB" dirty="0"/>
              <a:t>Conclusions</a:t>
            </a:r>
          </a:p>
        </p:txBody>
      </p:sp>
      <p:sp>
        <p:nvSpPr>
          <p:cNvPr id="3" name="Content Placeholder 2">
            <a:extLst>
              <a:ext uri="{FF2B5EF4-FFF2-40B4-BE49-F238E27FC236}">
                <a16:creationId xmlns:a16="http://schemas.microsoft.com/office/drawing/2014/main" id="{07A0503C-06D3-4246-9525-5FDE9CD4C375}"/>
              </a:ext>
            </a:extLst>
          </p:cNvPr>
          <p:cNvSpPr>
            <a:spLocks noGrp="1"/>
          </p:cNvSpPr>
          <p:nvPr>
            <p:ph idx="1"/>
          </p:nvPr>
        </p:nvSpPr>
        <p:spPr/>
        <p:txBody>
          <a:bodyPr>
            <a:normAutofit fontScale="92500" lnSpcReduction="10000"/>
          </a:bodyPr>
          <a:lstStyle/>
          <a:p>
            <a:r>
              <a:rPr lang="en-GB" dirty="0"/>
              <a:t>Increased rotational coppicing = highly beneficial to the </a:t>
            </a:r>
            <a:r>
              <a:rPr lang="en-GB" i="1" dirty="0"/>
              <a:t>T. </a:t>
            </a:r>
            <a:r>
              <a:rPr lang="en-GB" i="1" dirty="0" err="1"/>
              <a:t>betulae</a:t>
            </a:r>
            <a:r>
              <a:rPr lang="en-GB" i="1" dirty="0"/>
              <a:t> </a:t>
            </a:r>
            <a:r>
              <a:rPr lang="en-GB" dirty="0"/>
              <a:t>population at West Williamston.</a:t>
            </a:r>
          </a:p>
          <a:p>
            <a:r>
              <a:rPr lang="en-GB" dirty="0"/>
              <a:t>Must assume that a range of other factors also influence the population – Habitat quality.</a:t>
            </a:r>
          </a:p>
          <a:p>
            <a:r>
              <a:rPr lang="en-GB" dirty="0"/>
              <a:t>But lack of sympathetic management outside of the reserve likely a constraint to the overall health of the population and hinder its expansion.</a:t>
            </a:r>
          </a:p>
          <a:p>
            <a:r>
              <a:rPr lang="en-GB" dirty="0"/>
              <a:t>Contributions to literature and professional practice…</a:t>
            </a:r>
          </a:p>
          <a:p>
            <a:pPr lvl="1"/>
            <a:r>
              <a:rPr lang="en-GB" dirty="0"/>
              <a:t>This research helps to supports the use of rotational coppicing as a sympathetic management strategy.</a:t>
            </a:r>
          </a:p>
          <a:p>
            <a:pPr lvl="1"/>
            <a:r>
              <a:rPr lang="en-GB" dirty="0"/>
              <a:t>Sites with rotational coppicing already in effect could use this to justify increasing it into other locations within that site.</a:t>
            </a:r>
          </a:p>
          <a:p>
            <a:pPr lvl="1"/>
            <a:r>
              <a:rPr lang="en-GB" dirty="0"/>
              <a:t>Insight into site variability in counts and how various local and landscape elements influence them. </a:t>
            </a:r>
          </a:p>
        </p:txBody>
      </p:sp>
    </p:spTree>
    <p:extLst>
      <p:ext uri="{BB962C8B-B14F-4D97-AF65-F5344CB8AC3E}">
        <p14:creationId xmlns:p14="http://schemas.microsoft.com/office/powerpoint/2010/main" val="304902335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DF5F3-14B2-428B-8D65-325DE08767A2}"/>
              </a:ext>
            </a:extLst>
          </p:cNvPr>
          <p:cNvSpPr>
            <a:spLocks noGrp="1"/>
          </p:cNvSpPr>
          <p:nvPr>
            <p:ph type="title"/>
          </p:nvPr>
        </p:nvSpPr>
        <p:spPr/>
        <p:txBody>
          <a:bodyPr/>
          <a:lstStyle/>
          <a:p>
            <a:r>
              <a:rPr lang="en-GB" dirty="0"/>
              <a:t>Limitations</a:t>
            </a:r>
          </a:p>
        </p:txBody>
      </p:sp>
      <p:sp>
        <p:nvSpPr>
          <p:cNvPr id="3" name="Content Placeholder 2">
            <a:extLst>
              <a:ext uri="{FF2B5EF4-FFF2-40B4-BE49-F238E27FC236}">
                <a16:creationId xmlns:a16="http://schemas.microsoft.com/office/drawing/2014/main" id="{C14BAA64-7D8C-4826-9261-5FE41F3695C4}"/>
              </a:ext>
            </a:extLst>
          </p:cNvPr>
          <p:cNvSpPr>
            <a:spLocks noGrp="1"/>
          </p:cNvSpPr>
          <p:nvPr>
            <p:ph idx="1"/>
          </p:nvPr>
        </p:nvSpPr>
        <p:spPr/>
        <p:txBody>
          <a:bodyPr/>
          <a:lstStyle/>
          <a:p>
            <a:r>
              <a:rPr lang="en-GB" dirty="0"/>
              <a:t>Gaps in West Williamston egg count dataset resulting in omissions.</a:t>
            </a:r>
          </a:p>
          <a:p>
            <a:pPr lvl="1"/>
            <a:r>
              <a:rPr lang="en-GB" dirty="0"/>
              <a:t>Non-linear sections </a:t>
            </a:r>
          </a:p>
          <a:p>
            <a:pPr lvl="1"/>
            <a:r>
              <a:rPr lang="en-GB" dirty="0"/>
              <a:t>100m sections</a:t>
            </a:r>
          </a:p>
          <a:p>
            <a:r>
              <a:rPr lang="en-GB" dirty="0"/>
              <a:t>Reliance on the help of volunteers.</a:t>
            </a:r>
          </a:p>
          <a:p>
            <a:r>
              <a:rPr lang="en-GB" dirty="0"/>
              <a:t>Egg heights not recorded at West Williamston.</a:t>
            </a:r>
          </a:p>
          <a:p>
            <a:r>
              <a:rPr lang="en-GB" dirty="0"/>
              <a:t>The distance and altitudinal differences of the historic weather stations to the reserves.</a:t>
            </a:r>
          </a:p>
          <a:p>
            <a:endParaRPr lang="en-GB" dirty="0"/>
          </a:p>
          <a:p>
            <a:pPr lvl="1"/>
            <a:endParaRPr lang="en-GB" dirty="0"/>
          </a:p>
        </p:txBody>
      </p:sp>
    </p:spTree>
    <p:extLst>
      <p:ext uri="{BB962C8B-B14F-4D97-AF65-F5344CB8AC3E}">
        <p14:creationId xmlns:p14="http://schemas.microsoft.com/office/powerpoint/2010/main" val="134838868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E5810-D902-4452-B6AE-73226B972E08}"/>
              </a:ext>
            </a:extLst>
          </p:cNvPr>
          <p:cNvSpPr>
            <a:spLocks noGrp="1"/>
          </p:cNvSpPr>
          <p:nvPr>
            <p:ph type="title"/>
          </p:nvPr>
        </p:nvSpPr>
        <p:spPr/>
        <p:txBody>
          <a:bodyPr/>
          <a:lstStyle/>
          <a:p>
            <a:r>
              <a:rPr lang="en-GB" dirty="0"/>
              <a:t>Recommendations</a:t>
            </a:r>
          </a:p>
        </p:txBody>
      </p:sp>
      <p:sp>
        <p:nvSpPr>
          <p:cNvPr id="3" name="Content Placeholder 2">
            <a:extLst>
              <a:ext uri="{FF2B5EF4-FFF2-40B4-BE49-F238E27FC236}">
                <a16:creationId xmlns:a16="http://schemas.microsoft.com/office/drawing/2014/main" id="{B4773FB9-021E-4D8F-84AC-21D8D47145B3}"/>
              </a:ext>
            </a:extLst>
          </p:cNvPr>
          <p:cNvSpPr>
            <a:spLocks noGrp="1"/>
          </p:cNvSpPr>
          <p:nvPr>
            <p:ph idx="1"/>
          </p:nvPr>
        </p:nvSpPr>
        <p:spPr/>
        <p:txBody>
          <a:bodyPr>
            <a:normAutofit/>
          </a:bodyPr>
          <a:lstStyle/>
          <a:p>
            <a:r>
              <a:rPr lang="en-GB" dirty="0"/>
              <a:t>Rotational coppicing should be implemented onto other </a:t>
            </a:r>
            <a:r>
              <a:rPr lang="en-GB" i="1" dirty="0"/>
              <a:t>T. </a:t>
            </a:r>
            <a:r>
              <a:rPr lang="en-GB" i="1" dirty="0" err="1"/>
              <a:t>betulae</a:t>
            </a:r>
            <a:r>
              <a:rPr lang="en-GB" dirty="0"/>
              <a:t> sites.</a:t>
            </a:r>
          </a:p>
          <a:p>
            <a:pPr lvl="1"/>
            <a:r>
              <a:rPr lang="en-GB" dirty="0"/>
              <a:t>Where rotational coppicing is already utilised, identify other feasible areas for its implementation.</a:t>
            </a:r>
          </a:p>
          <a:p>
            <a:pPr lvl="1"/>
            <a:r>
              <a:rPr lang="en-GB" dirty="0"/>
              <a:t>Work with land owners to develop rotational coppicing plans.</a:t>
            </a:r>
          </a:p>
          <a:p>
            <a:r>
              <a:rPr lang="en-GB" dirty="0"/>
              <a:t>Include egg heights in future West Williamston surveys. </a:t>
            </a:r>
          </a:p>
          <a:p>
            <a:r>
              <a:rPr lang="en-GB" dirty="0"/>
              <a:t>Monitor north and middle field as part of the annual egg counts.</a:t>
            </a:r>
          </a:p>
        </p:txBody>
      </p:sp>
    </p:spTree>
    <p:extLst>
      <p:ext uri="{BB962C8B-B14F-4D97-AF65-F5344CB8AC3E}">
        <p14:creationId xmlns:p14="http://schemas.microsoft.com/office/powerpoint/2010/main" val="1794070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923AF-00FA-41A3-9000-7E74CB641AFF}"/>
              </a:ext>
            </a:extLst>
          </p:cNvPr>
          <p:cNvSpPr>
            <a:spLocks noGrp="1"/>
          </p:cNvSpPr>
          <p:nvPr>
            <p:ph type="title"/>
          </p:nvPr>
        </p:nvSpPr>
        <p:spPr/>
        <p:txBody>
          <a:bodyPr/>
          <a:lstStyle/>
          <a:p>
            <a:r>
              <a:rPr lang="en-GB" dirty="0"/>
              <a:t>Key references</a:t>
            </a:r>
          </a:p>
        </p:txBody>
      </p:sp>
      <p:sp>
        <p:nvSpPr>
          <p:cNvPr id="3" name="Content Placeholder 2">
            <a:extLst>
              <a:ext uri="{FF2B5EF4-FFF2-40B4-BE49-F238E27FC236}">
                <a16:creationId xmlns:a16="http://schemas.microsoft.com/office/drawing/2014/main" id="{55396E8B-A295-40A4-B5D2-F2A64BF97318}"/>
              </a:ext>
            </a:extLst>
          </p:cNvPr>
          <p:cNvSpPr>
            <a:spLocks noGrp="1"/>
          </p:cNvSpPr>
          <p:nvPr>
            <p:ph idx="1"/>
          </p:nvPr>
        </p:nvSpPr>
        <p:spPr>
          <a:xfrm>
            <a:off x="677334" y="1299411"/>
            <a:ext cx="8596668" cy="5390147"/>
          </a:xfrm>
        </p:spPr>
        <p:txBody>
          <a:bodyPr>
            <a:normAutofit fontScale="32500" lnSpcReduction="20000"/>
          </a:bodyPr>
          <a:lstStyle/>
          <a:p>
            <a:pPr marL="0" indent="0">
              <a:buNone/>
            </a:pPr>
            <a:r>
              <a:rPr lang="en-GB" sz="2200" dirty="0"/>
              <a:t>Butterfly Conservation. 2013, ‘Brown Hairstreak Thecla </a:t>
            </a:r>
            <a:r>
              <a:rPr lang="en-GB" sz="2200" dirty="0" err="1"/>
              <a:t>betulae</a:t>
            </a:r>
            <a:r>
              <a:rPr lang="en-GB" sz="2200" dirty="0"/>
              <a:t>’, Dorset: Butterfly Conservation.</a:t>
            </a:r>
          </a:p>
          <a:p>
            <a:pPr marL="0" indent="0">
              <a:buNone/>
            </a:pPr>
            <a:r>
              <a:rPr lang="en-GB" sz="2200" dirty="0"/>
              <a:t>Thomas, J. 1974, ‘Factors influencing the numbers and distribution of the Brown hairstreak, Thecla </a:t>
            </a:r>
            <a:r>
              <a:rPr lang="en-GB" sz="2200" dirty="0" err="1"/>
              <a:t>Betulae</a:t>
            </a:r>
            <a:r>
              <a:rPr lang="en-GB" sz="2200" dirty="0"/>
              <a:t> L., (Lepidoptera, </a:t>
            </a:r>
            <a:r>
              <a:rPr lang="en-GB" sz="2200" dirty="0" err="1"/>
              <a:t>Lycaenidae</a:t>
            </a:r>
            <a:r>
              <a:rPr lang="en-GB" sz="2200" dirty="0"/>
              <a:t>) and the Black Hairstreak, </a:t>
            </a:r>
            <a:r>
              <a:rPr lang="en-GB" sz="2200" dirty="0" err="1"/>
              <a:t>Strymonidia</a:t>
            </a:r>
            <a:r>
              <a:rPr lang="en-GB" sz="2200" dirty="0"/>
              <a:t> </a:t>
            </a:r>
            <a:r>
              <a:rPr lang="en-GB" sz="2200" dirty="0" err="1"/>
              <a:t>Pruni</a:t>
            </a:r>
            <a:r>
              <a:rPr lang="en-GB" sz="2200" dirty="0"/>
              <a:t> L., (Lepidoptera, </a:t>
            </a:r>
            <a:r>
              <a:rPr lang="en-GB" sz="2200" dirty="0" err="1"/>
              <a:t>Lycaenidae</a:t>
            </a:r>
            <a:r>
              <a:rPr lang="en-GB" sz="2200" dirty="0"/>
              <a:t>)’, PhD Thesis, University of Leicester, Leicester.</a:t>
            </a:r>
          </a:p>
          <a:p>
            <a:pPr marL="0" indent="0">
              <a:buNone/>
            </a:pPr>
            <a:r>
              <a:rPr lang="en-GB" sz="2200" dirty="0"/>
              <a:t>Williams, M. 2007, ‘Brown Hairstreak on the Move’ [Online] Worcestershire: Worcestershire Record, viewed 15 November 2018 &lt;http://www.wbrc.org.uk/worcrecd/Issue%2020/brown_hairstreak_on_the_move.htm&gt;</a:t>
            </a:r>
          </a:p>
          <a:p>
            <a:pPr marL="0" indent="0">
              <a:buNone/>
            </a:pPr>
            <a:r>
              <a:rPr lang="en-GB" sz="2200" dirty="0"/>
              <a:t>Thomas, J. and Lewington, R. 2010, ‘The Butterflies of Britain &amp; Ireland’, British Wildlife Publishing Ltd. </a:t>
            </a:r>
          </a:p>
          <a:p>
            <a:pPr marL="0" indent="0">
              <a:buNone/>
            </a:pPr>
            <a:r>
              <a:rPr lang="en-GB" sz="2200" dirty="0"/>
              <a:t>Merckx, T. and </a:t>
            </a:r>
            <a:r>
              <a:rPr lang="en-GB" sz="2200" dirty="0" err="1"/>
              <a:t>Berwaerts</a:t>
            </a:r>
            <a:r>
              <a:rPr lang="en-GB" sz="2200" dirty="0"/>
              <a:t>, K. 2010, ‘What type of hedgerows do Brown hairstreak (Thecla </a:t>
            </a:r>
            <a:r>
              <a:rPr lang="en-GB" sz="2200" dirty="0" err="1"/>
              <a:t>betulae</a:t>
            </a:r>
            <a:r>
              <a:rPr lang="en-GB" sz="2200" dirty="0"/>
              <a:t> L.) butterﬂies prefer? Implications for European agricultural landscape conservation’, Insect Conservation and Diversity, vol. 3, no. 3, pp. 194-204.</a:t>
            </a:r>
          </a:p>
          <a:p>
            <a:pPr marL="0" indent="0">
              <a:buNone/>
            </a:pPr>
            <a:r>
              <a:rPr lang="en-GB" sz="2200" dirty="0" err="1"/>
              <a:t>Fartmann</a:t>
            </a:r>
            <a:r>
              <a:rPr lang="en-GB" sz="2200" dirty="0"/>
              <a:t>, T. and </a:t>
            </a:r>
            <a:r>
              <a:rPr lang="en-GB" sz="2200" dirty="0" err="1"/>
              <a:t>Timmermann</a:t>
            </a:r>
            <a:r>
              <a:rPr lang="en-GB" sz="2200" dirty="0"/>
              <a:t>, K. 2006, ‘Where to ﬁnd the eggs and how to manage the breeding sites of the Brown Hairstreak (Thecla </a:t>
            </a:r>
            <a:r>
              <a:rPr lang="en-GB" sz="2200" dirty="0" err="1"/>
              <a:t>betulae</a:t>
            </a:r>
            <a:r>
              <a:rPr lang="en-GB" sz="2200" dirty="0"/>
              <a:t> (Linnaeus, 1758)) in Central Europe?’, Nota </a:t>
            </a:r>
            <a:r>
              <a:rPr lang="en-GB" sz="2200" dirty="0" err="1"/>
              <a:t>Lepidopterologica</a:t>
            </a:r>
            <a:r>
              <a:rPr lang="en-GB" sz="2200" dirty="0"/>
              <a:t>, vol. 29, no. 1, pp. 117-126.</a:t>
            </a:r>
          </a:p>
          <a:p>
            <a:pPr marL="0" indent="0">
              <a:buNone/>
            </a:pPr>
            <a:r>
              <a:rPr lang="en-GB" sz="2200" dirty="0"/>
              <a:t>Butterfly Conservation. 2012, ‘Wetlands’, Dorset: Butterfly Conservation, viewed 10 May 2019 &lt;https://butterfly-conservation.org/our-work/habitat-management/wetlands&gt;</a:t>
            </a:r>
          </a:p>
          <a:p>
            <a:pPr marL="0" indent="0">
              <a:buNone/>
            </a:pPr>
            <a:r>
              <a:rPr lang="en-GB" sz="2200" dirty="0" err="1"/>
              <a:t>Opdam</a:t>
            </a:r>
            <a:r>
              <a:rPr lang="en-GB" sz="2200" dirty="0"/>
              <a:t>, P. 1991, ‘Metapopulation theory and habitat fragmentation: a review of </a:t>
            </a:r>
            <a:r>
              <a:rPr lang="en-GB" sz="2200" dirty="0" err="1"/>
              <a:t>holarctic</a:t>
            </a:r>
            <a:r>
              <a:rPr lang="en-GB" sz="2200" dirty="0"/>
              <a:t> breeding bird studies’, Landscape Ecology, vol. 5, no. 2, pp. 93-106.</a:t>
            </a:r>
          </a:p>
          <a:p>
            <a:pPr marL="0" indent="0">
              <a:buNone/>
            </a:pPr>
            <a:r>
              <a:rPr lang="en-GB" sz="2200" dirty="0" err="1"/>
              <a:t>Sih</a:t>
            </a:r>
            <a:r>
              <a:rPr lang="en-GB" sz="2200" dirty="0"/>
              <a:t>, A., Jonsson, B., and </a:t>
            </a:r>
            <a:r>
              <a:rPr lang="en-GB" sz="2200" dirty="0" err="1"/>
              <a:t>Luikart</a:t>
            </a:r>
            <a:r>
              <a:rPr lang="en-GB" sz="2200" dirty="0"/>
              <a:t>, G. 2000, ‘Habitat loss: ecological, evolutionary and genetic consequences’, Trends in Ecology and Evolution, vol. 15, no. 4, pp. 132-134.</a:t>
            </a:r>
          </a:p>
          <a:p>
            <a:pPr marL="0" indent="0">
              <a:buNone/>
            </a:pPr>
            <a:r>
              <a:rPr lang="en-GB" sz="2200" dirty="0" err="1"/>
              <a:t>MetOffice</a:t>
            </a:r>
            <a:r>
              <a:rPr lang="en-GB" sz="2200" dirty="0"/>
              <a:t>. 2012, ‘UK Climate – Historic Station Data’ [Online] Devon: </a:t>
            </a:r>
            <a:r>
              <a:rPr lang="en-GB" sz="2200" dirty="0" err="1"/>
              <a:t>MetOffice</a:t>
            </a:r>
            <a:r>
              <a:rPr lang="en-GB" sz="2200" dirty="0"/>
              <a:t>, viewed 10 January 2019, &lt;https://www.metoffice.gov.uk/public/weather/climate-historic/#?tab=climateHistoric&gt;</a:t>
            </a:r>
          </a:p>
          <a:p>
            <a:pPr marL="0" indent="0">
              <a:buNone/>
            </a:pPr>
            <a:r>
              <a:rPr lang="en-US" sz="2200" dirty="0"/>
              <a:t>UKBMS. 2016, ‘Brown Hairstreak Monitoring Guidance’, Dorset: Butterfly Conservation.</a:t>
            </a:r>
          </a:p>
          <a:p>
            <a:pPr marL="0" indent="0">
              <a:buNone/>
            </a:pPr>
            <a:r>
              <a:rPr lang="en-GB" sz="2200" dirty="0"/>
              <a:t>Walton, N. 2009, ‘A Guide to Blackthorn Management for the Brown Hairstreak at West Williamston Nature Reserve, Pembrokeshire’, Pembrokeshire: The Wildlife Trusts of South and West Wales.</a:t>
            </a:r>
          </a:p>
          <a:p>
            <a:pPr marL="0" indent="0">
              <a:buNone/>
            </a:pPr>
            <a:r>
              <a:rPr lang="en-GB" sz="2200" dirty="0"/>
              <a:t>Anderson, N. and Walton, N. 1998, ‘West Williamston Nature Reserve SSSI Minimum Format Management Plan’, Pembrokeshire: The Wildlife Trusts of South and West Wales. </a:t>
            </a:r>
          </a:p>
          <a:p>
            <a:pPr marL="0" indent="0">
              <a:buNone/>
            </a:pPr>
            <a:r>
              <a:rPr lang="en-GB" sz="2200" dirty="0"/>
              <a:t>Bulman, C. 2007, ‘Woodlands – A vital habitat for butterflies and moths’, Quarterly Journal of Forestry, vol. 101, no. 1, pp. 29-38.</a:t>
            </a:r>
          </a:p>
          <a:p>
            <a:pPr marL="0" indent="0">
              <a:buNone/>
            </a:pPr>
            <a:r>
              <a:rPr lang="en-GB" sz="2200" dirty="0"/>
              <a:t>Berg, A., </a:t>
            </a:r>
            <a:r>
              <a:rPr lang="en-GB" sz="2200" dirty="0" err="1"/>
              <a:t>Ahrne</a:t>
            </a:r>
            <a:r>
              <a:rPr lang="en-GB" sz="2200" dirty="0"/>
              <a:t>, K., </a:t>
            </a:r>
            <a:r>
              <a:rPr lang="en-GB" sz="2200" dirty="0" err="1"/>
              <a:t>Ockinger</a:t>
            </a:r>
            <a:r>
              <a:rPr lang="en-GB" sz="2200" dirty="0"/>
              <a:t>, E., </a:t>
            </a:r>
            <a:r>
              <a:rPr lang="en-GB" sz="2200" dirty="0" err="1"/>
              <a:t>Svensson</a:t>
            </a:r>
            <a:r>
              <a:rPr lang="en-GB" sz="2200" dirty="0"/>
              <a:t>, R. and </a:t>
            </a:r>
            <a:r>
              <a:rPr lang="en-GB" sz="2200" dirty="0" err="1"/>
              <a:t>Soderstrom</a:t>
            </a:r>
            <a:r>
              <a:rPr lang="en-GB" sz="2200" dirty="0"/>
              <a:t>, B. 2011, ‘Butterfly distribution and abundance is affected by variation in the Swedish forest-farmland landscape’, Biological Conservation, vol. 144, no. 12, pp. 2819-2831.</a:t>
            </a:r>
          </a:p>
          <a:p>
            <a:pPr marL="0" indent="0">
              <a:buNone/>
            </a:pPr>
            <a:r>
              <a:rPr lang="en-GB" sz="2200" dirty="0" err="1"/>
              <a:t>Liivamagi</a:t>
            </a:r>
            <a:r>
              <a:rPr lang="en-GB" sz="2200" dirty="0"/>
              <a:t>, A., </a:t>
            </a:r>
            <a:r>
              <a:rPr lang="en-GB" sz="2200" dirty="0" err="1"/>
              <a:t>Kuusemets</a:t>
            </a:r>
            <a:r>
              <a:rPr lang="en-GB" sz="2200" dirty="0"/>
              <a:t>, V., </a:t>
            </a:r>
            <a:r>
              <a:rPr lang="en-GB" sz="2200" dirty="0" err="1"/>
              <a:t>Kaart</a:t>
            </a:r>
            <a:r>
              <a:rPr lang="en-GB" sz="2200" dirty="0"/>
              <a:t>, T., </a:t>
            </a:r>
            <a:r>
              <a:rPr lang="en-GB" sz="2200" dirty="0" err="1"/>
              <a:t>Luig</a:t>
            </a:r>
            <a:r>
              <a:rPr lang="en-GB" sz="2200" dirty="0"/>
              <a:t>, J., and Diaz-</a:t>
            </a:r>
            <a:r>
              <a:rPr lang="en-GB" sz="2200" dirty="0" err="1"/>
              <a:t>Forero</a:t>
            </a:r>
            <a:r>
              <a:rPr lang="en-GB" sz="2200" dirty="0"/>
              <a:t>, I. 2014, ‘Inﬂuence of habitat and landscape on butterﬂy diversity of semi-natural meadows within forest-dominated landscapes’, Journal of Insect Conservation, vol. 18, no. 6, pp. 1137-1145.</a:t>
            </a:r>
          </a:p>
          <a:p>
            <a:pPr marL="0" indent="0">
              <a:buNone/>
            </a:pPr>
            <a:r>
              <a:rPr lang="en-GB" sz="2200" dirty="0" err="1"/>
              <a:t>Beneš</a:t>
            </a:r>
            <a:r>
              <a:rPr lang="en-GB" sz="2200" dirty="0"/>
              <a:t>, J., Kepka, P. and </a:t>
            </a:r>
            <a:r>
              <a:rPr lang="en-GB" sz="2200" dirty="0" err="1"/>
              <a:t>Konvička</a:t>
            </a:r>
            <a:r>
              <a:rPr lang="en-GB" sz="2200" dirty="0"/>
              <a:t>, M. 2003, ‘Limestone Quarries as Refuges for European Xerophilous Butterflies’, Conservation Biology, vol. 17, no. 4, pp. 1058-1069.</a:t>
            </a:r>
          </a:p>
          <a:p>
            <a:pPr marL="0" indent="0">
              <a:buNone/>
            </a:pPr>
            <a:r>
              <a:rPr lang="en-GB" sz="2200" dirty="0"/>
              <a:t>Redhead, D. 2018, </a:t>
            </a:r>
            <a:r>
              <a:rPr lang="en-GB" sz="2200" dirty="0" err="1"/>
              <a:t>‘Re</a:t>
            </a:r>
            <a:r>
              <a:rPr lang="en-GB" sz="2200" dirty="0"/>
              <a:t>: Brown hairstreak dissertation’ [Email].</a:t>
            </a:r>
          </a:p>
          <a:p>
            <a:pPr marL="0" indent="0">
              <a:buNone/>
            </a:pPr>
            <a:r>
              <a:rPr lang="en-GB" sz="2200" dirty="0"/>
              <a:t>Schneider, C. and Fry, G. 2001, ‘The inﬂuence of landscape grain size on butterﬂy diversity in grasslands’, Journal of Insect Conservation, vol. 5, no. 3, pp. 163-171.</a:t>
            </a:r>
          </a:p>
          <a:p>
            <a:pPr marL="0" indent="0">
              <a:buNone/>
            </a:pPr>
            <a:r>
              <a:rPr lang="en-GB" sz="2200" dirty="0"/>
              <a:t>Saarinen, K. (2002), ‘A comparison of butterﬂy communities along ﬁeld margins under traditional and intensive management in SE Finland’, Agriculture Ecosystems and Environment, vol. 90, no. 1, pp. 59-65.</a:t>
            </a:r>
          </a:p>
          <a:p>
            <a:pPr marL="0" indent="0">
              <a:buNone/>
            </a:pPr>
            <a:r>
              <a:rPr lang="en-GB" sz="2200" dirty="0" err="1"/>
              <a:t>Didham</a:t>
            </a:r>
            <a:r>
              <a:rPr lang="en-GB" sz="2200" dirty="0"/>
              <a:t>, R. 2010, ‘Ecological consequences of habitat fragmentation’, In: </a:t>
            </a:r>
            <a:r>
              <a:rPr lang="en-GB" sz="2200" dirty="0" err="1"/>
              <a:t>eLS</a:t>
            </a:r>
            <a:r>
              <a:rPr lang="en-GB" sz="2200" dirty="0"/>
              <a:t>. John Wiley &amp; Sons Ltd, Chichester. http://www.els.net [</a:t>
            </a:r>
            <a:r>
              <a:rPr lang="en-GB" sz="2200" dirty="0" err="1"/>
              <a:t>doi</a:t>
            </a:r>
            <a:r>
              <a:rPr lang="en-GB" sz="2200" dirty="0"/>
              <a:t>: 10.1002/9780470015902.a0021904].</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393059815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91E99B-341A-4E4A-8E33-B88ABC8BC06E}"/>
              </a:ext>
            </a:extLst>
          </p:cNvPr>
          <p:cNvSpPr>
            <a:spLocks noGrp="1"/>
          </p:cNvSpPr>
          <p:nvPr>
            <p:ph type="title"/>
          </p:nvPr>
        </p:nvSpPr>
        <p:spPr>
          <a:xfrm>
            <a:off x="3386667" y="2768600"/>
            <a:ext cx="5418666" cy="1320800"/>
          </a:xfrm>
        </p:spPr>
        <p:txBody>
          <a:bodyPr>
            <a:normAutofit/>
          </a:bodyPr>
          <a:lstStyle/>
          <a:p>
            <a:r>
              <a:rPr lang="en-GB" sz="6000" dirty="0"/>
              <a:t>Any questions?</a:t>
            </a:r>
          </a:p>
        </p:txBody>
      </p:sp>
    </p:spTree>
    <p:extLst>
      <p:ext uri="{BB962C8B-B14F-4D97-AF65-F5344CB8AC3E}">
        <p14:creationId xmlns:p14="http://schemas.microsoft.com/office/powerpoint/2010/main" val="81275378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otalTime>2529</TotalTime>
  <Words>1803</Words>
  <Application>Microsoft Office PowerPoint</Application>
  <PresentationFormat>Widescreen</PresentationFormat>
  <Paragraphs>142</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Trebuchet MS</vt:lpstr>
      <vt:lpstr>Wingdings 3</vt:lpstr>
      <vt:lpstr>Facet</vt:lpstr>
      <vt:lpstr>The Effects of Rotational Coppicing on a Thecla Betulae (Brown Haistreak Butterfly) Population at the West Williamston Nature Reserve in Pembrokeshire</vt:lpstr>
      <vt:lpstr>Introduction</vt:lpstr>
      <vt:lpstr>Introduction</vt:lpstr>
      <vt:lpstr>Introduction</vt:lpstr>
      <vt:lpstr>Literature review </vt:lpstr>
      <vt:lpstr>Methodological review</vt:lpstr>
      <vt:lpstr>Methodological review</vt:lpstr>
      <vt:lpstr>Methodological review</vt:lpstr>
      <vt:lpstr>Findings</vt:lpstr>
      <vt:lpstr>Findings</vt:lpstr>
      <vt:lpstr>Findings</vt:lpstr>
      <vt:lpstr>Findings</vt:lpstr>
      <vt:lpstr>Findings</vt:lpstr>
      <vt:lpstr>Conclusions</vt:lpstr>
      <vt:lpstr>Limitations</vt:lpstr>
      <vt:lpstr>Recommendations</vt:lpstr>
      <vt:lpstr>Key references</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Effects of Rotational Coppicing on a Thecla Betulae (Brown Haistreak Butterfly) Population at the West Williamston Nature Reserve in Pembrokeshire</dc:title>
  <dc:creator>David Rowe</dc:creator>
  <cp:lastModifiedBy>David Rowe</cp:lastModifiedBy>
  <cp:revision>59</cp:revision>
  <dcterms:created xsi:type="dcterms:W3CDTF">2019-05-23T18:10:43Z</dcterms:created>
  <dcterms:modified xsi:type="dcterms:W3CDTF">2019-05-29T17:48:18Z</dcterms:modified>
</cp:coreProperties>
</file>