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31"/>
  </p:notesMasterIdLst>
  <p:handoutMasterIdLst>
    <p:handoutMasterId r:id="rId32"/>
  </p:handoutMasterIdLst>
  <p:sldIdLst>
    <p:sldId id="286" r:id="rId5"/>
    <p:sldId id="301" r:id="rId6"/>
    <p:sldId id="314" r:id="rId7"/>
    <p:sldId id="315" r:id="rId8"/>
    <p:sldId id="316" r:id="rId9"/>
    <p:sldId id="317" r:id="rId10"/>
    <p:sldId id="318" r:id="rId11"/>
    <p:sldId id="302" r:id="rId12"/>
    <p:sldId id="303" r:id="rId13"/>
    <p:sldId id="307" r:id="rId14"/>
    <p:sldId id="308" r:id="rId15"/>
    <p:sldId id="309" r:id="rId16"/>
    <p:sldId id="304" r:id="rId17"/>
    <p:sldId id="305" r:id="rId18"/>
    <p:sldId id="306" r:id="rId19"/>
    <p:sldId id="312" r:id="rId20"/>
    <p:sldId id="311" r:id="rId21"/>
    <p:sldId id="293" r:id="rId22"/>
    <p:sldId id="294" r:id="rId23"/>
    <p:sldId id="319" r:id="rId24"/>
    <p:sldId id="320" r:id="rId25"/>
    <p:sldId id="322" r:id="rId26"/>
    <p:sldId id="323" r:id="rId27"/>
    <p:sldId id="299" r:id="rId28"/>
    <p:sldId id="313" r:id="rId29"/>
    <p:sldId id="289" r:id="rId30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8C5BA2-316F-5F42-4199-2E4160828B23}" v="36" dt="2022-08-18T12:22:03.936"/>
    <p1510:client id="{07641B77-761F-53A7-0FF9-4626A1D01A68}" v="186" dt="2022-08-15T14:54:27.806"/>
    <p1510:client id="{0E8015E4-6A0C-AB90-A46A-D45FD728EA77}" v="37" dt="2022-08-17T09:47:37.737"/>
    <p1510:client id="{2CAD535F-E9C5-7C42-7237-BE654F783E58}" v="962" dt="2022-08-15T13:26:56.120"/>
    <p1510:client id="{3A29FE97-B165-4624-8D61-160A88AE1020}" v="16" dt="2022-08-07T14:13:10.299"/>
    <p1510:client id="{6E9E4BDF-9864-A418-DF7C-3BC4220C240E}" v="645" dt="2022-08-08T11:54:45.742"/>
    <p1510:client id="{F94953FA-6CD7-B8FA-6744-70E3C25CD26B}" v="17" dt="2022-08-18T12:45:02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82" autoAdjust="0"/>
    <p:restoredTop sz="94595"/>
  </p:normalViewPr>
  <p:slideViewPr>
    <p:cSldViewPr>
      <p:cViewPr varScale="1">
        <p:scale>
          <a:sx n="62" d="100"/>
          <a:sy n="62" d="100"/>
        </p:scale>
        <p:origin x="13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slide" Target="slides/slide22.xml" Id="rId26" /><Relationship Type="http://schemas.openxmlformats.org/officeDocument/2006/relationships/slide" Target="slides/slide17.xml" Id="rId21" /><Relationship Type="http://schemas.openxmlformats.org/officeDocument/2006/relationships/viewProps" Target="viewProps.xml" Id="rId34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slide" Target="slides/slide21.xml" Id="rId25" /><Relationship Type="http://schemas.openxmlformats.org/officeDocument/2006/relationships/presProps" Target="presProps.xml" Id="rId33" /><Relationship Type="http://schemas.microsoft.com/office/2015/10/relationships/revisionInfo" Target="revisionInfo.xml" Id="rId38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slide" Target="slides/slide25.xml" Id="rId29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handoutMaster" Target="handoutMasters/handoutMaster1.xml" Id="rId32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slide" Target="slides/slide24.xml" Id="rId28" /><Relationship Type="http://schemas.openxmlformats.org/officeDocument/2006/relationships/tableStyles" Target="tableStyles.xml" Id="rId36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notesMaster" Target="notesMasters/notesMaster1.xml" Id="rId31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slide" Target="slides/slide23.xml" Id="rId27" /><Relationship Type="http://schemas.openxmlformats.org/officeDocument/2006/relationships/slide" Target="slides/slide26.xml" Id="rId30" /><Relationship Type="http://schemas.openxmlformats.org/officeDocument/2006/relationships/theme" Target="theme/theme1.xml" Id="rId35" /><Relationship Type="http://schemas.openxmlformats.org/officeDocument/2006/relationships/slide" Target="slides/slide4.xml" Id="rId8" /><Relationship Type="http://schemas.openxmlformats.org/officeDocument/2006/relationships/customXml" Target="../customXml/item3.xml" Id="rId3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D25A6897-E4CE-A6BB-D7C5-9F5DB2C7DE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DEE44604-F0EE-7143-22CC-2D809F3DA56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E004A27D-1038-1AC2-93C9-F4A86D64E7C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FFBFD2AC-1732-39AB-1E91-1BE538DAE95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62D28C-6034-4E6F-B251-69EEA954DEE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4B59015-AE72-6D2F-9FFB-C004909CCC9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2D72022-1572-98E1-FA8B-35433F73373E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6ABDB13C-469E-9634-1210-43E18112AB1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EC647E95-C463-556E-B19D-F90A73EE7D5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C2B5FEBE-E4E7-9B9F-7F3A-66EBAD16BC7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BF7B7B67-54B1-0451-132E-65548B48D1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6368A1-C4C7-4CB8-A264-0602C21F3A6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D036-FA0A-229F-743D-3D17DBC652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389DE4-ABCA-409D-9E87-09752578073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BC573-4CA2-A9C7-929B-581AF240D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FC71A-307F-5DBB-E542-05754F525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8AB38-69F0-434B-ABD7-DEDE202591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1292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A82D65-37DD-EC18-55C9-58CB9961F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67FAD-6A32-AB15-85A3-64310531D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9ACC9-1FD8-487A-0C19-A1A0068C6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06C06-DC0E-477B-BDEB-41F4DCAC87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2150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4F49B-719D-0596-1D5A-5EFC59D22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7ADC6-694B-4886-A05D-9C7C1FE75925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05DDB3E-8D2E-2CEB-8313-F6ADEAA1FE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A0738-CF2E-4548-9A52-DB3BC5B63A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1862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37BE138-CF40-B015-6DF9-3CD4092DD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A3456-F9AB-4811-8F50-A90007C94FA8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41012-86AD-A4B4-D5DA-28494E3A2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0E522-3CE5-486B-BEEE-D335A65D58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09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C572990-2660-0E68-517C-858DC2AB5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29C0A-351F-4AF9-A9B4-C05703445C4B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6207F7A-4309-FDA1-E057-5A6BBE8192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0FCC8-D6DC-469B-8D7F-8204BBD324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09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51E0F7A-A79C-7EFD-74D0-22AEB6CDC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69977-E900-42F8-B435-0BFD001679D7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85E313-4E2F-91BC-2DDE-8886AA7B232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CF4B9-B753-48BF-97C4-B62B894851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1721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A858073-D5F3-6F7B-2F7D-C9070FE17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E1269-FA3C-4B87-8F23-47A7DC5A0403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4D84864-A055-2E7F-EC8F-AFFB74321D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D782-9E44-425C-8AC5-FB83B2052E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349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0ABDB58-CFC1-E24B-D376-A3427F1C7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91200-2704-4FA5-A228-21FA231B94DA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2F03B-17E8-7803-9B24-7E2393F465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F2684-E3FA-4A68-8650-988A3657A6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6324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D6987E0-E6FB-908F-598F-FCB8AE68F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418F2-60B8-40CF-A78A-01D18911FD27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FB9A4-085A-CCDA-6C8F-1E7B7358FC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000AB-09A0-42B1-86CB-4F6079B642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9387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953BA-8D81-E826-54F8-2DC4F923B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AAFEC-1708-4ACC-94AD-58D9E8FE49BA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F2ED55F-6EB7-5459-3C4F-726E7B740E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686D7-12FB-48FD-B420-4A46F49564C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056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5DB98-CC27-CE75-4E99-19C448C8D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052788-90EC-4AED-9F0B-D1C22E6C7C7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72BD567-9922-B16A-234A-0DA93E69D0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CB0D3-320D-474A-8A51-FC59BE508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4283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5614219-5D60-8C6C-240D-65610DC5574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2E4FD06-26D2-14E5-2DE7-6E21ABBBBBD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5110F-3D7C-0029-FBCE-1EFB6218F5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>
              <a:defRPr/>
            </a:pPr>
            <a:fld id="{7D2F10B5-1066-464E-8EFE-A6929144F38D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78E04-BE52-E824-D6AB-FA97F3C92D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charset="0"/>
              </a:defRPr>
            </a:lvl1pPr>
          </a:lstStyle>
          <a:p>
            <a:pPr>
              <a:defRPr/>
            </a:pPr>
            <a:fld id="{FA5C6E01-926F-49B4-8147-BE8035AB74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  <a:ea typeface="ＭＳ Ｐゴシック" charset="0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A90B6F9-3BBC-614A-3B31-4BE8C6E22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7088" y="3933825"/>
            <a:ext cx="7561262" cy="2159000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GB" sz="2600" b="1" dirty="0">
                <a:solidFill>
                  <a:schemeClr val="tx1"/>
                </a:solidFill>
                <a:ea typeface="+mn-ea"/>
                <a:cs typeface="+mn-cs"/>
              </a:rPr>
              <a:t>Title</a:t>
            </a:r>
            <a:r>
              <a:rPr lang="en-GB" sz="2600" dirty="0">
                <a:solidFill>
                  <a:schemeClr val="tx1"/>
                </a:solidFill>
                <a:ea typeface="+mn-ea"/>
                <a:cs typeface="+mn-cs"/>
              </a:rPr>
              <a:t>:</a:t>
            </a:r>
            <a:r>
              <a:rPr lang="en-GB" sz="2600" dirty="0">
                <a:solidFill>
                  <a:schemeClr val="bg1"/>
                </a:solidFill>
                <a:ea typeface="+mn-ea"/>
                <a:cs typeface="+mn-cs"/>
              </a:rPr>
              <a:t>  Healthy energy drink: </a:t>
            </a:r>
            <a:r>
              <a:rPr lang="en-GB" sz="2600" i="1" dirty="0">
                <a:solidFill>
                  <a:schemeClr val="tx2">
                    <a:lumMod val="20000"/>
                    <a:lumOff val="80000"/>
                  </a:schemeClr>
                </a:solidFill>
                <a:ea typeface="+mn-ea"/>
                <a:cs typeface="+mn-cs"/>
              </a:rPr>
              <a:t>AMASK </a:t>
            </a:r>
          </a:p>
          <a:p>
            <a:pPr eaLnBrk="1" hangingPunct="1">
              <a:defRPr/>
            </a:pPr>
            <a:r>
              <a:rPr lang="en-GB" sz="2600" b="1" dirty="0">
                <a:solidFill>
                  <a:schemeClr val="tx1"/>
                </a:solidFill>
                <a:ea typeface="+mn-ea"/>
                <a:cs typeface="+mn-cs"/>
              </a:rPr>
              <a:t>Name of the Students</a:t>
            </a:r>
            <a:r>
              <a:rPr lang="en-GB" sz="2600" dirty="0">
                <a:solidFill>
                  <a:schemeClr val="tx1"/>
                </a:solidFill>
                <a:ea typeface="+mn-ea"/>
                <a:cs typeface="+mn-cs"/>
              </a:rPr>
              <a:t>: </a:t>
            </a:r>
            <a:r>
              <a:rPr lang="en-GB" sz="2600" i="1" dirty="0">
                <a:solidFill>
                  <a:schemeClr val="tx2">
                    <a:lumMod val="20000"/>
                    <a:lumOff val="80000"/>
                  </a:schemeClr>
                </a:solidFill>
                <a:ea typeface="+mn-ea"/>
                <a:cs typeface="+mn-cs"/>
              </a:rPr>
              <a:t>Katya Koleva,</a:t>
            </a:r>
          </a:p>
          <a:p>
            <a:pPr>
              <a:defRPr/>
            </a:pPr>
            <a:r>
              <a:rPr lang="en-GB" sz="2600" i="1" dirty="0">
                <a:solidFill>
                  <a:schemeClr val="tx2">
                    <a:lumMod val="20000"/>
                    <a:lumOff val="80000"/>
                  </a:schemeClr>
                </a:solidFill>
                <a:ea typeface="+mn-ea"/>
                <a:cs typeface="+mn-cs"/>
              </a:rPr>
              <a:t>Stefan Kolev,</a:t>
            </a:r>
            <a:r>
              <a:rPr lang="en-GB" sz="2600" i="1" dirty="0">
                <a:solidFill>
                  <a:schemeClr val="tx2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 Adriana Nae</a:t>
            </a:r>
            <a:r>
              <a:rPr lang="en-GB" sz="2600" i="1" dirty="0">
                <a:solidFill>
                  <a:schemeClr val="tx2">
                    <a:lumMod val="20000"/>
                    <a:lumOff val="80000"/>
                  </a:schemeClr>
                </a:solidFill>
                <a:ea typeface="+mn-ea"/>
                <a:cs typeface="+mn-cs"/>
              </a:rPr>
              <a:t>, Mohamed Mohamed , Burhan Ali</a:t>
            </a:r>
          </a:p>
          <a:p>
            <a:pPr eaLnBrk="1" hangingPunct="1">
              <a:defRPr/>
            </a:pPr>
            <a:endParaRPr lang="en-GB" sz="2600" b="1" dirty="0">
              <a:solidFill>
                <a:schemeClr val="accent4"/>
              </a:solidFill>
              <a:ea typeface="+mn-ea"/>
              <a:cs typeface="+mn-cs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2400" dirty="0">
              <a:ea typeface="+mn-ea"/>
              <a:cs typeface="+mn-cs"/>
            </a:endParaRPr>
          </a:p>
        </p:txBody>
      </p:sp>
      <p:sp>
        <p:nvSpPr>
          <p:cNvPr id="15362" name="Date Placeholder 3">
            <a:extLst>
              <a:ext uri="{FF2B5EF4-FFF2-40B4-BE49-F238E27FC236}">
                <a16:creationId xmlns:a16="http://schemas.microsoft.com/office/drawing/2014/main" id="{92181034-2A42-7163-7CFA-94F153535DA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5C7FB6A-9599-4DDF-9801-D6D75DED0CA1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pic>
        <p:nvPicPr>
          <p:cNvPr id="15363" name="Picture 1">
            <a:extLst>
              <a:ext uri="{FF2B5EF4-FFF2-40B4-BE49-F238E27FC236}">
                <a16:creationId xmlns:a16="http://schemas.microsoft.com/office/drawing/2014/main" id="{1930CDBE-36CC-47FE-8C86-B94B6D03B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341438"/>
            <a:ext cx="7561262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BC66-8B1C-5FD9-6D28-F301A919A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57" y="50096"/>
            <a:ext cx="8056983" cy="1002640"/>
          </a:xfrm>
        </p:spPr>
        <p:txBody>
          <a:bodyPr/>
          <a:lstStyle/>
          <a:p>
            <a:r>
              <a:rPr lang="en-GB" b="1" dirty="0">
                <a:latin typeface="Aldhabi" panose="020B0604020202020204" pitchFamily="2" charset="-78"/>
                <a:cs typeface="Aldhabi" panose="020B0604020202020204" pitchFamily="2" charset="-78"/>
              </a:rPr>
              <a:t>Table of 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23F81-0603-7348-47F3-EEFD550D7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268760"/>
            <a:ext cx="9180512" cy="4248473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Adriana   Katya   Stefan Mohammed Ali               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11110-CD81-D54C-FDBA-52588E049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F06E0-3DE2-E174-0D02-6C538589A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C07D8A-4ADB-9AA5-A824-7BE051369353}"/>
              </a:ext>
            </a:extLst>
          </p:cNvPr>
          <p:cNvSpPr txBox="1"/>
          <p:nvPr/>
        </p:nvSpPr>
        <p:spPr>
          <a:xfrm>
            <a:off x="159815" y="1799286"/>
            <a:ext cx="16758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Introduction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Business description and history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Aims and objective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Mission and Vision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Business Structure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1A564D-98B3-D3C7-93D6-ADCF30F2AFB4}"/>
              </a:ext>
            </a:extLst>
          </p:cNvPr>
          <p:cNvSpPr txBox="1"/>
          <p:nvPr/>
        </p:nvSpPr>
        <p:spPr>
          <a:xfrm>
            <a:off x="1779485" y="1795932"/>
            <a:ext cx="1652084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Product description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Marketing Research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Target Market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Our goal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Our Competitor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/>
                <a:ea typeface="ＭＳ Ｐゴシック"/>
                <a:cs typeface="Arial"/>
              </a:rPr>
              <a:t>SWOT </a:t>
            </a:r>
            <a:r>
              <a:rPr lang="en-GB" i="1" dirty="0">
                <a:latin typeface="Arial"/>
                <a:ea typeface="ＭＳ Ｐゴシック"/>
                <a:cs typeface="Arial"/>
              </a:rPr>
              <a:t>analysis</a:t>
            </a:r>
            <a:endParaRPr lang="en-GB" dirty="0">
              <a:latin typeface="Arial"/>
              <a:ea typeface="ＭＳ Ｐゴシック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155E75-BD14-6902-1964-A16262D8A097}"/>
              </a:ext>
            </a:extLst>
          </p:cNvPr>
          <p:cNvSpPr txBox="1"/>
          <p:nvPr/>
        </p:nvSpPr>
        <p:spPr>
          <a:xfrm>
            <a:off x="3203848" y="1767950"/>
            <a:ext cx="2144443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Operations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Technology plan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Management and organization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/>
                <a:ea typeface="ＭＳ Ｐゴシック"/>
                <a:cs typeface="Arial"/>
              </a:rPr>
              <a:t>PESTLE Analysis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A035DA-491B-4EC4-9FDE-655A19B1282B}"/>
              </a:ext>
            </a:extLst>
          </p:cNvPr>
          <p:cNvSpPr txBox="1"/>
          <p:nvPr/>
        </p:nvSpPr>
        <p:spPr>
          <a:xfrm flipH="1">
            <a:off x="5401227" y="1845274"/>
            <a:ext cx="23463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Social Responsibility and Sustainability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Development, Milestone, and Exit plan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E9D754-20EE-82EF-A22B-6D9E8B3DEF96}"/>
              </a:ext>
            </a:extLst>
          </p:cNvPr>
          <p:cNvSpPr txBox="1"/>
          <p:nvPr/>
        </p:nvSpPr>
        <p:spPr>
          <a:xfrm>
            <a:off x="7596336" y="1860283"/>
            <a:ext cx="15111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data</a:t>
            </a:r>
          </a:p>
          <a:p>
            <a:r>
              <a:rPr lang="en-GB" dirty="0"/>
              <a:t>Profit and loss account</a:t>
            </a:r>
          </a:p>
          <a:p>
            <a:r>
              <a:rPr lang="en-GB" dirty="0"/>
              <a:t>Cash flow statement</a:t>
            </a:r>
          </a:p>
          <a:p>
            <a:r>
              <a:rPr lang="en-GB" dirty="0"/>
              <a:t>Balance sheet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835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AD10A-DCE3-8E91-F02F-DF8C811F4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Introduction</a:t>
            </a:r>
            <a:endParaRPr lang="en-US" dirty="0">
              <a:ea typeface="ＭＳ Ｐゴシック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C7A87-9796-C21B-FC6B-9C936F0BB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Non-alcoholic beverages that act as an energy boost is calls energy drink.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Energy drink is a combination of caffeine, vitamins and herbal supplements.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New organic energy drink with recyclable packaging called A.M.A.S.K.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Founders : 5 UWTSD university students.</a:t>
            </a:r>
          </a:p>
          <a:p>
            <a:pPr>
              <a:spcBef>
                <a:spcPts val="20"/>
              </a:spcBef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D13980-E3F0-E88A-FAEA-82C4096DB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89AC5-482C-B0AE-A99A-C869D49D3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618516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708B1-92F7-96AE-E9F9-DABBF4B37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Business Description and History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33D25-17F7-62C3-8D68-D7BA5D6B9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89" y="1056737"/>
            <a:ext cx="8298611" cy="4460496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dirty="0">
                <a:ea typeface="ＭＳ Ｐゴシック"/>
              </a:rPr>
              <a:t>Was advertised for Employes, and truck drivers who had long shifts.</a:t>
            </a:r>
            <a:endParaRPr lang="en-GB" dirty="0"/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Eco-friendly options like bamboo,geami </a:t>
            </a:r>
            <a:r>
              <a:rPr lang="en-GB" dirty="0" err="1">
                <a:ea typeface="ＭＳ Ｐゴシック"/>
              </a:rPr>
              <a:t>paper,recicled</a:t>
            </a:r>
            <a:r>
              <a:rPr lang="en-GB" dirty="0">
                <a:ea typeface="ＭＳ Ｐゴシック"/>
              </a:rPr>
              <a:t> </a:t>
            </a:r>
            <a:r>
              <a:rPr lang="en-GB" dirty="0" err="1">
                <a:ea typeface="ＭＳ Ｐゴシック"/>
              </a:rPr>
              <a:t>newspaper,recicled</a:t>
            </a:r>
            <a:r>
              <a:rPr lang="en-GB" dirty="0">
                <a:ea typeface="ＭＳ Ｐゴシック"/>
              </a:rPr>
              <a:t> tape.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combination of organic  energy drink and recyclable packaging(bamboos).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3D2CA-95BE-6541-1729-D7870B95B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332A8-6DAC-64E7-7891-48BB12D36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713063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4E10-9A6A-2545-E340-6725B2A7C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Aim and Objectives</a:t>
            </a:r>
            <a:endParaRPr lang="en-US" dirty="0">
              <a:ea typeface="ＭＳ Ｐゴシック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7E6B4-7BE5-4B38-5A4E-B8D531E6F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A case study 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good location.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A small shop 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constant growth.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0A624-B6BC-184C-8222-E516CC7BD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17BF4-1EC6-53ED-8886-D17004E1B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678751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8FDD6-B15F-80C9-174B-934E0230A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Mission and Vision</a:t>
            </a:r>
            <a:endParaRPr lang="en-US" dirty="0">
              <a:ea typeface="ＭＳ Ｐゴシック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126FD-0259-B8B7-D24D-4CE1E7E140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To provide natural drinks and inventive. 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Utilising a sustainable growth strategy for our customers.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Quality and sustainability requirements.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Establish ourselves as a market option .</a:t>
            </a:r>
          </a:p>
          <a:p>
            <a:pPr>
              <a:spcBef>
                <a:spcPts val="20"/>
              </a:spcBef>
            </a:pPr>
            <a:r>
              <a:rPr lang="en-GB" dirty="0">
                <a:ea typeface="ＭＳ Ｐゴシック"/>
              </a:rPr>
              <a:t>Provide added value for consumers.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43507-B7FA-F5C8-74BC-820465225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D56DB-1359-EE9C-CAF0-006514C79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330688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4DDCB-169C-AA36-D1DC-4E9868362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/>
              <a:t>Business Structure 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532CA-A230-607C-ABD5-7DD7A688B6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Small shop with 5 partners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Human resources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Accountant                        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Store manager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Delivery driver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Sales agent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Shop assistant </a:t>
            </a:r>
          </a:p>
          <a:p>
            <a:pPr>
              <a:lnSpc>
                <a:spcPct val="90000"/>
              </a:lnSpc>
              <a:spcBef>
                <a:spcPts val="20"/>
              </a:spcBef>
            </a:pPr>
            <a:r>
              <a:rPr lang="en-GB"/>
              <a:t>Cleaner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CE14A01C-DA15-7334-3406-8CDE1F74E0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2403" y="1410420"/>
            <a:ext cx="3849423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83EC4-306C-9572-0912-D67DC53B8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796CB94-AD94-4EAF-843F-18A75D95955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18/08/2022</a:t>
            </a:fld>
            <a:endParaRPr lang="en-GB" altLang="en-US" sz="9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6F2E4-3081-3D18-2521-FBC1604F61F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248400" y="6461125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431784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B4679-FD6B-37E7-13FE-1CD9E2BBF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Product  Description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AD2DB-1379-4DB4-CC44-44565F0F8A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>
                <a:ea typeface="ＭＳ Ｐゴシック"/>
              </a:rPr>
              <a:t>Healthy energy drink </a:t>
            </a:r>
            <a:endParaRPr lang="en-GB" sz="2000" dirty="0"/>
          </a:p>
          <a:p>
            <a:r>
              <a:rPr lang="en-GB" sz="2000" dirty="0">
                <a:ea typeface="ＭＳ Ｐゴシック"/>
              </a:rPr>
              <a:t>Unique: noncarbon cans from bamboo.</a:t>
            </a:r>
          </a:p>
          <a:p>
            <a:r>
              <a:rPr lang="en-GB" sz="2000" dirty="0">
                <a:ea typeface="ＭＳ Ｐゴシック"/>
              </a:rPr>
              <a:t>This drink will be without sugar, calories and chemicals.</a:t>
            </a:r>
          </a:p>
          <a:p>
            <a:r>
              <a:rPr lang="en-GB" sz="2000" dirty="0">
                <a:ea typeface="ＭＳ Ｐゴシック"/>
              </a:rPr>
              <a:t>AMASK will give you healthy energy, burns body fat, celebrates metabolism.</a:t>
            </a:r>
            <a:endParaRPr lang="en-GB" sz="2000" dirty="0"/>
          </a:p>
          <a:p>
            <a:r>
              <a:rPr lang="en-GB" sz="2000" dirty="0">
                <a:ea typeface="ＭＳ Ｐゴシック"/>
              </a:rPr>
              <a:t>AMASK will be ECO friendly.</a:t>
            </a:r>
          </a:p>
          <a:p>
            <a:endParaRPr lang="en-GB" sz="2000" dirty="0"/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AE1A651C-56DC-1664-2FBB-17F98EE301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94934" y="1289650"/>
            <a:ext cx="904921" cy="3989040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198E02-D802-077C-A8F5-4430FCD55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4651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E6428-359E-FC04-5299-A77659309F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4233" y="1841739"/>
            <a:ext cx="2632495" cy="2203373"/>
          </a:xfrm>
        </p:spPr>
        <p:txBody>
          <a:bodyPr/>
          <a:lstStyle/>
          <a:p>
            <a:pPr>
              <a:spcBef>
                <a:spcPts val="20"/>
              </a:spcBef>
            </a:pPr>
            <a:r>
              <a:rPr lang="en-GB" sz="1800" b="1" dirty="0">
                <a:solidFill>
                  <a:srgbClr val="FF0000"/>
                </a:solidFill>
                <a:ea typeface="ＭＳ Ｐゴシック"/>
              </a:rPr>
              <a:t>Product:</a:t>
            </a:r>
          </a:p>
          <a:p>
            <a:pPr>
              <a:spcBef>
                <a:spcPts val="20"/>
              </a:spcBef>
            </a:pPr>
            <a:endParaRPr lang="en-GB" sz="1200" dirty="0">
              <a:ea typeface="ＭＳ Ｐゴシック"/>
            </a:endParaRPr>
          </a:p>
          <a:p>
            <a:pPr>
              <a:spcBef>
                <a:spcPts val="20"/>
              </a:spcBef>
            </a:pPr>
            <a:r>
              <a:rPr lang="en-GB" sz="1600" dirty="0">
                <a:ea typeface="ＭＳ Ｐゴシック"/>
              </a:rPr>
              <a:t>Bamboo Bootle which will be recycle.</a:t>
            </a:r>
          </a:p>
          <a:p>
            <a:pPr>
              <a:spcBef>
                <a:spcPts val="20"/>
              </a:spcBef>
            </a:pPr>
            <a:r>
              <a:rPr lang="en-GB" sz="1600" dirty="0">
                <a:ea typeface="ＭＳ Ｐゴシック"/>
              </a:rPr>
              <a:t>AMASK will be for an adults from 18 to 40 years old.</a:t>
            </a:r>
            <a:endParaRPr lang="en-GB" sz="1600"/>
          </a:p>
          <a:p>
            <a:pPr>
              <a:spcBef>
                <a:spcPts val="20"/>
              </a:spcBef>
            </a:pPr>
            <a:r>
              <a:rPr lang="en-GB" sz="1600" dirty="0">
                <a:ea typeface="ＭＳ Ｐゴシック"/>
              </a:rPr>
              <a:t>AMASK will be for everyone who want to have some healthy energy.</a:t>
            </a:r>
          </a:p>
          <a:p>
            <a:pPr>
              <a:spcBef>
                <a:spcPts val="20"/>
              </a:spcBef>
            </a:pPr>
            <a:r>
              <a:rPr lang="en-GB" sz="1600" dirty="0">
                <a:ea typeface="ＭＳ Ｐゴシック"/>
              </a:rPr>
              <a:t>Also, our product is made for people attending the gym.</a:t>
            </a:r>
          </a:p>
          <a:p>
            <a:endParaRPr lang="en-GB" sz="1200" dirty="0">
              <a:ea typeface="ＭＳ Ｐゴシック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D6A01E-14D6-73B4-00EF-ECEE2F95A3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28358" y="1712346"/>
            <a:ext cx="2261559" cy="2099854"/>
          </a:xfrm>
        </p:spPr>
        <p:txBody>
          <a:bodyPr/>
          <a:lstStyle/>
          <a:p>
            <a:r>
              <a:rPr lang="en-GB" sz="1800" dirty="0">
                <a:solidFill>
                  <a:srgbClr val="FF0000"/>
                </a:solidFill>
                <a:ea typeface="ＭＳ Ｐゴシック"/>
              </a:rPr>
              <a:t>Price</a:t>
            </a:r>
            <a:endParaRPr lang="en-GB" sz="1800" dirty="0">
              <a:solidFill>
                <a:srgbClr val="000000"/>
              </a:solidFill>
              <a:ea typeface="ＭＳ Ｐゴシック"/>
            </a:endParaRPr>
          </a:p>
          <a:p>
            <a:r>
              <a:rPr lang="en-GB" sz="1600" dirty="0">
                <a:ea typeface="ＭＳ Ｐゴシック"/>
              </a:rPr>
              <a:t>Competitive method.</a:t>
            </a:r>
            <a:endParaRPr lang="en-GB" sz="1600"/>
          </a:p>
          <a:p>
            <a:r>
              <a:rPr lang="en-GB" sz="1600" dirty="0">
                <a:ea typeface="ＭＳ Ｐゴシック"/>
              </a:rPr>
              <a:t>Less expensive compared to others.</a:t>
            </a:r>
          </a:p>
          <a:p>
            <a:r>
              <a:rPr lang="en-GB" sz="1600" dirty="0">
                <a:ea typeface="ＭＳ Ｐゴシック"/>
              </a:rPr>
              <a:t>There will be student discounts.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954772-8CE6-8CB0-1003-BD82E1637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092DF5-81E1-C353-CA60-558D55256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309" y="93483"/>
            <a:ext cx="8229600" cy="1143000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Marketing Research </a:t>
            </a:r>
            <a:br>
              <a:rPr lang="en-GB" dirty="0">
                <a:ea typeface="ＭＳ Ｐゴシック"/>
              </a:rPr>
            </a:br>
            <a:r>
              <a:rPr lang="en-GB" dirty="0">
                <a:ea typeface="ＭＳ Ｐゴシック"/>
              </a:rPr>
              <a:t>Marketing MIX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621D16-1304-C56B-DCBD-E9CE3A26ECDF}"/>
              </a:ext>
            </a:extLst>
          </p:cNvPr>
          <p:cNvSpPr txBox="1"/>
          <p:nvPr/>
        </p:nvSpPr>
        <p:spPr>
          <a:xfrm>
            <a:off x="3648974" y="4295953"/>
            <a:ext cx="2743199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Promotion:</a:t>
            </a:r>
          </a:p>
          <a:p>
            <a:r>
              <a:rPr lang="en-GB" sz="1600" dirty="0">
                <a:latin typeface="Arial"/>
                <a:ea typeface="ＭＳ Ｐゴシック"/>
                <a:cs typeface="Arial"/>
              </a:rPr>
              <a:t>Social Media</a:t>
            </a:r>
          </a:p>
          <a:p>
            <a:r>
              <a:rPr lang="en-GB" sz="1600" dirty="0">
                <a:latin typeface="Arial"/>
                <a:ea typeface="ＭＳ Ｐゴシック"/>
                <a:cs typeface="Arial"/>
              </a:rPr>
              <a:t>TV adverts</a:t>
            </a:r>
            <a:endParaRPr lang="en-GB" sz="1600"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0F6530-9672-9626-707F-A650D8CF80BC}"/>
              </a:ext>
            </a:extLst>
          </p:cNvPr>
          <p:cNvSpPr txBox="1"/>
          <p:nvPr/>
        </p:nvSpPr>
        <p:spPr>
          <a:xfrm>
            <a:off x="6392174" y="1725283"/>
            <a:ext cx="2553418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dirty="0">
                <a:solidFill>
                  <a:srgbClr val="FF0000"/>
                </a:solidFill>
                <a:latin typeface="Arial"/>
                <a:ea typeface="ＭＳ Ｐゴシック"/>
                <a:cs typeface="Arial"/>
              </a:rPr>
              <a:t>Place:</a:t>
            </a:r>
          </a:p>
          <a:p>
            <a:r>
              <a:rPr lang="en-GB" sz="1400" dirty="0">
                <a:latin typeface="Arial"/>
                <a:ea typeface="ＭＳ Ｐゴシック"/>
                <a:cs typeface="Arial"/>
              </a:rPr>
              <a:t>Based in the UK:</a:t>
            </a: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0929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E101E-4646-E2E0-EF24-ED0B5991C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D00-1515-F13D-062E-D1194C6AD7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0332" y="1600201"/>
            <a:ext cx="4038600" cy="3989040"/>
          </a:xfrm>
        </p:spPr>
        <p:txBody>
          <a:bodyPr/>
          <a:lstStyle/>
          <a:p>
            <a:r>
              <a:rPr lang="en-GB" sz="1800" dirty="0">
                <a:ea typeface="ＭＳ Ｐゴシック"/>
              </a:rPr>
              <a:t>The target market is adults between 18 to 40 years old..</a:t>
            </a:r>
          </a:p>
          <a:p>
            <a:r>
              <a:rPr lang="en-GB" sz="1800" dirty="0">
                <a:ea typeface="ＭＳ Ｐゴシック"/>
              </a:rPr>
              <a:t>People who are looking for their health.</a:t>
            </a:r>
          </a:p>
          <a:p>
            <a:r>
              <a:rPr lang="en-GB" sz="1800" dirty="0">
                <a:ea typeface="ＭＳ Ｐゴシック"/>
              </a:rPr>
              <a:t>People who trying to lose weight.</a:t>
            </a:r>
          </a:p>
          <a:p>
            <a:r>
              <a:rPr lang="en-GB" sz="1800" dirty="0">
                <a:ea typeface="ＭＳ Ｐゴシック"/>
              </a:rPr>
              <a:t>People which are going to the gym and trying to be active and have more energy. </a:t>
            </a:r>
          </a:p>
          <a:p>
            <a:r>
              <a:rPr lang="en-GB" sz="1800" dirty="0">
                <a:ea typeface="ＭＳ Ｐゴシック"/>
              </a:rPr>
              <a:t>Moms who is looking for healthy options of eating.</a:t>
            </a:r>
          </a:p>
          <a:p>
            <a:endParaRPr lang="en-GB" sz="1800" dirty="0">
              <a:ea typeface="ＭＳ Ｐゴシック"/>
            </a:endParaRPr>
          </a:p>
          <a:p>
            <a:endParaRPr lang="en-GB" sz="1200" dirty="0">
              <a:ea typeface="ＭＳ Ｐゴシック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C4F615-56DC-3D8D-D9AA-4C6DABBF0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088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4C80D-F95B-FFEE-DC19-A92A4A779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Our goal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EA038-7E3B-2E38-B699-D431B01D92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Our goal is to become big company and reach a lot of people because our product can help their immune system, our healthy energy drinks have a lot of vitamins and minerals inside.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26C468-3391-9B20-61F3-0DE7872C3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1493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739D-F51B-60BD-ADCB-4F1294292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Our competitor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3D723-66C6-1EF9-FD63-B0D8CD16A7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We have a lot of competitors but there a selling In cans and we are selling in bamboo containers witch a recyclable.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46F395-745E-5C6C-1DCC-166C2FF90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3742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5EBC4-5E91-9977-C238-9D9797B54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99" y="33099"/>
            <a:ext cx="8272732" cy="1237890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SWOT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E390F-EDFA-4111-D6CA-FD943E7053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C28F2-3AB1-AC6C-F692-F87EFF4D8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F7C901-D737-F039-370C-ADDC55F28DB0}"/>
              </a:ext>
            </a:extLst>
          </p:cNvPr>
          <p:cNvSpPr txBox="1"/>
          <p:nvPr/>
        </p:nvSpPr>
        <p:spPr>
          <a:xfrm>
            <a:off x="103517" y="966158"/>
            <a:ext cx="2915728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ＭＳ Ｐゴシック"/>
                <a:cs typeface="Arial"/>
              </a:rPr>
              <a:t>Strength:</a:t>
            </a:r>
            <a:endParaRPr lang="en-GB" dirty="0"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ＭＳ Ｐゴシック"/>
                <a:cs typeface="Arial"/>
              </a:rPr>
              <a:t>Eco friendly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ＭＳ Ｐゴシック"/>
                <a:cs typeface="Arial"/>
              </a:rPr>
              <a:t>Healthy ingredients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ＭＳ Ｐゴシック"/>
                <a:cs typeface="Arial"/>
              </a:rPr>
              <a:t>Bamboo bottle 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ＭＳ Ｐゴシック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BFED2-CBCC-4355-C8EC-59BFE2E48B3A}"/>
              </a:ext>
            </a:extLst>
          </p:cNvPr>
          <p:cNvSpPr txBox="1"/>
          <p:nvPr/>
        </p:nvSpPr>
        <p:spPr>
          <a:xfrm>
            <a:off x="5339750" y="1216324"/>
            <a:ext cx="3605841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ea typeface="ＭＳ Ｐゴシック"/>
                <a:cs typeface="Arial"/>
              </a:rPr>
              <a:t>Weaknesses: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ＭＳ Ｐゴシック"/>
                <a:cs typeface="Arial"/>
              </a:rPr>
              <a:t>We don't have many tastes: we only have Strawbery, raspberry and coconut milk.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ＭＳ Ｐゴシック"/>
                <a:cs typeface="Arial"/>
              </a:rPr>
              <a:t>We take a big loan from the bank to start.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ea typeface="ＭＳ Ｐゴシック"/>
              <a:cs typeface="Arial"/>
            </a:endParaRPr>
          </a:p>
          <a:p>
            <a:endParaRPr lang="en-GB" dirty="0">
              <a:latin typeface="Arial"/>
              <a:ea typeface="ＭＳ Ｐゴシック"/>
              <a:cs typeface="Arial"/>
            </a:endParaRPr>
          </a:p>
          <a:p>
            <a:endParaRPr lang="en-GB" dirty="0">
              <a:latin typeface="Arial"/>
              <a:ea typeface="ＭＳ Ｐゴシック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87AF7-476A-EDEF-777F-C4751E67ADD3}"/>
              </a:ext>
            </a:extLst>
          </p:cNvPr>
          <p:cNvSpPr txBox="1"/>
          <p:nvPr/>
        </p:nvSpPr>
        <p:spPr>
          <a:xfrm>
            <a:off x="370935" y="3778369"/>
            <a:ext cx="335567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dirty="0">
                <a:latin typeface="Arial"/>
                <a:ea typeface="ＭＳ Ｐゴシック"/>
                <a:cs typeface="Arial"/>
              </a:rPr>
              <a:t>Opportunities:</a:t>
            </a:r>
          </a:p>
          <a:p>
            <a:r>
              <a:rPr lang="en-GB" sz="1600" dirty="0">
                <a:latin typeface="Arial"/>
                <a:ea typeface="ＭＳ Ｐゴシック"/>
                <a:cs typeface="Arial"/>
              </a:rPr>
              <a:t>Always there will be people who traying to be healthy.</a:t>
            </a:r>
          </a:p>
          <a:p>
            <a:r>
              <a:rPr lang="en-GB" sz="1600" dirty="0">
                <a:latin typeface="Arial"/>
                <a:ea typeface="ＭＳ Ｐゴシック"/>
                <a:cs typeface="Arial"/>
              </a:rPr>
              <a:t>Hight quality product at good price.</a:t>
            </a:r>
          </a:p>
          <a:p>
            <a:endParaRPr lang="en-GB" sz="1600" dirty="0"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E79E64-9733-B257-7808-C169CF07B61E}"/>
              </a:ext>
            </a:extLst>
          </p:cNvPr>
          <p:cNvSpPr txBox="1"/>
          <p:nvPr/>
        </p:nvSpPr>
        <p:spPr>
          <a:xfrm>
            <a:off x="5736565" y="3338422"/>
            <a:ext cx="309688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Arial"/>
                <a:ea typeface="ＭＳ Ｐゴシック"/>
                <a:cs typeface="Arial"/>
              </a:rPr>
              <a:t>Threats:</a:t>
            </a:r>
          </a:p>
          <a:p>
            <a:r>
              <a:rPr lang="en-GB" dirty="0">
                <a:latin typeface="Arial"/>
                <a:ea typeface="ＭＳ Ｐゴシック"/>
                <a:cs typeface="Arial"/>
              </a:rPr>
              <a:t>Really strong competition on healthy drinks.</a:t>
            </a: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30975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484C-E925-157C-C450-216551BCB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PESTLE Analyse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FB998-2839-1513-A3DA-54B53B1630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>
                <a:ea typeface="ＭＳ Ｐゴシック"/>
              </a:rPr>
              <a:t>Political: Political factor in the UK include Brexit, this will increase cost of ingredients.</a:t>
            </a:r>
          </a:p>
          <a:p>
            <a:r>
              <a:rPr lang="en-GB" sz="2000" dirty="0">
                <a:ea typeface="ＭＳ Ｐゴシック"/>
              </a:rPr>
              <a:t>Economical: Unemployment risk,</a:t>
            </a:r>
            <a:endParaRPr lang="en-GB" sz="2000" dirty="0"/>
          </a:p>
          <a:p>
            <a:r>
              <a:rPr lang="en-GB" sz="2000" dirty="0">
                <a:ea typeface="ＭＳ Ｐゴシック"/>
              </a:rPr>
              <a:t>Social: Lifestyle attitudes, Health consciousness.</a:t>
            </a:r>
          </a:p>
          <a:p>
            <a:r>
              <a:rPr lang="en-GB" sz="2000" dirty="0">
                <a:ea typeface="ＭＳ Ｐゴシック"/>
              </a:rPr>
              <a:t>Technological: using technology for our advertising.</a:t>
            </a:r>
            <a:endParaRPr lang="en-GB" sz="2000" dirty="0"/>
          </a:p>
          <a:p>
            <a:r>
              <a:rPr lang="en-GB" sz="2000" dirty="0">
                <a:ea typeface="ＭＳ Ｐゴシック"/>
              </a:rPr>
              <a:t>Legal: Health and safety, industry regulations, taxation.</a:t>
            </a:r>
            <a:endParaRPr lang="en-GB" sz="2000" dirty="0"/>
          </a:p>
          <a:p>
            <a:r>
              <a:rPr lang="en-GB" sz="2000" dirty="0">
                <a:ea typeface="ＭＳ Ｐゴシック"/>
              </a:rPr>
              <a:t>Environmental:  Eco friendly, bamboo package, Recycling.</a:t>
            </a:r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345E6-62EB-8281-F709-CC8BC3491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734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4CD73-5A1D-283A-4F57-617D3D28E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Operations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19076-6081-F2E6-B745-ADC194C0C3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ts val="20"/>
              </a:spcBef>
            </a:pPr>
            <a:endParaRPr lang="en-GB" sz="1200" dirty="0"/>
          </a:p>
          <a:p>
            <a:endParaRPr lang="en-GB" sz="1200" dirty="0">
              <a:ea typeface="ＭＳ Ｐゴシック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9644B5-933E-0EEE-2F58-5A4FE0E5C4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762" y="1108495"/>
            <a:ext cx="4038600" cy="3989040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We going to do a big conferences to show our product.</a:t>
            </a:r>
          </a:p>
          <a:p>
            <a:r>
              <a:rPr lang="en-GB" dirty="0">
                <a:ea typeface="ＭＳ Ｐゴシック"/>
              </a:rPr>
              <a:t>There will be people which will have to do different task for the drink.</a:t>
            </a:r>
          </a:p>
          <a:p>
            <a:r>
              <a:rPr lang="en-GB" dirty="0">
                <a:ea typeface="ＭＳ Ｐゴシック"/>
              </a:rPr>
              <a:t>We going to have individuals to look after our website.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2C4DF-D748-FF07-27DD-B85217D5C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 smtClean="0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863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EF779-2A88-30C9-64DA-3D49624F7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Technology Plan 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E32B-AC9E-4B36-F17E-645EC9323F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Online shopping market</a:t>
            </a:r>
          </a:p>
          <a:p>
            <a:r>
              <a:rPr lang="en-GB" dirty="0">
                <a:ea typeface="ＭＳ Ｐゴシック"/>
              </a:rPr>
              <a:t>People who can work out people's orders.</a:t>
            </a:r>
          </a:p>
          <a:p>
            <a:r>
              <a:rPr lang="en-GB" dirty="0">
                <a:ea typeface="ＭＳ Ｐゴシック"/>
              </a:rPr>
              <a:t>Security system which doesn't allow hackers to hack our website.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ED2C9C-4160-B3DE-9B29-F4288CED6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038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ECC52-13B7-A97E-7A56-0D74B13E2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Management and Organization-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682C0-1B6D-46CE-5193-A12137EDE6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4068" y="1160254"/>
            <a:ext cx="4038600" cy="3989040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Organization management gives a sense of direction to the employees. The individuals are well aware of their roles and responsibilities and know what they are supposed to do in the organization.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9FCAC-BFAF-43CD-8362-213138A0F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23101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8F68ED06-4E80-5FEC-2420-1FEB18DD3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Social Responsibility and Sustainability -</a:t>
            </a:r>
            <a:r>
              <a:rPr lang="en-US" altLang="en-US" dirty="0" err="1">
                <a:ea typeface="ＭＳ Ｐゴシック" panose="020B0600070205080204" pitchFamily="34" charset="-128"/>
              </a:rPr>
              <a:t>muhammed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9938" name="Date Placeholder 3">
            <a:extLst>
              <a:ext uri="{FF2B5EF4-FFF2-40B4-BE49-F238E27FC236}">
                <a16:creationId xmlns:a16="http://schemas.microsoft.com/office/drawing/2014/main" id="{8974F7B3-DC95-F7A5-4967-C44A7F8F62DB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CF8CF12-B872-48DF-B82C-8AD3E54A0D8F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5BB4B960-CD8F-3BC5-A2E3-BF6FCAB63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Development, Milestone, and Exit plan-</a:t>
            </a:r>
            <a:r>
              <a:rPr lang="en-US" altLang="en-US" dirty="0" err="1">
                <a:ea typeface="ＭＳ Ｐゴシック" panose="020B0600070205080204" pitchFamily="34" charset="-128"/>
              </a:rPr>
              <a:t>muhammed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0962" name="Date Placeholder 3">
            <a:extLst>
              <a:ext uri="{FF2B5EF4-FFF2-40B4-BE49-F238E27FC236}">
                <a16:creationId xmlns:a16="http://schemas.microsoft.com/office/drawing/2014/main" id="{5AD1E128-4D12-2B5A-C766-DA97BC3AB88E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2A3DBA4-E1C7-4F4B-95E3-D7D8B04F2521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B5958-51C7-2976-5E2C-0CB991699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Financial Data</a:t>
            </a:r>
            <a:endParaRPr lang="en-US" dirty="0">
              <a:ea typeface="ＭＳ Ｐゴシック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AFD07CB-B428-CBAA-A9DB-F2276338D5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3132" y="1600201"/>
            <a:ext cx="8077736" cy="391703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4940E-0E93-BC5E-F97B-04C134B7E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BFFBF-1139-9669-FFBB-40CACFDB7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030358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360F3-90C9-C5FE-F76E-A334FB3E5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 and Loss Account</a:t>
            </a:r>
            <a:endParaRPr lang="en-US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9ED01EE7-6E6C-D111-C26E-439BA0EC18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8178" y="1600201"/>
            <a:ext cx="6827644" cy="391703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07936-F52B-DFFD-18FF-593B9C976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CADB1-D29A-AB72-7821-5180126AB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3310441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5F057-5C37-3E97-6ADD-54C5F30F0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Cash Flow Statement</a:t>
            </a:r>
            <a:endParaRPr lang="en-US" dirty="0">
              <a:ea typeface="ＭＳ Ｐゴシック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E21BA5D6-8B8A-B881-856A-6A28108E1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1928" y="1600201"/>
            <a:ext cx="5420144" cy="391703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7DAA7-5544-327E-A0DE-6AD34D50F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4BF60-6FBF-BA50-8A1B-C3E4C111D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329244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A90B-F51D-9C1A-120A-4B8BF2606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Balance Sheet</a:t>
            </a:r>
            <a:endParaRPr lang="en-US" dirty="0">
              <a:ea typeface="ＭＳ Ｐゴシック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17428B82-0FB6-5313-8DD5-DE2F0B12DA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8586" y="1600201"/>
            <a:ext cx="5546827" cy="391703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1585A-4735-B9E5-B062-AA7C4656F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96CB94-AD94-4EAF-843F-18A75D95955C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20B7B-C45A-E4FA-E921-674DF309C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9047254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>
            <a:extLst>
              <a:ext uri="{FF2B5EF4-FFF2-40B4-BE49-F238E27FC236}">
                <a16:creationId xmlns:a16="http://schemas.microsoft.com/office/drawing/2014/main" id="{91A989B0-9202-C2E1-C221-018D7B356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a typeface="ＭＳ Ｐゴシック"/>
              </a:rPr>
              <a:t>Conclusion- </a:t>
            </a:r>
            <a:r>
              <a:rPr lang="en-US" altLang="en-US" dirty="0" err="1">
                <a:ea typeface="ＭＳ Ｐゴシック"/>
              </a:rPr>
              <a:t>Mohhamed</a:t>
            </a:r>
            <a:endParaRPr lang="en-US" altLang="en-US" dirty="0" err="1">
              <a:ea typeface="ＭＳ Ｐゴシック" panose="020B0600070205080204" pitchFamily="34" charset="-128"/>
            </a:endParaRPr>
          </a:p>
        </p:txBody>
      </p:sp>
      <p:sp>
        <p:nvSpPr>
          <p:cNvPr id="46082" name="Date Placeholder 3">
            <a:extLst>
              <a:ext uri="{FF2B5EF4-FFF2-40B4-BE49-F238E27FC236}">
                <a16:creationId xmlns:a16="http://schemas.microsoft.com/office/drawing/2014/main" id="{08B9A523-99FA-EF6F-7010-CA5278C41803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27DD5F6-D340-42E7-9B92-EBAE9F89C02F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6A198-77CE-B8E1-7220-C1B983843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0121" y="50352"/>
            <a:ext cx="4425351" cy="970472"/>
          </a:xfrm>
        </p:spPr>
        <p:txBody>
          <a:bodyPr/>
          <a:lstStyle/>
          <a:p>
            <a:r>
              <a:rPr lang="en-GB" dirty="0">
                <a:ea typeface="ＭＳ Ｐゴシック"/>
              </a:rPr>
              <a:t>References </a:t>
            </a:r>
            <a:endParaRPr lang="en-US" dirty="0">
              <a:ea typeface="ＭＳ Ｐゴシック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EFDE0-7916-5349-39C3-93C24CC79A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936" y="866955"/>
            <a:ext cx="8455324" cy="3997667"/>
          </a:xfrm>
        </p:spPr>
        <p:txBody>
          <a:bodyPr/>
          <a:lstStyle/>
          <a:p>
            <a:r>
              <a:rPr lang="en-GB" sz="1400" dirty="0">
                <a:ea typeface="ＭＳ Ｐゴシック"/>
              </a:rPr>
              <a:t> (Anon., n.d.) </a:t>
            </a:r>
            <a:endParaRPr lang="en-GB" sz="1400" dirty="0"/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Anon., n.d. [Online] </a:t>
            </a:r>
            <a:br>
              <a:rPr lang="en-GB" sz="1400" dirty="0"/>
            </a:br>
            <a:r>
              <a:rPr lang="en-GB" sz="1400" dirty="0">
                <a:ea typeface="ＭＳ Ｐゴシック"/>
              </a:rPr>
              <a:t>Available at: https://amplifyxl.com/target-market-for-healthy-drinks/ </a:t>
            </a:r>
            <a:endParaRPr lang="en-GB" sz="1400" dirty="0"/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 Anon., 08.05.2017. Launching a product in energy drinks industry. [Online] 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Available at: https://www.ukessays.com/essays/marketing/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launching-a-product-in-energy-drinks-industry-marketing-essay.php#:~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:text=Energy%20drinks%20are%20those%20non,that%20the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%20manufacturer%20has%20combined.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[Accessed 06 08 2022].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Anon., 2022. </a:t>
            </a:r>
            <a:r>
              <a:rPr lang="en-GB" sz="1400" dirty="0" err="1">
                <a:ea typeface="ＭＳ Ｐゴシック"/>
              </a:rPr>
              <a:t>amc</a:t>
            </a:r>
            <a:r>
              <a:rPr lang="en-GB" sz="1400" dirty="0">
                <a:ea typeface="ＭＳ Ｐゴシック"/>
              </a:rPr>
              <a:t> natural drinks. [Online] 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Available at: https://en.amcnaturaldrinks.com/mission-vision/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[Accessed 06 08 2022].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Anon., 2022. Red Bull Organizational Structure. [Online] 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Available at: https://research-methodology.net/red-bull-organizational-structure/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[Accessed 06 08 2022].</a:t>
            </a:r>
          </a:p>
          <a:p>
            <a:pPr>
              <a:spcBef>
                <a:spcPts val="20"/>
              </a:spcBef>
            </a:pPr>
            <a:r>
              <a:rPr lang="en-GB" sz="1400" dirty="0">
                <a:ea typeface="ＭＳ Ｐゴシック"/>
              </a:rPr>
              <a:t>Anon., 24.08.2015. The Evolution of Eco-Friendly Packaging. [Online] 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Available at: https://www.triplepundit.com/story/2015/evolution-eco-friendly-packaging/32431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[Accessed 06 08 2022].</a:t>
            </a:r>
          </a:p>
          <a:p>
            <a:pPr>
              <a:spcBef>
                <a:spcPts val="20"/>
              </a:spcBef>
            </a:pPr>
            <a:r>
              <a:rPr lang="en-GB" sz="1400" dirty="0" err="1">
                <a:ea typeface="ＭＳ Ｐゴシック"/>
              </a:rPr>
              <a:t>inc</a:t>
            </a:r>
            <a:r>
              <a:rPr lang="en-GB" sz="1400" dirty="0">
                <a:ea typeface="ＭＳ Ｐゴシック"/>
              </a:rPr>
              <a:t>, g. o. p., 2022. The History of Energy Drinks. [Online] 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Available at: https://gobigenergy.com/blogs/further/the-history-of-energy-drinks</a:t>
            </a:r>
            <a:br>
              <a:rPr lang="en-GB" sz="1400" dirty="0">
                <a:ea typeface="ＭＳ Ｐゴシック"/>
              </a:rPr>
            </a:br>
            <a:r>
              <a:rPr lang="en-GB" sz="1400" dirty="0">
                <a:ea typeface="ＭＳ Ｐゴシック"/>
              </a:rPr>
              <a:t>[Accessed 06 08 2022].</a:t>
            </a:r>
          </a:p>
          <a:p>
            <a:pPr>
              <a:spcBef>
                <a:spcPts val="20"/>
              </a:spcBef>
            </a:pPr>
            <a:endParaRPr lang="en-GB" sz="1400" dirty="0">
              <a:ea typeface="ＭＳ Ｐゴシック"/>
            </a:endParaRPr>
          </a:p>
          <a:p>
            <a:endParaRPr lang="en-GB" sz="1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15E1B7-178F-0EE4-EA82-1FA783BF8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4A3456-F9AB-4811-8F50-A90007C94FA8}" type="datetime1">
              <a:rPr lang="en-GB" altLang="en-US"/>
              <a:pPr>
                <a:defRPr/>
              </a:pPr>
              <a:t>18/08/2022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94712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83A5472A-1279-D310-515A-E5E27EC0B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944687"/>
          </a:xfrm>
        </p:spPr>
        <p:txBody>
          <a:bodyPr/>
          <a:lstStyle/>
          <a:p>
            <a:r>
              <a:rPr lang="en-GB" altLang="en-US" dirty="0">
                <a:solidFill>
                  <a:srgbClr val="92D050"/>
                </a:solidFill>
                <a:ea typeface="ＭＳ Ｐゴシック" panose="020B0600070205080204" pitchFamily="34" charset="-128"/>
              </a:rPr>
              <a:t>Thank you! </a:t>
            </a:r>
          </a:p>
        </p:txBody>
      </p:sp>
      <p:sp>
        <p:nvSpPr>
          <p:cNvPr id="48130" name="Content Placeholder 2">
            <a:extLst>
              <a:ext uri="{FF2B5EF4-FFF2-40B4-BE49-F238E27FC236}">
                <a16:creationId xmlns:a16="http://schemas.microsoft.com/office/drawing/2014/main" id="{8226AD42-D52F-223F-A4F1-028F792A8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484313"/>
            <a:ext cx="8229600" cy="4032250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altLang="en-US">
              <a:ea typeface="ＭＳ Ｐゴシック" panose="020B0600070205080204" pitchFamily="34" charset="-128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>
              <a:ea typeface="ＭＳ Ｐゴシック" panose="020B0600070205080204" pitchFamily="34" charset="-128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>
              <a:ea typeface="ＭＳ Ｐゴシック" panose="020B0600070205080204" pitchFamily="34" charset="-128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4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Any Question? </a:t>
            </a:r>
          </a:p>
        </p:txBody>
      </p:sp>
      <p:sp>
        <p:nvSpPr>
          <p:cNvPr id="48131" name="Date Placeholder 3">
            <a:extLst>
              <a:ext uri="{FF2B5EF4-FFF2-40B4-BE49-F238E27FC236}">
                <a16:creationId xmlns:a16="http://schemas.microsoft.com/office/drawing/2014/main" id="{47EEB6F2-805F-3267-1208-A4A31E7EFB6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DA1D59-B446-4E86-9D5E-8AF50BF45894}" type="datetime1">
              <a:rPr lang="en-GB" altLang="en-US" sz="10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18/08/2022</a:t>
            </a:fld>
            <a:endParaRPr lang="en-GB" alt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5" ma:contentTypeDescription="Create a new document." ma:contentTypeScope="" ma:versionID="b121dbbd9c7f2aa02ab205cae0bf3058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a0e26c1c3be04d00c5c704dc20fc20c2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4BBF2B8-A36A-46A6-AD49-4E2C83C663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AD6568-A590-4A98-8C24-4756F61843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5622DF-7FEB-4295-8970-B9A8A18DA36F}">
  <ds:schemaRefs>
    <ds:schemaRef ds:uri="2fff46f4-612e-44ba-884a-bcd0b08f5dc6"/>
    <ds:schemaRef ds:uri="http://schemas.microsoft.com/office/infopath/2007/PartnerControls"/>
    <ds:schemaRef ds:uri="http://purl.org/dc/elements/1.1/"/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2185e222-3c8d-40d1-8655-532d5209bd26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1110</TotalTime>
  <Words>228</Words>
  <Application>Microsoft Office PowerPoint</Application>
  <PresentationFormat>On-screen Show (4:3)</PresentationFormat>
  <Paragraphs>106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20140311PresentationUWTSDTemplate</vt:lpstr>
      <vt:lpstr>PowerPoint Presentation</vt:lpstr>
      <vt:lpstr>Table of Contents </vt:lpstr>
      <vt:lpstr>Introduction</vt:lpstr>
      <vt:lpstr>Business Description and History </vt:lpstr>
      <vt:lpstr>Aim and Objectives</vt:lpstr>
      <vt:lpstr>Mission and Vision</vt:lpstr>
      <vt:lpstr>Business Structure  </vt:lpstr>
      <vt:lpstr>Product  Description</vt:lpstr>
      <vt:lpstr>Marketing Research  Marketing MIX</vt:lpstr>
      <vt:lpstr>Target Market</vt:lpstr>
      <vt:lpstr>Our goal</vt:lpstr>
      <vt:lpstr>Our competitor</vt:lpstr>
      <vt:lpstr>SWOT Analysis</vt:lpstr>
      <vt:lpstr>PESTLE Analyse</vt:lpstr>
      <vt:lpstr>Operations</vt:lpstr>
      <vt:lpstr>Technology Plan  </vt:lpstr>
      <vt:lpstr>Management and Organization-</vt:lpstr>
      <vt:lpstr>Social Responsibility and Sustainability -muhammed</vt:lpstr>
      <vt:lpstr>Development, Milestone, and Exit plan-muhammed</vt:lpstr>
      <vt:lpstr>Financial Data</vt:lpstr>
      <vt:lpstr>Profit and Loss Account</vt:lpstr>
      <vt:lpstr>Cash Flow Statement</vt:lpstr>
      <vt:lpstr>Balance Sheet</vt:lpstr>
      <vt:lpstr>Conclusion- Mohhamed</vt:lpstr>
      <vt:lpstr>References 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Stefan Kolev</cp:lastModifiedBy>
  <cp:revision>693</cp:revision>
  <cp:lastPrinted>2018-10-22T14:21:17Z</cp:lastPrinted>
  <dcterms:created xsi:type="dcterms:W3CDTF">2004-11-12T17:24:38Z</dcterms:created>
  <dcterms:modified xsi:type="dcterms:W3CDTF">2022-08-18T12:45:06Z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