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1" r:id="rId1"/>
  </p:sldMasterIdLst>
  <p:sldIdLst>
    <p:sldId id="256" r:id="rId2"/>
    <p:sldId id="284" r:id="rId3"/>
    <p:sldId id="257" r:id="rId4"/>
    <p:sldId id="258" r:id="rId5"/>
    <p:sldId id="270" r:id="rId6"/>
    <p:sldId id="271" r:id="rId7"/>
    <p:sldId id="259" r:id="rId8"/>
    <p:sldId id="272" r:id="rId9"/>
    <p:sldId id="273" r:id="rId10"/>
    <p:sldId id="274" r:id="rId11"/>
    <p:sldId id="260" r:id="rId12"/>
    <p:sldId id="261" r:id="rId13"/>
    <p:sldId id="275" r:id="rId14"/>
    <p:sldId id="276" r:id="rId15"/>
    <p:sldId id="277" r:id="rId16"/>
    <p:sldId id="264" r:id="rId17"/>
    <p:sldId id="278" r:id="rId18"/>
    <p:sldId id="265" r:id="rId19"/>
    <p:sldId id="279" r:id="rId20"/>
    <p:sldId id="266" r:id="rId21"/>
    <p:sldId id="280" r:id="rId22"/>
    <p:sldId id="281" r:id="rId23"/>
    <p:sldId id="267" r:id="rId24"/>
    <p:sldId id="282" r:id="rId25"/>
    <p:sldId id="268" r:id="rId26"/>
    <p:sldId id="269" r:id="rId27"/>
    <p:sldId id="283"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p:cViewPr varScale="1">
        <p:scale>
          <a:sx n="76" d="100"/>
          <a:sy n="76" d="100"/>
        </p:scale>
        <p:origin x="132" y="10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4/6/2017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8167427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4/6/2017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14165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4/6/2017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64185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4/6/2017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40651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4/6/2017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7910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4/6/2017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94393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4/6/2017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375302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4/6/2017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0715202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4/6/2017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85092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4/6/2017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69972184"/>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B482E8-6E0E-1B4F-B1FD-C69DB9E858D9}" type="datetimeFigureOut">
              <a:rPr lang="en-US" smtClean="0"/>
              <a:pPr/>
              <a:t>4/6/2017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82541311"/>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4/6/2017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4487785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4/6/2017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3771720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09B482E8-6E0E-1B4F-B1FD-C69DB9E858D9}" type="datetimeFigureOut">
              <a:rPr lang="en-US" smtClean="0"/>
              <a:pPr/>
              <a:t>4/6/2017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0934438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4/6/2017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760947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smtClean="0"/>
              <a:pPr/>
              <a:t>4/6/2017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842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9B482E8-6E0E-1B4F-B1FD-C69DB9E858D9}" type="datetimeFigureOut">
              <a:rPr lang="en-US" smtClean="0"/>
              <a:pPr/>
              <a:t>4/6/2017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7658253"/>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designingbuildings.co.uk/wiki/Contractor" TargetMode="External"/><Relationship Id="rId2" Type="http://schemas.openxmlformats.org/officeDocument/2006/relationships/hyperlink" Target="https://www.designingbuildings.co.uk/wiki/Contract_su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isurv.com/site/scripts/documents_info.aspx?documentID=8847&amp;categoryID=1346" TargetMode="External"/><Relationship Id="rId2" Type="http://schemas.openxmlformats.org/officeDocument/2006/relationships/hyperlink" Target="http://www.isurv.com/site/scripts/documents_info.aspx?documentID=8846&amp;categoryID=1346" TargetMode="External"/><Relationship Id="rId1" Type="http://schemas.openxmlformats.org/officeDocument/2006/relationships/slideLayout" Target="../slideLayouts/slideLayout2.xml"/><Relationship Id="rId5" Type="http://schemas.openxmlformats.org/officeDocument/2006/relationships/hyperlink" Target="http://www.isurv.com/site/scripts/documents_info.aspx?documentID=8855&amp;categoryID=1346" TargetMode="External"/><Relationship Id="rId4" Type="http://schemas.openxmlformats.org/officeDocument/2006/relationships/hyperlink" Target="http://www.isurv.com/site/scripts/documents_info.aspx?documentID=8847&amp;categoryID=1346&amp;pageNumber=5"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legislation.gov.uk/ukpga/2009/20/content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designingbuildings.co.uk/wiki/Claims" TargetMode="External"/><Relationship Id="rId2" Type="http://schemas.openxmlformats.org/officeDocument/2006/relationships/hyperlink" Target="https://www.designingbuildings.co.uk/wiki/Contract_sum" TargetMode="External"/><Relationship Id="rId1" Type="http://schemas.openxmlformats.org/officeDocument/2006/relationships/slideLayout" Target="../slideLayouts/slideLayout2.xml"/><Relationship Id="rId5" Type="http://schemas.openxmlformats.org/officeDocument/2006/relationships/hyperlink" Target="https://www.designingbuildings.co.uk/wiki/Final_certificate" TargetMode="External"/><Relationship Id="rId4" Type="http://schemas.openxmlformats.org/officeDocument/2006/relationships/hyperlink" Target="https://www.designingbuildings.co.uk/wiki/Latent_defec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Final account procedures</a:t>
            </a:r>
            <a:br>
              <a:rPr lang="en-GB" dirty="0"/>
            </a:b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1477911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a:t>
            </a:r>
            <a:r>
              <a:rPr lang="en-GB" dirty="0">
                <a:hlinkClick r:id="rId2" tooltip="Contract sum"/>
              </a:rPr>
              <a:t>contract sum</a:t>
            </a:r>
            <a:r>
              <a:rPr lang="en-GB" dirty="0"/>
              <a:t> may need to be adjusted for a number of reasons, including:</a:t>
            </a:r>
            <a:br>
              <a:rPr lang="en-GB" dirty="0"/>
            </a:br>
            <a:endParaRPr lang="en-GB" dirty="0"/>
          </a:p>
        </p:txBody>
      </p:sp>
      <p:sp>
        <p:nvSpPr>
          <p:cNvPr id="3" name="Content Placeholder 2"/>
          <p:cNvSpPr>
            <a:spLocks noGrp="1"/>
          </p:cNvSpPr>
          <p:nvPr>
            <p:ph idx="1"/>
          </p:nvPr>
        </p:nvSpPr>
        <p:spPr/>
        <p:txBody>
          <a:bodyPr>
            <a:normAutofit fontScale="85000" lnSpcReduction="20000"/>
          </a:bodyPr>
          <a:lstStyle/>
          <a:p>
            <a:pPr fontAlgn="base"/>
            <a:r>
              <a:rPr lang="en-GB" dirty="0" smtClean="0"/>
              <a:t>Variations</a:t>
            </a:r>
            <a:r>
              <a:rPr lang="en-GB" dirty="0"/>
              <a:t>.</a:t>
            </a:r>
          </a:p>
          <a:p>
            <a:pPr fontAlgn="base"/>
            <a:r>
              <a:rPr lang="en-GB" dirty="0"/>
              <a:t>Fluctuations.</a:t>
            </a:r>
          </a:p>
          <a:p>
            <a:pPr fontAlgn="base"/>
            <a:r>
              <a:rPr lang="en-GB" dirty="0"/>
              <a:t>Prime cost sums.</a:t>
            </a:r>
          </a:p>
          <a:p>
            <a:pPr fontAlgn="base"/>
            <a:r>
              <a:rPr lang="en-GB" dirty="0"/>
              <a:t>Provisional sums.</a:t>
            </a:r>
          </a:p>
          <a:p>
            <a:pPr fontAlgn="base"/>
            <a:r>
              <a:rPr lang="en-GB" dirty="0"/>
              <a:t>Payments to nominated sub-contractors or nominated suppliers.</a:t>
            </a:r>
          </a:p>
          <a:p>
            <a:pPr fontAlgn="base"/>
            <a:r>
              <a:rPr lang="en-GB" u="sng" dirty="0"/>
              <a:t>Statutory fees</a:t>
            </a:r>
            <a:r>
              <a:rPr lang="en-GB" dirty="0"/>
              <a:t>.</a:t>
            </a:r>
          </a:p>
          <a:p>
            <a:pPr fontAlgn="base"/>
            <a:r>
              <a:rPr lang="en-GB" dirty="0"/>
              <a:t>Payments relating to the opening-up and testing of the works.</a:t>
            </a:r>
          </a:p>
          <a:p>
            <a:pPr fontAlgn="base"/>
            <a:r>
              <a:rPr lang="en-GB" dirty="0"/>
              <a:t>Loss and expense.</a:t>
            </a:r>
          </a:p>
          <a:p>
            <a:pPr fontAlgn="base"/>
            <a:r>
              <a:rPr lang="en-GB" dirty="0"/>
              <a:t>Liquidated and ascertained damages.</a:t>
            </a:r>
          </a:p>
          <a:p>
            <a:pPr fontAlgn="base"/>
            <a:r>
              <a:rPr lang="en-GB" dirty="0"/>
              <a:t>Contra claims imposed as a result of the contractor's operations (such as a third-party claim resulting from </a:t>
            </a:r>
            <a:r>
              <a:rPr lang="en-GB" dirty="0">
                <a:hlinkClick r:id="rId3" tooltip="Contractor"/>
              </a:rPr>
              <a:t>contractor</a:t>
            </a:r>
            <a:r>
              <a:rPr lang="en-GB" dirty="0"/>
              <a:t> negligence or contractual breach, for example, flooding a neighbour's property).</a:t>
            </a:r>
          </a:p>
          <a:p>
            <a:pPr fontAlgn="base"/>
            <a:r>
              <a:rPr lang="en-GB" dirty="0"/>
              <a:t>The release of any remaining retention.</a:t>
            </a:r>
          </a:p>
        </p:txBody>
      </p:sp>
    </p:spTree>
    <p:extLst>
      <p:ext uri="{BB962C8B-B14F-4D97-AF65-F5344CB8AC3E}">
        <p14:creationId xmlns:p14="http://schemas.microsoft.com/office/powerpoint/2010/main" val="4030135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41867" y="1236133"/>
            <a:ext cx="10831419" cy="4622665"/>
          </a:xfrm>
        </p:spPr>
        <p:txBody>
          <a:bodyPr/>
          <a:lstStyle/>
          <a:p>
            <a:pPr fontAlgn="base"/>
            <a:r>
              <a:rPr lang="en-GB" sz="2400" dirty="0"/>
              <a:t>This </a:t>
            </a:r>
            <a:r>
              <a:rPr lang="en-GB" sz="2400" dirty="0" smtClean="0"/>
              <a:t>presentation summarises</a:t>
            </a:r>
            <a:r>
              <a:rPr lang="en-GB" sz="2400" dirty="0"/>
              <a:t> </a:t>
            </a:r>
            <a:r>
              <a:rPr lang="en-GB" sz="2400" dirty="0">
                <a:hlinkClick r:id="rId2"/>
              </a:rPr>
              <a:t>what a final account is</a:t>
            </a:r>
            <a:r>
              <a:rPr lang="en-GB" sz="2400" dirty="0"/>
              <a:t> and how they are used to establish a final adjustment to the contract price. The practical issues of how to </a:t>
            </a:r>
            <a:r>
              <a:rPr lang="en-GB" sz="2400" dirty="0">
                <a:hlinkClick r:id="rId3"/>
              </a:rPr>
              <a:t>prepare a final account</a:t>
            </a:r>
            <a:r>
              <a:rPr lang="en-GB" sz="2400" dirty="0"/>
              <a:t> in accordance with the contract and the process of cooperation between the parties and negotiation will also be discussed</a:t>
            </a:r>
            <a:r>
              <a:rPr lang="en-GB" sz="2400" dirty="0" smtClean="0"/>
              <a:t>.</a:t>
            </a:r>
          </a:p>
          <a:p>
            <a:pPr fontAlgn="base"/>
            <a:endParaRPr lang="en-GB" sz="2400" dirty="0"/>
          </a:p>
          <a:p>
            <a:pPr fontAlgn="base"/>
            <a:r>
              <a:rPr lang="en-GB" sz="2400" dirty="0"/>
              <a:t>Practical consideration such as advising on the </a:t>
            </a:r>
            <a:r>
              <a:rPr lang="en-GB" sz="2400" dirty="0">
                <a:hlinkClick r:id="rId4"/>
              </a:rPr>
              <a:t>structure of a final account</a:t>
            </a:r>
            <a:r>
              <a:rPr lang="en-GB" sz="2400" dirty="0"/>
              <a:t> and how to prepare a </a:t>
            </a:r>
            <a:r>
              <a:rPr lang="en-GB" sz="2400" dirty="0">
                <a:hlinkClick r:id="rId5"/>
              </a:rPr>
              <a:t>statement for final account</a:t>
            </a:r>
            <a:r>
              <a:rPr lang="en-GB" sz="2400" dirty="0"/>
              <a:t> (including examples) will also be considered.</a:t>
            </a:r>
          </a:p>
          <a:p>
            <a:endParaRPr lang="en-GB" dirty="0"/>
          </a:p>
        </p:txBody>
      </p:sp>
    </p:spTree>
    <p:extLst>
      <p:ext uri="{BB962C8B-B14F-4D97-AF65-F5344CB8AC3E}">
        <p14:creationId xmlns:p14="http://schemas.microsoft.com/office/powerpoint/2010/main" val="5542981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 What is a final account</a:t>
            </a:r>
            <a:br>
              <a:rPr lang="en-GB" b="1" dirty="0"/>
            </a:br>
            <a:endParaRPr lang="en-GB" dirty="0"/>
          </a:p>
        </p:txBody>
      </p:sp>
      <p:sp>
        <p:nvSpPr>
          <p:cNvPr id="3" name="Content Placeholder 2"/>
          <p:cNvSpPr>
            <a:spLocks noGrp="1"/>
          </p:cNvSpPr>
          <p:nvPr>
            <p:ph idx="1"/>
          </p:nvPr>
        </p:nvSpPr>
        <p:spPr/>
        <p:txBody>
          <a:bodyPr>
            <a:normAutofit/>
          </a:bodyPr>
          <a:lstStyle/>
          <a:p>
            <a:pPr fontAlgn="base"/>
            <a:r>
              <a:rPr lang="en-GB" sz="3200" dirty="0" smtClean="0"/>
              <a:t>We will investigate what </a:t>
            </a:r>
            <a:r>
              <a:rPr lang="en-GB" sz="3200" dirty="0"/>
              <a:t>a final account is. </a:t>
            </a:r>
            <a:r>
              <a:rPr lang="en-GB" sz="3200" dirty="0" smtClean="0"/>
              <a:t>What are </a:t>
            </a:r>
            <a:r>
              <a:rPr lang="en-GB" sz="3200" dirty="0"/>
              <a:t>the common definitions within the major contracts and how the contractual procedures may differ.</a:t>
            </a:r>
          </a:p>
          <a:p>
            <a:endParaRPr lang="en-GB" dirty="0"/>
          </a:p>
        </p:txBody>
      </p:sp>
    </p:spTree>
    <p:extLst>
      <p:ext uri="{BB962C8B-B14F-4D97-AF65-F5344CB8AC3E}">
        <p14:creationId xmlns:p14="http://schemas.microsoft.com/office/powerpoint/2010/main" val="16834024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fontAlgn="base"/>
            <a:r>
              <a:rPr lang="en-GB" sz="3200" dirty="0"/>
              <a:t>The final account is the conclusion of the contract sum (including all necessary adjustments) and signifies the agreed amount that the employer will pay the contractor. It includes any works that are paid to the contractor through the main contract.</a:t>
            </a:r>
          </a:p>
          <a:p>
            <a:endParaRPr lang="en-GB" dirty="0"/>
          </a:p>
        </p:txBody>
      </p:sp>
    </p:spTree>
    <p:extLst>
      <p:ext uri="{BB962C8B-B14F-4D97-AF65-F5344CB8AC3E}">
        <p14:creationId xmlns:p14="http://schemas.microsoft.com/office/powerpoint/2010/main" val="11859791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68500" y="520700"/>
            <a:ext cx="9536112" cy="5390522"/>
          </a:xfrm>
        </p:spPr>
        <p:txBody>
          <a:bodyPr>
            <a:normAutofit/>
          </a:bodyPr>
          <a:lstStyle/>
          <a:p>
            <a:r>
              <a:rPr lang="en-GB" sz="2800" dirty="0"/>
              <a:t>Typically, the final account includes any loss and expense associated with any extensions of time and any other claims the contractor feels he or she is due under the contract. It also indicates the finalisation of any disputes that may have arisen and in that sense draws a line under the financial obligations of both parties, save in respect of defects. The final account will not typically include items such as liquidated damages, VAT or interest on overdue payments.</a:t>
            </a:r>
          </a:p>
          <a:p>
            <a:endParaRPr lang="en-GB" dirty="0"/>
          </a:p>
        </p:txBody>
      </p:sp>
    </p:spTree>
    <p:extLst>
      <p:ext uri="{BB962C8B-B14F-4D97-AF65-F5344CB8AC3E}">
        <p14:creationId xmlns:p14="http://schemas.microsoft.com/office/powerpoint/2010/main" val="35435369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Contractual definitions of final account</a:t>
            </a:r>
            <a:br>
              <a:rPr lang="en-GB" b="1" dirty="0"/>
            </a:br>
            <a:endParaRPr lang="en-GB" dirty="0"/>
          </a:p>
        </p:txBody>
      </p:sp>
      <p:sp>
        <p:nvSpPr>
          <p:cNvPr id="3" name="Content Placeholder 2"/>
          <p:cNvSpPr>
            <a:spLocks noGrp="1"/>
          </p:cNvSpPr>
          <p:nvPr>
            <p:ph idx="1"/>
          </p:nvPr>
        </p:nvSpPr>
        <p:spPr/>
        <p:txBody>
          <a:bodyPr>
            <a:normAutofit fontScale="92500"/>
          </a:bodyPr>
          <a:lstStyle/>
          <a:p>
            <a:pPr fontAlgn="base"/>
            <a:r>
              <a:rPr lang="en-GB" sz="3200" dirty="0" smtClean="0"/>
              <a:t>The </a:t>
            </a:r>
            <a:r>
              <a:rPr lang="en-GB" sz="3200" dirty="0"/>
              <a:t>procedures, as set out in the various forms of contract, contain slight differences in terminology and procedure (i.e. between the JCT and the NEC contracts), but essentially they produce the same result. Most contracts require the contractor to </a:t>
            </a:r>
            <a:r>
              <a:rPr lang="en-GB" sz="3200" dirty="0">
                <a:solidFill>
                  <a:srgbClr val="FF0000"/>
                </a:solidFill>
              </a:rPr>
              <a:t>substantiate their accounts </a:t>
            </a:r>
            <a:r>
              <a:rPr lang="en-GB" sz="3200" dirty="0"/>
              <a:t>to the employer so it can be properly assessed.</a:t>
            </a:r>
          </a:p>
          <a:p>
            <a:endParaRPr lang="en-GB" dirty="0"/>
          </a:p>
        </p:txBody>
      </p:sp>
    </p:spTree>
    <p:extLst>
      <p:ext uri="{BB962C8B-B14F-4D97-AF65-F5344CB8AC3E}">
        <p14:creationId xmlns:p14="http://schemas.microsoft.com/office/powerpoint/2010/main" val="21053043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fontAlgn="base"/>
            <a:r>
              <a:rPr lang="en-GB" sz="3200" dirty="0"/>
              <a:t>The NEC forms of contract do not refer to final accounts as it is assumed that the final account is adjusted as the project proceeds on the basis that the compensation event procedure is followed</a:t>
            </a:r>
            <a:r>
              <a:rPr lang="en-GB" sz="3200" dirty="0" smtClean="0"/>
              <a:t>.</a:t>
            </a:r>
            <a:endParaRPr lang="en-GB" sz="3200" dirty="0"/>
          </a:p>
        </p:txBody>
      </p:sp>
    </p:spTree>
    <p:extLst>
      <p:ext uri="{BB962C8B-B14F-4D97-AF65-F5344CB8AC3E}">
        <p14:creationId xmlns:p14="http://schemas.microsoft.com/office/powerpoint/2010/main" val="3706003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Autofit/>
          </a:bodyPr>
          <a:lstStyle/>
          <a:p>
            <a:pPr fontAlgn="base"/>
            <a:r>
              <a:rPr lang="en-GB" sz="3200" dirty="0"/>
              <a:t>The JCT defines the process for final accounts and final payments under clause </a:t>
            </a:r>
            <a:r>
              <a:rPr lang="en-GB" sz="3200" dirty="0">
                <a:solidFill>
                  <a:srgbClr val="FF0000"/>
                </a:solidFill>
              </a:rPr>
              <a:t>4.12</a:t>
            </a:r>
            <a:r>
              <a:rPr lang="en-GB" sz="3200" dirty="0"/>
              <a:t> of the Design and Build Contract or </a:t>
            </a:r>
            <a:r>
              <a:rPr lang="en-GB" sz="3200" dirty="0">
                <a:solidFill>
                  <a:srgbClr val="FF0000"/>
                </a:solidFill>
              </a:rPr>
              <a:t>Clause 4.5 </a:t>
            </a:r>
            <a:r>
              <a:rPr lang="en-GB" sz="3200" dirty="0"/>
              <a:t>of the JCT Standard Form. </a:t>
            </a:r>
            <a:endParaRPr lang="en-GB" sz="3200" dirty="0" smtClean="0"/>
          </a:p>
          <a:p>
            <a:pPr fontAlgn="base"/>
            <a:r>
              <a:rPr lang="en-GB" sz="3200" b="1" dirty="0" smtClean="0">
                <a:solidFill>
                  <a:srgbClr val="FF0000"/>
                </a:solidFill>
              </a:rPr>
              <a:t>Note </a:t>
            </a:r>
            <a:r>
              <a:rPr lang="en-GB" sz="3200" b="1" dirty="0">
                <a:solidFill>
                  <a:srgbClr val="FF0000"/>
                </a:solidFill>
              </a:rPr>
              <a:t>that the timelines are different between the Standard Building Contract and the Design and Build Contract</a:t>
            </a:r>
            <a:r>
              <a:rPr lang="en-GB" sz="3200" b="1" dirty="0" smtClean="0">
                <a:solidFill>
                  <a:srgbClr val="FF0000"/>
                </a:solidFill>
              </a:rPr>
              <a:t>.</a:t>
            </a:r>
            <a:endParaRPr lang="en-GB" sz="3200" b="1" dirty="0">
              <a:solidFill>
                <a:srgbClr val="FF0000"/>
              </a:solidFill>
            </a:endParaRPr>
          </a:p>
        </p:txBody>
      </p:sp>
    </p:spTree>
    <p:extLst>
      <p:ext uri="{BB962C8B-B14F-4D97-AF65-F5344CB8AC3E}">
        <p14:creationId xmlns:p14="http://schemas.microsoft.com/office/powerpoint/2010/main" val="2345669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fontAlgn="base"/>
            <a:r>
              <a:rPr lang="en-GB" sz="3200" dirty="0"/>
              <a:t>The FIDIC suite of contracts, which are mainly used for the international market all have their own timescales. Clause 14 refers to payment and </a:t>
            </a:r>
            <a:r>
              <a:rPr lang="en-GB" sz="3200" dirty="0" err="1"/>
              <a:t>subclause</a:t>
            </a:r>
            <a:r>
              <a:rPr lang="en-GB" sz="3200" dirty="0"/>
              <a:t> 14.11 spells out the final account process and timescales.</a:t>
            </a:r>
          </a:p>
          <a:p>
            <a:endParaRPr lang="en-GB" dirty="0"/>
          </a:p>
        </p:txBody>
      </p:sp>
    </p:spTree>
    <p:extLst>
      <p:ext uri="{BB962C8B-B14F-4D97-AF65-F5344CB8AC3E}">
        <p14:creationId xmlns:p14="http://schemas.microsoft.com/office/powerpoint/2010/main" val="2736664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Rolling final accounts</a:t>
            </a:r>
            <a:br>
              <a:rPr lang="en-GB" b="1" dirty="0"/>
            </a:b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7224447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fontAlgn="base"/>
            <a:r>
              <a:rPr lang="en-GB" sz="2800" dirty="0" smtClean="0"/>
              <a:t>The </a:t>
            </a:r>
            <a:r>
              <a:rPr lang="en-GB" sz="2800" dirty="0"/>
              <a:t>term ‘</a:t>
            </a:r>
            <a:r>
              <a:rPr lang="en-GB" sz="2800" dirty="0">
                <a:solidFill>
                  <a:srgbClr val="FF0000"/>
                </a:solidFill>
              </a:rPr>
              <a:t>rolling final accounts</a:t>
            </a:r>
            <a:r>
              <a:rPr lang="en-GB" sz="2800" dirty="0"/>
              <a:t>’ is often used, but it is not always properly adhered to. Rolling final accounts will ensure that all instructions and cost effects to a project are agreed and up-to-date at the point of the latest financial report. This relies on an organised quantity surveyor and contractor and willingness of the parties to make agreements on a regular on-going basis.</a:t>
            </a:r>
          </a:p>
          <a:p>
            <a:endParaRPr lang="en-GB" dirty="0"/>
          </a:p>
        </p:txBody>
      </p:sp>
    </p:spTree>
    <p:extLst>
      <p:ext uri="{BB962C8B-B14F-4D97-AF65-F5344CB8AC3E}">
        <p14:creationId xmlns:p14="http://schemas.microsoft.com/office/powerpoint/2010/main" val="2961698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43100" y="596900"/>
            <a:ext cx="9561512" cy="5314322"/>
          </a:xfrm>
        </p:spPr>
        <p:txBody>
          <a:bodyPr>
            <a:normAutofit/>
          </a:bodyPr>
          <a:lstStyle/>
          <a:p>
            <a:pPr fontAlgn="base"/>
            <a:r>
              <a:rPr lang="en-GB" sz="2600" dirty="0"/>
              <a:t>The NEC contracts put more emphasis on the timescales related to agreeing individual variations (known as compensation events). </a:t>
            </a:r>
            <a:endParaRPr lang="en-GB" sz="2600" dirty="0" smtClean="0"/>
          </a:p>
          <a:p>
            <a:pPr fontAlgn="base"/>
            <a:r>
              <a:rPr lang="en-GB" sz="2600" dirty="0" smtClean="0"/>
              <a:t>Time </a:t>
            </a:r>
            <a:r>
              <a:rPr lang="en-GB" sz="2600" dirty="0"/>
              <a:t>bar penalties are also included for not agreeing compensation events within the contractual timescales. In theory this forces a rolling final account to be maintained but unfortunately, this does not necessarily mean that all NEC contracts are used as they should be. The NEC is designed to agree cost and time simultaneously.</a:t>
            </a:r>
          </a:p>
          <a:p>
            <a:pPr fontAlgn="base"/>
            <a:r>
              <a:rPr lang="en-GB" dirty="0" smtClean="0"/>
              <a:t>.</a:t>
            </a:r>
            <a:endParaRPr lang="en-GB" dirty="0"/>
          </a:p>
          <a:p>
            <a:endParaRPr lang="en-GB" dirty="0"/>
          </a:p>
        </p:txBody>
      </p:sp>
    </p:spTree>
    <p:extLst>
      <p:ext uri="{BB962C8B-B14F-4D97-AF65-F5344CB8AC3E}">
        <p14:creationId xmlns:p14="http://schemas.microsoft.com/office/powerpoint/2010/main" val="40757710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7700" y="762000"/>
            <a:ext cx="9586912" cy="5149222"/>
          </a:xfrm>
        </p:spPr>
        <p:txBody>
          <a:bodyPr>
            <a:normAutofit lnSpcReduction="10000"/>
          </a:bodyPr>
          <a:lstStyle/>
          <a:p>
            <a:pPr fontAlgn="base"/>
            <a:r>
              <a:rPr lang="en-GB" sz="2800" dirty="0"/>
              <a:t>Conversely it doesn’t necessarily mean that other contracts don’t have a long final account process. The reality is that the contract can only provide the framework for final accounts to be agreed throughout the contract period. </a:t>
            </a:r>
            <a:endParaRPr lang="en-GB" sz="2800" dirty="0" smtClean="0"/>
          </a:p>
          <a:p>
            <a:pPr fontAlgn="base"/>
            <a:r>
              <a:rPr lang="en-GB" sz="2800" dirty="0" smtClean="0"/>
              <a:t>It </a:t>
            </a:r>
            <a:r>
              <a:rPr lang="en-GB" sz="2800" dirty="0"/>
              <a:t>still relies on the hard work, organisation and willingness by both parties to make agreements as they go along.</a:t>
            </a:r>
          </a:p>
          <a:p>
            <a:pPr fontAlgn="base"/>
            <a:r>
              <a:rPr lang="en-GB" sz="2800" dirty="0"/>
              <a:t>Remember that it is not the role of the QS to agree variations or final accounts. The QS’s role is to value variations in accordance with the contract and adjust the final account as necessary</a:t>
            </a:r>
          </a:p>
        </p:txBody>
      </p:sp>
    </p:spTree>
    <p:extLst>
      <p:ext uri="{BB962C8B-B14F-4D97-AF65-F5344CB8AC3E}">
        <p14:creationId xmlns:p14="http://schemas.microsoft.com/office/powerpoint/2010/main" val="317621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Preparing for final account</a:t>
            </a:r>
            <a:br>
              <a:rPr lang="en-GB" b="1" dirty="0"/>
            </a:b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42726227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Preparing for final account</a:t>
            </a:r>
            <a:br>
              <a:rPr lang="en-GB" b="1" dirty="0"/>
            </a:br>
            <a:endParaRPr lang="en-GB" dirty="0"/>
          </a:p>
        </p:txBody>
      </p:sp>
      <p:sp>
        <p:nvSpPr>
          <p:cNvPr id="3" name="Content Placeholder 2"/>
          <p:cNvSpPr>
            <a:spLocks noGrp="1"/>
          </p:cNvSpPr>
          <p:nvPr>
            <p:ph idx="1"/>
          </p:nvPr>
        </p:nvSpPr>
        <p:spPr>
          <a:xfrm>
            <a:off x="2146300" y="1231900"/>
            <a:ext cx="9358312" cy="4679322"/>
          </a:xfrm>
        </p:spPr>
        <p:txBody>
          <a:bodyPr>
            <a:normAutofit/>
          </a:bodyPr>
          <a:lstStyle/>
          <a:p>
            <a:pPr fontAlgn="base"/>
            <a:r>
              <a:rPr lang="en-GB" sz="2800" dirty="0" smtClean="0"/>
              <a:t>The </a:t>
            </a:r>
            <a:r>
              <a:rPr lang="en-GB" sz="2800" dirty="0"/>
              <a:t>preparation of the final account occurs throughout the contract period. </a:t>
            </a:r>
            <a:endParaRPr lang="en-GB" sz="2800" dirty="0" smtClean="0"/>
          </a:p>
          <a:p>
            <a:pPr fontAlgn="base"/>
            <a:r>
              <a:rPr lang="en-GB" sz="2800" dirty="0" smtClean="0"/>
              <a:t>Financial </a:t>
            </a:r>
            <a:r>
              <a:rPr lang="en-GB" sz="2800" dirty="0"/>
              <a:t>statements prepared by the quantity surveyor will generally serve as the starting point for final account discussions. </a:t>
            </a:r>
            <a:endParaRPr lang="en-GB" sz="2800" dirty="0" smtClean="0"/>
          </a:p>
          <a:p>
            <a:pPr fontAlgn="base"/>
            <a:r>
              <a:rPr lang="en-GB" sz="2800" dirty="0" smtClean="0"/>
              <a:t>As </a:t>
            </a:r>
            <a:r>
              <a:rPr lang="en-GB" sz="2800" dirty="0"/>
              <a:t>a matter of preparation, the professional quantity surveyor (PQS) should ensure that all contracts instructions have been accounted for and that all other potential cost-related items are scheduled </a:t>
            </a:r>
            <a:r>
              <a:rPr lang="en-GB" sz="2800" dirty="0" smtClean="0"/>
              <a:t>out</a:t>
            </a:r>
            <a:endParaRPr lang="en-GB" sz="2800" dirty="0"/>
          </a:p>
        </p:txBody>
      </p:sp>
    </p:spTree>
    <p:extLst>
      <p:ext uri="{BB962C8B-B14F-4D97-AF65-F5344CB8AC3E}">
        <p14:creationId xmlns:p14="http://schemas.microsoft.com/office/powerpoint/2010/main" val="3705821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 </a:t>
            </a:r>
            <a:r>
              <a:rPr lang="en-GB" dirty="0"/>
              <a:t>This may include, but not be limited to:</a:t>
            </a:r>
            <a:br>
              <a:rPr lang="en-GB" dirty="0"/>
            </a:br>
            <a:endParaRPr lang="en-GB" dirty="0"/>
          </a:p>
        </p:txBody>
      </p:sp>
      <p:sp>
        <p:nvSpPr>
          <p:cNvPr id="3" name="Content Placeholder 2"/>
          <p:cNvSpPr>
            <a:spLocks noGrp="1"/>
          </p:cNvSpPr>
          <p:nvPr>
            <p:ph idx="1"/>
          </p:nvPr>
        </p:nvSpPr>
        <p:spPr/>
        <p:txBody>
          <a:bodyPr/>
          <a:lstStyle/>
          <a:p>
            <a:pPr fontAlgn="base"/>
            <a:r>
              <a:rPr lang="en-GB" dirty="0" smtClean="0"/>
              <a:t>provisional </a:t>
            </a:r>
            <a:r>
              <a:rPr lang="en-GB" dirty="0"/>
              <a:t>sums (which can only be expended by issue of a contact instruction)</a:t>
            </a:r>
          </a:p>
          <a:p>
            <a:pPr fontAlgn="base"/>
            <a:r>
              <a:rPr lang="en-GB" dirty="0"/>
              <a:t>agreeing prime cost sums (where applicable)</a:t>
            </a:r>
          </a:p>
          <a:p>
            <a:pPr fontAlgn="base"/>
            <a:r>
              <a:rPr lang="en-GB" dirty="0"/>
              <a:t>any loss and expense associated with extensions of time</a:t>
            </a:r>
          </a:p>
          <a:p>
            <a:pPr fontAlgn="base"/>
            <a:r>
              <a:rPr lang="en-GB" dirty="0"/>
              <a:t>adjustment of provisional/approximate quantities</a:t>
            </a:r>
          </a:p>
          <a:p>
            <a:pPr fontAlgn="base"/>
            <a:r>
              <a:rPr lang="en-GB" dirty="0"/>
              <a:t>fluctuations</a:t>
            </a:r>
          </a:p>
          <a:p>
            <a:pPr fontAlgn="base"/>
            <a:r>
              <a:rPr lang="en-GB" dirty="0"/>
              <a:t>any set-off/contra charges (typically a subcontractor issue) or</a:t>
            </a:r>
          </a:p>
          <a:p>
            <a:pPr fontAlgn="base"/>
            <a:r>
              <a:rPr lang="en-GB" dirty="0"/>
              <a:t>any other items affecting total cost.</a:t>
            </a:r>
          </a:p>
          <a:p>
            <a:endParaRPr lang="en-GB" dirty="0"/>
          </a:p>
        </p:txBody>
      </p:sp>
    </p:spTree>
    <p:extLst>
      <p:ext uri="{BB962C8B-B14F-4D97-AF65-F5344CB8AC3E}">
        <p14:creationId xmlns:p14="http://schemas.microsoft.com/office/powerpoint/2010/main" val="5948244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Preparing a Final account (</a:t>
            </a:r>
            <a:r>
              <a:rPr lang="en-GB" dirty="0" err="1" smtClean="0"/>
              <a:t>contd</a:t>
            </a:r>
            <a:r>
              <a:rPr lang="en-GB" dirty="0" smtClean="0"/>
              <a:t>)</a:t>
            </a:r>
            <a:endParaRPr lang="en-GB" dirty="0"/>
          </a:p>
        </p:txBody>
      </p:sp>
      <p:sp>
        <p:nvSpPr>
          <p:cNvPr id="3" name="Content Placeholder 2"/>
          <p:cNvSpPr>
            <a:spLocks noGrp="1"/>
          </p:cNvSpPr>
          <p:nvPr>
            <p:ph idx="1"/>
          </p:nvPr>
        </p:nvSpPr>
        <p:spPr>
          <a:xfrm>
            <a:off x="2057400" y="1346200"/>
            <a:ext cx="9447212" cy="4565022"/>
          </a:xfrm>
        </p:spPr>
        <p:txBody>
          <a:bodyPr>
            <a:normAutofit/>
          </a:bodyPr>
          <a:lstStyle/>
          <a:p>
            <a:pPr fontAlgn="base"/>
            <a:r>
              <a:rPr lang="en-GB" dirty="0"/>
              <a:t>Note that standard building contracts do not contain any express provision for dealing with contra charges, therefore, if agreed between the contractor and employer they should be instructed as a variation to the contract</a:t>
            </a:r>
            <a:r>
              <a:rPr lang="en-GB" dirty="0" smtClean="0"/>
              <a:t>.</a:t>
            </a:r>
          </a:p>
          <a:p>
            <a:pPr fontAlgn="base"/>
            <a:r>
              <a:rPr lang="en-GB" dirty="0" smtClean="0"/>
              <a:t> </a:t>
            </a:r>
            <a:r>
              <a:rPr lang="en-GB" dirty="0"/>
              <a:t>If the contractor does not agree then any off-sets/contra charges must go through the ‘pay less notice’ process outlined in the </a:t>
            </a:r>
            <a:r>
              <a:rPr lang="en-GB" dirty="0">
                <a:hlinkClick r:id="rId2"/>
              </a:rPr>
              <a:t>Local Democracy, Economic Development and Construction Act 2009</a:t>
            </a:r>
            <a:r>
              <a:rPr lang="en-GB" dirty="0"/>
              <a:t> (which will be referenced as ‘The Construction Act’ in this guidance note</a:t>
            </a:r>
            <a:r>
              <a:rPr lang="en-GB" dirty="0" smtClean="0"/>
              <a:t>).</a:t>
            </a:r>
            <a:endParaRPr lang="en-GB" dirty="0"/>
          </a:p>
        </p:txBody>
      </p:sp>
    </p:spTree>
    <p:extLst>
      <p:ext uri="{BB962C8B-B14F-4D97-AF65-F5344CB8AC3E}">
        <p14:creationId xmlns:p14="http://schemas.microsoft.com/office/powerpoint/2010/main" val="31129146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55800" y="952500"/>
            <a:ext cx="9548812" cy="4958722"/>
          </a:xfrm>
        </p:spPr>
        <p:txBody>
          <a:bodyPr/>
          <a:lstStyle/>
          <a:p>
            <a:pPr fontAlgn="base"/>
            <a:r>
              <a:rPr lang="en-GB" sz="2400" dirty="0"/>
              <a:t>From the contractor’s perspective, they will also go through a similar exercise in preparation for the final account, but also ensuring that all possible variations from subcontractors and suppliers are picked up and reported to the employer. </a:t>
            </a:r>
            <a:endParaRPr lang="en-GB" sz="2400" dirty="0" smtClean="0"/>
          </a:p>
          <a:p>
            <a:pPr fontAlgn="base"/>
            <a:r>
              <a:rPr lang="en-GB" sz="2400" dirty="0" smtClean="0"/>
              <a:t>The </a:t>
            </a:r>
            <a:r>
              <a:rPr lang="en-GB" sz="2400" dirty="0"/>
              <a:t>contractor will not want to enter final account negotiations without having accurate costs from their supply chain, although there may be no direct contractual link between the contractor’s entitlement to be paid by the employer when compared with an obligation to pay their subcontractors.</a:t>
            </a:r>
          </a:p>
          <a:p>
            <a:endParaRPr lang="en-GB" dirty="0"/>
          </a:p>
          <a:p>
            <a:endParaRPr lang="en-GB" dirty="0"/>
          </a:p>
        </p:txBody>
      </p:sp>
    </p:spTree>
    <p:extLst>
      <p:ext uri="{BB962C8B-B14F-4D97-AF65-F5344CB8AC3E}">
        <p14:creationId xmlns:p14="http://schemas.microsoft.com/office/powerpoint/2010/main" val="13819300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Linking the last formal cost report to final account</a:t>
            </a:r>
            <a:br>
              <a:rPr lang="en-GB" b="1" dirty="0"/>
            </a:br>
            <a:endParaRPr lang="en-GB" dirty="0"/>
          </a:p>
        </p:txBody>
      </p:sp>
      <p:sp>
        <p:nvSpPr>
          <p:cNvPr id="3" name="Content Placeholder 2"/>
          <p:cNvSpPr>
            <a:spLocks noGrp="1"/>
          </p:cNvSpPr>
          <p:nvPr>
            <p:ph idx="1"/>
          </p:nvPr>
        </p:nvSpPr>
        <p:spPr/>
        <p:txBody>
          <a:bodyPr>
            <a:normAutofit/>
          </a:bodyPr>
          <a:lstStyle/>
          <a:p>
            <a:pPr fontAlgn="base"/>
            <a:r>
              <a:rPr lang="en-GB" b="1" dirty="0"/>
              <a:t> </a:t>
            </a:r>
            <a:r>
              <a:rPr lang="en-GB" dirty="0" smtClean="0"/>
              <a:t>The </a:t>
            </a:r>
            <a:r>
              <a:rPr lang="en-GB" dirty="0"/>
              <a:t>last formal cost report presented by the PQS should provide a very good indication of where the final account is likely to be settled. If costs have been tracked properly throughout the duration of the project then the only difference between the last formal costs report in the final account should be any changes or variations in the period between the last forecast reports in the final account.</a:t>
            </a:r>
          </a:p>
          <a:p>
            <a:endParaRPr lang="en-GB" dirty="0"/>
          </a:p>
        </p:txBody>
      </p:sp>
    </p:spTree>
    <p:extLst>
      <p:ext uri="{BB962C8B-B14F-4D97-AF65-F5344CB8AC3E}">
        <p14:creationId xmlns:p14="http://schemas.microsoft.com/office/powerpoint/2010/main" val="24090868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84400" y="660400"/>
            <a:ext cx="9320212" cy="5250822"/>
          </a:xfrm>
        </p:spPr>
        <p:txBody>
          <a:bodyPr>
            <a:normAutofit/>
          </a:bodyPr>
          <a:lstStyle/>
          <a:p>
            <a:pPr fontAlgn="base"/>
            <a:r>
              <a:rPr lang="en-GB" sz="2800" dirty="0"/>
              <a:t>Suitable project documentation and well-followed contract administration procedures should make the task of preparing a final account more straightforward in the long run. </a:t>
            </a:r>
            <a:endParaRPr lang="en-GB" sz="2800" dirty="0" smtClean="0"/>
          </a:p>
          <a:p>
            <a:pPr fontAlgn="base"/>
            <a:r>
              <a:rPr lang="en-GB" sz="2800" dirty="0" smtClean="0"/>
              <a:t>Good </a:t>
            </a:r>
            <a:r>
              <a:rPr lang="en-GB" sz="2800" dirty="0"/>
              <a:t>documentation is easily auditable and the importance of this is highlighted when proper records are not available.</a:t>
            </a:r>
          </a:p>
          <a:p>
            <a:pPr fontAlgn="base"/>
            <a:r>
              <a:rPr lang="en-GB" sz="2800" dirty="0"/>
              <a:t>Disputes can occur where key members of either the employer’s or contractor’s team </a:t>
            </a:r>
            <a:r>
              <a:rPr lang="en-GB" sz="2800" dirty="0">
                <a:solidFill>
                  <a:srgbClr val="FF0000"/>
                </a:solidFill>
              </a:rPr>
              <a:t>changes </a:t>
            </a:r>
            <a:r>
              <a:rPr lang="en-GB" sz="2800" dirty="0"/>
              <a:t>throughout the project duration.</a:t>
            </a:r>
          </a:p>
          <a:p>
            <a:pPr marL="0" indent="0" fontAlgn="base">
              <a:buNone/>
            </a:pPr>
            <a:endParaRPr lang="en-GB" dirty="0"/>
          </a:p>
        </p:txBody>
      </p:sp>
    </p:spTree>
    <p:extLst>
      <p:ext uri="{BB962C8B-B14F-4D97-AF65-F5344CB8AC3E}">
        <p14:creationId xmlns:p14="http://schemas.microsoft.com/office/powerpoint/2010/main" val="17995281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84400" y="635000"/>
            <a:ext cx="9320212" cy="5276222"/>
          </a:xfrm>
        </p:spPr>
        <p:txBody>
          <a:bodyPr>
            <a:noAutofit/>
          </a:bodyPr>
          <a:lstStyle/>
          <a:p>
            <a:r>
              <a:rPr lang="en-GB" sz="2800" dirty="0"/>
              <a:t>At the commencement of the project, the project manager should produce a project execution plan (PEP), and within this plan, there should be a procedure set out for contract administration of the project. </a:t>
            </a:r>
            <a:endParaRPr lang="en-GB" sz="2800" dirty="0" smtClean="0"/>
          </a:p>
          <a:p>
            <a:r>
              <a:rPr lang="en-GB" sz="2800" dirty="0" smtClean="0"/>
              <a:t>This </a:t>
            </a:r>
            <a:r>
              <a:rPr lang="en-GB" sz="2800" dirty="0"/>
              <a:t>should include the change control mechanism and the procedure for contract instructions. </a:t>
            </a:r>
            <a:endParaRPr lang="en-GB" sz="2800" dirty="0" smtClean="0"/>
          </a:p>
          <a:p>
            <a:r>
              <a:rPr lang="en-GB" sz="2800" dirty="0" smtClean="0"/>
              <a:t>This </a:t>
            </a:r>
            <a:r>
              <a:rPr lang="en-GB" sz="2800" dirty="0"/>
              <a:t>helps to provide a framework for auditability to keep good contract documentation, which can be referred to during the final account negotiations</a:t>
            </a:r>
          </a:p>
        </p:txBody>
      </p:sp>
    </p:spTree>
    <p:extLst>
      <p:ext uri="{BB962C8B-B14F-4D97-AF65-F5344CB8AC3E}">
        <p14:creationId xmlns:p14="http://schemas.microsoft.com/office/powerpoint/2010/main" val="344753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 Importance of change control</a:t>
            </a:r>
            <a:br>
              <a:rPr lang="en-GB" b="1" dirty="0"/>
            </a:br>
            <a:endParaRPr lang="en-GB" dirty="0"/>
          </a:p>
        </p:txBody>
      </p:sp>
      <p:sp>
        <p:nvSpPr>
          <p:cNvPr id="3" name="Content Placeholder 2"/>
          <p:cNvSpPr>
            <a:spLocks noGrp="1"/>
          </p:cNvSpPr>
          <p:nvPr>
            <p:ph idx="1"/>
          </p:nvPr>
        </p:nvSpPr>
        <p:spPr>
          <a:xfrm>
            <a:off x="2159000" y="1460500"/>
            <a:ext cx="9345612" cy="4450722"/>
          </a:xfrm>
        </p:spPr>
        <p:txBody>
          <a:bodyPr>
            <a:normAutofit fontScale="92500" lnSpcReduction="20000"/>
          </a:bodyPr>
          <a:lstStyle/>
          <a:p>
            <a:pPr fontAlgn="base"/>
            <a:r>
              <a:rPr lang="en-GB" sz="2400" dirty="0" smtClean="0"/>
              <a:t>Change </a:t>
            </a:r>
            <a:r>
              <a:rPr lang="en-GB" sz="2400" dirty="0"/>
              <a:t>control is the administrative process that implements the contract mechanisms for instructing change. </a:t>
            </a:r>
            <a:endParaRPr lang="en-GB" sz="2400" dirty="0" smtClean="0"/>
          </a:p>
          <a:p>
            <a:pPr fontAlgn="base"/>
            <a:r>
              <a:rPr lang="en-GB" sz="2400" dirty="0" smtClean="0"/>
              <a:t>The </a:t>
            </a:r>
            <a:r>
              <a:rPr lang="en-GB" sz="2400" dirty="0"/>
              <a:t>process must adhere to the contract requirements for notification and approval of change by the identified parties.</a:t>
            </a:r>
          </a:p>
          <a:p>
            <a:pPr fontAlgn="base"/>
            <a:r>
              <a:rPr lang="en-GB" sz="2400" dirty="0"/>
              <a:t>Change control is also a critical part of a well-run and audited project. </a:t>
            </a:r>
            <a:endParaRPr lang="en-GB" sz="2400" dirty="0" smtClean="0"/>
          </a:p>
          <a:p>
            <a:pPr fontAlgn="base"/>
            <a:r>
              <a:rPr lang="en-GB" sz="2400" dirty="0" smtClean="0"/>
              <a:t>Any </a:t>
            </a:r>
            <a:r>
              <a:rPr lang="en-GB" sz="2400" dirty="0"/>
              <a:t>potential changes should go through this process before an instruction is given so that the employer feels they are able to make informed decisions</a:t>
            </a:r>
            <a:r>
              <a:rPr lang="en-GB" sz="2400" dirty="0" smtClean="0"/>
              <a:t>.</a:t>
            </a:r>
          </a:p>
          <a:p>
            <a:pPr fontAlgn="base"/>
            <a:r>
              <a:rPr lang="en-GB" sz="2400" dirty="0" smtClean="0"/>
              <a:t> </a:t>
            </a:r>
            <a:r>
              <a:rPr lang="en-GB" sz="2400" dirty="0">
                <a:solidFill>
                  <a:srgbClr val="FF0000"/>
                </a:solidFill>
              </a:rPr>
              <a:t>It also ensures that the contractor is not going ahead and acting on changes that they believe they’ve been instructed to do, only to find out that they were not actually communicated to the employer.</a:t>
            </a:r>
          </a:p>
          <a:p>
            <a:pPr fontAlgn="base"/>
            <a:r>
              <a:rPr lang="en-GB" dirty="0"/>
              <a:t> </a:t>
            </a:r>
          </a:p>
          <a:p>
            <a:endParaRPr lang="en-GB" dirty="0"/>
          </a:p>
        </p:txBody>
      </p:sp>
    </p:spTree>
    <p:extLst>
      <p:ext uri="{BB962C8B-B14F-4D97-AF65-F5344CB8AC3E}">
        <p14:creationId xmlns:p14="http://schemas.microsoft.com/office/powerpoint/2010/main" val="32582441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47900" y="622300"/>
            <a:ext cx="9256712" cy="5288922"/>
          </a:xfrm>
        </p:spPr>
        <p:txBody>
          <a:bodyPr>
            <a:normAutofit/>
          </a:bodyPr>
          <a:lstStyle/>
          <a:p>
            <a:r>
              <a:rPr lang="en-GB" sz="2400" dirty="0"/>
              <a:t>The change control system should not be too cumbersome so that it deters the project team from using it. </a:t>
            </a:r>
            <a:endParaRPr lang="en-GB" sz="2400" dirty="0" smtClean="0"/>
          </a:p>
          <a:p>
            <a:r>
              <a:rPr lang="en-GB" sz="2400" dirty="0" smtClean="0"/>
              <a:t>All </a:t>
            </a:r>
            <a:r>
              <a:rPr lang="en-GB" sz="2400" dirty="0"/>
              <a:t>parties should want to use it, as it will provide security, auditability and clarifications of any changes or rejections of any changes. </a:t>
            </a:r>
            <a:endParaRPr lang="en-GB" sz="2400" dirty="0" smtClean="0"/>
          </a:p>
          <a:p>
            <a:r>
              <a:rPr lang="en-GB" sz="2400" dirty="0" smtClean="0"/>
              <a:t>Without </a:t>
            </a:r>
            <a:r>
              <a:rPr lang="en-GB" sz="2400" dirty="0"/>
              <a:t>a well-managed change control process, the final account negotiations may be more difficult. </a:t>
            </a:r>
            <a:endParaRPr lang="en-GB" sz="2400" dirty="0" smtClean="0"/>
          </a:p>
          <a:p>
            <a:r>
              <a:rPr lang="en-GB" sz="2400" dirty="0" smtClean="0"/>
              <a:t>There </a:t>
            </a:r>
            <a:r>
              <a:rPr lang="en-GB" sz="2400" dirty="0"/>
              <a:t>may be a difference of opinion between what the contractor believes they were instructed compared to what they were actually instructed.</a:t>
            </a:r>
          </a:p>
        </p:txBody>
      </p:sp>
    </p:spTree>
    <p:extLst>
      <p:ext uri="{BB962C8B-B14F-4D97-AF65-F5344CB8AC3E}">
        <p14:creationId xmlns:p14="http://schemas.microsoft.com/office/powerpoint/2010/main" val="18323884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Final account meetings - preparation and procedure</a:t>
            </a:r>
            <a:br>
              <a:rPr lang="en-GB" b="1" dirty="0"/>
            </a:br>
            <a:endParaRPr lang="en-GB" dirty="0"/>
          </a:p>
        </p:txBody>
      </p:sp>
      <p:sp>
        <p:nvSpPr>
          <p:cNvPr id="3" name="Content Placeholder 2"/>
          <p:cNvSpPr>
            <a:spLocks noGrp="1"/>
          </p:cNvSpPr>
          <p:nvPr>
            <p:ph idx="1"/>
          </p:nvPr>
        </p:nvSpPr>
        <p:spPr/>
        <p:txBody>
          <a:bodyPr>
            <a:normAutofit/>
          </a:bodyPr>
          <a:lstStyle/>
          <a:p>
            <a:pPr fontAlgn="base"/>
            <a:r>
              <a:rPr lang="en-GB" b="1" dirty="0"/>
              <a:t> </a:t>
            </a:r>
            <a:r>
              <a:rPr lang="en-GB" sz="2400" dirty="0" smtClean="0"/>
              <a:t>The </a:t>
            </a:r>
            <a:r>
              <a:rPr lang="en-GB" sz="2400" dirty="0"/>
              <a:t>final account meetings are generally held between the contractor and the quantity surveyor, although it is not unusual for the project manager, the designer, or a representative from the employer to also attend</a:t>
            </a:r>
            <a:r>
              <a:rPr lang="en-GB" sz="2400" dirty="0" smtClean="0"/>
              <a:t>.</a:t>
            </a:r>
          </a:p>
          <a:p>
            <a:pPr fontAlgn="base"/>
            <a:r>
              <a:rPr lang="en-GB" sz="2400" dirty="0" smtClean="0"/>
              <a:t> </a:t>
            </a:r>
            <a:r>
              <a:rPr lang="en-GB" sz="2400" dirty="0"/>
              <a:t>It is an opportunity to exchange information and present methodologies for valuation of each variation in accordance with the contract. It is not a forum to make agreements on the valuation of variations beyond the contract conditions.</a:t>
            </a:r>
          </a:p>
          <a:p>
            <a:endParaRPr lang="en-GB" dirty="0"/>
          </a:p>
        </p:txBody>
      </p:sp>
    </p:spTree>
    <p:extLst>
      <p:ext uri="{BB962C8B-B14F-4D97-AF65-F5344CB8AC3E}">
        <p14:creationId xmlns:p14="http://schemas.microsoft.com/office/powerpoint/2010/main" val="8865599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54200" y="863600"/>
            <a:ext cx="9650412" cy="5047622"/>
          </a:xfrm>
        </p:spPr>
        <p:txBody>
          <a:bodyPr>
            <a:normAutofit lnSpcReduction="10000"/>
          </a:bodyPr>
          <a:lstStyle/>
          <a:p>
            <a:r>
              <a:rPr lang="en-GB" sz="2400" dirty="0"/>
              <a:t>Most of the preparatory work should have been carried out ahead of time so that the final account meeting can focus on agreeing the few outstanding items that may be still in abeyance</a:t>
            </a:r>
            <a:r>
              <a:rPr lang="en-GB" sz="2400" dirty="0" smtClean="0"/>
              <a:t>.</a:t>
            </a:r>
          </a:p>
          <a:p>
            <a:r>
              <a:rPr lang="en-GB" sz="2400" dirty="0" smtClean="0"/>
              <a:t> </a:t>
            </a:r>
            <a:r>
              <a:rPr lang="en-GB" sz="2400" dirty="0"/>
              <a:t>If there is a difference of opinion between the contractor and the employer’s quantity surveyor then it is suggested that further work is done to close the gap using telephone calls and more informal meetings between the employer and contractor. </a:t>
            </a:r>
            <a:endParaRPr lang="en-GB" sz="2400" dirty="0" smtClean="0"/>
          </a:p>
          <a:p>
            <a:r>
              <a:rPr lang="en-GB" sz="2400" dirty="0" smtClean="0"/>
              <a:t>The </a:t>
            </a:r>
            <a:r>
              <a:rPr lang="en-GB" sz="2400" dirty="0"/>
              <a:t>final account meeting should certainly not be the first time that parties have seen each other’s positions; this would indicate that the change control process has not been working properly.</a:t>
            </a:r>
          </a:p>
          <a:p>
            <a:endParaRPr lang="en-GB" dirty="0"/>
          </a:p>
        </p:txBody>
      </p:sp>
    </p:spTree>
    <p:extLst>
      <p:ext uri="{BB962C8B-B14F-4D97-AF65-F5344CB8AC3E}">
        <p14:creationId xmlns:p14="http://schemas.microsoft.com/office/powerpoint/2010/main" val="19617930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pPr fontAlgn="base"/>
            <a:r>
              <a:rPr lang="en-GB" dirty="0" smtClean="0">
                <a:solidFill>
                  <a:srgbClr val="0070C0"/>
                </a:solidFill>
              </a:rPr>
              <a:t>Agreement </a:t>
            </a:r>
            <a:r>
              <a:rPr lang="en-GB" dirty="0">
                <a:solidFill>
                  <a:srgbClr val="0070C0"/>
                </a:solidFill>
              </a:rPr>
              <a:t>of the final account will allow the contract administrator to issue the final certificate. The final certificate is conclusive that all </a:t>
            </a:r>
            <a:r>
              <a:rPr lang="en-GB" dirty="0" smtClean="0">
                <a:solidFill>
                  <a:srgbClr val="0070C0"/>
                </a:solidFill>
              </a:rPr>
              <a:t>paten </a:t>
            </a:r>
            <a:r>
              <a:rPr lang="en-GB" dirty="0">
                <a:solidFill>
                  <a:srgbClr val="0070C0"/>
                </a:solidFill>
              </a:rPr>
              <a:t>defects have been remedied, all adjustments to the </a:t>
            </a:r>
            <a:r>
              <a:rPr lang="en-GB" dirty="0">
                <a:solidFill>
                  <a:srgbClr val="0070C0"/>
                </a:solidFill>
                <a:hlinkClick r:id="rId2" tooltip="Contract sum"/>
              </a:rPr>
              <a:t>contract sum</a:t>
            </a:r>
            <a:r>
              <a:rPr lang="en-GB" dirty="0">
                <a:solidFill>
                  <a:srgbClr val="0070C0"/>
                </a:solidFill>
              </a:rPr>
              <a:t> have been agreed and all </a:t>
            </a:r>
            <a:r>
              <a:rPr lang="en-GB" dirty="0">
                <a:solidFill>
                  <a:srgbClr val="0070C0"/>
                </a:solidFill>
                <a:hlinkClick r:id="rId3" tooltip="Claims"/>
              </a:rPr>
              <a:t>claims</a:t>
            </a:r>
            <a:r>
              <a:rPr lang="en-GB" dirty="0">
                <a:solidFill>
                  <a:srgbClr val="0070C0"/>
                </a:solidFill>
              </a:rPr>
              <a:t> settled. </a:t>
            </a:r>
            <a:endParaRPr lang="en-GB" dirty="0" smtClean="0">
              <a:solidFill>
                <a:srgbClr val="0070C0"/>
              </a:solidFill>
            </a:endParaRPr>
          </a:p>
          <a:p>
            <a:pPr fontAlgn="base"/>
            <a:r>
              <a:rPr lang="en-GB" dirty="0" smtClean="0">
                <a:solidFill>
                  <a:srgbClr val="0070C0"/>
                </a:solidFill>
                <a:hlinkClick r:id="rId4" tooltip="Latent defects"/>
              </a:rPr>
              <a:t>Latent </a:t>
            </a:r>
            <a:r>
              <a:rPr lang="en-GB" dirty="0">
                <a:solidFill>
                  <a:srgbClr val="0070C0"/>
                </a:solidFill>
                <a:hlinkClick r:id="rId4" tooltip="Latent defects"/>
              </a:rPr>
              <a:t>defects</a:t>
            </a:r>
            <a:r>
              <a:rPr lang="en-GB" dirty="0">
                <a:solidFill>
                  <a:srgbClr val="0070C0"/>
                </a:solidFill>
              </a:rPr>
              <a:t> may still become apparent after completion of the contract and these may give rise to action for damages, for breach </a:t>
            </a:r>
            <a:r>
              <a:rPr lang="en-GB" dirty="0" smtClean="0">
                <a:solidFill>
                  <a:srgbClr val="0070C0"/>
                </a:solidFill>
              </a:rPr>
              <a:t> </a:t>
            </a:r>
            <a:r>
              <a:rPr lang="en-GB" dirty="0" err="1" smtClean="0">
                <a:solidFill>
                  <a:srgbClr val="0070C0"/>
                </a:solidFill>
              </a:rPr>
              <a:t>ofcontract</a:t>
            </a:r>
            <a:r>
              <a:rPr lang="en-GB" dirty="0">
                <a:solidFill>
                  <a:srgbClr val="0070C0"/>
                </a:solidFill>
              </a:rPr>
              <a:t> or negligence.</a:t>
            </a:r>
          </a:p>
          <a:p>
            <a:pPr fontAlgn="base"/>
            <a:r>
              <a:rPr lang="en-GB" dirty="0">
                <a:solidFill>
                  <a:srgbClr val="0070C0"/>
                </a:solidFill>
              </a:rPr>
              <a:t>Where proceedings have begun in relation to a </a:t>
            </a:r>
            <a:r>
              <a:rPr lang="en-GB" dirty="0" smtClean="0">
                <a:solidFill>
                  <a:srgbClr val="0070C0"/>
                </a:solidFill>
              </a:rPr>
              <a:t>dispute, </a:t>
            </a:r>
            <a:r>
              <a:rPr lang="en-GB" dirty="0">
                <a:solidFill>
                  <a:srgbClr val="0070C0"/>
                </a:solidFill>
              </a:rPr>
              <a:t>the conclusiveness of the </a:t>
            </a:r>
            <a:r>
              <a:rPr lang="en-GB" dirty="0">
                <a:solidFill>
                  <a:srgbClr val="0070C0"/>
                </a:solidFill>
                <a:hlinkClick r:id="rId5" tooltip="Final certificate"/>
              </a:rPr>
              <a:t>final </a:t>
            </a:r>
            <a:r>
              <a:rPr lang="en-GB" dirty="0" smtClean="0">
                <a:solidFill>
                  <a:srgbClr val="0070C0"/>
                </a:solidFill>
                <a:hlinkClick r:id="rId5" tooltip="Final certificate"/>
              </a:rPr>
              <a:t>certificate</a:t>
            </a:r>
            <a:r>
              <a:rPr lang="en-GB" dirty="0" smtClean="0">
                <a:solidFill>
                  <a:srgbClr val="0070C0"/>
                </a:solidFill>
              </a:rPr>
              <a:t> is </a:t>
            </a:r>
            <a:r>
              <a:rPr lang="en-GB" dirty="0">
                <a:solidFill>
                  <a:srgbClr val="0070C0"/>
                </a:solidFill>
              </a:rPr>
              <a:t>subject to the findings of those proceedings.</a:t>
            </a:r>
          </a:p>
          <a:p>
            <a:pPr fontAlgn="base"/>
            <a:r>
              <a:rPr lang="en-GB" dirty="0">
                <a:solidFill>
                  <a:srgbClr val="0070C0"/>
                </a:solidFill>
              </a:rPr>
              <a:t>In addition, the </a:t>
            </a:r>
            <a:r>
              <a:rPr lang="en-GB" dirty="0">
                <a:solidFill>
                  <a:srgbClr val="0070C0"/>
                </a:solidFill>
                <a:hlinkClick r:id="rId5" tooltip="Final certificate"/>
              </a:rPr>
              <a:t>final certificate</a:t>
            </a:r>
            <a:r>
              <a:rPr lang="en-GB" dirty="0">
                <a:solidFill>
                  <a:srgbClr val="0070C0"/>
                </a:solidFill>
              </a:rPr>
              <a:t> itself can be disputed (usually within 28 days). </a:t>
            </a:r>
            <a:endParaRPr lang="en-GB" dirty="0" smtClean="0">
              <a:solidFill>
                <a:srgbClr val="0070C0"/>
              </a:solidFill>
            </a:endParaRPr>
          </a:p>
          <a:p>
            <a:pPr fontAlgn="base"/>
            <a:r>
              <a:rPr lang="en-GB" dirty="0" smtClean="0">
                <a:solidFill>
                  <a:srgbClr val="0070C0"/>
                </a:solidFill>
              </a:rPr>
              <a:t>Adjudication</a:t>
            </a:r>
            <a:r>
              <a:rPr lang="en-GB" dirty="0">
                <a:solidFill>
                  <a:srgbClr val="0070C0"/>
                </a:solidFill>
              </a:rPr>
              <a:t>, arbitration or other dispute resolution procedures may then be necessary to resolve the dispute. The final certificate is then only conclusive in relation to matters that are not disputed.</a:t>
            </a:r>
          </a:p>
        </p:txBody>
      </p:sp>
    </p:spTree>
    <p:extLst>
      <p:ext uri="{BB962C8B-B14F-4D97-AF65-F5344CB8AC3E}">
        <p14:creationId xmlns:p14="http://schemas.microsoft.com/office/powerpoint/2010/main" val="3103075248"/>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52</TotalTime>
  <Words>1360</Words>
  <Application>Microsoft Office PowerPoint</Application>
  <PresentationFormat>Widescreen</PresentationFormat>
  <Paragraphs>82</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Century Gothic</vt:lpstr>
      <vt:lpstr>Wingdings 3</vt:lpstr>
      <vt:lpstr>Wisp</vt:lpstr>
      <vt:lpstr>Final account procedures </vt:lpstr>
      <vt:lpstr>The contract sum may need to be adjusted for a number of reasons, including: </vt:lpstr>
      <vt:lpstr>PowerPoint Presentation</vt:lpstr>
      <vt:lpstr> What is a final account </vt:lpstr>
      <vt:lpstr>PowerPoint Presentation</vt:lpstr>
      <vt:lpstr>PowerPoint Presentation</vt:lpstr>
      <vt:lpstr>Contractual definitions of final account </vt:lpstr>
      <vt:lpstr>PowerPoint Presentation</vt:lpstr>
      <vt:lpstr>PowerPoint Presentation</vt:lpstr>
      <vt:lpstr>PowerPoint Presentation</vt:lpstr>
      <vt:lpstr>Rolling final accounts </vt:lpstr>
      <vt:lpstr>PowerPoint Presentation</vt:lpstr>
      <vt:lpstr>PowerPoint Presentation</vt:lpstr>
      <vt:lpstr>PowerPoint Presentation</vt:lpstr>
      <vt:lpstr>Preparing for final account </vt:lpstr>
      <vt:lpstr>Preparing for final account </vt:lpstr>
      <vt:lpstr> This may include, but not be limited to: </vt:lpstr>
      <vt:lpstr>Preparing a Final account (contd)</vt:lpstr>
      <vt:lpstr>PowerPoint Presentation</vt:lpstr>
      <vt:lpstr>Linking the last formal cost report to final account </vt:lpstr>
      <vt:lpstr>PowerPoint Presentation</vt:lpstr>
      <vt:lpstr>PowerPoint Presentation</vt:lpstr>
      <vt:lpstr> Importance of change control </vt:lpstr>
      <vt:lpstr>PowerPoint Presentation</vt:lpstr>
      <vt:lpstr>Final account meetings - preparation and procedure </vt:lpstr>
      <vt:lpstr>PowerPoint Presentation</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Final account procedures</dc:title>
  <dc:creator>Lindsay Richards</dc:creator>
  <cp:lastModifiedBy>Lindsay Richards</cp:lastModifiedBy>
  <cp:revision>5</cp:revision>
  <dcterms:created xsi:type="dcterms:W3CDTF">2017-02-06T17:22:47Z</dcterms:created>
  <dcterms:modified xsi:type="dcterms:W3CDTF">2017-04-06T11:39:34Z</dcterms:modified>
</cp:coreProperties>
</file>