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28C18859-9320-47B1-B84A-5AD18E8F8F05}" type="datetimeFigureOut">
              <a:rPr lang="en-GB" smtClean="0"/>
              <a:t>18/03/2026</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43792150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159750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029582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4045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7388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987618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28C18859-9320-47B1-B84A-5AD18E8F8F05}" type="datetimeFigureOut">
              <a:rPr lang="en-GB" smtClean="0"/>
              <a:t>18/03/2026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39024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17816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30959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225263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4661153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75873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621233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23230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651897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17604263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2787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8C18859-9320-47B1-B84A-5AD18E8F8F05}" type="datetimeFigureOut">
              <a:rPr lang="en-GB" smtClean="0"/>
              <a:t>18/03/2026</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901738623"/>
      </p:ext>
    </p:extLst>
  </p:cSld>
  <p:clrMap bg1="dk1" tx1="lt1" bg2="dk2" tx2="lt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 id="2147483778"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theflowergarden.co.uk/strawberry-gift-box/inprod3180047"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5" Type="http://schemas.openxmlformats.org/officeDocument/2006/relationships/hyperlink" Target="hhttps://WWW.STEVENSONFLORIST.CO.UK/" TargetMode="External"/><Relationship Id="rId4" Type="http://schemas.openxmlformats.org/officeDocument/2006/relationships/hyperlink" Target="https://www.cuffleyflowers.co.uk/extra-luxurious-bright-bouquet/inprod2770175"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C946AC-2072-4946-A2B8-39F09D094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A748C8C8-F348-4D00-852A-26DD9EBCC2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50555"/>
          <a:stretch/>
        </p:blipFill>
        <p:spPr>
          <a:xfrm>
            <a:off x="0" y="0"/>
            <a:ext cx="6026763" cy="6856214"/>
          </a:xfrm>
          <a:prstGeom prst="rect">
            <a:avLst/>
          </a:prstGeom>
        </p:spPr>
      </p:pic>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486876" y="2032000"/>
            <a:ext cx="4513792" cy="2819398"/>
          </a:xfrm>
        </p:spPr>
        <p:txBody>
          <a:bodyPr>
            <a:normAutofit/>
          </a:bodyPr>
          <a:lstStyle/>
          <a:p>
            <a:pPr>
              <a:lnSpc>
                <a:spcPct val="90000"/>
              </a:lnSpc>
            </a:pPr>
            <a:r>
              <a:rPr lang="en-GB" sz="2600" dirty="0">
                <a:solidFill>
                  <a:srgbClr val="FFFFFF"/>
                </a:solidFill>
                <a:latin typeface="A"/>
              </a:rPr>
              <a:t>Problem solving and decision making module</a:t>
            </a:r>
            <a:br>
              <a:rPr lang="en-GB" sz="2600" dirty="0">
                <a:solidFill>
                  <a:srgbClr val="FFFFFF"/>
                </a:solidFill>
                <a:latin typeface="A"/>
              </a:rPr>
            </a:br>
            <a:r>
              <a:rPr lang="en-GB" sz="2600" dirty="0">
                <a:solidFill>
                  <a:srgbClr val="FFFFFF"/>
                </a:solidFill>
                <a:latin typeface="A"/>
              </a:rPr>
              <a:t>LCLM4004</a:t>
            </a:r>
            <a:br>
              <a:rPr lang="en-GB" sz="2600" dirty="0">
                <a:solidFill>
                  <a:srgbClr val="FFFFFF"/>
                </a:solidFill>
                <a:latin typeface="A"/>
              </a:rPr>
            </a:br>
            <a:r>
              <a:rPr lang="en-GB" sz="2600" dirty="0" err="1">
                <a:solidFill>
                  <a:srgbClr val="FFFFFF"/>
                </a:solidFill>
                <a:latin typeface="A"/>
              </a:rPr>
              <a:t>Dvontre</a:t>
            </a:r>
            <a:r>
              <a:rPr lang="en-GB" sz="2600" dirty="0">
                <a:solidFill>
                  <a:srgbClr val="FFFFFF"/>
                </a:solidFill>
                <a:latin typeface="A"/>
              </a:rPr>
              <a:t> McCalla </a:t>
            </a:r>
            <a:br>
              <a:rPr lang="en-GB" sz="2600" dirty="0">
                <a:solidFill>
                  <a:srgbClr val="FFFFFF"/>
                </a:solidFill>
                <a:latin typeface="A"/>
              </a:rPr>
            </a:br>
            <a:r>
              <a:rPr lang="en-GB" sz="2600" dirty="0">
                <a:solidFill>
                  <a:srgbClr val="FFFFFF"/>
                </a:solidFill>
                <a:latin typeface="A"/>
              </a:rPr>
              <a:t>2513154</a:t>
            </a:r>
            <a:br>
              <a:rPr lang="en-GB" sz="2600" dirty="0">
                <a:solidFill>
                  <a:srgbClr val="FFFFFF"/>
                </a:solidFill>
                <a:latin typeface="A"/>
              </a:rPr>
            </a:br>
            <a:r>
              <a:rPr lang="en-GB" sz="2600" dirty="0">
                <a:solidFill>
                  <a:srgbClr val="FFFFFF"/>
                </a:solidFill>
                <a:latin typeface="A"/>
              </a:rPr>
              <a:t>Anita Nan</a:t>
            </a:r>
            <a:br>
              <a:rPr lang="en-GB" sz="2600" dirty="0">
                <a:solidFill>
                  <a:srgbClr val="FFFFFF"/>
                </a:solidFill>
                <a:latin typeface="A"/>
              </a:rPr>
            </a:br>
            <a:r>
              <a:rPr lang="en-GB" sz="2600" dirty="0">
                <a:solidFill>
                  <a:srgbClr val="FFFFFF"/>
                </a:solidFill>
                <a:latin typeface="A"/>
              </a:rPr>
              <a:t>Assignment 1: Presentation</a:t>
            </a:r>
          </a:p>
        </p:txBody>
      </p:sp>
      <p:sp useBgFill="1">
        <p:nvSpPr>
          <p:cNvPr id="12" name="Freeform 5">
            <a:extLst>
              <a:ext uri="{FF2B5EF4-FFF2-40B4-BE49-F238E27FC236}">
                <a16:creationId xmlns:a16="http://schemas.microsoft.com/office/drawing/2014/main" id="{559FD8B5-8CC4-4CFE-BD2A-1216B1F2C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4" name="Freeform 14">
            <a:extLst>
              <a:ext uri="{FF2B5EF4-FFF2-40B4-BE49-F238E27FC236}">
                <a16:creationId xmlns:a16="http://schemas.microsoft.com/office/drawing/2014/main" id="{9ECF13F4-3D2A-4F2E-9BBD-3038670D2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9660E16-DCC0-4B6C-8E84-4C2925800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7" name="Straight Connector 16">
              <a:extLst>
                <a:ext uri="{FF2B5EF4-FFF2-40B4-BE49-F238E27FC236}">
                  <a16:creationId xmlns:a16="http://schemas.microsoft.com/office/drawing/2014/main" id="{29130F79-611E-4458-B53E-36A2572171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EA78691-46E9-469A-921B-9D16933EE1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A4AA196-3090-4283-ADF0-893F810858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FD33794-9D71-4B08-AE11-8B589EFBA2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8AFBF0E-867E-4181-93DF-9A13F334B0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EA8258-0459-4037-BABC-B1A0A5D705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8BB355F-363A-4046-90AF-3DDB7AA184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9334308-B9EC-41CF-8B6C-23FB134BA5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0781133-0656-4918-BE6A-703C148ED9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4F93AD-8044-447B-8CAC-8A06971603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AA78689-5B7A-4420-A3DC-0EA0815835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09CC934-4D78-4334-8B7F-4D0C13D6C9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8DA411-6F43-42CF-8A08-B2871E3822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417563A-04A5-4952-AA6D-E503558C5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A41B232-E630-4AC7-9A97-763529D70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EABA1A2-F7BA-4FB5-AD0A-A4DBBCF6F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EA99E51-908F-4D65-AC2B-A8E75A1FE4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F2D126B-7D1C-4D2C-97D5-2D8C686B78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4B20164-1C4E-4FA3-A2E5-389E740773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54E7AD9-228F-47CD-A598-CB579B489A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7D2B81A-6082-4668-8AA7-F2757C8EC2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469BD5F-3BFE-4BA0-A24F-7F80A73B8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24D532A-F49F-4BB9-AAA6-8B2B89CB6F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EB2224AE-40A4-483D-991E-9490A01B76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D3DE117-F3FA-4657-B4A7-40DE41238F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D85EA1EB-1126-463C-AD87-4FB126C6FF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90336723-7646-4B25-9EE9-519CC8334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52B6D8B-5579-4262-9376-B702382B0E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B07893BD-D1AE-48C1-91A9-D47879376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0C6FEEA5-8E66-4C31-92AD-01305FF488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D3E18335-591C-4354-9390-DD371BB3F9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51098D0-C2B4-4D61-92D5-C81DDBDA22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EACD9C3-3E01-47CF-BC68-BDAE22E30B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80A5C950-6480-44E0-9D50-F193147D55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68F1BDE-24EB-4308-AB69-F353C8598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D83E12EF-845B-41E6-BA82-F6CD46C0FE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646EE72-4D70-46B4-B655-74722AAC2A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72BB073B-89FD-4B47-814B-A8EE7A1EE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EE25488-63A9-43E5-A03F-2E628C3B21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2BE7FDEE-BD70-4D8F-B5CE-4D03F1D00E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3039673A-8522-4BFC-B8B2-7F2FEAED4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7AB08C4-AF01-4D1D-90EA-A4113CFF9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C8E7B06-FF45-4365-9DF4-E8E315A5B3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8F00765-F5EC-427C-A7A1-CDFA0406F2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2FE1EF8A-C81D-4879-9142-3697CA0BCB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80C0B62-6F07-4DD2-B308-F3C29F29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9C7C8CB-2D13-4138-B3C1-B78EC19B59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8EB1BC7E-04BC-423C-843D-7C149C25A1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8BA62C3-B17C-4AD0-B585-1C42ED7456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B6F8BD1-22F9-4EE2-93C7-F859F3B990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B173F2AA-33AE-4A43-AFA9-50C60D6F68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16339DB1-5BB0-42C5-B12D-7555AD403D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413BF1A-CE02-41EB-8977-EBE39AE0D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7899680C-3DC7-4B71-8D34-7EE8306FEC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13B57EA5-419A-4EE0-BB93-356B12F6D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7A79B15-73B1-417F-A985-25FBC893F7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66DE9DC-92E2-44D8-B7D0-D1295DD8F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A9A1F3CD-685D-4541-8715-91E39B1E23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63E90F9-BD80-4805-A68E-CA56D5249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1014402D-979B-4D18-9E85-4D8F6C986F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A04AE49-4B0B-4908-B1DB-480F568D2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3293E6AC-4EF0-4B88-AC7E-BCB112010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6344B49D-AFCD-4426-AC08-F3128282C3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83B776AB-0884-47E4-AC8D-69A19A6103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1EC5397-87DB-4803-855B-44DFE9BBB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18EF0075-59DA-4C16-BF01-C65EE2DDD8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ABF3642-CC62-4EA5-8A59-1AFF97A560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F7715913-AE6D-4FFC-A6EC-E7EE027D2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46B78CB6-17D0-445E-A523-FD18D3BE29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783E7655-41DA-4DFA-9DEC-FD37064F0A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5E953697-F897-4DE0-B735-80C721129E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7C7CED19-0566-4D81-A59A-5A3561F1B7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E247A59-B18F-4331-BC8D-07C3DA5E8E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F21C3132-6A07-4EB5-A00C-2176067CB1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4067D677-3FA9-4187-B1CA-F6298A917C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82E9FC80-B3E8-47CE-862C-9F6E9E598A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2D383F3C-A57C-472A-9E05-CCD8A4F8E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E534D376-6ABA-4DF9-BBEA-EB5A881804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3" name="Picture 2">
            <a:extLst>
              <a:ext uri="{FF2B5EF4-FFF2-40B4-BE49-F238E27FC236}">
                <a16:creationId xmlns:a16="http://schemas.microsoft.com/office/drawing/2014/main" id="{84202DDC-F067-11D3-AD5C-78DF354E6878}"/>
              </a:ext>
            </a:extLst>
          </p:cNvPr>
          <p:cNvPicPr>
            <a:picLocks noChangeAspect="1"/>
          </p:cNvPicPr>
          <p:nvPr/>
        </p:nvPicPr>
        <p:blipFill>
          <a:blip r:embed="rId4"/>
          <a:stretch>
            <a:fillRect/>
          </a:stretch>
        </p:blipFill>
        <p:spPr>
          <a:xfrm>
            <a:off x="7355001" y="2191639"/>
            <a:ext cx="3686910" cy="3686910"/>
          </a:xfrm>
          <a:prstGeom prst="rect">
            <a:avLst/>
          </a:prstGeom>
        </p:spPr>
      </p:pic>
    </p:spTree>
    <p:extLst>
      <p:ext uri="{BB962C8B-B14F-4D97-AF65-F5344CB8AC3E}">
        <p14:creationId xmlns:p14="http://schemas.microsoft.com/office/powerpoint/2010/main" val="25636277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313073"/>
            <a:ext cx="8534401" cy="868680"/>
          </a:xfrm>
        </p:spPr>
        <p:txBody>
          <a:bodyPr>
            <a:normAutofit fontScale="90000"/>
          </a:bodyPr>
          <a:lstStyle/>
          <a:p>
            <a:pPr algn="ctr"/>
            <a:r>
              <a:rPr lang="en-GB" sz="5400" b="1"/>
              <a:t>OVERVIEW</a:t>
            </a:r>
            <a:endParaRPr lang="en-GB" sz="5400" b="1" dirty="0"/>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684213" y="1382776"/>
            <a:ext cx="11061473" cy="5028910"/>
          </a:xfrm>
        </p:spPr>
        <p:txBody>
          <a:bodyPr>
            <a:normAutofit/>
          </a:bodyPr>
          <a:lstStyle/>
          <a:p>
            <a:r>
              <a:rPr lang="en-GB" sz="3600" b="1"/>
              <a:t>Introduction</a:t>
            </a:r>
          </a:p>
          <a:p>
            <a:r>
              <a:rPr lang="en-GB" sz="3600" b="1"/>
              <a:t>Company background</a:t>
            </a:r>
          </a:p>
          <a:p>
            <a:r>
              <a:rPr lang="en-GB" sz="3600" b="1"/>
              <a:t>Problem: nature and scope</a:t>
            </a:r>
          </a:p>
          <a:p>
            <a:r>
              <a:rPr lang="en-GB" sz="3600" b="1"/>
              <a:t>PESTLE ANALYSIS: Green Haven Florists</a:t>
            </a:r>
          </a:p>
          <a:p>
            <a:r>
              <a:rPr lang="en-GB" sz="3600" b="1"/>
              <a:t>Cause and effect analysis: Fishbone diagram</a:t>
            </a:r>
          </a:p>
          <a:p>
            <a:r>
              <a:rPr lang="en-GB" sz="3600" b="1"/>
              <a:t>Conclusion</a:t>
            </a:r>
          </a:p>
          <a:p>
            <a:r>
              <a:rPr lang="en-GB" sz="3600" b="1"/>
              <a:t>References</a:t>
            </a:r>
          </a:p>
          <a:p>
            <a:endParaRPr lang="en-GB" sz="2400" dirty="0"/>
          </a:p>
        </p:txBody>
      </p:sp>
      <p:pic>
        <p:nvPicPr>
          <p:cNvPr id="4" name="Picture 3">
            <a:extLst>
              <a:ext uri="{FF2B5EF4-FFF2-40B4-BE49-F238E27FC236}">
                <a16:creationId xmlns:a16="http://schemas.microsoft.com/office/drawing/2014/main" id="{21E95244-D69E-EC27-434B-C82CEC19157F}"/>
              </a:ext>
            </a:extLst>
          </p:cNvPr>
          <p:cNvPicPr>
            <a:picLocks noChangeAspect="1"/>
          </p:cNvPicPr>
          <p:nvPr/>
        </p:nvPicPr>
        <p:blipFill>
          <a:blip r:embed="rId2"/>
          <a:stretch>
            <a:fillRect/>
          </a:stretch>
        </p:blipFill>
        <p:spPr>
          <a:xfrm>
            <a:off x="9230390" y="0"/>
            <a:ext cx="2961610" cy="2961610"/>
          </a:xfrm>
          <a:prstGeom prst="rect">
            <a:avLst/>
          </a:prstGeom>
        </p:spPr>
      </p:pic>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1130526" y="437170"/>
            <a:ext cx="8915399" cy="557784"/>
          </a:xfrm>
        </p:spPr>
        <p:txBody>
          <a:bodyPr>
            <a:noAutofit/>
          </a:bodyPr>
          <a:lstStyle/>
          <a:p>
            <a:pPr algn="ctr"/>
            <a:r>
              <a:rPr lang="en-GB" sz="4400" b="1" u="sng"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979714" y="1371600"/>
            <a:ext cx="10232571" cy="4491446"/>
          </a:xfrm>
        </p:spPr>
        <p:txBody>
          <a:bodyPr>
            <a:normAutofit/>
          </a:bodyPr>
          <a:lstStyle/>
          <a:p>
            <a:r>
              <a:rPr lang="en-GB" sz="3200" b="1" dirty="0">
                <a:ea typeface="Roboto"/>
                <a:cs typeface="Roboto"/>
              </a:rPr>
              <a:t>G</a:t>
            </a:r>
            <a:r>
              <a:rPr lang="en-GB" sz="3200" b="1" cap="none" dirty="0">
                <a:ea typeface="Roboto"/>
                <a:cs typeface="Roboto"/>
              </a:rPr>
              <a:t>reen haven florists, a well-established independent flower shop in Norwich, is known for its bespoke arrangements, eco-friendly values, and strong community presence. despite its early success, the business has recently faced significant challenges. in-store sales have declined sharply, operational costs have risen, and competition from both online retailers and new local entrants has increased. these factors have put pressure on the shop’s traditional business model.</a:t>
            </a:r>
            <a:endParaRPr lang="en-GB" sz="3200" b="1" dirty="0">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589590" y="290046"/>
            <a:ext cx="8915399" cy="756339"/>
          </a:xfrm>
        </p:spPr>
        <p:txBody>
          <a:bodyPr/>
          <a:lstStyle/>
          <a:p>
            <a:pPr algn="ctr"/>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96176" y="1246498"/>
            <a:ext cx="10298824" cy="5041057"/>
          </a:xfrm>
        </p:spPr>
        <p:txBody>
          <a:bodyPr>
            <a:normAutofit/>
          </a:bodyPr>
          <a:lstStyle/>
          <a:p>
            <a:r>
              <a:rPr lang="en-GB" sz="2800" b="1" dirty="0"/>
              <a:t>Green Haven Florists</a:t>
            </a:r>
            <a:endParaRPr lang="en-GB" sz="2800" dirty="0">
              <a:solidFill>
                <a:srgbClr val="000000"/>
              </a:solidFill>
            </a:endParaRPr>
          </a:p>
          <a:p>
            <a:pPr marL="342900" indent="-342900">
              <a:buFont typeface="Arial" charset="2"/>
              <a:buChar char="•"/>
            </a:pPr>
            <a:r>
              <a:rPr lang="en-GB" sz="2400" b="1" dirty="0"/>
              <a:t>The company was founded in 2016</a:t>
            </a:r>
          </a:p>
          <a:p>
            <a:pPr marL="342900" indent="-342900">
              <a:buFont typeface="Arial" charset="2"/>
              <a:buChar char="•"/>
            </a:pPr>
            <a:r>
              <a:rPr lang="en-GB" sz="2400" b="1" dirty="0"/>
              <a:t>The owners of the company are Liam and Priya Patel</a:t>
            </a:r>
          </a:p>
          <a:p>
            <a:pPr marL="342900" indent="-342900">
              <a:buFont typeface="Arial" charset="2"/>
              <a:buChar char="•"/>
            </a:pPr>
            <a:r>
              <a:rPr lang="en-GB" sz="2400" b="1" dirty="0"/>
              <a:t>Sells in the company has seen a 30% decline in in-store sales</a:t>
            </a:r>
          </a:p>
          <a:p>
            <a:pPr marL="342900" indent="-342900">
              <a:buFont typeface="Arial" charset="2"/>
              <a:buChar char="•"/>
            </a:pPr>
            <a:r>
              <a:rPr lang="en-GB" sz="2400" b="1" dirty="0">
                <a:ea typeface="+mn-lt"/>
                <a:cs typeface="+mn-lt"/>
              </a:rPr>
              <a:t>The company has strong community ties</a:t>
            </a:r>
          </a:p>
          <a:p>
            <a:pPr marL="342900" indent="-342900">
              <a:buFont typeface="Arial" charset="2"/>
              <a:buChar char="•"/>
            </a:pPr>
            <a:r>
              <a:rPr lang="en-GB" sz="2400" b="1" dirty="0">
                <a:ea typeface="+mn-lt"/>
                <a:cs typeface="+mn-lt"/>
              </a:rPr>
              <a:t>Eco-friendly packaging</a:t>
            </a:r>
          </a:p>
          <a:p>
            <a:pPr marL="342900" indent="-342900">
              <a:buFont typeface="Arial" charset="2"/>
              <a:buChar char="•"/>
            </a:pPr>
            <a:r>
              <a:rPr lang="en-GB" sz="2400" b="1" dirty="0">
                <a:ea typeface="+mn-lt"/>
                <a:cs typeface="+mn-lt"/>
              </a:rPr>
              <a:t>Independent florist</a:t>
            </a:r>
          </a:p>
          <a:p>
            <a:pPr marL="342900" indent="-342900">
              <a:buFont typeface="Arial" charset="2"/>
              <a:buChar char="•"/>
            </a:pPr>
            <a:r>
              <a:rPr lang="en-GB" sz="2400" b="1" dirty="0">
                <a:ea typeface="+mn-lt"/>
                <a:cs typeface="+mn-lt"/>
              </a:rPr>
              <a:t>Customer base: Walk-in customers, corporate clients, weddings and local events</a:t>
            </a:r>
          </a:p>
          <a:p>
            <a:pPr marL="342900" indent="-342900">
              <a:buFont typeface="Arial" charset="2"/>
              <a:buChar char="•"/>
            </a:pPr>
            <a:endParaRPr lang="en-GB" b="1" dirty="0">
              <a:ea typeface="+mn-lt"/>
              <a:cs typeface="+mn-lt"/>
            </a:endParaRPr>
          </a:p>
          <a:p>
            <a:pPr marL="342900" indent="-342900">
              <a:buFont typeface="Arial" charset="2"/>
              <a:buChar char="•"/>
            </a:pPr>
            <a:endParaRPr lang="en-GB" b="1" dirty="0">
              <a:ea typeface="+mn-lt"/>
              <a:cs typeface="+mn-lt"/>
            </a:endParaRPr>
          </a:p>
        </p:txBody>
      </p:sp>
      <p:pic>
        <p:nvPicPr>
          <p:cNvPr id="4" name="Picture 3">
            <a:extLst>
              <a:ext uri="{FF2B5EF4-FFF2-40B4-BE49-F238E27FC236}">
                <a16:creationId xmlns:a16="http://schemas.microsoft.com/office/drawing/2014/main" id="{9C739BFD-844D-EE46-C93C-3D1B775B54E8}"/>
              </a:ext>
            </a:extLst>
          </p:cNvPr>
          <p:cNvPicPr>
            <a:picLocks noChangeAspect="1"/>
          </p:cNvPicPr>
          <p:nvPr/>
        </p:nvPicPr>
        <p:blipFill>
          <a:blip r:embed="rId2"/>
          <a:stretch>
            <a:fillRect/>
          </a:stretch>
        </p:blipFill>
        <p:spPr>
          <a:xfrm>
            <a:off x="9504989" y="0"/>
            <a:ext cx="2738327" cy="2738327"/>
          </a:xfrm>
          <a:prstGeom prst="rect">
            <a:avLst/>
          </a:prstGeom>
        </p:spPr>
      </p:pic>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736386" y="313073"/>
            <a:ext cx="8915399" cy="713232"/>
          </a:xfrm>
        </p:spPr>
        <p:txBody>
          <a:bodyPr/>
          <a:lstStyle/>
          <a:p>
            <a:pPr algn="ctr"/>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470572" y="1026305"/>
            <a:ext cx="10065503" cy="4509247"/>
          </a:xfrm>
        </p:spPr>
        <p:txBody>
          <a:bodyPr>
            <a:normAutofit fontScale="62500" lnSpcReduction="20000"/>
          </a:bodyPr>
          <a:lstStyle/>
          <a:p>
            <a:r>
              <a:rPr lang="en-GB" sz="3200" b="1" dirty="0">
                <a:solidFill>
                  <a:srgbClr val="FF0000"/>
                </a:solidFill>
              </a:rPr>
              <a:t>5W2H</a:t>
            </a:r>
          </a:p>
          <a:p>
            <a:r>
              <a:rPr lang="en-GB" sz="3200" dirty="0">
                <a:solidFill>
                  <a:schemeClr val="tx1"/>
                </a:solidFill>
              </a:rPr>
              <a:t>Who: </a:t>
            </a:r>
            <a:r>
              <a:rPr lang="en-GB" sz="3200" cap="none" dirty="0">
                <a:ea typeface="+mn-lt"/>
                <a:cs typeface="+mn-lt"/>
              </a:rPr>
              <a:t>L</a:t>
            </a:r>
            <a:r>
              <a:rPr lang="en-GB" sz="3200" cap="none" dirty="0">
                <a:solidFill>
                  <a:schemeClr val="tx1"/>
                </a:solidFill>
                <a:ea typeface="+mn-lt"/>
                <a:cs typeface="+mn-lt"/>
              </a:rPr>
              <a:t>iam and </a:t>
            </a:r>
            <a:r>
              <a:rPr lang="en-GB" sz="3200" cap="none" dirty="0">
                <a:ea typeface="+mn-lt"/>
                <a:cs typeface="+mn-lt"/>
              </a:rPr>
              <a:t>P</a:t>
            </a:r>
            <a:r>
              <a:rPr lang="en-GB" sz="3200" cap="none" dirty="0">
                <a:solidFill>
                  <a:schemeClr val="tx1"/>
                </a:solidFill>
                <a:ea typeface="+mn-lt"/>
                <a:cs typeface="+mn-lt"/>
              </a:rPr>
              <a:t>riya </a:t>
            </a:r>
            <a:r>
              <a:rPr lang="en-GB" sz="3200" cap="none" dirty="0">
                <a:ea typeface="+mn-lt"/>
                <a:cs typeface="+mn-lt"/>
              </a:rPr>
              <a:t>P</a:t>
            </a:r>
            <a:r>
              <a:rPr lang="en-GB" sz="3200" cap="none" dirty="0">
                <a:solidFill>
                  <a:schemeClr val="tx1"/>
                </a:solidFill>
                <a:ea typeface="+mn-lt"/>
                <a:cs typeface="+mn-lt"/>
              </a:rPr>
              <a:t>atel</a:t>
            </a:r>
            <a:endParaRPr lang="en-GB" sz="3200" dirty="0">
              <a:solidFill>
                <a:schemeClr val="tx1"/>
              </a:solidFill>
              <a:ea typeface="+mn-lt"/>
              <a:cs typeface="+mn-lt"/>
            </a:endParaRPr>
          </a:p>
          <a:p>
            <a:r>
              <a:rPr lang="en-GB" sz="3200" dirty="0">
                <a:solidFill>
                  <a:schemeClr val="tx1"/>
                </a:solidFill>
              </a:rPr>
              <a:t>What: T</a:t>
            </a:r>
            <a:r>
              <a:rPr lang="en-GB" sz="3200" cap="none" dirty="0">
                <a:solidFill>
                  <a:schemeClr val="tx1"/>
                </a:solidFill>
              </a:rPr>
              <a:t>here has been a 30% decline in in-store sales.</a:t>
            </a:r>
          </a:p>
          <a:p>
            <a:r>
              <a:rPr lang="en-GB" sz="3200" dirty="0">
                <a:solidFill>
                  <a:schemeClr val="tx1"/>
                </a:solidFill>
              </a:rPr>
              <a:t>Where: N</a:t>
            </a:r>
            <a:r>
              <a:rPr lang="en-GB" sz="3200" cap="none" dirty="0">
                <a:solidFill>
                  <a:schemeClr val="tx1"/>
                </a:solidFill>
              </a:rPr>
              <a:t>orwich</a:t>
            </a:r>
            <a:r>
              <a:rPr lang="en-GB" sz="3200" dirty="0">
                <a:solidFill>
                  <a:schemeClr val="tx1"/>
                </a:solidFill>
              </a:rPr>
              <a:t>, UK</a:t>
            </a:r>
          </a:p>
          <a:p>
            <a:r>
              <a:rPr lang="en-GB" sz="3200" dirty="0">
                <a:solidFill>
                  <a:schemeClr val="tx1"/>
                </a:solidFill>
              </a:rPr>
              <a:t>When: </a:t>
            </a:r>
            <a:r>
              <a:rPr lang="en-GB" sz="3200" cap="none" dirty="0"/>
              <a:t>I</a:t>
            </a:r>
            <a:r>
              <a:rPr lang="en-GB" sz="3200" cap="none" dirty="0">
                <a:solidFill>
                  <a:schemeClr val="tx1"/>
                </a:solidFill>
              </a:rPr>
              <a:t>n the last 12 months.</a:t>
            </a:r>
          </a:p>
          <a:p>
            <a:r>
              <a:rPr lang="en-GB" sz="3200" dirty="0"/>
              <a:t>WHY: </a:t>
            </a:r>
          </a:p>
          <a:p>
            <a:pPr marL="457200" indent="-457200">
              <a:buFont typeface="Arial" panose="020B0604020202020204" pitchFamily="34" charset="0"/>
              <a:buChar char="•"/>
            </a:pPr>
            <a:r>
              <a:rPr lang="en-GB" sz="3200" dirty="0"/>
              <a:t>D</a:t>
            </a:r>
            <a:r>
              <a:rPr lang="en-GB" sz="3200" cap="none" dirty="0"/>
              <a:t>ay-to-day running costs are increasing.</a:t>
            </a:r>
            <a:r>
              <a:rPr lang="en-GB" sz="3200" dirty="0"/>
              <a:t> </a:t>
            </a:r>
          </a:p>
          <a:p>
            <a:pPr marL="457200" indent="-457200">
              <a:buFont typeface="Arial" panose="020B0604020202020204" pitchFamily="34" charset="0"/>
              <a:buChar char="•"/>
            </a:pPr>
            <a:r>
              <a:rPr lang="en-GB" sz="3200" cap="none" dirty="0"/>
              <a:t>Inflation and supply issues have pushed up the price of fresh flower.</a:t>
            </a:r>
          </a:p>
          <a:p>
            <a:pPr marL="457200" indent="-457200">
              <a:buFont typeface="Arial" panose="020B0604020202020204" pitchFamily="34" charset="0"/>
              <a:buChar char="•"/>
            </a:pPr>
            <a:r>
              <a:rPr lang="en-GB" sz="3200" cap="none" dirty="0"/>
              <a:t>Using eco-friendly materials now cost more than before.</a:t>
            </a:r>
          </a:p>
          <a:p>
            <a:r>
              <a:rPr lang="en-GB" sz="3200" dirty="0">
                <a:solidFill>
                  <a:schemeClr val="tx1"/>
                </a:solidFill>
              </a:rPr>
              <a:t>HOW: M</a:t>
            </a:r>
            <a:r>
              <a:rPr lang="en-GB" sz="3200" cap="none" dirty="0">
                <a:solidFill>
                  <a:schemeClr val="tx1"/>
                </a:solidFill>
              </a:rPr>
              <a:t>arketing efforts are not effective and the business has a weak presence on social media.</a:t>
            </a:r>
          </a:p>
          <a:p>
            <a:r>
              <a:rPr lang="en-GB" sz="3200" dirty="0"/>
              <a:t>HOW MUCH: 30% </a:t>
            </a:r>
            <a:r>
              <a:rPr lang="en-GB" sz="3200" cap="none" dirty="0"/>
              <a:t>Decline</a:t>
            </a:r>
            <a:endParaRPr lang="en-GB" sz="32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sz="4400"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33825" y="870857"/>
            <a:ext cx="11468318" cy="5715000"/>
          </a:xfrm>
        </p:spPr>
        <p:txBody>
          <a:bodyPr>
            <a:normAutofit lnSpcReduction="10000"/>
          </a:bodyPr>
          <a:lstStyle/>
          <a:p>
            <a:r>
              <a:rPr lang="en-GB" sz="2400" b="1" u="sng" dirty="0"/>
              <a:t>POLITICAL</a:t>
            </a:r>
          </a:p>
          <a:p>
            <a:pPr marL="342900" indent="-342900">
              <a:buFont typeface="Arial" panose="020B0604020202020204" pitchFamily="34" charset="0"/>
              <a:buChar char="•"/>
            </a:pPr>
            <a:r>
              <a:rPr lang="en-GB" sz="2400" dirty="0"/>
              <a:t>I</a:t>
            </a:r>
            <a:r>
              <a:rPr lang="en-GB" sz="2400" cap="none" dirty="0"/>
              <a:t>mport regulations on flowers can affect availability and pricing of certain varieties.</a:t>
            </a:r>
          </a:p>
          <a:p>
            <a:pPr marL="342900" indent="-342900">
              <a:buFont typeface="Arial" panose="020B0604020202020204" pitchFamily="34" charset="0"/>
              <a:buChar char="•"/>
            </a:pPr>
            <a:r>
              <a:rPr lang="en-GB" sz="2400" dirty="0"/>
              <a:t>L</a:t>
            </a:r>
            <a:r>
              <a:rPr lang="en-GB" sz="2400" cap="none" dirty="0"/>
              <a:t>ocal council initiatives encouraging sustainable businesses may support their eco-friendly approach</a:t>
            </a:r>
            <a:r>
              <a:rPr lang="en-GB" sz="2400" b="1" cap="none" dirty="0"/>
              <a:t>. (DEFRA, 2025)</a:t>
            </a:r>
          </a:p>
          <a:p>
            <a:endParaRPr lang="en-GB" sz="2400" b="1" dirty="0"/>
          </a:p>
          <a:p>
            <a:r>
              <a:rPr lang="en-GB" sz="2400" b="1" u="sng" dirty="0"/>
              <a:t>ECONOMIC</a:t>
            </a:r>
          </a:p>
          <a:p>
            <a:pPr marL="342900" indent="-342900">
              <a:buFont typeface="Arial" panose="020B0604020202020204" pitchFamily="34" charset="0"/>
              <a:buChar char="•"/>
            </a:pPr>
            <a:r>
              <a:rPr lang="en-GB" sz="2400" dirty="0"/>
              <a:t>R</a:t>
            </a:r>
            <a:r>
              <a:rPr lang="en-GB" sz="2400" cap="none" dirty="0"/>
              <a:t>ising inflation increases the cost of fresh flowers and sustainable packaging.</a:t>
            </a:r>
          </a:p>
          <a:p>
            <a:pPr marL="342900" indent="-342900">
              <a:buFont typeface="Arial" panose="020B0604020202020204" pitchFamily="34" charset="0"/>
              <a:buChar char="•"/>
            </a:pPr>
            <a:r>
              <a:rPr lang="en-GB" sz="2400" dirty="0"/>
              <a:t>R</a:t>
            </a:r>
            <a:r>
              <a:rPr lang="en-GB" sz="2400" cap="none" dirty="0"/>
              <a:t>educed high‑street footfall impacts in‑store sales and overall revenue. </a:t>
            </a:r>
            <a:r>
              <a:rPr lang="en-GB" sz="2400" b="1" cap="none" dirty="0"/>
              <a:t>(Devine, 2025)</a:t>
            </a:r>
          </a:p>
          <a:p>
            <a:endParaRPr lang="en-GB" sz="2400" b="1" dirty="0"/>
          </a:p>
          <a:p>
            <a:r>
              <a:rPr lang="en-GB" sz="2400" b="1" u="sng" dirty="0"/>
              <a:t>SOCIAL</a:t>
            </a:r>
          </a:p>
          <a:p>
            <a:pPr marL="342900" indent="-342900">
              <a:buFont typeface="Arial" panose="020B0604020202020204" pitchFamily="34" charset="0"/>
              <a:buChar char="•"/>
            </a:pPr>
            <a:r>
              <a:rPr lang="en-GB" sz="2400" dirty="0"/>
              <a:t>T</a:t>
            </a:r>
            <a:r>
              <a:rPr lang="en-GB" sz="2400" cap="none" dirty="0"/>
              <a:t>he growing preference for convenience and online shopping has reduced foot traffic.</a:t>
            </a:r>
          </a:p>
          <a:p>
            <a:pPr marL="342900" indent="-342900">
              <a:buFont typeface="Arial" panose="020B0604020202020204" pitchFamily="34" charset="0"/>
              <a:buChar char="•"/>
            </a:pPr>
            <a:r>
              <a:rPr lang="en-GB" sz="2400" dirty="0"/>
              <a:t>G</a:t>
            </a:r>
            <a:r>
              <a:rPr lang="en-GB" sz="2400" cap="none" dirty="0"/>
              <a:t>reen Haven’s eco-friendly values align with the increased interest in sustainability. (Floral Daily, 2025)</a:t>
            </a:r>
            <a:endParaRPr lang="en-GB" sz="2400" dirty="0"/>
          </a:p>
        </p:txBody>
      </p:sp>
      <p:sp>
        <p:nvSpPr>
          <p:cNvPr id="4" name="TextBox 3">
            <a:extLst>
              <a:ext uri="{FF2B5EF4-FFF2-40B4-BE49-F238E27FC236}">
                <a16:creationId xmlns:a16="http://schemas.microsoft.com/office/drawing/2014/main" id="{62D2DC20-8C56-68C1-8F75-DB46BF524730}"/>
              </a:ext>
            </a:extLst>
          </p:cNvPr>
          <p:cNvSpPr txBox="1"/>
          <p:nvPr/>
        </p:nvSpPr>
        <p:spPr>
          <a:xfrm>
            <a:off x="7183120" y="6278880"/>
            <a:ext cx="4775055" cy="369332"/>
          </a:xfrm>
          <a:prstGeom prst="rect">
            <a:avLst/>
          </a:prstGeom>
          <a:noFill/>
        </p:spPr>
        <p:txBody>
          <a:bodyPr wrap="square" rtlCol="0">
            <a:spAutoFit/>
          </a:bodyPr>
          <a:lstStyle/>
          <a:p>
            <a:r>
              <a:rPr lang="en-GB" dirty="0">
                <a:highlight>
                  <a:srgbClr val="FF0000"/>
                </a:highlight>
              </a:rPr>
              <a:t>HHTTPS://WWW.STEVENSONFLORIST.CO.UK</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770419" y="259299"/>
            <a:ext cx="9921394" cy="1280890"/>
          </a:xfrm>
        </p:spPr>
        <p:txBody>
          <a:bodyPr>
            <a:normAutofit/>
          </a:bodyPr>
          <a:lstStyle/>
          <a:p>
            <a:pPr algn="ctr"/>
            <a:r>
              <a:rPr lang="en-GB" sz="4000" b="1" u="sng"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290945" y="1006765"/>
            <a:ext cx="11610109" cy="5523344"/>
          </a:xfrm>
        </p:spPr>
        <p:txBody>
          <a:bodyPr>
            <a:normAutofit fontScale="92500"/>
          </a:bodyPr>
          <a:lstStyle/>
          <a:p>
            <a:pPr marL="0" indent="0">
              <a:buNone/>
            </a:pPr>
            <a:r>
              <a:rPr lang="en-GB" sz="2400" b="1" u="sng" dirty="0"/>
              <a:t>TECHNOLOGICAL</a:t>
            </a:r>
          </a:p>
          <a:p>
            <a:r>
              <a:rPr lang="en-GB" sz="2400" dirty="0"/>
              <a:t>Outdated website makes online ordering difficult for customers.</a:t>
            </a:r>
          </a:p>
          <a:p>
            <a:r>
              <a:rPr lang="en-GB" sz="2400" dirty="0"/>
              <a:t>Competitors use strong digital marketing and social media to attract buyers. (Wakerley, 2025)</a:t>
            </a:r>
          </a:p>
          <a:p>
            <a:endParaRPr lang="en-GB" sz="2400" b="1" dirty="0"/>
          </a:p>
          <a:p>
            <a:pPr marL="0" indent="0">
              <a:buNone/>
            </a:pPr>
            <a:r>
              <a:rPr lang="en-GB" sz="2400" b="1" u="sng" dirty="0"/>
              <a:t>LEGAL</a:t>
            </a:r>
          </a:p>
          <a:p>
            <a:r>
              <a:rPr lang="en-GB" sz="2400" dirty="0"/>
              <a:t>Must comply with health and safety standards for handling fresh flowers.</a:t>
            </a:r>
          </a:p>
          <a:p>
            <a:r>
              <a:rPr lang="en-GB" sz="2400" dirty="0"/>
              <a:t>Regulations on the environment and waste disposal influence packaging choice. (Epos Now, 2023)</a:t>
            </a:r>
          </a:p>
          <a:p>
            <a:endParaRPr lang="en-GB" sz="2400" b="1" u="sng" dirty="0"/>
          </a:p>
          <a:p>
            <a:pPr marL="0" indent="0">
              <a:buNone/>
            </a:pPr>
            <a:r>
              <a:rPr lang="en-GB" sz="2400" b="1" u="sng" dirty="0"/>
              <a:t>ENVIRONMENTAL</a:t>
            </a:r>
          </a:p>
          <a:p>
            <a:r>
              <a:rPr lang="en-GB" sz="2400" b="1" dirty="0"/>
              <a:t> </a:t>
            </a:r>
            <a:r>
              <a:rPr lang="en-GB" sz="2400" dirty="0"/>
              <a:t>Seasonal availability of flowers impacts stock and pricing.</a:t>
            </a:r>
          </a:p>
          <a:p>
            <a:r>
              <a:rPr lang="en-GB" sz="2400" dirty="0"/>
              <a:t>While committing to eco-friendly materials increases costs, it supports sustainability goals.</a:t>
            </a:r>
          </a:p>
        </p:txBody>
      </p:sp>
      <p:sp>
        <p:nvSpPr>
          <p:cNvPr id="4" name="TextBox 3">
            <a:extLst>
              <a:ext uri="{FF2B5EF4-FFF2-40B4-BE49-F238E27FC236}">
                <a16:creationId xmlns:a16="http://schemas.microsoft.com/office/drawing/2014/main" id="{3020CBA5-1562-2BB6-9DA4-404F0485C024}"/>
              </a:ext>
            </a:extLst>
          </p:cNvPr>
          <p:cNvSpPr txBox="1"/>
          <p:nvPr/>
        </p:nvSpPr>
        <p:spPr>
          <a:xfrm>
            <a:off x="7396480" y="6309360"/>
            <a:ext cx="4795520" cy="369332"/>
          </a:xfrm>
          <a:prstGeom prst="rect">
            <a:avLst/>
          </a:prstGeom>
          <a:noFill/>
        </p:spPr>
        <p:txBody>
          <a:bodyPr wrap="square" rtlCol="0">
            <a:spAutoFit/>
          </a:bodyPr>
          <a:lstStyle/>
          <a:p>
            <a:r>
              <a:rPr lang="en-GB" dirty="0">
                <a:highlight>
                  <a:srgbClr val="FF0000"/>
                </a:highlight>
              </a:rPr>
              <a:t>HHTTPS://WWW.STEVENSONFLORIST.CO.UK</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253618" y="587245"/>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4" name="TextBox 3">
            <a:extLst>
              <a:ext uri="{FF2B5EF4-FFF2-40B4-BE49-F238E27FC236}">
                <a16:creationId xmlns:a16="http://schemas.microsoft.com/office/drawing/2014/main" id="{4F98183D-8599-F085-5C67-1AC506BCFAE1}"/>
              </a:ext>
            </a:extLst>
          </p:cNvPr>
          <p:cNvSpPr txBox="1"/>
          <p:nvPr/>
        </p:nvSpPr>
        <p:spPr>
          <a:xfrm>
            <a:off x="500744" y="6089727"/>
            <a:ext cx="3045096" cy="646331"/>
          </a:xfrm>
          <a:prstGeom prst="rect">
            <a:avLst/>
          </a:prstGeom>
          <a:noFill/>
        </p:spPr>
        <p:txBody>
          <a:bodyPr wrap="square" rtlCol="0">
            <a:spAutoFit/>
          </a:bodyPr>
          <a:lstStyle/>
          <a:p>
            <a:r>
              <a:rPr lang="en-GB" dirty="0"/>
              <a:t>Source: Nan, A. (2026) cause &amp; effect analysis</a:t>
            </a:r>
          </a:p>
        </p:txBody>
      </p:sp>
      <p:sp>
        <p:nvSpPr>
          <p:cNvPr id="5" name="Arrow: Right 4">
            <a:extLst>
              <a:ext uri="{FF2B5EF4-FFF2-40B4-BE49-F238E27FC236}">
                <a16:creationId xmlns:a16="http://schemas.microsoft.com/office/drawing/2014/main" id="{380A8A2C-98DA-C200-82B1-11BCA054B5F7}"/>
              </a:ext>
            </a:extLst>
          </p:cNvPr>
          <p:cNvSpPr/>
          <p:nvPr/>
        </p:nvSpPr>
        <p:spPr>
          <a:xfrm>
            <a:off x="500744" y="3111500"/>
            <a:ext cx="9069976" cy="6350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67A9002-4A10-DD33-8F6F-E653A687E5AB}"/>
              </a:ext>
            </a:extLst>
          </p:cNvPr>
          <p:cNvSpPr/>
          <p:nvPr/>
        </p:nvSpPr>
        <p:spPr>
          <a:xfrm>
            <a:off x="9570720" y="2841171"/>
            <a:ext cx="2621280" cy="1066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solidFill>
              </a:rPr>
              <a:t>Decline in Sales</a:t>
            </a:r>
          </a:p>
        </p:txBody>
      </p:sp>
      <p:cxnSp>
        <p:nvCxnSpPr>
          <p:cNvPr id="8" name="Straight Arrow Connector 7">
            <a:extLst>
              <a:ext uri="{FF2B5EF4-FFF2-40B4-BE49-F238E27FC236}">
                <a16:creationId xmlns:a16="http://schemas.microsoft.com/office/drawing/2014/main" id="{A1CB893B-AA0A-C6D5-4BC2-E774ADAACB0B}"/>
              </a:ext>
            </a:extLst>
          </p:cNvPr>
          <p:cNvCxnSpPr>
            <a:cxnSpLocks/>
          </p:cNvCxnSpPr>
          <p:nvPr/>
        </p:nvCxnSpPr>
        <p:spPr>
          <a:xfrm flipH="1" flipV="1">
            <a:off x="2618014" y="1419894"/>
            <a:ext cx="903515" cy="19378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55F70E8-EF10-39EA-31B6-4B3A5B70F309}"/>
              </a:ext>
            </a:extLst>
          </p:cNvPr>
          <p:cNvCxnSpPr>
            <a:cxnSpLocks/>
          </p:cNvCxnSpPr>
          <p:nvPr/>
        </p:nvCxnSpPr>
        <p:spPr>
          <a:xfrm flipH="1" flipV="1">
            <a:off x="6984484" y="1311182"/>
            <a:ext cx="876214" cy="19582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CA7F2B64-81CA-2060-9D64-CA9DF3A2397C}"/>
              </a:ext>
            </a:extLst>
          </p:cNvPr>
          <p:cNvSpPr txBox="1"/>
          <p:nvPr/>
        </p:nvSpPr>
        <p:spPr>
          <a:xfrm>
            <a:off x="1255754" y="1007471"/>
            <a:ext cx="2569028" cy="461665"/>
          </a:xfrm>
          <a:prstGeom prst="rect">
            <a:avLst/>
          </a:prstGeom>
          <a:noFill/>
        </p:spPr>
        <p:txBody>
          <a:bodyPr wrap="square" rtlCol="0">
            <a:spAutoFit/>
          </a:bodyPr>
          <a:lstStyle/>
          <a:p>
            <a:pPr algn="ctr"/>
            <a:r>
              <a:rPr lang="en-GB" sz="2400" b="1" u="sng" dirty="0"/>
              <a:t>Policies</a:t>
            </a:r>
          </a:p>
        </p:txBody>
      </p:sp>
      <p:sp>
        <p:nvSpPr>
          <p:cNvPr id="16" name="TextBox 15">
            <a:extLst>
              <a:ext uri="{FF2B5EF4-FFF2-40B4-BE49-F238E27FC236}">
                <a16:creationId xmlns:a16="http://schemas.microsoft.com/office/drawing/2014/main" id="{70EE16F8-1220-82E7-FF47-C69B71FC40AE}"/>
              </a:ext>
            </a:extLst>
          </p:cNvPr>
          <p:cNvSpPr txBox="1"/>
          <p:nvPr/>
        </p:nvSpPr>
        <p:spPr>
          <a:xfrm>
            <a:off x="5654233" y="2685326"/>
            <a:ext cx="914400" cy="914400"/>
          </a:xfrm>
          <a:prstGeom prst="rect">
            <a:avLst/>
          </a:prstGeom>
          <a:noFill/>
        </p:spPr>
        <p:txBody>
          <a:bodyPr wrap="square" rtlCol="0">
            <a:spAutoFit/>
          </a:bodyPr>
          <a:lstStyle/>
          <a:p>
            <a:endParaRPr lang="en-GB" dirty="0"/>
          </a:p>
        </p:txBody>
      </p:sp>
      <p:sp>
        <p:nvSpPr>
          <p:cNvPr id="17" name="TextBox 16">
            <a:extLst>
              <a:ext uri="{FF2B5EF4-FFF2-40B4-BE49-F238E27FC236}">
                <a16:creationId xmlns:a16="http://schemas.microsoft.com/office/drawing/2014/main" id="{B019D5F6-7C33-DC12-4AF1-BF86E181EA63}"/>
              </a:ext>
            </a:extLst>
          </p:cNvPr>
          <p:cNvSpPr txBox="1"/>
          <p:nvPr/>
        </p:nvSpPr>
        <p:spPr>
          <a:xfrm>
            <a:off x="5433476" y="958229"/>
            <a:ext cx="3102015" cy="461665"/>
          </a:xfrm>
          <a:prstGeom prst="rect">
            <a:avLst/>
          </a:prstGeom>
          <a:noFill/>
        </p:spPr>
        <p:txBody>
          <a:bodyPr wrap="square" rtlCol="0">
            <a:spAutoFit/>
          </a:bodyPr>
          <a:lstStyle/>
          <a:p>
            <a:pPr algn="ctr"/>
            <a:r>
              <a:rPr lang="en-GB" sz="2400" b="1" u="sng" dirty="0"/>
              <a:t>Environment</a:t>
            </a:r>
          </a:p>
        </p:txBody>
      </p:sp>
      <p:sp>
        <p:nvSpPr>
          <p:cNvPr id="20" name="TextBox 19">
            <a:extLst>
              <a:ext uri="{FF2B5EF4-FFF2-40B4-BE49-F238E27FC236}">
                <a16:creationId xmlns:a16="http://schemas.microsoft.com/office/drawing/2014/main" id="{B720B330-9F02-1F2F-E7E2-CD5FF0E6CDC8}"/>
              </a:ext>
            </a:extLst>
          </p:cNvPr>
          <p:cNvSpPr txBox="1"/>
          <p:nvPr/>
        </p:nvSpPr>
        <p:spPr>
          <a:xfrm>
            <a:off x="0" y="1928564"/>
            <a:ext cx="3230824" cy="923330"/>
          </a:xfrm>
          <a:prstGeom prst="rect">
            <a:avLst/>
          </a:prstGeom>
          <a:noFill/>
        </p:spPr>
        <p:txBody>
          <a:bodyPr wrap="square" rtlCol="0">
            <a:spAutoFit/>
          </a:bodyPr>
          <a:lstStyle/>
          <a:p>
            <a:pPr marL="285750" indent="-285750">
              <a:buFont typeface="Arial" panose="020B0604020202020204" pitchFamily="34" charset="0"/>
              <a:buChar char="•"/>
            </a:pPr>
            <a:r>
              <a:rPr lang="en-GB" dirty="0"/>
              <a:t>More competition nearby.</a:t>
            </a:r>
          </a:p>
          <a:p>
            <a:pPr marL="285750" indent="-285750">
              <a:buFont typeface="Arial" panose="020B0604020202020204" pitchFamily="34" charset="0"/>
              <a:buChar char="•"/>
            </a:pPr>
            <a:r>
              <a:rPr lang="en-GB" dirty="0"/>
              <a:t>Fewer people on the high street.</a:t>
            </a:r>
          </a:p>
        </p:txBody>
      </p:sp>
      <p:sp>
        <p:nvSpPr>
          <p:cNvPr id="21" name="TextBox 20">
            <a:extLst>
              <a:ext uri="{FF2B5EF4-FFF2-40B4-BE49-F238E27FC236}">
                <a16:creationId xmlns:a16="http://schemas.microsoft.com/office/drawing/2014/main" id="{3FFCE209-C4F3-9F35-B8C4-0176FB516C41}"/>
              </a:ext>
            </a:extLst>
          </p:cNvPr>
          <p:cNvSpPr txBox="1"/>
          <p:nvPr/>
        </p:nvSpPr>
        <p:spPr>
          <a:xfrm>
            <a:off x="4273580" y="1828653"/>
            <a:ext cx="4386806" cy="646331"/>
          </a:xfrm>
          <a:prstGeom prst="rect">
            <a:avLst/>
          </a:prstGeom>
          <a:noFill/>
        </p:spPr>
        <p:txBody>
          <a:bodyPr wrap="square" rtlCol="0">
            <a:spAutoFit/>
          </a:bodyPr>
          <a:lstStyle/>
          <a:p>
            <a:pPr marL="285750" indent="-285750">
              <a:buFont typeface="Arial" panose="020B0604020202020204" pitchFamily="34" charset="0"/>
              <a:buChar char="•"/>
            </a:pPr>
            <a:r>
              <a:rPr lang="en-GB" dirty="0"/>
              <a:t>Higher costs from inflation.</a:t>
            </a:r>
          </a:p>
          <a:p>
            <a:pPr marL="285750" indent="-285750">
              <a:buFont typeface="Arial" panose="020B0604020202020204" pitchFamily="34" charset="0"/>
              <a:buChar char="•"/>
            </a:pPr>
            <a:r>
              <a:rPr lang="en-GB" dirty="0"/>
              <a:t>Supply chain issues.</a:t>
            </a:r>
          </a:p>
        </p:txBody>
      </p:sp>
      <p:cxnSp>
        <p:nvCxnSpPr>
          <p:cNvPr id="23" name="Straight Arrow Connector 22">
            <a:extLst>
              <a:ext uri="{FF2B5EF4-FFF2-40B4-BE49-F238E27FC236}">
                <a16:creationId xmlns:a16="http://schemas.microsoft.com/office/drawing/2014/main" id="{8B42E21D-EEC8-43FC-70C3-7BD7C646EF07}"/>
              </a:ext>
            </a:extLst>
          </p:cNvPr>
          <p:cNvCxnSpPr/>
          <p:nvPr/>
        </p:nvCxnSpPr>
        <p:spPr>
          <a:xfrm flipH="1">
            <a:off x="3545840" y="3599726"/>
            <a:ext cx="632621" cy="17130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ADA94860-106B-4006-105D-BE3DA9BF6740}"/>
              </a:ext>
            </a:extLst>
          </p:cNvPr>
          <p:cNvCxnSpPr/>
          <p:nvPr/>
        </p:nvCxnSpPr>
        <p:spPr>
          <a:xfrm flipH="1">
            <a:off x="7860698" y="3599726"/>
            <a:ext cx="542522" cy="1840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1D96FA01-C46A-F55B-1C9A-DA1B3196A7F6}"/>
              </a:ext>
            </a:extLst>
          </p:cNvPr>
          <p:cNvSpPr txBox="1"/>
          <p:nvPr/>
        </p:nvSpPr>
        <p:spPr>
          <a:xfrm>
            <a:off x="-116509" y="4133087"/>
            <a:ext cx="3978659" cy="646331"/>
          </a:xfrm>
          <a:prstGeom prst="rect">
            <a:avLst/>
          </a:prstGeom>
          <a:noFill/>
        </p:spPr>
        <p:txBody>
          <a:bodyPr wrap="square" rtlCol="0">
            <a:spAutoFit/>
          </a:bodyPr>
          <a:lstStyle/>
          <a:p>
            <a:pPr marL="285750" indent="-285750">
              <a:buFont typeface="Arial" panose="020B0604020202020204" pitchFamily="34" charset="0"/>
              <a:buChar char="•"/>
            </a:pPr>
            <a:r>
              <a:rPr lang="en-GB" dirty="0"/>
              <a:t>Limited delivery options.</a:t>
            </a:r>
          </a:p>
          <a:p>
            <a:pPr marL="285750" indent="-285750">
              <a:buFont typeface="Arial" panose="020B0604020202020204" pitchFamily="34" charset="0"/>
              <a:buChar char="•"/>
            </a:pPr>
            <a:r>
              <a:rPr lang="en-GB" dirty="0"/>
              <a:t>Trading regulations and interest rates</a:t>
            </a:r>
          </a:p>
        </p:txBody>
      </p:sp>
      <p:sp>
        <p:nvSpPr>
          <p:cNvPr id="27" name="TextBox 26">
            <a:extLst>
              <a:ext uri="{FF2B5EF4-FFF2-40B4-BE49-F238E27FC236}">
                <a16:creationId xmlns:a16="http://schemas.microsoft.com/office/drawing/2014/main" id="{05F3A12C-9E9C-2969-8E97-7A069C3E6789}"/>
              </a:ext>
            </a:extLst>
          </p:cNvPr>
          <p:cNvSpPr txBox="1"/>
          <p:nvPr/>
        </p:nvSpPr>
        <p:spPr>
          <a:xfrm>
            <a:off x="2540268" y="5440101"/>
            <a:ext cx="2263226" cy="369332"/>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5C874A79-EBF9-FE25-4F32-E3A4ECABDBC9}"/>
              </a:ext>
            </a:extLst>
          </p:cNvPr>
          <p:cNvSpPr txBox="1"/>
          <p:nvPr/>
        </p:nvSpPr>
        <p:spPr>
          <a:xfrm>
            <a:off x="1998981" y="5245832"/>
            <a:ext cx="3045096" cy="461665"/>
          </a:xfrm>
          <a:prstGeom prst="rect">
            <a:avLst/>
          </a:prstGeom>
          <a:noFill/>
        </p:spPr>
        <p:txBody>
          <a:bodyPr wrap="square" rtlCol="0">
            <a:spAutoFit/>
          </a:bodyPr>
          <a:lstStyle/>
          <a:p>
            <a:pPr algn="ctr"/>
            <a:r>
              <a:rPr lang="en-GB" sz="2400" b="1" u="sng" dirty="0"/>
              <a:t>Methods</a:t>
            </a:r>
            <a:endParaRPr lang="en-GB" b="1" u="sng" dirty="0"/>
          </a:p>
        </p:txBody>
      </p:sp>
      <p:sp>
        <p:nvSpPr>
          <p:cNvPr id="7" name="TextBox 6">
            <a:extLst>
              <a:ext uri="{FF2B5EF4-FFF2-40B4-BE49-F238E27FC236}">
                <a16:creationId xmlns:a16="http://schemas.microsoft.com/office/drawing/2014/main" id="{4BA16143-D87D-2298-7FF0-1F0BEB1D2715}"/>
              </a:ext>
            </a:extLst>
          </p:cNvPr>
          <p:cNvSpPr txBox="1"/>
          <p:nvPr/>
        </p:nvSpPr>
        <p:spPr>
          <a:xfrm>
            <a:off x="6402012" y="5379256"/>
            <a:ext cx="2917372" cy="461665"/>
          </a:xfrm>
          <a:prstGeom prst="rect">
            <a:avLst/>
          </a:prstGeom>
          <a:noFill/>
        </p:spPr>
        <p:txBody>
          <a:bodyPr wrap="square" rtlCol="0">
            <a:spAutoFit/>
          </a:bodyPr>
          <a:lstStyle/>
          <a:p>
            <a:pPr algn="ctr"/>
            <a:r>
              <a:rPr lang="en-GB" sz="2400" b="1" u="sng" dirty="0"/>
              <a:t>Products</a:t>
            </a:r>
          </a:p>
        </p:txBody>
      </p:sp>
      <p:sp>
        <p:nvSpPr>
          <p:cNvPr id="9" name="TextBox 8">
            <a:extLst>
              <a:ext uri="{FF2B5EF4-FFF2-40B4-BE49-F238E27FC236}">
                <a16:creationId xmlns:a16="http://schemas.microsoft.com/office/drawing/2014/main" id="{515BB996-B194-A27E-078E-C791DE1292F2}"/>
              </a:ext>
            </a:extLst>
          </p:cNvPr>
          <p:cNvSpPr txBox="1"/>
          <p:nvPr/>
        </p:nvSpPr>
        <p:spPr>
          <a:xfrm>
            <a:off x="5359748" y="4217851"/>
            <a:ext cx="4125685" cy="646331"/>
          </a:xfrm>
          <a:prstGeom prst="rect">
            <a:avLst/>
          </a:prstGeom>
          <a:noFill/>
        </p:spPr>
        <p:txBody>
          <a:bodyPr wrap="square" rtlCol="0">
            <a:spAutoFit/>
          </a:bodyPr>
          <a:lstStyle/>
          <a:p>
            <a:pPr marL="285750" indent="-285750">
              <a:buFont typeface="Arial" panose="020B0604020202020204" pitchFamily="34" charset="0"/>
              <a:buChar char="•"/>
            </a:pPr>
            <a:r>
              <a:rPr lang="en-GB" dirty="0"/>
              <a:t>High sustainability</a:t>
            </a:r>
          </a:p>
          <a:p>
            <a:pPr marL="285750" indent="-285750">
              <a:buFont typeface="Arial" panose="020B0604020202020204" pitchFamily="34" charset="0"/>
              <a:buChar char="•"/>
            </a:pPr>
            <a:r>
              <a:rPr lang="en-GB" dirty="0"/>
              <a:t>Limited variety of flowers</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942754" y="118447"/>
            <a:ext cx="8915399" cy="932688"/>
          </a:xfrm>
        </p:spPr>
        <p:txBody>
          <a:bodyPr>
            <a:normAutofit/>
          </a:bodyPr>
          <a:lstStyle/>
          <a:p>
            <a:pPr algn="ctr"/>
            <a:r>
              <a:rPr lang="en-GB" sz="4800" b="1" u="sng"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361507" y="1244009"/>
            <a:ext cx="10813311" cy="5114260"/>
          </a:xfrm>
        </p:spPr>
        <p:txBody>
          <a:bodyPr>
            <a:normAutofit lnSpcReduction="10000"/>
          </a:bodyPr>
          <a:lstStyle/>
          <a:p>
            <a:pPr marL="457200" indent="-457200">
              <a:buFont typeface="Arial" panose="020B0604020202020204" pitchFamily="34" charset="0"/>
              <a:buChar char="•"/>
            </a:pPr>
            <a:r>
              <a:rPr lang="en-GB" sz="2800" dirty="0"/>
              <a:t>G</a:t>
            </a:r>
            <a:r>
              <a:rPr lang="en-GB" sz="2800" cap="none" dirty="0"/>
              <a:t>reen haven’s sales decline is attributed to increasing costs, and intense competition.</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O</a:t>
            </a:r>
            <a:r>
              <a:rPr lang="en-GB" sz="2800" cap="none" dirty="0"/>
              <a:t>nline competitors are attracting customers.</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I</a:t>
            </a:r>
            <a:r>
              <a:rPr lang="en-GB" sz="2800" cap="none" dirty="0"/>
              <a:t>mproving their website and offering better delivery options can help the business grow again.</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A</a:t>
            </a:r>
            <a:r>
              <a:rPr lang="en-GB" sz="2800" cap="none" dirty="0"/>
              <a:t>n adaptable and customer-focused strategy will help green haven achieve long-term stability.</a:t>
            </a:r>
            <a:endParaRPr lang="en-GB" sz="2800"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1323937" y="76548"/>
            <a:ext cx="8915399" cy="860400"/>
          </a:xfrm>
        </p:spPr>
        <p:txBody>
          <a:bodyPr/>
          <a:lstStyle/>
          <a:p>
            <a:pPr algn="ctr"/>
            <a:r>
              <a:rPr lang="en-GB" sz="4800" b="1" u="sng" dirty="0"/>
              <a:t>References</a:t>
            </a:r>
            <a:r>
              <a:rPr lang="en-GB" b="1" dirty="0"/>
              <a:t>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76392" y="936948"/>
            <a:ext cx="11902194" cy="5655238"/>
          </a:xfrm>
        </p:spPr>
        <p:txBody>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endParaRPr lang="en-GB" b="1" dirty="0">
              <a:solidFill>
                <a:srgbClr val="FF0000"/>
              </a:solidFill>
              <a:latin typeface="Arial"/>
              <a:ea typeface="Roboto"/>
              <a:cs typeface="Roboto"/>
            </a:endParaRPr>
          </a:p>
          <a:p>
            <a:r>
              <a:rPr lang="en-GB" b="1" dirty="0">
                <a:latin typeface="Arial"/>
                <a:ea typeface="Roboto"/>
                <a:cs typeface="Roboto"/>
                <a:hlinkClick r:id="rId3"/>
              </a:rPr>
              <a:t>https://www.theflowergarden.co.uk/strawberry-gift-box/inprod3180047</a:t>
            </a:r>
            <a:endParaRPr lang="en-GB" b="1" dirty="0">
              <a:latin typeface="Arial"/>
              <a:ea typeface="Roboto"/>
              <a:cs typeface="Roboto"/>
            </a:endParaRPr>
          </a:p>
          <a:p>
            <a:endParaRPr lang="en-GB" b="1" dirty="0">
              <a:latin typeface="Arial"/>
              <a:ea typeface="Roboto"/>
              <a:cs typeface="Roboto"/>
            </a:endParaRPr>
          </a:p>
          <a:p>
            <a:r>
              <a:rPr lang="en-GB" b="1" dirty="0">
                <a:latin typeface="Arial"/>
                <a:ea typeface="Roboto"/>
                <a:cs typeface="Roboto"/>
                <a:hlinkClick r:id="rId4"/>
              </a:rPr>
              <a:t>https://www.cuffleyflowers.co.uk/extra-luxurious-bright-bouquet/inprod2770175</a:t>
            </a:r>
            <a:br>
              <a:rPr lang="en-GB" b="1" dirty="0">
                <a:latin typeface="Arial"/>
                <a:ea typeface="Roboto"/>
                <a:cs typeface="Roboto"/>
              </a:rPr>
            </a:br>
            <a:endParaRPr lang="en-GB" b="1" dirty="0">
              <a:latin typeface="Arial"/>
              <a:ea typeface="Roboto"/>
              <a:cs typeface="Roboto"/>
            </a:endParaRPr>
          </a:p>
          <a:p>
            <a:r>
              <a:rPr lang="en-GB" sz="1800" b="1" dirty="0">
                <a:solidFill>
                  <a:srgbClr val="1D4ED8"/>
                </a:solidFill>
                <a:latin typeface="Arial"/>
                <a:ea typeface="Roboto"/>
                <a:cs typeface="Roboto"/>
                <a:hlinkClick r:id="rId5"/>
              </a:rPr>
              <a:t>HHTTPS://WWW.STEVENSONFLORIST.CO.UK</a:t>
            </a: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TM03457452[[fn=Celestial]]</Template>
  <TotalTime>1307</TotalTime>
  <Words>660</Words>
  <Application>Microsoft Office PowerPoint</Application>
  <PresentationFormat>Widescreen</PresentationFormat>
  <Paragraphs>90</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Calibri</vt:lpstr>
      <vt:lpstr>Calibri Light</vt:lpstr>
      <vt:lpstr>Roboto</vt:lpstr>
      <vt:lpstr>Celestial</vt:lpstr>
      <vt:lpstr>Problem solving and decision making module LCLM4004 Dvontre McCalla  2513154 Anita Nan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Cee Marie</cp:lastModifiedBy>
  <cp:revision>98</cp:revision>
  <dcterms:created xsi:type="dcterms:W3CDTF">2024-10-08T15:58:04Z</dcterms:created>
  <dcterms:modified xsi:type="dcterms:W3CDTF">2026-03-18T11:32:16Z</dcterms:modified>
</cp:coreProperties>
</file>