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4" r:id="rId19"/>
    <p:sldId id="275" r:id="rId20"/>
  </p:sldIdLst>
  <p:sldSz cx="18288000" cy="10287000"/>
  <p:notesSz cx="6858000" cy="9144000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Gill Sans Bold" panose="020B0604020202020204" charset="0"/>
      <p:regular r:id="rId26"/>
    </p:embeddedFont>
    <p:embeddedFont>
      <p:font typeface="Gill Sans Light" panose="020B0604020202020204" charset="0"/>
      <p:regular r:id="rId27"/>
    </p:embeddedFont>
    <p:embeddedFont>
      <p:font typeface="Gill Sans Light Italics" panose="020B0604020202020204" charset="0"/>
      <p:regular r:id="rId2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64" d="100"/>
          <a:sy n="64" d="100"/>
        </p:scale>
        <p:origin x="68" y="1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1B2C7D-78C4-4162-8232-FBE4FDC4D75A}" type="datetimeFigureOut">
              <a:rPr lang="en-GB" smtClean="0"/>
              <a:t>07/12/2025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48DB62-E15D-4EDD-9A5A-FA8B108D6D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54216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48DB62-E15D-4EDD-9A5A-FA8B108D6D99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34413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48DB62-E15D-4EDD-9A5A-FA8B108D6D99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31095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48DB62-E15D-4EDD-9A5A-FA8B108D6D99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80464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9"/>
          <p:cNvGrpSpPr/>
          <p:nvPr/>
        </p:nvGrpSpPr>
        <p:grpSpPr>
          <a:xfrm>
            <a:off x="669801" y="4628648"/>
            <a:ext cx="16894299" cy="4957200"/>
            <a:chOff x="0" y="0"/>
            <a:chExt cx="22525732" cy="66096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2525737" cy="6609588"/>
            </a:xfrm>
            <a:custGeom>
              <a:avLst/>
              <a:gdLst/>
              <a:ahLst/>
              <a:cxnLst/>
              <a:rect l="l" t="t" r="r" b="b"/>
              <a:pathLst>
                <a:path w="22525737" h="6609588">
                  <a:moveTo>
                    <a:pt x="0" y="0"/>
                  </a:moveTo>
                  <a:lnTo>
                    <a:pt x="22525737" y="0"/>
                  </a:lnTo>
                  <a:lnTo>
                    <a:pt x="22525737" y="6609588"/>
                  </a:lnTo>
                  <a:lnTo>
                    <a:pt x="0" y="6609588"/>
                  </a:lnTo>
                  <a:close/>
                </a:path>
              </a:pathLst>
            </a:custGeom>
            <a:solidFill>
              <a:srgbClr val="366658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898840" y="5630206"/>
            <a:ext cx="16490323" cy="2212520"/>
            <a:chOff x="0" y="0"/>
            <a:chExt cx="21987098" cy="2950026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1987098" cy="2950026"/>
            </a:xfrm>
            <a:custGeom>
              <a:avLst/>
              <a:gdLst/>
              <a:ahLst/>
              <a:cxnLst/>
              <a:rect l="l" t="t" r="r" b="b"/>
              <a:pathLst>
                <a:path w="21987098" h="2950026">
                  <a:moveTo>
                    <a:pt x="0" y="0"/>
                  </a:moveTo>
                  <a:lnTo>
                    <a:pt x="21987098" y="0"/>
                  </a:lnTo>
                  <a:lnTo>
                    <a:pt x="21987098" y="2950026"/>
                  </a:lnTo>
                  <a:lnTo>
                    <a:pt x="0" y="295002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123825"/>
              <a:ext cx="21987098" cy="3073851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l">
                <a:lnSpc>
                  <a:spcPts val="7128"/>
                </a:lnSpc>
              </a:pPr>
              <a:r>
                <a:rPr lang="en-US" sz="5940" b="1" dirty="0">
                  <a:solidFill>
                    <a:srgbClr val="EBEBEB"/>
                  </a:solidFill>
                  <a:latin typeface="Gill Sans Bold"/>
                  <a:ea typeface="Gill Sans Bold"/>
                  <a:cs typeface="Gill Sans Bold"/>
                  <a:sym typeface="Gill Sans Bold"/>
                </a:rPr>
                <a:t>Ischemic Stroke: Diagnosis, Treatment, and Management</a:t>
              </a:r>
            </a:p>
            <a:p>
              <a:pPr algn="l">
                <a:lnSpc>
                  <a:spcPts val="3564"/>
                </a:lnSpc>
              </a:pPr>
              <a:r>
                <a:rPr lang="en-US" sz="2970" dirty="0">
                  <a:solidFill>
                    <a:srgbClr val="EBEBEB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A Global and UK-Focused Approach</a:t>
              </a:r>
            </a:p>
          </p:txBody>
        </p:sp>
      </p:grpSp>
      <p:sp>
        <p:nvSpPr>
          <p:cNvPr id="15" name="TextBox 15"/>
          <p:cNvSpPr txBox="1"/>
          <p:nvPr/>
        </p:nvSpPr>
        <p:spPr>
          <a:xfrm>
            <a:off x="898840" y="8143107"/>
            <a:ext cx="16307439" cy="12166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2800" b="1" dirty="0">
                <a:solidFill>
                  <a:srgbClr val="EBEBEB"/>
                </a:solidFill>
                <a:latin typeface="Gill Sans Bold"/>
                <a:ea typeface="Gill Sans Bold"/>
                <a:cs typeface="Gill Sans Bold"/>
                <a:sym typeface="Gill Sans Bold"/>
              </a:rPr>
              <a:t>Presented by</a:t>
            </a:r>
            <a:r>
              <a:rPr lang="en-US" sz="2800" dirty="0">
                <a:solidFill>
                  <a:srgbClr val="EBEBEB"/>
                </a:solidFill>
                <a:latin typeface="Gill Sans Light"/>
                <a:ea typeface="Gill Sans Light"/>
                <a:cs typeface="Gill Sans Light"/>
                <a:sym typeface="Gill Sans Light"/>
              </a:rPr>
              <a:t>: MD Nasir Uddin Nahid</a:t>
            </a:r>
          </a:p>
          <a:p>
            <a:pPr algn="l">
              <a:lnSpc>
                <a:spcPct val="150000"/>
              </a:lnSpc>
            </a:pPr>
            <a:r>
              <a:rPr lang="en-US" sz="2800" b="1" dirty="0">
                <a:solidFill>
                  <a:srgbClr val="EBEBEB"/>
                </a:solidFill>
                <a:latin typeface="Gill Sans Bold"/>
                <a:ea typeface="Gill Sans Light"/>
                <a:cs typeface="Gill Sans Light"/>
                <a:sym typeface="Gill Sans Bold"/>
              </a:rPr>
              <a:t>ID</a:t>
            </a:r>
            <a:r>
              <a:rPr lang="en-US" sz="2800" dirty="0">
                <a:solidFill>
                  <a:srgbClr val="EBEBEB"/>
                </a:solidFill>
                <a:latin typeface="Gill Sans Light"/>
                <a:ea typeface="Gill Sans Light"/>
                <a:cs typeface="Gill Sans Light"/>
                <a:sym typeface="Gill Sans Light"/>
              </a:rPr>
              <a:t>: 2432642</a:t>
            </a:r>
          </a:p>
        </p:txBody>
      </p:sp>
      <p:grpSp>
        <p:nvGrpSpPr>
          <p:cNvPr id="16" name="Group 11">
            <a:extLst>
              <a:ext uri="{FF2B5EF4-FFF2-40B4-BE49-F238E27FC236}">
                <a16:creationId xmlns:a16="http://schemas.microsoft.com/office/drawing/2014/main" id="{EADBA00D-04A3-4E83-87BA-CE86783E6360}"/>
              </a:ext>
            </a:extLst>
          </p:cNvPr>
          <p:cNvGrpSpPr/>
          <p:nvPr/>
        </p:nvGrpSpPr>
        <p:grpSpPr>
          <a:xfrm>
            <a:off x="1371600" y="858750"/>
            <a:ext cx="16916400" cy="2502167"/>
            <a:chOff x="-568103" y="-1205615"/>
            <a:chExt cx="22555201" cy="4288967"/>
          </a:xfrm>
        </p:grpSpPr>
        <p:sp>
          <p:nvSpPr>
            <p:cNvPr id="17" name="Freeform 12">
              <a:extLst>
                <a:ext uri="{FF2B5EF4-FFF2-40B4-BE49-F238E27FC236}">
                  <a16:creationId xmlns:a16="http://schemas.microsoft.com/office/drawing/2014/main" id="{6C2BD0D6-CDD1-4B96-8E4C-D82C166F30E0}"/>
                </a:ext>
              </a:extLst>
            </p:cNvPr>
            <p:cNvSpPr/>
            <p:nvPr/>
          </p:nvSpPr>
          <p:spPr>
            <a:xfrm>
              <a:off x="0" y="0"/>
              <a:ext cx="21987098" cy="2950026"/>
            </a:xfrm>
            <a:custGeom>
              <a:avLst/>
              <a:gdLst/>
              <a:ahLst/>
              <a:cxnLst/>
              <a:rect l="l" t="t" r="r" b="b"/>
              <a:pathLst>
                <a:path w="21987098" h="2950026">
                  <a:moveTo>
                    <a:pt x="0" y="0"/>
                  </a:moveTo>
                  <a:lnTo>
                    <a:pt x="21987098" y="0"/>
                  </a:lnTo>
                  <a:lnTo>
                    <a:pt x="21987098" y="2950026"/>
                  </a:lnTo>
                  <a:lnTo>
                    <a:pt x="0" y="295002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TextBox 13">
              <a:extLst>
                <a:ext uri="{FF2B5EF4-FFF2-40B4-BE49-F238E27FC236}">
                  <a16:creationId xmlns:a16="http://schemas.microsoft.com/office/drawing/2014/main" id="{C5EC0F6B-95E2-43C5-9E94-EE3D870D8231}"/>
                </a:ext>
              </a:extLst>
            </p:cNvPr>
            <p:cNvSpPr txBox="1"/>
            <p:nvPr/>
          </p:nvSpPr>
          <p:spPr>
            <a:xfrm>
              <a:off x="-568103" y="-1205615"/>
              <a:ext cx="21987098" cy="4288967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l"/>
              <a:r>
                <a:rPr lang="en-US" sz="4000" b="1" dirty="0" err="1">
                  <a:latin typeface="Gill Sans Bold"/>
                  <a:ea typeface="Gill Sans Bold"/>
                  <a:cs typeface="Gill Sans Bold"/>
                  <a:sym typeface="Gill Sans Bold"/>
                </a:rPr>
                <a:t>Programme</a:t>
              </a:r>
              <a:r>
                <a:rPr lang="en-US" sz="4000" b="1" dirty="0">
                  <a:latin typeface="Gill Sans Bold"/>
                  <a:ea typeface="Gill Sans Bold"/>
                  <a:cs typeface="Gill Sans Bold"/>
                  <a:sym typeface="Gill Sans Bold"/>
                </a:rPr>
                <a:t>: MSc Public Health and Social Care in Practice</a:t>
              </a:r>
            </a:p>
            <a:p>
              <a:pPr algn="l"/>
              <a:r>
                <a:rPr lang="en-US" sz="4000" b="1" dirty="0">
                  <a:latin typeface="Gill Sans Bold"/>
                  <a:ea typeface="Gill Sans Bold"/>
                  <a:cs typeface="Gill Sans Bold"/>
                  <a:sym typeface="Gill Sans Bold"/>
                </a:rPr>
                <a:t>Module: </a:t>
              </a:r>
              <a:r>
                <a:rPr lang="en-US" sz="4000" dirty="0">
                  <a:latin typeface="Gill Sans Bold"/>
                  <a:ea typeface="Gill Sans Bold"/>
                  <a:cs typeface="Gill Sans Bold"/>
                  <a:sym typeface="Gill Sans Bold"/>
                </a:rPr>
                <a:t>Community Care and Management of Longer-term Conditions</a:t>
              </a:r>
            </a:p>
            <a:p>
              <a:pPr algn="l"/>
              <a:r>
                <a:rPr lang="en-US" sz="4000" b="1" dirty="0">
                  <a:latin typeface="Gill Sans Bold"/>
                  <a:ea typeface="Gill Sans Bold"/>
                  <a:cs typeface="Gill Sans Bold"/>
                  <a:sym typeface="Gill Sans Bold"/>
                </a:rPr>
                <a:t>Module Code: LCHS7003 </a:t>
              </a: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669801" y="685800"/>
            <a:ext cx="5554980" cy="142496"/>
            <a:chOff x="0" y="0"/>
            <a:chExt cx="7406640" cy="18999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7406640" cy="189992"/>
            </a:xfrm>
            <a:custGeom>
              <a:avLst/>
              <a:gdLst/>
              <a:ahLst/>
              <a:cxnLst/>
              <a:rect l="l" t="t" r="r" b="b"/>
              <a:pathLst>
                <a:path w="7406640" h="189992">
                  <a:moveTo>
                    <a:pt x="0" y="0"/>
                  </a:moveTo>
                  <a:lnTo>
                    <a:pt x="7406640" y="0"/>
                  </a:lnTo>
                  <a:lnTo>
                    <a:pt x="7406640" y="189992"/>
                  </a:lnTo>
                  <a:lnTo>
                    <a:pt x="0" y="189992"/>
                  </a:lnTo>
                  <a:close/>
                </a:path>
              </a:pathLst>
            </a:custGeom>
            <a:solidFill>
              <a:srgbClr val="366658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2063220" y="680464"/>
            <a:ext cx="5554980" cy="147831"/>
            <a:chOff x="0" y="0"/>
            <a:chExt cx="7406640" cy="19710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7406640" cy="197104"/>
            </a:xfrm>
            <a:custGeom>
              <a:avLst/>
              <a:gdLst/>
              <a:ahLst/>
              <a:cxnLst/>
              <a:rect l="l" t="t" r="r" b="b"/>
              <a:pathLst>
                <a:path w="7406640" h="197104">
                  <a:moveTo>
                    <a:pt x="0" y="0"/>
                  </a:moveTo>
                  <a:lnTo>
                    <a:pt x="7406640" y="0"/>
                  </a:lnTo>
                  <a:lnTo>
                    <a:pt x="7406640" y="197104"/>
                  </a:lnTo>
                  <a:lnTo>
                    <a:pt x="0" y="197104"/>
                  </a:lnTo>
                  <a:close/>
                </a:path>
              </a:pathLst>
            </a:custGeom>
            <a:solidFill>
              <a:srgbClr val="969FA7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6362745" y="685800"/>
            <a:ext cx="5554980" cy="137160"/>
            <a:chOff x="0" y="0"/>
            <a:chExt cx="7406640" cy="18288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406640" cy="182880"/>
            </a:xfrm>
            <a:custGeom>
              <a:avLst/>
              <a:gdLst/>
              <a:ahLst/>
              <a:cxnLst/>
              <a:rect l="l" t="t" r="r" b="b"/>
              <a:pathLst>
                <a:path w="7406640" h="182880">
                  <a:moveTo>
                    <a:pt x="0" y="0"/>
                  </a:moveTo>
                  <a:lnTo>
                    <a:pt x="7406640" y="0"/>
                  </a:lnTo>
                  <a:lnTo>
                    <a:pt x="7406640" y="182880"/>
                  </a:lnTo>
                  <a:lnTo>
                    <a:pt x="0" y="182880"/>
                  </a:lnTo>
                  <a:close/>
                </a:path>
              </a:pathLst>
            </a:custGeom>
            <a:solidFill>
              <a:srgbClr val="8CB64A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660429" y="921610"/>
            <a:ext cx="16964007" cy="1783947"/>
            <a:chOff x="0" y="0"/>
            <a:chExt cx="22618676" cy="2378596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2618700" cy="2378583"/>
            </a:xfrm>
            <a:custGeom>
              <a:avLst/>
              <a:gdLst/>
              <a:ahLst/>
              <a:cxnLst/>
              <a:rect l="l" t="t" r="r" b="b"/>
              <a:pathLst>
                <a:path w="22618700" h="2378583">
                  <a:moveTo>
                    <a:pt x="0" y="0"/>
                  </a:moveTo>
                  <a:lnTo>
                    <a:pt x="22618700" y="0"/>
                  </a:lnTo>
                  <a:lnTo>
                    <a:pt x="22618700" y="2378583"/>
                  </a:lnTo>
                  <a:lnTo>
                    <a:pt x="0" y="2378583"/>
                  </a:lnTo>
                  <a:close/>
                </a:path>
              </a:pathLst>
            </a:custGeom>
            <a:solidFill>
              <a:srgbClr val="366658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762000" y="675494"/>
            <a:ext cx="16544424" cy="1520700"/>
            <a:chOff x="0" y="0"/>
            <a:chExt cx="22059232" cy="20276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2059232" cy="2027600"/>
            </a:xfrm>
            <a:custGeom>
              <a:avLst/>
              <a:gdLst/>
              <a:ahLst/>
              <a:cxnLst/>
              <a:rect l="l" t="t" r="r" b="b"/>
              <a:pathLst>
                <a:path w="22059232" h="2027600">
                  <a:moveTo>
                    <a:pt x="0" y="0"/>
                  </a:moveTo>
                  <a:lnTo>
                    <a:pt x="22059232" y="0"/>
                  </a:lnTo>
                  <a:lnTo>
                    <a:pt x="22059232" y="2027600"/>
                  </a:lnTo>
                  <a:lnTo>
                    <a:pt x="0" y="202760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85725"/>
              <a:ext cx="22059232" cy="2113325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l">
                <a:lnSpc>
                  <a:spcPts val="5040"/>
                </a:lnSpc>
              </a:pPr>
              <a:r>
                <a:rPr lang="en-US" sz="4200" b="1">
                  <a:solidFill>
                    <a:srgbClr val="FFFFFF"/>
                  </a:solidFill>
                  <a:latin typeface="Gill Sans Bold"/>
                  <a:ea typeface="Gill Sans Bold"/>
                  <a:cs typeface="Gill Sans Bold"/>
                  <a:sym typeface="Gill Sans Bold"/>
                </a:rPr>
                <a:t>Definition &amp; Scope</a:t>
              </a: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660429" y="3924300"/>
            <a:ext cx="15615893" cy="5494022"/>
            <a:chOff x="-606935" y="-3598996"/>
            <a:chExt cx="20821191" cy="7325364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20214256" cy="3726368"/>
            </a:xfrm>
            <a:custGeom>
              <a:avLst/>
              <a:gdLst/>
              <a:ahLst/>
              <a:cxnLst/>
              <a:rect l="l" t="t" r="r" b="b"/>
              <a:pathLst>
                <a:path w="20214256" h="3726368">
                  <a:moveTo>
                    <a:pt x="0" y="0"/>
                  </a:moveTo>
                  <a:lnTo>
                    <a:pt x="20214256" y="0"/>
                  </a:lnTo>
                  <a:lnTo>
                    <a:pt x="20214256" y="3726368"/>
                  </a:lnTo>
                  <a:lnTo>
                    <a:pt x="0" y="372636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-606935" y="-3598996"/>
              <a:ext cx="20214256" cy="5186554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lvl="0">
                <a:lnSpc>
                  <a:spcPct val="150000"/>
                </a:lnSpc>
              </a:pPr>
              <a:r>
                <a:rPr lang="en-US" sz="2800" b="1" dirty="0"/>
                <a:t>Definition</a:t>
              </a:r>
              <a:r>
                <a:rPr lang="en-US" sz="2800" dirty="0"/>
                <a:t>: An ischemic stroke is a medical emergency caused by a blockage in an artery supplying the brain, which cuts off blood flow and oxygen to a part of the brain (NHS England, 2021). A blockage in a blood vessel supplying the brain, causing a loss of blood flow (Ben-</a:t>
              </a:r>
              <a:r>
                <a:rPr lang="en-US" sz="2800" dirty="0" err="1"/>
                <a:t>Shlomo</a:t>
              </a:r>
              <a:r>
                <a:rPr lang="en-US" sz="2800" dirty="0"/>
                <a:t> et al., 2024).</a:t>
              </a:r>
            </a:p>
            <a:p>
              <a:pPr lvl="0">
                <a:lnSpc>
                  <a:spcPct val="150000"/>
                </a:lnSpc>
              </a:pPr>
              <a:r>
                <a:rPr lang="en-US" sz="2800" b="1" dirty="0"/>
                <a:t>Symptoms</a:t>
              </a:r>
              <a:r>
                <a:rPr lang="en-US" sz="2800" dirty="0"/>
                <a:t>: Sudden weakness or numbness, trouble speaking or understanding speech, and severe headache (Stroke.org.uk, 2023).</a:t>
              </a:r>
            </a:p>
            <a:p>
              <a:pPr lvl="0">
                <a:lnSpc>
                  <a:spcPct val="150000"/>
                </a:lnSpc>
              </a:pPr>
              <a:r>
                <a:rPr lang="en-US" sz="2800" b="1" dirty="0" err="1"/>
                <a:t>Aetiology</a:t>
              </a:r>
              <a:r>
                <a:rPr lang="en-US" sz="2800" dirty="0"/>
                <a:t>: </a:t>
              </a:r>
            </a:p>
            <a:p>
              <a:pPr marL="914400" lvl="1" indent="-45720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sz="2800" dirty="0"/>
                <a:t>Thrombosis (blood clot forms in an artery).</a:t>
              </a:r>
            </a:p>
            <a:p>
              <a:pPr marL="914400" lvl="1" indent="-45720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sz="2800" dirty="0"/>
                <a:t>Embolism (clot from elsewhere blocks brain artery) (Marshall et al., 2022).</a:t>
              </a: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669801" y="685800"/>
            <a:ext cx="5554980" cy="142496"/>
            <a:chOff x="0" y="0"/>
            <a:chExt cx="7406640" cy="18999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7406640" cy="189992"/>
            </a:xfrm>
            <a:custGeom>
              <a:avLst/>
              <a:gdLst/>
              <a:ahLst/>
              <a:cxnLst/>
              <a:rect l="l" t="t" r="r" b="b"/>
              <a:pathLst>
                <a:path w="7406640" h="189992">
                  <a:moveTo>
                    <a:pt x="0" y="0"/>
                  </a:moveTo>
                  <a:lnTo>
                    <a:pt x="7406640" y="0"/>
                  </a:lnTo>
                  <a:lnTo>
                    <a:pt x="7406640" y="189992"/>
                  </a:lnTo>
                  <a:lnTo>
                    <a:pt x="0" y="189992"/>
                  </a:lnTo>
                  <a:close/>
                </a:path>
              </a:pathLst>
            </a:custGeom>
            <a:solidFill>
              <a:srgbClr val="366658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2063220" y="680464"/>
            <a:ext cx="5554980" cy="147831"/>
            <a:chOff x="0" y="0"/>
            <a:chExt cx="7406640" cy="19710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7406640" cy="197104"/>
            </a:xfrm>
            <a:custGeom>
              <a:avLst/>
              <a:gdLst/>
              <a:ahLst/>
              <a:cxnLst/>
              <a:rect l="l" t="t" r="r" b="b"/>
              <a:pathLst>
                <a:path w="7406640" h="197104">
                  <a:moveTo>
                    <a:pt x="0" y="0"/>
                  </a:moveTo>
                  <a:lnTo>
                    <a:pt x="7406640" y="0"/>
                  </a:lnTo>
                  <a:lnTo>
                    <a:pt x="7406640" y="197104"/>
                  </a:lnTo>
                  <a:lnTo>
                    <a:pt x="0" y="197104"/>
                  </a:lnTo>
                  <a:close/>
                </a:path>
              </a:pathLst>
            </a:custGeom>
            <a:solidFill>
              <a:srgbClr val="969FA7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6362745" y="685800"/>
            <a:ext cx="5554980" cy="137160"/>
            <a:chOff x="0" y="0"/>
            <a:chExt cx="7406640" cy="18288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406640" cy="182880"/>
            </a:xfrm>
            <a:custGeom>
              <a:avLst/>
              <a:gdLst/>
              <a:ahLst/>
              <a:cxnLst/>
              <a:rect l="l" t="t" r="r" b="b"/>
              <a:pathLst>
                <a:path w="7406640" h="182880">
                  <a:moveTo>
                    <a:pt x="0" y="0"/>
                  </a:moveTo>
                  <a:lnTo>
                    <a:pt x="7406640" y="0"/>
                  </a:lnTo>
                  <a:lnTo>
                    <a:pt x="7406640" y="182880"/>
                  </a:lnTo>
                  <a:lnTo>
                    <a:pt x="0" y="182880"/>
                  </a:lnTo>
                  <a:close/>
                </a:path>
              </a:pathLst>
            </a:custGeom>
            <a:solidFill>
              <a:srgbClr val="8CB64A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660429" y="921610"/>
            <a:ext cx="16964007" cy="1783947"/>
            <a:chOff x="0" y="0"/>
            <a:chExt cx="22618676" cy="2378596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2618700" cy="2378583"/>
            </a:xfrm>
            <a:custGeom>
              <a:avLst/>
              <a:gdLst/>
              <a:ahLst/>
              <a:cxnLst/>
              <a:rect l="l" t="t" r="r" b="b"/>
              <a:pathLst>
                <a:path w="22618700" h="2378583">
                  <a:moveTo>
                    <a:pt x="0" y="0"/>
                  </a:moveTo>
                  <a:lnTo>
                    <a:pt x="22618700" y="0"/>
                  </a:lnTo>
                  <a:lnTo>
                    <a:pt x="22618700" y="2378583"/>
                  </a:lnTo>
                  <a:lnTo>
                    <a:pt x="0" y="2378583"/>
                  </a:lnTo>
                  <a:close/>
                </a:path>
              </a:pathLst>
            </a:custGeom>
            <a:solidFill>
              <a:srgbClr val="366658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871788" y="1053234"/>
            <a:ext cx="16544424" cy="1520700"/>
            <a:chOff x="0" y="0"/>
            <a:chExt cx="22059232" cy="20276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2059232" cy="2027600"/>
            </a:xfrm>
            <a:custGeom>
              <a:avLst/>
              <a:gdLst/>
              <a:ahLst/>
              <a:cxnLst/>
              <a:rect l="l" t="t" r="r" b="b"/>
              <a:pathLst>
                <a:path w="22059232" h="2027600">
                  <a:moveTo>
                    <a:pt x="0" y="0"/>
                  </a:moveTo>
                  <a:lnTo>
                    <a:pt x="22059232" y="0"/>
                  </a:lnTo>
                  <a:lnTo>
                    <a:pt x="22059232" y="2027600"/>
                  </a:lnTo>
                  <a:lnTo>
                    <a:pt x="0" y="202760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85725"/>
              <a:ext cx="22059232" cy="2113325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l">
                <a:lnSpc>
                  <a:spcPts val="5040"/>
                </a:lnSpc>
              </a:pPr>
              <a:r>
                <a:rPr lang="en-US" sz="4200" b="1" dirty="0">
                  <a:solidFill>
                    <a:srgbClr val="FFFFFF"/>
                  </a:solidFill>
                  <a:latin typeface="Gill Sans Bold"/>
                  <a:ea typeface="Gill Sans Bold"/>
                  <a:cs typeface="Gill Sans Bold"/>
                  <a:sym typeface="Gill Sans Bold"/>
                </a:rPr>
                <a:t>Prevalence of Ischemic Stroke</a:t>
              </a: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669801" y="3009900"/>
            <a:ext cx="12582405" cy="6811790"/>
            <a:chOff x="0" y="-209551"/>
            <a:chExt cx="17719993" cy="9392657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17719993" cy="6205408"/>
            </a:xfrm>
            <a:custGeom>
              <a:avLst/>
              <a:gdLst/>
              <a:ahLst/>
              <a:cxnLst/>
              <a:rect l="l" t="t" r="r" b="b"/>
              <a:pathLst>
                <a:path w="17719993" h="6205408">
                  <a:moveTo>
                    <a:pt x="0" y="0"/>
                  </a:moveTo>
                  <a:lnTo>
                    <a:pt x="17719993" y="0"/>
                  </a:lnTo>
                  <a:lnTo>
                    <a:pt x="17719993" y="6205408"/>
                  </a:lnTo>
                  <a:lnTo>
                    <a:pt x="0" y="620540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209551"/>
              <a:ext cx="15037152" cy="9392658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lvl="0">
                <a:lnSpc>
                  <a:spcPct val="150000"/>
                </a:lnSpc>
              </a:pPr>
              <a:r>
                <a:rPr lang="en-US" sz="3000" b="1" dirty="0"/>
                <a:t>Global</a:t>
              </a:r>
              <a:r>
                <a:rPr lang="en-US" sz="3000" dirty="0"/>
                <a:t>:</a:t>
              </a:r>
            </a:p>
            <a:p>
              <a:pPr marL="1028700" lvl="1" indent="-571500">
                <a:lnSpc>
                  <a:spcPct val="150000"/>
                </a:lnSpc>
                <a:buFont typeface="+mj-lt"/>
                <a:buAutoNum type="arabicPeriod"/>
              </a:pPr>
              <a:r>
                <a:rPr lang="en-US" sz="3000" dirty="0"/>
                <a:t>15 million people suffer a stroke annually worldwide(King et al., 2020).</a:t>
              </a:r>
            </a:p>
            <a:p>
              <a:pPr marL="1028700" lvl="1" indent="-571500">
                <a:lnSpc>
                  <a:spcPct val="150000"/>
                </a:lnSpc>
                <a:buFont typeface="+mj-lt"/>
                <a:buAutoNum type="arabicPeriod"/>
              </a:pPr>
              <a:r>
                <a:rPr lang="en-US" sz="3000" dirty="0"/>
                <a:t>30% of all strokes are ischemic(Stroke.org.uk, 2024).</a:t>
              </a:r>
            </a:p>
            <a:p>
              <a:pPr lvl="0">
                <a:lnSpc>
                  <a:spcPct val="150000"/>
                </a:lnSpc>
              </a:pPr>
              <a:r>
                <a:rPr lang="en-US" sz="3000" b="1" dirty="0"/>
                <a:t>UK</a:t>
              </a:r>
              <a:r>
                <a:rPr lang="en-US" sz="3000" dirty="0"/>
                <a:t>:</a:t>
              </a:r>
            </a:p>
            <a:p>
              <a:pPr marL="1028700" lvl="1" indent="-571500">
                <a:lnSpc>
                  <a:spcPct val="150000"/>
                </a:lnSpc>
                <a:buFont typeface="+mj-lt"/>
                <a:buAutoNum type="arabicPeriod"/>
              </a:pPr>
              <a:r>
                <a:rPr lang="en-US" sz="3000" dirty="0"/>
                <a:t>100,000 strokes occur annually in the UK; 1.3 million stroke survivors in the UK (Ben-</a:t>
              </a:r>
              <a:r>
                <a:rPr lang="en-US" sz="3000" dirty="0" err="1"/>
                <a:t>Shlomo</a:t>
              </a:r>
              <a:r>
                <a:rPr lang="en-US" sz="3000" dirty="0"/>
                <a:t> et al., 2024).</a:t>
              </a:r>
            </a:p>
            <a:p>
              <a:pPr marL="1028700" lvl="1" indent="-571500">
                <a:lnSpc>
                  <a:spcPct val="150000"/>
                </a:lnSpc>
                <a:buFont typeface="+mj-lt"/>
                <a:buAutoNum type="arabicPeriod"/>
              </a:pPr>
              <a:r>
                <a:rPr lang="en-US" sz="3000" dirty="0"/>
                <a:t>85% of strokes in the UK are ischemic (Ferrari et al., 2024).</a:t>
              </a:r>
            </a:p>
            <a:p>
              <a:pPr marL="1028700" lvl="1" indent="-571500">
                <a:lnSpc>
                  <a:spcPct val="150000"/>
                </a:lnSpc>
                <a:buFont typeface="+mj-lt"/>
                <a:buAutoNum type="arabicPeriod"/>
              </a:pPr>
              <a:r>
                <a:rPr lang="en-US" sz="3000" dirty="0"/>
                <a:t>Increasing incidence due to ageing population(Brain Research UK, 2021).</a:t>
              </a: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669801" y="685800"/>
            <a:ext cx="5554980" cy="142496"/>
            <a:chOff x="0" y="0"/>
            <a:chExt cx="7406640" cy="18999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7406640" cy="189992"/>
            </a:xfrm>
            <a:custGeom>
              <a:avLst/>
              <a:gdLst/>
              <a:ahLst/>
              <a:cxnLst/>
              <a:rect l="l" t="t" r="r" b="b"/>
              <a:pathLst>
                <a:path w="7406640" h="189992">
                  <a:moveTo>
                    <a:pt x="0" y="0"/>
                  </a:moveTo>
                  <a:lnTo>
                    <a:pt x="7406640" y="0"/>
                  </a:lnTo>
                  <a:lnTo>
                    <a:pt x="7406640" y="189992"/>
                  </a:lnTo>
                  <a:lnTo>
                    <a:pt x="0" y="189992"/>
                  </a:lnTo>
                  <a:close/>
                </a:path>
              </a:pathLst>
            </a:custGeom>
            <a:solidFill>
              <a:srgbClr val="366658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2063220" y="680464"/>
            <a:ext cx="5554980" cy="147831"/>
            <a:chOff x="0" y="0"/>
            <a:chExt cx="7406640" cy="19710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7406640" cy="197104"/>
            </a:xfrm>
            <a:custGeom>
              <a:avLst/>
              <a:gdLst/>
              <a:ahLst/>
              <a:cxnLst/>
              <a:rect l="l" t="t" r="r" b="b"/>
              <a:pathLst>
                <a:path w="7406640" h="197104">
                  <a:moveTo>
                    <a:pt x="0" y="0"/>
                  </a:moveTo>
                  <a:lnTo>
                    <a:pt x="7406640" y="0"/>
                  </a:lnTo>
                  <a:lnTo>
                    <a:pt x="7406640" y="197104"/>
                  </a:lnTo>
                  <a:lnTo>
                    <a:pt x="0" y="197104"/>
                  </a:lnTo>
                  <a:close/>
                </a:path>
              </a:pathLst>
            </a:custGeom>
            <a:solidFill>
              <a:srgbClr val="969FA7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6362745" y="685800"/>
            <a:ext cx="5554980" cy="137160"/>
            <a:chOff x="0" y="0"/>
            <a:chExt cx="7406640" cy="18288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406640" cy="182880"/>
            </a:xfrm>
            <a:custGeom>
              <a:avLst/>
              <a:gdLst/>
              <a:ahLst/>
              <a:cxnLst/>
              <a:rect l="l" t="t" r="r" b="b"/>
              <a:pathLst>
                <a:path w="7406640" h="182880">
                  <a:moveTo>
                    <a:pt x="0" y="0"/>
                  </a:moveTo>
                  <a:lnTo>
                    <a:pt x="7406640" y="0"/>
                  </a:lnTo>
                  <a:lnTo>
                    <a:pt x="7406640" y="182880"/>
                  </a:lnTo>
                  <a:lnTo>
                    <a:pt x="0" y="182880"/>
                  </a:lnTo>
                  <a:close/>
                </a:path>
              </a:pathLst>
            </a:custGeom>
            <a:solidFill>
              <a:srgbClr val="8CB64A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660429" y="921610"/>
            <a:ext cx="16964007" cy="1783947"/>
            <a:chOff x="0" y="0"/>
            <a:chExt cx="22618676" cy="2378596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2618700" cy="2378583"/>
            </a:xfrm>
            <a:custGeom>
              <a:avLst/>
              <a:gdLst/>
              <a:ahLst/>
              <a:cxnLst/>
              <a:rect l="l" t="t" r="r" b="b"/>
              <a:pathLst>
                <a:path w="22618700" h="2378583">
                  <a:moveTo>
                    <a:pt x="0" y="0"/>
                  </a:moveTo>
                  <a:lnTo>
                    <a:pt x="22618700" y="0"/>
                  </a:lnTo>
                  <a:lnTo>
                    <a:pt x="22618700" y="2378583"/>
                  </a:lnTo>
                  <a:lnTo>
                    <a:pt x="0" y="2378583"/>
                  </a:lnTo>
                  <a:close/>
                </a:path>
              </a:pathLst>
            </a:custGeom>
            <a:solidFill>
              <a:srgbClr val="366658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871788" y="1053234"/>
            <a:ext cx="16544424" cy="1520700"/>
            <a:chOff x="0" y="0"/>
            <a:chExt cx="22059232" cy="20276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2059232" cy="2027600"/>
            </a:xfrm>
            <a:custGeom>
              <a:avLst/>
              <a:gdLst/>
              <a:ahLst/>
              <a:cxnLst/>
              <a:rect l="l" t="t" r="r" b="b"/>
              <a:pathLst>
                <a:path w="22059232" h="2027600">
                  <a:moveTo>
                    <a:pt x="0" y="0"/>
                  </a:moveTo>
                  <a:lnTo>
                    <a:pt x="22059232" y="0"/>
                  </a:lnTo>
                  <a:lnTo>
                    <a:pt x="22059232" y="2027600"/>
                  </a:lnTo>
                  <a:lnTo>
                    <a:pt x="0" y="202760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85725"/>
              <a:ext cx="22059232" cy="2113325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l">
                <a:lnSpc>
                  <a:spcPts val="5040"/>
                </a:lnSpc>
              </a:pPr>
              <a:r>
                <a:rPr lang="en-US" sz="4200" b="1" dirty="0">
                  <a:solidFill>
                    <a:srgbClr val="FFFFFF"/>
                  </a:solidFill>
                  <a:latin typeface="Gill Sans Bold"/>
                  <a:ea typeface="Gill Sans Bold"/>
                  <a:cs typeface="Gill Sans Bold"/>
                  <a:sym typeface="Gill Sans Bold"/>
                </a:rPr>
                <a:t>Economic and Social Burden</a:t>
              </a: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753723" y="3165817"/>
            <a:ext cx="16773025" cy="6329515"/>
            <a:chOff x="0" y="-209549"/>
            <a:chExt cx="25345788" cy="9564557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25345788" cy="9355008"/>
            </a:xfrm>
            <a:custGeom>
              <a:avLst/>
              <a:gdLst/>
              <a:ahLst/>
              <a:cxnLst/>
              <a:rect l="l" t="t" r="r" b="b"/>
              <a:pathLst>
                <a:path w="25345788" h="9355008">
                  <a:moveTo>
                    <a:pt x="0" y="0"/>
                  </a:moveTo>
                  <a:lnTo>
                    <a:pt x="25345788" y="0"/>
                  </a:lnTo>
                  <a:lnTo>
                    <a:pt x="25345788" y="9355008"/>
                  </a:lnTo>
                  <a:lnTo>
                    <a:pt x="0" y="935500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209549"/>
              <a:ext cx="20047936" cy="9564557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lvl="0">
                <a:lnSpc>
                  <a:spcPct val="150000"/>
                </a:lnSpc>
              </a:pPr>
              <a:r>
                <a:rPr lang="en-US" sz="2800" b="1" dirty="0"/>
                <a:t>Economic Burden</a:t>
              </a:r>
              <a:r>
                <a:rPr lang="en-US" sz="2800" dirty="0"/>
                <a:t>:</a:t>
              </a:r>
            </a:p>
            <a:p>
              <a:pPr marL="971550" lvl="1" indent="-514350">
                <a:lnSpc>
                  <a:spcPct val="150000"/>
                </a:lnSpc>
                <a:buFont typeface="+mj-lt"/>
                <a:buAutoNum type="arabicPeriod"/>
              </a:pPr>
              <a:r>
                <a:rPr lang="en-US" sz="2800" dirty="0"/>
                <a:t>Stroke-related healthcare costs in the UK amount to over £25 billion annually </a:t>
              </a:r>
              <a:r>
                <a:rPr lang="en-US" sz="2800" dirty="0">
                  <a:solidFill>
                    <a:srgbClr val="3D3D3D"/>
                  </a:solidFill>
                  <a:ea typeface="Gill Sans Light"/>
                  <a:cs typeface="Gill Sans Light"/>
                  <a:sym typeface="Gill Sans Light"/>
                </a:rPr>
                <a:t>(Gormley et al., 2022)</a:t>
              </a:r>
              <a:r>
                <a:rPr lang="en-US" sz="2800" dirty="0"/>
                <a:t>.</a:t>
              </a:r>
            </a:p>
            <a:p>
              <a:pPr marL="971550" lvl="1" indent="-514350">
                <a:lnSpc>
                  <a:spcPct val="150000"/>
                </a:lnSpc>
                <a:buFont typeface="+mj-lt"/>
                <a:buAutoNum type="arabicPeriod"/>
              </a:pPr>
              <a:r>
                <a:rPr lang="en-US" sz="2800" dirty="0"/>
                <a:t>Over 50% of GP appointments in the UK are stroke-related (NHS England, 2024).</a:t>
              </a:r>
            </a:p>
            <a:p>
              <a:pPr lvl="0">
                <a:lnSpc>
                  <a:spcPct val="150000"/>
                </a:lnSpc>
              </a:pPr>
              <a:r>
                <a:rPr lang="en-US" sz="2800" b="1" dirty="0"/>
                <a:t>Social Burden</a:t>
              </a:r>
              <a:r>
                <a:rPr lang="en-US" sz="2800" dirty="0"/>
                <a:t>:</a:t>
              </a:r>
            </a:p>
            <a:p>
              <a:pPr marL="971550" lvl="1" indent="-514350">
                <a:lnSpc>
                  <a:spcPct val="150000"/>
                </a:lnSpc>
                <a:buFont typeface="+mj-lt"/>
                <a:buAutoNum type="arabicPeriod"/>
              </a:pPr>
              <a:r>
                <a:rPr lang="en-US" sz="2800" dirty="0"/>
                <a:t>50% of stroke survivors have some disability (Bhf.org.uk, 2025)..</a:t>
              </a:r>
            </a:p>
            <a:p>
              <a:pPr marL="971550" lvl="1" indent="-514350">
                <a:lnSpc>
                  <a:spcPct val="150000"/>
                </a:lnSpc>
                <a:buFont typeface="+mj-lt"/>
                <a:buAutoNum type="arabicPeriod"/>
              </a:pPr>
              <a:r>
                <a:rPr lang="en-US" sz="2800" dirty="0"/>
                <a:t>Stroke is a major cause of long-term disability in the UK.</a:t>
              </a:r>
            </a:p>
            <a:p>
              <a:pPr marL="971550" lvl="1" indent="-514350">
                <a:lnSpc>
                  <a:spcPct val="150000"/>
                </a:lnSpc>
                <a:buFont typeface="+mj-lt"/>
                <a:buAutoNum type="arabicPeriod"/>
              </a:pPr>
              <a:r>
                <a:rPr lang="en-US" sz="2800" dirty="0"/>
                <a:t>Increased caregiver burden due to stroke survivors’ dependency (Huang, El-Serag and Loomba, 2020).</a:t>
              </a:r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669801" y="685800"/>
            <a:ext cx="5554980" cy="142496"/>
            <a:chOff x="0" y="0"/>
            <a:chExt cx="7406640" cy="18999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7406640" cy="189992"/>
            </a:xfrm>
            <a:custGeom>
              <a:avLst/>
              <a:gdLst/>
              <a:ahLst/>
              <a:cxnLst/>
              <a:rect l="l" t="t" r="r" b="b"/>
              <a:pathLst>
                <a:path w="7406640" h="189992">
                  <a:moveTo>
                    <a:pt x="0" y="0"/>
                  </a:moveTo>
                  <a:lnTo>
                    <a:pt x="7406640" y="0"/>
                  </a:lnTo>
                  <a:lnTo>
                    <a:pt x="7406640" y="189992"/>
                  </a:lnTo>
                  <a:lnTo>
                    <a:pt x="0" y="189992"/>
                  </a:lnTo>
                  <a:close/>
                </a:path>
              </a:pathLst>
            </a:custGeom>
            <a:solidFill>
              <a:srgbClr val="366658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2063220" y="680464"/>
            <a:ext cx="5554980" cy="147831"/>
            <a:chOff x="0" y="0"/>
            <a:chExt cx="7406640" cy="19710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7406640" cy="197104"/>
            </a:xfrm>
            <a:custGeom>
              <a:avLst/>
              <a:gdLst/>
              <a:ahLst/>
              <a:cxnLst/>
              <a:rect l="l" t="t" r="r" b="b"/>
              <a:pathLst>
                <a:path w="7406640" h="197104">
                  <a:moveTo>
                    <a:pt x="0" y="0"/>
                  </a:moveTo>
                  <a:lnTo>
                    <a:pt x="7406640" y="0"/>
                  </a:lnTo>
                  <a:lnTo>
                    <a:pt x="7406640" y="197104"/>
                  </a:lnTo>
                  <a:lnTo>
                    <a:pt x="0" y="197104"/>
                  </a:lnTo>
                  <a:close/>
                </a:path>
              </a:pathLst>
            </a:custGeom>
            <a:solidFill>
              <a:srgbClr val="969FA7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6362745" y="685800"/>
            <a:ext cx="5554980" cy="137160"/>
            <a:chOff x="0" y="0"/>
            <a:chExt cx="7406640" cy="18288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406640" cy="182880"/>
            </a:xfrm>
            <a:custGeom>
              <a:avLst/>
              <a:gdLst/>
              <a:ahLst/>
              <a:cxnLst/>
              <a:rect l="l" t="t" r="r" b="b"/>
              <a:pathLst>
                <a:path w="7406640" h="182880">
                  <a:moveTo>
                    <a:pt x="0" y="0"/>
                  </a:moveTo>
                  <a:lnTo>
                    <a:pt x="7406640" y="0"/>
                  </a:lnTo>
                  <a:lnTo>
                    <a:pt x="7406640" y="182880"/>
                  </a:lnTo>
                  <a:lnTo>
                    <a:pt x="0" y="182880"/>
                  </a:lnTo>
                  <a:close/>
                </a:path>
              </a:pathLst>
            </a:custGeom>
            <a:solidFill>
              <a:srgbClr val="8CB64A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660429" y="921610"/>
            <a:ext cx="16964007" cy="1783947"/>
            <a:chOff x="0" y="0"/>
            <a:chExt cx="22618676" cy="2378596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2618700" cy="2378583"/>
            </a:xfrm>
            <a:custGeom>
              <a:avLst/>
              <a:gdLst/>
              <a:ahLst/>
              <a:cxnLst/>
              <a:rect l="l" t="t" r="r" b="b"/>
              <a:pathLst>
                <a:path w="22618700" h="2378583">
                  <a:moveTo>
                    <a:pt x="0" y="0"/>
                  </a:moveTo>
                  <a:lnTo>
                    <a:pt x="22618700" y="0"/>
                  </a:lnTo>
                  <a:lnTo>
                    <a:pt x="22618700" y="2378583"/>
                  </a:lnTo>
                  <a:lnTo>
                    <a:pt x="0" y="2378583"/>
                  </a:lnTo>
                  <a:close/>
                </a:path>
              </a:pathLst>
            </a:custGeom>
            <a:solidFill>
              <a:srgbClr val="366658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871788" y="1053234"/>
            <a:ext cx="16544424" cy="1520700"/>
            <a:chOff x="0" y="0"/>
            <a:chExt cx="22059232" cy="20276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2059232" cy="2027600"/>
            </a:xfrm>
            <a:custGeom>
              <a:avLst/>
              <a:gdLst/>
              <a:ahLst/>
              <a:cxnLst/>
              <a:rect l="l" t="t" r="r" b="b"/>
              <a:pathLst>
                <a:path w="22059232" h="2027600">
                  <a:moveTo>
                    <a:pt x="0" y="0"/>
                  </a:moveTo>
                  <a:lnTo>
                    <a:pt x="22059232" y="0"/>
                  </a:lnTo>
                  <a:lnTo>
                    <a:pt x="22059232" y="2027600"/>
                  </a:lnTo>
                  <a:lnTo>
                    <a:pt x="0" y="202760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85725"/>
              <a:ext cx="22059232" cy="2113325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l">
                <a:lnSpc>
                  <a:spcPts val="5040"/>
                </a:lnSpc>
              </a:pPr>
              <a:r>
                <a:rPr lang="en-US" sz="4200" b="1" dirty="0">
                  <a:solidFill>
                    <a:srgbClr val="FFFFFF"/>
                  </a:solidFill>
                  <a:latin typeface="Gill Sans Bold"/>
                  <a:ea typeface="Gill Sans Bold"/>
                  <a:cs typeface="Gill Sans Bold"/>
                  <a:sym typeface="Gill Sans Bold"/>
                </a:rPr>
                <a:t>Diagnosis and Initial Assessment</a:t>
              </a: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680687" y="3124200"/>
            <a:ext cx="11382534" cy="6477000"/>
            <a:chOff x="0" y="-209550"/>
            <a:chExt cx="19571390" cy="893245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17664168" cy="8460928"/>
            </a:xfrm>
            <a:custGeom>
              <a:avLst/>
              <a:gdLst/>
              <a:ahLst/>
              <a:cxnLst/>
              <a:rect l="l" t="t" r="r" b="b"/>
              <a:pathLst>
                <a:path w="17664168" h="8460928">
                  <a:moveTo>
                    <a:pt x="0" y="0"/>
                  </a:moveTo>
                  <a:lnTo>
                    <a:pt x="17664168" y="0"/>
                  </a:lnTo>
                  <a:lnTo>
                    <a:pt x="17664168" y="8460928"/>
                  </a:lnTo>
                  <a:lnTo>
                    <a:pt x="0" y="846092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209550"/>
              <a:ext cx="19571390" cy="893245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lvl="0" algn="just">
                <a:lnSpc>
                  <a:spcPct val="150000"/>
                </a:lnSpc>
              </a:pPr>
              <a:r>
                <a:rPr lang="en-US" sz="3000" dirty="0"/>
                <a:t>FAST Test: Face, Arm, Speech, Time – for early identification in the community.</a:t>
              </a:r>
            </a:p>
            <a:p>
              <a:pPr lvl="0" algn="just">
                <a:lnSpc>
                  <a:spcPct val="150000"/>
                </a:lnSpc>
              </a:pPr>
              <a:r>
                <a:rPr lang="en-US" sz="3200" b="1" dirty="0"/>
                <a:t>Hospital Diagnosis:</a:t>
              </a:r>
            </a:p>
            <a:p>
              <a:pPr marL="1028700" lvl="1" indent="-571500" algn="just">
                <a:lnSpc>
                  <a:spcPct val="150000"/>
                </a:lnSpc>
                <a:buFont typeface="+mj-lt"/>
                <a:buAutoNum type="arabicPeriod"/>
              </a:pPr>
              <a:r>
                <a:rPr lang="en-US" sz="3000" dirty="0"/>
                <a:t>CT Scan or MRI to differentiate from hemorrhagic stroke (NHS England, 2021).</a:t>
              </a:r>
            </a:p>
            <a:p>
              <a:pPr marL="1028700" lvl="1" indent="-571500" algn="just">
                <a:lnSpc>
                  <a:spcPct val="150000"/>
                </a:lnSpc>
                <a:buFont typeface="+mj-lt"/>
                <a:buAutoNum type="arabicPeriod"/>
              </a:pPr>
              <a:r>
                <a:rPr lang="en-US" sz="3000" dirty="0"/>
                <a:t>Blood Tests to assess clotting factors.</a:t>
              </a:r>
            </a:p>
            <a:p>
              <a:pPr marL="1028700" lvl="1" indent="-571500" algn="just">
                <a:lnSpc>
                  <a:spcPct val="150000"/>
                </a:lnSpc>
                <a:buFont typeface="+mj-lt"/>
                <a:buAutoNum type="arabicPeriod"/>
              </a:pPr>
              <a:r>
                <a:rPr lang="en-US" sz="3000" dirty="0"/>
                <a:t>NIH Stroke Scale to evaluate stroke severity.</a:t>
              </a:r>
            </a:p>
            <a:p>
              <a:pPr algn="just">
                <a:lnSpc>
                  <a:spcPct val="150000"/>
                </a:lnSpc>
              </a:pPr>
              <a:r>
                <a:rPr lang="en-US" sz="3000" dirty="0"/>
                <a:t>UK Guidelines: Immediate assessment within 4.5 hours of symptom onset is critical (McInnes and </a:t>
              </a:r>
              <a:r>
                <a:rPr lang="en-US" sz="3000" dirty="0" err="1"/>
                <a:t>Schett</a:t>
              </a:r>
              <a:r>
                <a:rPr lang="en-US" sz="3000" dirty="0"/>
                <a:t>, 2017).</a:t>
              </a:r>
            </a:p>
          </p:txBody>
        </p:sp>
      </p:grpSp>
      <p:pic>
        <p:nvPicPr>
          <p:cNvPr id="18" name="Picture 17">
            <a:extLst>
              <a:ext uri="{FF2B5EF4-FFF2-40B4-BE49-F238E27FC236}">
                <a16:creationId xmlns:a16="http://schemas.microsoft.com/office/drawing/2014/main" id="{1E790CC3-B554-DD1D-CCD6-AF5963564B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56104" y="4152900"/>
            <a:ext cx="6015567" cy="373380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15ED8851-CFC4-430E-B4E1-CF5979CDFC6C}"/>
              </a:ext>
            </a:extLst>
          </p:cNvPr>
          <p:cNvSpPr txBox="1"/>
          <p:nvPr/>
        </p:nvSpPr>
        <p:spPr>
          <a:xfrm>
            <a:off x="15011400" y="7886700"/>
            <a:ext cx="16764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(Source: (Gormley et al., 2022)</a:t>
            </a:r>
            <a:endParaRPr lang="en-GB" sz="1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669801" y="685800"/>
            <a:ext cx="5554980" cy="142496"/>
            <a:chOff x="0" y="0"/>
            <a:chExt cx="7406640" cy="18999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7406640" cy="189992"/>
            </a:xfrm>
            <a:custGeom>
              <a:avLst/>
              <a:gdLst/>
              <a:ahLst/>
              <a:cxnLst/>
              <a:rect l="l" t="t" r="r" b="b"/>
              <a:pathLst>
                <a:path w="7406640" h="189992">
                  <a:moveTo>
                    <a:pt x="0" y="0"/>
                  </a:moveTo>
                  <a:lnTo>
                    <a:pt x="7406640" y="0"/>
                  </a:lnTo>
                  <a:lnTo>
                    <a:pt x="7406640" y="189992"/>
                  </a:lnTo>
                  <a:lnTo>
                    <a:pt x="0" y="189992"/>
                  </a:lnTo>
                  <a:close/>
                </a:path>
              </a:pathLst>
            </a:custGeom>
            <a:solidFill>
              <a:srgbClr val="366658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2063220" y="680464"/>
            <a:ext cx="5554980" cy="147831"/>
            <a:chOff x="0" y="0"/>
            <a:chExt cx="7406640" cy="19710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7406640" cy="197104"/>
            </a:xfrm>
            <a:custGeom>
              <a:avLst/>
              <a:gdLst/>
              <a:ahLst/>
              <a:cxnLst/>
              <a:rect l="l" t="t" r="r" b="b"/>
              <a:pathLst>
                <a:path w="7406640" h="197104">
                  <a:moveTo>
                    <a:pt x="0" y="0"/>
                  </a:moveTo>
                  <a:lnTo>
                    <a:pt x="7406640" y="0"/>
                  </a:lnTo>
                  <a:lnTo>
                    <a:pt x="7406640" y="197104"/>
                  </a:lnTo>
                  <a:lnTo>
                    <a:pt x="0" y="197104"/>
                  </a:lnTo>
                  <a:close/>
                </a:path>
              </a:pathLst>
            </a:custGeom>
            <a:solidFill>
              <a:srgbClr val="969FA7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6362745" y="685800"/>
            <a:ext cx="5554980" cy="137160"/>
            <a:chOff x="0" y="0"/>
            <a:chExt cx="7406640" cy="18288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406640" cy="182880"/>
            </a:xfrm>
            <a:custGeom>
              <a:avLst/>
              <a:gdLst/>
              <a:ahLst/>
              <a:cxnLst/>
              <a:rect l="l" t="t" r="r" b="b"/>
              <a:pathLst>
                <a:path w="7406640" h="182880">
                  <a:moveTo>
                    <a:pt x="0" y="0"/>
                  </a:moveTo>
                  <a:lnTo>
                    <a:pt x="7406640" y="0"/>
                  </a:lnTo>
                  <a:lnTo>
                    <a:pt x="7406640" y="182880"/>
                  </a:lnTo>
                  <a:lnTo>
                    <a:pt x="0" y="182880"/>
                  </a:lnTo>
                  <a:close/>
                </a:path>
              </a:pathLst>
            </a:custGeom>
            <a:solidFill>
              <a:srgbClr val="8CB64A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660429" y="921610"/>
            <a:ext cx="16964007" cy="1783947"/>
            <a:chOff x="0" y="0"/>
            <a:chExt cx="22618676" cy="2378596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2618700" cy="2378583"/>
            </a:xfrm>
            <a:custGeom>
              <a:avLst/>
              <a:gdLst/>
              <a:ahLst/>
              <a:cxnLst/>
              <a:rect l="l" t="t" r="r" b="b"/>
              <a:pathLst>
                <a:path w="22618700" h="2378583">
                  <a:moveTo>
                    <a:pt x="0" y="0"/>
                  </a:moveTo>
                  <a:lnTo>
                    <a:pt x="22618700" y="0"/>
                  </a:lnTo>
                  <a:lnTo>
                    <a:pt x="22618700" y="2378583"/>
                  </a:lnTo>
                  <a:lnTo>
                    <a:pt x="0" y="2378583"/>
                  </a:lnTo>
                  <a:close/>
                </a:path>
              </a:pathLst>
            </a:custGeom>
            <a:solidFill>
              <a:srgbClr val="366658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871788" y="1053234"/>
            <a:ext cx="16544424" cy="1520700"/>
            <a:chOff x="0" y="0"/>
            <a:chExt cx="22059232" cy="20276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2059232" cy="2027600"/>
            </a:xfrm>
            <a:custGeom>
              <a:avLst/>
              <a:gdLst/>
              <a:ahLst/>
              <a:cxnLst/>
              <a:rect l="l" t="t" r="r" b="b"/>
              <a:pathLst>
                <a:path w="22059232" h="2027600">
                  <a:moveTo>
                    <a:pt x="0" y="0"/>
                  </a:moveTo>
                  <a:lnTo>
                    <a:pt x="22059232" y="0"/>
                  </a:lnTo>
                  <a:lnTo>
                    <a:pt x="22059232" y="2027600"/>
                  </a:lnTo>
                  <a:lnTo>
                    <a:pt x="0" y="202760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85725"/>
              <a:ext cx="22059232" cy="2113325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l">
                <a:lnSpc>
                  <a:spcPts val="5040"/>
                </a:lnSpc>
              </a:pPr>
              <a:r>
                <a:rPr lang="en-US" sz="4200" b="1" dirty="0">
                  <a:solidFill>
                    <a:srgbClr val="FFFFFF"/>
                  </a:solidFill>
                  <a:latin typeface="Gill Sans Bold"/>
                  <a:ea typeface="Gill Sans Bold"/>
                  <a:cs typeface="Gill Sans Bold"/>
                  <a:sym typeface="Gill Sans Bold"/>
                </a:rPr>
                <a:t>UK Management of Ischemic Stroke</a:t>
              </a:r>
            </a:p>
          </p:txBody>
        </p:sp>
      </p:grpSp>
      <p:sp>
        <p:nvSpPr>
          <p:cNvPr id="16" name="TextBox 16"/>
          <p:cNvSpPr txBox="1"/>
          <p:nvPr/>
        </p:nvSpPr>
        <p:spPr>
          <a:xfrm>
            <a:off x="871788" y="3113582"/>
            <a:ext cx="15968412" cy="6251808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150000"/>
              </a:lnSpc>
            </a:pPr>
            <a:r>
              <a:rPr lang="en-US" sz="3000" b="1" dirty="0"/>
              <a:t>Acute Management</a:t>
            </a:r>
            <a:r>
              <a:rPr lang="en-US" sz="3000" dirty="0"/>
              <a:t>:</a:t>
            </a:r>
          </a:p>
          <a:p>
            <a:pPr marL="91440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000" dirty="0"/>
              <a:t>Thrombolysis: </a:t>
            </a:r>
            <a:r>
              <a:rPr lang="en-US" sz="3000" dirty="0" err="1"/>
              <a:t>rtPA</a:t>
            </a:r>
            <a:r>
              <a:rPr lang="en-US" sz="3000" dirty="0"/>
              <a:t> (clot-busting medication) within 4.5 hours.</a:t>
            </a:r>
          </a:p>
          <a:p>
            <a:pPr marL="91440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000" dirty="0"/>
              <a:t>Mechanical Thrombectomy: For large vessel occlusions </a:t>
            </a:r>
            <a:r>
              <a:rPr lang="en-US" sz="3000" dirty="0">
                <a:solidFill>
                  <a:srgbClr val="3D3D3D"/>
                </a:solidFill>
                <a:ea typeface="Gill Sans Light"/>
                <a:cs typeface="Gill Sans Light"/>
                <a:sym typeface="Gill Sans Light"/>
              </a:rPr>
              <a:t>(NICE, 2024)</a:t>
            </a:r>
            <a:r>
              <a:rPr lang="en-US" sz="3000" dirty="0"/>
              <a:t>.</a:t>
            </a:r>
          </a:p>
          <a:p>
            <a:pPr marL="514350" lvl="0" indent="-514350">
              <a:lnSpc>
                <a:spcPct val="150000"/>
              </a:lnSpc>
              <a:buFont typeface="+mj-lt"/>
              <a:buAutoNum type="arabicParenR"/>
            </a:pPr>
            <a:r>
              <a:rPr lang="en-US" sz="3000" dirty="0"/>
              <a:t>Patients receive care in stroke units with </a:t>
            </a:r>
            <a:r>
              <a:rPr lang="en-US" sz="3000" dirty="0" err="1"/>
              <a:t>specialised</a:t>
            </a:r>
            <a:r>
              <a:rPr lang="en-US" sz="3000" dirty="0"/>
              <a:t> teams under the UK Stroke Service Model.</a:t>
            </a:r>
          </a:p>
          <a:p>
            <a:pPr marL="514350" lvl="0" indent="-514350">
              <a:lnSpc>
                <a:spcPct val="150000"/>
              </a:lnSpc>
              <a:buFont typeface="+mj-lt"/>
              <a:buAutoNum type="arabicParenR"/>
            </a:pPr>
            <a:r>
              <a:rPr lang="en-US" sz="3000" dirty="0"/>
              <a:t> Early supported discharge for home rehabilitation and hospital stay reduction (NHS England, 2021).</a:t>
            </a:r>
          </a:p>
          <a:p>
            <a:pPr marL="514350" lvl="0" indent="-514350">
              <a:lnSpc>
                <a:spcPct val="150000"/>
              </a:lnSpc>
              <a:buFont typeface="+mj-lt"/>
              <a:buAutoNum type="arabicParenR"/>
            </a:pPr>
            <a:r>
              <a:rPr lang="en-US" sz="3000" dirty="0"/>
              <a:t> The House of Care model for person-</a:t>
            </a:r>
            <a:r>
              <a:rPr lang="en-US" sz="3000" dirty="0" err="1"/>
              <a:t>centred</a:t>
            </a:r>
            <a:r>
              <a:rPr lang="en-US" sz="3000" dirty="0"/>
              <a:t>, coordinated stroke care.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669801" y="685800"/>
            <a:ext cx="5554980" cy="142496"/>
            <a:chOff x="0" y="0"/>
            <a:chExt cx="7406640" cy="18999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7406640" cy="189992"/>
            </a:xfrm>
            <a:custGeom>
              <a:avLst/>
              <a:gdLst/>
              <a:ahLst/>
              <a:cxnLst/>
              <a:rect l="l" t="t" r="r" b="b"/>
              <a:pathLst>
                <a:path w="7406640" h="189992">
                  <a:moveTo>
                    <a:pt x="0" y="0"/>
                  </a:moveTo>
                  <a:lnTo>
                    <a:pt x="7406640" y="0"/>
                  </a:lnTo>
                  <a:lnTo>
                    <a:pt x="7406640" y="189992"/>
                  </a:lnTo>
                  <a:lnTo>
                    <a:pt x="0" y="189992"/>
                  </a:lnTo>
                  <a:close/>
                </a:path>
              </a:pathLst>
            </a:custGeom>
            <a:solidFill>
              <a:srgbClr val="366658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2063220" y="680464"/>
            <a:ext cx="5554980" cy="147831"/>
            <a:chOff x="0" y="0"/>
            <a:chExt cx="7406640" cy="19710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7406640" cy="197104"/>
            </a:xfrm>
            <a:custGeom>
              <a:avLst/>
              <a:gdLst/>
              <a:ahLst/>
              <a:cxnLst/>
              <a:rect l="l" t="t" r="r" b="b"/>
              <a:pathLst>
                <a:path w="7406640" h="197104">
                  <a:moveTo>
                    <a:pt x="0" y="0"/>
                  </a:moveTo>
                  <a:lnTo>
                    <a:pt x="7406640" y="0"/>
                  </a:lnTo>
                  <a:lnTo>
                    <a:pt x="7406640" y="197104"/>
                  </a:lnTo>
                  <a:lnTo>
                    <a:pt x="0" y="197104"/>
                  </a:lnTo>
                  <a:close/>
                </a:path>
              </a:pathLst>
            </a:custGeom>
            <a:solidFill>
              <a:srgbClr val="969FA7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6362745" y="685800"/>
            <a:ext cx="5554980" cy="137160"/>
            <a:chOff x="0" y="0"/>
            <a:chExt cx="7406640" cy="18288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406640" cy="182880"/>
            </a:xfrm>
            <a:custGeom>
              <a:avLst/>
              <a:gdLst/>
              <a:ahLst/>
              <a:cxnLst/>
              <a:rect l="l" t="t" r="r" b="b"/>
              <a:pathLst>
                <a:path w="7406640" h="182880">
                  <a:moveTo>
                    <a:pt x="0" y="0"/>
                  </a:moveTo>
                  <a:lnTo>
                    <a:pt x="7406640" y="0"/>
                  </a:lnTo>
                  <a:lnTo>
                    <a:pt x="7406640" y="182880"/>
                  </a:lnTo>
                  <a:lnTo>
                    <a:pt x="0" y="182880"/>
                  </a:lnTo>
                  <a:close/>
                </a:path>
              </a:pathLst>
            </a:custGeom>
            <a:solidFill>
              <a:srgbClr val="8CB64A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660429" y="921610"/>
            <a:ext cx="16964007" cy="1783947"/>
            <a:chOff x="0" y="0"/>
            <a:chExt cx="22618676" cy="2378596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2618700" cy="2378583"/>
            </a:xfrm>
            <a:custGeom>
              <a:avLst/>
              <a:gdLst/>
              <a:ahLst/>
              <a:cxnLst/>
              <a:rect l="l" t="t" r="r" b="b"/>
              <a:pathLst>
                <a:path w="22618700" h="2378583">
                  <a:moveTo>
                    <a:pt x="0" y="0"/>
                  </a:moveTo>
                  <a:lnTo>
                    <a:pt x="22618700" y="0"/>
                  </a:lnTo>
                  <a:lnTo>
                    <a:pt x="22618700" y="2378583"/>
                  </a:lnTo>
                  <a:lnTo>
                    <a:pt x="0" y="2378583"/>
                  </a:lnTo>
                  <a:close/>
                </a:path>
              </a:pathLst>
            </a:custGeom>
            <a:solidFill>
              <a:srgbClr val="366658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871788" y="1053234"/>
            <a:ext cx="16544424" cy="1520700"/>
            <a:chOff x="0" y="0"/>
            <a:chExt cx="22059232" cy="20276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2059232" cy="2027600"/>
            </a:xfrm>
            <a:custGeom>
              <a:avLst/>
              <a:gdLst/>
              <a:ahLst/>
              <a:cxnLst/>
              <a:rect l="l" t="t" r="r" b="b"/>
              <a:pathLst>
                <a:path w="22059232" h="2027600">
                  <a:moveTo>
                    <a:pt x="0" y="0"/>
                  </a:moveTo>
                  <a:lnTo>
                    <a:pt x="22059232" y="0"/>
                  </a:lnTo>
                  <a:lnTo>
                    <a:pt x="22059232" y="2027600"/>
                  </a:lnTo>
                  <a:lnTo>
                    <a:pt x="0" y="202760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85725"/>
              <a:ext cx="22059232" cy="2113325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l">
                <a:lnSpc>
                  <a:spcPts val="5040"/>
                </a:lnSpc>
              </a:pPr>
              <a:r>
                <a:rPr lang="en-US" sz="4200" b="1" dirty="0">
                  <a:solidFill>
                    <a:srgbClr val="FFFFFF"/>
                  </a:solidFill>
                  <a:latin typeface="Gill Sans Bold"/>
                  <a:ea typeface="Gill Sans Bold"/>
                  <a:cs typeface="Gill Sans Bold"/>
                  <a:sym typeface="Gill Sans Bold"/>
                </a:rPr>
                <a:t>Treatment Options in the UK</a:t>
              </a: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654986" y="2890990"/>
            <a:ext cx="15710731" cy="6428428"/>
            <a:chOff x="-308668" y="-540669"/>
            <a:chExt cx="22367900" cy="915237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22059232" cy="7356606"/>
            </a:xfrm>
            <a:custGeom>
              <a:avLst/>
              <a:gdLst/>
              <a:ahLst/>
              <a:cxnLst/>
              <a:rect l="l" t="t" r="r" b="b"/>
              <a:pathLst>
                <a:path w="22059232" h="7356606">
                  <a:moveTo>
                    <a:pt x="0" y="0"/>
                  </a:moveTo>
                  <a:lnTo>
                    <a:pt x="22059232" y="0"/>
                  </a:lnTo>
                  <a:lnTo>
                    <a:pt x="22059232" y="7356606"/>
                  </a:lnTo>
                  <a:lnTo>
                    <a:pt x="0" y="735660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-308668" y="-540669"/>
              <a:ext cx="22059232" cy="915237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>
                <a:lnSpc>
                  <a:spcPct val="150000"/>
                </a:lnSpc>
              </a:pPr>
              <a:r>
                <a:rPr lang="en-US" sz="3000" b="1" dirty="0"/>
                <a:t>Thrombolytic Therapy</a:t>
              </a:r>
              <a:r>
                <a:rPr lang="en-US" sz="3000" dirty="0"/>
                <a:t>: </a:t>
              </a:r>
              <a:r>
                <a:rPr lang="en-US" sz="3000" dirty="0" err="1"/>
                <a:t>rtPA</a:t>
              </a:r>
              <a:r>
                <a:rPr lang="en-US" sz="3000" dirty="0"/>
                <a:t> within 4.5 hours if eligible </a:t>
              </a:r>
              <a:r>
                <a:rPr lang="en-US" sz="3000" dirty="0">
                  <a:solidFill>
                    <a:srgbClr val="3D3D3D"/>
                  </a:solidFill>
                  <a:ea typeface="Gill Sans Light"/>
                  <a:cs typeface="Gill Sans Light"/>
                  <a:sym typeface="Gill Sans Light"/>
                </a:rPr>
                <a:t>(NHS England, 2018).</a:t>
              </a:r>
              <a:endParaRPr lang="en-US" sz="3000" dirty="0"/>
            </a:p>
            <a:p>
              <a:pPr lvl="0">
                <a:lnSpc>
                  <a:spcPct val="150000"/>
                </a:lnSpc>
              </a:pPr>
              <a:r>
                <a:rPr lang="en-US" sz="3000" b="1" dirty="0"/>
                <a:t>Antithrombotic Therapy</a:t>
              </a:r>
              <a:r>
                <a:rPr lang="en-US" sz="3000" dirty="0"/>
                <a:t>:</a:t>
              </a:r>
            </a:p>
            <a:p>
              <a:pPr lvl="1">
                <a:lnSpc>
                  <a:spcPct val="150000"/>
                </a:lnSpc>
              </a:pPr>
              <a:r>
                <a:rPr lang="en-US" sz="3000" dirty="0"/>
                <a:t>Aspirin 300 mg within 24 hours for ischemic stroke.</a:t>
              </a:r>
            </a:p>
            <a:p>
              <a:pPr lvl="1">
                <a:lnSpc>
                  <a:spcPct val="150000"/>
                </a:lnSpc>
              </a:pPr>
              <a:r>
                <a:rPr lang="en-US" sz="3000" dirty="0"/>
                <a:t>Statins for cholesterol management post-stroke.</a:t>
              </a:r>
            </a:p>
            <a:p>
              <a:pPr>
                <a:lnSpc>
                  <a:spcPct val="150000"/>
                </a:lnSpc>
              </a:pPr>
              <a:r>
                <a:rPr lang="en-US" sz="3000" b="1" dirty="0"/>
                <a:t>Anticoagulants</a:t>
              </a:r>
              <a:r>
                <a:rPr lang="en-US" sz="3000" dirty="0"/>
                <a:t>: Used in atrial fibrillation to reduce stroke risk (Ball et al., 2020).</a:t>
              </a:r>
            </a:p>
            <a:p>
              <a:pPr lvl="0">
                <a:lnSpc>
                  <a:spcPct val="150000"/>
                </a:lnSpc>
              </a:pPr>
              <a:r>
                <a:rPr lang="en-US" sz="3000" b="1" dirty="0"/>
                <a:t>Surgical Treatment</a:t>
              </a:r>
              <a:r>
                <a:rPr lang="en-US" sz="3000" dirty="0"/>
                <a:t>:</a:t>
              </a:r>
            </a:p>
            <a:p>
              <a:pPr lvl="1">
                <a:lnSpc>
                  <a:spcPct val="150000"/>
                </a:lnSpc>
              </a:pPr>
              <a:r>
                <a:rPr lang="en-US" sz="3000" dirty="0"/>
                <a:t>Carotid Endarterectomy for carotid artery stenosis.</a:t>
              </a:r>
            </a:p>
            <a:p>
              <a:pPr lvl="1">
                <a:lnSpc>
                  <a:spcPct val="150000"/>
                </a:lnSpc>
              </a:pPr>
              <a:r>
                <a:rPr lang="en-US" sz="3000" dirty="0"/>
                <a:t>Mechanical Thrombectomy for large clot removal (if eligible).</a:t>
              </a:r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669801" y="685800"/>
            <a:ext cx="5554980" cy="142496"/>
            <a:chOff x="0" y="0"/>
            <a:chExt cx="7406640" cy="18999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7406640" cy="189992"/>
            </a:xfrm>
            <a:custGeom>
              <a:avLst/>
              <a:gdLst/>
              <a:ahLst/>
              <a:cxnLst/>
              <a:rect l="l" t="t" r="r" b="b"/>
              <a:pathLst>
                <a:path w="7406640" h="189992">
                  <a:moveTo>
                    <a:pt x="0" y="0"/>
                  </a:moveTo>
                  <a:lnTo>
                    <a:pt x="7406640" y="0"/>
                  </a:lnTo>
                  <a:lnTo>
                    <a:pt x="7406640" y="189992"/>
                  </a:lnTo>
                  <a:lnTo>
                    <a:pt x="0" y="189992"/>
                  </a:lnTo>
                  <a:close/>
                </a:path>
              </a:pathLst>
            </a:custGeom>
            <a:solidFill>
              <a:srgbClr val="366658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2063220" y="680464"/>
            <a:ext cx="5554980" cy="147831"/>
            <a:chOff x="0" y="0"/>
            <a:chExt cx="7406640" cy="19710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7406640" cy="197104"/>
            </a:xfrm>
            <a:custGeom>
              <a:avLst/>
              <a:gdLst/>
              <a:ahLst/>
              <a:cxnLst/>
              <a:rect l="l" t="t" r="r" b="b"/>
              <a:pathLst>
                <a:path w="7406640" h="197104">
                  <a:moveTo>
                    <a:pt x="0" y="0"/>
                  </a:moveTo>
                  <a:lnTo>
                    <a:pt x="7406640" y="0"/>
                  </a:lnTo>
                  <a:lnTo>
                    <a:pt x="7406640" y="197104"/>
                  </a:lnTo>
                  <a:lnTo>
                    <a:pt x="0" y="197104"/>
                  </a:lnTo>
                  <a:close/>
                </a:path>
              </a:pathLst>
            </a:custGeom>
            <a:solidFill>
              <a:srgbClr val="969FA7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6362745" y="685800"/>
            <a:ext cx="5554980" cy="137160"/>
            <a:chOff x="0" y="0"/>
            <a:chExt cx="7406640" cy="18288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406640" cy="182880"/>
            </a:xfrm>
            <a:custGeom>
              <a:avLst/>
              <a:gdLst/>
              <a:ahLst/>
              <a:cxnLst/>
              <a:rect l="l" t="t" r="r" b="b"/>
              <a:pathLst>
                <a:path w="7406640" h="182880">
                  <a:moveTo>
                    <a:pt x="0" y="0"/>
                  </a:moveTo>
                  <a:lnTo>
                    <a:pt x="7406640" y="0"/>
                  </a:lnTo>
                  <a:lnTo>
                    <a:pt x="7406640" y="182880"/>
                  </a:lnTo>
                  <a:lnTo>
                    <a:pt x="0" y="182880"/>
                  </a:lnTo>
                  <a:close/>
                </a:path>
              </a:pathLst>
            </a:custGeom>
            <a:solidFill>
              <a:srgbClr val="8CB64A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660429" y="921610"/>
            <a:ext cx="16964007" cy="1783947"/>
            <a:chOff x="0" y="0"/>
            <a:chExt cx="22618676" cy="2378596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2618700" cy="2378583"/>
            </a:xfrm>
            <a:custGeom>
              <a:avLst/>
              <a:gdLst/>
              <a:ahLst/>
              <a:cxnLst/>
              <a:rect l="l" t="t" r="r" b="b"/>
              <a:pathLst>
                <a:path w="22618700" h="2378583">
                  <a:moveTo>
                    <a:pt x="0" y="0"/>
                  </a:moveTo>
                  <a:lnTo>
                    <a:pt x="22618700" y="0"/>
                  </a:lnTo>
                  <a:lnTo>
                    <a:pt x="22618700" y="2378583"/>
                  </a:lnTo>
                  <a:lnTo>
                    <a:pt x="0" y="2378583"/>
                  </a:lnTo>
                  <a:close/>
                </a:path>
              </a:pathLst>
            </a:custGeom>
            <a:solidFill>
              <a:srgbClr val="366658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871788" y="1053234"/>
            <a:ext cx="16544424" cy="1520700"/>
            <a:chOff x="0" y="0"/>
            <a:chExt cx="22059232" cy="20276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2059232" cy="2027600"/>
            </a:xfrm>
            <a:custGeom>
              <a:avLst/>
              <a:gdLst/>
              <a:ahLst/>
              <a:cxnLst/>
              <a:rect l="l" t="t" r="r" b="b"/>
              <a:pathLst>
                <a:path w="22059232" h="2027600">
                  <a:moveTo>
                    <a:pt x="0" y="0"/>
                  </a:moveTo>
                  <a:lnTo>
                    <a:pt x="22059232" y="0"/>
                  </a:lnTo>
                  <a:lnTo>
                    <a:pt x="22059232" y="2027600"/>
                  </a:lnTo>
                  <a:lnTo>
                    <a:pt x="0" y="202760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85725"/>
              <a:ext cx="22059232" cy="2113325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l">
                <a:lnSpc>
                  <a:spcPts val="5040"/>
                </a:lnSpc>
              </a:pPr>
              <a:r>
                <a:rPr lang="en-US" sz="4200" b="1" dirty="0">
                  <a:solidFill>
                    <a:srgbClr val="FFFFFF"/>
                  </a:solidFill>
                  <a:latin typeface="Gill Sans Bold"/>
                  <a:ea typeface="Gill Sans Bold"/>
                  <a:cs typeface="Gill Sans Bold"/>
                  <a:sym typeface="Gill Sans Bold"/>
                </a:rPr>
                <a:t>Comorbidities with Ischemic Stroke</a:t>
              </a: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669801" y="3162300"/>
            <a:ext cx="11393419" cy="5410200"/>
            <a:chOff x="0" y="-209551"/>
            <a:chExt cx="16094012" cy="8797496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12521296" cy="7356606"/>
            </a:xfrm>
            <a:custGeom>
              <a:avLst/>
              <a:gdLst/>
              <a:ahLst/>
              <a:cxnLst/>
              <a:rect l="l" t="t" r="r" b="b"/>
              <a:pathLst>
                <a:path w="12521296" h="7356606">
                  <a:moveTo>
                    <a:pt x="0" y="0"/>
                  </a:moveTo>
                  <a:lnTo>
                    <a:pt x="12521296" y="0"/>
                  </a:lnTo>
                  <a:lnTo>
                    <a:pt x="12521296" y="7356606"/>
                  </a:lnTo>
                  <a:lnTo>
                    <a:pt x="0" y="735660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209551"/>
              <a:ext cx="16094012" cy="8797496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lvl="0">
                <a:lnSpc>
                  <a:spcPct val="150000"/>
                </a:lnSpc>
              </a:pPr>
              <a:r>
                <a:rPr lang="en-US" sz="3000" b="1" dirty="0"/>
                <a:t>Hypertension</a:t>
              </a:r>
              <a:r>
                <a:rPr lang="en-US" sz="3000" dirty="0"/>
                <a:t>: Leading risk factor for stroke.</a:t>
              </a:r>
            </a:p>
            <a:p>
              <a:pPr lvl="0">
                <a:lnSpc>
                  <a:spcPct val="150000"/>
                </a:lnSpc>
              </a:pPr>
              <a:r>
                <a:rPr lang="en-US" sz="3000" b="1" dirty="0"/>
                <a:t>Atrial Fibrillation</a:t>
              </a:r>
              <a:r>
                <a:rPr lang="en-US" sz="3000" dirty="0"/>
                <a:t>: Increases stroke risk 5x in the UK.</a:t>
              </a:r>
            </a:p>
            <a:p>
              <a:pPr lvl="0">
                <a:lnSpc>
                  <a:spcPct val="150000"/>
                </a:lnSpc>
              </a:pPr>
              <a:r>
                <a:rPr lang="en-US" sz="3000" b="1" dirty="0"/>
                <a:t>Diabetes</a:t>
              </a:r>
              <a:r>
                <a:rPr lang="en-US" sz="3000" dirty="0"/>
                <a:t>: Stroke patients with diabetes have poorer outcomes (Lai and Szatmari, 2020).</a:t>
              </a:r>
            </a:p>
            <a:p>
              <a:pPr lvl="0">
                <a:lnSpc>
                  <a:spcPct val="150000"/>
                </a:lnSpc>
              </a:pPr>
              <a:r>
                <a:rPr lang="en-US" sz="3000" b="1" dirty="0"/>
                <a:t>Coronary Artery Disease</a:t>
              </a:r>
              <a:r>
                <a:rPr lang="en-US" sz="3000" dirty="0"/>
                <a:t>: Frequently seen in stroke survivors.</a:t>
              </a:r>
            </a:p>
            <a:p>
              <a:pPr lvl="0">
                <a:lnSpc>
                  <a:spcPct val="150000"/>
                </a:lnSpc>
              </a:pPr>
              <a:r>
                <a:rPr lang="en-US" sz="3000" b="1" dirty="0"/>
                <a:t>Depression &amp; Cognitive Decline</a:t>
              </a:r>
              <a:r>
                <a:rPr lang="en-US" sz="3000" dirty="0"/>
                <a:t>: Post-stroke depression affects 40-50% of survivors (Ben-Shlomo et al., 2024).</a:t>
              </a:r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669801" y="685800"/>
            <a:ext cx="5554980" cy="142496"/>
            <a:chOff x="0" y="0"/>
            <a:chExt cx="7406640" cy="18999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7406640" cy="189992"/>
            </a:xfrm>
            <a:custGeom>
              <a:avLst/>
              <a:gdLst/>
              <a:ahLst/>
              <a:cxnLst/>
              <a:rect l="l" t="t" r="r" b="b"/>
              <a:pathLst>
                <a:path w="7406640" h="189992">
                  <a:moveTo>
                    <a:pt x="0" y="0"/>
                  </a:moveTo>
                  <a:lnTo>
                    <a:pt x="7406640" y="0"/>
                  </a:lnTo>
                  <a:lnTo>
                    <a:pt x="7406640" y="189992"/>
                  </a:lnTo>
                  <a:lnTo>
                    <a:pt x="0" y="189992"/>
                  </a:lnTo>
                  <a:close/>
                </a:path>
              </a:pathLst>
            </a:custGeom>
            <a:solidFill>
              <a:srgbClr val="366658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2063220" y="680464"/>
            <a:ext cx="5554980" cy="147831"/>
            <a:chOff x="0" y="0"/>
            <a:chExt cx="7406640" cy="19710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7406640" cy="197104"/>
            </a:xfrm>
            <a:custGeom>
              <a:avLst/>
              <a:gdLst/>
              <a:ahLst/>
              <a:cxnLst/>
              <a:rect l="l" t="t" r="r" b="b"/>
              <a:pathLst>
                <a:path w="7406640" h="197104">
                  <a:moveTo>
                    <a:pt x="0" y="0"/>
                  </a:moveTo>
                  <a:lnTo>
                    <a:pt x="7406640" y="0"/>
                  </a:lnTo>
                  <a:lnTo>
                    <a:pt x="7406640" y="197104"/>
                  </a:lnTo>
                  <a:lnTo>
                    <a:pt x="0" y="197104"/>
                  </a:lnTo>
                  <a:close/>
                </a:path>
              </a:pathLst>
            </a:custGeom>
            <a:solidFill>
              <a:srgbClr val="969FA7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6362745" y="685800"/>
            <a:ext cx="5554980" cy="137160"/>
            <a:chOff x="0" y="0"/>
            <a:chExt cx="7406640" cy="18288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406640" cy="182880"/>
            </a:xfrm>
            <a:custGeom>
              <a:avLst/>
              <a:gdLst/>
              <a:ahLst/>
              <a:cxnLst/>
              <a:rect l="l" t="t" r="r" b="b"/>
              <a:pathLst>
                <a:path w="7406640" h="182880">
                  <a:moveTo>
                    <a:pt x="0" y="0"/>
                  </a:moveTo>
                  <a:lnTo>
                    <a:pt x="7406640" y="0"/>
                  </a:lnTo>
                  <a:lnTo>
                    <a:pt x="7406640" y="182880"/>
                  </a:lnTo>
                  <a:lnTo>
                    <a:pt x="0" y="182880"/>
                  </a:lnTo>
                  <a:close/>
                </a:path>
              </a:pathLst>
            </a:custGeom>
            <a:solidFill>
              <a:srgbClr val="8CB64A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660429" y="921610"/>
            <a:ext cx="16964007" cy="1783947"/>
            <a:chOff x="0" y="0"/>
            <a:chExt cx="22618676" cy="2378596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2618700" cy="2378583"/>
            </a:xfrm>
            <a:custGeom>
              <a:avLst/>
              <a:gdLst/>
              <a:ahLst/>
              <a:cxnLst/>
              <a:rect l="l" t="t" r="r" b="b"/>
              <a:pathLst>
                <a:path w="22618700" h="2378583">
                  <a:moveTo>
                    <a:pt x="0" y="0"/>
                  </a:moveTo>
                  <a:lnTo>
                    <a:pt x="22618700" y="0"/>
                  </a:lnTo>
                  <a:lnTo>
                    <a:pt x="22618700" y="2378583"/>
                  </a:lnTo>
                  <a:lnTo>
                    <a:pt x="0" y="2378583"/>
                  </a:lnTo>
                  <a:close/>
                </a:path>
              </a:pathLst>
            </a:custGeom>
            <a:solidFill>
              <a:srgbClr val="366658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871788" y="1053234"/>
            <a:ext cx="16544424" cy="1520700"/>
            <a:chOff x="0" y="0"/>
            <a:chExt cx="22059232" cy="20276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2059232" cy="2027600"/>
            </a:xfrm>
            <a:custGeom>
              <a:avLst/>
              <a:gdLst/>
              <a:ahLst/>
              <a:cxnLst/>
              <a:rect l="l" t="t" r="r" b="b"/>
              <a:pathLst>
                <a:path w="22059232" h="2027600">
                  <a:moveTo>
                    <a:pt x="0" y="0"/>
                  </a:moveTo>
                  <a:lnTo>
                    <a:pt x="22059232" y="0"/>
                  </a:lnTo>
                  <a:lnTo>
                    <a:pt x="22059232" y="2027600"/>
                  </a:lnTo>
                  <a:lnTo>
                    <a:pt x="0" y="202760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85725"/>
              <a:ext cx="22059232" cy="2113325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l">
                <a:lnSpc>
                  <a:spcPts val="5040"/>
                </a:lnSpc>
              </a:pPr>
              <a:r>
                <a:rPr lang="en-US" sz="4200" b="1" dirty="0">
                  <a:solidFill>
                    <a:srgbClr val="FFFFFF"/>
                  </a:solidFill>
                  <a:latin typeface="Gill Sans Bold"/>
                  <a:ea typeface="Gill Sans Bold"/>
                  <a:cs typeface="Gill Sans Bold"/>
                  <a:sym typeface="Gill Sans Bold"/>
                </a:rPr>
                <a:t>Prevention of Ischemic Stroke</a:t>
              </a: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669801" y="2907304"/>
            <a:ext cx="13122399" cy="6693896"/>
            <a:chOff x="-344859" y="-743927"/>
            <a:chExt cx="22404089" cy="8925194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22059230" cy="7356606"/>
            </a:xfrm>
            <a:custGeom>
              <a:avLst/>
              <a:gdLst/>
              <a:ahLst/>
              <a:cxnLst/>
              <a:rect l="l" t="t" r="r" b="b"/>
              <a:pathLst>
                <a:path w="22059230" h="7356606">
                  <a:moveTo>
                    <a:pt x="0" y="0"/>
                  </a:moveTo>
                  <a:lnTo>
                    <a:pt x="22059230" y="0"/>
                  </a:lnTo>
                  <a:lnTo>
                    <a:pt x="22059230" y="7356606"/>
                  </a:lnTo>
                  <a:lnTo>
                    <a:pt x="0" y="735660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-344859" y="-743927"/>
              <a:ext cx="18110871" cy="8925194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lvl="0">
                <a:lnSpc>
                  <a:spcPct val="150000"/>
                </a:lnSpc>
              </a:pPr>
              <a:r>
                <a:rPr lang="en-US" sz="3000" b="1" dirty="0"/>
                <a:t>Primary Prevention</a:t>
              </a:r>
              <a:r>
                <a:rPr lang="en-US" sz="3000" dirty="0"/>
                <a:t>:</a:t>
              </a:r>
            </a:p>
            <a:p>
              <a:pPr marL="971550" lvl="1" indent="-514350">
                <a:lnSpc>
                  <a:spcPct val="150000"/>
                </a:lnSpc>
                <a:buFont typeface="+mj-lt"/>
                <a:buAutoNum type="arabicParenR"/>
              </a:pPr>
              <a:r>
                <a:rPr lang="en-US" sz="3000" dirty="0"/>
                <a:t>Control BP through lifestyle and medication.</a:t>
              </a:r>
            </a:p>
            <a:p>
              <a:pPr marL="971550" lvl="1" indent="-514350">
                <a:buFont typeface="+mj-lt"/>
                <a:buAutoNum type="arabicParenR"/>
              </a:pPr>
              <a:r>
                <a:rPr lang="en-US" sz="3000" dirty="0"/>
                <a:t>Diet, exercise, smoking cessation </a:t>
              </a:r>
              <a:r>
                <a:rPr lang="en-US" sz="3000" dirty="0">
                  <a:solidFill>
                    <a:srgbClr val="3D3D3D"/>
                  </a:solidFill>
                  <a:ea typeface="Gill Sans Light"/>
                  <a:cs typeface="Gill Sans Light"/>
                  <a:sym typeface="Gill Sans Light"/>
                </a:rPr>
                <a:t>(Johnston et al., 202)</a:t>
              </a:r>
              <a:r>
                <a:rPr lang="en-US" sz="3000" dirty="0"/>
                <a:t>.</a:t>
              </a:r>
            </a:p>
            <a:p>
              <a:pPr marL="971550" lvl="1" indent="-514350">
                <a:buFont typeface="+mj-lt"/>
                <a:buAutoNum type="arabicParenR"/>
              </a:pPr>
              <a:r>
                <a:rPr lang="en-US" sz="3000" dirty="0"/>
                <a:t>Regular screening for high cholesterol, diabetes, and atrial fibrillation.</a:t>
              </a:r>
            </a:p>
            <a:p>
              <a:pPr lvl="1"/>
              <a:endParaRPr lang="en-US" sz="3000" dirty="0"/>
            </a:p>
            <a:p>
              <a:pPr lvl="0">
                <a:lnSpc>
                  <a:spcPct val="150000"/>
                </a:lnSpc>
              </a:pPr>
              <a:r>
                <a:rPr lang="en-US" sz="3000" b="1" dirty="0"/>
                <a:t>Secondary Prevention</a:t>
              </a:r>
              <a:r>
                <a:rPr lang="en-US" sz="3000" dirty="0"/>
                <a:t>:</a:t>
              </a:r>
            </a:p>
            <a:p>
              <a:pPr marL="971550" lvl="1" indent="-514350">
                <a:lnSpc>
                  <a:spcPct val="150000"/>
                </a:lnSpc>
                <a:buFont typeface="+mj-lt"/>
                <a:buAutoNum type="arabicParenR"/>
              </a:pPr>
              <a:r>
                <a:rPr lang="en-US" sz="3000" dirty="0"/>
                <a:t>Antiplatelets (aspirin) and statins for post-stroke prevention (Chen et al., 2024).</a:t>
              </a:r>
            </a:p>
            <a:p>
              <a:pPr marL="971550" lvl="1" indent="-514350">
                <a:buFont typeface="+mj-lt"/>
                <a:buAutoNum type="arabicParenR"/>
              </a:pPr>
              <a:r>
                <a:rPr lang="en-US" sz="3000" dirty="0"/>
                <a:t>For atrial fibrillation patients to prevent further strokes.</a:t>
              </a:r>
            </a:p>
            <a:p>
              <a:pPr marL="971550" lvl="1" indent="-514350">
                <a:buFont typeface="+mj-lt"/>
                <a:buAutoNum type="arabicParenR"/>
              </a:pPr>
              <a:r>
                <a:rPr lang="en-US" sz="3000" dirty="0"/>
                <a:t>NHS Act FAST campaign to raise awareness (Morone et al., 2023).</a:t>
              </a:r>
            </a:p>
          </p:txBody>
        </p:sp>
      </p:grpSp>
      <p:pic>
        <p:nvPicPr>
          <p:cNvPr id="19" name="Picture 18">
            <a:extLst>
              <a:ext uri="{FF2B5EF4-FFF2-40B4-BE49-F238E27FC236}">
                <a16:creationId xmlns:a16="http://schemas.microsoft.com/office/drawing/2014/main" id="{A6E6409F-5562-6529-ECCB-B7A72A4956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72800" y="4762500"/>
            <a:ext cx="7154444" cy="378662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53E8BED2-C2AD-4FEF-8B41-6805131A1B78}"/>
              </a:ext>
            </a:extLst>
          </p:cNvPr>
          <p:cNvSpPr txBox="1"/>
          <p:nvPr/>
        </p:nvSpPr>
        <p:spPr>
          <a:xfrm>
            <a:off x="14283320" y="8549120"/>
            <a:ext cx="16764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(Source: (Marshall et al., 2022)</a:t>
            </a:r>
            <a:endParaRPr lang="en-GB" sz="14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669801" y="685800"/>
            <a:ext cx="5554980" cy="142496"/>
            <a:chOff x="0" y="0"/>
            <a:chExt cx="7406640" cy="18999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7406640" cy="189992"/>
            </a:xfrm>
            <a:custGeom>
              <a:avLst/>
              <a:gdLst/>
              <a:ahLst/>
              <a:cxnLst/>
              <a:rect l="l" t="t" r="r" b="b"/>
              <a:pathLst>
                <a:path w="7406640" h="189992">
                  <a:moveTo>
                    <a:pt x="0" y="0"/>
                  </a:moveTo>
                  <a:lnTo>
                    <a:pt x="7406640" y="0"/>
                  </a:lnTo>
                  <a:lnTo>
                    <a:pt x="7406640" y="189992"/>
                  </a:lnTo>
                  <a:lnTo>
                    <a:pt x="0" y="189992"/>
                  </a:lnTo>
                  <a:close/>
                </a:path>
              </a:pathLst>
            </a:custGeom>
            <a:solidFill>
              <a:srgbClr val="366658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2063220" y="680464"/>
            <a:ext cx="5554980" cy="147831"/>
            <a:chOff x="0" y="0"/>
            <a:chExt cx="7406640" cy="19710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7406640" cy="197104"/>
            </a:xfrm>
            <a:custGeom>
              <a:avLst/>
              <a:gdLst/>
              <a:ahLst/>
              <a:cxnLst/>
              <a:rect l="l" t="t" r="r" b="b"/>
              <a:pathLst>
                <a:path w="7406640" h="197104">
                  <a:moveTo>
                    <a:pt x="0" y="0"/>
                  </a:moveTo>
                  <a:lnTo>
                    <a:pt x="7406640" y="0"/>
                  </a:lnTo>
                  <a:lnTo>
                    <a:pt x="7406640" y="197104"/>
                  </a:lnTo>
                  <a:lnTo>
                    <a:pt x="0" y="197104"/>
                  </a:lnTo>
                  <a:close/>
                </a:path>
              </a:pathLst>
            </a:custGeom>
            <a:solidFill>
              <a:srgbClr val="969FA7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6362745" y="685800"/>
            <a:ext cx="5554980" cy="137160"/>
            <a:chOff x="0" y="0"/>
            <a:chExt cx="7406640" cy="18288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406640" cy="182880"/>
            </a:xfrm>
            <a:custGeom>
              <a:avLst/>
              <a:gdLst/>
              <a:ahLst/>
              <a:cxnLst/>
              <a:rect l="l" t="t" r="r" b="b"/>
              <a:pathLst>
                <a:path w="7406640" h="182880">
                  <a:moveTo>
                    <a:pt x="0" y="0"/>
                  </a:moveTo>
                  <a:lnTo>
                    <a:pt x="7406640" y="0"/>
                  </a:lnTo>
                  <a:lnTo>
                    <a:pt x="7406640" y="182880"/>
                  </a:lnTo>
                  <a:lnTo>
                    <a:pt x="0" y="182880"/>
                  </a:lnTo>
                  <a:close/>
                </a:path>
              </a:pathLst>
            </a:custGeom>
            <a:solidFill>
              <a:srgbClr val="8CB64A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660429" y="921610"/>
            <a:ext cx="16964007" cy="1783947"/>
            <a:chOff x="0" y="0"/>
            <a:chExt cx="22618676" cy="2378596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2618700" cy="2378583"/>
            </a:xfrm>
            <a:custGeom>
              <a:avLst/>
              <a:gdLst/>
              <a:ahLst/>
              <a:cxnLst/>
              <a:rect l="l" t="t" r="r" b="b"/>
              <a:pathLst>
                <a:path w="22618700" h="2378583">
                  <a:moveTo>
                    <a:pt x="0" y="0"/>
                  </a:moveTo>
                  <a:lnTo>
                    <a:pt x="22618700" y="0"/>
                  </a:lnTo>
                  <a:lnTo>
                    <a:pt x="22618700" y="2378583"/>
                  </a:lnTo>
                  <a:lnTo>
                    <a:pt x="0" y="2378583"/>
                  </a:lnTo>
                  <a:close/>
                </a:path>
              </a:pathLst>
            </a:custGeom>
            <a:solidFill>
              <a:srgbClr val="366658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871788" y="1053234"/>
            <a:ext cx="16544424" cy="1520700"/>
            <a:chOff x="0" y="0"/>
            <a:chExt cx="22059232" cy="20276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2059232" cy="2027600"/>
            </a:xfrm>
            <a:custGeom>
              <a:avLst/>
              <a:gdLst/>
              <a:ahLst/>
              <a:cxnLst/>
              <a:rect l="l" t="t" r="r" b="b"/>
              <a:pathLst>
                <a:path w="22059232" h="2027600">
                  <a:moveTo>
                    <a:pt x="0" y="0"/>
                  </a:moveTo>
                  <a:lnTo>
                    <a:pt x="22059232" y="0"/>
                  </a:lnTo>
                  <a:lnTo>
                    <a:pt x="22059232" y="2027600"/>
                  </a:lnTo>
                  <a:lnTo>
                    <a:pt x="0" y="202760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85725"/>
              <a:ext cx="22059232" cy="2113325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l">
                <a:lnSpc>
                  <a:spcPts val="5040"/>
                </a:lnSpc>
              </a:pPr>
              <a:r>
                <a:rPr lang="en-US" sz="4200" b="1" dirty="0">
                  <a:solidFill>
                    <a:srgbClr val="FFFFFF"/>
                  </a:solidFill>
                  <a:latin typeface="Gill Sans Bold"/>
                  <a:ea typeface="Gill Sans Bold"/>
                  <a:cs typeface="Gill Sans Bold"/>
                  <a:sym typeface="Gill Sans Bold"/>
                </a:rPr>
                <a:t>Co-productive Care for Ischemic Stroke Patients</a:t>
              </a: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726292" y="3009901"/>
            <a:ext cx="13980307" cy="6858000"/>
            <a:chOff x="-193994" y="-347791"/>
            <a:chExt cx="18640411" cy="9143999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14921911" cy="7356606"/>
            </a:xfrm>
            <a:custGeom>
              <a:avLst/>
              <a:gdLst/>
              <a:ahLst/>
              <a:cxnLst/>
              <a:rect l="l" t="t" r="r" b="b"/>
              <a:pathLst>
                <a:path w="14921911" h="7356606">
                  <a:moveTo>
                    <a:pt x="0" y="0"/>
                  </a:moveTo>
                  <a:lnTo>
                    <a:pt x="14921911" y="0"/>
                  </a:lnTo>
                  <a:lnTo>
                    <a:pt x="14921911" y="7356606"/>
                  </a:lnTo>
                  <a:lnTo>
                    <a:pt x="0" y="735660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-193994" y="-347791"/>
              <a:ext cx="18640411" cy="9143999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lvl="0"/>
              <a:r>
                <a:rPr lang="en-US" sz="3000" b="1" dirty="0"/>
                <a:t>Skills Required</a:t>
              </a:r>
              <a:r>
                <a:rPr lang="en-US" sz="3000" dirty="0"/>
                <a:t>:</a:t>
              </a:r>
            </a:p>
            <a:p>
              <a:pPr marL="971550" lvl="1" indent="-514350">
                <a:buFont typeface="+mj-lt"/>
                <a:buAutoNum type="arabicPeriod"/>
              </a:pPr>
              <a:r>
                <a:rPr lang="en-US" sz="3000" dirty="0"/>
                <a:t>Open, compassionate interaction with stroke patients.</a:t>
              </a:r>
            </a:p>
            <a:p>
              <a:pPr marL="971550" lvl="1" indent="-514350">
                <a:buFont typeface="+mj-lt"/>
                <a:buAutoNum type="arabicPeriod"/>
              </a:pPr>
              <a:r>
                <a:rPr lang="en-US" sz="3000" dirty="0"/>
                <a:t>  Collaboration across disciplines.</a:t>
              </a:r>
            </a:p>
            <a:p>
              <a:pPr marL="971550" lvl="1" indent="-514350">
                <a:buFont typeface="+mj-lt"/>
                <a:buAutoNum type="arabicPeriod"/>
              </a:pPr>
              <a:r>
                <a:rPr lang="en-US" sz="3000" dirty="0"/>
                <a:t>  Person-</a:t>
              </a:r>
              <a:r>
                <a:rPr lang="en-US" sz="3000" dirty="0" err="1"/>
                <a:t>centred</a:t>
              </a:r>
              <a:r>
                <a:rPr lang="en-US" sz="3000" dirty="0"/>
                <a:t> Care:  </a:t>
              </a:r>
              <a:r>
                <a:rPr lang="en-US" sz="3000" dirty="0" err="1"/>
                <a:t>Prioritise</a:t>
              </a:r>
              <a:r>
                <a:rPr lang="en-US" sz="3000" dirty="0"/>
                <a:t> patient goals and preferences </a:t>
              </a:r>
              <a:r>
                <a:rPr lang="en-US" sz="3000" dirty="0">
                  <a:solidFill>
                    <a:srgbClr val="3D3D3D"/>
                  </a:solidFill>
                  <a:ea typeface="Gill Sans Light"/>
                  <a:cs typeface="Gill Sans Light"/>
                  <a:sym typeface="Gill Sans Light"/>
                </a:rPr>
                <a:t>(Xie et al., 2022).</a:t>
              </a:r>
            </a:p>
            <a:p>
              <a:pPr lvl="1"/>
              <a:endParaRPr lang="en-US" sz="3000" dirty="0"/>
            </a:p>
            <a:p>
              <a:r>
                <a:rPr lang="en-US" sz="3000" b="1" dirty="0"/>
                <a:t>Values</a:t>
              </a:r>
              <a:r>
                <a:rPr lang="en-US" sz="3000" dirty="0"/>
                <a:t>:</a:t>
              </a:r>
            </a:p>
            <a:p>
              <a:pPr marL="971550" lvl="1" indent="-514350">
                <a:buFont typeface="+mj-lt"/>
                <a:buAutoNum type="arabicPeriod"/>
              </a:pPr>
              <a:r>
                <a:rPr lang="en-US" sz="3000" dirty="0"/>
                <a:t>Caring for autonomy, dignity, and decision-making.</a:t>
              </a:r>
            </a:p>
            <a:p>
              <a:pPr marL="971550" lvl="1" indent="-514350">
                <a:buFont typeface="+mj-lt"/>
                <a:buAutoNum type="arabicPeriod"/>
              </a:pPr>
              <a:r>
                <a:rPr lang="en-US" sz="3000" dirty="0"/>
                <a:t> In distinct UK populations, stroke care involves cultural knowledge (Luo et al., 2022).</a:t>
              </a:r>
            </a:p>
            <a:p>
              <a:pPr lvl="1"/>
              <a:endParaRPr lang="en-US" sz="3000" dirty="0"/>
            </a:p>
            <a:p>
              <a:pPr lvl="0"/>
              <a:r>
                <a:rPr lang="en-US" sz="3000" b="1" dirty="0" err="1"/>
                <a:t>Behaviours</a:t>
              </a:r>
              <a:r>
                <a:rPr lang="en-US" sz="3000" dirty="0"/>
                <a:t>:</a:t>
              </a:r>
            </a:p>
            <a:p>
              <a:pPr marL="971550" lvl="1" indent="-514350">
                <a:buFont typeface="+mj-lt"/>
                <a:buAutoNum type="arabicPeriod"/>
              </a:pPr>
              <a:r>
                <a:rPr lang="en-US" sz="3000" dirty="0"/>
                <a:t>Patient concerns addressed with empathy and active listening.</a:t>
              </a:r>
            </a:p>
            <a:p>
              <a:pPr marL="971550" lvl="1" indent="-514350">
                <a:buFont typeface="+mj-lt"/>
                <a:buAutoNum type="arabicPeriod"/>
              </a:pPr>
              <a:r>
                <a:rPr lang="en-US" sz="3000" dirty="0"/>
                <a:t> Promoting patient self-management (Lip et al., 2023).</a:t>
              </a:r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669801" y="685800"/>
            <a:ext cx="5554980" cy="142496"/>
            <a:chOff x="0" y="0"/>
            <a:chExt cx="7406640" cy="18999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7406640" cy="189992"/>
            </a:xfrm>
            <a:custGeom>
              <a:avLst/>
              <a:gdLst/>
              <a:ahLst/>
              <a:cxnLst/>
              <a:rect l="l" t="t" r="r" b="b"/>
              <a:pathLst>
                <a:path w="7406640" h="189992">
                  <a:moveTo>
                    <a:pt x="0" y="0"/>
                  </a:moveTo>
                  <a:lnTo>
                    <a:pt x="7406640" y="0"/>
                  </a:lnTo>
                  <a:lnTo>
                    <a:pt x="7406640" y="189992"/>
                  </a:lnTo>
                  <a:lnTo>
                    <a:pt x="0" y="189992"/>
                  </a:lnTo>
                  <a:close/>
                </a:path>
              </a:pathLst>
            </a:custGeom>
            <a:solidFill>
              <a:srgbClr val="366658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2063220" y="680464"/>
            <a:ext cx="5554980" cy="147831"/>
            <a:chOff x="0" y="0"/>
            <a:chExt cx="7406640" cy="19710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7406640" cy="197104"/>
            </a:xfrm>
            <a:custGeom>
              <a:avLst/>
              <a:gdLst/>
              <a:ahLst/>
              <a:cxnLst/>
              <a:rect l="l" t="t" r="r" b="b"/>
              <a:pathLst>
                <a:path w="7406640" h="197104">
                  <a:moveTo>
                    <a:pt x="0" y="0"/>
                  </a:moveTo>
                  <a:lnTo>
                    <a:pt x="7406640" y="0"/>
                  </a:lnTo>
                  <a:lnTo>
                    <a:pt x="7406640" y="197104"/>
                  </a:lnTo>
                  <a:lnTo>
                    <a:pt x="0" y="197104"/>
                  </a:lnTo>
                  <a:close/>
                </a:path>
              </a:pathLst>
            </a:custGeom>
            <a:solidFill>
              <a:srgbClr val="969FA7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6362745" y="685800"/>
            <a:ext cx="5554980" cy="137160"/>
            <a:chOff x="0" y="0"/>
            <a:chExt cx="7406640" cy="18288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406640" cy="182880"/>
            </a:xfrm>
            <a:custGeom>
              <a:avLst/>
              <a:gdLst/>
              <a:ahLst/>
              <a:cxnLst/>
              <a:rect l="l" t="t" r="r" b="b"/>
              <a:pathLst>
                <a:path w="7406640" h="182880">
                  <a:moveTo>
                    <a:pt x="0" y="0"/>
                  </a:moveTo>
                  <a:lnTo>
                    <a:pt x="7406640" y="0"/>
                  </a:lnTo>
                  <a:lnTo>
                    <a:pt x="7406640" y="182880"/>
                  </a:lnTo>
                  <a:lnTo>
                    <a:pt x="0" y="182880"/>
                  </a:lnTo>
                  <a:close/>
                </a:path>
              </a:pathLst>
            </a:custGeom>
            <a:solidFill>
              <a:srgbClr val="8CB64A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660429" y="921610"/>
            <a:ext cx="16964007" cy="1783947"/>
            <a:chOff x="0" y="0"/>
            <a:chExt cx="22618676" cy="2378596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2618700" cy="2378583"/>
            </a:xfrm>
            <a:custGeom>
              <a:avLst/>
              <a:gdLst/>
              <a:ahLst/>
              <a:cxnLst/>
              <a:rect l="l" t="t" r="r" b="b"/>
              <a:pathLst>
                <a:path w="22618700" h="2378583">
                  <a:moveTo>
                    <a:pt x="0" y="0"/>
                  </a:moveTo>
                  <a:lnTo>
                    <a:pt x="22618700" y="0"/>
                  </a:lnTo>
                  <a:lnTo>
                    <a:pt x="22618700" y="2378583"/>
                  </a:lnTo>
                  <a:lnTo>
                    <a:pt x="0" y="2378583"/>
                  </a:lnTo>
                  <a:close/>
                </a:path>
              </a:pathLst>
            </a:custGeom>
            <a:solidFill>
              <a:srgbClr val="366658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871788" y="1053234"/>
            <a:ext cx="16544424" cy="1520700"/>
            <a:chOff x="0" y="0"/>
            <a:chExt cx="22059232" cy="20276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2059232" cy="2027600"/>
            </a:xfrm>
            <a:custGeom>
              <a:avLst/>
              <a:gdLst/>
              <a:ahLst/>
              <a:cxnLst/>
              <a:rect l="l" t="t" r="r" b="b"/>
              <a:pathLst>
                <a:path w="22059232" h="2027600">
                  <a:moveTo>
                    <a:pt x="0" y="0"/>
                  </a:moveTo>
                  <a:lnTo>
                    <a:pt x="22059232" y="0"/>
                  </a:lnTo>
                  <a:lnTo>
                    <a:pt x="22059232" y="2027600"/>
                  </a:lnTo>
                  <a:lnTo>
                    <a:pt x="0" y="202760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85725"/>
              <a:ext cx="22059232" cy="2113325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l">
                <a:lnSpc>
                  <a:spcPts val="5040"/>
                </a:lnSpc>
              </a:pPr>
              <a:r>
                <a:rPr lang="en-US" sz="4200" b="1" dirty="0">
                  <a:solidFill>
                    <a:srgbClr val="FFFFFF"/>
                  </a:solidFill>
                  <a:latin typeface="Gill Sans Bold"/>
                  <a:ea typeface="Gill Sans Bold"/>
                  <a:cs typeface="Gill Sans Bold"/>
                  <a:sym typeface="Gill Sans Bold"/>
                </a:rPr>
                <a:t>Comprehensive Model of Personalized Care</a:t>
              </a: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871789" y="3077863"/>
            <a:ext cx="16273211" cy="6155904"/>
            <a:chOff x="0" y="-257175"/>
            <a:chExt cx="21697615" cy="8207871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20169274" cy="7356606"/>
            </a:xfrm>
            <a:custGeom>
              <a:avLst/>
              <a:gdLst/>
              <a:ahLst/>
              <a:cxnLst/>
              <a:rect l="l" t="t" r="r" b="b"/>
              <a:pathLst>
                <a:path w="20169274" h="7356606">
                  <a:moveTo>
                    <a:pt x="0" y="0"/>
                  </a:moveTo>
                  <a:lnTo>
                    <a:pt x="20169274" y="0"/>
                  </a:lnTo>
                  <a:lnTo>
                    <a:pt x="20169274" y="7356606"/>
                  </a:lnTo>
                  <a:lnTo>
                    <a:pt x="0" y="735660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257175"/>
              <a:ext cx="21697615" cy="8207871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lvl="0">
                <a:lnSpc>
                  <a:spcPct val="150000"/>
                </a:lnSpc>
              </a:pPr>
              <a:r>
                <a:rPr lang="en-US" sz="3000" b="1" dirty="0"/>
                <a:t>Evidence-Based Components</a:t>
              </a:r>
              <a:r>
                <a:rPr lang="en-US" sz="3000" dirty="0"/>
                <a:t>:</a:t>
              </a:r>
            </a:p>
            <a:p>
              <a:pPr lvl="1">
                <a:lnSpc>
                  <a:spcPct val="150000"/>
                </a:lnSpc>
              </a:pPr>
              <a:r>
                <a:rPr lang="en-US" sz="3000" dirty="0"/>
                <a:t>1. For prevention and early intervention, consider regular screenings and lifestyle adjustments. </a:t>
              </a:r>
            </a:p>
            <a:p>
              <a:pPr lvl="1">
                <a:lnSpc>
                  <a:spcPct val="150000"/>
                </a:lnSpc>
              </a:pPr>
              <a:r>
                <a:rPr lang="en-US" sz="3000" dirty="0"/>
                <a:t>2. Immediate thrombolysis and thrombectomy for prompt care and treatment(Ferrari et al., 2024).</a:t>
              </a:r>
            </a:p>
            <a:p>
              <a:pPr lvl="1">
                <a:lnSpc>
                  <a:spcPct val="150000"/>
                </a:lnSpc>
              </a:pPr>
              <a:r>
                <a:rPr lang="en-US" sz="3000" dirty="0"/>
                <a:t>3. Multidisciplinary Rehabilitation: Physiotherapy, speech therapy, and occupational therapy. </a:t>
              </a:r>
            </a:p>
            <a:p>
              <a:pPr lvl="1">
                <a:lnSpc>
                  <a:spcPct val="150000"/>
                </a:lnSpc>
              </a:pPr>
              <a:r>
                <a:rPr lang="en-US" sz="3000" dirty="0"/>
                <a:t>4. Secondary Prevention: Antithrombotic treatment and comorbidity management (Powell, 2025). </a:t>
              </a:r>
            </a:p>
            <a:p>
              <a:pPr lvl="1">
                <a:lnSpc>
                  <a:spcPct val="150000"/>
                </a:lnSpc>
              </a:pPr>
              <a:r>
                <a:rPr lang="en-US" sz="3000" dirty="0"/>
                <a:t>5. Self-Management Support: </a:t>
              </a:r>
              <a:r>
                <a:rPr lang="en-US" sz="3000" dirty="0" err="1"/>
                <a:t>Utilising</a:t>
              </a:r>
              <a:r>
                <a:rPr lang="en-US" sz="3000" dirty="0"/>
                <a:t> information and resources to empower patients. </a:t>
              </a:r>
            </a:p>
            <a:p>
              <a:pPr lvl="1">
                <a:lnSpc>
                  <a:spcPct val="150000"/>
                </a:lnSpc>
              </a:pPr>
              <a:r>
                <a:rPr lang="en-US" sz="3000" dirty="0"/>
                <a:t>6. Integrated Long-Term Care: Person-</a:t>
              </a:r>
              <a:r>
                <a:rPr lang="en-US" sz="3000" dirty="0" err="1"/>
                <a:t>centred</a:t>
              </a:r>
              <a:r>
                <a:rPr lang="en-US" sz="3000" dirty="0"/>
                <a:t>, GP-follow-up, and rehabilitation(Geerlings et al., 2023).</a:t>
              </a:r>
            </a:p>
            <a:p>
              <a:pPr>
                <a:lnSpc>
                  <a:spcPct val="150000"/>
                </a:lnSpc>
              </a:pPr>
              <a:r>
                <a:rPr lang="en-US" sz="3000" b="1" dirty="0"/>
                <a:t>UK Example</a:t>
              </a:r>
              <a:r>
                <a:rPr lang="en-US" sz="3000" dirty="0"/>
                <a:t>: These components are integrated across stroke care pathways in the House of Care paradigm.</a:t>
              </a:r>
              <a:endParaRPr lang="en-US" sz="3000" dirty="0">
                <a:solidFill>
                  <a:srgbClr val="3D3D3D"/>
                </a:solidFill>
                <a:latin typeface="Gill Sans Light"/>
                <a:ea typeface="Gill Sans Light"/>
                <a:cs typeface="Gill Sans Light"/>
                <a:sym typeface="Gill Sans Light"/>
              </a:endParaRPr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669801" y="685800"/>
            <a:ext cx="5554980" cy="142496"/>
            <a:chOff x="0" y="0"/>
            <a:chExt cx="7406640" cy="18999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7406640" cy="189992"/>
            </a:xfrm>
            <a:custGeom>
              <a:avLst/>
              <a:gdLst/>
              <a:ahLst/>
              <a:cxnLst/>
              <a:rect l="l" t="t" r="r" b="b"/>
              <a:pathLst>
                <a:path w="7406640" h="189992">
                  <a:moveTo>
                    <a:pt x="0" y="0"/>
                  </a:moveTo>
                  <a:lnTo>
                    <a:pt x="7406640" y="0"/>
                  </a:lnTo>
                  <a:lnTo>
                    <a:pt x="7406640" y="189992"/>
                  </a:lnTo>
                  <a:lnTo>
                    <a:pt x="0" y="189992"/>
                  </a:lnTo>
                  <a:close/>
                </a:path>
              </a:pathLst>
            </a:custGeom>
            <a:solidFill>
              <a:srgbClr val="366658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2063220" y="680464"/>
            <a:ext cx="5554980" cy="147831"/>
            <a:chOff x="0" y="0"/>
            <a:chExt cx="7406640" cy="19710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7406640" cy="197104"/>
            </a:xfrm>
            <a:custGeom>
              <a:avLst/>
              <a:gdLst/>
              <a:ahLst/>
              <a:cxnLst/>
              <a:rect l="l" t="t" r="r" b="b"/>
              <a:pathLst>
                <a:path w="7406640" h="197104">
                  <a:moveTo>
                    <a:pt x="0" y="0"/>
                  </a:moveTo>
                  <a:lnTo>
                    <a:pt x="7406640" y="0"/>
                  </a:lnTo>
                  <a:lnTo>
                    <a:pt x="7406640" y="197104"/>
                  </a:lnTo>
                  <a:lnTo>
                    <a:pt x="0" y="197104"/>
                  </a:lnTo>
                  <a:close/>
                </a:path>
              </a:pathLst>
            </a:custGeom>
            <a:solidFill>
              <a:srgbClr val="969FA7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6362745" y="685800"/>
            <a:ext cx="5554980" cy="137160"/>
            <a:chOff x="0" y="0"/>
            <a:chExt cx="7406640" cy="18288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406640" cy="182880"/>
            </a:xfrm>
            <a:custGeom>
              <a:avLst/>
              <a:gdLst/>
              <a:ahLst/>
              <a:cxnLst/>
              <a:rect l="l" t="t" r="r" b="b"/>
              <a:pathLst>
                <a:path w="7406640" h="182880">
                  <a:moveTo>
                    <a:pt x="0" y="0"/>
                  </a:moveTo>
                  <a:lnTo>
                    <a:pt x="7406640" y="0"/>
                  </a:lnTo>
                  <a:lnTo>
                    <a:pt x="7406640" y="182880"/>
                  </a:lnTo>
                  <a:lnTo>
                    <a:pt x="0" y="182880"/>
                  </a:lnTo>
                  <a:close/>
                </a:path>
              </a:pathLst>
            </a:custGeom>
            <a:solidFill>
              <a:srgbClr val="8CB64A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660429" y="921610"/>
            <a:ext cx="16964007" cy="1783947"/>
            <a:chOff x="0" y="0"/>
            <a:chExt cx="22618676" cy="2378596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2618700" cy="2378583"/>
            </a:xfrm>
            <a:custGeom>
              <a:avLst/>
              <a:gdLst/>
              <a:ahLst/>
              <a:cxnLst/>
              <a:rect l="l" t="t" r="r" b="b"/>
              <a:pathLst>
                <a:path w="22618700" h="2378583">
                  <a:moveTo>
                    <a:pt x="0" y="0"/>
                  </a:moveTo>
                  <a:lnTo>
                    <a:pt x="22618700" y="0"/>
                  </a:lnTo>
                  <a:lnTo>
                    <a:pt x="22618700" y="2378583"/>
                  </a:lnTo>
                  <a:lnTo>
                    <a:pt x="0" y="2378583"/>
                  </a:lnTo>
                  <a:close/>
                </a:path>
              </a:pathLst>
            </a:custGeom>
            <a:solidFill>
              <a:srgbClr val="366658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871788" y="1053234"/>
            <a:ext cx="16544424" cy="1520700"/>
            <a:chOff x="0" y="0"/>
            <a:chExt cx="22059232" cy="20276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2059232" cy="2027600"/>
            </a:xfrm>
            <a:custGeom>
              <a:avLst/>
              <a:gdLst/>
              <a:ahLst/>
              <a:cxnLst/>
              <a:rect l="l" t="t" r="r" b="b"/>
              <a:pathLst>
                <a:path w="22059232" h="2027600">
                  <a:moveTo>
                    <a:pt x="0" y="0"/>
                  </a:moveTo>
                  <a:lnTo>
                    <a:pt x="22059232" y="0"/>
                  </a:lnTo>
                  <a:lnTo>
                    <a:pt x="22059232" y="2027600"/>
                  </a:lnTo>
                  <a:lnTo>
                    <a:pt x="0" y="202760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85725"/>
              <a:ext cx="22059232" cy="2113325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l">
                <a:lnSpc>
                  <a:spcPts val="5040"/>
                </a:lnSpc>
              </a:pPr>
              <a:r>
                <a:rPr lang="en-US" sz="4200" b="1" dirty="0">
                  <a:solidFill>
                    <a:srgbClr val="FFFFFF"/>
                  </a:solidFill>
                  <a:latin typeface="Gill Sans Bold"/>
                  <a:ea typeface="Gill Sans Bold"/>
                  <a:cs typeface="Gill Sans Bold"/>
                  <a:sym typeface="Gill Sans Bold"/>
                </a:rPr>
                <a:t>Critical Evaluation of Care Models</a:t>
              </a: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669800" y="3116999"/>
            <a:ext cx="16551399" cy="5747741"/>
            <a:chOff x="0" y="-1321237"/>
            <a:chExt cx="22189716" cy="8155858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22189715" cy="5513384"/>
            </a:xfrm>
            <a:custGeom>
              <a:avLst/>
              <a:gdLst/>
              <a:ahLst/>
              <a:cxnLst/>
              <a:rect l="l" t="t" r="r" b="b"/>
              <a:pathLst>
                <a:path w="22189715" h="5513384">
                  <a:moveTo>
                    <a:pt x="0" y="0"/>
                  </a:moveTo>
                  <a:lnTo>
                    <a:pt x="22189715" y="0"/>
                  </a:lnTo>
                  <a:lnTo>
                    <a:pt x="22189715" y="5513384"/>
                  </a:lnTo>
                  <a:lnTo>
                    <a:pt x="0" y="551338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1321237"/>
              <a:ext cx="22189716" cy="8155858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>
                <a:lnSpc>
                  <a:spcPct val="150000"/>
                </a:lnSpc>
              </a:pPr>
              <a:r>
                <a:rPr lang="en-US" sz="3000" b="1" dirty="0"/>
                <a:t>The current challenges: </a:t>
              </a:r>
            </a:p>
            <a:p>
              <a:pPr lvl="1">
                <a:lnSpc>
                  <a:spcPct val="150000"/>
                </a:lnSpc>
              </a:pPr>
              <a:r>
                <a:rPr lang="en-US" sz="3000" dirty="0"/>
                <a:t>Access to emergency care delayed treatment for some.</a:t>
              </a:r>
            </a:p>
            <a:p>
              <a:pPr lvl="1">
                <a:lnSpc>
                  <a:spcPct val="150000"/>
                </a:lnSpc>
              </a:pPr>
              <a:r>
                <a:rPr lang="en-US" sz="3000" dirty="0"/>
                <a:t>Regional differences in mechanical thrombectomy availability </a:t>
              </a:r>
              <a:r>
                <a:rPr lang="en-US" sz="3000" dirty="0">
                  <a:solidFill>
                    <a:srgbClr val="3D3D3D"/>
                  </a:solidFill>
                  <a:ea typeface="Gill Sans Light"/>
                  <a:cs typeface="Gill Sans Light"/>
                  <a:sym typeface="Gill Sans Light"/>
                </a:rPr>
                <a:t>(Marshall et al., 2022).</a:t>
              </a:r>
              <a:endParaRPr lang="en-US" sz="3000" dirty="0"/>
            </a:p>
            <a:p>
              <a:pPr>
                <a:lnSpc>
                  <a:spcPct val="150000"/>
                </a:lnSpc>
              </a:pPr>
              <a:r>
                <a:rPr lang="en-US" sz="3000" b="1" dirty="0"/>
                <a:t>Improvement Opportunities:</a:t>
              </a:r>
            </a:p>
            <a:p>
              <a:pPr lvl="1">
                <a:lnSpc>
                  <a:spcPct val="150000"/>
                </a:lnSpc>
              </a:pPr>
              <a:r>
                <a:rPr lang="en-US" sz="3000" dirty="0"/>
                <a:t>Public education about stroke symptoms and urgency can improve (Bhf.org.uk, 2025).</a:t>
              </a:r>
            </a:p>
            <a:p>
              <a:pPr lvl="1">
                <a:lnSpc>
                  <a:spcPct val="150000"/>
                </a:lnSpc>
              </a:pPr>
              <a:r>
                <a:rPr lang="en-US" sz="3000" dirty="0"/>
                <a:t>Improved rehabilitation and post-stroke care in impoverished populations (Patel et al., 2018)..</a:t>
              </a:r>
            </a:p>
            <a:p>
              <a:pPr>
                <a:lnSpc>
                  <a:spcPct val="150000"/>
                </a:lnSpc>
              </a:pPr>
              <a:r>
                <a:rPr lang="en-US" sz="3000" b="1" dirty="0"/>
                <a:t>Framework Application: </a:t>
              </a:r>
            </a:p>
            <a:p>
              <a:pPr lvl="1">
                <a:lnSpc>
                  <a:spcPct val="150000"/>
                </a:lnSpc>
              </a:pPr>
              <a:r>
                <a:rPr lang="en-US" sz="3000" dirty="0"/>
                <a:t>Person-</a:t>
              </a:r>
              <a:r>
                <a:rPr lang="en-US" sz="3000" dirty="0" err="1"/>
                <a:t>centred</a:t>
              </a:r>
              <a:r>
                <a:rPr lang="en-US" sz="3000" dirty="0"/>
                <a:t> care improves stroke survivors' outcomes by </a:t>
              </a:r>
              <a:r>
                <a:rPr lang="en-US" sz="3000" dirty="0" err="1"/>
                <a:t>personalising</a:t>
              </a:r>
              <a:r>
                <a:rPr lang="en-US" sz="3000" dirty="0"/>
                <a:t> therapy.</a:t>
              </a:r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669801" y="685800"/>
            <a:ext cx="5554980" cy="142496"/>
            <a:chOff x="0" y="0"/>
            <a:chExt cx="7406640" cy="18999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7406640" cy="189992"/>
            </a:xfrm>
            <a:custGeom>
              <a:avLst/>
              <a:gdLst/>
              <a:ahLst/>
              <a:cxnLst/>
              <a:rect l="l" t="t" r="r" b="b"/>
              <a:pathLst>
                <a:path w="7406640" h="189992">
                  <a:moveTo>
                    <a:pt x="0" y="0"/>
                  </a:moveTo>
                  <a:lnTo>
                    <a:pt x="7406640" y="0"/>
                  </a:lnTo>
                  <a:lnTo>
                    <a:pt x="7406640" y="189992"/>
                  </a:lnTo>
                  <a:lnTo>
                    <a:pt x="0" y="189992"/>
                  </a:lnTo>
                  <a:close/>
                </a:path>
              </a:pathLst>
            </a:custGeom>
            <a:solidFill>
              <a:srgbClr val="366658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2063220" y="680464"/>
            <a:ext cx="5554980" cy="147831"/>
            <a:chOff x="0" y="0"/>
            <a:chExt cx="7406640" cy="19710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7406640" cy="197104"/>
            </a:xfrm>
            <a:custGeom>
              <a:avLst/>
              <a:gdLst/>
              <a:ahLst/>
              <a:cxnLst/>
              <a:rect l="l" t="t" r="r" b="b"/>
              <a:pathLst>
                <a:path w="7406640" h="197104">
                  <a:moveTo>
                    <a:pt x="0" y="0"/>
                  </a:moveTo>
                  <a:lnTo>
                    <a:pt x="7406640" y="0"/>
                  </a:lnTo>
                  <a:lnTo>
                    <a:pt x="7406640" y="197104"/>
                  </a:lnTo>
                  <a:lnTo>
                    <a:pt x="0" y="197104"/>
                  </a:lnTo>
                  <a:close/>
                </a:path>
              </a:pathLst>
            </a:custGeom>
            <a:solidFill>
              <a:srgbClr val="969FA7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6362745" y="685800"/>
            <a:ext cx="5554980" cy="137160"/>
            <a:chOff x="0" y="0"/>
            <a:chExt cx="7406640" cy="18288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406640" cy="182880"/>
            </a:xfrm>
            <a:custGeom>
              <a:avLst/>
              <a:gdLst/>
              <a:ahLst/>
              <a:cxnLst/>
              <a:rect l="l" t="t" r="r" b="b"/>
              <a:pathLst>
                <a:path w="7406640" h="182880">
                  <a:moveTo>
                    <a:pt x="0" y="0"/>
                  </a:moveTo>
                  <a:lnTo>
                    <a:pt x="7406640" y="0"/>
                  </a:lnTo>
                  <a:lnTo>
                    <a:pt x="7406640" y="182880"/>
                  </a:lnTo>
                  <a:lnTo>
                    <a:pt x="0" y="182880"/>
                  </a:lnTo>
                  <a:close/>
                </a:path>
              </a:pathLst>
            </a:custGeom>
            <a:solidFill>
              <a:srgbClr val="8CB64A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660429" y="921610"/>
            <a:ext cx="16964007" cy="1783947"/>
            <a:chOff x="0" y="0"/>
            <a:chExt cx="22618676" cy="2378596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2618700" cy="2378583"/>
            </a:xfrm>
            <a:custGeom>
              <a:avLst/>
              <a:gdLst/>
              <a:ahLst/>
              <a:cxnLst/>
              <a:rect l="l" t="t" r="r" b="b"/>
              <a:pathLst>
                <a:path w="22618700" h="2378583">
                  <a:moveTo>
                    <a:pt x="0" y="0"/>
                  </a:moveTo>
                  <a:lnTo>
                    <a:pt x="22618700" y="0"/>
                  </a:lnTo>
                  <a:lnTo>
                    <a:pt x="22618700" y="2378583"/>
                  </a:lnTo>
                  <a:lnTo>
                    <a:pt x="0" y="2378583"/>
                  </a:lnTo>
                  <a:close/>
                </a:path>
              </a:pathLst>
            </a:custGeom>
            <a:solidFill>
              <a:srgbClr val="366658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871788" y="1053234"/>
            <a:ext cx="16544424" cy="1520700"/>
            <a:chOff x="0" y="0"/>
            <a:chExt cx="22059232" cy="20276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2059232" cy="2027600"/>
            </a:xfrm>
            <a:custGeom>
              <a:avLst/>
              <a:gdLst/>
              <a:ahLst/>
              <a:cxnLst/>
              <a:rect l="l" t="t" r="r" b="b"/>
              <a:pathLst>
                <a:path w="22059232" h="2027600">
                  <a:moveTo>
                    <a:pt x="0" y="0"/>
                  </a:moveTo>
                  <a:lnTo>
                    <a:pt x="22059232" y="0"/>
                  </a:lnTo>
                  <a:lnTo>
                    <a:pt x="22059232" y="2027600"/>
                  </a:lnTo>
                  <a:lnTo>
                    <a:pt x="0" y="202760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85725"/>
              <a:ext cx="22059232" cy="2113325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l">
                <a:lnSpc>
                  <a:spcPts val="5040"/>
                </a:lnSpc>
              </a:pPr>
              <a:r>
                <a:rPr lang="en-US" sz="4200" b="1" dirty="0">
                  <a:solidFill>
                    <a:srgbClr val="FFFFFF"/>
                  </a:solidFill>
                  <a:latin typeface="Gill Sans Bold"/>
                  <a:ea typeface="Gill Sans Bold"/>
                  <a:cs typeface="Gill Sans Bold"/>
                  <a:sym typeface="Gill Sans Bold"/>
                </a:rPr>
                <a:t>Skills, Values, and </a:t>
              </a:r>
              <a:r>
                <a:rPr lang="en-US" sz="4200" b="1" dirty="0" err="1">
                  <a:solidFill>
                    <a:srgbClr val="FFFFFF"/>
                  </a:solidFill>
                  <a:latin typeface="Gill Sans Bold"/>
                  <a:ea typeface="Gill Sans Bold"/>
                  <a:cs typeface="Gill Sans Bold"/>
                  <a:sym typeface="Gill Sans Bold"/>
                </a:rPr>
                <a:t>Behaviours</a:t>
              </a:r>
              <a:r>
                <a:rPr lang="en-US" sz="4200" b="1" dirty="0">
                  <a:solidFill>
                    <a:srgbClr val="FFFFFF"/>
                  </a:solidFill>
                  <a:latin typeface="Gill Sans Bold"/>
                  <a:ea typeface="Gill Sans Bold"/>
                  <a:cs typeface="Gill Sans Bold"/>
                  <a:sym typeface="Gill Sans Bold"/>
                </a:rPr>
                <a:t> in Stroke Care</a:t>
              </a: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680687" y="2902278"/>
            <a:ext cx="13721114" cy="6463112"/>
            <a:chOff x="-201680" y="-491289"/>
            <a:chExt cx="14480723" cy="8617483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14279043" cy="7356606"/>
            </a:xfrm>
            <a:custGeom>
              <a:avLst/>
              <a:gdLst/>
              <a:ahLst/>
              <a:cxnLst/>
              <a:rect l="l" t="t" r="r" b="b"/>
              <a:pathLst>
                <a:path w="14279043" h="7356606">
                  <a:moveTo>
                    <a:pt x="0" y="0"/>
                  </a:moveTo>
                  <a:lnTo>
                    <a:pt x="14279043" y="0"/>
                  </a:lnTo>
                  <a:lnTo>
                    <a:pt x="14279043" y="7356606"/>
                  </a:lnTo>
                  <a:lnTo>
                    <a:pt x="0" y="735660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-201680" y="-491289"/>
              <a:ext cx="14118205" cy="8617483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>
                <a:lnSpc>
                  <a:spcPct val="150000"/>
                </a:lnSpc>
              </a:pPr>
              <a:r>
                <a:rPr lang="en-US" sz="3200" b="1" dirty="0"/>
                <a:t>Essential Skills: </a:t>
              </a:r>
            </a:p>
            <a:p>
              <a:pPr lvl="1">
                <a:lnSpc>
                  <a:spcPct val="150000"/>
                </a:lnSpc>
              </a:pPr>
              <a:r>
                <a:rPr lang="en-US" sz="3200" dirty="0"/>
                <a:t>Experience with thrombolysis and rehabilitation. </a:t>
              </a:r>
            </a:p>
            <a:p>
              <a:pPr lvl="1">
                <a:lnSpc>
                  <a:spcPct val="150000"/>
                </a:lnSpc>
              </a:pPr>
              <a:r>
                <a:rPr lang="en-US" sz="3200" dirty="0"/>
                <a:t>Communicating with patients and families well (Heath-Kelly, 2013). </a:t>
              </a:r>
            </a:p>
            <a:p>
              <a:pPr>
                <a:lnSpc>
                  <a:spcPct val="150000"/>
                </a:lnSpc>
              </a:pPr>
              <a:r>
                <a:rPr lang="en-US" sz="3200" b="1" dirty="0"/>
                <a:t>Values in Practice: </a:t>
              </a:r>
            </a:p>
            <a:p>
              <a:pPr lvl="1">
                <a:lnSpc>
                  <a:spcPct val="150000"/>
                </a:lnSpc>
              </a:pPr>
              <a:r>
                <a:rPr lang="en-US" sz="3200" dirty="0"/>
                <a:t>Including stroke survivors in care decisions. </a:t>
              </a:r>
            </a:p>
            <a:p>
              <a:pPr lvl="1">
                <a:lnSpc>
                  <a:spcPct val="150000"/>
                </a:lnSpc>
              </a:pPr>
              <a:r>
                <a:rPr lang="en-US" sz="3200" dirty="0"/>
                <a:t>Understanding stroke's mental and physical impacts. </a:t>
              </a:r>
            </a:p>
            <a:p>
              <a:pPr>
                <a:lnSpc>
                  <a:spcPct val="150000"/>
                </a:lnSpc>
              </a:pPr>
              <a:r>
                <a:rPr lang="en-US" sz="3200" b="1" dirty="0"/>
                <a:t>Effective Care </a:t>
              </a:r>
              <a:r>
                <a:rPr lang="en-US" sz="3200" b="1" dirty="0" err="1"/>
                <a:t>Behaviours</a:t>
              </a:r>
              <a:r>
                <a:rPr lang="en-US" sz="3200" b="1" dirty="0"/>
                <a:t>: </a:t>
              </a:r>
            </a:p>
            <a:p>
              <a:pPr lvl="1">
                <a:lnSpc>
                  <a:spcPct val="150000"/>
                </a:lnSpc>
              </a:pPr>
              <a:r>
                <a:rPr lang="en-US" sz="3200" dirty="0"/>
                <a:t>Teamwork with nurses, physiotherapists, and doctors. </a:t>
              </a:r>
            </a:p>
            <a:p>
              <a:pPr lvl="1">
                <a:lnSpc>
                  <a:spcPct val="150000"/>
                </a:lnSpc>
              </a:pPr>
              <a:r>
                <a:rPr lang="en-US" sz="3200" dirty="0"/>
                <a:t>Action on comorbidities like hypertension and diabetes (Lowe, 2016).</a:t>
              </a:r>
            </a:p>
          </p:txBody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669801" y="685800"/>
            <a:ext cx="5554980" cy="142496"/>
            <a:chOff x="0" y="0"/>
            <a:chExt cx="7406640" cy="18999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7406640" cy="189992"/>
            </a:xfrm>
            <a:custGeom>
              <a:avLst/>
              <a:gdLst/>
              <a:ahLst/>
              <a:cxnLst/>
              <a:rect l="l" t="t" r="r" b="b"/>
              <a:pathLst>
                <a:path w="7406640" h="189992">
                  <a:moveTo>
                    <a:pt x="0" y="0"/>
                  </a:moveTo>
                  <a:lnTo>
                    <a:pt x="7406640" y="0"/>
                  </a:lnTo>
                  <a:lnTo>
                    <a:pt x="7406640" y="189992"/>
                  </a:lnTo>
                  <a:lnTo>
                    <a:pt x="0" y="189992"/>
                  </a:lnTo>
                  <a:close/>
                </a:path>
              </a:pathLst>
            </a:custGeom>
            <a:solidFill>
              <a:srgbClr val="366658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2063220" y="680464"/>
            <a:ext cx="5554980" cy="147831"/>
            <a:chOff x="0" y="0"/>
            <a:chExt cx="7406640" cy="19710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7406640" cy="197104"/>
            </a:xfrm>
            <a:custGeom>
              <a:avLst/>
              <a:gdLst/>
              <a:ahLst/>
              <a:cxnLst/>
              <a:rect l="l" t="t" r="r" b="b"/>
              <a:pathLst>
                <a:path w="7406640" h="197104">
                  <a:moveTo>
                    <a:pt x="0" y="0"/>
                  </a:moveTo>
                  <a:lnTo>
                    <a:pt x="7406640" y="0"/>
                  </a:lnTo>
                  <a:lnTo>
                    <a:pt x="7406640" y="197104"/>
                  </a:lnTo>
                  <a:lnTo>
                    <a:pt x="0" y="197104"/>
                  </a:lnTo>
                  <a:close/>
                </a:path>
              </a:pathLst>
            </a:custGeom>
            <a:solidFill>
              <a:srgbClr val="969FA7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6362745" y="685800"/>
            <a:ext cx="5554980" cy="137160"/>
            <a:chOff x="0" y="0"/>
            <a:chExt cx="7406640" cy="18288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406640" cy="182880"/>
            </a:xfrm>
            <a:custGeom>
              <a:avLst/>
              <a:gdLst/>
              <a:ahLst/>
              <a:cxnLst/>
              <a:rect l="l" t="t" r="r" b="b"/>
              <a:pathLst>
                <a:path w="7406640" h="182880">
                  <a:moveTo>
                    <a:pt x="0" y="0"/>
                  </a:moveTo>
                  <a:lnTo>
                    <a:pt x="7406640" y="0"/>
                  </a:lnTo>
                  <a:lnTo>
                    <a:pt x="7406640" y="182880"/>
                  </a:lnTo>
                  <a:lnTo>
                    <a:pt x="0" y="182880"/>
                  </a:lnTo>
                  <a:close/>
                </a:path>
              </a:pathLst>
            </a:custGeom>
            <a:solidFill>
              <a:srgbClr val="8CB64A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660429" y="921610"/>
            <a:ext cx="16964007" cy="1783947"/>
            <a:chOff x="0" y="0"/>
            <a:chExt cx="22618676" cy="2378596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2618700" cy="2378583"/>
            </a:xfrm>
            <a:custGeom>
              <a:avLst/>
              <a:gdLst/>
              <a:ahLst/>
              <a:cxnLst/>
              <a:rect l="l" t="t" r="r" b="b"/>
              <a:pathLst>
                <a:path w="22618700" h="2378583">
                  <a:moveTo>
                    <a:pt x="0" y="0"/>
                  </a:moveTo>
                  <a:lnTo>
                    <a:pt x="22618700" y="0"/>
                  </a:lnTo>
                  <a:lnTo>
                    <a:pt x="22618700" y="2378583"/>
                  </a:lnTo>
                  <a:lnTo>
                    <a:pt x="0" y="2378583"/>
                  </a:lnTo>
                  <a:close/>
                </a:path>
              </a:pathLst>
            </a:custGeom>
            <a:solidFill>
              <a:srgbClr val="366658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871788" y="1053234"/>
            <a:ext cx="16544424" cy="1520700"/>
            <a:chOff x="0" y="0"/>
            <a:chExt cx="22059232" cy="20276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2059232" cy="2027600"/>
            </a:xfrm>
            <a:custGeom>
              <a:avLst/>
              <a:gdLst/>
              <a:ahLst/>
              <a:cxnLst/>
              <a:rect l="l" t="t" r="r" b="b"/>
              <a:pathLst>
                <a:path w="22059232" h="2027600">
                  <a:moveTo>
                    <a:pt x="0" y="0"/>
                  </a:moveTo>
                  <a:lnTo>
                    <a:pt x="22059232" y="0"/>
                  </a:lnTo>
                  <a:lnTo>
                    <a:pt x="22059232" y="2027600"/>
                  </a:lnTo>
                  <a:lnTo>
                    <a:pt x="0" y="202760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85725"/>
              <a:ext cx="22059232" cy="2113325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l">
                <a:lnSpc>
                  <a:spcPts val="5040"/>
                </a:lnSpc>
              </a:pPr>
              <a:r>
                <a:rPr lang="en-US" sz="4200" b="1" dirty="0">
                  <a:solidFill>
                    <a:srgbClr val="FFFFFF"/>
                  </a:solidFill>
                  <a:latin typeface="Gill Sans Bold"/>
                  <a:ea typeface="Gill Sans Bold"/>
                  <a:cs typeface="Gill Sans Bold"/>
                  <a:sym typeface="Gill Sans Bold"/>
                </a:rPr>
                <a:t>Models &amp; Frameworks for Stroke Care</a:t>
              </a:r>
            </a:p>
          </p:txBody>
        </p:sp>
      </p:grpSp>
      <p:sp>
        <p:nvSpPr>
          <p:cNvPr id="18" name="Rectangle 3">
            <a:extLst>
              <a:ext uri="{FF2B5EF4-FFF2-40B4-BE49-F238E27FC236}">
                <a16:creationId xmlns:a16="http://schemas.microsoft.com/office/drawing/2014/main" id="{C61A2D41-F11C-7C7B-F131-09DA60E9E8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4985" y="3923175"/>
            <a:ext cx="11262739" cy="444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House of Care Model:</a:t>
            </a:r>
          </a:p>
          <a:p>
            <a:pPr marL="914400" lvl="1" indent="-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Promotes self-management and primary-secondary-community service cooperation (Laws et al., 2025).</a:t>
            </a:r>
            <a:b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kumimoji="0" lang="en-US" altLang="en-US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NHS Integrated Stroke Pathway:</a:t>
            </a:r>
          </a:p>
          <a:p>
            <a:pPr marL="914400" lvl="1" indent="-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Emergency, rehabilitation, and long-term care. </a:t>
            </a:r>
          </a:p>
          <a:p>
            <a:pPr marL="914400" lvl="1" indent="-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Promotes stroke recovery continuity (Laws et al., 2025).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9BC1A3B4-6BEA-EB4A-7C88-231FB3D1CA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56720" y="3553844"/>
            <a:ext cx="7187181" cy="4329547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072117B2-0C69-49F5-9453-7DF43DE7F57D}"/>
              </a:ext>
            </a:extLst>
          </p:cNvPr>
          <p:cNvSpPr txBox="1"/>
          <p:nvPr/>
        </p:nvSpPr>
        <p:spPr>
          <a:xfrm>
            <a:off x="13868400" y="7962900"/>
            <a:ext cx="16764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(Source: (NHS England, 2024) </a:t>
            </a:r>
            <a:endParaRPr lang="en-GB" sz="14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669801" y="685800"/>
            <a:ext cx="5554980" cy="142496"/>
            <a:chOff x="0" y="0"/>
            <a:chExt cx="7406640" cy="18999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7406640" cy="189992"/>
            </a:xfrm>
            <a:custGeom>
              <a:avLst/>
              <a:gdLst/>
              <a:ahLst/>
              <a:cxnLst/>
              <a:rect l="l" t="t" r="r" b="b"/>
              <a:pathLst>
                <a:path w="7406640" h="189992">
                  <a:moveTo>
                    <a:pt x="0" y="0"/>
                  </a:moveTo>
                  <a:lnTo>
                    <a:pt x="7406640" y="0"/>
                  </a:lnTo>
                  <a:lnTo>
                    <a:pt x="7406640" y="189992"/>
                  </a:lnTo>
                  <a:lnTo>
                    <a:pt x="0" y="189992"/>
                  </a:lnTo>
                  <a:close/>
                </a:path>
              </a:pathLst>
            </a:custGeom>
            <a:solidFill>
              <a:srgbClr val="366658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2063220" y="680464"/>
            <a:ext cx="5554980" cy="147831"/>
            <a:chOff x="0" y="0"/>
            <a:chExt cx="7406640" cy="19710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7406640" cy="197104"/>
            </a:xfrm>
            <a:custGeom>
              <a:avLst/>
              <a:gdLst/>
              <a:ahLst/>
              <a:cxnLst/>
              <a:rect l="l" t="t" r="r" b="b"/>
              <a:pathLst>
                <a:path w="7406640" h="197104">
                  <a:moveTo>
                    <a:pt x="0" y="0"/>
                  </a:moveTo>
                  <a:lnTo>
                    <a:pt x="7406640" y="0"/>
                  </a:lnTo>
                  <a:lnTo>
                    <a:pt x="7406640" y="197104"/>
                  </a:lnTo>
                  <a:lnTo>
                    <a:pt x="0" y="197104"/>
                  </a:lnTo>
                  <a:close/>
                </a:path>
              </a:pathLst>
            </a:custGeom>
            <a:solidFill>
              <a:srgbClr val="969FA7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6362745" y="685800"/>
            <a:ext cx="5554980" cy="137160"/>
            <a:chOff x="0" y="0"/>
            <a:chExt cx="7406640" cy="18288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406640" cy="182880"/>
            </a:xfrm>
            <a:custGeom>
              <a:avLst/>
              <a:gdLst/>
              <a:ahLst/>
              <a:cxnLst/>
              <a:rect l="l" t="t" r="r" b="b"/>
              <a:pathLst>
                <a:path w="7406640" h="182880">
                  <a:moveTo>
                    <a:pt x="0" y="0"/>
                  </a:moveTo>
                  <a:lnTo>
                    <a:pt x="7406640" y="0"/>
                  </a:lnTo>
                  <a:lnTo>
                    <a:pt x="7406640" y="182880"/>
                  </a:lnTo>
                  <a:lnTo>
                    <a:pt x="0" y="182880"/>
                  </a:lnTo>
                  <a:close/>
                </a:path>
              </a:pathLst>
            </a:custGeom>
            <a:solidFill>
              <a:srgbClr val="8CB64A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660429" y="921610"/>
            <a:ext cx="16964007" cy="1783947"/>
            <a:chOff x="0" y="0"/>
            <a:chExt cx="22618676" cy="2378596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2618700" cy="2378583"/>
            </a:xfrm>
            <a:custGeom>
              <a:avLst/>
              <a:gdLst/>
              <a:ahLst/>
              <a:cxnLst/>
              <a:rect l="l" t="t" r="r" b="b"/>
              <a:pathLst>
                <a:path w="22618700" h="2378583">
                  <a:moveTo>
                    <a:pt x="0" y="0"/>
                  </a:moveTo>
                  <a:lnTo>
                    <a:pt x="22618700" y="0"/>
                  </a:lnTo>
                  <a:lnTo>
                    <a:pt x="22618700" y="2378583"/>
                  </a:lnTo>
                  <a:lnTo>
                    <a:pt x="0" y="2378583"/>
                  </a:lnTo>
                  <a:close/>
                </a:path>
              </a:pathLst>
            </a:custGeom>
            <a:solidFill>
              <a:srgbClr val="366658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871788" y="1053234"/>
            <a:ext cx="16544424" cy="1520700"/>
            <a:chOff x="0" y="0"/>
            <a:chExt cx="22059232" cy="20276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2059232" cy="2027600"/>
            </a:xfrm>
            <a:custGeom>
              <a:avLst/>
              <a:gdLst/>
              <a:ahLst/>
              <a:cxnLst/>
              <a:rect l="l" t="t" r="r" b="b"/>
              <a:pathLst>
                <a:path w="22059232" h="2027600">
                  <a:moveTo>
                    <a:pt x="0" y="0"/>
                  </a:moveTo>
                  <a:lnTo>
                    <a:pt x="22059232" y="0"/>
                  </a:lnTo>
                  <a:lnTo>
                    <a:pt x="22059232" y="2027600"/>
                  </a:lnTo>
                  <a:lnTo>
                    <a:pt x="0" y="202760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85725"/>
              <a:ext cx="22059232" cy="2113325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l">
                <a:lnSpc>
                  <a:spcPts val="5040"/>
                </a:lnSpc>
              </a:pPr>
              <a:r>
                <a:rPr lang="en-US" sz="4200" b="1" dirty="0">
                  <a:solidFill>
                    <a:srgbClr val="FFFFFF"/>
                  </a:solidFill>
                  <a:latin typeface="Gill Sans Bold"/>
                  <a:ea typeface="Gill Sans Bold"/>
                  <a:cs typeface="Gill Sans Bold"/>
                  <a:sym typeface="Gill Sans Bold"/>
                </a:rPr>
                <a:t>Future Directions in Ischemic Stroke Management</a:t>
              </a:r>
            </a:p>
          </p:txBody>
        </p:sp>
      </p:grpSp>
      <p:sp>
        <p:nvSpPr>
          <p:cNvPr id="16" name="TextBox 16"/>
          <p:cNvSpPr txBox="1"/>
          <p:nvPr/>
        </p:nvSpPr>
        <p:spPr>
          <a:xfrm>
            <a:off x="871788" y="3056431"/>
            <a:ext cx="14596812" cy="5731768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150000"/>
              </a:lnSpc>
            </a:pPr>
            <a:r>
              <a:rPr lang="en-US" sz="3200" b="1" dirty="0"/>
              <a:t>Technological Advancements</a:t>
            </a:r>
            <a:r>
              <a:rPr lang="en-US" sz="3200" dirty="0"/>
              <a:t>:</a:t>
            </a:r>
          </a:p>
          <a:p>
            <a:pPr lvl="1">
              <a:lnSpc>
                <a:spcPct val="150000"/>
              </a:lnSpc>
            </a:pPr>
            <a:r>
              <a:rPr lang="en-US" sz="3200" dirty="0"/>
              <a:t>Telemedicine and digital health for remote stroke rehabilitation.</a:t>
            </a:r>
          </a:p>
          <a:p>
            <a:pPr lvl="1">
              <a:lnSpc>
                <a:spcPct val="150000"/>
              </a:lnSpc>
            </a:pPr>
            <a:r>
              <a:rPr lang="en-US" sz="3200" dirty="0"/>
              <a:t>AI and machine learning for early detection and diagnosis (Ferrari et al., 2024).</a:t>
            </a:r>
          </a:p>
          <a:p>
            <a:pPr lvl="0">
              <a:lnSpc>
                <a:spcPct val="150000"/>
              </a:lnSpc>
            </a:pPr>
            <a:r>
              <a:rPr lang="en-US" sz="3200" b="1" dirty="0"/>
              <a:t>Policy Focus</a:t>
            </a:r>
            <a:r>
              <a:rPr lang="en-US" sz="3200" dirty="0"/>
              <a:t>:</a:t>
            </a:r>
          </a:p>
          <a:p>
            <a:pPr lvl="1">
              <a:lnSpc>
                <a:spcPct val="150000"/>
              </a:lnSpc>
            </a:pPr>
            <a:r>
              <a:rPr lang="en-US" sz="3200" dirty="0"/>
              <a:t>Focus on stroke prevention and early intervention.</a:t>
            </a:r>
          </a:p>
          <a:p>
            <a:pPr lvl="1">
              <a:lnSpc>
                <a:spcPct val="150000"/>
              </a:lnSpc>
            </a:pPr>
            <a:r>
              <a:rPr lang="en-US" sz="3200" dirty="0"/>
              <a:t>National lifestyle-related stroke prevention efforts for high-risk populations (Gormley et al., 2022).</a:t>
            </a:r>
            <a:endParaRPr lang="en-US" sz="3200" dirty="0">
              <a:solidFill>
                <a:srgbClr val="3D3D3D"/>
              </a:solidFill>
              <a:latin typeface="Gill Sans Light"/>
              <a:ea typeface="Gill Sans Light"/>
              <a:cs typeface="Gill Sans Light"/>
              <a:sym typeface="Gill Sans Light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669801" y="685800"/>
            <a:ext cx="5554980" cy="142496"/>
            <a:chOff x="0" y="0"/>
            <a:chExt cx="7406640" cy="18999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7406640" cy="189992"/>
            </a:xfrm>
            <a:custGeom>
              <a:avLst/>
              <a:gdLst/>
              <a:ahLst/>
              <a:cxnLst/>
              <a:rect l="l" t="t" r="r" b="b"/>
              <a:pathLst>
                <a:path w="7406640" h="189992">
                  <a:moveTo>
                    <a:pt x="0" y="0"/>
                  </a:moveTo>
                  <a:lnTo>
                    <a:pt x="7406640" y="0"/>
                  </a:lnTo>
                  <a:lnTo>
                    <a:pt x="7406640" y="189992"/>
                  </a:lnTo>
                  <a:lnTo>
                    <a:pt x="0" y="189992"/>
                  </a:lnTo>
                  <a:close/>
                </a:path>
              </a:pathLst>
            </a:custGeom>
            <a:solidFill>
              <a:srgbClr val="366658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2063220" y="680464"/>
            <a:ext cx="5554980" cy="147831"/>
            <a:chOff x="0" y="0"/>
            <a:chExt cx="7406640" cy="19710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7406640" cy="197104"/>
            </a:xfrm>
            <a:custGeom>
              <a:avLst/>
              <a:gdLst/>
              <a:ahLst/>
              <a:cxnLst/>
              <a:rect l="l" t="t" r="r" b="b"/>
              <a:pathLst>
                <a:path w="7406640" h="197104">
                  <a:moveTo>
                    <a:pt x="0" y="0"/>
                  </a:moveTo>
                  <a:lnTo>
                    <a:pt x="7406640" y="0"/>
                  </a:lnTo>
                  <a:lnTo>
                    <a:pt x="7406640" y="197104"/>
                  </a:lnTo>
                  <a:lnTo>
                    <a:pt x="0" y="197104"/>
                  </a:lnTo>
                  <a:close/>
                </a:path>
              </a:pathLst>
            </a:custGeom>
            <a:solidFill>
              <a:srgbClr val="969FA7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6362745" y="685800"/>
            <a:ext cx="5554980" cy="137160"/>
            <a:chOff x="0" y="0"/>
            <a:chExt cx="7406640" cy="18288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406640" cy="182880"/>
            </a:xfrm>
            <a:custGeom>
              <a:avLst/>
              <a:gdLst/>
              <a:ahLst/>
              <a:cxnLst/>
              <a:rect l="l" t="t" r="r" b="b"/>
              <a:pathLst>
                <a:path w="7406640" h="182880">
                  <a:moveTo>
                    <a:pt x="0" y="0"/>
                  </a:moveTo>
                  <a:lnTo>
                    <a:pt x="7406640" y="0"/>
                  </a:lnTo>
                  <a:lnTo>
                    <a:pt x="7406640" y="182880"/>
                  </a:lnTo>
                  <a:lnTo>
                    <a:pt x="0" y="182880"/>
                  </a:lnTo>
                  <a:close/>
                </a:path>
              </a:pathLst>
            </a:custGeom>
            <a:solidFill>
              <a:srgbClr val="8CB64A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660429" y="921610"/>
            <a:ext cx="16964007" cy="1783947"/>
            <a:chOff x="0" y="0"/>
            <a:chExt cx="22618676" cy="2378596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2618700" cy="2378583"/>
            </a:xfrm>
            <a:custGeom>
              <a:avLst/>
              <a:gdLst/>
              <a:ahLst/>
              <a:cxnLst/>
              <a:rect l="l" t="t" r="r" b="b"/>
              <a:pathLst>
                <a:path w="22618700" h="2378583">
                  <a:moveTo>
                    <a:pt x="0" y="0"/>
                  </a:moveTo>
                  <a:lnTo>
                    <a:pt x="22618700" y="0"/>
                  </a:lnTo>
                  <a:lnTo>
                    <a:pt x="22618700" y="2378583"/>
                  </a:lnTo>
                  <a:lnTo>
                    <a:pt x="0" y="2378583"/>
                  </a:lnTo>
                  <a:close/>
                </a:path>
              </a:pathLst>
            </a:custGeom>
            <a:solidFill>
              <a:srgbClr val="366658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871788" y="1053234"/>
            <a:ext cx="16544424" cy="1520700"/>
            <a:chOff x="0" y="0"/>
            <a:chExt cx="22059232" cy="20276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2059232" cy="2027600"/>
            </a:xfrm>
            <a:custGeom>
              <a:avLst/>
              <a:gdLst/>
              <a:ahLst/>
              <a:cxnLst/>
              <a:rect l="l" t="t" r="r" b="b"/>
              <a:pathLst>
                <a:path w="22059232" h="2027600">
                  <a:moveTo>
                    <a:pt x="0" y="0"/>
                  </a:moveTo>
                  <a:lnTo>
                    <a:pt x="22059232" y="0"/>
                  </a:lnTo>
                  <a:lnTo>
                    <a:pt x="22059232" y="2027600"/>
                  </a:lnTo>
                  <a:lnTo>
                    <a:pt x="0" y="202760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85725"/>
              <a:ext cx="22059232" cy="2113325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l">
                <a:lnSpc>
                  <a:spcPts val="5040"/>
                </a:lnSpc>
              </a:pPr>
              <a:r>
                <a:rPr lang="en-US" sz="4200" b="1" dirty="0">
                  <a:solidFill>
                    <a:srgbClr val="FFFFFF"/>
                  </a:solidFill>
                  <a:latin typeface="Gill Sans Bold"/>
                  <a:ea typeface="Gill Sans Bold"/>
                  <a:cs typeface="Gill Sans Bold"/>
                  <a:sym typeface="Gill Sans Bold"/>
                </a:rPr>
                <a:t>Conclusion</a:t>
              </a: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871788" y="3101054"/>
            <a:ext cx="16544422" cy="6669836"/>
            <a:chOff x="0" y="-192048"/>
            <a:chExt cx="22059230" cy="7548654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22059230" cy="7356606"/>
            </a:xfrm>
            <a:custGeom>
              <a:avLst/>
              <a:gdLst/>
              <a:ahLst/>
              <a:cxnLst/>
              <a:rect l="l" t="t" r="r" b="b"/>
              <a:pathLst>
                <a:path w="22059230" h="7356606">
                  <a:moveTo>
                    <a:pt x="0" y="0"/>
                  </a:moveTo>
                  <a:lnTo>
                    <a:pt x="22059230" y="0"/>
                  </a:lnTo>
                  <a:lnTo>
                    <a:pt x="22059230" y="7356606"/>
                  </a:lnTo>
                  <a:lnTo>
                    <a:pt x="0" y="735660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192048"/>
              <a:ext cx="19920858" cy="7356606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>
                <a:lnSpc>
                  <a:spcPct val="150000"/>
                </a:lnSpc>
              </a:pPr>
              <a:r>
                <a:rPr lang="en-US" sz="3200" b="1" dirty="0"/>
                <a:t>Key Takeaways: </a:t>
              </a:r>
            </a:p>
            <a:p>
              <a:pPr marL="514350" indent="-514350">
                <a:lnSpc>
                  <a:spcPct val="150000"/>
                </a:lnSpc>
                <a:buFont typeface="+mj-lt"/>
                <a:buAutoNum type="arabicPeriod"/>
              </a:pPr>
              <a:r>
                <a:rPr lang="en-US" sz="3200" dirty="0" err="1"/>
                <a:t>Ischaemic</a:t>
              </a:r>
              <a:r>
                <a:rPr lang="en-US" sz="3200" dirty="0"/>
                <a:t> stroke remains a major UK and global health issue. </a:t>
              </a:r>
            </a:p>
            <a:p>
              <a:pPr marL="514350" indent="-514350">
                <a:lnSpc>
                  <a:spcPct val="150000"/>
                </a:lnSpc>
                <a:buFont typeface="+mj-lt"/>
                <a:buAutoNum type="arabicPeriod"/>
              </a:pPr>
              <a:r>
                <a:rPr lang="en-US" sz="3200" dirty="0"/>
                <a:t>Stroke recovery requires prompt treatment, rehabilitation, and long-term care. </a:t>
              </a:r>
            </a:p>
            <a:p>
              <a:pPr marL="514350" indent="-514350">
                <a:lnSpc>
                  <a:spcPct val="150000"/>
                </a:lnSpc>
                <a:buFont typeface="+mj-lt"/>
                <a:buAutoNum type="arabicPeriod"/>
              </a:pPr>
              <a:r>
                <a:rPr lang="en-US" sz="3200" dirty="0"/>
                <a:t>Person-</a:t>
              </a:r>
              <a:r>
                <a:rPr lang="en-US" sz="3200" dirty="0" err="1"/>
                <a:t>centred</a:t>
              </a:r>
              <a:r>
                <a:rPr lang="en-US" sz="3200" dirty="0"/>
                <a:t> care approaches like House of Care improve patient outcomes. </a:t>
              </a:r>
            </a:p>
            <a:p>
              <a:pPr>
                <a:lnSpc>
                  <a:spcPct val="150000"/>
                </a:lnSpc>
              </a:pPr>
              <a:r>
                <a:rPr lang="en-US" sz="3200" b="1" dirty="0"/>
                <a:t>Recommendations: </a:t>
              </a:r>
            </a:p>
            <a:p>
              <a:pPr marL="514350" indent="-514350">
                <a:lnSpc>
                  <a:spcPct val="150000"/>
                </a:lnSpc>
                <a:buFont typeface="+mj-lt"/>
                <a:buAutoNum type="arabicPeriod"/>
              </a:pPr>
              <a:r>
                <a:rPr lang="en-US" sz="3200" dirty="0"/>
                <a:t>Take stroke prevention seriously in high-risk groups (NICE, 2024) . </a:t>
              </a:r>
            </a:p>
            <a:p>
              <a:pPr marL="514350" indent="-514350">
                <a:lnSpc>
                  <a:spcPct val="150000"/>
                </a:lnSpc>
                <a:buFont typeface="+mj-lt"/>
                <a:buAutoNum type="arabicPeriod"/>
              </a:pPr>
              <a:r>
                <a:rPr lang="en-US" sz="3200" dirty="0"/>
                <a:t>Increase UK acute stroke therapy access. </a:t>
              </a:r>
            </a:p>
            <a:p>
              <a:pPr marL="514350" indent="-514350">
                <a:lnSpc>
                  <a:spcPct val="150000"/>
                </a:lnSpc>
                <a:buFont typeface="+mj-lt"/>
                <a:buAutoNum type="arabicPeriod"/>
              </a:pPr>
              <a:r>
                <a:rPr lang="en-US" sz="3200" dirty="0"/>
                <a:t>Improve post-stroke rehabilitation and self-management.</a:t>
              </a:r>
            </a:p>
          </p:txBody>
        </p: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669801" y="685800"/>
            <a:ext cx="5554980" cy="142496"/>
            <a:chOff x="0" y="0"/>
            <a:chExt cx="7406640" cy="18999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7406640" cy="189992"/>
            </a:xfrm>
            <a:custGeom>
              <a:avLst/>
              <a:gdLst/>
              <a:ahLst/>
              <a:cxnLst/>
              <a:rect l="l" t="t" r="r" b="b"/>
              <a:pathLst>
                <a:path w="7406640" h="189992">
                  <a:moveTo>
                    <a:pt x="0" y="0"/>
                  </a:moveTo>
                  <a:lnTo>
                    <a:pt x="7406640" y="0"/>
                  </a:lnTo>
                  <a:lnTo>
                    <a:pt x="7406640" y="189992"/>
                  </a:lnTo>
                  <a:lnTo>
                    <a:pt x="0" y="189992"/>
                  </a:lnTo>
                  <a:close/>
                </a:path>
              </a:pathLst>
            </a:custGeom>
            <a:solidFill>
              <a:srgbClr val="366658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2063220" y="680464"/>
            <a:ext cx="5554980" cy="147831"/>
            <a:chOff x="0" y="0"/>
            <a:chExt cx="7406640" cy="19710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7406640" cy="197104"/>
            </a:xfrm>
            <a:custGeom>
              <a:avLst/>
              <a:gdLst/>
              <a:ahLst/>
              <a:cxnLst/>
              <a:rect l="l" t="t" r="r" b="b"/>
              <a:pathLst>
                <a:path w="7406640" h="197104">
                  <a:moveTo>
                    <a:pt x="0" y="0"/>
                  </a:moveTo>
                  <a:lnTo>
                    <a:pt x="7406640" y="0"/>
                  </a:lnTo>
                  <a:lnTo>
                    <a:pt x="7406640" y="197104"/>
                  </a:lnTo>
                  <a:lnTo>
                    <a:pt x="0" y="197104"/>
                  </a:lnTo>
                  <a:close/>
                </a:path>
              </a:pathLst>
            </a:custGeom>
            <a:solidFill>
              <a:srgbClr val="969FA7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6362745" y="685800"/>
            <a:ext cx="5554980" cy="137160"/>
            <a:chOff x="0" y="0"/>
            <a:chExt cx="7406640" cy="18288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406640" cy="182880"/>
            </a:xfrm>
            <a:custGeom>
              <a:avLst/>
              <a:gdLst/>
              <a:ahLst/>
              <a:cxnLst/>
              <a:rect l="l" t="t" r="r" b="b"/>
              <a:pathLst>
                <a:path w="7406640" h="182880">
                  <a:moveTo>
                    <a:pt x="0" y="0"/>
                  </a:moveTo>
                  <a:lnTo>
                    <a:pt x="7406640" y="0"/>
                  </a:lnTo>
                  <a:lnTo>
                    <a:pt x="7406640" y="182880"/>
                  </a:lnTo>
                  <a:lnTo>
                    <a:pt x="0" y="182880"/>
                  </a:lnTo>
                  <a:close/>
                </a:path>
              </a:pathLst>
            </a:custGeom>
            <a:solidFill>
              <a:srgbClr val="8CB64A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660429" y="921610"/>
            <a:ext cx="16964007" cy="1783947"/>
            <a:chOff x="0" y="0"/>
            <a:chExt cx="22618676" cy="2378596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2618700" cy="2378583"/>
            </a:xfrm>
            <a:custGeom>
              <a:avLst/>
              <a:gdLst/>
              <a:ahLst/>
              <a:cxnLst/>
              <a:rect l="l" t="t" r="r" b="b"/>
              <a:pathLst>
                <a:path w="22618700" h="2378583">
                  <a:moveTo>
                    <a:pt x="0" y="0"/>
                  </a:moveTo>
                  <a:lnTo>
                    <a:pt x="22618700" y="0"/>
                  </a:lnTo>
                  <a:lnTo>
                    <a:pt x="22618700" y="2378583"/>
                  </a:lnTo>
                  <a:lnTo>
                    <a:pt x="0" y="2378583"/>
                  </a:lnTo>
                  <a:close/>
                </a:path>
              </a:pathLst>
            </a:custGeom>
            <a:solidFill>
              <a:srgbClr val="366658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670560" y="2621757"/>
            <a:ext cx="16946880" cy="7665243"/>
            <a:chOff x="0" y="0"/>
            <a:chExt cx="22595840" cy="10220324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22595839" cy="10220324"/>
            </a:xfrm>
            <a:custGeom>
              <a:avLst/>
              <a:gdLst/>
              <a:ahLst/>
              <a:cxnLst/>
              <a:rect l="l" t="t" r="r" b="b"/>
              <a:pathLst>
                <a:path w="22595839" h="10220324">
                  <a:moveTo>
                    <a:pt x="0" y="0"/>
                  </a:moveTo>
                  <a:lnTo>
                    <a:pt x="22595839" y="0"/>
                  </a:lnTo>
                  <a:lnTo>
                    <a:pt x="22595839" y="10220324"/>
                  </a:lnTo>
                  <a:lnTo>
                    <a:pt x="0" y="1022032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28575"/>
              <a:ext cx="22595840" cy="10248899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marL="342900" indent="-342900" algn="l">
                <a:lnSpc>
                  <a:spcPts val="1799"/>
                </a:lnSpc>
                <a:buFont typeface="+mj-lt"/>
                <a:buAutoNum type="arabicPeriod"/>
              </a:pP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Abbas, M., 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Malicke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D.T. and 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Schramski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J.T. (2023). </a:t>
              </a:r>
              <a:r>
                <a:rPr lang="en-US" sz="1499" i="1" dirty="0">
                  <a:solidFill>
                    <a:srgbClr val="3D3D3D"/>
                  </a:solidFill>
                  <a:latin typeface="Gill Sans Light Italics"/>
                  <a:ea typeface="Gill Sans Light Italics"/>
                  <a:cs typeface="Gill Sans Light Italics"/>
                  <a:sym typeface="Gill Sans Light Italics"/>
                </a:rPr>
                <a:t>Stroke Anticoagulation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. [online] PubMed. Available at: https://pubmed.ncbi.nlm.nih.gov/31751016/ [Accessed 20 Nov. 2025].</a:t>
              </a:r>
            </a:p>
            <a:p>
              <a:pPr marL="342900" indent="-342900" algn="l">
                <a:lnSpc>
                  <a:spcPts val="1799"/>
                </a:lnSpc>
                <a:buFont typeface="+mj-lt"/>
                <a:buAutoNum type="arabicPeriod"/>
              </a:pP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Ball, H.A., McWhirter, L., Ballard, C., 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Bhome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R., Blackburn, D.J., Edwards, M.J., Fleming, S.M., Fox, N.C., Howard, R., Huntley, J., Isaacs, J.D., 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Larner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A.J., Nicholson, T.R., Pennington, C.M., Poole, N., Price, G., Price, J.P., 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Reuber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M., Ritchie, C. and 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Rossor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M.N. (2020). Functional cognitive disorder: dementia’s blind spot. </a:t>
              </a:r>
              <a:r>
                <a:rPr lang="en-US" sz="1499" i="1" dirty="0">
                  <a:solidFill>
                    <a:srgbClr val="3D3D3D"/>
                  </a:solidFill>
                  <a:latin typeface="Gill Sans Light Italics"/>
                  <a:ea typeface="Gill Sans Light Italics"/>
                  <a:cs typeface="Gill Sans Light Italics"/>
                  <a:sym typeface="Gill Sans Light Italics"/>
                </a:rPr>
                <a:t>Brain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143(10). 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doi:https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://doi.org/10.1093/brain/awaa224.</a:t>
              </a:r>
            </a:p>
            <a:p>
              <a:pPr marL="342900" indent="-342900" algn="l">
                <a:lnSpc>
                  <a:spcPts val="1799"/>
                </a:lnSpc>
                <a:buFont typeface="+mj-lt"/>
                <a:buAutoNum type="arabicPeriod"/>
              </a:pP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Ben-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Shlomo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Y., 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Darweesh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S., 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Llibre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-Guerra, J., 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Marras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C., San Luciano, M. and Tanner, C. (2024). The epidemiology of Parkinson’s disease. </a:t>
              </a:r>
              <a:r>
                <a:rPr lang="en-US" sz="1499" i="1" dirty="0">
                  <a:solidFill>
                    <a:srgbClr val="3D3D3D"/>
                  </a:solidFill>
                  <a:latin typeface="Gill Sans Light Italics"/>
                  <a:ea typeface="Gill Sans Light Italics"/>
                  <a:cs typeface="Gill Sans Light Italics"/>
                  <a:sym typeface="Gill Sans Light Italics"/>
                </a:rPr>
                <a:t>The Lancet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403(10423), pp.283–292. 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doi:https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://doi.org/10.1016/s0140-6736(23)01419-8.</a:t>
              </a:r>
            </a:p>
            <a:p>
              <a:pPr marL="342900" indent="-342900" algn="l">
                <a:lnSpc>
                  <a:spcPts val="1799"/>
                </a:lnSpc>
                <a:buFont typeface="+mj-lt"/>
                <a:buAutoNum type="arabicPeriod"/>
              </a:pP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Bhf.org.uk (2025). </a:t>
              </a:r>
              <a:r>
                <a:rPr lang="en-US" sz="1499" i="1" dirty="0">
                  <a:solidFill>
                    <a:srgbClr val="3D3D3D"/>
                  </a:solidFill>
                  <a:latin typeface="Gill Sans Light Italics"/>
                  <a:ea typeface="Gill Sans Light Italics"/>
                  <a:cs typeface="Gill Sans Light Italics"/>
                  <a:sym typeface="Gill Sans Light Italics"/>
                </a:rPr>
                <a:t>UK Factsheet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. [online] </a:t>
              </a:r>
              <a:r>
                <a:rPr lang="en-US" sz="1499" i="1" dirty="0">
                  <a:solidFill>
                    <a:srgbClr val="3D3D3D"/>
                  </a:solidFill>
                  <a:latin typeface="Gill Sans Light Italics"/>
                  <a:ea typeface="Gill Sans Light Italics"/>
                  <a:cs typeface="Gill Sans Light Italics"/>
                  <a:sym typeface="Gill Sans Light Italics"/>
                </a:rPr>
                <a:t>British Heart Foundation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. British Heart Foundation. Available at: https://www.bhf.org.uk/-/media/files/for-professionals/research/heart-statistics/bhf-cvd-statistics-uk-factsheet.pdf [Accessed 20 Nov. 2025].</a:t>
              </a:r>
            </a:p>
            <a:p>
              <a:pPr marL="342900" indent="-342900" algn="l">
                <a:lnSpc>
                  <a:spcPts val="1799"/>
                </a:lnSpc>
                <a:buFont typeface="+mj-lt"/>
                <a:buAutoNum type="arabicPeriod"/>
              </a:pP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Brain Research UK (2021). </a:t>
              </a:r>
              <a:r>
                <a:rPr lang="en-US" sz="1499" i="1" dirty="0">
                  <a:solidFill>
                    <a:srgbClr val="3D3D3D"/>
                  </a:solidFill>
                  <a:latin typeface="Gill Sans Light Italics"/>
                  <a:ea typeface="Gill Sans Light Italics"/>
                  <a:cs typeface="Gill Sans Light Italics"/>
                  <a:sym typeface="Gill Sans Light Italics"/>
                </a:rPr>
                <a:t>Stroke – Neurological condition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. [online] Brain Research UK. Available at: https://www.brainresearchuk.org.uk/neurological-conditions/stroke [Accessed 20 Nov. 2025].</a:t>
              </a:r>
            </a:p>
            <a:p>
              <a:pPr marL="342900" indent="-342900" algn="l">
                <a:lnSpc>
                  <a:spcPts val="1799"/>
                </a:lnSpc>
                <a:buFont typeface="+mj-lt"/>
                <a:buAutoNum type="arabicPeriod"/>
              </a:pP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Chen, R., Guo, Y., 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Kuang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Y. and Zhang, Q. (2024). Effects of home-based exercise interventions on post-stroke depression: A systematic review and network meta-analysis. </a:t>
              </a:r>
              <a:r>
                <a:rPr lang="en-US" sz="1499" i="1" dirty="0">
                  <a:solidFill>
                    <a:srgbClr val="3D3D3D"/>
                  </a:solidFill>
                  <a:latin typeface="Gill Sans Light Italics"/>
                  <a:ea typeface="Gill Sans Light Italics"/>
                  <a:cs typeface="Gill Sans Light Italics"/>
                  <a:sym typeface="Gill Sans Light Italics"/>
                </a:rPr>
                <a:t>International Journal of Nursing Studies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152, pp.104698–104698. 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doi:https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://doi.org/10.1016/j.ijnurstu.2024.104698.</a:t>
              </a:r>
            </a:p>
            <a:p>
              <a:pPr marL="342900" indent="-342900" algn="l">
                <a:lnSpc>
                  <a:spcPts val="1799"/>
                </a:lnSpc>
                <a:buFont typeface="+mj-lt"/>
                <a:buAutoNum type="arabicPeriod"/>
              </a:pP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Ferrari, A.J., 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Santomauro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D.F., 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Aali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A., Abate, Y.H., 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Abbafati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C., 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Abbastabar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H., Abd 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ElHafeez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S., 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Abdelmasseh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M., Abd-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Elsalam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S., 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Abdollahi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A., Abdullahi, A., 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Abegaz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K.H., 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Abeldaño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 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Zuñiga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R.A., Aboagye, R.G., 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Abolhassani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H., Abreu, L.G., 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Abualruz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H., Abu-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Gharbieh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E., Abu-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Rmeileh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N.M. and Ackerman, I.N. (2024). Global incidence, prevalence, years lived with disability (YLDs), disability-adjusted life-years (DALYs), and healthy life expectancy (HALE) for 371 diseases and injuries in 204 countries and territories and 811 subnational locations, 1990–2021: a systematic analysis for the Global Burden of Disease Study 2021. </a:t>
              </a:r>
              <a:r>
                <a:rPr lang="en-US" sz="1499" i="1" dirty="0">
                  <a:solidFill>
                    <a:srgbClr val="3D3D3D"/>
                  </a:solidFill>
                  <a:latin typeface="Gill Sans Light Italics"/>
                  <a:ea typeface="Gill Sans Light Italics"/>
                  <a:cs typeface="Gill Sans Light Italics"/>
                  <a:sym typeface="Gill Sans Light Italics"/>
                </a:rPr>
                <a:t>Lancet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[online] 403(10440). 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doi:https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://doi.org/10.1016/S0140-6736(24)00757-8.</a:t>
              </a:r>
            </a:p>
            <a:p>
              <a:pPr marL="342900" indent="-342900" algn="l">
                <a:lnSpc>
                  <a:spcPts val="1799"/>
                </a:lnSpc>
                <a:buFont typeface="+mj-lt"/>
                <a:buAutoNum type="arabicPeriod"/>
              </a:pP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Geerlings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A.D., Kapelle, W.M., 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Sederel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C.J., Tenison, E., 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Wijngaards-Berenbroek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H., 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Meinders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M.J., 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Munneke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M., Yoav Ben-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Shlomo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Bloem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B. and 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Sirwan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 K. L. 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Darweesh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 (2023). Caregiver burden in Parkinson’s disease: a mixed-methods study. </a:t>
              </a:r>
              <a:r>
                <a:rPr lang="en-US" sz="1499" i="1" dirty="0">
                  <a:solidFill>
                    <a:srgbClr val="3D3D3D"/>
                  </a:solidFill>
                  <a:latin typeface="Gill Sans Light Italics"/>
                  <a:ea typeface="Gill Sans Light Italics"/>
                  <a:cs typeface="Gill Sans Light Italics"/>
                  <a:sym typeface="Gill Sans Light Italics"/>
                </a:rPr>
                <a:t>BMC Medicine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[online] 21(1). 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doi:https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://doi.org/10.1186/s12916-023-02933-4.</a:t>
              </a:r>
            </a:p>
            <a:p>
              <a:pPr marL="342900" indent="-342900" algn="l">
                <a:lnSpc>
                  <a:spcPts val="1799"/>
                </a:lnSpc>
                <a:buFont typeface="+mj-lt"/>
                <a:buAutoNum type="arabicPeriod"/>
              </a:pP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Gormley, M., 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Creaney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G., 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Schache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A., 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Ingarfield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K. and Conway, D.I. (2022). Reviewing the epidemiology of head and neck cancer: definitions, trends and risk factors. </a:t>
              </a:r>
              <a:r>
                <a:rPr lang="en-US" sz="1499" i="1" dirty="0">
                  <a:solidFill>
                    <a:srgbClr val="3D3D3D"/>
                  </a:solidFill>
                  <a:latin typeface="Gill Sans Light Italics"/>
                  <a:ea typeface="Gill Sans Light Italics"/>
                  <a:cs typeface="Gill Sans Light Italics"/>
                  <a:sym typeface="Gill Sans Light Italics"/>
                </a:rPr>
                <a:t>British Dental Journal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[online] 233(9), pp.780–786. 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doi:https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://doi.org/10.1038/s41415-022-5166-x.</a:t>
              </a:r>
            </a:p>
            <a:p>
              <a:pPr marL="342900" indent="-342900" algn="l">
                <a:lnSpc>
                  <a:spcPts val="1799"/>
                </a:lnSpc>
                <a:buFont typeface="+mj-lt"/>
                <a:buAutoNum type="arabicPeriod"/>
              </a:pP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Heath-Kelly, C. (2013). Counter-Terrorism and the Counterfactual: Producing the ‘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Radicalisation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’ Discourse and the UK PREVENT Strategy. </a:t>
              </a:r>
              <a:r>
                <a:rPr lang="en-US" sz="1499" i="1" dirty="0">
                  <a:solidFill>
                    <a:srgbClr val="3D3D3D"/>
                  </a:solidFill>
                  <a:latin typeface="Gill Sans Light Italics"/>
                  <a:ea typeface="Gill Sans Light Italics"/>
                  <a:cs typeface="Gill Sans Light Italics"/>
                  <a:sym typeface="Gill Sans Light Italics"/>
                </a:rPr>
                <a:t>The British Journal of Politics and International Relations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[online] 15(3), pp.394–415. Available at: https://journals.sagepub.com/doi/full/10.1111/j.1467-856X.2011.00489.x [Accessed 20 Nov. 2025].</a:t>
              </a:r>
            </a:p>
            <a:p>
              <a:pPr marL="342900" indent="-342900" algn="l">
                <a:lnSpc>
                  <a:spcPts val="1799"/>
                </a:lnSpc>
                <a:buFont typeface="+mj-lt"/>
                <a:buAutoNum type="arabicPeriod"/>
              </a:pP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Huang, D.Q., El-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Serag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H.B. and Loomba, R. (2020). Global epidemiology of NAFLD-related HCC: trends, predictions, risk factors and prevention. </a:t>
              </a:r>
              <a:r>
                <a:rPr lang="en-US" sz="1499" i="1" dirty="0">
                  <a:solidFill>
                    <a:srgbClr val="3D3D3D"/>
                  </a:solidFill>
                  <a:latin typeface="Gill Sans Light Italics"/>
                  <a:ea typeface="Gill Sans Light Italics"/>
                  <a:cs typeface="Gill Sans Light Italics"/>
                  <a:sym typeface="Gill Sans Light Italics"/>
                </a:rPr>
                <a:t>Nature Reviews Gastroenterology &amp; Hepatology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18(4), pp.223–238. 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doi:https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://doi.org/10.1038/s41575-020-00381-6.</a:t>
              </a:r>
            </a:p>
            <a:p>
              <a:pPr marL="342900" indent="-342900" algn="l">
                <a:lnSpc>
                  <a:spcPts val="1799"/>
                </a:lnSpc>
                <a:buFont typeface="+mj-lt"/>
                <a:buAutoNum type="arabicPeriod"/>
              </a:pP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Johnston, T.E., Keller, S., 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Denzer-Weiler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C. and Brown, L. (2021). A Clinical Practice Guideline for the Use of Ankle-Foot Orthoses and Functional Electrical Stimulation Post-Stroke. </a:t>
              </a:r>
              <a:r>
                <a:rPr lang="en-US" sz="1499" i="1" dirty="0">
                  <a:solidFill>
                    <a:srgbClr val="3D3D3D"/>
                  </a:solidFill>
                  <a:latin typeface="Gill Sans Light Italics"/>
                  <a:ea typeface="Gill Sans Light Italics"/>
                  <a:cs typeface="Gill Sans Light Italics"/>
                  <a:sym typeface="Gill Sans Light Italics"/>
                </a:rPr>
                <a:t>Journal of Neurologic Physical Therapy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45(2), pp.112–196. 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doi:https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://doi.org/10.1097/npt.0000000000000347.</a:t>
              </a:r>
            </a:p>
            <a:p>
              <a:pPr marL="342900" indent="-342900" algn="l">
                <a:lnSpc>
                  <a:spcPts val="1799"/>
                </a:lnSpc>
                <a:buFont typeface="+mj-lt"/>
                <a:buAutoNum type="arabicPeriod"/>
              </a:pP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Khan, I.I., Islam, 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Md.M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., Ranjan, R., Islam, M.T. and 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Adhikary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A.B. (2021). A 60-year-old male presented with left-sided weakness and difficulty in speech. </a:t>
              </a:r>
              <a:r>
                <a:rPr lang="en-US" sz="1499" i="1" dirty="0">
                  <a:solidFill>
                    <a:srgbClr val="3D3D3D"/>
                  </a:solidFill>
                  <a:latin typeface="Gill Sans Light Italics"/>
                  <a:ea typeface="Gill Sans Light Italics"/>
                  <a:cs typeface="Gill Sans Light Italics"/>
                  <a:sym typeface="Gill Sans Light Italics"/>
                </a:rPr>
                <a:t>Bangabandhu Sheikh Mujib Medical University Journal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14(1), pp.7–12. 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doi:https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://doi.org/10.3329/bsmmuj.v14i1.50517.</a:t>
              </a:r>
            </a:p>
            <a:p>
              <a:pPr marL="342900" indent="-342900" algn="l">
                <a:lnSpc>
                  <a:spcPts val="1799"/>
                </a:lnSpc>
                <a:buFont typeface="+mj-lt"/>
                <a:buAutoNum type="arabicPeriod"/>
              </a:pP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King, D., Wittenberg, R., Patel, A., 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Quayyum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Z., 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Berdunov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V. and Knapp, M. (2020). The Future incidence, Prevalence and Costs of Stroke in the UK. </a:t>
              </a:r>
              <a:r>
                <a:rPr lang="en-US" sz="1499" i="1" dirty="0">
                  <a:solidFill>
                    <a:srgbClr val="3D3D3D"/>
                  </a:solidFill>
                  <a:latin typeface="Gill Sans Light Italics"/>
                  <a:ea typeface="Gill Sans Light Italics"/>
                  <a:cs typeface="Gill Sans Light Italics"/>
                  <a:sym typeface="Gill Sans Light Italics"/>
                </a:rPr>
                <a:t>Age and Ageing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49(2), pp.277–282. 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doi:https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://doi.org/10.1093/ageing/afz163.</a:t>
              </a:r>
            </a:p>
            <a:p>
              <a:pPr marL="342900" indent="-342900" algn="l">
                <a:lnSpc>
                  <a:spcPts val="1799"/>
                </a:lnSpc>
                <a:buFont typeface="+mj-lt"/>
                <a:buAutoNum type="arabicPeriod"/>
              </a:pP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Lai, M.-C. and 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Szatmari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P. (2020). Sex and gender impacts on the behavioural presentation and recognition of autism. </a:t>
              </a:r>
              <a:r>
                <a:rPr lang="en-US" sz="1499" i="1" dirty="0">
                  <a:solidFill>
                    <a:srgbClr val="3D3D3D"/>
                  </a:solidFill>
                  <a:latin typeface="Gill Sans Light Italics"/>
                  <a:ea typeface="Gill Sans Light Italics"/>
                  <a:cs typeface="Gill Sans Light Italics"/>
                  <a:sym typeface="Gill Sans Light Italics"/>
                </a:rPr>
                <a:t>Current Opinion in Psychiatry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33(2), pp.117–123. 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doi:https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://doi.org/10.1097/yco.0000000000000575.</a:t>
              </a:r>
            </a:p>
            <a:p>
              <a:pPr marL="342900" indent="-342900" algn="l">
                <a:lnSpc>
                  <a:spcPts val="1799"/>
                </a:lnSpc>
                <a:buFont typeface="+mj-lt"/>
                <a:buAutoNum type="arabicPeriod"/>
              </a:pP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Laws, A., Allen, M., Scott, J., Moseley, L., 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Pearn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K., Ford, G.A., Price, C., White, P., McClelland, G., Shaw, L., Phillips, D., Wilson, D., McMeekin, P. and James, M. (2025). Modelling the potential clinical benefit of mobile stroke units in England. </a:t>
              </a:r>
              <a:r>
                <a:rPr lang="en-US" sz="1499" i="1" dirty="0">
                  <a:solidFill>
                    <a:srgbClr val="3D3D3D"/>
                  </a:solidFill>
                  <a:latin typeface="Gill Sans Light Italics"/>
                  <a:ea typeface="Gill Sans Light Italics"/>
                  <a:cs typeface="Gill Sans Light Italics"/>
                  <a:sym typeface="Gill Sans Light Italics"/>
                </a:rPr>
                <a:t>BMC Emergency Medicine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25(1). </a:t>
              </a:r>
              <a:r>
                <a:rPr lang="en-US" sz="14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doi:https</a:t>
              </a:r>
              <a:r>
                <a:rPr lang="en-US" sz="14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://doi.org/10.1186/s12873-025-01242-8.</a:t>
              </a:r>
            </a:p>
          </p:txBody>
        </p:sp>
      </p:grpSp>
      <p:sp>
        <p:nvSpPr>
          <p:cNvPr id="17" name="TextBox 17"/>
          <p:cNvSpPr txBox="1"/>
          <p:nvPr/>
        </p:nvSpPr>
        <p:spPr>
          <a:xfrm>
            <a:off x="1348740" y="1348443"/>
            <a:ext cx="8961120" cy="9828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480"/>
              </a:lnSpc>
            </a:pPr>
            <a:r>
              <a:rPr lang="en-US" sz="5400" b="1">
                <a:solidFill>
                  <a:srgbClr val="EBEBEB"/>
                </a:solidFill>
                <a:latin typeface="Gill Sans Bold"/>
                <a:ea typeface="Gill Sans Bold"/>
                <a:cs typeface="Gill Sans Bold"/>
                <a:sym typeface="Gill Sans Bold"/>
              </a:rPr>
              <a:t>REFERENCES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669801" y="685800"/>
            <a:ext cx="5554980" cy="142496"/>
            <a:chOff x="0" y="0"/>
            <a:chExt cx="7406640" cy="18999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7406640" cy="189992"/>
            </a:xfrm>
            <a:custGeom>
              <a:avLst/>
              <a:gdLst/>
              <a:ahLst/>
              <a:cxnLst/>
              <a:rect l="l" t="t" r="r" b="b"/>
              <a:pathLst>
                <a:path w="7406640" h="189992">
                  <a:moveTo>
                    <a:pt x="0" y="0"/>
                  </a:moveTo>
                  <a:lnTo>
                    <a:pt x="7406640" y="0"/>
                  </a:lnTo>
                  <a:lnTo>
                    <a:pt x="7406640" y="189992"/>
                  </a:lnTo>
                  <a:lnTo>
                    <a:pt x="0" y="189992"/>
                  </a:lnTo>
                  <a:close/>
                </a:path>
              </a:pathLst>
            </a:custGeom>
            <a:solidFill>
              <a:srgbClr val="366658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2063220" y="680464"/>
            <a:ext cx="5554980" cy="147831"/>
            <a:chOff x="0" y="0"/>
            <a:chExt cx="7406640" cy="19710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7406640" cy="197104"/>
            </a:xfrm>
            <a:custGeom>
              <a:avLst/>
              <a:gdLst/>
              <a:ahLst/>
              <a:cxnLst/>
              <a:rect l="l" t="t" r="r" b="b"/>
              <a:pathLst>
                <a:path w="7406640" h="197104">
                  <a:moveTo>
                    <a:pt x="0" y="0"/>
                  </a:moveTo>
                  <a:lnTo>
                    <a:pt x="7406640" y="0"/>
                  </a:lnTo>
                  <a:lnTo>
                    <a:pt x="7406640" y="197104"/>
                  </a:lnTo>
                  <a:lnTo>
                    <a:pt x="0" y="197104"/>
                  </a:lnTo>
                  <a:close/>
                </a:path>
              </a:pathLst>
            </a:custGeom>
            <a:solidFill>
              <a:srgbClr val="969FA7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6362745" y="685800"/>
            <a:ext cx="5554980" cy="137160"/>
            <a:chOff x="0" y="0"/>
            <a:chExt cx="7406640" cy="18288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406640" cy="182880"/>
            </a:xfrm>
            <a:custGeom>
              <a:avLst/>
              <a:gdLst/>
              <a:ahLst/>
              <a:cxnLst/>
              <a:rect l="l" t="t" r="r" b="b"/>
              <a:pathLst>
                <a:path w="7406640" h="182880">
                  <a:moveTo>
                    <a:pt x="0" y="0"/>
                  </a:moveTo>
                  <a:lnTo>
                    <a:pt x="7406640" y="0"/>
                  </a:lnTo>
                  <a:lnTo>
                    <a:pt x="7406640" y="182880"/>
                  </a:lnTo>
                  <a:lnTo>
                    <a:pt x="0" y="182880"/>
                  </a:lnTo>
                  <a:close/>
                </a:path>
              </a:pathLst>
            </a:custGeom>
            <a:solidFill>
              <a:srgbClr val="8CB64A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660429" y="921610"/>
            <a:ext cx="16964007" cy="1409665"/>
            <a:chOff x="0" y="0"/>
            <a:chExt cx="22618676" cy="2378596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2618700" cy="2378583"/>
            </a:xfrm>
            <a:custGeom>
              <a:avLst/>
              <a:gdLst/>
              <a:ahLst/>
              <a:cxnLst/>
              <a:rect l="l" t="t" r="r" b="b"/>
              <a:pathLst>
                <a:path w="22618700" h="2378583">
                  <a:moveTo>
                    <a:pt x="0" y="0"/>
                  </a:moveTo>
                  <a:lnTo>
                    <a:pt x="22618700" y="0"/>
                  </a:lnTo>
                  <a:lnTo>
                    <a:pt x="22618700" y="2378583"/>
                  </a:lnTo>
                  <a:lnTo>
                    <a:pt x="0" y="2378583"/>
                  </a:lnTo>
                  <a:close/>
                </a:path>
              </a:pathLst>
            </a:custGeom>
            <a:solidFill>
              <a:srgbClr val="366658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662940" y="2331267"/>
            <a:ext cx="16962121" cy="8291013"/>
            <a:chOff x="0" y="-468600"/>
            <a:chExt cx="22616161" cy="11054684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22616161" cy="10586084"/>
            </a:xfrm>
            <a:custGeom>
              <a:avLst/>
              <a:gdLst/>
              <a:ahLst/>
              <a:cxnLst/>
              <a:rect l="l" t="t" r="r" b="b"/>
              <a:pathLst>
                <a:path w="22616161" h="10586084">
                  <a:moveTo>
                    <a:pt x="0" y="0"/>
                  </a:moveTo>
                  <a:lnTo>
                    <a:pt x="22616161" y="0"/>
                  </a:lnTo>
                  <a:lnTo>
                    <a:pt x="22616161" y="10586084"/>
                  </a:lnTo>
                  <a:lnTo>
                    <a:pt x="0" y="1058608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468600"/>
              <a:ext cx="22616160" cy="10624184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marL="342900" indent="-342900" algn="l">
                <a:lnSpc>
                  <a:spcPts val="1919"/>
                </a:lnSpc>
                <a:buFont typeface="+mj-lt"/>
                <a:buAutoNum type="arabicPeriod" startAt="17"/>
              </a:pP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Lip, G.Y.H., </a:t>
              </a:r>
              <a:r>
                <a:rPr lang="en-US" sz="15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Proietti</a:t>
              </a: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M., </a:t>
              </a:r>
              <a:r>
                <a:rPr lang="en-US" sz="15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Potpara</a:t>
              </a: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T., Mansour, M., </a:t>
              </a:r>
              <a:r>
                <a:rPr lang="en-US" sz="15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Savelieva</a:t>
              </a: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I., </a:t>
              </a:r>
              <a:r>
                <a:rPr lang="en-US" sz="15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Tse</a:t>
              </a: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H.F., </a:t>
              </a:r>
              <a:r>
                <a:rPr lang="en-US" sz="15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Goette</a:t>
              </a: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A., </a:t>
              </a:r>
              <a:r>
                <a:rPr lang="en-US" sz="15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Camm</a:t>
              </a: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A.J., </a:t>
              </a:r>
              <a:r>
                <a:rPr lang="en-US" sz="15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Blomstrom</a:t>
              </a: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-Lundqvist, C., Gupta, D. and </a:t>
              </a:r>
              <a:r>
                <a:rPr lang="en-US" sz="15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Boriani</a:t>
              </a: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G. (2023). Atrial fibrillation and stroke prevention: 25 years of research at EP </a:t>
              </a:r>
              <a:r>
                <a:rPr lang="en-US" sz="15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Europace</a:t>
              </a: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 journal. </a:t>
              </a:r>
              <a:r>
                <a:rPr lang="en-US" sz="1599" i="1" dirty="0" err="1">
                  <a:solidFill>
                    <a:srgbClr val="3D3D3D"/>
                  </a:solidFill>
                  <a:latin typeface="Gill Sans Light Italics"/>
                  <a:ea typeface="Gill Sans Light Italics"/>
                  <a:cs typeface="Gill Sans Light Italics"/>
                  <a:sym typeface="Gill Sans Light Italics"/>
                </a:rPr>
                <a:t>Europace</a:t>
              </a:r>
              <a:r>
                <a:rPr lang="en-US" sz="1599" i="1" dirty="0">
                  <a:solidFill>
                    <a:srgbClr val="3D3D3D"/>
                  </a:solidFill>
                  <a:latin typeface="Gill Sans Light Italics"/>
                  <a:ea typeface="Gill Sans Light Italics"/>
                  <a:cs typeface="Gill Sans Light Italics"/>
                  <a:sym typeface="Gill Sans Light Italics"/>
                </a:rPr>
                <a:t>: European Pacing, Arrhythmias, and Cardiac Electrophysiology: Journal of the Working Groups on Cardiac Pacing, Arrhythmias, and Cardiac Cellular Electrophysiology of the European Society of Cardiology</a:t>
              </a: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[online] 25(9), p.euad226. </a:t>
              </a:r>
              <a:r>
                <a:rPr lang="en-US" sz="15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doi:https</a:t>
              </a: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://doi.org/10.1093/</a:t>
              </a:r>
              <a:r>
                <a:rPr lang="en-US" sz="15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europace</a:t>
              </a: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/euad226.</a:t>
              </a:r>
            </a:p>
            <a:p>
              <a:pPr marL="342900" indent="-342900" algn="l">
                <a:lnSpc>
                  <a:spcPts val="1919"/>
                </a:lnSpc>
                <a:buFont typeface="+mj-lt"/>
                <a:buAutoNum type="arabicPeriod" startAt="17"/>
              </a:pP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Lowe, D. (2016). Prevent Strategies: the Problems Associated in Defining Extremism: the Case of the United Kingdom. </a:t>
              </a:r>
              <a:r>
                <a:rPr lang="en-US" sz="1599" i="1" dirty="0">
                  <a:solidFill>
                    <a:srgbClr val="3D3D3D"/>
                  </a:solidFill>
                  <a:latin typeface="Gill Sans Light Italics"/>
                  <a:ea typeface="Gill Sans Light Italics"/>
                  <a:cs typeface="Gill Sans Light Italics"/>
                  <a:sym typeface="Gill Sans Light Italics"/>
                </a:rPr>
                <a:t>Studies in Conflict &amp; Terrorism</a:t>
              </a: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[online] 40(11), pp.917–933. </a:t>
              </a:r>
              <a:r>
                <a:rPr lang="en-US" sz="15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doi:https</a:t>
              </a: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://doi.org/10.1080/1057610x.2016.1253941.</a:t>
              </a:r>
            </a:p>
            <a:p>
              <a:pPr marL="342900" indent="-342900" algn="l">
                <a:lnSpc>
                  <a:spcPts val="1919"/>
                </a:lnSpc>
                <a:buFont typeface="+mj-lt"/>
                <a:buAutoNum type="arabicPeriod" startAt="17"/>
              </a:pP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Luo, Y., He, L., Ma, T., Li, J., Bai, Y., Cheng, X. and Zhang, G. (2022). Associations between consumption of three types of beverages and risk of cardiometabolic multimorbidity in UK Biobank participants: a prospective cohort study. </a:t>
              </a:r>
              <a:r>
                <a:rPr lang="en-US" sz="1599" i="1" dirty="0">
                  <a:solidFill>
                    <a:srgbClr val="3D3D3D"/>
                  </a:solidFill>
                  <a:latin typeface="Gill Sans Light Italics"/>
                  <a:ea typeface="Gill Sans Light Italics"/>
                  <a:cs typeface="Gill Sans Light Italics"/>
                  <a:sym typeface="Gill Sans Light Italics"/>
                </a:rPr>
                <a:t>BMC medicine</a:t>
              </a: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[online] 20(1), p.273. </a:t>
              </a:r>
              <a:r>
                <a:rPr lang="en-US" sz="15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doi:https</a:t>
              </a: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://doi.org/10.1186/s12916-022-02456-4.</a:t>
              </a:r>
            </a:p>
            <a:p>
              <a:pPr marL="342900" indent="-342900" algn="l">
                <a:lnSpc>
                  <a:spcPts val="1919"/>
                </a:lnSpc>
                <a:buFont typeface="+mj-lt"/>
                <a:buAutoNum type="arabicPeriod" startAt="17"/>
              </a:pP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Marshall, I., </a:t>
              </a:r>
              <a:r>
                <a:rPr lang="en-US" sz="15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McKevitt</a:t>
              </a: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C., Wang, Y., </a:t>
              </a:r>
              <a:r>
                <a:rPr lang="en-US" sz="15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Wafa</a:t>
              </a: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H., </a:t>
              </a:r>
              <a:r>
                <a:rPr lang="en-US" sz="15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Skolarus</a:t>
              </a: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L., Bhalla, A., </a:t>
              </a:r>
              <a:r>
                <a:rPr lang="en-US" sz="15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Muruet</a:t>
              </a: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-Gutierrez, W., Emmett, E., Sommerville, P., </a:t>
              </a:r>
              <a:r>
                <a:rPr lang="en-US" sz="15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Birns</a:t>
              </a: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J., </a:t>
              </a:r>
              <a:r>
                <a:rPr lang="en-US" sz="15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Sackley</a:t>
              </a: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C., Clarke, S., Hamidi, F., Stevens, E., Rudd, A.G., Rodgers, H. and Wolfe, C.D.A. (2022). Stroke Pathway — An Evidence Base for Commissioning — An Evidence Review for NHS England and NHS Improvement. </a:t>
              </a:r>
              <a:r>
                <a:rPr lang="en-US" sz="1599" i="1" dirty="0">
                  <a:solidFill>
                    <a:srgbClr val="3D3D3D"/>
                  </a:solidFill>
                  <a:latin typeface="Gill Sans Light Italics"/>
                  <a:ea typeface="Gill Sans Light Italics"/>
                  <a:cs typeface="Gill Sans Light Italics"/>
                  <a:sym typeface="Gill Sans Light Italics"/>
                </a:rPr>
                <a:t>NIHR Open Research</a:t>
              </a: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[online] 2(1), p.43. Available at: https://openresearch.nihr.ac.uk/articles/2-43.</a:t>
              </a:r>
            </a:p>
            <a:p>
              <a:pPr marL="342900" indent="-342900" algn="l">
                <a:lnSpc>
                  <a:spcPts val="1919"/>
                </a:lnSpc>
                <a:buFont typeface="+mj-lt"/>
                <a:buAutoNum type="arabicPeriod" startAt="17"/>
              </a:pP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McInnes, I.B. and </a:t>
              </a:r>
              <a:r>
                <a:rPr lang="en-US" sz="15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Schett</a:t>
              </a: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G. (2017). Pathogenetic insights from the treatment of rheumatoid arthritis. </a:t>
              </a:r>
              <a:r>
                <a:rPr lang="en-US" sz="1599" i="1" dirty="0">
                  <a:solidFill>
                    <a:srgbClr val="3D3D3D"/>
                  </a:solidFill>
                  <a:latin typeface="Gill Sans Light Italics"/>
                  <a:ea typeface="Gill Sans Light Italics"/>
                  <a:cs typeface="Gill Sans Light Italics"/>
                  <a:sym typeface="Gill Sans Light Italics"/>
                </a:rPr>
                <a:t>The Lancet</a:t>
              </a: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[online] 389(10086), pp.2328–2337. </a:t>
              </a:r>
              <a:r>
                <a:rPr lang="en-US" sz="15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doi:https</a:t>
              </a: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://doi.org/10.1016/s0140-6736(17)31472-1.</a:t>
              </a:r>
            </a:p>
            <a:p>
              <a:pPr marL="342900" indent="-342900" algn="l">
                <a:lnSpc>
                  <a:spcPts val="1919"/>
                </a:lnSpc>
                <a:buFont typeface="+mj-lt"/>
                <a:buAutoNum type="arabicPeriod" startAt="17"/>
              </a:pPr>
              <a:r>
                <a:rPr lang="en-US" sz="15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Morone</a:t>
              </a: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G., </a:t>
              </a:r>
              <a:r>
                <a:rPr lang="en-US" sz="15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Baricich</a:t>
              </a: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A., </a:t>
              </a:r>
              <a:r>
                <a:rPr lang="en-US" sz="15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Paolucci</a:t>
              </a: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S., </a:t>
              </a:r>
              <a:r>
                <a:rPr lang="en-US" sz="15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Bentivoglio</a:t>
              </a: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A.R., De </a:t>
              </a:r>
              <a:r>
                <a:rPr lang="en-US" sz="15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Blasiis</a:t>
              </a: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P., Carlucci, M., </a:t>
              </a:r>
              <a:r>
                <a:rPr lang="en-US" sz="15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Violi</a:t>
              </a: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F., </a:t>
              </a:r>
              <a:r>
                <a:rPr lang="en-US" sz="15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Levato</a:t>
              </a: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G., </a:t>
              </a:r>
              <a:r>
                <a:rPr lang="en-US" sz="15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Pani</a:t>
              </a: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M., </a:t>
              </a:r>
              <a:r>
                <a:rPr lang="en-US" sz="15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Carpagnano</a:t>
              </a: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L.F., </a:t>
              </a:r>
              <a:r>
                <a:rPr lang="en-US" sz="15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Spandonaro</a:t>
              </a: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F., </a:t>
              </a:r>
              <a:r>
                <a:rPr lang="en-US" sz="15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Picelli</a:t>
              </a: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A. and </a:t>
              </a:r>
              <a:r>
                <a:rPr lang="en-US" sz="15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Smania</a:t>
              </a: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N. (2023). Long-Term Spasticity Management in Post-Stroke Patients: Issues and Possible Actions—A Systematic Review with an Italian Expert Opinion. </a:t>
              </a:r>
              <a:r>
                <a:rPr lang="en-US" sz="1599" i="1" dirty="0">
                  <a:solidFill>
                    <a:srgbClr val="3D3D3D"/>
                  </a:solidFill>
                  <a:latin typeface="Gill Sans Light Italics"/>
                  <a:ea typeface="Gill Sans Light Italics"/>
                  <a:cs typeface="Gill Sans Light Italics"/>
                  <a:sym typeface="Gill Sans Light Italics"/>
                </a:rPr>
                <a:t>Healthcare</a:t>
              </a: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[online] 11(6), p.783. </a:t>
              </a:r>
              <a:r>
                <a:rPr lang="en-US" sz="15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doi:https</a:t>
              </a: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://doi.org/10.3390/healthcare11060783.</a:t>
              </a:r>
            </a:p>
            <a:p>
              <a:pPr marL="342900" indent="-342900" algn="l">
                <a:lnSpc>
                  <a:spcPts val="1919"/>
                </a:lnSpc>
                <a:buFont typeface="+mj-lt"/>
                <a:buAutoNum type="arabicPeriod" startAt="17"/>
              </a:pP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NHS England (2018). </a:t>
              </a:r>
              <a:r>
                <a:rPr lang="en-US" sz="1599" i="1" dirty="0">
                  <a:solidFill>
                    <a:srgbClr val="3D3D3D"/>
                  </a:solidFill>
                  <a:latin typeface="Gill Sans Light Italics"/>
                  <a:ea typeface="Gill Sans Light Italics"/>
                  <a:cs typeface="Gill Sans Light Italics"/>
                  <a:sym typeface="Gill Sans Light Italics"/>
                </a:rPr>
                <a:t>NHS England» Developing a national Genetic Diabetes Nurse educational initiative</a:t>
              </a: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. [online] England.nhs.uk. Available at: https://www.england.nhs.uk/atlas_case_study/developing-a-national-genetic-diabetes-nurse-educational-initiative/ [Accessed 20 Nov. 2025].</a:t>
              </a:r>
            </a:p>
            <a:p>
              <a:pPr marL="342900" indent="-342900" algn="l">
                <a:lnSpc>
                  <a:spcPts val="1919"/>
                </a:lnSpc>
                <a:buFont typeface="+mj-lt"/>
                <a:buAutoNum type="arabicPeriod" startAt="17"/>
              </a:pP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NHS England (2021). </a:t>
              </a:r>
              <a:r>
                <a:rPr lang="en-US" sz="1599" i="1" dirty="0">
                  <a:solidFill>
                    <a:srgbClr val="3D3D3D"/>
                  </a:solidFill>
                  <a:latin typeface="Gill Sans Light Italics"/>
                  <a:ea typeface="Gill Sans Light Italics"/>
                  <a:cs typeface="Gill Sans Light Italics"/>
                  <a:sym typeface="Gill Sans Light Italics"/>
                </a:rPr>
                <a:t>National Stroke Service Model</a:t>
              </a: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. [online] Available at: https://www.england.nhs.uk/wp-content/uploads/2021/05/stroke-service-model-may-2021.pdf [Accessed 20 Nov. 2025].</a:t>
              </a:r>
            </a:p>
            <a:p>
              <a:pPr marL="342900" indent="-342900" algn="l">
                <a:lnSpc>
                  <a:spcPts val="1919"/>
                </a:lnSpc>
                <a:buFont typeface="+mj-lt"/>
                <a:buAutoNum type="arabicPeriod" startAt="17"/>
              </a:pP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NHS England (2024). </a:t>
              </a:r>
              <a:r>
                <a:rPr lang="en-US" sz="1599" i="1" dirty="0">
                  <a:solidFill>
                    <a:srgbClr val="3D3D3D"/>
                  </a:solidFill>
                  <a:latin typeface="Gill Sans Light Italics"/>
                  <a:ea typeface="Gill Sans Light Italics"/>
                  <a:cs typeface="Gill Sans Light Italics"/>
                  <a:sym typeface="Gill Sans Light Italics"/>
                </a:rPr>
                <a:t>NHS England» Hospital admissions for strokes rise by 28% since 2004 – as NHS urges the public to ‘Act FAST’</a:t>
              </a: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. [online] NHS England. Available at: https://www.england.nhs.uk/2024/11/hospital-admissions-for-strokes-rise-by-28-since-2004-as-nhs-urges-the-public-to-act-fast/ [Accessed 20 Nov. 2025].</a:t>
              </a:r>
            </a:p>
            <a:p>
              <a:pPr marL="342900" indent="-342900" algn="l">
                <a:lnSpc>
                  <a:spcPts val="1919"/>
                </a:lnSpc>
                <a:buFont typeface="+mj-lt"/>
                <a:buAutoNum type="arabicPeriod" startAt="17"/>
              </a:pP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NICE (2019). </a:t>
              </a:r>
              <a:r>
                <a:rPr lang="en-US" sz="1599" i="1" dirty="0">
                  <a:solidFill>
                    <a:srgbClr val="3D3D3D"/>
                  </a:solidFill>
                  <a:latin typeface="Gill Sans Light Italics"/>
                  <a:ea typeface="Gill Sans Light Italics"/>
                  <a:cs typeface="Gill Sans Light Italics"/>
                  <a:sym typeface="Gill Sans Light Italics"/>
                </a:rPr>
                <a:t>Recommendations | Stroke and Transient </a:t>
              </a:r>
              <a:r>
                <a:rPr lang="en-US" sz="1599" i="1" dirty="0" err="1">
                  <a:solidFill>
                    <a:srgbClr val="3D3D3D"/>
                  </a:solidFill>
                  <a:latin typeface="Gill Sans Light Italics"/>
                  <a:ea typeface="Gill Sans Light Italics"/>
                  <a:cs typeface="Gill Sans Light Italics"/>
                  <a:sym typeface="Gill Sans Light Italics"/>
                </a:rPr>
                <a:t>Ischaemic</a:t>
              </a:r>
              <a:r>
                <a:rPr lang="en-US" sz="1599" i="1" dirty="0">
                  <a:solidFill>
                    <a:srgbClr val="3D3D3D"/>
                  </a:solidFill>
                  <a:latin typeface="Gill Sans Light Italics"/>
                  <a:ea typeface="Gill Sans Light Italics"/>
                  <a:cs typeface="Gill Sans Light Italics"/>
                  <a:sym typeface="Gill Sans Light Italics"/>
                </a:rPr>
                <a:t> Attack in over 16s: Diagnosis and Initial Management | Guidance | NICE</a:t>
              </a: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. [online] Nice.org.uk. Available at: https://www.nice.org.uk/guidance/ng128/chapter/Recommendations [Accessed 20 Nov. 2025].</a:t>
              </a:r>
            </a:p>
            <a:p>
              <a:pPr marL="342900" indent="-342900" algn="l">
                <a:lnSpc>
                  <a:spcPts val="1919"/>
                </a:lnSpc>
                <a:buFont typeface="+mj-lt"/>
                <a:buAutoNum type="arabicPeriod" startAt="17"/>
              </a:pP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NICE (2024). </a:t>
              </a:r>
              <a:r>
                <a:rPr lang="en-US" sz="1599" i="1" dirty="0">
                  <a:solidFill>
                    <a:srgbClr val="3D3D3D"/>
                  </a:solidFill>
                  <a:latin typeface="Gill Sans Light Italics"/>
                  <a:ea typeface="Gill Sans Light Italics"/>
                  <a:cs typeface="Gill Sans Light Italics"/>
                  <a:sym typeface="Gill Sans Light Italics"/>
                </a:rPr>
                <a:t>1 Recommendations | Artificial intelligence (AI)-derived software to help clinical decision making in stroke | Guidance | NICE</a:t>
              </a: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. [online] www.nice.org.uk. Available at: https://www.nice.org.uk/guidance/dg57/chapter/1-Recommendations [Accessed 20 Nov. 2025].</a:t>
              </a:r>
            </a:p>
            <a:p>
              <a:pPr marL="342900" indent="-342900" algn="l">
                <a:lnSpc>
                  <a:spcPts val="1919"/>
                </a:lnSpc>
                <a:buFont typeface="+mj-lt"/>
                <a:buAutoNum type="arabicPeriod" startAt="17"/>
              </a:pP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Patel, A., </a:t>
              </a:r>
              <a:r>
                <a:rPr lang="en-US" sz="15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Berdunov</a:t>
              </a: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V., King, D., </a:t>
              </a:r>
              <a:r>
                <a:rPr lang="en-US" sz="15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Quayyum</a:t>
              </a: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Z., Wittenberg, R. and Knapp, M. (2018). </a:t>
              </a:r>
              <a:r>
                <a:rPr lang="en-US" sz="1599" i="1" dirty="0">
                  <a:solidFill>
                    <a:srgbClr val="3D3D3D"/>
                  </a:solidFill>
                  <a:latin typeface="Gill Sans Light Italics"/>
                  <a:ea typeface="Gill Sans Light Italics"/>
                  <a:cs typeface="Gill Sans Light Italics"/>
                  <a:sym typeface="Gill Sans Light Italics"/>
                </a:rPr>
                <a:t>Economic case for wider implementation of interventions that work Current, future and avoidable costs of stroke in the UK</a:t>
              </a: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. [online] Available at: https://www.stroke.org.uk/sites/default/files/costs_of_stroke_in_the_uk_economic_case_interventions_that_work.pdf [Accessed 20 Nov. 2025].</a:t>
              </a:r>
            </a:p>
            <a:p>
              <a:pPr marL="342900" indent="-342900" algn="l">
                <a:lnSpc>
                  <a:spcPts val="1919"/>
                </a:lnSpc>
                <a:buFont typeface="+mj-lt"/>
                <a:buAutoNum type="arabicPeriod" startAt="17"/>
              </a:pP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Powell, T. (2025). </a:t>
              </a:r>
              <a:r>
                <a:rPr lang="en-US" sz="1599" i="1" dirty="0">
                  <a:solidFill>
                    <a:srgbClr val="3D3D3D"/>
                  </a:solidFill>
                  <a:latin typeface="Gill Sans Light Italics"/>
                  <a:ea typeface="Gill Sans Light Italics"/>
                  <a:cs typeface="Gill Sans Light Italics"/>
                  <a:sym typeface="Gill Sans Light Italics"/>
                </a:rPr>
                <a:t>World Stroke Day</a:t>
              </a: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. [online] House of Commons Library. Available at: https://commonslibrary.parliament.uk/research-briefings/cdp-2023-0204 [Accessed 20 Nov. 2025].</a:t>
              </a:r>
            </a:p>
            <a:p>
              <a:pPr marL="342900" indent="-342900" algn="l">
                <a:lnSpc>
                  <a:spcPts val="1919"/>
                </a:lnSpc>
                <a:buFont typeface="+mj-lt"/>
                <a:buAutoNum type="arabicPeriod" startAt="17"/>
              </a:pP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Stroke.org.uk (2023). </a:t>
              </a:r>
              <a:r>
                <a:rPr lang="en-US" sz="1599" i="1" dirty="0" err="1">
                  <a:solidFill>
                    <a:srgbClr val="3D3D3D"/>
                  </a:solidFill>
                  <a:latin typeface="Gill Sans Light Italics"/>
                  <a:ea typeface="Gill Sans Light Italics"/>
                  <a:cs typeface="Gill Sans Light Italics"/>
                  <a:sym typeface="Gill Sans Light Italics"/>
                </a:rPr>
                <a:t>Ischaemic</a:t>
              </a:r>
              <a:r>
                <a:rPr lang="en-US" sz="1599" i="1" dirty="0">
                  <a:solidFill>
                    <a:srgbClr val="3D3D3D"/>
                  </a:solidFill>
                  <a:latin typeface="Gill Sans Light Italics"/>
                  <a:ea typeface="Gill Sans Light Italics"/>
                  <a:cs typeface="Gill Sans Light Italics"/>
                  <a:sym typeface="Gill Sans Light Italics"/>
                </a:rPr>
                <a:t> stroke</a:t>
              </a: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. [online] Stroke.org.uk. Available at: https://www.stroke.org.uk/stroke/types/ischaemic? [Accessed 20 Nov. 2025].</a:t>
              </a:r>
            </a:p>
            <a:p>
              <a:pPr marL="342900" indent="-342900" algn="l">
                <a:lnSpc>
                  <a:spcPts val="1919"/>
                </a:lnSpc>
                <a:buFont typeface="+mj-lt"/>
                <a:buAutoNum type="arabicPeriod" startAt="17"/>
              </a:pP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Stroke.org.uk (2024). </a:t>
              </a:r>
              <a:r>
                <a:rPr lang="en-US" sz="1599" i="1" dirty="0">
                  <a:solidFill>
                    <a:srgbClr val="3D3D3D"/>
                  </a:solidFill>
                  <a:latin typeface="Gill Sans Light Italics"/>
                  <a:ea typeface="Gill Sans Light Italics"/>
                  <a:cs typeface="Gill Sans Light Italics"/>
                  <a:sym typeface="Gill Sans Light Italics"/>
                </a:rPr>
                <a:t>Stroke Statistics</a:t>
              </a: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. [online] Stroke Association. Available at: https://www.stroke.org.uk/stroke/statistics [Accessed 20 Nov. 2025].</a:t>
              </a:r>
            </a:p>
            <a:p>
              <a:pPr marL="342900" indent="-342900" algn="l">
                <a:lnSpc>
                  <a:spcPts val="1919"/>
                </a:lnSpc>
                <a:buFont typeface="+mj-lt"/>
                <a:buAutoNum type="arabicPeriod" startAt="17"/>
              </a:pPr>
              <a:r>
                <a:rPr lang="en-US" sz="15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sudani</a:t>
              </a: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B. (2017). </a:t>
              </a:r>
              <a:r>
                <a:rPr lang="en-US" sz="1599" i="1" dirty="0">
                  <a:solidFill>
                    <a:srgbClr val="3D3D3D"/>
                  </a:solidFill>
                  <a:latin typeface="Gill Sans Light Italics"/>
                  <a:ea typeface="Gill Sans Light Italics"/>
                  <a:cs typeface="Gill Sans Light Italics"/>
                  <a:sym typeface="Gill Sans Light Italics"/>
                </a:rPr>
                <a:t>National clinical guideline for stroke</a:t>
              </a: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. [online] Academia.edu. Available at: https://www.academia.edu/download/53449840/2016-National-Clinical-Guideline-for-Stroke-5th-Edition.pdf [Accessed 20 Nov. 2025].</a:t>
              </a:r>
            </a:p>
            <a:p>
              <a:pPr marL="342900" indent="-342900" algn="l">
                <a:lnSpc>
                  <a:spcPts val="1919"/>
                </a:lnSpc>
                <a:buFont typeface="+mj-lt"/>
                <a:buAutoNum type="arabicPeriod" startAt="17"/>
              </a:pPr>
              <a:r>
                <a:rPr lang="en-US" sz="15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Xie</a:t>
              </a: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H., Li, J., Zhu, X., Li, J., Yin, J., Ma, T., Luo, Y., He, L., Bai, Y., Zhang, G., Cheng, X. and Li, C. (2022). Association between healthy lifestyle and the occurrence of cardiometabolic multimorbidity in hypertensive patients: a prospective cohort study of UK Biobank. </a:t>
              </a:r>
              <a:r>
                <a:rPr lang="en-US" sz="1599" i="1" dirty="0">
                  <a:solidFill>
                    <a:srgbClr val="3D3D3D"/>
                  </a:solidFill>
                  <a:latin typeface="Gill Sans Light Italics"/>
                  <a:ea typeface="Gill Sans Light Italics"/>
                  <a:cs typeface="Gill Sans Light Italics"/>
                  <a:sym typeface="Gill Sans Light Italics"/>
                </a:rPr>
                <a:t>Cardiovascular Diabetology</a:t>
              </a: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, 21(1). </a:t>
              </a:r>
              <a:r>
                <a:rPr lang="en-US" sz="1599" dirty="0" err="1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doi:https</a:t>
              </a:r>
              <a:r>
                <a:rPr lang="en-US" sz="1599" dirty="0">
                  <a:solidFill>
                    <a:srgbClr val="3D3D3D"/>
                  </a:solidFill>
                  <a:latin typeface="Gill Sans Light"/>
                  <a:ea typeface="Gill Sans Light"/>
                  <a:cs typeface="Gill Sans Light"/>
                  <a:sym typeface="Gill Sans Light"/>
                </a:rPr>
                <a:t>://doi.org/10.1186/s12933-022-01632-3.</a:t>
              </a:r>
            </a:p>
          </p:txBody>
        </p:sp>
      </p:grpSp>
      <p:sp>
        <p:nvSpPr>
          <p:cNvPr id="17" name="TextBox 17"/>
          <p:cNvSpPr txBox="1"/>
          <p:nvPr/>
        </p:nvSpPr>
        <p:spPr>
          <a:xfrm>
            <a:off x="1348740" y="1348443"/>
            <a:ext cx="8961120" cy="9828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480"/>
              </a:lnSpc>
            </a:pPr>
            <a:r>
              <a:rPr lang="en-US" sz="5400" b="1">
                <a:solidFill>
                  <a:srgbClr val="EBEBEB"/>
                </a:solidFill>
                <a:latin typeface="Gill Sans Bold"/>
                <a:ea typeface="Gill Sans Bold"/>
                <a:cs typeface="Gill Sans Bold"/>
                <a:sym typeface="Gill Sans Bold"/>
              </a:rPr>
              <a:t>REFERENCES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669801" y="685800"/>
            <a:ext cx="5554980" cy="142496"/>
            <a:chOff x="0" y="0"/>
            <a:chExt cx="7406640" cy="18999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7406640" cy="189992"/>
            </a:xfrm>
            <a:custGeom>
              <a:avLst/>
              <a:gdLst/>
              <a:ahLst/>
              <a:cxnLst/>
              <a:rect l="l" t="t" r="r" b="b"/>
              <a:pathLst>
                <a:path w="7406640" h="189992">
                  <a:moveTo>
                    <a:pt x="0" y="0"/>
                  </a:moveTo>
                  <a:lnTo>
                    <a:pt x="7406640" y="0"/>
                  </a:lnTo>
                  <a:lnTo>
                    <a:pt x="7406640" y="189992"/>
                  </a:lnTo>
                  <a:lnTo>
                    <a:pt x="0" y="189992"/>
                  </a:lnTo>
                  <a:close/>
                </a:path>
              </a:pathLst>
            </a:custGeom>
            <a:solidFill>
              <a:srgbClr val="366658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2063220" y="680464"/>
            <a:ext cx="5554980" cy="147831"/>
            <a:chOff x="0" y="0"/>
            <a:chExt cx="7406640" cy="19710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7406640" cy="197104"/>
            </a:xfrm>
            <a:custGeom>
              <a:avLst/>
              <a:gdLst/>
              <a:ahLst/>
              <a:cxnLst/>
              <a:rect l="l" t="t" r="r" b="b"/>
              <a:pathLst>
                <a:path w="7406640" h="197104">
                  <a:moveTo>
                    <a:pt x="0" y="0"/>
                  </a:moveTo>
                  <a:lnTo>
                    <a:pt x="7406640" y="0"/>
                  </a:lnTo>
                  <a:lnTo>
                    <a:pt x="7406640" y="197104"/>
                  </a:lnTo>
                  <a:lnTo>
                    <a:pt x="0" y="197104"/>
                  </a:lnTo>
                  <a:close/>
                </a:path>
              </a:pathLst>
            </a:custGeom>
            <a:solidFill>
              <a:srgbClr val="969FA7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6362745" y="685800"/>
            <a:ext cx="5554980" cy="137160"/>
            <a:chOff x="0" y="0"/>
            <a:chExt cx="7406640" cy="18288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406640" cy="182880"/>
            </a:xfrm>
            <a:custGeom>
              <a:avLst/>
              <a:gdLst/>
              <a:ahLst/>
              <a:cxnLst/>
              <a:rect l="l" t="t" r="r" b="b"/>
              <a:pathLst>
                <a:path w="7406640" h="182880">
                  <a:moveTo>
                    <a:pt x="0" y="0"/>
                  </a:moveTo>
                  <a:lnTo>
                    <a:pt x="7406640" y="0"/>
                  </a:lnTo>
                  <a:lnTo>
                    <a:pt x="7406640" y="182880"/>
                  </a:lnTo>
                  <a:lnTo>
                    <a:pt x="0" y="182880"/>
                  </a:lnTo>
                  <a:close/>
                </a:path>
              </a:pathLst>
            </a:custGeom>
            <a:solidFill>
              <a:srgbClr val="8CB64A"/>
            </a:solidFill>
            <a:ln w="12700">
              <a:solidFill>
                <a:srgbClr val="000000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9" name="Freeform 9"/>
          <p:cNvSpPr/>
          <p:nvPr/>
        </p:nvSpPr>
        <p:spPr>
          <a:xfrm>
            <a:off x="5018540" y="2057400"/>
            <a:ext cx="7404524" cy="7200900"/>
          </a:xfrm>
          <a:custGeom>
            <a:avLst/>
            <a:gdLst/>
            <a:ahLst/>
            <a:cxnLst/>
            <a:rect l="l" t="t" r="r" b="b"/>
            <a:pathLst>
              <a:path w="7404524" h="7200900">
                <a:moveTo>
                  <a:pt x="0" y="0"/>
                </a:moveTo>
                <a:lnTo>
                  <a:pt x="7404524" y="0"/>
                </a:lnTo>
                <a:lnTo>
                  <a:pt x="7404524" y="7200900"/>
                </a:lnTo>
                <a:lnTo>
                  <a:pt x="0" y="72009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3674</Words>
  <Application>Microsoft Office PowerPoint</Application>
  <PresentationFormat>Custom</PresentationFormat>
  <Paragraphs>171</Paragraphs>
  <Slides>19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Gill Sans Bold</vt:lpstr>
      <vt:lpstr>Gill Sans Light Italics</vt:lpstr>
      <vt:lpstr>Gill Sans Light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2025-11-21T08:32:57Z</dcterms:created>
  <dcterms:modified xsi:type="dcterms:W3CDTF">2025-12-06T20:15:41Z</dcterms:modified>
  <dc:identifier/>
</cp:coreProperties>
</file>