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60" r:id="rId5"/>
    <p:sldId id="264" r:id="rId6"/>
    <p:sldId id="259" r:id="rId7"/>
    <p:sldId id="262" r:id="rId8"/>
    <p:sldId id="265" r:id="rId9"/>
    <p:sldId id="266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0" d="100"/>
          <a:sy n="80" d="100"/>
        </p:scale>
        <p:origin x="-1920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notesMaster" Target="notesMasters/notesMaster1.xml"/><Relationship Id="rId12" Type="http://schemas.openxmlformats.org/officeDocument/2006/relationships/printerSettings" Target="printerSettings/printerSettings1.bin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337B0F-2B8D-4249-9EED-355F5915412D}" type="datetimeFigureOut">
              <a:rPr lang="en-US" smtClean="0"/>
              <a:t>07/02/20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2F0FC2-938B-0E48-A428-EA1951E58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1587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2F0FC2-938B-0E48-A428-EA1951E585B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9655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jpe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jpe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jpe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jpe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jpe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jpe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199" y="1295400"/>
            <a:ext cx="8228013" cy="1927225"/>
          </a:xfrm>
        </p:spPr>
        <p:txBody>
          <a:bodyPr tIns="0" bIns="0" anchor="b" anchorCtr="0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199" y="3307976"/>
            <a:ext cx="8228013" cy="1066800"/>
          </a:xfrm>
        </p:spPr>
        <p:txBody>
          <a:bodyPr tIns="0" bIns="0"/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FD22C-0BD1-934C-B07F-6EF4F02618A6}" type="datetimeFigureOut">
              <a:rPr lang="en-US" smtClean="0"/>
              <a:t>07/02/20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91175-2040-F440-A132-E4CF69C2A60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8292818" y="5804647"/>
            <a:ext cx="367088" cy="67710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sz="4400">
                <a:solidFill>
                  <a:schemeClr val="accent1"/>
                </a:solidFill>
                <a:latin typeface="Wingdings" pitchFamily="2" charset="2"/>
              </a:rPr>
              <a:t>S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FD22C-0BD1-934C-B07F-6EF4F02618A6}" type="datetimeFigureOut">
              <a:rPr lang="en-US" smtClean="0"/>
              <a:t>07/02/20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91175-2040-F440-A132-E4CF69C2A60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36694"/>
            <a:ext cx="6400800" cy="1362075"/>
          </a:xfrm>
        </p:spPr>
        <p:txBody>
          <a:bodyPr anchor="b" anchorCtr="0"/>
          <a:lstStyle>
            <a:lvl1pPr algn="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76399" y="3609695"/>
            <a:ext cx="5181601" cy="1500187"/>
          </a:xfrm>
        </p:spPr>
        <p:txBody>
          <a:bodyPr anchor="t" anchorCtr="0"/>
          <a:lstStyle>
            <a:lvl1pPr marL="0" indent="0" algn="r">
              <a:spcBef>
                <a:spcPts val="300"/>
              </a:spcBef>
              <a:buNone/>
              <a:defRPr sz="1800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97FD22C-0BD1-934C-B07F-6EF4F02618A6}" type="datetimeFigureOut">
              <a:rPr lang="en-US" smtClean="0"/>
              <a:t>07/02/20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238999" y="6356350"/>
            <a:ext cx="14462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D191175-2040-F440-A132-E4CF69C2A60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8292818" y="5804647"/>
            <a:ext cx="367088" cy="67710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sz="4400">
                <a:solidFill>
                  <a:schemeClr val="accent1"/>
                </a:solidFill>
                <a:latin typeface="Wingdings" pitchFamily="2" charset="2"/>
              </a:rPr>
              <a:t>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40664" y="2784475"/>
            <a:ext cx="3767328" cy="3252788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4753" y="2784475"/>
            <a:ext cx="3767328" cy="3252788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tabLst/>
              <a:defRPr sz="1600"/>
            </a:lvl6pPr>
            <a:lvl7pPr marL="2173288" indent="-227013">
              <a:tabLst/>
              <a:defRPr sz="1600"/>
            </a:lvl7pPr>
            <a:lvl8pPr marL="2398713" indent="-227013">
              <a:tabLst/>
              <a:defRPr sz="1600"/>
            </a:lvl8pPr>
            <a:lvl9pPr marL="2625725" indent="-227013">
              <a:tabLst/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FD22C-0BD1-934C-B07F-6EF4F02618A6}" type="datetimeFigureOut">
              <a:rPr lang="en-US" smtClean="0"/>
              <a:t>07/02/20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91175-2040-F440-A132-E4CF69C2A60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2232211"/>
            <a:ext cx="3767328" cy="762000"/>
          </a:xfrm>
        </p:spPr>
        <p:txBody>
          <a:bodyPr anchor="b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0664" y="3160059"/>
            <a:ext cx="3767328" cy="2891491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31578" y="2232211"/>
            <a:ext cx="3767328" cy="762000"/>
          </a:xfrm>
        </p:spPr>
        <p:txBody>
          <a:bodyPr anchor="b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31578" y="3160059"/>
            <a:ext cx="3767328" cy="2891491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FD22C-0BD1-934C-B07F-6EF4F02618A6}" type="datetimeFigureOut">
              <a:rPr lang="en-US" smtClean="0"/>
              <a:t>07/02/20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91175-2040-F440-A132-E4CF69C2A60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2784475"/>
            <a:ext cx="7656512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FD22C-0BD1-934C-B07F-6EF4F02618A6}" type="datetimeFigureOut">
              <a:rPr lang="en-US" smtClean="0"/>
              <a:t>07/02/20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91175-2040-F440-A132-E4CF69C2A60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762000" y="4497070"/>
            <a:ext cx="7656512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36008" y="2784475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FD22C-0BD1-934C-B07F-6EF4F02618A6}" type="datetimeFigureOut">
              <a:rPr lang="en-US" smtClean="0"/>
              <a:t>07/02/20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91175-2040-F440-A132-E4CF69C2A60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4636008" y="4497070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9" name="Content Placeholder 2"/>
          <p:cNvSpPr>
            <a:spLocks noGrp="1"/>
          </p:cNvSpPr>
          <p:nvPr>
            <p:ph sz="half" idx="14"/>
          </p:nvPr>
        </p:nvSpPr>
        <p:spPr>
          <a:xfrm>
            <a:off x="740664" y="2784475"/>
            <a:ext cx="3767328" cy="3252788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36008" y="2784475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FD22C-0BD1-934C-B07F-6EF4F02618A6}" type="datetimeFigureOut">
              <a:rPr lang="en-US" smtClean="0"/>
              <a:t>07/02/20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91175-2040-F440-A132-E4CF69C2A60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4636008" y="4497070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73288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2572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4"/>
          </p:nvPr>
        </p:nvSpPr>
        <p:spPr>
          <a:xfrm>
            <a:off x="739775" y="2784475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739775" y="4497070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73288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2572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FD22C-0BD1-934C-B07F-6EF4F02618A6}" type="datetimeFigureOut">
              <a:rPr lang="en-US" smtClean="0"/>
              <a:t>07/02/20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91175-2040-F440-A132-E4CF69C2A60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FD22C-0BD1-934C-B07F-6EF4F02618A6}" type="datetimeFigureOut">
              <a:rPr lang="en-US" smtClean="0"/>
              <a:t>07/02/20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91175-2040-F440-A132-E4CF69C2A603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381001"/>
            <a:ext cx="3509683" cy="2209800"/>
          </a:xfrm>
        </p:spPr>
        <p:txBody>
          <a:bodyPr anchor="b"/>
          <a:lstStyle>
            <a:lvl1pPr algn="l">
              <a:defRPr sz="44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29200" y="273050"/>
            <a:ext cx="3657600" cy="5853113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2649071"/>
            <a:ext cx="3509683" cy="3388192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97FD22C-0BD1-934C-B07F-6EF4F02618A6}" type="datetimeFigureOut">
              <a:rPr lang="en-US" smtClean="0"/>
              <a:t>07/02/20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91175-2040-F440-A132-E4CF69C2A60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1425" y="381001"/>
            <a:ext cx="3635375" cy="2209800"/>
          </a:xfrm>
        </p:spPr>
        <p:txBody>
          <a:bodyPr anchor="b"/>
          <a:lstStyle>
            <a:lvl1pPr algn="l">
              <a:defRPr sz="4400" b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51425" y="2649070"/>
            <a:ext cx="3635375" cy="3505667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97FD22C-0BD1-934C-B07F-6EF4F02618A6}" type="datetimeFigureOut">
              <a:rPr lang="en-US" smtClean="0"/>
              <a:t>07/02/20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91175-2040-F440-A132-E4CF69C2A603}" type="slidenum">
              <a:rPr lang="en-GB" smtClean="0"/>
              <a:t>‹#›</a:t>
            </a:fld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228600" y="1143000"/>
            <a:ext cx="4267200" cy="4267200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1425" y="381001"/>
            <a:ext cx="3635375" cy="2209800"/>
          </a:xfrm>
        </p:spPr>
        <p:txBody>
          <a:bodyPr anchor="b"/>
          <a:lstStyle>
            <a:lvl1pPr algn="l">
              <a:defRPr sz="4400" b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51425" y="2649070"/>
            <a:ext cx="3635375" cy="3505667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97FD22C-0BD1-934C-B07F-6EF4F02618A6}" type="datetimeFigureOut">
              <a:rPr lang="en-US" smtClean="0"/>
              <a:t>07/02/20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91175-2040-F440-A132-E4CF69C2A603}" type="slidenum">
              <a:rPr lang="en-GB" smtClean="0"/>
              <a:t>‹#›</a:t>
            </a:fld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90600" y="2590800"/>
            <a:ext cx="3505200" cy="3505200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2479675" y="1260475"/>
            <a:ext cx="1254125" cy="1254125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0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269875" y="762000"/>
            <a:ext cx="2092325" cy="2092325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568388"/>
            <a:ext cx="8228013" cy="3468875"/>
          </a:xfrm>
        </p:spPr>
        <p:txBody>
          <a:bodyPr vert="eaVert"/>
          <a:lstStyle>
            <a:lvl5pPr>
              <a:defRPr/>
            </a:lvl5pPr>
            <a:lvl6pPr marL="1719072">
              <a:defRPr/>
            </a:lvl6pPr>
            <a:lvl7pPr marL="1719072">
              <a:defRPr/>
            </a:lvl7pPr>
            <a:lvl8pPr marL="1719072">
              <a:defRPr/>
            </a:lvl8pPr>
            <a:lvl9pPr marL="1719072">
              <a:defRPr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FD22C-0BD1-934C-B07F-6EF4F02618A6}" type="datetimeFigureOut">
              <a:rPr lang="en-US" smtClean="0"/>
              <a:t>07/02/20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91175-2040-F440-A132-E4CF69C2A60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274638"/>
            <a:ext cx="1524000" cy="5851525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16859"/>
            <a:ext cx="6019800" cy="5615642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FD22C-0BD1-934C-B07F-6EF4F02618A6}" type="datetimeFigureOut">
              <a:rPr lang="en-US" smtClean="0"/>
              <a:t>07/02/20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91175-2040-F440-A132-E4CF69C2A60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FD22C-0BD1-934C-B07F-6EF4F02618A6}" type="datetimeFigureOut">
              <a:rPr lang="en-US" smtClean="0"/>
              <a:t>07/02/20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91175-2040-F440-A132-E4CF69C2A603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45141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9775" y="2770094"/>
            <a:ext cx="7662864" cy="32671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97FD22C-0BD1-934C-B07F-6EF4F02618A6}" type="datetimeFigureOut">
              <a:rPr lang="en-US" smtClean="0"/>
              <a:t>07/02/20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789613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05300" y="6356350"/>
            <a:ext cx="533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D191175-2040-F440-A132-E4CF69C2A603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SzPct val="90000"/>
        <a:buFont typeface="Wingdings" pitchFamily="2" charset="2"/>
        <a:buChar char="S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S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" pitchFamily="2" charset="2"/>
        <a:buChar char="S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S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" pitchFamily="2" charset="2"/>
        <a:buChar char="S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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" pitchFamily="2" charset="2"/>
        <a:buChar char="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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" pitchFamily="2" charset="2"/>
        <a:buChar char="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hyperlink" Target="https://www.mantleoftheexpert.com/wp-content/uploads/2018/01/MOTE-Chapter-3_Aitken_Pages-from-Connecting-Curriculum-Fraser-v3-220213-1-1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Mantle of the Expert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An Overview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48286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Origins of </a:t>
            </a:r>
            <a:r>
              <a:rPr lang="en-GB" dirty="0" err="1" smtClean="0"/>
              <a:t>MoE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Developed by Dorothy </a:t>
            </a:r>
            <a:r>
              <a:rPr lang="en-GB" dirty="0" err="1" smtClean="0"/>
              <a:t>Heathcote</a:t>
            </a:r>
            <a:r>
              <a:rPr lang="en-GB" dirty="0" smtClean="0"/>
              <a:t> (1926-2012)</a:t>
            </a:r>
          </a:p>
          <a:p>
            <a:r>
              <a:rPr lang="en-GB" dirty="0" smtClean="0"/>
              <a:t>UK based drama educator</a:t>
            </a:r>
          </a:p>
          <a:p>
            <a:r>
              <a:rPr lang="en-GB" dirty="0" smtClean="0"/>
              <a:t>40 years of experience</a:t>
            </a:r>
          </a:p>
          <a:p>
            <a:r>
              <a:rPr lang="en-GB" dirty="0" smtClean="0"/>
              <a:t>Watch ‘Three Looms Waiting’ for an insight into </a:t>
            </a:r>
            <a:r>
              <a:rPr lang="en-GB" dirty="0" err="1" smtClean="0"/>
              <a:t>Heathcote’s</a:t>
            </a:r>
            <a:r>
              <a:rPr lang="en-GB" dirty="0" smtClean="0"/>
              <a:t> work.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89493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‘mantle’?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i="1" dirty="0">
                <a:cs typeface="American Typewriter"/>
              </a:rPr>
              <a:t>Mantle is not a cloak by which a person is recognised. This is no garment to cover. I use it as a quality: of leadership, carrying standards of behaviour, morality, responsibility, ethics and the spiritual basis of all action. The mantle embodies the standards I ascribe to. It grows by usage, not garment stitching. 􏰀􏰁􏰂􏰃􏰄􏰅􏰆􏰇􏰄􏰂􏰍 􏰚􏰝􏰝􏰏􏰍 􏰧􏰧􏰒 􏰎􏰜􏰚􏰑 </a:t>
            </a:r>
          </a:p>
          <a:p>
            <a:pPr marL="0" indent="0" algn="r">
              <a:buNone/>
            </a:pPr>
            <a:r>
              <a:rPr lang="en-GB" dirty="0" err="1" smtClean="0"/>
              <a:t>Heathcote</a:t>
            </a:r>
            <a:r>
              <a:rPr lang="en-GB" dirty="0" smtClean="0"/>
              <a:t>, 2009 (cited in Aitken, 2013 p.35)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74327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 places the child at the centre of the learning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6951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mantle of ex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1400" y="492125"/>
            <a:ext cx="7061200" cy="482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0725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74625"/>
            <a:ext cx="6400800" cy="4935257"/>
          </a:xfrm>
        </p:spPr>
        <p:txBody>
          <a:bodyPr>
            <a:normAutofit fontScale="90000"/>
          </a:bodyPr>
          <a:lstStyle/>
          <a:p>
            <a:r>
              <a:rPr lang="en-US" i="1" dirty="0" smtClean="0"/>
              <a:t/>
            </a:r>
            <a:br>
              <a:rPr lang="en-US" i="1" dirty="0" smtClean="0"/>
            </a:br>
            <a:r>
              <a:rPr lang="en-US" i="1" dirty="0"/>
              <a:t/>
            </a:r>
            <a:br>
              <a:rPr lang="en-US" i="1" dirty="0"/>
            </a:br>
            <a:r>
              <a:rPr lang="en-US" sz="4800" i="1" dirty="0"/>
              <a:t>It also involves a conscious repositioning of power within the teacher-student relationship</a:t>
            </a:r>
            <a:r>
              <a:rPr lang="en-US" dirty="0" smtClean="0"/>
              <a:t>􏰅</a:t>
            </a:r>
            <a:r>
              <a:rPr lang="en-US" dirty="0"/>
              <a:t>􏰂 􏰄􏰂􏰃􏰆􏰅􏰂􏰗􏰜􏰔􏰄􏰖􏰕􏰂􏰌􏰄 􏰗􏰂􏰋􏰃􏰄􏰡􏰇􏰌􏰔􏰅􏰡􏰧 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􏰄</a:t>
            </a:r>
            <a:r>
              <a:rPr lang="en-US" dirty="0"/>
              <a:t>􏰅􏰂 􏰄􏰂􏰃􏰆􏰅􏰂􏰗􏰜􏰔􏰄􏰖􏰕􏰂􏰌􏰄 􏰗􏰂􏰋􏰃􏰄􏰡􏰇􏰌􏰔􏰅􏰡􏰧􏰒 </a:t>
            </a:r>
            <a:r>
              <a:rPr lang="en-US" dirty="0"/>
              <a:t/>
            </a:r>
            <a:br>
              <a:rPr lang="en-US" dirty="0"/>
            </a:br>
            <a:r>
              <a:rPr lang="en-US" sz="2200" i="1" dirty="0"/>
              <a:t>p. </a:t>
            </a:r>
            <a:r>
              <a:rPr lang="en-US" sz="2200" dirty="0"/>
              <a:t>􏰧􏰇􏰟􏰂􏰗36 􏰟</a:t>
            </a:r>
            <a:r>
              <a:rPr lang="en-US" sz="4800" dirty="0"/>
              <a:t>􏰡􏰄􏰅􏰧􏰇􏰟􏰂􏰗 􏰟􏰡􏰄􏰅􏰡􏰌 􏰄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50042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this look like?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Facilitator and participant taking on the roles of </a:t>
            </a:r>
            <a:r>
              <a:rPr lang="en-GB" b="1" dirty="0" smtClean="0"/>
              <a:t>experts</a:t>
            </a:r>
            <a:r>
              <a:rPr lang="en-GB" dirty="0" smtClean="0"/>
              <a:t> in a fictional ‘</a:t>
            </a:r>
            <a:r>
              <a:rPr lang="en-GB" b="1" dirty="0" smtClean="0"/>
              <a:t>enterprise</a:t>
            </a:r>
            <a:r>
              <a:rPr lang="en-GB" dirty="0" smtClean="0"/>
              <a:t>’, within a fictional </a:t>
            </a:r>
            <a:r>
              <a:rPr lang="en-GB" b="1" dirty="0" smtClean="0"/>
              <a:t>context</a:t>
            </a:r>
            <a:r>
              <a:rPr lang="en-GB" dirty="0" smtClean="0"/>
              <a:t> for a fictional ‘</a:t>
            </a:r>
            <a:r>
              <a:rPr lang="en-GB" b="1" dirty="0" smtClean="0"/>
              <a:t>client</a:t>
            </a:r>
            <a:r>
              <a:rPr lang="en-GB" dirty="0" smtClean="0"/>
              <a:t>’.  They are given a ‘</a:t>
            </a:r>
            <a:r>
              <a:rPr lang="en-GB" b="1" dirty="0" smtClean="0"/>
              <a:t>commission</a:t>
            </a:r>
            <a:r>
              <a:rPr lang="en-GB" dirty="0" smtClean="0"/>
              <a:t>’ involving many </a:t>
            </a:r>
            <a:r>
              <a:rPr lang="en-GB" b="1" dirty="0" smtClean="0"/>
              <a:t>tensions</a:t>
            </a:r>
            <a:r>
              <a:rPr lang="en-GB" dirty="0" smtClean="0"/>
              <a:t> and difficulties along the way.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40733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Heathcote’s</a:t>
            </a:r>
            <a:r>
              <a:rPr lang="en-GB" dirty="0"/>
              <a:t> Core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Fictional Context</a:t>
            </a:r>
          </a:p>
          <a:p>
            <a:r>
              <a:rPr lang="en-GB" dirty="0"/>
              <a:t>Enterprise</a:t>
            </a:r>
          </a:p>
          <a:p>
            <a:r>
              <a:rPr lang="en-GB" dirty="0"/>
              <a:t>Frame</a:t>
            </a:r>
          </a:p>
          <a:p>
            <a:r>
              <a:rPr lang="en-GB" dirty="0"/>
              <a:t>Commission</a:t>
            </a:r>
          </a:p>
          <a:p>
            <a:r>
              <a:rPr lang="en-GB" dirty="0" smtClean="0"/>
              <a:t>Client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Curriculum framed as professional tasks</a:t>
            </a:r>
          </a:p>
          <a:p>
            <a:r>
              <a:rPr lang="en-GB" dirty="0" smtClean="0"/>
              <a:t>Powerful repositioning </a:t>
            </a:r>
          </a:p>
          <a:p>
            <a:r>
              <a:rPr lang="en-GB" dirty="0" smtClean="0"/>
              <a:t>Drama Conventions</a:t>
            </a:r>
          </a:p>
          <a:p>
            <a:r>
              <a:rPr lang="en-GB" dirty="0" smtClean="0"/>
              <a:t>Tensions</a:t>
            </a:r>
          </a:p>
          <a:p>
            <a:r>
              <a:rPr lang="en-GB" dirty="0" smtClean="0"/>
              <a:t>Reflections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57983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Fraser, D., Aitken, V. &amp; Whyte, B. (2013) </a:t>
            </a:r>
            <a:r>
              <a:rPr lang="en-GB" i="1" dirty="0" smtClean="0"/>
              <a:t>Connecting Curriculum: Linking Learning </a:t>
            </a:r>
            <a:r>
              <a:rPr lang="en-GB" dirty="0" smtClean="0"/>
              <a:t>New Zealand: NZCR press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https://www.mantleoftheexpert.com/wp-content/uploads/2018/01/MOTE-Chapter-3_Aitken_Pages-from-Connecting-Curriculum-Fraser-v3-220213-1-1.</a:t>
            </a:r>
            <a:r>
              <a:rPr lang="en-GB" dirty="0" smtClean="0">
                <a:hlinkClick r:id="rId3"/>
              </a:rPr>
              <a:t>pdf</a:t>
            </a:r>
            <a:r>
              <a:rPr lang="en-GB" dirty="0" smtClean="0"/>
              <a:t> (Accessed 7th February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47414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Relationship Id="rId3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Genesis">
  <a:themeElements>
    <a:clrScheme name="Genesis">
      <a:dk1>
        <a:sysClr val="windowText" lastClr="000000"/>
      </a:dk1>
      <a:lt1>
        <a:sysClr val="window" lastClr="FFFFFF"/>
      </a:lt1>
      <a:dk2>
        <a:srgbClr val="465466"/>
      </a:dk2>
      <a:lt2>
        <a:srgbClr val="BBD7F8"/>
      </a:lt2>
      <a:accent1>
        <a:srgbClr val="80B606"/>
      </a:accent1>
      <a:accent2>
        <a:srgbClr val="E29F1D"/>
      </a:accent2>
      <a:accent3>
        <a:srgbClr val="2397E2"/>
      </a:accent3>
      <a:accent4>
        <a:srgbClr val="35ACA2"/>
      </a:accent4>
      <a:accent5>
        <a:srgbClr val="5430BB"/>
      </a:accent5>
      <a:accent6>
        <a:srgbClr val="8D34E0"/>
      </a:accent6>
      <a:hlink>
        <a:srgbClr val="00B0F0"/>
      </a:hlink>
      <a:folHlink>
        <a:srgbClr val="0070C0"/>
      </a:folHlink>
    </a:clrScheme>
    <a:fontScheme name="Genesis">
      <a:majorFont>
        <a:latin typeface="Calisto MT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Calisto MT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Genesis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70000"/>
                <a:satMod val="100000"/>
                <a:greenMod val="110000"/>
              </a:schemeClr>
            </a:gs>
            <a:gs pos="75000">
              <a:schemeClr val="phClr">
                <a:tint val="40000"/>
                <a:satMod val="150000"/>
                <a:redMod val="100000"/>
                <a:blueMod val="100000"/>
              </a:schemeClr>
            </a:gs>
            <a:gs pos="100000">
              <a:schemeClr val="phClr">
                <a:tint val="60000"/>
                <a:satMod val="120000"/>
                <a:redMod val="100000"/>
                <a:blueMod val="100000"/>
              </a:schemeClr>
            </a:gs>
          </a:gsLst>
          <a:path path="circle">
            <a:fillToRect l="25000" t="25000" r="5000" b="5000"/>
          </a:path>
        </a:gradFill>
        <a:gradFill rotWithShape="1">
          <a:gsLst>
            <a:gs pos="0">
              <a:schemeClr val="phClr">
                <a:tint val="50000"/>
                <a:shade val="100000"/>
                <a:alpha val="100000"/>
                <a:satMod val="150000"/>
              </a:schemeClr>
            </a:gs>
            <a:gs pos="40000">
              <a:schemeClr val="phClr">
                <a:tint val="70000"/>
                <a:shade val="100000"/>
                <a:alpha val="100000"/>
                <a:satMod val="150000"/>
              </a:schemeClr>
            </a:gs>
            <a:gs pos="100000">
              <a:schemeClr val="phClr">
                <a:shade val="90000"/>
                <a:satMod val="11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88900" dist="50800" dir="11400000" sx="102000" sy="101000" algn="tl" rotWithShape="0">
              <a:srgbClr val="000000">
                <a:alpha val="35000"/>
              </a:srgbClr>
            </a:outerShdw>
          </a:effectLst>
          <a:scene3d>
            <a:camera prst="perspectiveFront" fov="4800000"/>
            <a:lightRig rig="morning" dir="tl"/>
          </a:scene3d>
          <a:sp3d prstMaterial="softmetal">
            <a:bevelT w="0" h="0"/>
          </a:sp3d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reflection blurRad="101600" stA="40000" endPos="50000" dist="63500" dir="5400000" fadeDir="7200000" sy="-100000" kx="300000" rotWithShape="0"/>
          </a:effectLst>
          <a:scene3d>
            <a:camera prst="orthographicFront">
              <a:rot lat="0" lon="0" rev="0"/>
            </a:camera>
            <a:lightRig rig="chilly" dir="tr">
              <a:rot lat="0" lon="0" rev="1200000"/>
            </a:lightRig>
          </a:scene3d>
          <a:sp3d prstMaterial="plastic">
            <a:bevelT w="0" h="0"/>
          </a:sp3d>
        </a:effectStyle>
      </a:effectStyleLst>
      <a:bgFillStyleLst>
        <a:blipFill rotWithShape="1">
          <a:blip xmlns:r="http://schemas.openxmlformats.org/officeDocument/2006/relationships" r:embed="rId1"/>
          <a:stretch/>
        </a:blipFill>
        <a:blipFill rotWithShape="1">
          <a:blip xmlns:r="http://schemas.openxmlformats.org/officeDocument/2006/relationships" r:embed="rId2"/>
          <a:stretch/>
        </a:blipFill>
        <a:blipFill rotWithShape="1">
          <a:blip xmlns:r="http://schemas.openxmlformats.org/officeDocument/2006/relationships" r:embed="rId3"/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Genesis.thmx</Template>
  <TotalTime>98</TotalTime>
  <Words>300</Words>
  <Application>Microsoft Macintosh PowerPoint</Application>
  <PresentationFormat>On-screen Show (4:3)</PresentationFormat>
  <Paragraphs>29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Genesis</vt:lpstr>
      <vt:lpstr>Mantle of the Expert</vt:lpstr>
      <vt:lpstr>Origins of MoE</vt:lpstr>
      <vt:lpstr>What is the ‘mantle’?</vt:lpstr>
      <vt:lpstr>It places the child at the centre of the learning</vt:lpstr>
      <vt:lpstr>PowerPoint Presentation</vt:lpstr>
      <vt:lpstr>  It also involves a conscious repositioning of power within the teacher-student relationship􏰅􏰂 􏰄􏰂􏰃􏰆􏰅􏰂􏰗􏰜􏰔􏰄􏰖􏰕􏰂􏰌􏰄 􏰗􏰂􏰋􏰃􏰄􏰡􏰇􏰌􏰔􏰅􏰡􏰧  􏰄􏰅􏰂 􏰄􏰂􏰃􏰆􏰅􏰂􏰗􏰜􏰔􏰄􏰖􏰕􏰂􏰌􏰄 􏰗􏰂􏰋􏰃􏰄􏰡􏰇􏰌􏰔􏰅􏰡􏰧􏰒  p. 􏰧􏰇􏰟􏰂􏰗36 􏰟􏰡􏰄􏰅􏰧􏰇􏰟􏰂􏰗 􏰟􏰡􏰄􏰅􏰡􏰌 􏰄</vt:lpstr>
      <vt:lpstr>What does this look like?</vt:lpstr>
      <vt:lpstr>Heathcote’s Core Elements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Mantle of the Expert</dc:title>
  <dc:creator>Ali Franks</dc:creator>
  <cp:lastModifiedBy>Ali Franks</cp:lastModifiedBy>
  <cp:revision>7</cp:revision>
  <dcterms:created xsi:type="dcterms:W3CDTF">2020-02-07T14:16:36Z</dcterms:created>
  <dcterms:modified xsi:type="dcterms:W3CDTF">2020-02-07T15:55:10Z</dcterms:modified>
</cp:coreProperties>
</file>