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83" r:id="rId4"/>
    <p:sldId id="284" r:id="rId5"/>
    <p:sldId id="280" r:id="rId6"/>
    <p:sldId id="281" r:id="rId7"/>
    <p:sldId id="258" r:id="rId8"/>
    <p:sldId id="261" r:id="rId9"/>
    <p:sldId id="262" r:id="rId10"/>
    <p:sldId id="286" r:id="rId11"/>
    <p:sldId id="264" r:id="rId12"/>
    <p:sldId id="263" r:id="rId13"/>
    <p:sldId id="287" r:id="rId14"/>
    <p:sldId id="265" r:id="rId15"/>
    <p:sldId id="275" r:id="rId16"/>
    <p:sldId id="285" r:id="rId17"/>
    <p:sldId id="266" r:id="rId18"/>
    <p:sldId id="259" r:id="rId19"/>
    <p:sldId id="260" r:id="rId20"/>
    <p:sldId id="289" r:id="rId21"/>
    <p:sldId id="28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0" autoAdjust="0"/>
    <p:restoredTop sz="74352" autoAdjust="0"/>
  </p:normalViewPr>
  <p:slideViewPr>
    <p:cSldViewPr>
      <p:cViewPr>
        <p:scale>
          <a:sx n="62" d="100"/>
          <a:sy n="62" d="100"/>
        </p:scale>
        <p:origin x="-2154" y="-19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EE85C2-E940-4969-AD2E-945D9DC6D7FE}" type="datetimeFigureOut">
              <a:rPr lang="en-GB" smtClean="0"/>
              <a:t>21/09/2017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FE5518-3DAC-4B8F-970F-21266B5C1082}" type="slidenum">
              <a:rPr lang="en-GB" smtClean="0"/>
              <a:t>‹#›</a:t>
            </a:fld>
            <a:endParaRPr lang="en-GB"/>
          </a:p>
        </p:txBody>
      </p:sp>
    </p:spTree>
    <p:extLst>
      <p:ext uri="{BB962C8B-B14F-4D97-AF65-F5344CB8AC3E}">
        <p14:creationId xmlns:p14="http://schemas.microsoft.com/office/powerpoint/2010/main" val="2390262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7</a:t>
            </a:fld>
            <a:endParaRPr lang="en-GB"/>
          </a:p>
        </p:txBody>
      </p:sp>
    </p:spTree>
    <p:extLst>
      <p:ext uri="{BB962C8B-B14F-4D97-AF65-F5344CB8AC3E}">
        <p14:creationId xmlns:p14="http://schemas.microsoft.com/office/powerpoint/2010/main" val="4176592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9</a:t>
            </a:fld>
            <a:endParaRPr lang="en-GB"/>
          </a:p>
        </p:txBody>
      </p:sp>
    </p:spTree>
    <p:extLst>
      <p:ext uri="{BB962C8B-B14F-4D97-AF65-F5344CB8AC3E}">
        <p14:creationId xmlns:p14="http://schemas.microsoft.com/office/powerpoint/2010/main" val="277192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10</a:t>
            </a:fld>
            <a:endParaRPr lang="en-GB"/>
          </a:p>
        </p:txBody>
      </p:sp>
    </p:spTree>
    <p:extLst>
      <p:ext uri="{BB962C8B-B14F-4D97-AF65-F5344CB8AC3E}">
        <p14:creationId xmlns:p14="http://schemas.microsoft.com/office/powerpoint/2010/main" val="1698658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11</a:t>
            </a:fld>
            <a:endParaRPr lang="en-GB"/>
          </a:p>
        </p:txBody>
      </p:sp>
    </p:spTree>
    <p:extLst>
      <p:ext uri="{BB962C8B-B14F-4D97-AF65-F5344CB8AC3E}">
        <p14:creationId xmlns:p14="http://schemas.microsoft.com/office/powerpoint/2010/main" val="1552790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12</a:t>
            </a:fld>
            <a:endParaRPr lang="en-GB"/>
          </a:p>
        </p:txBody>
      </p:sp>
    </p:spTree>
    <p:extLst>
      <p:ext uri="{BB962C8B-B14F-4D97-AF65-F5344CB8AC3E}">
        <p14:creationId xmlns:p14="http://schemas.microsoft.com/office/powerpoint/2010/main" val="1657119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14</a:t>
            </a:fld>
            <a:endParaRPr lang="en-GB"/>
          </a:p>
        </p:txBody>
      </p:sp>
    </p:spTree>
    <p:extLst>
      <p:ext uri="{BB962C8B-B14F-4D97-AF65-F5344CB8AC3E}">
        <p14:creationId xmlns:p14="http://schemas.microsoft.com/office/powerpoint/2010/main" val="3779198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16</a:t>
            </a:fld>
            <a:endParaRPr lang="en-GB"/>
          </a:p>
        </p:txBody>
      </p:sp>
    </p:spTree>
    <p:extLst>
      <p:ext uri="{BB962C8B-B14F-4D97-AF65-F5344CB8AC3E}">
        <p14:creationId xmlns:p14="http://schemas.microsoft.com/office/powerpoint/2010/main" val="889389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18</a:t>
            </a:fld>
            <a:endParaRPr lang="en-GB"/>
          </a:p>
        </p:txBody>
      </p:sp>
    </p:spTree>
    <p:extLst>
      <p:ext uri="{BB962C8B-B14F-4D97-AF65-F5344CB8AC3E}">
        <p14:creationId xmlns:p14="http://schemas.microsoft.com/office/powerpoint/2010/main" val="124839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FE5518-3DAC-4B8F-970F-21266B5C1082}" type="slidenum">
              <a:rPr lang="en-GB" smtClean="0"/>
              <a:t>19</a:t>
            </a:fld>
            <a:endParaRPr lang="en-GB"/>
          </a:p>
        </p:txBody>
      </p:sp>
    </p:spTree>
    <p:extLst>
      <p:ext uri="{BB962C8B-B14F-4D97-AF65-F5344CB8AC3E}">
        <p14:creationId xmlns:p14="http://schemas.microsoft.com/office/powerpoint/2010/main" val="640379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A352D0A-9617-4EE1-90B9-A43A25C8202C}" type="datetimeFigureOut">
              <a:rPr lang="en-GB" smtClean="0"/>
              <a:t>21/09/2017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550502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A352D0A-9617-4EE1-90B9-A43A25C8202C}" type="datetimeFigureOut">
              <a:rPr lang="en-GB" smtClean="0"/>
              <a:t>21/09/2017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2698735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352D0A-9617-4EE1-90B9-A43A25C8202C}" type="datetimeFigureOut">
              <a:rPr lang="en-GB" smtClean="0"/>
              <a:t>21/09/2017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3098710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A352D0A-9617-4EE1-90B9-A43A25C8202C}" type="datetimeFigureOut">
              <a:rPr lang="en-GB" smtClean="0"/>
              <a:t>21/09/2017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2655114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A352D0A-9617-4EE1-90B9-A43A25C8202C}" type="datetimeFigureOut">
              <a:rPr lang="en-GB" smtClean="0"/>
              <a:t>21/09/2017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1571517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A352D0A-9617-4EE1-90B9-A43A25C8202C}" type="datetimeFigureOut">
              <a:rPr lang="en-GB" smtClean="0"/>
              <a:t>21/09/2017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1125149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352D0A-9617-4EE1-90B9-A43A25C8202C}" type="datetimeFigureOut">
              <a:rPr lang="en-GB" smtClean="0"/>
              <a:t>21/09/2017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3829744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352D0A-9617-4EE1-90B9-A43A25C8202C}" type="datetimeFigureOut">
              <a:rPr lang="en-GB" smtClean="0"/>
              <a:t>21/09/2017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3935432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352D0A-9617-4EE1-90B9-A43A25C8202C}" type="datetimeFigureOut">
              <a:rPr lang="en-GB" smtClean="0"/>
              <a:t>21/09/2017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2875086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A352D0A-9617-4EE1-90B9-A43A25C8202C}" type="datetimeFigureOut">
              <a:rPr lang="en-GB" smtClean="0"/>
              <a:t>21/09/2017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3296893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A352D0A-9617-4EE1-90B9-A43A25C8202C}" type="datetimeFigureOut">
              <a:rPr lang="en-GB" smtClean="0"/>
              <a:t>21/09/2017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6472D4-C552-40DE-815F-1AC1EA922CDA}" type="slidenum">
              <a:rPr lang="en-GB" smtClean="0"/>
              <a:t>‹#›</a:t>
            </a:fld>
            <a:endParaRPr lang="en-GB"/>
          </a:p>
        </p:txBody>
      </p:sp>
    </p:spTree>
    <p:extLst>
      <p:ext uri="{BB962C8B-B14F-4D97-AF65-F5344CB8AC3E}">
        <p14:creationId xmlns:p14="http://schemas.microsoft.com/office/powerpoint/2010/main" val="2900043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352D0A-9617-4EE1-90B9-A43A25C8202C}" type="datetimeFigureOut">
              <a:rPr lang="en-GB" smtClean="0"/>
              <a:t>21/09/2017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6472D4-C552-40DE-815F-1AC1EA922CDA}" type="slidenum">
              <a:rPr lang="en-GB" smtClean="0"/>
              <a:t>‹#›</a:t>
            </a:fld>
            <a:endParaRPr lang="en-GB"/>
          </a:p>
        </p:txBody>
      </p:sp>
    </p:spTree>
    <p:extLst>
      <p:ext uri="{BB962C8B-B14F-4D97-AF65-F5344CB8AC3E}">
        <p14:creationId xmlns:p14="http://schemas.microsoft.com/office/powerpoint/2010/main" val="26590533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hyperlink" Target="https://www.youtube.com/watch?v=nLXDknPhU1c"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time_continue=20&amp;v=EEfTLHz3Wt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learning.gov.wales/docs/learningwales/publications/170901-professional-standards-for-teaching-and-leadership-en.pdf"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ted.com/talks/drew_dudley_everyday_leadership"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2" Type="http://schemas.openxmlformats.org/officeDocument/2006/relationships/hyperlink" Target="https://www.estyn.gov.wales/sites/default/files/documents/Best%20practice%20in%20leadership%20development%20in%20schools.pdf"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learning.gov.wales/docs/learningwales/publications/150623-provision-for-middle-leaders-en.pdf" TargetMode="External"/><Relationship Id="rId2" Type="http://schemas.openxmlformats.org/officeDocument/2006/relationships/hyperlink" Target="https://www.estyn.gov.wales/sites/default/files/documents/Best%20practice%20in%20leadership%20development%20in%20schools.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t>SJED7040: Transforming Education </a:t>
            </a:r>
          </a:p>
          <a:p>
            <a:r>
              <a:rPr lang="en-GB" dirty="0" smtClean="0"/>
              <a:t>Session 1 </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04664"/>
            <a:ext cx="4333462"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316523"/>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style>
          <a:lnRef idx="2">
            <a:schemeClr val="dk1"/>
          </a:lnRef>
          <a:fillRef idx="1">
            <a:schemeClr val="lt1"/>
          </a:fillRef>
          <a:effectRef idx="0">
            <a:schemeClr val="dk1"/>
          </a:effectRef>
          <a:fontRef idx="minor">
            <a:schemeClr val="dk1"/>
          </a:fontRef>
        </p:style>
        <p:txBody>
          <a:bodyPr>
            <a:noAutofit/>
          </a:bodyPr>
          <a:lstStyle/>
          <a:p>
            <a:pPr lvl="0"/>
            <a:r>
              <a:rPr lang="en-GB" sz="3200" dirty="0" smtClean="0"/>
              <a:t/>
            </a:r>
            <a:br>
              <a:rPr lang="en-GB" sz="3200" dirty="0" smtClean="0"/>
            </a:br>
            <a:r>
              <a:rPr lang="en-GB" sz="3200" b="1" dirty="0" smtClean="0"/>
              <a:t>Aim:</a:t>
            </a:r>
            <a:r>
              <a:rPr lang="en-GB" sz="3200" dirty="0" smtClean="0"/>
              <a:t> To </a:t>
            </a:r>
            <a:r>
              <a:rPr lang="en-GB" sz="3200" dirty="0"/>
              <a:t>have critical understanding of management, leadership and change in the organisation of educational institutions.</a:t>
            </a:r>
            <a:br>
              <a:rPr lang="en-GB" sz="3200" dirty="0"/>
            </a:br>
            <a:endParaRPr lang="en-GB" sz="3200" dirty="0"/>
          </a:p>
        </p:txBody>
      </p:sp>
      <p:sp>
        <p:nvSpPr>
          <p:cNvPr id="3" name="Content Placeholder 2"/>
          <p:cNvSpPr>
            <a:spLocks noGrp="1"/>
          </p:cNvSpPr>
          <p:nvPr>
            <p:ph idx="1"/>
          </p:nvPr>
        </p:nvSpPr>
        <p:spPr>
          <a:xfrm>
            <a:off x="251520" y="2204864"/>
            <a:ext cx="8712967" cy="4525963"/>
          </a:xfrm>
        </p:spPr>
        <p:txBody>
          <a:bodyPr>
            <a:normAutofit fontScale="77500" lnSpcReduction="20000"/>
          </a:bodyPr>
          <a:lstStyle/>
          <a:p>
            <a:pPr lvl="0"/>
            <a:r>
              <a:rPr lang="en-GB" dirty="0"/>
              <a:t>Critically analyse  the macro-contexts of change in education; models of change; nature and elements of change in educational institutions; leading and management of change. </a:t>
            </a:r>
          </a:p>
          <a:p>
            <a:pPr lvl="0"/>
            <a:r>
              <a:rPr lang="en-GB" dirty="0"/>
              <a:t>Critically review some of the main theories of the management and leadership of change.</a:t>
            </a:r>
          </a:p>
          <a:p>
            <a:pPr lvl="0"/>
            <a:r>
              <a:rPr lang="en-GB" dirty="0"/>
              <a:t>Analyse and evaluate the management and leadership of change in an educational institution with which they are familiar;</a:t>
            </a:r>
          </a:p>
          <a:p>
            <a:pPr lvl="0"/>
            <a:r>
              <a:rPr lang="en-GB" dirty="0"/>
              <a:t>Critically reflect upon and challenge the relationship between theory and practice with educational leadership and management and transformation.</a:t>
            </a:r>
          </a:p>
          <a:p>
            <a:pPr lvl="0"/>
            <a:r>
              <a:rPr lang="en-GB" dirty="0"/>
              <a:t>Formulate, analyse and solve contemporary problems within education in Wales and UK</a:t>
            </a:r>
            <a:r>
              <a:rPr lang="en-GB" dirty="0" smtClean="0"/>
              <a:t>. </a:t>
            </a:r>
            <a:endParaRPr lang="en-GB" dirty="0"/>
          </a:p>
          <a:p>
            <a:endParaRPr lang="en-GB" dirty="0"/>
          </a:p>
        </p:txBody>
      </p:sp>
    </p:spTree>
    <p:extLst>
      <p:ext uri="{BB962C8B-B14F-4D97-AF65-F5344CB8AC3E}">
        <p14:creationId xmlns:p14="http://schemas.microsoft.com/office/powerpoint/2010/main" val="4288945217"/>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style>
          <a:lnRef idx="2">
            <a:schemeClr val="accent4"/>
          </a:lnRef>
          <a:fillRef idx="1">
            <a:schemeClr val="lt1"/>
          </a:fillRef>
          <a:effectRef idx="0">
            <a:schemeClr val="accent4"/>
          </a:effectRef>
          <a:fontRef idx="minor">
            <a:schemeClr val="dk1"/>
          </a:fontRef>
        </p:style>
        <p:txBody>
          <a:bodyPr/>
          <a:lstStyle/>
          <a:p>
            <a:r>
              <a:rPr lang="en-GB" dirty="0" smtClean="0"/>
              <a:t>Schedule – Semester 1</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779999055"/>
              </p:ext>
            </p:extLst>
          </p:nvPr>
        </p:nvGraphicFramePr>
        <p:xfrm>
          <a:off x="467544" y="1700809"/>
          <a:ext cx="8208912" cy="4987327"/>
        </p:xfrm>
        <a:graphic>
          <a:graphicData uri="http://schemas.openxmlformats.org/drawingml/2006/table">
            <a:tbl>
              <a:tblPr firstRow="1" firstCol="1" bandRow="1">
                <a:tableStyleId>{3B4B98B0-60AC-42C2-AFA5-B58CD77FA1E5}</a:tableStyleId>
              </a:tblPr>
              <a:tblGrid>
                <a:gridCol w="1501834"/>
                <a:gridCol w="6707078"/>
              </a:tblGrid>
              <a:tr h="761110">
                <a:tc>
                  <a:txBody>
                    <a:bodyPr/>
                    <a:lstStyle/>
                    <a:p>
                      <a:pPr algn="r">
                        <a:lnSpc>
                          <a:spcPct val="115000"/>
                        </a:lnSpc>
                        <a:spcAft>
                          <a:spcPts val="0"/>
                        </a:spcAft>
                      </a:pPr>
                      <a:r>
                        <a:rPr lang="en-GB" sz="2400" dirty="0">
                          <a:effectLst/>
                        </a:rPr>
                        <a:t>18-Oct</a:t>
                      </a:r>
                      <a:endParaRPr lang="en-GB" sz="20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2400" b="0" dirty="0">
                          <a:effectLst/>
                        </a:rPr>
                        <a:t>Introduction to Module and Leadership </a:t>
                      </a:r>
                      <a:endParaRPr lang="en-GB" sz="2000" b="0" dirty="0">
                        <a:effectLst/>
                        <a:latin typeface="Calibri"/>
                        <a:ea typeface="Calibri"/>
                        <a:cs typeface="Times New Roman"/>
                      </a:endParaRPr>
                    </a:p>
                  </a:txBody>
                  <a:tcPr marL="68580" marR="68580" marT="0" marB="0" anchor="b"/>
                </a:tc>
              </a:tr>
              <a:tr h="750499">
                <a:tc>
                  <a:txBody>
                    <a:bodyPr/>
                    <a:lstStyle/>
                    <a:p>
                      <a:pPr algn="r">
                        <a:lnSpc>
                          <a:spcPct val="115000"/>
                        </a:lnSpc>
                        <a:spcAft>
                          <a:spcPts val="0"/>
                        </a:spcAft>
                      </a:pPr>
                      <a:r>
                        <a:rPr lang="en-GB" sz="2400" dirty="0">
                          <a:effectLst/>
                        </a:rPr>
                        <a:t>25-Oct</a:t>
                      </a:r>
                      <a:endParaRPr lang="en-GB" sz="20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2400" dirty="0" smtClean="0">
                          <a:effectLst/>
                        </a:rPr>
                        <a:t>Dissertation </a:t>
                      </a:r>
                      <a:r>
                        <a:rPr lang="en-GB" sz="2400" dirty="0">
                          <a:effectLst/>
                        </a:rPr>
                        <a:t>Conference (27/10) – No lectures on Wednesday</a:t>
                      </a:r>
                      <a:endParaRPr lang="en-GB" sz="2000" b="1" dirty="0">
                        <a:effectLst/>
                        <a:latin typeface="Calibri"/>
                        <a:ea typeface="Calibri"/>
                        <a:cs typeface="Times New Roman"/>
                      </a:endParaRPr>
                    </a:p>
                  </a:txBody>
                  <a:tcPr marL="68580" marR="68580" marT="0" marB="0" anchor="b"/>
                </a:tc>
              </a:tr>
              <a:tr h="841227">
                <a:tc>
                  <a:txBody>
                    <a:bodyPr/>
                    <a:lstStyle/>
                    <a:p>
                      <a:pPr algn="r">
                        <a:lnSpc>
                          <a:spcPct val="115000"/>
                        </a:lnSpc>
                        <a:spcAft>
                          <a:spcPts val="0"/>
                        </a:spcAft>
                      </a:pPr>
                      <a:r>
                        <a:rPr lang="en-GB" sz="2400">
                          <a:effectLst/>
                        </a:rPr>
                        <a:t>08-Nov</a:t>
                      </a:r>
                      <a:endParaRPr lang="en-GB" sz="2000">
                        <a:effectLst/>
                        <a:latin typeface="Calibri"/>
                        <a:ea typeface="Calibri"/>
                        <a:cs typeface="Times New Roman"/>
                      </a:endParaRPr>
                    </a:p>
                  </a:txBody>
                  <a:tcPr marL="68580" marR="68580" marT="0" marB="0"/>
                </a:tc>
                <a:tc>
                  <a:txBody>
                    <a:bodyPr/>
                    <a:lstStyle/>
                    <a:p>
                      <a:pPr>
                        <a:lnSpc>
                          <a:spcPct val="115000"/>
                        </a:lnSpc>
                        <a:spcAft>
                          <a:spcPts val="0"/>
                        </a:spcAft>
                      </a:pPr>
                      <a:r>
                        <a:rPr lang="en-GB" sz="2400" dirty="0">
                          <a:effectLst/>
                        </a:rPr>
                        <a:t>Key Theories of Leadership and Management </a:t>
                      </a:r>
                      <a:endParaRPr lang="en-GB" sz="2000" dirty="0">
                        <a:effectLst/>
                        <a:latin typeface="Calibri"/>
                        <a:ea typeface="Calibri"/>
                        <a:cs typeface="Times New Roman"/>
                      </a:endParaRPr>
                    </a:p>
                  </a:txBody>
                  <a:tcPr marL="68580" marR="68580" marT="0" marB="0" anchor="b"/>
                </a:tc>
              </a:tr>
              <a:tr h="841227">
                <a:tc>
                  <a:txBody>
                    <a:bodyPr/>
                    <a:lstStyle/>
                    <a:p>
                      <a:pPr algn="r">
                        <a:lnSpc>
                          <a:spcPct val="115000"/>
                        </a:lnSpc>
                        <a:spcAft>
                          <a:spcPts val="0"/>
                        </a:spcAft>
                      </a:pPr>
                      <a:r>
                        <a:rPr lang="en-GB" sz="2400">
                          <a:effectLst/>
                        </a:rPr>
                        <a:t>15-Nov</a:t>
                      </a:r>
                      <a:endParaRPr lang="en-GB" sz="2000">
                        <a:effectLst/>
                        <a:latin typeface="Calibri"/>
                        <a:ea typeface="Calibri"/>
                        <a:cs typeface="Times New Roman"/>
                      </a:endParaRPr>
                    </a:p>
                  </a:txBody>
                  <a:tcPr marL="68580" marR="68580" marT="0" marB="0"/>
                </a:tc>
                <a:tc>
                  <a:txBody>
                    <a:bodyPr/>
                    <a:lstStyle/>
                    <a:p>
                      <a:pPr>
                        <a:lnSpc>
                          <a:spcPct val="115000"/>
                        </a:lnSpc>
                        <a:spcAft>
                          <a:spcPts val="0"/>
                        </a:spcAft>
                      </a:pPr>
                      <a:r>
                        <a:rPr lang="en-GB" sz="2400" dirty="0">
                          <a:effectLst/>
                        </a:rPr>
                        <a:t>Models of Change</a:t>
                      </a:r>
                      <a:endParaRPr lang="en-GB" sz="2000" dirty="0">
                        <a:effectLst/>
                        <a:latin typeface="Calibri"/>
                        <a:ea typeface="Calibri"/>
                        <a:cs typeface="Times New Roman"/>
                      </a:endParaRPr>
                    </a:p>
                  </a:txBody>
                  <a:tcPr marL="68580" marR="68580" marT="0" marB="0" anchor="b"/>
                </a:tc>
              </a:tr>
              <a:tr h="420613">
                <a:tc>
                  <a:txBody>
                    <a:bodyPr/>
                    <a:lstStyle/>
                    <a:p>
                      <a:pPr algn="r">
                        <a:lnSpc>
                          <a:spcPct val="115000"/>
                        </a:lnSpc>
                        <a:spcAft>
                          <a:spcPts val="0"/>
                        </a:spcAft>
                      </a:pPr>
                      <a:r>
                        <a:rPr lang="en-GB" sz="2400">
                          <a:effectLst/>
                        </a:rPr>
                        <a:t>22-Nov</a:t>
                      </a:r>
                      <a:endParaRPr lang="en-GB" sz="2000">
                        <a:effectLst/>
                        <a:latin typeface="Calibri"/>
                        <a:ea typeface="Calibri"/>
                        <a:cs typeface="Times New Roman"/>
                      </a:endParaRPr>
                    </a:p>
                  </a:txBody>
                  <a:tcPr marL="68580" marR="68580" marT="0" marB="0"/>
                </a:tc>
                <a:tc>
                  <a:txBody>
                    <a:bodyPr/>
                    <a:lstStyle/>
                    <a:p>
                      <a:pPr>
                        <a:lnSpc>
                          <a:spcPct val="115000"/>
                        </a:lnSpc>
                        <a:spcAft>
                          <a:spcPts val="0"/>
                        </a:spcAft>
                      </a:pPr>
                      <a:r>
                        <a:rPr lang="en-GB" sz="2400" dirty="0">
                          <a:effectLst/>
                        </a:rPr>
                        <a:t>Independent Study </a:t>
                      </a:r>
                      <a:endParaRPr lang="en-GB" sz="2000" dirty="0">
                        <a:effectLst/>
                        <a:latin typeface="Calibri"/>
                        <a:ea typeface="Calibri"/>
                        <a:cs typeface="Times New Roman"/>
                      </a:endParaRPr>
                    </a:p>
                  </a:txBody>
                  <a:tcPr marL="68580" marR="68580" marT="0" marB="0" anchor="b"/>
                </a:tc>
              </a:tr>
              <a:tr h="420613">
                <a:tc>
                  <a:txBody>
                    <a:bodyPr/>
                    <a:lstStyle/>
                    <a:p>
                      <a:pPr algn="r">
                        <a:lnSpc>
                          <a:spcPct val="115000"/>
                        </a:lnSpc>
                        <a:spcAft>
                          <a:spcPts val="0"/>
                        </a:spcAft>
                      </a:pPr>
                      <a:r>
                        <a:rPr lang="en-GB" sz="2400">
                          <a:effectLst/>
                        </a:rPr>
                        <a:t>29-Nov</a:t>
                      </a:r>
                      <a:endParaRPr lang="en-GB" sz="2000">
                        <a:effectLst/>
                        <a:latin typeface="Calibri"/>
                        <a:ea typeface="Calibri"/>
                        <a:cs typeface="Times New Roman"/>
                      </a:endParaRPr>
                    </a:p>
                  </a:txBody>
                  <a:tcPr marL="68580" marR="68580" marT="0" marB="0"/>
                </a:tc>
                <a:tc>
                  <a:txBody>
                    <a:bodyPr/>
                    <a:lstStyle/>
                    <a:p>
                      <a:pPr>
                        <a:lnSpc>
                          <a:spcPct val="115000"/>
                        </a:lnSpc>
                        <a:spcAft>
                          <a:spcPts val="0"/>
                        </a:spcAft>
                      </a:pPr>
                      <a:r>
                        <a:rPr lang="en-GB" sz="2400" dirty="0">
                          <a:effectLst/>
                        </a:rPr>
                        <a:t>Educational Changes in Wales </a:t>
                      </a:r>
                      <a:endParaRPr lang="en-GB" sz="2000" dirty="0">
                        <a:effectLst/>
                        <a:latin typeface="Calibri"/>
                        <a:ea typeface="Calibri"/>
                        <a:cs typeface="Times New Roman"/>
                      </a:endParaRPr>
                    </a:p>
                  </a:txBody>
                  <a:tcPr marL="68580" marR="68580" marT="0" marB="0" anchor="b"/>
                </a:tc>
              </a:tr>
              <a:tr h="420613">
                <a:tc>
                  <a:txBody>
                    <a:bodyPr/>
                    <a:lstStyle/>
                    <a:p>
                      <a:pPr algn="r">
                        <a:lnSpc>
                          <a:spcPct val="115000"/>
                        </a:lnSpc>
                        <a:spcAft>
                          <a:spcPts val="0"/>
                        </a:spcAft>
                      </a:pPr>
                      <a:r>
                        <a:rPr lang="en-GB" sz="2400">
                          <a:effectLst/>
                        </a:rPr>
                        <a:t>06-Dec</a:t>
                      </a:r>
                      <a:endParaRPr lang="en-GB" sz="2000">
                        <a:effectLst/>
                        <a:latin typeface="Calibri"/>
                        <a:ea typeface="Calibri"/>
                        <a:cs typeface="Times New Roman"/>
                      </a:endParaRPr>
                    </a:p>
                  </a:txBody>
                  <a:tcPr marL="68580" marR="68580" marT="0" marB="0"/>
                </a:tc>
                <a:tc>
                  <a:txBody>
                    <a:bodyPr/>
                    <a:lstStyle/>
                    <a:p>
                      <a:pPr>
                        <a:lnSpc>
                          <a:spcPct val="115000"/>
                        </a:lnSpc>
                        <a:spcAft>
                          <a:spcPts val="0"/>
                        </a:spcAft>
                      </a:pPr>
                      <a:r>
                        <a:rPr lang="en-GB" sz="2400" dirty="0">
                          <a:effectLst/>
                        </a:rPr>
                        <a:t>Educational Changes  </a:t>
                      </a:r>
                      <a:endParaRPr lang="en-GB" sz="2000" dirty="0">
                        <a:effectLst/>
                        <a:latin typeface="Calibri"/>
                        <a:ea typeface="Calibri"/>
                        <a:cs typeface="Times New Roman"/>
                      </a:endParaRPr>
                    </a:p>
                  </a:txBody>
                  <a:tcPr marL="68580" marR="68580" marT="0" marB="0" anchor="b"/>
                </a:tc>
              </a:tr>
              <a:tr h="440643">
                <a:tc>
                  <a:txBody>
                    <a:bodyPr/>
                    <a:lstStyle/>
                    <a:p>
                      <a:pPr algn="r">
                        <a:lnSpc>
                          <a:spcPct val="115000"/>
                        </a:lnSpc>
                        <a:spcAft>
                          <a:spcPts val="0"/>
                        </a:spcAft>
                      </a:pPr>
                      <a:r>
                        <a:rPr lang="en-GB" sz="2400">
                          <a:effectLst/>
                        </a:rPr>
                        <a:t>13-Dec</a:t>
                      </a:r>
                      <a:endParaRPr lang="en-GB" sz="2000">
                        <a:effectLst/>
                        <a:latin typeface="Calibri"/>
                        <a:ea typeface="Calibri"/>
                        <a:cs typeface="Times New Roman"/>
                      </a:endParaRPr>
                    </a:p>
                  </a:txBody>
                  <a:tcPr marL="68580" marR="68580" marT="0" marB="0"/>
                </a:tc>
                <a:tc>
                  <a:txBody>
                    <a:bodyPr/>
                    <a:lstStyle/>
                    <a:p>
                      <a:pPr>
                        <a:lnSpc>
                          <a:spcPct val="115000"/>
                        </a:lnSpc>
                        <a:spcAft>
                          <a:spcPts val="0"/>
                        </a:spcAft>
                      </a:pPr>
                      <a:r>
                        <a:rPr lang="en-GB" sz="2400" dirty="0">
                          <a:effectLst/>
                        </a:rPr>
                        <a:t>Tutorials </a:t>
                      </a:r>
                      <a:endParaRPr lang="en-GB" sz="2000" dirty="0">
                        <a:effectLst/>
                        <a:latin typeface="Calibri"/>
                        <a:ea typeface="Calibri"/>
                        <a:cs typeface="Times New Roman"/>
                      </a:endParaRPr>
                    </a:p>
                  </a:txBody>
                  <a:tcPr marL="68580" marR="68580" marT="0" marB="0" anchor="b"/>
                </a:tc>
              </a:tr>
            </a:tbl>
          </a:graphicData>
        </a:graphic>
      </p:graphicFrame>
    </p:spTree>
    <p:extLst>
      <p:ext uri="{BB962C8B-B14F-4D97-AF65-F5344CB8AC3E}">
        <p14:creationId xmlns:p14="http://schemas.microsoft.com/office/powerpoint/2010/main" val="1885730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lstStyle/>
          <a:p>
            <a:r>
              <a:rPr lang="en-GB" dirty="0"/>
              <a:t>Schedule – Semester </a:t>
            </a:r>
            <a:r>
              <a:rPr lang="en-GB" dirty="0" smtClean="0"/>
              <a:t>2</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781149389"/>
              </p:ext>
            </p:extLst>
          </p:nvPr>
        </p:nvGraphicFramePr>
        <p:xfrm>
          <a:off x="539552" y="1844824"/>
          <a:ext cx="8136904" cy="3744416"/>
        </p:xfrm>
        <a:graphic>
          <a:graphicData uri="http://schemas.openxmlformats.org/drawingml/2006/table">
            <a:tbl>
              <a:tblPr firstRow="1" firstCol="1" bandRow="1">
                <a:tableStyleId>{3B4B98B0-60AC-42C2-AFA5-B58CD77FA1E5}</a:tableStyleId>
              </a:tblPr>
              <a:tblGrid>
                <a:gridCol w="1488660"/>
                <a:gridCol w="6648244"/>
              </a:tblGrid>
              <a:tr h="936104">
                <a:tc>
                  <a:txBody>
                    <a:bodyPr/>
                    <a:lstStyle/>
                    <a:p>
                      <a:pPr algn="r">
                        <a:lnSpc>
                          <a:spcPct val="115000"/>
                        </a:lnSpc>
                        <a:spcAft>
                          <a:spcPts val="0"/>
                        </a:spcAft>
                      </a:pPr>
                      <a:r>
                        <a:rPr lang="en-GB" sz="2800" dirty="0">
                          <a:effectLst/>
                        </a:rPr>
                        <a:t>31-Jan</a:t>
                      </a:r>
                      <a:endParaRPr lang="en-GB" sz="24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2800" b="0" dirty="0">
                          <a:effectLst/>
                        </a:rPr>
                        <a:t>Becoming a Leader  </a:t>
                      </a:r>
                      <a:endParaRPr lang="en-GB" sz="2400" b="0" dirty="0">
                        <a:effectLst/>
                        <a:latin typeface="Calibri"/>
                        <a:ea typeface="Calibri"/>
                        <a:cs typeface="Times New Roman"/>
                      </a:endParaRPr>
                    </a:p>
                  </a:txBody>
                  <a:tcPr marL="68580" marR="68580" marT="0" marB="0" anchor="b"/>
                </a:tc>
              </a:tr>
              <a:tr h="936104">
                <a:tc>
                  <a:txBody>
                    <a:bodyPr/>
                    <a:lstStyle/>
                    <a:p>
                      <a:pPr algn="r">
                        <a:lnSpc>
                          <a:spcPct val="115000"/>
                        </a:lnSpc>
                        <a:spcAft>
                          <a:spcPts val="0"/>
                        </a:spcAft>
                      </a:pPr>
                      <a:r>
                        <a:rPr lang="en-GB" sz="2800">
                          <a:effectLst/>
                        </a:rPr>
                        <a:t>07-Feb</a:t>
                      </a:r>
                      <a:endParaRPr lang="en-GB" sz="2400">
                        <a:effectLst/>
                        <a:latin typeface="Calibri"/>
                        <a:ea typeface="Calibri"/>
                        <a:cs typeface="Times New Roman"/>
                      </a:endParaRPr>
                    </a:p>
                  </a:txBody>
                  <a:tcPr marL="68580" marR="68580" marT="0" marB="0"/>
                </a:tc>
                <a:tc>
                  <a:txBody>
                    <a:bodyPr/>
                    <a:lstStyle/>
                    <a:p>
                      <a:pPr>
                        <a:lnSpc>
                          <a:spcPct val="115000"/>
                        </a:lnSpc>
                        <a:spcAft>
                          <a:spcPts val="0"/>
                        </a:spcAft>
                      </a:pPr>
                      <a:r>
                        <a:rPr lang="en-GB" sz="2800" dirty="0">
                          <a:effectLst/>
                        </a:rPr>
                        <a:t>Guest Speaker </a:t>
                      </a:r>
                      <a:r>
                        <a:rPr lang="en-GB" sz="2800" dirty="0" smtClean="0">
                          <a:effectLst/>
                        </a:rPr>
                        <a:t>(TBC)</a:t>
                      </a:r>
                      <a:endParaRPr lang="en-GB" sz="2400" dirty="0">
                        <a:effectLst/>
                        <a:latin typeface="Calibri"/>
                        <a:ea typeface="Calibri"/>
                        <a:cs typeface="Times New Roman"/>
                      </a:endParaRPr>
                    </a:p>
                  </a:txBody>
                  <a:tcPr marL="68580" marR="68580" marT="0" marB="0" anchor="b"/>
                </a:tc>
              </a:tr>
              <a:tr h="936104">
                <a:tc>
                  <a:txBody>
                    <a:bodyPr/>
                    <a:lstStyle/>
                    <a:p>
                      <a:pPr algn="r">
                        <a:lnSpc>
                          <a:spcPct val="115000"/>
                        </a:lnSpc>
                        <a:spcAft>
                          <a:spcPts val="0"/>
                        </a:spcAft>
                      </a:pPr>
                      <a:r>
                        <a:rPr lang="en-GB" sz="2800">
                          <a:effectLst/>
                        </a:rPr>
                        <a:t>14-Feb</a:t>
                      </a:r>
                      <a:endParaRPr lang="en-GB" sz="2400">
                        <a:effectLst/>
                        <a:latin typeface="Calibri"/>
                        <a:ea typeface="Calibri"/>
                        <a:cs typeface="Times New Roman"/>
                      </a:endParaRPr>
                    </a:p>
                  </a:txBody>
                  <a:tcPr marL="68580" marR="68580" marT="0" marB="0"/>
                </a:tc>
                <a:tc>
                  <a:txBody>
                    <a:bodyPr/>
                    <a:lstStyle/>
                    <a:p>
                      <a:pPr>
                        <a:lnSpc>
                          <a:spcPct val="115000"/>
                        </a:lnSpc>
                        <a:spcAft>
                          <a:spcPts val="0"/>
                        </a:spcAft>
                      </a:pPr>
                      <a:r>
                        <a:rPr lang="en-GB" sz="2800" dirty="0">
                          <a:effectLst/>
                        </a:rPr>
                        <a:t>Presentation Workshop </a:t>
                      </a:r>
                      <a:endParaRPr lang="en-GB" sz="2400" dirty="0">
                        <a:effectLst/>
                        <a:latin typeface="Calibri"/>
                        <a:ea typeface="Calibri"/>
                        <a:cs typeface="Times New Roman"/>
                      </a:endParaRPr>
                    </a:p>
                  </a:txBody>
                  <a:tcPr marL="68580" marR="68580" marT="0" marB="0" anchor="b"/>
                </a:tc>
              </a:tr>
              <a:tr h="936104">
                <a:tc>
                  <a:txBody>
                    <a:bodyPr/>
                    <a:lstStyle/>
                    <a:p>
                      <a:pPr algn="r">
                        <a:lnSpc>
                          <a:spcPct val="115000"/>
                        </a:lnSpc>
                        <a:spcAft>
                          <a:spcPts val="0"/>
                        </a:spcAft>
                      </a:pPr>
                      <a:r>
                        <a:rPr lang="en-GB" sz="2800">
                          <a:effectLst/>
                        </a:rPr>
                        <a:t>21-Feb</a:t>
                      </a:r>
                      <a:endParaRPr lang="en-GB" sz="2400">
                        <a:effectLst/>
                        <a:latin typeface="Calibri"/>
                        <a:ea typeface="Calibri"/>
                        <a:cs typeface="Times New Roman"/>
                      </a:endParaRPr>
                    </a:p>
                  </a:txBody>
                  <a:tcPr marL="68580" marR="68580" marT="0" marB="0"/>
                </a:tc>
                <a:tc>
                  <a:txBody>
                    <a:bodyPr/>
                    <a:lstStyle/>
                    <a:p>
                      <a:pPr>
                        <a:lnSpc>
                          <a:spcPct val="115000"/>
                        </a:lnSpc>
                        <a:spcAft>
                          <a:spcPts val="0"/>
                        </a:spcAft>
                      </a:pPr>
                      <a:r>
                        <a:rPr lang="en-GB" sz="2800" dirty="0">
                          <a:effectLst/>
                        </a:rPr>
                        <a:t>Seminar Presentations </a:t>
                      </a:r>
                      <a:endParaRPr lang="en-GB" sz="2400" dirty="0">
                        <a:effectLst/>
                        <a:latin typeface="Calibri"/>
                        <a:ea typeface="Calibri"/>
                        <a:cs typeface="Times New Roman"/>
                      </a:endParaRPr>
                    </a:p>
                  </a:txBody>
                  <a:tcPr marL="68580" marR="68580" marT="0" marB="0" anchor="b"/>
                </a:tc>
              </a:tr>
            </a:tbl>
          </a:graphicData>
        </a:graphic>
      </p:graphicFrame>
    </p:spTree>
    <p:extLst>
      <p:ext uri="{BB962C8B-B14F-4D97-AF65-F5344CB8AC3E}">
        <p14:creationId xmlns:p14="http://schemas.microsoft.com/office/powerpoint/2010/main" val="3419174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lstStyle/>
          <a:p>
            <a:r>
              <a:rPr lang="en-GB" dirty="0" smtClean="0"/>
              <a:t>Assignment 1 </a:t>
            </a:r>
            <a:endParaRPr lang="en-GB" dirty="0"/>
          </a:p>
        </p:txBody>
      </p:sp>
      <p:sp>
        <p:nvSpPr>
          <p:cNvPr id="3" name="Content Placeholder 2"/>
          <p:cNvSpPr>
            <a:spLocks noGrp="1"/>
          </p:cNvSpPr>
          <p:nvPr>
            <p:ph idx="1"/>
          </p:nvPr>
        </p:nvSpPr>
        <p:spPr>
          <a:xfrm>
            <a:off x="457200" y="1600200"/>
            <a:ext cx="8229600" cy="4853136"/>
          </a:xfrm>
        </p:spPr>
        <p:style>
          <a:lnRef idx="2">
            <a:schemeClr val="accent5"/>
          </a:lnRef>
          <a:fillRef idx="1">
            <a:schemeClr val="lt1"/>
          </a:fillRef>
          <a:effectRef idx="0">
            <a:schemeClr val="accent5"/>
          </a:effectRef>
          <a:fontRef idx="minor">
            <a:schemeClr val="dk1"/>
          </a:fontRef>
        </p:style>
        <p:txBody>
          <a:bodyPr>
            <a:normAutofit fontScale="77500" lnSpcReduction="20000"/>
          </a:bodyPr>
          <a:lstStyle/>
          <a:p>
            <a:r>
              <a:rPr lang="en-GB" b="1" dirty="0" smtClean="0"/>
              <a:t>COMPONENT WEIGHTING: </a:t>
            </a:r>
            <a:r>
              <a:rPr lang="en-GB" b="1" dirty="0"/>
              <a:t>60</a:t>
            </a:r>
            <a:r>
              <a:rPr lang="en-GB" b="1" dirty="0" smtClean="0"/>
              <a:t>%</a:t>
            </a:r>
            <a:r>
              <a:rPr lang="en-GB" dirty="0"/>
              <a:t> </a:t>
            </a:r>
          </a:p>
          <a:p>
            <a:r>
              <a:rPr lang="en-GB" b="1" dirty="0"/>
              <a:t>WORD COUNT: 5000 </a:t>
            </a:r>
            <a:r>
              <a:rPr lang="en-GB" b="1" dirty="0" smtClean="0"/>
              <a:t>WORDS</a:t>
            </a:r>
          </a:p>
          <a:p>
            <a:r>
              <a:rPr lang="en-GB" b="1" dirty="0" smtClean="0"/>
              <a:t>DUE: 3pm 29/01/2018 </a:t>
            </a:r>
            <a:endParaRPr lang="en-GB" dirty="0"/>
          </a:p>
          <a:p>
            <a:pPr marL="0" indent="0">
              <a:buNone/>
            </a:pPr>
            <a:endParaRPr lang="en-GB" dirty="0" smtClean="0"/>
          </a:p>
          <a:p>
            <a:r>
              <a:rPr lang="cy-GB" i="1" dirty="0"/>
              <a:t>With careful reference to relevant theories of change, management and leadership, present a case study of one contemporary educational change initative which includes:</a:t>
            </a:r>
            <a:endParaRPr lang="en-GB" dirty="0"/>
          </a:p>
          <a:p>
            <a:pPr lvl="1"/>
            <a:r>
              <a:rPr lang="cy-GB" i="1" dirty="0"/>
              <a:t>A critical reflection on the case for change</a:t>
            </a:r>
            <a:endParaRPr lang="en-GB" dirty="0"/>
          </a:p>
          <a:p>
            <a:pPr lvl="1"/>
            <a:r>
              <a:rPr lang="cy-GB" i="1" dirty="0"/>
              <a:t>Critical analysis of the implementation and operation of the initative </a:t>
            </a:r>
            <a:endParaRPr lang="en-GB" dirty="0"/>
          </a:p>
          <a:p>
            <a:pPr lvl="1"/>
            <a:r>
              <a:rPr lang="cy-GB" i="1" dirty="0"/>
              <a:t>Evaluation of the leadership and management approaches used to initiate change </a:t>
            </a:r>
            <a:endParaRPr lang="en-GB" dirty="0"/>
          </a:p>
          <a:p>
            <a:pPr lvl="1"/>
            <a:r>
              <a:rPr lang="cy-GB" i="1" dirty="0"/>
              <a:t>Critical exploration of the different demands placed on educational leaders </a:t>
            </a:r>
            <a:endParaRPr lang="en-GB" dirty="0"/>
          </a:p>
          <a:p>
            <a:pPr lvl="1"/>
            <a:endParaRPr lang="en-GB" dirty="0"/>
          </a:p>
          <a:p>
            <a:pPr marL="0" indent="0">
              <a:buNone/>
            </a:pPr>
            <a:endParaRPr lang="en-GB" dirty="0"/>
          </a:p>
        </p:txBody>
      </p:sp>
    </p:spTree>
    <p:extLst>
      <p:ext uri="{BB962C8B-B14F-4D97-AF65-F5344CB8AC3E}">
        <p14:creationId xmlns:p14="http://schemas.microsoft.com/office/powerpoint/2010/main" val="2066493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lstStyle/>
          <a:p>
            <a:r>
              <a:rPr lang="en-GB" dirty="0" smtClean="0"/>
              <a:t>Assignment 2 </a:t>
            </a:r>
            <a:endParaRPr lang="en-GB" dirty="0"/>
          </a:p>
        </p:txBody>
      </p:sp>
      <p:sp>
        <p:nvSpPr>
          <p:cNvPr id="3" name="Content Placeholder 2"/>
          <p:cNvSpPr>
            <a:spLocks noGrp="1"/>
          </p:cNvSpPr>
          <p:nvPr>
            <p:ph idx="1"/>
          </p:nvPr>
        </p:nvSpPr>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b="1" dirty="0"/>
              <a:t>COMPONENT WEIGHTING: 40%</a:t>
            </a:r>
            <a:endParaRPr lang="en-GB" dirty="0"/>
          </a:p>
          <a:p>
            <a:r>
              <a:rPr lang="en-GB" dirty="0"/>
              <a:t> </a:t>
            </a:r>
            <a:r>
              <a:rPr lang="en-GB" b="1" dirty="0" smtClean="0"/>
              <a:t>WORD </a:t>
            </a:r>
            <a:r>
              <a:rPr lang="en-GB" b="1" dirty="0"/>
              <a:t>COUNT: 15 MINUTES PER PERSON</a:t>
            </a:r>
            <a:endParaRPr lang="en-GB" dirty="0"/>
          </a:p>
          <a:p>
            <a:pPr fontAlgn="base" hangingPunct="0"/>
            <a:r>
              <a:rPr lang="en-GB" b="1" dirty="0"/>
              <a:t> </a:t>
            </a:r>
            <a:r>
              <a:rPr lang="en-GB" b="1" dirty="0" smtClean="0"/>
              <a:t>21</a:t>
            </a:r>
            <a:r>
              <a:rPr lang="en-GB" b="1" baseline="30000" dirty="0" smtClean="0"/>
              <a:t>st</a:t>
            </a:r>
            <a:r>
              <a:rPr lang="en-GB" b="1" dirty="0" smtClean="0"/>
              <a:t> February 2018</a:t>
            </a:r>
          </a:p>
          <a:p>
            <a:pPr fontAlgn="base" hangingPunct="0"/>
            <a:endParaRPr lang="en-GB" b="1" dirty="0"/>
          </a:p>
          <a:p>
            <a:pPr fontAlgn="base" hangingPunct="0"/>
            <a:r>
              <a:rPr lang="en-GB" dirty="0" smtClean="0"/>
              <a:t>Individual Presentation</a:t>
            </a:r>
          </a:p>
          <a:p>
            <a:pPr fontAlgn="base" hangingPunct="0"/>
            <a:r>
              <a:rPr lang="en-GB" dirty="0" smtClean="0"/>
              <a:t>What </a:t>
            </a:r>
            <a:r>
              <a:rPr lang="en-GB" dirty="0"/>
              <a:t>makes an effective educational leader in times of change? </a:t>
            </a:r>
          </a:p>
          <a:p>
            <a:pPr marL="0" indent="0" fontAlgn="base" hangingPunct="0">
              <a:buNone/>
            </a:pPr>
            <a:r>
              <a:rPr lang="en-GB" b="1" dirty="0" smtClean="0"/>
              <a:t> </a:t>
            </a:r>
          </a:p>
          <a:p>
            <a:pPr marL="0" indent="0" fontAlgn="base" hangingPunct="0">
              <a:buNone/>
            </a:pPr>
            <a:endParaRPr lang="en-GB" dirty="0"/>
          </a:p>
          <a:p>
            <a:endParaRPr lang="en-GB" dirty="0"/>
          </a:p>
        </p:txBody>
      </p:sp>
    </p:spTree>
    <p:extLst>
      <p:ext uri="{BB962C8B-B14F-4D97-AF65-F5344CB8AC3E}">
        <p14:creationId xmlns:p14="http://schemas.microsoft.com/office/powerpoint/2010/main" val="544474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928012"/>
          </a:xfrm>
        </p:spPr>
        <p:style>
          <a:lnRef idx="2">
            <a:schemeClr val="accent4"/>
          </a:lnRef>
          <a:fillRef idx="1">
            <a:schemeClr val="lt1"/>
          </a:fillRef>
          <a:effectRef idx="0">
            <a:schemeClr val="accent4"/>
          </a:effectRef>
          <a:fontRef idx="minor">
            <a:schemeClr val="dk1"/>
          </a:fontRef>
        </p:style>
        <p:txBody>
          <a:bodyPr/>
          <a:lstStyle/>
          <a:p>
            <a:r>
              <a:rPr lang="en-GB" dirty="0" smtClean="0"/>
              <a:t>Operational Definitions </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3" y="1993786"/>
            <a:ext cx="7872307"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683568" y="1268760"/>
            <a:ext cx="1728192" cy="707886"/>
          </a:xfrm>
          <a:prstGeom prst="rect">
            <a:avLst/>
          </a:prstGeom>
          <a:noFill/>
        </p:spPr>
        <p:txBody>
          <a:bodyPr wrap="square" rtlCol="0">
            <a:spAutoFit/>
          </a:bodyPr>
          <a:lstStyle/>
          <a:p>
            <a:pPr algn="ctr"/>
            <a:r>
              <a:rPr lang="en-GB" sz="2000" b="1" dirty="0" smtClean="0"/>
              <a:t>Leadership requires… </a:t>
            </a:r>
            <a:endParaRPr lang="en-GB" sz="2000" b="1" dirty="0"/>
          </a:p>
        </p:txBody>
      </p:sp>
      <p:sp>
        <p:nvSpPr>
          <p:cNvPr id="8" name="TextBox 7"/>
          <p:cNvSpPr txBox="1"/>
          <p:nvPr/>
        </p:nvSpPr>
        <p:spPr>
          <a:xfrm>
            <a:off x="6971698" y="1202650"/>
            <a:ext cx="1728192" cy="707886"/>
          </a:xfrm>
          <a:prstGeom prst="rect">
            <a:avLst/>
          </a:prstGeom>
          <a:noFill/>
        </p:spPr>
        <p:txBody>
          <a:bodyPr wrap="square" rtlCol="0">
            <a:spAutoFit/>
          </a:bodyPr>
          <a:lstStyle/>
          <a:p>
            <a:pPr algn="ctr"/>
            <a:r>
              <a:rPr lang="en-GB" sz="2000" b="1" dirty="0" smtClean="0"/>
              <a:t>Management requires… </a:t>
            </a:r>
            <a:endParaRPr lang="en-GB" sz="2000" b="1" dirty="0"/>
          </a:p>
        </p:txBody>
      </p:sp>
    </p:spTree>
    <p:extLst>
      <p:ext uri="{BB962C8B-B14F-4D97-AF65-F5344CB8AC3E}">
        <p14:creationId xmlns:p14="http://schemas.microsoft.com/office/powerpoint/2010/main" val="10224039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style>
          <a:lnRef idx="2">
            <a:schemeClr val="accent4"/>
          </a:lnRef>
          <a:fillRef idx="1">
            <a:schemeClr val="lt1"/>
          </a:fillRef>
          <a:effectRef idx="0">
            <a:schemeClr val="accent4"/>
          </a:effectRef>
          <a:fontRef idx="minor">
            <a:schemeClr val="dk1"/>
          </a:fontRef>
        </p:style>
        <p:txBody>
          <a:bodyPr/>
          <a:lstStyle/>
          <a:p>
            <a:r>
              <a:rPr lang="en-GB" dirty="0" smtClean="0"/>
              <a:t>Questions for Reflection</a:t>
            </a:r>
            <a:endParaRPr lang="en-GB" dirty="0"/>
          </a:p>
        </p:txBody>
      </p:sp>
      <p:sp>
        <p:nvSpPr>
          <p:cNvPr id="3" name="Content Placeholder 2"/>
          <p:cNvSpPr>
            <a:spLocks noGrp="1"/>
          </p:cNvSpPr>
          <p:nvPr>
            <p:ph idx="1"/>
          </p:nvPr>
        </p:nvSpPr>
        <p:spPr/>
        <p:style>
          <a:lnRef idx="2">
            <a:schemeClr val="accent5"/>
          </a:lnRef>
          <a:fillRef idx="1">
            <a:schemeClr val="lt1"/>
          </a:fillRef>
          <a:effectRef idx="0">
            <a:schemeClr val="accent5"/>
          </a:effectRef>
          <a:fontRef idx="minor">
            <a:schemeClr val="dk1"/>
          </a:fontRef>
        </p:style>
        <p:txBody>
          <a:bodyPr/>
          <a:lstStyle/>
          <a:p>
            <a:r>
              <a:rPr lang="en-GB" dirty="0" smtClean="0"/>
              <a:t>Do you agree with making a distinction between the two terms?</a:t>
            </a:r>
          </a:p>
          <a:p>
            <a:r>
              <a:rPr lang="en-GB" dirty="0" smtClean="0"/>
              <a:t>Is it better to be a manager or a leader?</a:t>
            </a:r>
          </a:p>
          <a:p>
            <a:r>
              <a:rPr lang="en-GB" dirty="0" smtClean="0"/>
              <a:t>Can we measure the effectiveness of leaders?</a:t>
            </a:r>
          </a:p>
          <a:p>
            <a:r>
              <a:rPr lang="en-GB" dirty="0" smtClean="0"/>
              <a:t>Would you add or change anything when considering leadership and management in an educational context? </a:t>
            </a:r>
          </a:p>
          <a:p>
            <a:r>
              <a:rPr lang="en-GB" dirty="0" smtClean="0"/>
              <a:t>Are teachers leaders or managers?</a:t>
            </a:r>
            <a:endParaRPr lang="en-GB" dirty="0"/>
          </a:p>
        </p:txBody>
      </p:sp>
    </p:spTree>
    <p:extLst>
      <p:ext uri="{BB962C8B-B14F-4D97-AF65-F5344CB8AC3E}">
        <p14:creationId xmlns:p14="http://schemas.microsoft.com/office/powerpoint/2010/main" val="67776300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“Always it seems the concept of leadership eludes us or turns up in another form to taunt us with its slipperiness and complexity. So we have invented an endless proliferation of terms to deal with it…and still the concept is not sufficiently defined.”</a:t>
            </a:r>
          </a:p>
          <a:p>
            <a:pPr marL="0" indent="0" algn="r">
              <a:buNone/>
            </a:pPr>
            <a:r>
              <a:rPr lang="en-GB" dirty="0" smtClean="0"/>
              <a:t>Bennis, 1959</a:t>
            </a:r>
            <a:endParaRPr lang="en-GB" dirty="0"/>
          </a:p>
        </p:txBody>
      </p:sp>
    </p:spTree>
    <p:extLst>
      <p:ext uri="{BB962C8B-B14F-4D97-AF65-F5344CB8AC3E}">
        <p14:creationId xmlns:p14="http://schemas.microsoft.com/office/powerpoint/2010/main" val="1710809808"/>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lstStyle/>
          <a:p>
            <a:r>
              <a:rPr lang="en-GB" dirty="0" smtClean="0"/>
              <a:t>Leadership as a Process </a:t>
            </a:r>
            <a:endParaRPr lang="en-GB" dirty="0"/>
          </a:p>
        </p:txBody>
      </p:sp>
      <p:sp>
        <p:nvSpPr>
          <p:cNvPr id="3" name="Content Placeholder 2"/>
          <p:cNvSpPr>
            <a:spLocks noGrp="1"/>
          </p:cNvSpPr>
          <p:nvPr>
            <p:ph idx="1"/>
          </p:nvPr>
        </p:nvSpPr>
        <p:spPr>
          <a:xfrm>
            <a:off x="457200" y="1600200"/>
            <a:ext cx="8229600" cy="5141168"/>
          </a:xfrm>
        </p:spPr>
        <p:style>
          <a:lnRef idx="2">
            <a:schemeClr val="accent5"/>
          </a:lnRef>
          <a:fillRef idx="1">
            <a:schemeClr val="lt1"/>
          </a:fillRef>
          <a:effectRef idx="0">
            <a:schemeClr val="accent5"/>
          </a:effectRef>
          <a:fontRef idx="minor">
            <a:schemeClr val="dk1"/>
          </a:fontRef>
        </p:style>
        <p:txBody>
          <a:bodyPr>
            <a:normAutofit/>
          </a:bodyPr>
          <a:lstStyle/>
          <a:p>
            <a:r>
              <a:rPr lang="en-GB" sz="2800" dirty="0" smtClean="0"/>
              <a:t>What can leaders influence?</a:t>
            </a:r>
          </a:p>
          <a:p>
            <a:pPr lvl="1"/>
            <a:r>
              <a:rPr lang="en-GB" sz="2400" dirty="0" smtClean="0"/>
              <a:t>Choice of strategy/objectives</a:t>
            </a:r>
          </a:p>
          <a:p>
            <a:pPr lvl="1"/>
            <a:r>
              <a:rPr lang="en-GB" sz="2400" dirty="0" smtClean="0"/>
              <a:t>Motivation of others to achieve objectives</a:t>
            </a:r>
          </a:p>
          <a:p>
            <a:pPr lvl="1"/>
            <a:r>
              <a:rPr lang="en-GB" sz="2400" dirty="0" smtClean="0"/>
              <a:t>Mutual trust and cooperation of others</a:t>
            </a:r>
          </a:p>
          <a:p>
            <a:pPr lvl="1"/>
            <a:r>
              <a:rPr lang="en-GB" sz="2400" dirty="0" smtClean="0"/>
              <a:t>Organisations and coordination of work activities</a:t>
            </a:r>
          </a:p>
          <a:p>
            <a:pPr lvl="1"/>
            <a:r>
              <a:rPr lang="en-GB" sz="2400" dirty="0" smtClean="0"/>
              <a:t>Allocation of resources</a:t>
            </a:r>
          </a:p>
          <a:p>
            <a:pPr lvl="1"/>
            <a:r>
              <a:rPr lang="en-GB" sz="2400" dirty="0" smtClean="0"/>
              <a:t>Development of member skills and confidence</a:t>
            </a:r>
          </a:p>
          <a:p>
            <a:pPr lvl="1"/>
            <a:r>
              <a:rPr lang="en-GB" sz="2400" dirty="0" smtClean="0"/>
              <a:t>Learning and sharing of new knowledge</a:t>
            </a:r>
          </a:p>
          <a:p>
            <a:pPr lvl="1"/>
            <a:r>
              <a:rPr lang="en-GB" sz="2400" dirty="0" smtClean="0"/>
              <a:t>Design of formal structures, programmes and systems</a:t>
            </a:r>
          </a:p>
          <a:p>
            <a:pPr lvl="1"/>
            <a:r>
              <a:rPr lang="en-GB" sz="2400" dirty="0" smtClean="0"/>
              <a:t>Shared beliefs and values of members</a:t>
            </a:r>
          </a:p>
          <a:p>
            <a:pPr marL="457200" lvl="1" indent="0" algn="r">
              <a:buNone/>
            </a:pPr>
            <a:r>
              <a:rPr lang="en-GB" dirty="0" smtClean="0"/>
              <a:t>Leonard and Leggett, 2012</a:t>
            </a:r>
            <a:endParaRPr lang="en-GB" sz="2400" dirty="0" smtClean="0"/>
          </a:p>
        </p:txBody>
      </p:sp>
    </p:spTree>
    <p:extLst>
      <p:ext uri="{BB962C8B-B14F-4D97-AF65-F5344CB8AC3E}">
        <p14:creationId xmlns:p14="http://schemas.microsoft.com/office/powerpoint/2010/main" val="64368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 calcmode="lin" valueType="num">
                                      <p:cBhvr additive="base">
                                        <p:cTn id="3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 calcmode="lin" valueType="num">
                                      <p:cBhvr additive="base">
                                        <p:cTn id="4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1641025"/>
            <a:ext cx="6600768" cy="47525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3"/>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normAutofit fontScale="90000"/>
          </a:bodyPr>
          <a:lstStyle/>
          <a:p>
            <a:r>
              <a:rPr lang="en-GB" dirty="0" err="1" smtClean="0"/>
              <a:t>Mintzberg’s</a:t>
            </a:r>
            <a:r>
              <a:rPr lang="en-GB" dirty="0" smtClean="0"/>
              <a:t> Managerial Roles (1973)</a:t>
            </a:r>
            <a:endParaRPr lang="en-GB" dirty="0"/>
          </a:p>
        </p:txBody>
      </p:sp>
    </p:spTree>
    <p:extLst>
      <p:ext uri="{BB962C8B-B14F-4D97-AF65-F5344CB8AC3E}">
        <p14:creationId xmlns:p14="http://schemas.microsoft.com/office/powerpoint/2010/main" val="751333685"/>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attachment.outlook.office.net/owa/S.Stewart@uwtsd.ac.uk/service.svc/s/GetAttachmentThumbnail?id=AQMkADEwNzgzODVjLTNkODktNDlmYS05NGQ2LWUwMmViZjBiNmQwYwBGAAADXjtlhgAGCE%2BHlLEfyhSuMAcA4ssLyNWTykGI7DemIMuNOAAAAgEMAAAA4ssLyNWTykGI7DemIMuNOAABk2SypAAAAAESABAAf1lz%2FFB%2BHkiWQ%2BsypE0gng%3D%3D&amp;thumbnailType=2&amp;X-OWA-CANARY=SndFVdz060aidOaUTS230gAniCrmitMYkqAUsSU8j-dZBX2edeS6UwNKTiZYfTzLfNRu0bBNStw.&amp;token=642563b4-3d31-47a0-b3bc-e0a0347eaa67&amp;owa=outlook.office.com"/>
          <p:cNvPicPr>
            <a:picLocks noChangeAspect="1" noChangeArrowheads="1"/>
          </p:cNvPicPr>
          <p:nvPr/>
        </p:nvPicPr>
        <p:blipFill rotWithShape="1">
          <a:blip r:embed="rId3">
            <a:extLst>
              <a:ext uri="{28A0092B-C50C-407E-A947-70E740481C1C}">
                <a14:useLocalDpi xmlns:a14="http://schemas.microsoft.com/office/drawing/2010/main" val="0"/>
              </a:ext>
            </a:extLst>
          </a:blip>
          <a:srcRect t="9825" b="47818"/>
          <a:stretch/>
        </p:blipFill>
        <p:spPr bwMode="auto">
          <a:xfrm>
            <a:off x="467543" y="1772816"/>
            <a:ext cx="8241545" cy="4608512"/>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lstStyle/>
          <a:p>
            <a:r>
              <a:rPr lang="en-GB" dirty="0" smtClean="0">
                <a:hlinkClick r:id="rId4"/>
              </a:rPr>
              <a:t>What makes a great leader?</a:t>
            </a:r>
            <a:endParaRPr lang="en-GB" dirty="0"/>
          </a:p>
        </p:txBody>
      </p:sp>
    </p:spTree>
    <p:extLst>
      <p:ext uri="{BB962C8B-B14F-4D97-AF65-F5344CB8AC3E}">
        <p14:creationId xmlns:p14="http://schemas.microsoft.com/office/powerpoint/2010/main" val="1683248689"/>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ttachment.outlook.office.net/owa/S.Stewart@uwtsd.ac.uk/service.svc/s/GetAttachmentThumbnail?id=AQMkADEwNzgzODVjLTNkODktNDlmYS05NGQ2LWUwMmViZjBiNmQwYwBGAAADXjtlhgAGCE%2BHlLEfyhSuMAcA4ssLyNWTykGI7DemIMuNOAAAAgEMAAAA4ssLyNWTykGI7DemIMuNOAABk2SypAAAAAESABAAf1lz%2FFB%2BHkiWQ%2BsypE0gng%3D%3D&amp;thumbnailType=2&amp;X-OWA-CANARY=SndFVdz060aidOaUTS230gAniCrmitMYkqAUsSU8j-dZBX2edeS6UwNKTiZYfTzLfNRu0bBNStw.&amp;token=642563b4-3d31-47a0-b3bc-e0a0347eaa67&amp;owa=outlook.office.com"/>
          <p:cNvPicPr>
            <a:picLocks noChangeAspect="1" noChangeArrowheads="1"/>
          </p:cNvPicPr>
          <p:nvPr/>
        </p:nvPicPr>
        <p:blipFill rotWithShape="1">
          <a:blip r:embed="rId2">
            <a:extLst>
              <a:ext uri="{28A0092B-C50C-407E-A947-70E740481C1C}">
                <a14:useLocalDpi xmlns:a14="http://schemas.microsoft.com/office/drawing/2010/main" val="0"/>
              </a:ext>
            </a:extLst>
          </a:blip>
          <a:srcRect t="44512" b="15473"/>
          <a:stretch/>
        </p:blipFill>
        <p:spPr bwMode="auto">
          <a:xfrm>
            <a:off x="467543" y="692696"/>
            <a:ext cx="8241545" cy="553301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076056" y="6381328"/>
            <a:ext cx="3816424" cy="646331"/>
          </a:xfrm>
          <a:prstGeom prst="rect">
            <a:avLst/>
          </a:prstGeom>
          <a:noFill/>
        </p:spPr>
        <p:txBody>
          <a:bodyPr wrap="square" rtlCol="0">
            <a:spAutoFit/>
          </a:bodyPr>
          <a:lstStyle/>
          <a:p>
            <a:pPr marL="0" lvl="1"/>
            <a:r>
              <a:rPr lang="en-GB" dirty="0"/>
              <a:t>Leonard and Leggett, 2012</a:t>
            </a:r>
            <a:endParaRPr lang="en-GB" sz="2400" dirty="0"/>
          </a:p>
          <a:p>
            <a:endParaRPr lang="en-GB" dirty="0"/>
          </a:p>
        </p:txBody>
      </p:sp>
    </p:spTree>
    <p:extLst>
      <p:ext uri="{BB962C8B-B14F-4D97-AF65-F5344CB8AC3E}">
        <p14:creationId xmlns:p14="http://schemas.microsoft.com/office/powerpoint/2010/main" val="35375368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sp>
        <p:nvSpPr>
          <p:cNvPr id="4" name="Content Placeholder 3"/>
          <p:cNvSpPr>
            <a:spLocks noGrp="1"/>
          </p:cNvSpPr>
          <p:nvPr>
            <p:ph idx="1"/>
          </p:nvPr>
        </p:nvSpPr>
        <p:spPr/>
        <p:txBody>
          <a:bodyPr/>
          <a:lstStyle/>
          <a:p>
            <a:pPr marL="0" indent="0">
              <a:buNone/>
            </a:pPr>
            <a:r>
              <a:rPr lang="en-GB" dirty="0" smtClean="0"/>
              <a:t>The most effective school systems emphasise the importance of good leadership at all levels and the best leaders have a very strong focus on leading improvements in learning and teaching and supporting their staff to improve their own skills. </a:t>
            </a:r>
          </a:p>
          <a:p>
            <a:pPr marL="0" indent="0" algn="r">
              <a:buNone/>
            </a:pPr>
            <a:r>
              <a:rPr lang="en-GB" dirty="0" smtClean="0"/>
              <a:t>Estyn, 2015 </a:t>
            </a:r>
            <a:endParaRPr lang="en-GB" dirty="0"/>
          </a:p>
        </p:txBody>
      </p:sp>
    </p:spTree>
    <p:extLst>
      <p:ext uri="{BB962C8B-B14F-4D97-AF65-F5344CB8AC3E}">
        <p14:creationId xmlns:p14="http://schemas.microsoft.com/office/powerpoint/2010/main" val="387343516"/>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2932" t="13331" r="22384" b="47341"/>
          <a:stretch/>
        </p:blipFill>
        <p:spPr>
          <a:xfrm>
            <a:off x="323527" y="260648"/>
            <a:ext cx="8741419" cy="6048672"/>
          </a:xfrm>
          <a:prstGeom prst="rect">
            <a:avLst/>
          </a:prstGeom>
        </p:spPr>
      </p:pic>
      <p:sp>
        <p:nvSpPr>
          <p:cNvPr id="5" name="TextBox 4"/>
          <p:cNvSpPr txBox="1"/>
          <p:nvPr/>
        </p:nvSpPr>
        <p:spPr>
          <a:xfrm>
            <a:off x="7343800" y="6486120"/>
            <a:ext cx="1800200" cy="369332"/>
          </a:xfrm>
          <a:prstGeom prst="rect">
            <a:avLst/>
          </a:prstGeom>
          <a:noFill/>
        </p:spPr>
        <p:txBody>
          <a:bodyPr wrap="square" rtlCol="0">
            <a:spAutoFit/>
          </a:bodyPr>
          <a:lstStyle/>
          <a:p>
            <a:r>
              <a:rPr lang="en-GB" dirty="0" smtClean="0"/>
              <a:t>WG, 2014</a:t>
            </a:r>
            <a:endParaRPr lang="en-GB" dirty="0"/>
          </a:p>
        </p:txBody>
      </p:sp>
    </p:spTree>
    <p:extLst>
      <p:ext uri="{BB962C8B-B14F-4D97-AF65-F5344CB8AC3E}">
        <p14:creationId xmlns:p14="http://schemas.microsoft.com/office/powerpoint/2010/main" val="3707383073"/>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22932" t="52850" r="22384" b="10946"/>
          <a:stretch/>
        </p:blipFill>
        <p:spPr>
          <a:xfrm>
            <a:off x="323528" y="548680"/>
            <a:ext cx="8280920" cy="5472608"/>
          </a:xfrm>
          <a:prstGeom prst="rect">
            <a:avLst/>
          </a:prstGeom>
        </p:spPr>
      </p:pic>
      <p:sp>
        <p:nvSpPr>
          <p:cNvPr id="3" name="TextBox 2"/>
          <p:cNvSpPr txBox="1"/>
          <p:nvPr/>
        </p:nvSpPr>
        <p:spPr>
          <a:xfrm>
            <a:off x="7276688" y="6264854"/>
            <a:ext cx="1800200" cy="369332"/>
          </a:xfrm>
          <a:prstGeom prst="rect">
            <a:avLst/>
          </a:prstGeom>
          <a:noFill/>
        </p:spPr>
        <p:txBody>
          <a:bodyPr wrap="square" rtlCol="0">
            <a:spAutoFit/>
          </a:bodyPr>
          <a:lstStyle/>
          <a:p>
            <a:r>
              <a:rPr lang="en-GB" dirty="0" smtClean="0"/>
              <a:t>WG, 2014</a:t>
            </a:r>
            <a:endParaRPr lang="en-GB" dirty="0"/>
          </a:p>
        </p:txBody>
      </p:sp>
    </p:spTree>
    <p:extLst>
      <p:ext uri="{BB962C8B-B14F-4D97-AF65-F5344CB8AC3E}">
        <p14:creationId xmlns:p14="http://schemas.microsoft.com/office/powerpoint/2010/main" val="34193423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Estyn, 2015</a:t>
            </a:r>
            <a:endParaRPr lang="en-GB" dirty="0"/>
          </a:p>
        </p:txBody>
      </p:sp>
      <p:sp>
        <p:nvSpPr>
          <p:cNvPr id="3" name="Content Placeholder 2"/>
          <p:cNvSpPr>
            <a:spLocks noGrp="1"/>
          </p:cNvSpPr>
          <p:nvPr>
            <p:ph idx="1"/>
          </p:nvPr>
        </p:nvSpPr>
        <p:spPr/>
        <p:txBody>
          <a:bodyPr/>
          <a:lstStyle/>
          <a:p>
            <a:r>
              <a:rPr lang="en-GB" dirty="0" smtClean="0"/>
              <a:t>Collaboration amongst professionals</a:t>
            </a:r>
          </a:p>
          <a:p>
            <a:r>
              <a:rPr lang="en-GB" dirty="0" smtClean="0"/>
              <a:t>Opportunities for sharing of best practice</a:t>
            </a:r>
          </a:p>
          <a:p>
            <a:r>
              <a:rPr lang="en-GB" dirty="0" smtClean="0"/>
              <a:t>Role of reflective practice leading to reflexive teaching</a:t>
            </a:r>
          </a:p>
          <a:p>
            <a:r>
              <a:rPr lang="en-GB" dirty="0" smtClean="0"/>
              <a:t>Good use of data (including research)</a:t>
            </a:r>
          </a:p>
          <a:p>
            <a:r>
              <a:rPr lang="en-GB" dirty="0" smtClean="0"/>
              <a:t>Models of distributed leadership </a:t>
            </a:r>
          </a:p>
          <a:p>
            <a:endParaRPr lang="en-GB" dirty="0"/>
          </a:p>
        </p:txBody>
      </p:sp>
      <p:sp>
        <p:nvSpPr>
          <p:cNvPr id="4" name="Round Single Corner Rectangle 3"/>
          <p:cNvSpPr/>
          <p:nvPr/>
        </p:nvSpPr>
        <p:spPr>
          <a:xfrm>
            <a:off x="3851920" y="5085184"/>
            <a:ext cx="4824536" cy="1584176"/>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Underpins WG policy and practice (e.g. New Deal) </a:t>
            </a:r>
            <a:endParaRPr lang="en-GB" sz="2400" dirty="0"/>
          </a:p>
        </p:txBody>
      </p:sp>
    </p:spTree>
    <p:extLst>
      <p:ext uri="{BB962C8B-B14F-4D97-AF65-F5344CB8AC3E}">
        <p14:creationId xmlns:p14="http://schemas.microsoft.com/office/powerpoint/2010/main" val="1665769257"/>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hlinkClick r:id="rId3"/>
              </a:rPr>
              <a:t>Professional Standards</a:t>
            </a:r>
            <a:endParaRPr lang="en-GB" dirty="0"/>
          </a:p>
        </p:txBody>
      </p:sp>
      <p:sp>
        <p:nvSpPr>
          <p:cNvPr id="4" name="Cloud 3"/>
          <p:cNvSpPr/>
          <p:nvPr/>
        </p:nvSpPr>
        <p:spPr>
          <a:xfrm>
            <a:off x="328274" y="1566558"/>
            <a:ext cx="3888432" cy="273630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hlinkClick r:id="rId4"/>
              </a:rPr>
              <a:t>Read the standards for leadership in schools. </a:t>
            </a:r>
            <a:endParaRPr lang="en-GB" dirty="0"/>
          </a:p>
        </p:txBody>
      </p:sp>
      <p:sp>
        <p:nvSpPr>
          <p:cNvPr id="5" name="Cloud 4"/>
          <p:cNvSpPr/>
          <p:nvPr/>
        </p:nvSpPr>
        <p:spPr>
          <a:xfrm>
            <a:off x="4030147" y="2132856"/>
            <a:ext cx="5006349" cy="4339811"/>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With a partner, reflect on your key area. </a:t>
            </a:r>
          </a:p>
          <a:p>
            <a:pPr algn="ctr"/>
            <a:endParaRPr lang="en-GB" dirty="0" smtClean="0"/>
          </a:p>
          <a:p>
            <a:pPr marL="285750" indent="-285750" algn="ctr">
              <a:buFont typeface="Arial" panose="020B0604020202020204" pitchFamily="34" charset="0"/>
              <a:buChar char="•"/>
            </a:pPr>
            <a:r>
              <a:rPr lang="en-GB" dirty="0" smtClean="0"/>
              <a:t>To what extent do you believe this document sets out the qualities of a school leader?</a:t>
            </a:r>
          </a:p>
          <a:p>
            <a:pPr marL="285750" indent="-285750" algn="ctr">
              <a:buFont typeface="Arial" panose="020B0604020202020204" pitchFamily="34" charset="0"/>
              <a:buChar char="•"/>
            </a:pPr>
            <a:r>
              <a:rPr lang="en-GB" dirty="0" smtClean="0"/>
              <a:t>What are the advantages of this approach to developing leadership in the sector?</a:t>
            </a:r>
          </a:p>
          <a:p>
            <a:pPr marL="285750" indent="-285750" algn="ctr">
              <a:buFont typeface="Arial" panose="020B0604020202020204" pitchFamily="34" charset="0"/>
              <a:buChar char="•"/>
            </a:pPr>
            <a:r>
              <a:rPr lang="en-GB" dirty="0" smtClean="0"/>
              <a:t>What are the disadvantages? </a:t>
            </a:r>
            <a:endParaRPr lang="en-GB" dirty="0"/>
          </a:p>
        </p:txBody>
      </p:sp>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8274" y="4581128"/>
            <a:ext cx="3701873" cy="2081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4881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hlinkClick r:id="rId3"/>
              </a:rPr>
              <a:t>What are you?</a:t>
            </a:r>
            <a:endParaRPr lang="en-GB"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1772816"/>
            <a:ext cx="7099016" cy="41174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401122" y="6124654"/>
            <a:ext cx="1872208" cy="369332"/>
          </a:xfrm>
          <a:prstGeom prst="rect">
            <a:avLst/>
          </a:prstGeom>
          <a:noFill/>
        </p:spPr>
        <p:txBody>
          <a:bodyPr wrap="square" rtlCol="0">
            <a:spAutoFit/>
          </a:bodyPr>
          <a:lstStyle/>
          <a:p>
            <a:r>
              <a:rPr lang="en-GB" dirty="0" smtClean="0"/>
              <a:t>Roger McGough</a:t>
            </a:r>
            <a:endParaRPr lang="en-GB" dirty="0"/>
          </a:p>
        </p:txBody>
      </p:sp>
    </p:spTree>
    <p:extLst>
      <p:ext uri="{BB962C8B-B14F-4D97-AF65-F5344CB8AC3E}">
        <p14:creationId xmlns:p14="http://schemas.microsoft.com/office/powerpoint/2010/main" val="4276538347"/>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t>Useful Follow Up Reading</a:t>
            </a:r>
            <a:endParaRPr lang="en-GB" i="1" dirty="0"/>
          </a:p>
        </p:txBody>
      </p:sp>
      <p:sp>
        <p:nvSpPr>
          <p:cNvPr id="3" name="Content Placeholder 2"/>
          <p:cNvSpPr>
            <a:spLocks noGrp="1"/>
          </p:cNvSpPr>
          <p:nvPr>
            <p:ph idx="1"/>
          </p:nvPr>
        </p:nvSpPr>
        <p:spPr/>
        <p:txBody>
          <a:bodyPr>
            <a:normAutofit fontScale="92500" lnSpcReduction="10000"/>
          </a:bodyPr>
          <a:lstStyle/>
          <a:p>
            <a:r>
              <a:rPr lang="en-GB" dirty="0"/>
              <a:t>Estyn (2015) </a:t>
            </a:r>
            <a:r>
              <a:rPr lang="en-GB" i="1" dirty="0"/>
              <a:t>Best practice in leadership development in schools, </a:t>
            </a:r>
            <a:r>
              <a:rPr lang="en-GB" dirty="0"/>
              <a:t>Cardiff: Estyn. Available at: </a:t>
            </a:r>
            <a:r>
              <a:rPr lang="en-GB" dirty="0">
                <a:hlinkClick r:id="rId2"/>
              </a:rPr>
              <a:t>https://www.estyn.gov.wales/sites/default/files/documents/Best%20practice%20in%20leadership%20development%20in%20schools.pdf</a:t>
            </a:r>
            <a:r>
              <a:rPr lang="en-GB" dirty="0"/>
              <a:t> </a:t>
            </a:r>
            <a:endParaRPr lang="en-GB" dirty="0" smtClean="0"/>
          </a:p>
          <a:p>
            <a:pPr marL="0" indent="0">
              <a:buNone/>
            </a:pPr>
            <a:endParaRPr lang="en-GB" dirty="0"/>
          </a:p>
          <a:p>
            <a:r>
              <a:rPr lang="en-GB" dirty="0" smtClean="0"/>
              <a:t> Chapter 1 – Gunter, H. (2001) </a:t>
            </a:r>
            <a:r>
              <a:rPr lang="en-GB" i="1" dirty="0" smtClean="0"/>
              <a:t>Leaders and Leadership in Education</a:t>
            </a:r>
            <a:r>
              <a:rPr lang="en-GB" dirty="0" smtClean="0"/>
              <a:t>, London: Paul Chapman Ltd. </a:t>
            </a:r>
            <a:endParaRPr lang="en-GB" dirty="0"/>
          </a:p>
        </p:txBody>
      </p:sp>
    </p:spTree>
    <p:extLst>
      <p:ext uri="{BB962C8B-B14F-4D97-AF65-F5344CB8AC3E}">
        <p14:creationId xmlns:p14="http://schemas.microsoft.com/office/powerpoint/2010/main" val="556615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lstStyle/>
          <a:p>
            <a:r>
              <a:rPr lang="en-GB" dirty="0" smtClean="0"/>
              <a:t>Bibliography </a:t>
            </a:r>
            <a:endParaRPr lang="en-GB" dirty="0"/>
          </a:p>
        </p:txBody>
      </p:sp>
      <p:sp>
        <p:nvSpPr>
          <p:cNvPr id="3" name="Content Placeholder 2"/>
          <p:cNvSpPr>
            <a:spLocks noGrp="1"/>
          </p:cNvSpPr>
          <p:nvPr>
            <p:ph idx="1"/>
          </p:nvPr>
        </p:nvSpPr>
        <p:spPr/>
        <p:txBody>
          <a:bodyPr>
            <a:normAutofit fontScale="85000" lnSpcReduction="20000"/>
          </a:bodyPr>
          <a:lstStyle/>
          <a:p>
            <a:r>
              <a:rPr lang="en-GB" dirty="0"/>
              <a:t>Estyn (2015) </a:t>
            </a:r>
            <a:r>
              <a:rPr lang="en-GB" i="1" dirty="0"/>
              <a:t>Best practice in leadership development in </a:t>
            </a:r>
            <a:r>
              <a:rPr lang="en-GB" i="1" dirty="0" smtClean="0"/>
              <a:t>schools, </a:t>
            </a:r>
            <a:r>
              <a:rPr lang="en-GB" dirty="0" smtClean="0"/>
              <a:t>Cardiff: Estyn. </a:t>
            </a:r>
            <a:r>
              <a:rPr lang="en-GB" dirty="0"/>
              <a:t>Available at: </a:t>
            </a:r>
            <a:r>
              <a:rPr lang="en-GB" dirty="0">
                <a:hlinkClick r:id="rId2"/>
              </a:rPr>
              <a:t>https://</a:t>
            </a:r>
            <a:r>
              <a:rPr lang="en-GB" dirty="0" smtClean="0">
                <a:hlinkClick r:id="rId2"/>
              </a:rPr>
              <a:t>www.estyn.gov.wales/sites/default/files/documents/Best%20practice%20in%20leadership%20development%20in%20schools.pdf</a:t>
            </a:r>
            <a:r>
              <a:rPr lang="en-GB" dirty="0" smtClean="0"/>
              <a:t> </a:t>
            </a:r>
          </a:p>
          <a:p>
            <a:r>
              <a:rPr lang="en-GB" dirty="0" smtClean="0"/>
              <a:t>Leonard, L. &amp; Leggett, R. (2012) </a:t>
            </a:r>
            <a:r>
              <a:rPr lang="en-GB" i="1" dirty="0" smtClean="0"/>
              <a:t>Leadership, </a:t>
            </a:r>
            <a:r>
              <a:rPr lang="en-GB" dirty="0" smtClean="0"/>
              <a:t>Essex: </a:t>
            </a:r>
            <a:r>
              <a:rPr lang="en-GB" dirty="0" err="1" smtClean="0"/>
              <a:t>Perason</a:t>
            </a:r>
            <a:r>
              <a:rPr lang="en-GB" dirty="0" smtClean="0"/>
              <a:t> Education Ltd. </a:t>
            </a:r>
          </a:p>
          <a:p>
            <a:r>
              <a:rPr lang="en-GB" dirty="0"/>
              <a:t>Welsh Government (2014) </a:t>
            </a:r>
            <a:r>
              <a:rPr lang="en-GB" i="1" dirty="0"/>
              <a:t>Leadership development – provision for middle </a:t>
            </a:r>
            <a:r>
              <a:rPr lang="en-GB" i="1" dirty="0" smtClean="0"/>
              <a:t>leaders, </a:t>
            </a:r>
            <a:r>
              <a:rPr lang="en-GB" dirty="0" smtClean="0"/>
              <a:t>Cardiff: Welsh Government. </a:t>
            </a:r>
            <a:r>
              <a:rPr lang="en-GB" dirty="0"/>
              <a:t>Available at: </a:t>
            </a:r>
            <a:r>
              <a:rPr lang="en-GB" dirty="0">
                <a:hlinkClick r:id="rId3"/>
              </a:rPr>
              <a:t>http://</a:t>
            </a:r>
            <a:r>
              <a:rPr lang="en-GB" dirty="0" smtClean="0">
                <a:hlinkClick r:id="rId3"/>
              </a:rPr>
              <a:t>learning.gov.wales/docs/learningwales/publications/150623-provision-for-middle-leaders-en.pdf</a:t>
            </a:r>
            <a:r>
              <a:rPr lang="en-GB" dirty="0" smtClean="0"/>
              <a:t> </a:t>
            </a:r>
            <a:endParaRPr lang="en-GB" i="1" dirty="0"/>
          </a:p>
        </p:txBody>
      </p:sp>
    </p:spTree>
    <p:extLst>
      <p:ext uri="{BB962C8B-B14F-4D97-AF65-F5344CB8AC3E}">
        <p14:creationId xmlns:p14="http://schemas.microsoft.com/office/powerpoint/2010/main" val="35208873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717</TotalTime>
  <Words>653</Words>
  <Application>Microsoft Office PowerPoint</Application>
  <PresentationFormat>On-screen Show (4:3)</PresentationFormat>
  <Paragraphs>115</Paragraphs>
  <Slides>21</Slides>
  <Notes>9</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 Aim: To have critical understanding of management, leadership and change in the organisation of educational institutions. </vt:lpstr>
      <vt:lpstr>Schedule – Semester 1</vt:lpstr>
      <vt:lpstr>Schedule – Semester 2</vt:lpstr>
      <vt:lpstr>Assignment 1 </vt:lpstr>
      <vt:lpstr>Assignment 2 </vt:lpstr>
      <vt:lpstr>Operational Definitions </vt:lpstr>
      <vt:lpstr>Questions for Reflection</vt:lpstr>
      <vt:lpstr>PowerPoint Presentation</vt:lpstr>
      <vt:lpstr>Leadership as a Process </vt:lpstr>
      <vt:lpstr>Mintzberg’s Managerial Roles (1973)</vt:lpstr>
      <vt:lpstr>What makes a great leader?</vt:lpstr>
      <vt:lpstr>PowerPoint Presentation</vt:lpstr>
      <vt:lpstr>PowerPoint Presentation</vt:lpstr>
      <vt:lpstr>PowerPoint Presentation</vt:lpstr>
      <vt:lpstr>PowerPoint Presentation</vt:lpstr>
      <vt:lpstr>Estyn, 2015</vt:lpstr>
      <vt:lpstr>Professional Standards</vt:lpstr>
      <vt:lpstr>What are you?</vt:lpstr>
      <vt:lpstr>Useful Follow Up Reading</vt:lpstr>
      <vt:lpstr>Bibliography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 Education</dc:title>
  <dc:creator>Sarah Stewart</dc:creator>
  <cp:lastModifiedBy>Sarah Stewart</cp:lastModifiedBy>
  <cp:revision>47</cp:revision>
  <dcterms:created xsi:type="dcterms:W3CDTF">2016-06-02T12:36:19Z</dcterms:created>
  <dcterms:modified xsi:type="dcterms:W3CDTF">2017-09-21T14:10:38Z</dcterms:modified>
</cp:coreProperties>
</file>