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ags/tag1.xml" ContentType="application/vnd.openxmlformats-officedocument.presentationml.tags+xml"/>
  <Override PartName="/ppt/theme/themeOverride4.xml" ContentType="application/vnd.openxmlformats-officedocument.themeOverride+xml"/>
  <Override PartName="/ppt/tags/tag2.xml" ContentType="application/vnd.openxmlformats-officedocument.presentationml.tags+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ags/tag3.xml" ContentType="application/vnd.openxmlformats-officedocument.presentationml.tags+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ags/tag4.xml" ContentType="application/vnd.openxmlformats-officedocument.presentationml.tags+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ags/tag5.xml" ContentType="application/vnd.openxmlformats-officedocument.presentationml.tags+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theme/themeOverride68.xml" ContentType="application/vnd.openxmlformats-officedocument.themeOverride+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92"/>
  </p:notesMasterIdLst>
  <p:handoutMasterIdLst>
    <p:handoutMasterId r:id="rId93"/>
  </p:handoutMasterIdLst>
  <p:sldIdLst>
    <p:sldId id="468" r:id="rId2"/>
    <p:sldId id="330" r:id="rId3"/>
    <p:sldId id="444" r:id="rId4"/>
    <p:sldId id="309" r:id="rId5"/>
    <p:sldId id="502" r:id="rId6"/>
    <p:sldId id="310" r:id="rId7"/>
    <p:sldId id="447" r:id="rId8"/>
    <p:sldId id="448" r:id="rId9"/>
    <p:sldId id="311" r:id="rId10"/>
    <p:sldId id="503" r:id="rId11"/>
    <p:sldId id="315" r:id="rId12"/>
    <p:sldId id="401" r:id="rId13"/>
    <p:sldId id="312" r:id="rId14"/>
    <p:sldId id="402" r:id="rId15"/>
    <p:sldId id="504" r:id="rId16"/>
    <p:sldId id="403" r:id="rId17"/>
    <p:sldId id="316" r:id="rId18"/>
    <p:sldId id="453" r:id="rId19"/>
    <p:sldId id="454" r:id="rId20"/>
    <p:sldId id="455" r:id="rId21"/>
    <p:sldId id="460" r:id="rId22"/>
    <p:sldId id="461" r:id="rId23"/>
    <p:sldId id="441" r:id="rId24"/>
    <p:sldId id="505" r:id="rId25"/>
    <p:sldId id="317" r:id="rId26"/>
    <p:sldId id="360" r:id="rId27"/>
    <p:sldId id="354" r:id="rId28"/>
    <p:sldId id="475" r:id="rId29"/>
    <p:sldId id="318" r:id="rId30"/>
    <p:sldId id="476" r:id="rId31"/>
    <p:sldId id="443" r:id="rId32"/>
    <p:sldId id="477" r:id="rId33"/>
    <p:sldId id="478" r:id="rId34"/>
    <p:sldId id="506" r:id="rId35"/>
    <p:sldId id="319" r:id="rId36"/>
    <p:sldId id="366" r:id="rId37"/>
    <p:sldId id="368" r:id="rId38"/>
    <p:sldId id="433" r:id="rId39"/>
    <p:sldId id="479" r:id="rId40"/>
    <p:sldId id="480" r:id="rId41"/>
    <p:sldId id="481" r:id="rId42"/>
    <p:sldId id="482" r:id="rId43"/>
    <p:sldId id="507" r:id="rId44"/>
    <p:sldId id="320" r:id="rId45"/>
    <p:sldId id="321" r:id="rId46"/>
    <p:sldId id="404" r:id="rId47"/>
    <p:sldId id="405" r:id="rId48"/>
    <p:sldId id="406" r:id="rId49"/>
    <p:sldId id="407" r:id="rId50"/>
    <p:sldId id="408" r:id="rId51"/>
    <p:sldId id="409" r:id="rId52"/>
    <p:sldId id="410" r:id="rId53"/>
    <p:sldId id="411" r:id="rId54"/>
    <p:sldId id="412" r:id="rId55"/>
    <p:sldId id="415" r:id="rId56"/>
    <p:sldId id="416" r:id="rId57"/>
    <p:sldId id="417" r:id="rId58"/>
    <p:sldId id="418" r:id="rId59"/>
    <p:sldId id="427" r:id="rId60"/>
    <p:sldId id="428" r:id="rId61"/>
    <p:sldId id="429" r:id="rId62"/>
    <p:sldId id="430" r:id="rId63"/>
    <p:sldId id="495" r:id="rId64"/>
    <p:sldId id="508" r:id="rId65"/>
    <p:sldId id="496" r:id="rId66"/>
    <p:sldId id="497" r:id="rId67"/>
    <p:sldId id="498" r:id="rId68"/>
    <p:sldId id="499" r:id="rId69"/>
    <p:sldId id="500" r:id="rId70"/>
    <p:sldId id="501" r:id="rId71"/>
    <p:sldId id="485" r:id="rId72"/>
    <p:sldId id="487" r:id="rId73"/>
    <p:sldId id="488" r:id="rId74"/>
    <p:sldId id="489" r:id="rId75"/>
    <p:sldId id="490" r:id="rId76"/>
    <p:sldId id="491" r:id="rId77"/>
    <p:sldId id="492" r:id="rId78"/>
    <p:sldId id="493" r:id="rId79"/>
    <p:sldId id="516" r:id="rId80"/>
    <p:sldId id="494" r:id="rId81"/>
    <p:sldId id="517" r:id="rId82"/>
    <p:sldId id="518" r:id="rId83"/>
    <p:sldId id="593" r:id="rId84"/>
    <p:sldId id="592" r:id="rId85"/>
    <p:sldId id="594" r:id="rId86"/>
    <p:sldId id="595" r:id="rId87"/>
    <p:sldId id="513" r:id="rId88"/>
    <p:sldId id="538" r:id="rId89"/>
    <p:sldId id="514" r:id="rId90"/>
    <p:sldId id="539" r:id="rId91"/>
  </p:sldIdLst>
  <p:sldSz cx="12188825" cy="6858000"/>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16">
          <p15:clr>
            <a:srgbClr val="A4A3A4"/>
          </p15:clr>
        </p15:guide>
        <p15:guide id="2" pos="393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5090" autoAdjust="0"/>
  </p:normalViewPr>
  <p:slideViewPr>
    <p:cSldViewPr>
      <p:cViewPr varScale="1">
        <p:scale>
          <a:sx n="79" d="100"/>
          <a:sy n="79" d="100"/>
        </p:scale>
        <p:origin x="754" y="72"/>
      </p:cViewPr>
      <p:guideLst>
        <p:guide orient="horz" pos="2216"/>
        <p:guide pos="3938"/>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2025/6/7</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2025/6/7</a:t>
            </a:fld>
            <a:endParaRPr lang="zh-CN" altLang="en-US"/>
          </a:p>
        </p:txBody>
      </p:sp>
      <p:sp>
        <p:nvSpPr>
          <p:cNvPr id="4" name="幻灯片图像占位符 3"/>
          <p:cNvSpPr>
            <a:spLocks noGrp="1" noRot="1" noChangeAspect="1"/>
          </p:cNvSpPr>
          <p:nvPr>
            <p:ph type="sldImg" idx="2"/>
          </p:nvPr>
        </p:nvSpPr>
        <p:spPr>
          <a:xfrm>
            <a:off x="2286450" y="514350"/>
            <a:ext cx="4571101"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68" y="2130524"/>
            <a:ext cx="10361672" cy="1470094"/>
          </a:xfrm>
        </p:spPr>
        <p:txBody>
          <a:bodyPr/>
          <a:lstStyle/>
          <a:p>
            <a:r>
              <a:rPr lang="zh-CN" altLang="en-US"/>
              <a:t>单击此处编辑母版标题样式</a:t>
            </a:r>
          </a:p>
        </p:txBody>
      </p:sp>
      <p:sp>
        <p:nvSpPr>
          <p:cNvPr id="3" name="副标题 2"/>
          <p:cNvSpPr>
            <a:spLocks noGrp="1"/>
          </p:cNvSpPr>
          <p:nvPr>
            <p:ph type="subTitle" idx="1"/>
          </p:nvPr>
        </p:nvSpPr>
        <p:spPr>
          <a:xfrm>
            <a:off x="1828532" y="3886380"/>
            <a:ext cx="8533142" cy="1752681"/>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165" indent="0" algn="ctr">
              <a:buNone/>
              <a:defRPr>
                <a:solidFill>
                  <a:schemeClr val="tx1">
                    <a:tint val="75000"/>
                  </a:schemeClr>
                </a:solidFill>
              </a:defRPr>
            </a:lvl4pPr>
            <a:lvl5pPr marL="2437765" indent="0" algn="ctr">
              <a:buNone/>
              <a:defRPr>
                <a:solidFill>
                  <a:schemeClr val="tx1">
                    <a:tint val="75000"/>
                  </a:schemeClr>
                </a:solidFill>
              </a:defRPr>
            </a:lvl5pPr>
            <a:lvl6pPr marL="3047365" indent="0" algn="ctr">
              <a:buNone/>
              <a:defRPr>
                <a:solidFill>
                  <a:schemeClr val="tx1">
                    <a:tint val="75000"/>
                  </a:schemeClr>
                </a:solidFill>
              </a:defRPr>
            </a:lvl6pPr>
            <a:lvl7pPr marL="3656965" indent="0" algn="ctr">
              <a:buNone/>
              <a:defRPr>
                <a:solidFill>
                  <a:schemeClr val="tx1">
                    <a:tint val="75000"/>
                  </a:schemeClr>
                </a:solidFill>
              </a:defRPr>
            </a:lvl7pPr>
            <a:lvl8pPr marL="4266565" indent="0" algn="ctr">
              <a:buNone/>
              <a:defRPr>
                <a:solidFill>
                  <a:schemeClr val="tx1">
                    <a:tint val="75000"/>
                  </a:schemeClr>
                </a:solidFill>
              </a:defRPr>
            </a:lvl8pPr>
            <a:lvl9pPr marL="4876165"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2025/6/7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3" y="6229492"/>
            <a:ext cx="792075" cy="628826"/>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2025/6/7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44" y="4407106"/>
            <a:ext cx="10361672" cy="1362138"/>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44" y="2906850"/>
            <a:ext cx="10361672" cy="1500256"/>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165" indent="0">
              <a:buNone/>
              <a:defRPr sz="1900">
                <a:solidFill>
                  <a:schemeClr val="tx1">
                    <a:tint val="75000"/>
                  </a:schemeClr>
                </a:solidFill>
              </a:defRPr>
            </a:lvl4pPr>
            <a:lvl5pPr marL="2437765" indent="0">
              <a:buNone/>
              <a:defRPr sz="1900">
                <a:solidFill>
                  <a:schemeClr val="tx1">
                    <a:tint val="75000"/>
                  </a:schemeClr>
                </a:solidFill>
              </a:defRPr>
            </a:lvl5pPr>
            <a:lvl6pPr marL="3047365" indent="0">
              <a:buNone/>
              <a:defRPr sz="1900">
                <a:solidFill>
                  <a:schemeClr val="tx1">
                    <a:tint val="75000"/>
                  </a:schemeClr>
                </a:solidFill>
              </a:defRPr>
            </a:lvl6pPr>
            <a:lvl7pPr marL="3656965" indent="0">
              <a:buNone/>
              <a:defRPr sz="1900">
                <a:solidFill>
                  <a:schemeClr val="tx1">
                    <a:tint val="75000"/>
                  </a:schemeClr>
                </a:solidFill>
              </a:defRPr>
            </a:lvl7pPr>
            <a:lvl8pPr marL="4266565" indent="0">
              <a:buNone/>
              <a:defRPr sz="1900">
                <a:solidFill>
                  <a:schemeClr val="tx1">
                    <a:tint val="75000"/>
                  </a:schemeClr>
                </a:solidFill>
              </a:defRPr>
            </a:lvl8pPr>
            <a:lvl9pPr marL="4876165"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2025/6/7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14"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688" y="1600279"/>
            <a:ext cx="5384006" cy="452617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2025/6/7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09" y="1535189"/>
            <a:ext cx="5386124"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09" y="2174979"/>
            <a:ext cx="5386124"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456" y="1535189"/>
            <a:ext cx="5388239" cy="639793"/>
          </a:xfrm>
        </p:spPr>
        <p:txBody>
          <a:bodyPr anchor="b"/>
          <a:lstStyle>
            <a:lvl1pPr marL="0" indent="0">
              <a:buNone/>
              <a:defRPr sz="3200" b="1"/>
            </a:lvl1pPr>
            <a:lvl2pPr marL="609600" indent="0">
              <a:buNone/>
              <a:defRPr sz="2700" b="1"/>
            </a:lvl2pPr>
            <a:lvl3pPr marL="1219200" indent="0">
              <a:buNone/>
              <a:defRPr sz="2400" b="1"/>
            </a:lvl3pPr>
            <a:lvl4pPr marL="1828165" indent="0">
              <a:buNone/>
              <a:defRPr sz="2100" b="1"/>
            </a:lvl4pPr>
            <a:lvl5pPr marL="2437765" indent="0">
              <a:buNone/>
              <a:defRPr sz="2100" b="1"/>
            </a:lvl5pPr>
            <a:lvl6pPr marL="3047365" indent="0">
              <a:buNone/>
              <a:defRPr sz="2100" b="1"/>
            </a:lvl6pPr>
            <a:lvl7pPr marL="3656965" indent="0">
              <a:buNone/>
              <a:defRPr sz="2100" b="1"/>
            </a:lvl7pPr>
            <a:lvl8pPr marL="4266565" indent="0">
              <a:buNone/>
              <a:defRPr sz="2100" b="1"/>
            </a:lvl8pPr>
            <a:lvl9pPr marL="4876165"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456" y="2174979"/>
            <a:ext cx="5388239" cy="3951471"/>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2025/6/7</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2025/6/7</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2025/6/7</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12" y="273063"/>
            <a:ext cx="4010494" cy="1162105"/>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033" y="273065"/>
            <a:ext cx="6814661" cy="5853385"/>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12" y="1435171"/>
            <a:ext cx="4010494" cy="469128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2025/6/7</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366" y="4800823"/>
            <a:ext cx="7314121" cy="566765"/>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366" y="612807"/>
            <a:ext cx="7314121" cy="4114991"/>
          </a:xfrm>
        </p:spPr>
        <p:txBody>
          <a:bodyPr/>
          <a:lstStyle>
            <a:lvl1pPr marL="0" indent="0">
              <a:buNone/>
              <a:defRPr sz="4300"/>
            </a:lvl1pPr>
            <a:lvl2pPr marL="609600" indent="0">
              <a:buNone/>
              <a:defRPr sz="3700"/>
            </a:lvl2pPr>
            <a:lvl3pPr marL="1219200" indent="0">
              <a:buNone/>
              <a:defRPr sz="3200"/>
            </a:lvl3pPr>
            <a:lvl4pPr marL="1828165" indent="0">
              <a:buNone/>
              <a:defRPr sz="2700"/>
            </a:lvl4pPr>
            <a:lvl5pPr marL="2437765" indent="0">
              <a:buNone/>
              <a:defRPr sz="2700"/>
            </a:lvl5pPr>
            <a:lvl6pPr marL="3047365" indent="0">
              <a:buNone/>
              <a:defRPr sz="2700"/>
            </a:lvl6pPr>
            <a:lvl7pPr marL="3656965" indent="0">
              <a:buNone/>
              <a:defRPr sz="2700"/>
            </a:lvl7pPr>
            <a:lvl8pPr marL="4266565" indent="0">
              <a:buNone/>
              <a:defRPr sz="2700"/>
            </a:lvl8pPr>
            <a:lvl9pPr marL="4876165" indent="0">
              <a:buNone/>
              <a:defRPr sz="2700"/>
            </a:lvl9pPr>
          </a:lstStyle>
          <a:p>
            <a:endParaRPr lang="zh-CN" altLang="en-US"/>
          </a:p>
        </p:txBody>
      </p:sp>
      <p:sp>
        <p:nvSpPr>
          <p:cNvPr id="4" name="文本占位符 3"/>
          <p:cNvSpPr>
            <a:spLocks noGrp="1"/>
          </p:cNvSpPr>
          <p:nvPr>
            <p:ph type="body" sz="half" idx="2"/>
          </p:nvPr>
        </p:nvSpPr>
        <p:spPr>
          <a:xfrm>
            <a:off x="2389366" y="5367591"/>
            <a:ext cx="7314121" cy="804900"/>
          </a:xfrm>
        </p:spPr>
        <p:txBody>
          <a:bodyPr/>
          <a:lstStyle>
            <a:lvl1pPr marL="0" indent="0">
              <a:buNone/>
              <a:defRPr sz="1900"/>
            </a:lvl1pPr>
            <a:lvl2pPr marL="609600" indent="0">
              <a:buNone/>
              <a:defRPr sz="1600"/>
            </a:lvl2pPr>
            <a:lvl3pPr marL="1219200" indent="0">
              <a:buNone/>
              <a:defRPr sz="1300"/>
            </a:lvl3pPr>
            <a:lvl4pPr marL="1828165" indent="0">
              <a:buNone/>
              <a:defRPr sz="1200"/>
            </a:lvl4pPr>
            <a:lvl5pPr marL="2437765" indent="0">
              <a:buNone/>
              <a:defRPr sz="1200"/>
            </a:lvl5pPr>
            <a:lvl6pPr marL="3047365" indent="0">
              <a:buNone/>
              <a:defRPr sz="1200"/>
            </a:lvl6pPr>
            <a:lvl7pPr marL="3656965" indent="0">
              <a:buNone/>
              <a:defRPr sz="1200"/>
            </a:lvl7pPr>
            <a:lvl8pPr marL="4266565" indent="0">
              <a:buNone/>
              <a:defRPr sz="1200"/>
            </a:lvl8pPr>
            <a:lvl9pPr marL="4876165"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2025/6/7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7" y="6236955"/>
            <a:ext cx="779651" cy="621368"/>
          </a:xfrm>
          <a:prstGeom prst="rect">
            <a:avLst/>
          </a:prstGeom>
        </p:spPr>
        <p:txBody>
          <a:bodyPr vert="horz" lIns="121894" tIns="60946" rIns="121894" bIns="60946"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2025/6/7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7898" y="274651"/>
            <a:ext cx="2742796" cy="5851796"/>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14" y="274651"/>
            <a:ext cx="8025216" cy="5851796"/>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2025/6/7</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11" y="274653"/>
            <a:ext cx="10971181" cy="1143053"/>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11" y="1600279"/>
            <a:ext cx="10971181" cy="4526173"/>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11" y="6356645"/>
            <a:ext cx="2844381" cy="365142"/>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2025/6/7</a:t>
            </a:fld>
            <a:endParaRPr lang="zh-CN" altLang="en-US"/>
          </a:p>
        </p:txBody>
      </p:sp>
      <p:sp>
        <p:nvSpPr>
          <p:cNvPr id="5" name="页脚占位符 4"/>
          <p:cNvSpPr>
            <a:spLocks noGrp="1"/>
          </p:cNvSpPr>
          <p:nvPr>
            <p:ph type="ftr" sz="quarter" idx="3"/>
          </p:nvPr>
        </p:nvSpPr>
        <p:spPr>
          <a:xfrm>
            <a:off x="4164988" y="6356645"/>
            <a:ext cx="3860231" cy="365142"/>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3" y="6229492"/>
            <a:ext cx="792075" cy="628826"/>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6565"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0365"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165"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29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25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1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17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1365"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0330" indent="-304165"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165" algn="l" defTabSz="1219200" rtl="0" eaLnBrk="1" latinLnBrk="0" hangingPunct="1">
        <a:defRPr sz="2400" kern="1200">
          <a:solidFill>
            <a:schemeClr val="tx1"/>
          </a:solidFill>
          <a:latin typeface="+mn-lt"/>
          <a:ea typeface="+mn-ea"/>
          <a:cs typeface="+mn-cs"/>
        </a:defRPr>
      </a:lvl4pPr>
      <a:lvl5pPr marL="2437765" algn="l" defTabSz="1219200" rtl="0" eaLnBrk="1" latinLnBrk="0" hangingPunct="1">
        <a:defRPr sz="2400" kern="1200">
          <a:solidFill>
            <a:schemeClr val="tx1"/>
          </a:solidFill>
          <a:latin typeface="+mn-lt"/>
          <a:ea typeface="+mn-ea"/>
          <a:cs typeface="+mn-cs"/>
        </a:defRPr>
      </a:lvl5pPr>
      <a:lvl6pPr marL="3047365" algn="l" defTabSz="1219200" rtl="0" eaLnBrk="1" latinLnBrk="0" hangingPunct="1">
        <a:defRPr sz="2400" kern="1200">
          <a:solidFill>
            <a:schemeClr val="tx1"/>
          </a:solidFill>
          <a:latin typeface="+mn-lt"/>
          <a:ea typeface="+mn-ea"/>
          <a:cs typeface="+mn-cs"/>
        </a:defRPr>
      </a:lvl6pPr>
      <a:lvl7pPr marL="3656965" algn="l" defTabSz="1219200" rtl="0" eaLnBrk="1" latinLnBrk="0" hangingPunct="1">
        <a:defRPr sz="2400" kern="1200">
          <a:solidFill>
            <a:schemeClr val="tx1"/>
          </a:solidFill>
          <a:latin typeface="+mn-lt"/>
          <a:ea typeface="+mn-ea"/>
          <a:cs typeface="+mn-cs"/>
        </a:defRPr>
      </a:lvl7pPr>
      <a:lvl8pPr marL="4266565" algn="l" defTabSz="1219200" rtl="0" eaLnBrk="1" latinLnBrk="0" hangingPunct="1">
        <a:defRPr sz="2400" kern="1200">
          <a:solidFill>
            <a:schemeClr val="tx1"/>
          </a:solidFill>
          <a:latin typeface="+mn-lt"/>
          <a:ea typeface="+mn-ea"/>
          <a:cs typeface="+mn-cs"/>
        </a:defRPr>
      </a:lvl8pPr>
      <a:lvl9pPr marL="4876165"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themeOverride" Target="../theme/themeOverride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themeOverride" Target="../theme/themeOverride8.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3.xml.rels><?xml version="1.0" encoding="UTF-8" standalone="yes"?>
<Relationships xmlns="http://schemas.openxmlformats.org/package/2006/relationships"><Relationship Id="rId3" Type="http://schemas.openxmlformats.org/officeDocument/2006/relationships/hyperlink" Target="https://discourse.suttacentral.net/t/the-37-factors-of-enlightenment-bodhipakkhiya-dhamma/7393" TargetMode="External"/><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6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6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6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67.xml"/></Relationships>
</file>

<file path=ppt/slides/_rels/slide6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68.xml"/><Relationship Id="rId4" Type="http://schemas.openxmlformats.org/officeDocument/2006/relationships/image" Target="../media/image12.png"/></Relationships>
</file>

<file path=ppt/slides/_rels/slide6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4.xml.rels><?xml version="1.0" encoding="UTF-8" standalone="yes"?>
<Relationships xmlns="http://schemas.openxmlformats.org/package/2006/relationships"><Relationship Id="rId3" Type="http://schemas.openxmlformats.org/officeDocument/2006/relationships/hyperlink" Target="https://www.britannica.com/topic/Tipitaka" TargetMode="External"/><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7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7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8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8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8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BD17B870-ACBB-15D0-BD57-FCD659D6A8B1}"/>
              </a:ext>
            </a:extLst>
          </p:cNvPr>
          <p:cNvPicPr>
            <a:picLocks noChangeAspect="1"/>
          </p:cNvPicPr>
          <p:nvPr/>
        </p:nvPicPr>
        <p:blipFill>
          <a:blip r:embed="rId3"/>
          <a:stretch>
            <a:fillRect/>
          </a:stretch>
        </p:blipFill>
        <p:spPr>
          <a:xfrm>
            <a:off x="1197868" y="1052736"/>
            <a:ext cx="9674027" cy="3312368"/>
          </a:xfrm>
          <a:prstGeom prst="rect">
            <a:avLst/>
          </a:prstGeom>
        </p:spPr>
      </p:pic>
      <p:sp>
        <p:nvSpPr>
          <p:cNvPr id="5" name="矩形: 圓角 4">
            <a:extLst>
              <a:ext uri="{FF2B5EF4-FFF2-40B4-BE49-F238E27FC236}">
                <a16:creationId xmlns:a16="http://schemas.microsoft.com/office/drawing/2014/main" id="{6CF6325C-C51D-5DC5-2B4B-1B983ED90188}"/>
              </a:ext>
            </a:extLst>
          </p:cNvPr>
          <p:cNvSpPr/>
          <p:nvPr/>
        </p:nvSpPr>
        <p:spPr>
          <a:xfrm>
            <a:off x="8506680" y="2666912"/>
            <a:ext cx="2365215" cy="1588556"/>
          </a:xfrm>
          <a:prstGeom prst="roundRect">
            <a:avLst/>
          </a:prstGeom>
          <a:noFill/>
          <a:ln w="635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按鈕形 5">
            <a:extLst>
              <a:ext uri="{FF2B5EF4-FFF2-40B4-BE49-F238E27FC236}">
                <a16:creationId xmlns:a16="http://schemas.microsoft.com/office/drawing/2014/main" id="{563FEFEA-2E24-C116-69DE-FA5A70F97524}"/>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sp>
        <p:nvSpPr>
          <p:cNvPr id="7" name="文字方塊 6">
            <a:extLst>
              <a:ext uri="{FF2B5EF4-FFF2-40B4-BE49-F238E27FC236}">
                <a16:creationId xmlns:a16="http://schemas.microsoft.com/office/drawing/2014/main" id="{69E0F348-C108-9860-5894-AC1500712CCE}"/>
              </a:ext>
            </a:extLst>
          </p:cNvPr>
          <p:cNvSpPr txBox="1"/>
          <p:nvPr/>
        </p:nvSpPr>
        <p:spPr>
          <a:xfrm>
            <a:off x="2833123" y="5732250"/>
            <a:ext cx="2088231" cy="523220"/>
          </a:xfrm>
          <a:prstGeom prst="rect">
            <a:avLst/>
          </a:prstGeom>
          <a:noFill/>
        </p:spPr>
        <p:txBody>
          <a:bodyPr wrap="square" rtlCol="0">
            <a:spAutoFit/>
          </a:bodyPr>
          <a:lstStyle/>
          <a:p>
            <a:r>
              <a:rPr lang="en-US" altLang="zh-CN" sz="2800" dirty="0">
                <a:solidFill>
                  <a:srgbClr val="FFFF00"/>
                </a:solidFill>
              </a:rPr>
              <a:t>mundane</a:t>
            </a:r>
          </a:p>
        </p:txBody>
      </p:sp>
      <p:sp>
        <p:nvSpPr>
          <p:cNvPr id="8" name="文字方塊 7">
            <a:extLst>
              <a:ext uri="{FF2B5EF4-FFF2-40B4-BE49-F238E27FC236}">
                <a16:creationId xmlns:a16="http://schemas.microsoft.com/office/drawing/2014/main" id="{0D5811DA-6AFE-8825-5AE6-65510E456A82}"/>
              </a:ext>
            </a:extLst>
          </p:cNvPr>
          <p:cNvSpPr txBox="1"/>
          <p:nvPr/>
        </p:nvSpPr>
        <p:spPr>
          <a:xfrm>
            <a:off x="7534572" y="5733256"/>
            <a:ext cx="2448272" cy="523220"/>
          </a:xfrm>
          <a:prstGeom prst="rect">
            <a:avLst/>
          </a:prstGeom>
          <a:noFill/>
        </p:spPr>
        <p:txBody>
          <a:bodyPr wrap="square" rtlCol="0">
            <a:spAutoFit/>
          </a:bodyPr>
          <a:lstStyle/>
          <a:p>
            <a:r>
              <a:rPr lang="en-US" altLang="zh-CN" sz="2800" dirty="0">
                <a:solidFill>
                  <a:srgbClr val="FFFF00"/>
                </a:solidFill>
              </a:rPr>
              <a:t>supramundane</a:t>
            </a:r>
          </a:p>
        </p:txBody>
      </p:sp>
      <p:sp>
        <p:nvSpPr>
          <p:cNvPr id="9" name="文字方塊 8">
            <a:extLst>
              <a:ext uri="{FF2B5EF4-FFF2-40B4-BE49-F238E27FC236}">
                <a16:creationId xmlns:a16="http://schemas.microsoft.com/office/drawing/2014/main" id="{F86A728D-9879-A334-E906-F30D6CC1CCEE}"/>
              </a:ext>
            </a:extLst>
          </p:cNvPr>
          <p:cNvSpPr txBox="1"/>
          <p:nvPr/>
        </p:nvSpPr>
        <p:spPr>
          <a:xfrm>
            <a:off x="1953953" y="4753758"/>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0" name="文字方塊 9">
            <a:extLst>
              <a:ext uri="{FF2B5EF4-FFF2-40B4-BE49-F238E27FC236}">
                <a16:creationId xmlns:a16="http://schemas.microsoft.com/office/drawing/2014/main" id="{AF3B1EA8-1A34-18E4-ECA0-5CA5F7B16EEE}"/>
              </a:ext>
            </a:extLst>
          </p:cNvPr>
          <p:cNvSpPr txBox="1"/>
          <p:nvPr/>
        </p:nvSpPr>
        <p:spPr>
          <a:xfrm>
            <a:off x="4222204" y="4759561"/>
            <a:ext cx="2088231" cy="523220"/>
          </a:xfrm>
          <a:prstGeom prst="rect">
            <a:avLst/>
          </a:prstGeom>
          <a:noFill/>
        </p:spPr>
        <p:txBody>
          <a:bodyPr wrap="square" rtlCol="0">
            <a:spAutoFit/>
          </a:bodyPr>
          <a:lstStyle/>
          <a:p>
            <a:r>
              <a:rPr lang="en-US" altLang="zh-CN" sz="2800" dirty="0">
                <a:solidFill>
                  <a:srgbClr val="FFFF00"/>
                </a:solidFill>
              </a:rPr>
              <a:t>cause</a:t>
            </a:r>
          </a:p>
        </p:txBody>
      </p:sp>
      <p:sp>
        <p:nvSpPr>
          <p:cNvPr id="11" name="文字方塊 10">
            <a:extLst>
              <a:ext uri="{FF2B5EF4-FFF2-40B4-BE49-F238E27FC236}">
                <a16:creationId xmlns:a16="http://schemas.microsoft.com/office/drawing/2014/main" id="{CF2B39D9-4C49-EA20-2958-CF07299FFCE0}"/>
              </a:ext>
            </a:extLst>
          </p:cNvPr>
          <p:cNvSpPr txBox="1"/>
          <p:nvPr/>
        </p:nvSpPr>
        <p:spPr>
          <a:xfrm>
            <a:off x="6850498" y="4772185"/>
            <a:ext cx="2088231" cy="523220"/>
          </a:xfrm>
          <a:prstGeom prst="rect">
            <a:avLst/>
          </a:prstGeom>
          <a:noFill/>
        </p:spPr>
        <p:txBody>
          <a:bodyPr wrap="square" rtlCol="0">
            <a:spAutoFit/>
          </a:bodyPr>
          <a:lstStyle/>
          <a:p>
            <a:r>
              <a:rPr lang="en-US" altLang="zh-CN" sz="2800" dirty="0">
                <a:solidFill>
                  <a:srgbClr val="FFFF00"/>
                </a:solidFill>
              </a:rPr>
              <a:t>effect</a:t>
            </a:r>
          </a:p>
        </p:txBody>
      </p:sp>
      <p:sp>
        <p:nvSpPr>
          <p:cNvPr id="12" name="右大括弧 11">
            <a:extLst>
              <a:ext uri="{FF2B5EF4-FFF2-40B4-BE49-F238E27FC236}">
                <a16:creationId xmlns:a16="http://schemas.microsoft.com/office/drawing/2014/main" id="{73948B78-1BA0-4B50-88EB-CEC486F3F98B}"/>
              </a:ext>
            </a:extLst>
          </p:cNvPr>
          <p:cNvSpPr/>
          <p:nvPr/>
        </p:nvSpPr>
        <p:spPr>
          <a:xfrm rot="5400000">
            <a:off x="3492529" y="4477500"/>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3" name="右大括弧 12">
            <a:extLst>
              <a:ext uri="{FF2B5EF4-FFF2-40B4-BE49-F238E27FC236}">
                <a16:creationId xmlns:a16="http://schemas.microsoft.com/office/drawing/2014/main" id="{759BC712-707D-01BC-593F-6E6D667DDA3D}"/>
              </a:ext>
            </a:extLst>
          </p:cNvPr>
          <p:cNvSpPr/>
          <p:nvPr/>
        </p:nvSpPr>
        <p:spPr>
          <a:xfrm rot="5400000">
            <a:off x="8362664" y="4473117"/>
            <a:ext cx="288032" cy="2088231"/>
          </a:xfrm>
          <a:prstGeom prst="rightBrace">
            <a:avLst/>
          </a:prstGeom>
          <a:ln w="1905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1AFA7AE6-D549-2B5C-B25C-51AF0932D212}"/>
              </a:ext>
            </a:extLst>
          </p:cNvPr>
          <p:cNvSpPr txBox="1"/>
          <p:nvPr/>
        </p:nvSpPr>
        <p:spPr>
          <a:xfrm>
            <a:off x="9046741" y="4732752"/>
            <a:ext cx="1008112" cy="523220"/>
          </a:xfrm>
          <a:prstGeom prst="rect">
            <a:avLst/>
          </a:prstGeom>
          <a:noFill/>
          <a:ln>
            <a:solidFill>
              <a:srgbClr val="FFFF00"/>
            </a:solidFill>
          </a:ln>
        </p:spPr>
        <p:txBody>
          <a:bodyPr wrap="square" rtlCol="0">
            <a:spAutoFit/>
          </a:bodyPr>
          <a:lstStyle/>
          <a:p>
            <a:r>
              <a:rPr lang="en-US" altLang="zh-CN" sz="2800" dirty="0">
                <a:solidFill>
                  <a:srgbClr val="FFFF00"/>
                </a:solidFill>
              </a:rPr>
              <a:t>cause</a:t>
            </a:r>
          </a:p>
        </p:txBody>
      </p:sp>
    </p:spTree>
    <p:extLst>
      <p:ext uri="{BB962C8B-B14F-4D97-AF65-F5344CB8AC3E}">
        <p14:creationId xmlns:p14="http://schemas.microsoft.com/office/powerpoint/2010/main" val="122108319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8706036B-FCAF-42E1-B871-EC64E1B83F00}"/>
              </a:ext>
            </a:extLst>
          </p:cNvPr>
          <p:cNvSpPr txBox="1"/>
          <p:nvPr/>
        </p:nvSpPr>
        <p:spPr>
          <a:xfrm>
            <a:off x="765820" y="3436137"/>
            <a:ext cx="10873208" cy="2206886"/>
          </a:xfrm>
          <a:prstGeom prst="rect">
            <a:avLst/>
          </a:prstGeom>
          <a:noFill/>
        </p:spPr>
        <p:txBody>
          <a:bodyPr wrap="square" rtlCol="0">
            <a:spAutoFit/>
          </a:bodyPr>
          <a:lstStyle/>
          <a:p>
            <a:pPr>
              <a:lnSpc>
                <a:spcPts val="4200"/>
              </a:lnSpc>
            </a:pPr>
            <a:r>
              <a:rPr lang="en-US" altLang="zh-CN" sz="2800" dirty="0">
                <a:solidFill>
                  <a:schemeClr val="bg1"/>
                </a:solidFill>
              </a:rPr>
              <a:t>‘</a:t>
            </a:r>
            <a:r>
              <a:rPr lang="en-US" altLang="zh-CN" sz="2800" b="1" dirty="0">
                <a:solidFill>
                  <a:schemeClr val="bg1"/>
                </a:solidFill>
              </a:rPr>
              <a:t>Now this, bhikkhus, is the noble truth of the way leading to the cessation of suffering: it is this noble eightfold path; that is, right view, right intention, right speech, right action, right livelihood, right effort, right mindfulness, right concentration</a:t>
            </a:r>
            <a:r>
              <a:rPr lang="en-US" altLang="zh-CN" sz="2800" dirty="0">
                <a:solidFill>
                  <a:schemeClr val="bg1"/>
                </a:solidFill>
              </a:rPr>
              <a:t>.</a:t>
            </a:r>
            <a:endParaRPr lang="zh-TW" altLang="en-US" sz="2800" dirty="0">
              <a:solidFill>
                <a:schemeClr val="bg1"/>
              </a:solidFill>
            </a:endParaRPr>
          </a:p>
        </p:txBody>
      </p:sp>
      <p:sp>
        <p:nvSpPr>
          <p:cNvPr id="6" name="文字方塊 5">
            <a:extLst>
              <a:ext uri="{FF2B5EF4-FFF2-40B4-BE49-F238E27FC236}">
                <a16:creationId xmlns:a16="http://schemas.microsoft.com/office/drawing/2014/main" id="{9CE86312-94BF-4012-8A12-4DC33B1421B1}"/>
              </a:ext>
            </a:extLst>
          </p:cNvPr>
          <p:cNvSpPr txBox="1"/>
          <p:nvPr/>
        </p:nvSpPr>
        <p:spPr>
          <a:xfrm>
            <a:off x="-818356" y="1556792"/>
            <a:ext cx="10656409" cy="954107"/>
          </a:xfrm>
          <a:prstGeom prst="rect">
            <a:avLst/>
          </a:prstGeom>
          <a:noFill/>
        </p:spPr>
        <p:txBody>
          <a:bodyPr wrap="square" rtlCol="0">
            <a:spAutoFit/>
          </a:bodyPr>
          <a:lstStyle/>
          <a:p>
            <a:pPr algn="ctr"/>
            <a:r>
              <a:rPr lang="en-US" altLang="zh-TW" sz="2800" b="1" dirty="0" err="1">
                <a:solidFill>
                  <a:schemeClr val="bg1"/>
                </a:solidFill>
              </a:rPr>
              <a:t>Dhammacakkappavattana</a:t>
            </a:r>
            <a:r>
              <a:rPr lang="en-US" altLang="zh-TW" sz="2800" b="1" dirty="0">
                <a:solidFill>
                  <a:schemeClr val="bg1"/>
                </a:solidFill>
              </a:rPr>
              <a:t> Sutta: </a:t>
            </a:r>
          </a:p>
          <a:p>
            <a:pPr algn="ctr"/>
            <a:r>
              <a:rPr lang="en-US" altLang="zh-TW" sz="2800" b="1" dirty="0">
                <a:solidFill>
                  <a:schemeClr val="bg1"/>
                </a:solidFill>
              </a:rPr>
              <a:t>Setting in Motion the Wheel of the Dhamma</a:t>
            </a:r>
          </a:p>
        </p:txBody>
      </p:sp>
      <p:pic>
        <p:nvPicPr>
          <p:cNvPr id="7" name="圖片 6">
            <a:extLst>
              <a:ext uri="{FF2B5EF4-FFF2-40B4-BE49-F238E27FC236}">
                <a16:creationId xmlns:a16="http://schemas.microsoft.com/office/drawing/2014/main" id="{79D5725C-E662-41EB-880C-EA41735D21D1}"/>
              </a:ext>
            </a:extLst>
          </p:cNvPr>
          <p:cNvPicPr>
            <a:picLocks noChangeAspect="1"/>
          </p:cNvPicPr>
          <p:nvPr/>
        </p:nvPicPr>
        <p:blipFill>
          <a:blip r:embed="rId3"/>
          <a:stretch>
            <a:fillRect/>
          </a:stretch>
        </p:blipFill>
        <p:spPr>
          <a:xfrm>
            <a:off x="9190756" y="837306"/>
            <a:ext cx="1865740" cy="1821580"/>
          </a:xfrm>
          <a:prstGeom prst="rect">
            <a:avLst/>
          </a:prstGeom>
        </p:spPr>
      </p:pic>
      <p:sp>
        <p:nvSpPr>
          <p:cNvPr id="3" name="矩形: 按鈕形 2">
            <a:extLst>
              <a:ext uri="{FF2B5EF4-FFF2-40B4-BE49-F238E27FC236}">
                <a16:creationId xmlns:a16="http://schemas.microsoft.com/office/drawing/2014/main" id="{812734FD-3AD5-FC8F-317D-EDFD2EA78545}"/>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spTree>
    <p:extLst>
      <p:ext uri="{BB962C8B-B14F-4D97-AF65-F5344CB8AC3E}">
        <p14:creationId xmlns:p14="http://schemas.microsoft.com/office/powerpoint/2010/main" val="299488530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0216"/>
    </mc:Choice>
    <mc:Fallback xmlns="">
      <p:transition spd="slow" advTm="4021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61AFC9F-17AB-465D-B811-39CA9F3F6B67}"/>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7" name="文字方塊 6">
            <a:extLst>
              <a:ext uri="{FF2B5EF4-FFF2-40B4-BE49-F238E27FC236}">
                <a16:creationId xmlns:a16="http://schemas.microsoft.com/office/drawing/2014/main" id="{3192C0BB-A5B9-401D-BA39-8F7237B6C542}"/>
              </a:ext>
            </a:extLst>
          </p:cNvPr>
          <p:cNvSpPr txBox="1"/>
          <p:nvPr/>
        </p:nvSpPr>
        <p:spPr>
          <a:xfrm>
            <a:off x="7534572" y="211951"/>
            <a:ext cx="4536505" cy="830997"/>
          </a:xfrm>
          <a:prstGeom prst="rect">
            <a:avLst/>
          </a:prstGeom>
          <a:noFill/>
        </p:spPr>
        <p:txBody>
          <a:bodyPr wrap="square" rtlCol="0">
            <a:spAutoFit/>
          </a:bodyPr>
          <a:lstStyle/>
          <a:p>
            <a:r>
              <a:rPr lang="en-US" altLang="zh-TW" sz="1600" b="1" dirty="0">
                <a:solidFill>
                  <a:srgbClr val="FFFF00"/>
                </a:solidFill>
              </a:rPr>
              <a:t>Noble eightfold path</a:t>
            </a:r>
            <a:r>
              <a:rPr lang="en-US" altLang="zh-TW" sz="1600" dirty="0">
                <a:solidFill>
                  <a:srgbClr val="FFFF00"/>
                </a:solidFill>
              </a:rPr>
              <a:t>: </a:t>
            </a:r>
          </a:p>
          <a:p>
            <a:r>
              <a:rPr lang="en-US" altLang="zh-TW" sz="1600" dirty="0">
                <a:solidFill>
                  <a:srgbClr val="FFFF00"/>
                </a:solidFill>
              </a:rPr>
              <a:t>https://www.britannica.com/topic/Eightfold-Path</a:t>
            </a:r>
          </a:p>
          <a:p>
            <a:r>
              <a:rPr lang="en-US" altLang="zh-TW" sz="1600" dirty="0">
                <a:solidFill>
                  <a:srgbClr val="FFFF00"/>
                </a:solidFill>
              </a:rPr>
              <a:t>https://en.wikipedia.org/wiki/Noble_Eightfold_Path</a:t>
            </a:r>
          </a:p>
        </p:txBody>
      </p:sp>
      <p:sp>
        <p:nvSpPr>
          <p:cNvPr id="8" name="文字方塊 7">
            <a:extLst>
              <a:ext uri="{FF2B5EF4-FFF2-40B4-BE49-F238E27FC236}">
                <a16:creationId xmlns:a16="http://schemas.microsoft.com/office/drawing/2014/main" id="{F368B5F1-3396-4BCB-B8FB-AD63FF0E6955}"/>
              </a:ext>
            </a:extLst>
          </p:cNvPr>
          <p:cNvSpPr txBox="1"/>
          <p:nvPr/>
        </p:nvSpPr>
        <p:spPr>
          <a:xfrm>
            <a:off x="7534572" y="1110841"/>
            <a:ext cx="4392489" cy="830997"/>
          </a:xfrm>
          <a:prstGeom prst="rect">
            <a:avLst/>
          </a:prstGeom>
          <a:noFill/>
        </p:spPr>
        <p:txBody>
          <a:bodyPr wrap="square" rtlCol="0">
            <a:spAutoFit/>
          </a:bodyPr>
          <a:lstStyle/>
          <a:p>
            <a:r>
              <a:rPr lang="en-US" altLang="zh-TW" sz="1600" b="1" dirty="0">
                <a:solidFill>
                  <a:srgbClr val="FFFF00"/>
                </a:solidFill>
              </a:rPr>
              <a:t>Threefold training</a:t>
            </a:r>
            <a:r>
              <a:rPr lang="en-US" altLang="zh-TW" sz="1600" dirty="0">
                <a:solidFill>
                  <a:srgbClr val="FFFF00"/>
                </a:solidFill>
              </a:rPr>
              <a:t>:</a:t>
            </a:r>
          </a:p>
          <a:p>
            <a:r>
              <a:rPr lang="en-US" altLang="zh-TW" sz="1600" dirty="0">
                <a:solidFill>
                  <a:srgbClr val="FFFF00"/>
                </a:solidFill>
              </a:rPr>
              <a:t>https://www.britannica.com/topic/trisiksa</a:t>
            </a:r>
          </a:p>
          <a:p>
            <a:r>
              <a:rPr lang="en-US" altLang="zh-TW" sz="1600" dirty="0">
                <a:solidFill>
                  <a:srgbClr val="FFFF00"/>
                </a:solidFill>
              </a:rPr>
              <a:t>https://en.wikipedia.org/wiki/Threefold_Training</a:t>
            </a:r>
          </a:p>
        </p:txBody>
      </p:sp>
      <p:sp>
        <p:nvSpPr>
          <p:cNvPr id="3" name="矩形: 按鈕形 2">
            <a:extLst>
              <a:ext uri="{FF2B5EF4-FFF2-40B4-BE49-F238E27FC236}">
                <a16:creationId xmlns:a16="http://schemas.microsoft.com/office/drawing/2014/main" id="{CEF8F9B9-F1DE-83C1-E91C-E3F00AE522F3}"/>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4" name="圖片 3">
            <a:extLst>
              <a:ext uri="{FF2B5EF4-FFF2-40B4-BE49-F238E27FC236}">
                <a16:creationId xmlns:a16="http://schemas.microsoft.com/office/drawing/2014/main" id="{86563553-626F-BBC7-B398-16051F4E44E3}"/>
              </a:ext>
            </a:extLst>
          </p:cNvPr>
          <p:cNvPicPr>
            <a:picLocks noChangeAspect="1"/>
          </p:cNvPicPr>
          <p:nvPr/>
        </p:nvPicPr>
        <p:blipFill>
          <a:blip r:embed="rId4"/>
          <a:stretch>
            <a:fillRect/>
          </a:stretch>
        </p:blipFill>
        <p:spPr>
          <a:xfrm>
            <a:off x="382090" y="2132856"/>
            <a:ext cx="11256938" cy="4697874"/>
          </a:xfrm>
          <a:prstGeom prst="rect">
            <a:avLst/>
          </a:prstGeom>
        </p:spPr>
      </p:pic>
      <p:sp>
        <p:nvSpPr>
          <p:cNvPr id="2" name="矩形 1">
            <a:extLst>
              <a:ext uri="{FF2B5EF4-FFF2-40B4-BE49-F238E27FC236}">
                <a16:creationId xmlns:a16="http://schemas.microsoft.com/office/drawing/2014/main" id="{F51A5AB9-8EC2-2D54-67C8-313BB3898637}"/>
              </a:ext>
            </a:extLst>
          </p:cNvPr>
          <p:cNvSpPr/>
          <p:nvPr/>
        </p:nvSpPr>
        <p:spPr>
          <a:xfrm>
            <a:off x="526106" y="3573016"/>
            <a:ext cx="2255938"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custDataLst>
      <p:tags r:id="rId2"/>
    </p:custDataLst>
    <p:extLst>
      <p:ext uri="{BB962C8B-B14F-4D97-AF65-F5344CB8AC3E}">
        <p14:creationId xmlns:p14="http://schemas.microsoft.com/office/powerpoint/2010/main" val="36453312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1679"/>
    </mc:Choice>
    <mc:Fallback xmlns="">
      <p:transition spd="slow" advTm="716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63096B8A-9126-4635-A5EE-A3ED31E0CA11}"/>
              </a:ext>
            </a:extLst>
          </p:cNvPr>
          <p:cNvSpPr txBox="1"/>
          <p:nvPr/>
        </p:nvSpPr>
        <p:spPr>
          <a:xfrm>
            <a:off x="657808" y="1175261"/>
            <a:ext cx="3996444" cy="523220"/>
          </a:xfrm>
          <a:prstGeom prst="rect">
            <a:avLst/>
          </a:prstGeom>
          <a:noFill/>
          <a:ln>
            <a:solidFill>
              <a:srgbClr val="FFFF00"/>
            </a:solidFill>
          </a:ln>
        </p:spPr>
        <p:txBody>
          <a:bodyPr wrap="square" rtlCol="0">
            <a:spAutoFit/>
          </a:bodyPr>
          <a:lstStyle/>
          <a:p>
            <a:r>
              <a:rPr lang="en-US" altLang="zh-CN" sz="2800" b="1" dirty="0">
                <a:solidFill>
                  <a:srgbClr val="FFFF00"/>
                </a:solidFill>
              </a:rPr>
              <a:t>Training of Morality (</a:t>
            </a:r>
            <a:r>
              <a:rPr lang="en-US" altLang="zh-CN" sz="2800" b="1" dirty="0" err="1">
                <a:solidFill>
                  <a:srgbClr val="FFFF00"/>
                </a:solidFill>
              </a:rPr>
              <a:t>Sīla</a:t>
            </a:r>
            <a:r>
              <a:rPr lang="en-US" altLang="zh-CN" sz="2800" b="1" dirty="0">
                <a:solidFill>
                  <a:srgbClr val="FFFF00"/>
                </a:solidFill>
              </a:rPr>
              <a:t>)</a:t>
            </a:r>
            <a:endParaRPr lang="zh-TW" altLang="en-US" sz="2800" b="1" dirty="0">
              <a:solidFill>
                <a:srgbClr val="FFFF00"/>
              </a:solidFill>
            </a:endParaRPr>
          </a:p>
        </p:txBody>
      </p:sp>
      <p:sp>
        <p:nvSpPr>
          <p:cNvPr id="5" name="文字方塊 4">
            <a:extLst>
              <a:ext uri="{FF2B5EF4-FFF2-40B4-BE49-F238E27FC236}">
                <a16:creationId xmlns:a16="http://schemas.microsoft.com/office/drawing/2014/main" id="{B75A7EF8-3B8C-488A-9048-3876414BD90A}"/>
              </a:ext>
            </a:extLst>
          </p:cNvPr>
          <p:cNvSpPr txBox="1"/>
          <p:nvPr/>
        </p:nvSpPr>
        <p:spPr>
          <a:xfrm>
            <a:off x="657808" y="2492896"/>
            <a:ext cx="11125236" cy="3046988"/>
          </a:xfrm>
          <a:prstGeom prst="rect">
            <a:avLst/>
          </a:prstGeom>
          <a:noFill/>
        </p:spPr>
        <p:txBody>
          <a:bodyPr wrap="square" rtlCol="0">
            <a:spAutoFit/>
          </a:bodyPr>
          <a:lstStyle/>
          <a:p>
            <a:pPr marL="514350" indent="-514350">
              <a:buAutoNum type="arabicPeriod"/>
            </a:pPr>
            <a:r>
              <a:rPr lang="en-US" altLang="zh-CN" sz="2800" b="1" u="sng" dirty="0">
                <a:solidFill>
                  <a:srgbClr val="FFFF00"/>
                </a:solidFill>
              </a:rPr>
              <a:t>Right speech</a:t>
            </a:r>
          </a:p>
          <a:p>
            <a:endParaRPr lang="en-US" altLang="zh-CN" sz="1200" dirty="0">
              <a:solidFill>
                <a:srgbClr val="FFFF00"/>
              </a:solidFill>
            </a:endParaRPr>
          </a:p>
          <a:p>
            <a:pPr>
              <a:lnSpc>
                <a:spcPct val="200000"/>
              </a:lnSpc>
            </a:pPr>
            <a:r>
              <a:rPr lang="en-US" altLang="zh-CN" sz="2800" dirty="0">
                <a:solidFill>
                  <a:srgbClr val="FFFF00"/>
                </a:solidFill>
              </a:rPr>
              <a:t>Abstaining from four kinds of wrong speech: </a:t>
            </a:r>
          </a:p>
          <a:p>
            <a:pPr>
              <a:lnSpc>
                <a:spcPct val="200000"/>
              </a:lnSpc>
            </a:pPr>
            <a:r>
              <a:rPr lang="en-US" altLang="zh-CN" sz="2800" u="sng" dirty="0">
                <a:solidFill>
                  <a:srgbClr val="FFFF00"/>
                </a:solidFill>
              </a:rPr>
              <a:t>lying</a:t>
            </a:r>
            <a:r>
              <a:rPr lang="en-US" altLang="zh-CN" sz="2800" dirty="0">
                <a:solidFill>
                  <a:srgbClr val="FFFF00"/>
                </a:solidFill>
              </a:rPr>
              <a:t>, </a:t>
            </a:r>
            <a:r>
              <a:rPr lang="en-US" altLang="zh-CN" sz="2800" u="sng" dirty="0">
                <a:solidFill>
                  <a:srgbClr val="FFFF00"/>
                </a:solidFill>
              </a:rPr>
              <a:t>divisive speech</a:t>
            </a:r>
            <a:r>
              <a:rPr lang="en-US" altLang="zh-CN" sz="2800" dirty="0">
                <a:solidFill>
                  <a:srgbClr val="FFFF00"/>
                </a:solidFill>
              </a:rPr>
              <a:t>, </a:t>
            </a:r>
            <a:r>
              <a:rPr lang="en-US" altLang="zh-CN" sz="2800" u="sng" dirty="0">
                <a:solidFill>
                  <a:srgbClr val="FFFF00"/>
                </a:solidFill>
              </a:rPr>
              <a:t>abusive speech</a:t>
            </a:r>
            <a:r>
              <a:rPr lang="en-US" altLang="zh-CN" sz="2800" dirty="0">
                <a:solidFill>
                  <a:srgbClr val="FFFF00"/>
                </a:solidFill>
              </a:rPr>
              <a:t>, and </a:t>
            </a:r>
            <a:r>
              <a:rPr lang="en-US" altLang="zh-CN" sz="2800" u="sng" dirty="0">
                <a:solidFill>
                  <a:srgbClr val="FFFF00"/>
                </a:solidFill>
              </a:rPr>
              <a:t>idle chatter</a:t>
            </a:r>
            <a:r>
              <a:rPr lang="en-US" altLang="zh-CN" sz="2800" dirty="0">
                <a:solidFill>
                  <a:srgbClr val="FFFF00"/>
                </a:solidFill>
              </a:rPr>
              <a:t>.</a:t>
            </a:r>
          </a:p>
          <a:p>
            <a:endParaRPr lang="en-US" altLang="zh-CN" sz="1200" dirty="0">
              <a:solidFill>
                <a:srgbClr val="FFFF00"/>
              </a:solidFill>
            </a:endParaRPr>
          </a:p>
          <a:p>
            <a:r>
              <a:rPr lang="en-US" altLang="zh-CN" sz="2800" dirty="0">
                <a:solidFill>
                  <a:srgbClr val="FFFF00"/>
                </a:solidFill>
              </a:rPr>
              <a:t> </a:t>
            </a:r>
            <a:endParaRPr lang="zh-TW" altLang="en-US" sz="2800" i="1" dirty="0">
              <a:solidFill>
                <a:srgbClr val="FFFF00"/>
              </a:solidFill>
            </a:endParaRPr>
          </a:p>
        </p:txBody>
      </p:sp>
      <p:sp>
        <p:nvSpPr>
          <p:cNvPr id="4" name="矩形: 按鈕形 3">
            <a:extLst>
              <a:ext uri="{FF2B5EF4-FFF2-40B4-BE49-F238E27FC236}">
                <a16:creationId xmlns:a16="http://schemas.microsoft.com/office/drawing/2014/main" id="{7DFFBD57-0936-7298-E516-1423ED4D441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spTree>
    <p:custDataLst>
      <p:tags r:id="rId2"/>
    </p:custDataLst>
    <p:extLst>
      <p:ext uri="{BB962C8B-B14F-4D97-AF65-F5344CB8AC3E}">
        <p14:creationId xmlns:p14="http://schemas.microsoft.com/office/powerpoint/2010/main" val="16787507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9357"/>
    </mc:Choice>
    <mc:Fallback xmlns="">
      <p:transition spd="slow" advTm="3935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C4EC856-50E4-A235-3BAF-FEBB046AB9AE}"/>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7" name="矩形: 按鈕形 6">
            <a:extLst>
              <a:ext uri="{FF2B5EF4-FFF2-40B4-BE49-F238E27FC236}">
                <a16:creationId xmlns:a16="http://schemas.microsoft.com/office/drawing/2014/main" id="{C97EE61B-DC8E-201B-E341-7F94270259C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8" name="圖片 7">
            <a:extLst>
              <a:ext uri="{FF2B5EF4-FFF2-40B4-BE49-F238E27FC236}">
                <a16:creationId xmlns:a16="http://schemas.microsoft.com/office/drawing/2014/main" id="{8A8A4016-A7F9-C21E-9F85-4CCC9847F2B6}"/>
              </a:ext>
            </a:extLst>
          </p:cNvPr>
          <p:cNvPicPr>
            <a:picLocks noChangeAspect="1"/>
          </p:cNvPicPr>
          <p:nvPr/>
        </p:nvPicPr>
        <p:blipFill>
          <a:blip r:embed="rId3"/>
          <a:stretch>
            <a:fillRect/>
          </a:stretch>
        </p:blipFill>
        <p:spPr>
          <a:xfrm>
            <a:off x="382090" y="2132856"/>
            <a:ext cx="11256938" cy="4697874"/>
          </a:xfrm>
          <a:prstGeom prst="rect">
            <a:avLst/>
          </a:prstGeom>
        </p:spPr>
      </p:pic>
      <p:sp>
        <p:nvSpPr>
          <p:cNvPr id="9" name="矩形 8">
            <a:extLst>
              <a:ext uri="{FF2B5EF4-FFF2-40B4-BE49-F238E27FC236}">
                <a16:creationId xmlns:a16="http://schemas.microsoft.com/office/drawing/2014/main" id="{3876D274-B8BB-5468-A185-03E327793DFF}"/>
              </a:ext>
            </a:extLst>
          </p:cNvPr>
          <p:cNvSpPr/>
          <p:nvPr/>
        </p:nvSpPr>
        <p:spPr>
          <a:xfrm>
            <a:off x="526106" y="4725144"/>
            <a:ext cx="2255938"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13887691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19AA3E7-B29A-4A17-8018-BDE57EEA8106}"/>
              </a:ext>
            </a:extLst>
          </p:cNvPr>
          <p:cNvSpPr txBox="1"/>
          <p:nvPr/>
        </p:nvSpPr>
        <p:spPr>
          <a:xfrm>
            <a:off x="837828" y="1765788"/>
            <a:ext cx="8640960" cy="3326423"/>
          </a:xfrm>
          <a:prstGeom prst="rect">
            <a:avLst/>
          </a:prstGeom>
          <a:noFill/>
        </p:spPr>
        <p:txBody>
          <a:bodyPr wrap="square" rtlCol="0">
            <a:spAutoFit/>
          </a:bodyPr>
          <a:lstStyle/>
          <a:p>
            <a:r>
              <a:rPr lang="en-US" altLang="zh-CN" sz="2800" b="1" u="sng" dirty="0">
                <a:solidFill>
                  <a:srgbClr val="FFFF00"/>
                </a:solidFill>
              </a:rPr>
              <a:t>2. Right action</a:t>
            </a:r>
          </a:p>
          <a:p>
            <a:endParaRPr lang="en-US" altLang="zh-CN" sz="2800" dirty="0">
              <a:solidFill>
                <a:srgbClr val="FFFF00"/>
              </a:solidFill>
            </a:endParaRPr>
          </a:p>
          <a:p>
            <a:pPr>
              <a:lnSpc>
                <a:spcPts val="3800"/>
              </a:lnSpc>
            </a:pPr>
            <a:r>
              <a:rPr lang="en-US" altLang="zh-CN" sz="2800" dirty="0">
                <a:solidFill>
                  <a:srgbClr val="FFFF00"/>
                </a:solidFill>
              </a:rPr>
              <a:t>Abstaining from three kinds of wrong action:  </a:t>
            </a:r>
            <a:r>
              <a:rPr lang="en-US" altLang="zh-CN" sz="2800" u="sng" dirty="0">
                <a:solidFill>
                  <a:srgbClr val="FFFF00"/>
                </a:solidFill>
              </a:rPr>
              <a:t>killing</a:t>
            </a:r>
            <a:r>
              <a:rPr lang="en-US" altLang="zh-CN" sz="2800" dirty="0">
                <a:solidFill>
                  <a:srgbClr val="FFFF00"/>
                </a:solidFill>
              </a:rPr>
              <a:t> (taking life of any sentient being), </a:t>
            </a:r>
            <a:r>
              <a:rPr lang="en-US" altLang="zh-CN" sz="2800" u="sng" dirty="0">
                <a:solidFill>
                  <a:srgbClr val="FFFF00"/>
                </a:solidFill>
              </a:rPr>
              <a:t>stealing</a:t>
            </a:r>
            <a:r>
              <a:rPr lang="en-US" altLang="zh-CN" sz="2800" dirty="0">
                <a:solidFill>
                  <a:srgbClr val="FFFF00"/>
                </a:solidFill>
              </a:rPr>
              <a:t> and </a:t>
            </a:r>
            <a:r>
              <a:rPr lang="en-US" altLang="zh-CN" sz="2800" u="sng" dirty="0">
                <a:solidFill>
                  <a:srgbClr val="FFFF00"/>
                </a:solidFill>
              </a:rPr>
              <a:t>sexual misconduct</a:t>
            </a:r>
            <a:r>
              <a:rPr lang="en-US" altLang="zh-CN" sz="2800" dirty="0">
                <a:solidFill>
                  <a:srgbClr val="FFFF00"/>
                </a:solidFill>
              </a:rPr>
              <a:t>.</a:t>
            </a:r>
          </a:p>
          <a:p>
            <a:endParaRPr lang="en-US" altLang="zh-CN" sz="2800" dirty="0">
              <a:solidFill>
                <a:srgbClr val="FFFF00"/>
              </a:solidFill>
            </a:endParaRPr>
          </a:p>
          <a:p>
            <a:pPr>
              <a:lnSpc>
                <a:spcPts val="4000"/>
              </a:lnSpc>
            </a:pPr>
            <a:r>
              <a:rPr lang="en-US" altLang="zh-CN" sz="2800" dirty="0">
                <a:solidFill>
                  <a:srgbClr val="FFFF00"/>
                </a:solidFill>
              </a:rPr>
              <a:t> </a:t>
            </a:r>
            <a:endParaRPr lang="zh-TW" altLang="en-US" sz="2800" dirty="0">
              <a:solidFill>
                <a:srgbClr val="FFFF00"/>
              </a:solidFill>
            </a:endParaRPr>
          </a:p>
        </p:txBody>
      </p:sp>
      <p:sp>
        <p:nvSpPr>
          <p:cNvPr id="4" name="矩形: 按鈕形 3">
            <a:extLst>
              <a:ext uri="{FF2B5EF4-FFF2-40B4-BE49-F238E27FC236}">
                <a16:creationId xmlns:a16="http://schemas.microsoft.com/office/drawing/2014/main" id="{32B32A4E-3F59-6DD6-9905-59A220528CE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spTree>
    <p:extLst>
      <p:ext uri="{BB962C8B-B14F-4D97-AF65-F5344CB8AC3E}">
        <p14:creationId xmlns:p14="http://schemas.microsoft.com/office/powerpoint/2010/main" val="37979402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7888"/>
    </mc:Choice>
    <mc:Fallback xmlns="">
      <p:transition spd="slow" advTm="20788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922EA46-057F-47B4-842E-5501ED339A61}"/>
              </a:ext>
            </a:extLst>
          </p:cNvPr>
          <p:cNvSpPr txBox="1"/>
          <p:nvPr/>
        </p:nvSpPr>
        <p:spPr>
          <a:xfrm>
            <a:off x="1701924" y="1340768"/>
            <a:ext cx="10873208" cy="4118948"/>
          </a:xfrm>
          <a:prstGeom prst="rect">
            <a:avLst/>
          </a:prstGeom>
          <a:noFill/>
        </p:spPr>
        <p:txBody>
          <a:bodyPr wrap="square" rtlCol="0">
            <a:spAutoFit/>
          </a:bodyPr>
          <a:lstStyle/>
          <a:p>
            <a:r>
              <a:rPr lang="en-US" altLang="zh-CN" sz="2800" b="1" dirty="0">
                <a:solidFill>
                  <a:srgbClr val="FFFF00"/>
                </a:solidFill>
              </a:rPr>
              <a:t>The Five Precepts</a:t>
            </a:r>
          </a:p>
          <a:p>
            <a:endParaRPr lang="en-US" altLang="zh-CN" sz="2800" dirty="0">
              <a:solidFill>
                <a:srgbClr val="FFFF00"/>
              </a:solidFill>
            </a:endParaRPr>
          </a:p>
          <a:p>
            <a:pPr>
              <a:lnSpc>
                <a:spcPct val="150000"/>
              </a:lnSpc>
            </a:pPr>
            <a:r>
              <a:rPr lang="en-US" altLang="zh-CN" sz="2800" dirty="0">
                <a:solidFill>
                  <a:srgbClr val="FFFF00"/>
                </a:solidFill>
              </a:rPr>
              <a:t>1. to abstain from taking life</a:t>
            </a:r>
          </a:p>
          <a:p>
            <a:pPr>
              <a:lnSpc>
                <a:spcPct val="150000"/>
              </a:lnSpc>
            </a:pPr>
            <a:r>
              <a:rPr lang="en-US" altLang="zh-CN" sz="2800" dirty="0">
                <a:solidFill>
                  <a:srgbClr val="FFFF00"/>
                </a:solidFill>
              </a:rPr>
              <a:t>2. to abstain from taking what is not given</a:t>
            </a:r>
          </a:p>
          <a:p>
            <a:pPr>
              <a:lnSpc>
                <a:spcPct val="150000"/>
              </a:lnSpc>
            </a:pPr>
            <a:r>
              <a:rPr lang="en-US" altLang="zh-CN" sz="2800" dirty="0">
                <a:solidFill>
                  <a:srgbClr val="FFFF00"/>
                </a:solidFill>
              </a:rPr>
              <a:t>3. to abstain from sexual misconduct</a:t>
            </a:r>
          </a:p>
          <a:p>
            <a:pPr>
              <a:lnSpc>
                <a:spcPct val="150000"/>
              </a:lnSpc>
            </a:pPr>
            <a:r>
              <a:rPr lang="en-US" altLang="zh-CN" sz="2800" dirty="0">
                <a:solidFill>
                  <a:srgbClr val="FFFF00"/>
                </a:solidFill>
              </a:rPr>
              <a:t>4. to abstain from false speech</a:t>
            </a:r>
          </a:p>
          <a:p>
            <a:pPr>
              <a:lnSpc>
                <a:spcPct val="150000"/>
              </a:lnSpc>
            </a:pPr>
            <a:r>
              <a:rPr lang="en-US" altLang="zh-CN" sz="2800" dirty="0">
                <a:solidFill>
                  <a:srgbClr val="FFFF00"/>
                </a:solidFill>
              </a:rPr>
              <a:t>5. to abstain from alcohol as tending to cloud the mind</a:t>
            </a:r>
            <a:endParaRPr lang="zh-TW" altLang="en-US" sz="2800" dirty="0">
              <a:solidFill>
                <a:srgbClr val="FFFF00"/>
              </a:solidFill>
            </a:endParaRPr>
          </a:p>
        </p:txBody>
      </p:sp>
      <p:sp>
        <p:nvSpPr>
          <p:cNvPr id="3" name="矩形: 按鈕形 2">
            <a:extLst>
              <a:ext uri="{FF2B5EF4-FFF2-40B4-BE49-F238E27FC236}">
                <a16:creationId xmlns:a16="http://schemas.microsoft.com/office/drawing/2014/main" id="{658F191D-E585-A031-F0B5-F762933446ED}"/>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spTree>
    <p:extLst>
      <p:ext uri="{BB962C8B-B14F-4D97-AF65-F5344CB8AC3E}">
        <p14:creationId xmlns:p14="http://schemas.microsoft.com/office/powerpoint/2010/main" val="11418616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9974"/>
    </mc:Choice>
    <mc:Fallback xmlns="">
      <p:transition spd="slow" advTm="9997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E8E56EE2-0E9F-BC56-698B-4CB3FE2AA86B}"/>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4" name="矩形: 按鈕形 3">
            <a:extLst>
              <a:ext uri="{FF2B5EF4-FFF2-40B4-BE49-F238E27FC236}">
                <a16:creationId xmlns:a16="http://schemas.microsoft.com/office/drawing/2014/main" id="{E882CCEA-368F-499C-6C4B-DB47250772B2}"/>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8" name="圖片 7">
            <a:extLst>
              <a:ext uri="{FF2B5EF4-FFF2-40B4-BE49-F238E27FC236}">
                <a16:creationId xmlns:a16="http://schemas.microsoft.com/office/drawing/2014/main" id="{D7405567-C0D9-E54D-FF89-C12B77E878CE}"/>
              </a:ext>
            </a:extLst>
          </p:cNvPr>
          <p:cNvPicPr>
            <a:picLocks noChangeAspect="1"/>
          </p:cNvPicPr>
          <p:nvPr/>
        </p:nvPicPr>
        <p:blipFill>
          <a:blip r:embed="rId4"/>
          <a:stretch>
            <a:fillRect/>
          </a:stretch>
        </p:blipFill>
        <p:spPr>
          <a:xfrm>
            <a:off x="382090" y="2132856"/>
            <a:ext cx="11256938" cy="4697874"/>
          </a:xfrm>
          <a:prstGeom prst="rect">
            <a:avLst/>
          </a:prstGeom>
        </p:spPr>
      </p:pic>
      <p:sp>
        <p:nvSpPr>
          <p:cNvPr id="9" name="矩形 8">
            <a:extLst>
              <a:ext uri="{FF2B5EF4-FFF2-40B4-BE49-F238E27FC236}">
                <a16:creationId xmlns:a16="http://schemas.microsoft.com/office/drawing/2014/main" id="{9AA633F8-868C-C816-0BC6-B8F2FB4F080B}"/>
              </a:ext>
            </a:extLst>
          </p:cNvPr>
          <p:cNvSpPr/>
          <p:nvPr/>
        </p:nvSpPr>
        <p:spPr>
          <a:xfrm>
            <a:off x="526106" y="5517232"/>
            <a:ext cx="2543970"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custDataLst>
      <p:tags r:id="rId2"/>
    </p:custDataLst>
    <p:extLst>
      <p:ext uri="{BB962C8B-B14F-4D97-AF65-F5344CB8AC3E}">
        <p14:creationId xmlns:p14="http://schemas.microsoft.com/office/powerpoint/2010/main" val="30392212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373"/>
    </mc:Choice>
    <mc:Fallback xmlns="">
      <p:transition spd="slow" advTm="1437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10E51E3D-D568-4072-A134-E680CA329024}"/>
              </a:ext>
            </a:extLst>
          </p:cNvPr>
          <p:cNvSpPr txBox="1"/>
          <p:nvPr/>
        </p:nvSpPr>
        <p:spPr>
          <a:xfrm>
            <a:off x="981844" y="1412776"/>
            <a:ext cx="10873208" cy="4474174"/>
          </a:xfrm>
          <a:prstGeom prst="rect">
            <a:avLst/>
          </a:prstGeom>
          <a:noFill/>
        </p:spPr>
        <p:txBody>
          <a:bodyPr wrap="square" rtlCol="0">
            <a:spAutoFit/>
          </a:bodyPr>
          <a:lstStyle/>
          <a:p>
            <a:r>
              <a:rPr lang="en-US" altLang="zh-CN" sz="2800" b="1" u="sng" dirty="0">
                <a:solidFill>
                  <a:srgbClr val="FFFF00"/>
                </a:solidFill>
              </a:rPr>
              <a:t>3. Right livelihood</a:t>
            </a:r>
          </a:p>
          <a:p>
            <a:endParaRPr lang="en-US" altLang="zh-CN" sz="2800" dirty="0">
              <a:solidFill>
                <a:srgbClr val="FFFF00"/>
              </a:solidFill>
            </a:endParaRPr>
          </a:p>
          <a:p>
            <a:pPr>
              <a:lnSpc>
                <a:spcPts val="3800"/>
              </a:lnSpc>
            </a:pPr>
            <a:r>
              <a:rPr lang="en-US" altLang="zh-CN" sz="2800" dirty="0">
                <a:solidFill>
                  <a:srgbClr val="FFFF00"/>
                </a:solidFill>
              </a:rPr>
              <a:t>Right Livelihood is a way to earn a living without compromising the Precepts. It is a way of making a living that does no harm to others. </a:t>
            </a:r>
          </a:p>
          <a:p>
            <a:endParaRPr lang="en-US" altLang="zh-CN" sz="2800" dirty="0">
              <a:solidFill>
                <a:srgbClr val="FFFF00"/>
              </a:solidFill>
            </a:endParaRPr>
          </a:p>
          <a:p>
            <a:pPr>
              <a:lnSpc>
                <a:spcPts val="4200"/>
              </a:lnSpc>
            </a:pPr>
            <a:r>
              <a:rPr lang="en-US" altLang="zh-CN" sz="2800" dirty="0">
                <a:solidFill>
                  <a:srgbClr val="FFFF00"/>
                </a:solidFill>
              </a:rPr>
              <a:t>‘A lay follower should not engage in five types of business. Which five? Business in weapons, business in human beings, business in meat, business in intoxicants, and business in poison.’ </a:t>
            </a:r>
          </a:p>
          <a:p>
            <a:pPr>
              <a:lnSpc>
                <a:spcPts val="4200"/>
              </a:lnSpc>
            </a:pPr>
            <a:r>
              <a:rPr lang="en-US" altLang="zh-CN" sz="2800" dirty="0">
                <a:solidFill>
                  <a:srgbClr val="FFFF00"/>
                </a:solidFill>
              </a:rPr>
              <a:t>_</a:t>
            </a:r>
            <a:r>
              <a:rPr lang="en-US" altLang="zh-CN" sz="2800" i="1" dirty="0" err="1">
                <a:solidFill>
                  <a:srgbClr val="FFFF00"/>
                </a:solidFill>
              </a:rPr>
              <a:t>Vanijja</a:t>
            </a:r>
            <a:r>
              <a:rPr lang="en-US" altLang="zh-CN" sz="2800" i="1" dirty="0">
                <a:solidFill>
                  <a:srgbClr val="FFFF00"/>
                </a:solidFill>
              </a:rPr>
              <a:t> Sutta: Business (Wrong Livelihood) </a:t>
            </a:r>
            <a:endParaRPr lang="zh-TW" altLang="en-US" sz="2800" i="1" dirty="0">
              <a:solidFill>
                <a:srgbClr val="FFFF00"/>
              </a:solidFill>
            </a:endParaRPr>
          </a:p>
        </p:txBody>
      </p:sp>
      <p:sp>
        <p:nvSpPr>
          <p:cNvPr id="4" name="矩形: 按鈕形 3">
            <a:extLst>
              <a:ext uri="{FF2B5EF4-FFF2-40B4-BE49-F238E27FC236}">
                <a16:creationId xmlns:a16="http://schemas.microsoft.com/office/drawing/2014/main" id="{5343352B-564E-3368-ED27-0C9F0A7D99E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spTree>
    <p:extLst>
      <p:ext uri="{BB962C8B-B14F-4D97-AF65-F5344CB8AC3E}">
        <p14:creationId xmlns:p14="http://schemas.microsoft.com/office/powerpoint/2010/main" val="390272969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0077"/>
    </mc:Choice>
    <mc:Fallback xmlns="">
      <p:transition spd="slow" advTm="7007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3FD1472-6E49-942E-202C-ED4D20F4445E}"/>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5" name="矩形: 按鈕形 4">
            <a:extLst>
              <a:ext uri="{FF2B5EF4-FFF2-40B4-BE49-F238E27FC236}">
                <a16:creationId xmlns:a16="http://schemas.microsoft.com/office/drawing/2014/main" id="{187AC396-4C8D-A16E-3A1C-324EE202CE20}"/>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6" name="圖片 5">
            <a:extLst>
              <a:ext uri="{FF2B5EF4-FFF2-40B4-BE49-F238E27FC236}">
                <a16:creationId xmlns:a16="http://schemas.microsoft.com/office/drawing/2014/main" id="{D558B45A-7C96-2202-B750-996516A78240}"/>
              </a:ext>
            </a:extLst>
          </p:cNvPr>
          <p:cNvPicPr>
            <a:picLocks noChangeAspect="1"/>
          </p:cNvPicPr>
          <p:nvPr/>
        </p:nvPicPr>
        <p:blipFill>
          <a:blip r:embed="rId3"/>
          <a:stretch>
            <a:fillRect/>
          </a:stretch>
        </p:blipFill>
        <p:spPr>
          <a:xfrm>
            <a:off x="382090" y="2132856"/>
            <a:ext cx="11256938" cy="4697874"/>
          </a:xfrm>
          <a:prstGeom prst="rect">
            <a:avLst/>
          </a:prstGeom>
        </p:spPr>
      </p:pic>
      <p:sp>
        <p:nvSpPr>
          <p:cNvPr id="7" name="矩形 6">
            <a:extLst>
              <a:ext uri="{FF2B5EF4-FFF2-40B4-BE49-F238E27FC236}">
                <a16:creationId xmlns:a16="http://schemas.microsoft.com/office/drawing/2014/main" id="{AED304C2-F85A-42C8-28B6-1886BDA597F4}"/>
              </a:ext>
            </a:extLst>
          </p:cNvPr>
          <p:cNvSpPr/>
          <p:nvPr/>
        </p:nvSpPr>
        <p:spPr>
          <a:xfrm>
            <a:off x="4198029" y="3573016"/>
            <a:ext cx="2255938"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63578492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0E19506-F7AE-437F-B0D8-F060EA5D7D8B}"/>
              </a:ext>
            </a:extLst>
          </p:cNvPr>
          <p:cNvSpPr txBox="1"/>
          <p:nvPr/>
        </p:nvSpPr>
        <p:spPr>
          <a:xfrm>
            <a:off x="657808" y="1005535"/>
            <a:ext cx="5508612" cy="523220"/>
          </a:xfrm>
          <a:prstGeom prst="rect">
            <a:avLst/>
          </a:prstGeom>
          <a:noFill/>
          <a:ln>
            <a:solidFill>
              <a:srgbClr val="FFFF00"/>
            </a:solidFill>
          </a:ln>
        </p:spPr>
        <p:txBody>
          <a:bodyPr wrap="square" rtlCol="0">
            <a:spAutoFit/>
          </a:bodyPr>
          <a:lstStyle/>
          <a:p>
            <a:r>
              <a:rPr lang="en-US" altLang="zh-CN" sz="2800" b="1" dirty="0">
                <a:solidFill>
                  <a:srgbClr val="FFFF00"/>
                </a:solidFill>
              </a:rPr>
              <a:t>Training of Concentration (</a:t>
            </a:r>
            <a:r>
              <a:rPr lang="en-US" altLang="zh-CN" sz="2800" b="1" dirty="0" err="1">
                <a:solidFill>
                  <a:srgbClr val="FFFF00"/>
                </a:solidFill>
              </a:rPr>
              <a:t>Samādhi</a:t>
            </a:r>
            <a:r>
              <a:rPr lang="en-US" altLang="zh-CN" sz="2800" b="1" dirty="0">
                <a:solidFill>
                  <a:srgbClr val="FFFF00"/>
                </a:solidFill>
              </a:rPr>
              <a:t>)</a:t>
            </a:r>
            <a:endParaRPr lang="zh-TW" altLang="en-US" sz="2800" b="1" dirty="0">
              <a:solidFill>
                <a:srgbClr val="FFFF00"/>
              </a:solidFill>
            </a:endParaRPr>
          </a:p>
        </p:txBody>
      </p:sp>
      <p:sp>
        <p:nvSpPr>
          <p:cNvPr id="6" name="文字方塊 5">
            <a:extLst>
              <a:ext uri="{FF2B5EF4-FFF2-40B4-BE49-F238E27FC236}">
                <a16:creationId xmlns:a16="http://schemas.microsoft.com/office/drawing/2014/main" id="{F8D7BDE1-5996-4EEF-B1FF-E95C2E5AA6B0}"/>
              </a:ext>
            </a:extLst>
          </p:cNvPr>
          <p:cNvSpPr txBox="1"/>
          <p:nvPr/>
        </p:nvSpPr>
        <p:spPr>
          <a:xfrm>
            <a:off x="657808" y="2060848"/>
            <a:ext cx="11125236" cy="3872727"/>
          </a:xfrm>
          <a:prstGeom prst="rect">
            <a:avLst/>
          </a:prstGeom>
          <a:noFill/>
        </p:spPr>
        <p:txBody>
          <a:bodyPr wrap="square" rtlCol="0">
            <a:spAutoFit/>
          </a:bodyPr>
          <a:lstStyle/>
          <a:p>
            <a:r>
              <a:rPr lang="en-US" altLang="zh-CN" sz="2800" b="1" u="sng" dirty="0">
                <a:solidFill>
                  <a:srgbClr val="FFFF00"/>
                </a:solidFill>
              </a:rPr>
              <a:t>4. Right effort</a:t>
            </a:r>
          </a:p>
          <a:p>
            <a:endParaRPr lang="en-US" altLang="zh-CN" sz="1200" b="1" dirty="0">
              <a:solidFill>
                <a:srgbClr val="FFFF00"/>
              </a:solidFill>
            </a:endParaRPr>
          </a:p>
          <a:p>
            <a:pPr>
              <a:lnSpc>
                <a:spcPct val="150000"/>
              </a:lnSpc>
            </a:pPr>
            <a:r>
              <a:rPr lang="en-US" altLang="zh-CN" sz="2800" dirty="0">
                <a:solidFill>
                  <a:srgbClr val="FFFF00"/>
                </a:solidFill>
              </a:rPr>
              <a:t>‘Here the monk arouses his will, puts forth effort, generates energy, exerts his mind, and strives to [1] </a:t>
            </a:r>
            <a:r>
              <a:rPr lang="en-US" altLang="zh-CN" sz="2800" b="1" dirty="0">
                <a:solidFill>
                  <a:srgbClr val="FFFF00"/>
                </a:solidFill>
              </a:rPr>
              <a:t>prevent the arising of evil and unwholesome mental states that have not yet arisen</a:t>
            </a:r>
            <a:r>
              <a:rPr lang="en-US" altLang="zh-CN" sz="2800" dirty="0">
                <a:solidFill>
                  <a:srgbClr val="FFFF00"/>
                </a:solidFill>
              </a:rPr>
              <a:t>. He arouses his will... and strives to [2] </a:t>
            </a:r>
            <a:r>
              <a:rPr lang="en-US" altLang="zh-CN" sz="2800" b="1" dirty="0">
                <a:solidFill>
                  <a:srgbClr val="FFFF00"/>
                </a:solidFill>
              </a:rPr>
              <a:t>eliminate evil and unwholesome mental states that have already arisen</a:t>
            </a:r>
            <a:r>
              <a:rPr lang="en-US" altLang="zh-CN" sz="2800" dirty="0">
                <a:solidFill>
                  <a:srgbClr val="FFFF00"/>
                </a:solidFill>
              </a:rPr>
              <a:t>. He arouses his will... </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EB06162E-73B3-2725-73FC-2F23990D345B}"/>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custDataLst>
      <p:tags r:id="rId2"/>
    </p:custDataLst>
    <p:extLst>
      <p:ext uri="{BB962C8B-B14F-4D97-AF65-F5344CB8AC3E}">
        <p14:creationId xmlns:p14="http://schemas.microsoft.com/office/powerpoint/2010/main" val="9146233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9381"/>
    </mc:Choice>
    <mc:Fallback xmlns="">
      <p:transition spd="slow" advTm="993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5B01016-A6AC-4DCA-9607-64372C9B6410}"/>
              </a:ext>
            </a:extLst>
          </p:cNvPr>
          <p:cNvSpPr txBox="1"/>
          <p:nvPr/>
        </p:nvSpPr>
        <p:spPr>
          <a:xfrm>
            <a:off x="909836" y="1556792"/>
            <a:ext cx="11125236" cy="3903504"/>
          </a:xfrm>
          <a:prstGeom prst="rect">
            <a:avLst/>
          </a:prstGeom>
          <a:noFill/>
        </p:spPr>
        <p:txBody>
          <a:bodyPr wrap="square" rtlCol="0">
            <a:spAutoFit/>
          </a:bodyPr>
          <a:lstStyle/>
          <a:p>
            <a:pPr>
              <a:lnSpc>
                <a:spcPct val="150000"/>
              </a:lnSpc>
              <a:spcBef>
                <a:spcPts val="1200"/>
              </a:spcBef>
            </a:pPr>
            <a:r>
              <a:rPr lang="en-US" altLang="zh-CN" sz="2800" dirty="0">
                <a:solidFill>
                  <a:srgbClr val="FFFF00"/>
                </a:solidFill>
              </a:rPr>
              <a:t>and strives to [3] </a:t>
            </a:r>
            <a:r>
              <a:rPr lang="en-US" altLang="zh-CN" sz="2800" b="1" dirty="0">
                <a:solidFill>
                  <a:srgbClr val="FFFF00"/>
                </a:solidFill>
              </a:rPr>
              <a:t>generate wholesome mental states that have not yet arisen</a:t>
            </a:r>
            <a:r>
              <a:rPr lang="en-US" altLang="zh-CN" sz="2800" dirty="0">
                <a:solidFill>
                  <a:srgbClr val="FFFF00"/>
                </a:solidFill>
              </a:rPr>
              <a:t>. He arouses his will, puts forth effort, generates energy, exerts his mind, and strives to [4] </a:t>
            </a:r>
            <a:r>
              <a:rPr lang="en-US" altLang="zh-CN" sz="2800" b="1" dirty="0">
                <a:solidFill>
                  <a:srgbClr val="FFFF00"/>
                </a:solidFill>
              </a:rPr>
              <a:t>maintain wholesome mental states that have already arisen, to keep them free of delusion, to develop, increase, cultivate, and perfect them</a:t>
            </a:r>
            <a:r>
              <a:rPr lang="en-US" altLang="zh-CN" sz="2800" dirty="0">
                <a:solidFill>
                  <a:srgbClr val="FFFF00"/>
                </a:solidFill>
              </a:rPr>
              <a:t>.’</a:t>
            </a:r>
          </a:p>
          <a:p>
            <a:pPr>
              <a:lnSpc>
                <a:spcPct val="150000"/>
              </a:lnSpc>
            </a:pPr>
            <a:r>
              <a:rPr lang="en-US" altLang="zh-CN" sz="2800" dirty="0">
                <a:solidFill>
                  <a:srgbClr val="FFFF00"/>
                </a:solidFill>
              </a:rPr>
              <a:t>_</a:t>
            </a:r>
            <a:r>
              <a:rPr lang="en-US" altLang="zh-CN" sz="2800" i="1" dirty="0" err="1">
                <a:solidFill>
                  <a:srgbClr val="FFFF00"/>
                </a:solidFill>
              </a:rPr>
              <a:t>Sacca-vibhanga</a:t>
            </a:r>
            <a:r>
              <a:rPr lang="en-US" altLang="zh-CN" sz="2800" i="1" dirty="0">
                <a:solidFill>
                  <a:srgbClr val="FFFF00"/>
                </a:solidFill>
              </a:rPr>
              <a:t> Sutta</a:t>
            </a:r>
          </a:p>
        </p:txBody>
      </p:sp>
      <p:sp>
        <p:nvSpPr>
          <p:cNvPr id="2" name="矩形: 按鈕形 1">
            <a:extLst>
              <a:ext uri="{FF2B5EF4-FFF2-40B4-BE49-F238E27FC236}">
                <a16:creationId xmlns:a16="http://schemas.microsoft.com/office/drawing/2014/main" id="{36D9BE14-5939-E1C6-7AB0-D53A251E6141}"/>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4586455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4621"/>
    </mc:Choice>
    <mc:Fallback xmlns="">
      <p:transition spd="slow" advTm="4462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47B61FA-43D2-4EAE-8431-883894502AB2}"/>
              </a:ext>
            </a:extLst>
          </p:cNvPr>
          <p:cNvSpPr txBox="1"/>
          <p:nvPr/>
        </p:nvSpPr>
        <p:spPr>
          <a:xfrm>
            <a:off x="621804" y="1412776"/>
            <a:ext cx="11413268" cy="4365169"/>
          </a:xfrm>
          <a:prstGeom prst="rect">
            <a:avLst/>
          </a:prstGeom>
          <a:noFill/>
        </p:spPr>
        <p:txBody>
          <a:bodyPr wrap="square" rtlCol="0">
            <a:spAutoFit/>
          </a:bodyPr>
          <a:lstStyle/>
          <a:p>
            <a:r>
              <a:rPr lang="en-US" altLang="zh-CN" sz="2800" b="1" dirty="0">
                <a:solidFill>
                  <a:srgbClr val="FFFF00"/>
                </a:solidFill>
              </a:rPr>
              <a:t>Right effort includes </a:t>
            </a:r>
            <a:r>
              <a:rPr lang="en-US" altLang="zh-CN" sz="2800" b="1" dirty="0" err="1">
                <a:solidFill>
                  <a:srgbClr val="FFFF00"/>
                </a:solidFill>
              </a:rPr>
              <a:t>indriya-samvara</a:t>
            </a:r>
            <a:r>
              <a:rPr lang="en-US" altLang="zh-CN" sz="2800" b="1" dirty="0">
                <a:solidFill>
                  <a:srgbClr val="FFFF00"/>
                </a:solidFill>
              </a:rPr>
              <a:t>, "guarding the sense-doors", restraint of the sense faculties.</a:t>
            </a:r>
          </a:p>
          <a:p>
            <a:endParaRPr lang="en-US" altLang="zh-CN" sz="1600" dirty="0">
              <a:solidFill>
                <a:srgbClr val="FFFF00"/>
              </a:solidFill>
            </a:endParaRPr>
          </a:p>
          <a:p>
            <a:pPr>
              <a:lnSpc>
                <a:spcPct val="150000"/>
              </a:lnSpc>
              <a:spcAft>
                <a:spcPts val="600"/>
              </a:spcAft>
            </a:pPr>
            <a:r>
              <a:rPr lang="en-US" altLang="zh-CN" sz="2800" dirty="0">
                <a:solidFill>
                  <a:srgbClr val="FFFF00"/>
                </a:solidFill>
              </a:rPr>
              <a:t>‘Please, monks, live with sense doors guarded. When you see a sight with your eyes, don’t get caught up in the </a:t>
            </a:r>
            <a:r>
              <a:rPr lang="en-US" altLang="zh-CN" sz="2800" b="1" u="sng" dirty="0">
                <a:solidFill>
                  <a:srgbClr val="FFFF00"/>
                </a:solidFill>
              </a:rPr>
              <a:t>features</a:t>
            </a:r>
            <a:r>
              <a:rPr lang="en-US" altLang="zh-CN" sz="2800" dirty="0">
                <a:solidFill>
                  <a:srgbClr val="FFFF00"/>
                </a:solidFill>
              </a:rPr>
              <a:t> (such as the sign of beauty, </a:t>
            </a:r>
            <a:r>
              <a:rPr lang="en-US" altLang="zh-CN" sz="2800" dirty="0" err="1">
                <a:solidFill>
                  <a:srgbClr val="FFFF00"/>
                </a:solidFill>
              </a:rPr>
              <a:t>etc</a:t>
            </a:r>
            <a:r>
              <a:rPr lang="en-US" altLang="zh-CN" sz="2800" dirty="0">
                <a:solidFill>
                  <a:srgbClr val="FFFF00"/>
                </a:solidFill>
              </a:rPr>
              <a:t>) and </a:t>
            </a:r>
            <a:r>
              <a:rPr lang="en-US" altLang="zh-CN" sz="2800" b="1" u="sng" dirty="0">
                <a:solidFill>
                  <a:srgbClr val="FFFF00"/>
                </a:solidFill>
              </a:rPr>
              <a:t>details</a:t>
            </a:r>
            <a:r>
              <a:rPr lang="en-US" altLang="zh-CN" sz="2800" dirty="0">
                <a:solidFill>
                  <a:srgbClr val="FFFF00"/>
                </a:solidFill>
              </a:rPr>
              <a:t> (such as hand, foot, smile, laughter, talk, looking ahead, looking aside, </a:t>
            </a:r>
            <a:r>
              <a:rPr lang="en-US" altLang="zh-CN" sz="2800" dirty="0" err="1">
                <a:solidFill>
                  <a:srgbClr val="FFFF00"/>
                </a:solidFill>
              </a:rPr>
              <a:t>etc</a:t>
            </a:r>
            <a:r>
              <a:rPr lang="en-US" altLang="zh-CN" sz="2800" dirty="0">
                <a:solidFill>
                  <a:srgbClr val="FFFF00"/>
                </a:solidFill>
              </a:rPr>
              <a:t>). If the faculty of sight were left unrestrained, bad unskillful qualities of desire and aversion would become overwhelming. </a:t>
            </a:r>
            <a:endParaRPr lang="zh-TW" altLang="en-US" sz="2800" i="1" dirty="0">
              <a:solidFill>
                <a:srgbClr val="FFFF00"/>
              </a:solidFill>
            </a:endParaRPr>
          </a:p>
        </p:txBody>
      </p:sp>
      <p:sp>
        <p:nvSpPr>
          <p:cNvPr id="2" name="矩形: 按鈕形 1">
            <a:extLst>
              <a:ext uri="{FF2B5EF4-FFF2-40B4-BE49-F238E27FC236}">
                <a16:creationId xmlns:a16="http://schemas.microsoft.com/office/drawing/2014/main" id="{EE0727BC-643A-8C08-3307-A10AFE7609C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862160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2059"/>
    </mc:Choice>
    <mc:Fallback xmlns="">
      <p:transition spd="slow" advTm="17205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623B9C2-3925-48C1-9C9A-261E3C8C45EE}"/>
              </a:ext>
            </a:extLst>
          </p:cNvPr>
          <p:cNvSpPr txBox="1"/>
          <p:nvPr/>
        </p:nvSpPr>
        <p:spPr>
          <a:xfrm>
            <a:off x="693812" y="1315665"/>
            <a:ext cx="11035226" cy="4226670"/>
          </a:xfrm>
          <a:prstGeom prst="rect">
            <a:avLst/>
          </a:prstGeom>
          <a:noFill/>
        </p:spPr>
        <p:txBody>
          <a:bodyPr wrap="square" rtlCol="0">
            <a:spAutoFit/>
          </a:bodyPr>
          <a:lstStyle/>
          <a:p>
            <a:endParaRPr lang="en-US" altLang="zh-CN" sz="1600" dirty="0">
              <a:solidFill>
                <a:srgbClr val="FFFF00"/>
              </a:solidFill>
            </a:endParaRPr>
          </a:p>
          <a:p>
            <a:pPr>
              <a:lnSpc>
                <a:spcPct val="150000"/>
              </a:lnSpc>
              <a:spcAft>
                <a:spcPts val="600"/>
              </a:spcAft>
            </a:pPr>
            <a:r>
              <a:rPr lang="en-US" altLang="zh-CN" sz="2800" dirty="0">
                <a:solidFill>
                  <a:srgbClr val="FFFF00"/>
                </a:solidFill>
              </a:rPr>
              <a:t>‘For this reason, practice restraint, protect the faculty of sight, and achieve its restraint. When you hear a sound with your ears … When you smell an odor with your nose … When you taste a flavor with your tongue … When you feel a touch with your body … When you know a thought with your mind, don’t get caught up in the features and details ..." </a:t>
            </a:r>
          </a:p>
          <a:p>
            <a:pPr>
              <a:lnSpc>
                <a:spcPct val="150000"/>
              </a:lnSpc>
            </a:pPr>
            <a:r>
              <a:rPr lang="en-US" altLang="zh-CN" sz="2800" dirty="0">
                <a:solidFill>
                  <a:srgbClr val="FFFF00"/>
                </a:solidFill>
              </a:rPr>
              <a:t>_</a:t>
            </a:r>
            <a:r>
              <a:rPr lang="en-US" altLang="zh-CN" sz="2800" i="1" dirty="0" err="1">
                <a:solidFill>
                  <a:srgbClr val="FFFF00"/>
                </a:solidFill>
              </a:rPr>
              <a:t>Samyutta</a:t>
            </a:r>
            <a:r>
              <a:rPr lang="en-US" altLang="zh-CN" sz="2800" i="1" dirty="0">
                <a:solidFill>
                  <a:srgbClr val="FFFF00"/>
                </a:solidFill>
              </a:rPr>
              <a:t> </a:t>
            </a:r>
            <a:r>
              <a:rPr lang="en-US" altLang="zh-CN" sz="2800" i="1" dirty="0" err="1">
                <a:solidFill>
                  <a:srgbClr val="FFFF00"/>
                </a:solidFill>
              </a:rPr>
              <a:t>Nikaya</a:t>
            </a:r>
            <a:r>
              <a:rPr lang="en-US" altLang="zh-CN" sz="2800" i="1" dirty="0">
                <a:solidFill>
                  <a:srgbClr val="FFFF00"/>
                </a:solidFill>
              </a:rPr>
              <a:t> · 35.127</a:t>
            </a:r>
            <a:endParaRPr lang="zh-TW" altLang="en-US" sz="2800" i="1" dirty="0">
              <a:solidFill>
                <a:srgbClr val="FFFF00"/>
              </a:solidFill>
            </a:endParaRPr>
          </a:p>
        </p:txBody>
      </p:sp>
      <p:sp>
        <p:nvSpPr>
          <p:cNvPr id="2" name="矩形: 按鈕形 1">
            <a:extLst>
              <a:ext uri="{FF2B5EF4-FFF2-40B4-BE49-F238E27FC236}">
                <a16:creationId xmlns:a16="http://schemas.microsoft.com/office/drawing/2014/main" id="{7AE4F9F1-8F65-BBC4-A32E-B8562D966FA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0591352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3800"/>
    </mc:Choice>
    <mc:Fallback xmlns="">
      <p:transition spd="slow" advTm="1138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7863795-4C59-CD91-DD35-B8F29FF4F189}"/>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5" name="矩形: 按鈕形 4">
            <a:extLst>
              <a:ext uri="{FF2B5EF4-FFF2-40B4-BE49-F238E27FC236}">
                <a16:creationId xmlns:a16="http://schemas.microsoft.com/office/drawing/2014/main" id="{F54EACA1-7EBB-CC52-9CB0-CE4AF82B359D}"/>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6" name="圖片 5">
            <a:extLst>
              <a:ext uri="{FF2B5EF4-FFF2-40B4-BE49-F238E27FC236}">
                <a16:creationId xmlns:a16="http://schemas.microsoft.com/office/drawing/2014/main" id="{1DE3C6A3-5849-D38C-DBC4-3D789EFA2FA9}"/>
              </a:ext>
            </a:extLst>
          </p:cNvPr>
          <p:cNvPicPr>
            <a:picLocks noChangeAspect="1"/>
          </p:cNvPicPr>
          <p:nvPr/>
        </p:nvPicPr>
        <p:blipFill>
          <a:blip r:embed="rId3"/>
          <a:stretch>
            <a:fillRect/>
          </a:stretch>
        </p:blipFill>
        <p:spPr>
          <a:xfrm>
            <a:off x="382090" y="2132856"/>
            <a:ext cx="11256938" cy="4697874"/>
          </a:xfrm>
          <a:prstGeom prst="rect">
            <a:avLst/>
          </a:prstGeom>
        </p:spPr>
      </p:pic>
      <p:sp>
        <p:nvSpPr>
          <p:cNvPr id="7" name="矩形 6">
            <a:extLst>
              <a:ext uri="{FF2B5EF4-FFF2-40B4-BE49-F238E27FC236}">
                <a16:creationId xmlns:a16="http://schemas.microsoft.com/office/drawing/2014/main" id="{FDB8444D-92EA-F34F-7ABE-FCD42077BD11}"/>
              </a:ext>
            </a:extLst>
          </p:cNvPr>
          <p:cNvSpPr/>
          <p:nvPr/>
        </p:nvSpPr>
        <p:spPr>
          <a:xfrm>
            <a:off x="4198514" y="4725144"/>
            <a:ext cx="2759994"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41178208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6658B4DF-FD17-4291-8061-D61FF553ADD9}"/>
              </a:ext>
            </a:extLst>
          </p:cNvPr>
          <p:cNvSpPr txBox="1"/>
          <p:nvPr/>
        </p:nvSpPr>
        <p:spPr>
          <a:xfrm>
            <a:off x="693812" y="1196278"/>
            <a:ext cx="11125236" cy="3949671"/>
          </a:xfrm>
          <a:prstGeom prst="rect">
            <a:avLst/>
          </a:prstGeom>
          <a:noFill/>
        </p:spPr>
        <p:txBody>
          <a:bodyPr wrap="square" rtlCol="0">
            <a:spAutoFit/>
          </a:bodyPr>
          <a:lstStyle/>
          <a:p>
            <a:r>
              <a:rPr lang="en-US" altLang="zh-CN" sz="2800" b="1" u="sng" dirty="0">
                <a:solidFill>
                  <a:srgbClr val="FFFF00"/>
                </a:solidFill>
              </a:rPr>
              <a:t>5. Right mindfulness</a:t>
            </a:r>
          </a:p>
          <a:p>
            <a:endParaRPr lang="en-US" altLang="zh-CN" sz="1200" b="1" dirty="0">
              <a:solidFill>
                <a:srgbClr val="FFFF00"/>
              </a:solidFill>
            </a:endParaRPr>
          </a:p>
          <a:p>
            <a:pPr>
              <a:lnSpc>
                <a:spcPct val="150000"/>
              </a:lnSpc>
              <a:spcAft>
                <a:spcPts val="600"/>
              </a:spcAft>
            </a:pPr>
            <a:r>
              <a:rPr lang="en-US" altLang="zh-CN" sz="2800" dirty="0">
                <a:solidFill>
                  <a:srgbClr val="FFFF00"/>
                </a:solidFill>
              </a:rPr>
              <a:t>‘</a:t>
            </a:r>
            <a:r>
              <a:rPr lang="en-US" altLang="zh-CN" sz="2800" b="1" dirty="0">
                <a:solidFill>
                  <a:srgbClr val="FFFF00"/>
                </a:solidFill>
              </a:rPr>
              <a:t>This is the only way, O bhikkhus, for the purification of beings, for the overcoming of sorrow and lamentation, for the destruction of suffering and grief, for reaching the right path, for the attainment of Nibbana, namely, the Four </a:t>
            </a:r>
            <a:r>
              <a:rPr lang="en-US" altLang="zh-CN" sz="2800" b="1" dirty="0" err="1">
                <a:solidFill>
                  <a:srgbClr val="FFFF00"/>
                </a:solidFill>
              </a:rPr>
              <a:t>Arousings</a:t>
            </a:r>
            <a:r>
              <a:rPr lang="en-US" altLang="zh-CN" sz="2800" b="1" dirty="0">
                <a:solidFill>
                  <a:srgbClr val="FFFF00"/>
                </a:solidFill>
              </a:rPr>
              <a:t> of Mindfulness.</a:t>
            </a:r>
            <a:r>
              <a:rPr lang="en-US" altLang="zh-CN" sz="2800" dirty="0">
                <a:solidFill>
                  <a:srgbClr val="FFFF00"/>
                </a:solidFill>
              </a:rPr>
              <a:t>’</a:t>
            </a:r>
          </a:p>
          <a:p>
            <a:pPr>
              <a:lnSpc>
                <a:spcPct val="150000"/>
              </a:lnSpc>
            </a:pPr>
            <a:r>
              <a:rPr lang="en-US" altLang="zh-CN" sz="2800" dirty="0">
                <a:solidFill>
                  <a:srgbClr val="FFFF00"/>
                </a:solidFill>
              </a:rPr>
              <a:t>_ </a:t>
            </a:r>
            <a:r>
              <a:rPr lang="en-US" altLang="zh-CN" sz="2800" b="1" i="1" u="sng" dirty="0" err="1">
                <a:solidFill>
                  <a:srgbClr val="FFFF00"/>
                </a:solidFill>
              </a:rPr>
              <a:t>Satipaṭṭhāna</a:t>
            </a:r>
            <a:r>
              <a:rPr lang="en-US" altLang="zh-CN" sz="2800" b="1" i="1" u="sng" dirty="0">
                <a:solidFill>
                  <a:srgbClr val="FFFF00"/>
                </a:solidFill>
              </a:rPr>
              <a:t> Sutta </a:t>
            </a:r>
            <a:r>
              <a:rPr lang="en-US" altLang="zh-CN" sz="2800" i="1" dirty="0">
                <a:solidFill>
                  <a:srgbClr val="FFFF00"/>
                </a:solidFill>
              </a:rPr>
              <a:t>(MN 10)</a:t>
            </a:r>
          </a:p>
        </p:txBody>
      </p:sp>
      <p:sp>
        <p:nvSpPr>
          <p:cNvPr id="2" name="矩形: 按鈕形 1">
            <a:extLst>
              <a:ext uri="{FF2B5EF4-FFF2-40B4-BE49-F238E27FC236}">
                <a16:creationId xmlns:a16="http://schemas.microsoft.com/office/drawing/2014/main" id="{A8D695FE-C253-C2C0-691D-56D50086E184}"/>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4" name="文字方塊 3">
            <a:extLst>
              <a:ext uri="{FF2B5EF4-FFF2-40B4-BE49-F238E27FC236}">
                <a16:creationId xmlns:a16="http://schemas.microsoft.com/office/drawing/2014/main" id="{3C6BFE87-973B-D254-84AA-9CA18292FA25}"/>
              </a:ext>
            </a:extLst>
          </p:cNvPr>
          <p:cNvSpPr txBox="1"/>
          <p:nvPr/>
        </p:nvSpPr>
        <p:spPr>
          <a:xfrm>
            <a:off x="693812" y="5373216"/>
            <a:ext cx="11125236" cy="1631216"/>
          </a:xfrm>
          <a:prstGeom prst="rect">
            <a:avLst/>
          </a:prstGeom>
          <a:noFill/>
        </p:spPr>
        <p:txBody>
          <a:bodyPr wrap="square" rtlCol="0">
            <a:spAutoFit/>
          </a:bodyPr>
          <a:lstStyle/>
          <a:p>
            <a:r>
              <a:rPr lang="en-US" altLang="zh-CN" sz="2000" b="1" i="1" dirty="0" err="1">
                <a:solidFill>
                  <a:srgbClr val="FFFF00"/>
                </a:solidFill>
              </a:rPr>
              <a:t>Satipatthana</a:t>
            </a:r>
            <a:r>
              <a:rPr lang="en-US" altLang="zh-CN" sz="2000" b="1" i="1" dirty="0">
                <a:solidFill>
                  <a:srgbClr val="FFFF00"/>
                </a:solidFill>
              </a:rPr>
              <a:t> Sutta: The Foundations of Mindfulness</a:t>
            </a:r>
            <a:r>
              <a:rPr lang="en-US" altLang="zh-CN" sz="2000" i="1" dirty="0">
                <a:solidFill>
                  <a:srgbClr val="FFFF00"/>
                </a:solidFill>
              </a:rPr>
              <a:t>-https://www.accesstoinsight.org/tipitaka/mn/mn.010.nysa.html</a:t>
            </a:r>
          </a:p>
          <a:p>
            <a:r>
              <a:rPr lang="en-US" altLang="zh-CN" sz="2000" b="1" i="1" dirty="0">
                <a:solidFill>
                  <a:srgbClr val="FFFF00"/>
                </a:solidFill>
              </a:rPr>
              <a:t>The Way of Mindfulness-The </a:t>
            </a:r>
            <a:r>
              <a:rPr lang="en-US" altLang="zh-CN" sz="2000" b="1" i="1" dirty="0" err="1">
                <a:solidFill>
                  <a:srgbClr val="FFFF00"/>
                </a:solidFill>
              </a:rPr>
              <a:t>Satipatthana</a:t>
            </a:r>
            <a:r>
              <a:rPr lang="en-US" altLang="zh-CN" sz="2000" b="1" i="1" dirty="0">
                <a:solidFill>
                  <a:srgbClr val="FFFF00"/>
                </a:solidFill>
              </a:rPr>
              <a:t> Sutta and Its Commentary</a:t>
            </a:r>
          </a:p>
          <a:p>
            <a:r>
              <a:rPr lang="en-US" altLang="zh-CN" sz="2000" i="1" dirty="0">
                <a:solidFill>
                  <a:srgbClr val="FFFF00"/>
                </a:solidFill>
              </a:rPr>
              <a:t>https://www.accesstoinsight.org/lib/authors/soma/wayof.html </a:t>
            </a:r>
          </a:p>
          <a:p>
            <a:endParaRPr lang="en-US" altLang="zh-CN" sz="2000" i="1" dirty="0">
              <a:solidFill>
                <a:srgbClr val="FFFF00"/>
              </a:solidFill>
            </a:endParaRPr>
          </a:p>
        </p:txBody>
      </p:sp>
    </p:spTree>
    <p:custDataLst>
      <p:tags r:id="rId2"/>
    </p:custDataLst>
    <p:extLst>
      <p:ext uri="{BB962C8B-B14F-4D97-AF65-F5344CB8AC3E}">
        <p14:creationId xmlns:p14="http://schemas.microsoft.com/office/powerpoint/2010/main" val="1459054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0696"/>
    </mc:Choice>
    <mc:Fallback xmlns="">
      <p:transition spd="slow" advTm="6069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7EC0A50-2EAE-4566-9ED2-6A1F908EA8B3}"/>
              </a:ext>
            </a:extLst>
          </p:cNvPr>
          <p:cNvSpPr txBox="1"/>
          <p:nvPr/>
        </p:nvSpPr>
        <p:spPr>
          <a:xfrm>
            <a:off x="1413892" y="1340768"/>
            <a:ext cx="7560840" cy="4339650"/>
          </a:xfrm>
          <a:prstGeom prst="rect">
            <a:avLst/>
          </a:prstGeom>
          <a:noFill/>
        </p:spPr>
        <p:txBody>
          <a:bodyPr wrap="square" rtlCol="0">
            <a:spAutoFit/>
          </a:bodyPr>
          <a:lstStyle/>
          <a:p>
            <a:r>
              <a:rPr lang="en-US" altLang="zh-CN" sz="2800" b="1" u="sng" dirty="0">
                <a:solidFill>
                  <a:srgbClr val="FFFF00"/>
                </a:solidFill>
              </a:rPr>
              <a:t>5. Right mindfulness</a:t>
            </a:r>
          </a:p>
          <a:p>
            <a:endParaRPr lang="en-US" altLang="zh-CN" sz="1200" b="1" dirty="0">
              <a:solidFill>
                <a:srgbClr val="FFFF00"/>
              </a:solidFill>
            </a:endParaRPr>
          </a:p>
          <a:p>
            <a:pPr>
              <a:lnSpc>
                <a:spcPct val="200000"/>
              </a:lnSpc>
            </a:pPr>
            <a:r>
              <a:rPr lang="en-US" altLang="zh-CN" sz="2800" dirty="0">
                <a:solidFill>
                  <a:srgbClr val="FFFF00"/>
                </a:solidFill>
              </a:rPr>
              <a:t>Four </a:t>
            </a:r>
            <a:r>
              <a:rPr lang="en-US" altLang="zh-CN" sz="2800" dirty="0" err="1">
                <a:solidFill>
                  <a:srgbClr val="FFFF00"/>
                </a:solidFill>
              </a:rPr>
              <a:t>arousings</a:t>
            </a:r>
            <a:r>
              <a:rPr lang="en-US" altLang="zh-CN" sz="2800" dirty="0">
                <a:solidFill>
                  <a:srgbClr val="FFFF00"/>
                </a:solidFill>
              </a:rPr>
              <a:t> of mindfulness: </a:t>
            </a:r>
          </a:p>
          <a:p>
            <a:pPr marL="514350" indent="-514350">
              <a:lnSpc>
                <a:spcPct val="150000"/>
              </a:lnSpc>
              <a:buAutoNum type="arabicParenBoth"/>
            </a:pPr>
            <a:r>
              <a:rPr lang="en-US" altLang="zh-CN" sz="2800" b="1" dirty="0">
                <a:solidFill>
                  <a:srgbClr val="FFFF00"/>
                </a:solidFill>
              </a:rPr>
              <a:t>Mindfulness of the body</a:t>
            </a:r>
            <a:r>
              <a:rPr lang="en-US" altLang="zh-CN" sz="2800" dirty="0">
                <a:solidFill>
                  <a:srgbClr val="FFFF00"/>
                </a:solidFill>
              </a:rPr>
              <a:t>, </a:t>
            </a:r>
          </a:p>
          <a:p>
            <a:pPr marL="514350" indent="-514350">
              <a:lnSpc>
                <a:spcPct val="150000"/>
              </a:lnSpc>
              <a:buAutoNum type="arabicParenBoth"/>
            </a:pPr>
            <a:r>
              <a:rPr lang="en-US" altLang="zh-CN" sz="2800" b="1" dirty="0">
                <a:solidFill>
                  <a:srgbClr val="FFFF00"/>
                </a:solidFill>
              </a:rPr>
              <a:t>Mindfulness of feelings</a:t>
            </a:r>
            <a:r>
              <a:rPr lang="en-US" altLang="zh-CN" sz="2800" dirty="0">
                <a:solidFill>
                  <a:srgbClr val="FFFF00"/>
                </a:solidFill>
              </a:rPr>
              <a:t>, </a:t>
            </a:r>
          </a:p>
          <a:p>
            <a:pPr marL="514350" indent="-514350">
              <a:lnSpc>
                <a:spcPct val="150000"/>
              </a:lnSpc>
              <a:buAutoNum type="arabicParenBoth"/>
            </a:pPr>
            <a:r>
              <a:rPr lang="en-US" altLang="zh-CN" sz="2800" b="1" dirty="0">
                <a:solidFill>
                  <a:srgbClr val="FFFF00"/>
                </a:solidFill>
              </a:rPr>
              <a:t>Mindfulness of the mind (or consciousness)</a:t>
            </a:r>
            <a:r>
              <a:rPr lang="en-US" altLang="zh-CN" sz="2800" dirty="0">
                <a:solidFill>
                  <a:srgbClr val="FFFF00"/>
                </a:solidFill>
              </a:rPr>
              <a:t>, </a:t>
            </a:r>
          </a:p>
          <a:p>
            <a:pPr marL="514350" indent="-514350">
              <a:lnSpc>
                <a:spcPct val="150000"/>
              </a:lnSpc>
              <a:buAutoNum type="arabicParenBoth"/>
            </a:pPr>
            <a:r>
              <a:rPr lang="en-US" altLang="zh-CN" sz="2800" b="1" dirty="0">
                <a:solidFill>
                  <a:srgbClr val="FFFF00"/>
                </a:solidFill>
              </a:rPr>
              <a:t>Mindfulness of mental objects</a:t>
            </a:r>
            <a:r>
              <a:rPr lang="en-US" altLang="zh-CN" sz="2800" dirty="0">
                <a:solidFill>
                  <a:srgbClr val="FFFF00"/>
                </a:solidFill>
              </a:rPr>
              <a:t>.</a:t>
            </a:r>
          </a:p>
          <a:p>
            <a:endParaRPr lang="en-US" altLang="zh-CN" sz="1200" dirty="0">
              <a:solidFill>
                <a:srgbClr val="FFFF00"/>
              </a:solidFill>
            </a:endParaRPr>
          </a:p>
        </p:txBody>
      </p:sp>
      <p:sp>
        <p:nvSpPr>
          <p:cNvPr id="2" name="矩形: 按鈕形 1">
            <a:extLst>
              <a:ext uri="{FF2B5EF4-FFF2-40B4-BE49-F238E27FC236}">
                <a16:creationId xmlns:a16="http://schemas.microsoft.com/office/drawing/2014/main" id="{C8D82BA7-89B7-8551-BB45-B1734362E14D}"/>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3286212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577"/>
    </mc:Choice>
    <mc:Fallback xmlns="">
      <p:transition spd="slow" advTm="1757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92633BE-2010-4A02-A216-FF49541CCFCD}"/>
              </a:ext>
            </a:extLst>
          </p:cNvPr>
          <p:cNvSpPr txBox="1"/>
          <p:nvPr/>
        </p:nvSpPr>
        <p:spPr>
          <a:xfrm>
            <a:off x="546986" y="1352155"/>
            <a:ext cx="5328592" cy="3903504"/>
          </a:xfrm>
          <a:prstGeom prst="rect">
            <a:avLst/>
          </a:prstGeom>
          <a:noFill/>
        </p:spPr>
        <p:txBody>
          <a:bodyPr wrap="square" rtlCol="0">
            <a:spAutoFit/>
          </a:bodyPr>
          <a:lstStyle/>
          <a:p>
            <a:pPr marL="514350" indent="-514350">
              <a:lnSpc>
                <a:spcPct val="150000"/>
              </a:lnSpc>
              <a:buAutoNum type="arabicParenBoth"/>
            </a:pPr>
            <a:r>
              <a:rPr lang="en-US" altLang="zh-CN" sz="2800" b="1" dirty="0">
                <a:solidFill>
                  <a:srgbClr val="FFFF00"/>
                </a:solidFill>
              </a:rPr>
              <a:t>Mindfulness of the body </a:t>
            </a:r>
          </a:p>
          <a:p>
            <a:pPr marL="514350" indent="-514350">
              <a:lnSpc>
                <a:spcPct val="150000"/>
              </a:lnSpc>
              <a:buFont typeface="Wingdings" panose="05000000000000000000" pitchFamily="2" charset="2"/>
              <a:buAutoNum type="circleNumWdWhitePlain"/>
            </a:pPr>
            <a:r>
              <a:rPr lang="en-US" altLang="zh-CN" sz="2800" b="1" dirty="0">
                <a:solidFill>
                  <a:srgbClr val="FFFF00"/>
                </a:solidFill>
              </a:rPr>
              <a:t>Mindfulness of breathing</a:t>
            </a:r>
          </a:p>
          <a:p>
            <a:pPr marL="457200" indent="-457200">
              <a:lnSpc>
                <a:spcPct val="150000"/>
              </a:lnSpc>
              <a:buFontTx/>
              <a:buChar char="-"/>
            </a:pPr>
            <a:r>
              <a:rPr lang="en-US" altLang="zh-CN" sz="2800" dirty="0">
                <a:solidFill>
                  <a:srgbClr val="FFFF00"/>
                </a:solidFill>
              </a:rPr>
              <a:t>Breathing in and out</a:t>
            </a:r>
          </a:p>
          <a:p>
            <a:pPr marL="457200" indent="-457200">
              <a:lnSpc>
                <a:spcPct val="150000"/>
              </a:lnSpc>
              <a:buFontTx/>
              <a:buChar char="-"/>
            </a:pPr>
            <a:r>
              <a:rPr lang="en-US" altLang="zh-CN" sz="2800" dirty="0">
                <a:solidFill>
                  <a:srgbClr val="FFFF00"/>
                </a:solidFill>
              </a:rPr>
              <a:t>Long and short breaths</a:t>
            </a:r>
          </a:p>
          <a:p>
            <a:pPr marL="457200" indent="-457200">
              <a:lnSpc>
                <a:spcPct val="150000"/>
              </a:lnSpc>
              <a:buFontTx/>
              <a:buChar char="-"/>
            </a:pPr>
            <a:r>
              <a:rPr lang="en-US" altLang="zh-CN" sz="2800" dirty="0">
                <a:solidFill>
                  <a:srgbClr val="FFFF00"/>
                </a:solidFill>
              </a:rPr>
              <a:t>Whole breath</a:t>
            </a:r>
          </a:p>
          <a:p>
            <a:pPr marL="457200" indent="-457200">
              <a:lnSpc>
                <a:spcPct val="150000"/>
              </a:lnSpc>
              <a:buFontTx/>
              <a:buChar char="-"/>
            </a:pPr>
            <a:r>
              <a:rPr lang="en-US" altLang="zh-CN" sz="2800" dirty="0">
                <a:solidFill>
                  <a:srgbClr val="FFFF00"/>
                </a:solidFill>
              </a:rPr>
              <a:t>Subtle breath</a:t>
            </a:r>
          </a:p>
        </p:txBody>
      </p:sp>
      <p:sp>
        <p:nvSpPr>
          <p:cNvPr id="2" name="矩形: 按鈕形 1">
            <a:extLst>
              <a:ext uri="{FF2B5EF4-FFF2-40B4-BE49-F238E27FC236}">
                <a16:creationId xmlns:a16="http://schemas.microsoft.com/office/drawing/2014/main" id="{9812B8A6-5782-516A-8343-BF16DE060CA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矩形 2">
            <a:extLst>
              <a:ext uri="{FF2B5EF4-FFF2-40B4-BE49-F238E27FC236}">
                <a16:creationId xmlns:a16="http://schemas.microsoft.com/office/drawing/2014/main" id="{5B3B1E18-2F1B-02F0-B07B-A7B7E3F827A2}"/>
              </a:ext>
            </a:extLst>
          </p:cNvPr>
          <p:cNvSpPr/>
          <p:nvPr/>
        </p:nvSpPr>
        <p:spPr>
          <a:xfrm>
            <a:off x="5302324" y="1052736"/>
            <a:ext cx="6768753" cy="456211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6" name="圖片 5">
            <a:extLst>
              <a:ext uri="{FF2B5EF4-FFF2-40B4-BE49-F238E27FC236}">
                <a16:creationId xmlns:a16="http://schemas.microsoft.com/office/drawing/2014/main" id="{9D45700A-8D44-3F91-9D9A-9BD30836A7A3}"/>
              </a:ext>
            </a:extLst>
          </p:cNvPr>
          <p:cNvPicPr>
            <a:picLocks noChangeAspect="1"/>
          </p:cNvPicPr>
          <p:nvPr/>
        </p:nvPicPr>
        <p:blipFill>
          <a:blip r:embed="rId3"/>
          <a:stretch>
            <a:fillRect/>
          </a:stretch>
        </p:blipFill>
        <p:spPr>
          <a:xfrm>
            <a:off x="5446340" y="1243149"/>
            <a:ext cx="6408712" cy="4191000"/>
          </a:xfrm>
          <a:prstGeom prst="rect">
            <a:avLst/>
          </a:prstGeom>
        </p:spPr>
      </p:pic>
      <p:sp>
        <p:nvSpPr>
          <p:cNvPr id="7" name="矩形 6">
            <a:extLst>
              <a:ext uri="{FF2B5EF4-FFF2-40B4-BE49-F238E27FC236}">
                <a16:creationId xmlns:a16="http://schemas.microsoft.com/office/drawing/2014/main" id="{B22DEA94-A54A-3CF2-39B2-62CED8275F91}"/>
              </a:ext>
            </a:extLst>
          </p:cNvPr>
          <p:cNvSpPr/>
          <p:nvPr/>
        </p:nvSpPr>
        <p:spPr>
          <a:xfrm>
            <a:off x="5662364" y="2780928"/>
            <a:ext cx="3888432" cy="72008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5742366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8328"/>
    </mc:Choice>
    <mc:Fallback xmlns="">
      <p:transition spd="slow" advTm="14832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8491F8E-C6B6-44D7-821F-5292900D47AA}"/>
              </a:ext>
            </a:extLst>
          </p:cNvPr>
          <p:cNvSpPr txBox="1"/>
          <p:nvPr/>
        </p:nvSpPr>
        <p:spPr>
          <a:xfrm>
            <a:off x="549796" y="1669299"/>
            <a:ext cx="9073008" cy="3328988"/>
          </a:xfrm>
          <a:prstGeom prst="rect">
            <a:avLst/>
          </a:prstGeom>
          <a:noFill/>
        </p:spPr>
        <p:txBody>
          <a:bodyPr wrap="square" rtlCol="0">
            <a:spAutoFit/>
          </a:bodyPr>
          <a:lstStyle/>
          <a:p>
            <a:pPr marL="514350" indent="-514350">
              <a:lnSpc>
                <a:spcPts val="4400"/>
              </a:lnSpc>
              <a:spcAft>
                <a:spcPts val="1200"/>
              </a:spcAft>
              <a:buFont typeface="Wingdings" panose="05000000000000000000" pitchFamily="2" charset="2"/>
              <a:buAutoNum type="circleNumWdWhitePlain" startAt="2"/>
            </a:pPr>
            <a:r>
              <a:rPr lang="en-US" altLang="zh-CN" sz="2800" b="1" dirty="0">
                <a:solidFill>
                  <a:srgbClr val="FFFF00"/>
                </a:solidFill>
              </a:rPr>
              <a:t>Mindfulness of postures</a:t>
            </a:r>
          </a:p>
          <a:p>
            <a:pPr marL="457200" indent="-457200">
              <a:lnSpc>
                <a:spcPct val="150000"/>
              </a:lnSpc>
              <a:buFontTx/>
              <a:buChar char="-"/>
            </a:pPr>
            <a:r>
              <a:rPr lang="en-US" altLang="zh-CN" sz="2800" dirty="0">
                <a:solidFill>
                  <a:srgbClr val="FFFF00"/>
                </a:solidFill>
              </a:rPr>
              <a:t>Walking</a:t>
            </a:r>
          </a:p>
          <a:p>
            <a:pPr marL="457200" indent="-457200">
              <a:lnSpc>
                <a:spcPct val="150000"/>
              </a:lnSpc>
              <a:buFontTx/>
              <a:buChar char="-"/>
            </a:pPr>
            <a:r>
              <a:rPr lang="en-US" altLang="zh-CN" sz="2800" dirty="0">
                <a:solidFill>
                  <a:srgbClr val="FFFF00"/>
                </a:solidFill>
              </a:rPr>
              <a:t>Standing </a:t>
            </a:r>
          </a:p>
          <a:p>
            <a:pPr marL="457200" indent="-457200">
              <a:lnSpc>
                <a:spcPct val="150000"/>
              </a:lnSpc>
              <a:buFontTx/>
              <a:buChar char="-"/>
            </a:pPr>
            <a:r>
              <a:rPr lang="en-US" altLang="zh-CN" sz="2800" dirty="0">
                <a:solidFill>
                  <a:srgbClr val="FFFF00"/>
                </a:solidFill>
              </a:rPr>
              <a:t>Sitting </a:t>
            </a:r>
          </a:p>
          <a:p>
            <a:pPr marL="457200" indent="-457200">
              <a:lnSpc>
                <a:spcPct val="150000"/>
              </a:lnSpc>
              <a:buFontTx/>
              <a:buChar char="-"/>
            </a:pPr>
            <a:r>
              <a:rPr lang="en-US" altLang="zh-CN" sz="2800" dirty="0">
                <a:solidFill>
                  <a:srgbClr val="FFFF00"/>
                </a:solidFill>
              </a:rPr>
              <a:t>Lying down</a:t>
            </a:r>
          </a:p>
        </p:txBody>
      </p:sp>
      <p:sp>
        <p:nvSpPr>
          <p:cNvPr id="2" name="矩形: 按鈕形 1">
            <a:extLst>
              <a:ext uri="{FF2B5EF4-FFF2-40B4-BE49-F238E27FC236}">
                <a16:creationId xmlns:a16="http://schemas.microsoft.com/office/drawing/2014/main" id="{AA498C5F-E19D-AF23-5EE9-9364B5A99289}"/>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矩形 2">
            <a:extLst>
              <a:ext uri="{FF2B5EF4-FFF2-40B4-BE49-F238E27FC236}">
                <a16:creationId xmlns:a16="http://schemas.microsoft.com/office/drawing/2014/main" id="{34D29553-58BC-39EB-BBC9-64B79FF66B9F}"/>
              </a:ext>
            </a:extLst>
          </p:cNvPr>
          <p:cNvSpPr/>
          <p:nvPr/>
        </p:nvSpPr>
        <p:spPr>
          <a:xfrm>
            <a:off x="5302324" y="1052736"/>
            <a:ext cx="6768753" cy="4562115"/>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 name="圖片 4">
            <a:extLst>
              <a:ext uri="{FF2B5EF4-FFF2-40B4-BE49-F238E27FC236}">
                <a16:creationId xmlns:a16="http://schemas.microsoft.com/office/drawing/2014/main" id="{89719D43-BCCA-48A7-4868-CA3FA1B90EB9}"/>
              </a:ext>
            </a:extLst>
          </p:cNvPr>
          <p:cNvPicPr>
            <a:picLocks noChangeAspect="1"/>
          </p:cNvPicPr>
          <p:nvPr/>
        </p:nvPicPr>
        <p:blipFill>
          <a:blip r:embed="rId3"/>
          <a:stretch>
            <a:fillRect/>
          </a:stretch>
        </p:blipFill>
        <p:spPr>
          <a:xfrm>
            <a:off x="5446340" y="1243149"/>
            <a:ext cx="6408712" cy="4191000"/>
          </a:xfrm>
          <a:prstGeom prst="rect">
            <a:avLst/>
          </a:prstGeom>
        </p:spPr>
      </p:pic>
      <p:sp>
        <p:nvSpPr>
          <p:cNvPr id="6" name="矩形 5">
            <a:extLst>
              <a:ext uri="{FF2B5EF4-FFF2-40B4-BE49-F238E27FC236}">
                <a16:creationId xmlns:a16="http://schemas.microsoft.com/office/drawing/2014/main" id="{BD872A6B-DE0B-529E-5CC6-E36ABA1B4004}"/>
              </a:ext>
            </a:extLst>
          </p:cNvPr>
          <p:cNvSpPr/>
          <p:nvPr/>
        </p:nvSpPr>
        <p:spPr>
          <a:xfrm>
            <a:off x="5662364" y="2780928"/>
            <a:ext cx="3888432" cy="72008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62628217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1503"/>
    </mc:Choice>
    <mc:Fallback xmlns="">
      <p:transition spd="slow" advTm="10150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CCF3F28-494E-4381-B302-CA005885907A}"/>
              </a:ext>
            </a:extLst>
          </p:cNvPr>
          <p:cNvSpPr txBox="1"/>
          <p:nvPr/>
        </p:nvSpPr>
        <p:spPr>
          <a:xfrm>
            <a:off x="405780" y="1196752"/>
            <a:ext cx="9073008" cy="5339795"/>
          </a:xfrm>
          <a:prstGeom prst="rect">
            <a:avLst/>
          </a:prstGeom>
          <a:noFill/>
        </p:spPr>
        <p:txBody>
          <a:bodyPr wrap="square" rtlCol="0">
            <a:spAutoFit/>
          </a:bodyPr>
          <a:lstStyle/>
          <a:p>
            <a:pPr marL="514350" indent="-514350">
              <a:lnSpc>
                <a:spcPts val="4400"/>
              </a:lnSpc>
              <a:spcAft>
                <a:spcPts val="1200"/>
              </a:spcAft>
              <a:buFont typeface="Wingdings" panose="05000000000000000000" pitchFamily="2" charset="2"/>
              <a:buAutoNum type="circleNumWdWhitePlain" startAt="3"/>
            </a:pPr>
            <a:r>
              <a:rPr lang="en-US" altLang="zh-CN" sz="2800" b="1" dirty="0">
                <a:solidFill>
                  <a:srgbClr val="FFFF00"/>
                </a:solidFill>
              </a:rPr>
              <a:t>Clear comprehension</a:t>
            </a:r>
          </a:p>
          <a:p>
            <a:pPr marL="457200" indent="-457200">
              <a:lnSpc>
                <a:spcPts val="4400"/>
              </a:lnSpc>
              <a:buFontTx/>
              <a:buChar char="-"/>
            </a:pPr>
            <a:r>
              <a:rPr lang="en-US" altLang="zh-CN" sz="2800" dirty="0">
                <a:solidFill>
                  <a:srgbClr val="FFFF00"/>
                </a:solidFill>
              </a:rPr>
              <a:t>Going forwards and backwards</a:t>
            </a:r>
          </a:p>
          <a:p>
            <a:pPr marL="457200" indent="-457200">
              <a:lnSpc>
                <a:spcPts val="4400"/>
              </a:lnSpc>
              <a:buFontTx/>
              <a:buChar char="-"/>
            </a:pPr>
            <a:r>
              <a:rPr lang="en-US" altLang="zh-CN" sz="2800" dirty="0">
                <a:solidFill>
                  <a:srgbClr val="FFFF00"/>
                </a:solidFill>
              </a:rPr>
              <a:t>Looking straight and sideways</a:t>
            </a:r>
          </a:p>
          <a:p>
            <a:pPr marL="457200" indent="-457200">
              <a:lnSpc>
                <a:spcPts val="4400"/>
              </a:lnSpc>
              <a:buFontTx/>
              <a:buChar char="-"/>
            </a:pPr>
            <a:r>
              <a:rPr lang="en-US" altLang="zh-CN" sz="2800" dirty="0">
                <a:solidFill>
                  <a:srgbClr val="FFFF00"/>
                </a:solidFill>
              </a:rPr>
              <a:t>Bending and stretching</a:t>
            </a:r>
          </a:p>
          <a:p>
            <a:pPr marL="457200" indent="-457200">
              <a:lnSpc>
                <a:spcPts val="4400"/>
              </a:lnSpc>
              <a:buFontTx/>
              <a:buChar char="-"/>
            </a:pPr>
            <a:r>
              <a:rPr lang="en-US" altLang="zh-CN" sz="2800" dirty="0">
                <a:solidFill>
                  <a:srgbClr val="FFFF00"/>
                </a:solidFill>
              </a:rPr>
              <a:t>Wearing clothes and going out</a:t>
            </a:r>
          </a:p>
          <a:p>
            <a:pPr marL="457200" indent="-457200">
              <a:lnSpc>
                <a:spcPts val="4400"/>
              </a:lnSpc>
              <a:buFontTx/>
              <a:buChar char="-"/>
            </a:pPr>
            <a:r>
              <a:rPr lang="en-US" altLang="zh-CN" sz="2800" dirty="0">
                <a:solidFill>
                  <a:srgbClr val="FFFF00"/>
                </a:solidFill>
              </a:rPr>
              <a:t>Eating, drinking, chewing and </a:t>
            </a:r>
            <a:r>
              <a:rPr lang="en-US" altLang="zh-CN" sz="2800" dirty="0" err="1">
                <a:solidFill>
                  <a:srgbClr val="FFFF00"/>
                </a:solidFill>
              </a:rPr>
              <a:t>savouring</a:t>
            </a:r>
            <a:endParaRPr lang="en-US" altLang="zh-CN" sz="2800" dirty="0">
              <a:solidFill>
                <a:srgbClr val="FFFF00"/>
              </a:solidFill>
            </a:endParaRPr>
          </a:p>
          <a:p>
            <a:pPr marL="457200" indent="-457200">
              <a:lnSpc>
                <a:spcPts val="4400"/>
              </a:lnSpc>
              <a:buFontTx/>
              <a:buChar char="-"/>
            </a:pPr>
            <a:r>
              <a:rPr lang="en-US" altLang="zh-CN" sz="2800" dirty="0">
                <a:solidFill>
                  <a:srgbClr val="FFFF00"/>
                </a:solidFill>
              </a:rPr>
              <a:t>Defecating and urinating</a:t>
            </a:r>
          </a:p>
          <a:p>
            <a:pPr marL="457200" indent="-457200">
              <a:lnSpc>
                <a:spcPts val="4400"/>
              </a:lnSpc>
              <a:buFontTx/>
              <a:buChar char="-"/>
            </a:pPr>
            <a:r>
              <a:rPr lang="en-US" altLang="zh-CN" sz="2800" dirty="0">
                <a:solidFill>
                  <a:srgbClr val="FFFF00"/>
                </a:solidFill>
              </a:rPr>
              <a:t>Speaking and keeping silence</a:t>
            </a:r>
          </a:p>
          <a:p>
            <a:pPr marL="457200" indent="-457200">
              <a:lnSpc>
                <a:spcPct val="150000"/>
              </a:lnSpc>
              <a:buFontTx/>
              <a:buChar char="-"/>
            </a:pPr>
            <a:endParaRPr lang="en-US" altLang="zh-CN" sz="2800" dirty="0">
              <a:solidFill>
                <a:srgbClr val="FFFF00"/>
              </a:solidFill>
            </a:endParaRPr>
          </a:p>
        </p:txBody>
      </p:sp>
      <p:sp>
        <p:nvSpPr>
          <p:cNvPr id="2" name="矩形: 按鈕形 1">
            <a:extLst>
              <a:ext uri="{FF2B5EF4-FFF2-40B4-BE49-F238E27FC236}">
                <a16:creationId xmlns:a16="http://schemas.microsoft.com/office/drawing/2014/main" id="{8526E7AB-D59F-3961-FA2F-F9683002B4B2}"/>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矩形 2">
            <a:extLst>
              <a:ext uri="{FF2B5EF4-FFF2-40B4-BE49-F238E27FC236}">
                <a16:creationId xmlns:a16="http://schemas.microsoft.com/office/drawing/2014/main" id="{975F1996-9A98-4E82-E945-4341ADBA7C9C}"/>
              </a:ext>
            </a:extLst>
          </p:cNvPr>
          <p:cNvSpPr/>
          <p:nvPr/>
        </p:nvSpPr>
        <p:spPr>
          <a:xfrm>
            <a:off x="6022405" y="-9679"/>
            <a:ext cx="6048672" cy="387072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5" name="圖片 4">
            <a:extLst>
              <a:ext uri="{FF2B5EF4-FFF2-40B4-BE49-F238E27FC236}">
                <a16:creationId xmlns:a16="http://schemas.microsoft.com/office/drawing/2014/main" id="{689F4D26-D8C2-F63F-93B1-4928571A7430}"/>
              </a:ext>
            </a:extLst>
          </p:cNvPr>
          <p:cNvPicPr>
            <a:picLocks noChangeAspect="1"/>
          </p:cNvPicPr>
          <p:nvPr/>
        </p:nvPicPr>
        <p:blipFill>
          <a:blip r:embed="rId3"/>
          <a:stretch>
            <a:fillRect/>
          </a:stretch>
        </p:blipFill>
        <p:spPr>
          <a:xfrm>
            <a:off x="6166420" y="148477"/>
            <a:ext cx="5804647" cy="3572119"/>
          </a:xfrm>
          <a:prstGeom prst="rect">
            <a:avLst/>
          </a:prstGeom>
        </p:spPr>
      </p:pic>
      <p:sp>
        <p:nvSpPr>
          <p:cNvPr id="6" name="矩形 5">
            <a:extLst>
              <a:ext uri="{FF2B5EF4-FFF2-40B4-BE49-F238E27FC236}">
                <a16:creationId xmlns:a16="http://schemas.microsoft.com/office/drawing/2014/main" id="{5615B4B6-7ACC-7696-3746-E6A2E58C132D}"/>
              </a:ext>
            </a:extLst>
          </p:cNvPr>
          <p:cNvSpPr/>
          <p:nvPr/>
        </p:nvSpPr>
        <p:spPr>
          <a:xfrm>
            <a:off x="6310436" y="1447101"/>
            <a:ext cx="3456384" cy="61374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26869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668"/>
    </mc:Choice>
    <mc:Fallback xmlns="">
      <p:transition spd="slow" advTm="4866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330D253-9459-4DC7-B132-B6C786793600}"/>
              </a:ext>
            </a:extLst>
          </p:cNvPr>
          <p:cNvSpPr txBox="1"/>
          <p:nvPr/>
        </p:nvSpPr>
        <p:spPr>
          <a:xfrm>
            <a:off x="837828" y="1772816"/>
            <a:ext cx="7560840" cy="3041730"/>
          </a:xfrm>
          <a:prstGeom prst="rect">
            <a:avLst/>
          </a:prstGeom>
          <a:noFill/>
        </p:spPr>
        <p:txBody>
          <a:bodyPr wrap="square" rtlCol="0">
            <a:spAutoFit/>
          </a:bodyPr>
          <a:lstStyle/>
          <a:p>
            <a:pPr>
              <a:lnSpc>
                <a:spcPct val="150000"/>
              </a:lnSpc>
            </a:pPr>
            <a:r>
              <a:rPr lang="en-US" altLang="zh-CN" sz="2800" b="1" dirty="0">
                <a:solidFill>
                  <a:srgbClr val="FFFF00"/>
                </a:solidFill>
              </a:rPr>
              <a:t>(2) Mindfulness of Feelings</a:t>
            </a:r>
          </a:p>
          <a:p>
            <a:endParaRPr lang="en-US" altLang="zh-CN" sz="2800" dirty="0">
              <a:solidFill>
                <a:srgbClr val="FFFF00"/>
              </a:solidFill>
            </a:endParaRPr>
          </a:p>
          <a:p>
            <a:pPr marL="457200" indent="-457200">
              <a:lnSpc>
                <a:spcPct val="150000"/>
              </a:lnSpc>
              <a:buFontTx/>
              <a:buChar char="-"/>
            </a:pPr>
            <a:r>
              <a:rPr lang="en-US" altLang="zh-CN" sz="2800" dirty="0">
                <a:solidFill>
                  <a:srgbClr val="FFFF00"/>
                </a:solidFill>
              </a:rPr>
              <a:t>Pleasant feeling</a:t>
            </a:r>
          </a:p>
          <a:p>
            <a:pPr marL="457200" indent="-457200">
              <a:lnSpc>
                <a:spcPct val="150000"/>
              </a:lnSpc>
              <a:buFontTx/>
              <a:buChar char="-"/>
            </a:pPr>
            <a:r>
              <a:rPr lang="en-US" altLang="zh-CN" sz="2800" dirty="0">
                <a:solidFill>
                  <a:srgbClr val="FFFF00"/>
                </a:solidFill>
              </a:rPr>
              <a:t>Painful feeling</a:t>
            </a:r>
          </a:p>
          <a:p>
            <a:pPr marL="457200" indent="-457200">
              <a:lnSpc>
                <a:spcPct val="150000"/>
              </a:lnSpc>
              <a:buFontTx/>
              <a:buChar char="-"/>
            </a:pPr>
            <a:r>
              <a:rPr lang="en-US" altLang="zh-CN" sz="2800" dirty="0">
                <a:solidFill>
                  <a:srgbClr val="FFFF00"/>
                </a:solidFill>
              </a:rPr>
              <a:t>Neither pleasant nor painful feeling</a:t>
            </a:r>
          </a:p>
        </p:txBody>
      </p:sp>
      <p:sp>
        <p:nvSpPr>
          <p:cNvPr id="2" name="矩形: 按鈕形 1">
            <a:extLst>
              <a:ext uri="{FF2B5EF4-FFF2-40B4-BE49-F238E27FC236}">
                <a16:creationId xmlns:a16="http://schemas.microsoft.com/office/drawing/2014/main" id="{EDB96903-863C-9DA0-42CC-8213A234C99C}"/>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矩形 2">
            <a:extLst>
              <a:ext uri="{FF2B5EF4-FFF2-40B4-BE49-F238E27FC236}">
                <a16:creationId xmlns:a16="http://schemas.microsoft.com/office/drawing/2014/main" id="{A5A7BE28-4C0A-9C43-EF76-AF3FAB98ED5A}"/>
              </a:ext>
            </a:extLst>
          </p:cNvPr>
          <p:cNvSpPr/>
          <p:nvPr/>
        </p:nvSpPr>
        <p:spPr>
          <a:xfrm>
            <a:off x="6022405" y="-9679"/>
            <a:ext cx="6048672" cy="387072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 name="圖片 3">
            <a:extLst>
              <a:ext uri="{FF2B5EF4-FFF2-40B4-BE49-F238E27FC236}">
                <a16:creationId xmlns:a16="http://schemas.microsoft.com/office/drawing/2014/main" id="{238F96E0-1B09-C35C-31BC-BC75D55BACC5}"/>
              </a:ext>
            </a:extLst>
          </p:cNvPr>
          <p:cNvPicPr>
            <a:picLocks noChangeAspect="1"/>
          </p:cNvPicPr>
          <p:nvPr/>
        </p:nvPicPr>
        <p:blipFill>
          <a:blip r:embed="rId3"/>
          <a:stretch>
            <a:fillRect/>
          </a:stretch>
        </p:blipFill>
        <p:spPr>
          <a:xfrm>
            <a:off x="6166420" y="148477"/>
            <a:ext cx="5804647" cy="3572119"/>
          </a:xfrm>
          <a:prstGeom prst="rect">
            <a:avLst/>
          </a:prstGeom>
        </p:spPr>
      </p:pic>
      <p:sp>
        <p:nvSpPr>
          <p:cNvPr id="6" name="矩形 5">
            <a:extLst>
              <a:ext uri="{FF2B5EF4-FFF2-40B4-BE49-F238E27FC236}">
                <a16:creationId xmlns:a16="http://schemas.microsoft.com/office/drawing/2014/main" id="{A825D37B-8D22-1C6F-39A6-ADBDFE482FE7}"/>
              </a:ext>
            </a:extLst>
          </p:cNvPr>
          <p:cNvSpPr/>
          <p:nvPr/>
        </p:nvSpPr>
        <p:spPr>
          <a:xfrm>
            <a:off x="6310436" y="2023165"/>
            <a:ext cx="3456384" cy="61374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87392278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0075"/>
    </mc:Choice>
    <mc:Fallback xmlns="">
      <p:transition spd="slow" advTm="30075"/>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C4C323F-3EF9-41E3-A1A8-C4318CA0BFDB}"/>
              </a:ext>
            </a:extLst>
          </p:cNvPr>
          <p:cNvSpPr txBox="1"/>
          <p:nvPr/>
        </p:nvSpPr>
        <p:spPr>
          <a:xfrm>
            <a:off x="837828" y="1052736"/>
            <a:ext cx="7560840" cy="5627053"/>
          </a:xfrm>
          <a:prstGeom prst="rect">
            <a:avLst/>
          </a:prstGeom>
          <a:noFill/>
        </p:spPr>
        <p:txBody>
          <a:bodyPr wrap="square" rtlCol="0">
            <a:spAutoFit/>
          </a:bodyPr>
          <a:lstStyle/>
          <a:p>
            <a:pPr>
              <a:lnSpc>
                <a:spcPct val="150000"/>
              </a:lnSpc>
            </a:pPr>
            <a:r>
              <a:rPr lang="en-US" altLang="zh-CN" sz="2800" b="1" dirty="0">
                <a:solidFill>
                  <a:srgbClr val="FFFF00"/>
                </a:solidFill>
              </a:rPr>
              <a:t>(3) Mindfulness of the mind</a:t>
            </a:r>
          </a:p>
          <a:p>
            <a:endParaRPr lang="en-US" altLang="zh-CN" sz="2800" dirty="0">
              <a:solidFill>
                <a:srgbClr val="FFFF00"/>
              </a:solidFill>
            </a:endParaRPr>
          </a:p>
          <a:p>
            <a:pPr marL="457200" indent="-457200">
              <a:lnSpc>
                <a:spcPct val="150000"/>
              </a:lnSpc>
              <a:buFontTx/>
              <a:buChar char="-"/>
            </a:pPr>
            <a:r>
              <a:rPr lang="en-US" altLang="zh-CN" sz="2800" dirty="0">
                <a:solidFill>
                  <a:srgbClr val="FFFF00"/>
                </a:solidFill>
              </a:rPr>
              <a:t>Mind with or without lust</a:t>
            </a:r>
          </a:p>
          <a:p>
            <a:pPr marL="457200" indent="-457200">
              <a:lnSpc>
                <a:spcPct val="150000"/>
              </a:lnSpc>
              <a:buFontTx/>
              <a:buChar char="-"/>
            </a:pPr>
            <a:r>
              <a:rPr lang="en-US" altLang="zh-CN" sz="2800" dirty="0">
                <a:solidFill>
                  <a:srgbClr val="FFFF00"/>
                </a:solidFill>
              </a:rPr>
              <a:t>Mind with or without hatred</a:t>
            </a:r>
          </a:p>
          <a:p>
            <a:pPr marL="457200" indent="-457200">
              <a:lnSpc>
                <a:spcPct val="150000"/>
              </a:lnSpc>
              <a:buFontTx/>
              <a:buChar char="-"/>
            </a:pPr>
            <a:r>
              <a:rPr lang="en-US" altLang="zh-CN" sz="2800" dirty="0">
                <a:solidFill>
                  <a:srgbClr val="FFFF00"/>
                </a:solidFill>
              </a:rPr>
              <a:t>Mind with or without ignorance</a:t>
            </a:r>
          </a:p>
          <a:p>
            <a:pPr marL="457200" indent="-457200">
              <a:lnSpc>
                <a:spcPct val="150000"/>
              </a:lnSpc>
              <a:buFontTx/>
              <a:buChar char="-"/>
            </a:pPr>
            <a:r>
              <a:rPr lang="en-US" altLang="zh-CN" sz="2800" dirty="0">
                <a:solidFill>
                  <a:srgbClr val="FFFF00"/>
                </a:solidFill>
              </a:rPr>
              <a:t>. . .</a:t>
            </a:r>
          </a:p>
          <a:p>
            <a:pPr marL="457200" indent="-457200">
              <a:lnSpc>
                <a:spcPct val="150000"/>
              </a:lnSpc>
              <a:buFontTx/>
              <a:buChar char="-"/>
            </a:pPr>
            <a:r>
              <a:rPr lang="en-US" altLang="zh-CN" sz="2800" dirty="0">
                <a:solidFill>
                  <a:srgbClr val="FFFF00"/>
                </a:solidFill>
              </a:rPr>
              <a:t>Mind quieted or not quieted</a:t>
            </a:r>
          </a:p>
          <a:p>
            <a:pPr marL="457200" indent="-457200">
              <a:lnSpc>
                <a:spcPct val="150000"/>
              </a:lnSpc>
              <a:buFontTx/>
              <a:buChar char="-"/>
            </a:pPr>
            <a:r>
              <a:rPr lang="en-US" altLang="zh-CN" sz="2800" dirty="0">
                <a:solidFill>
                  <a:srgbClr val="FFFF00"/>
                </a:solidFill>
              </a:rPr>
              <a:t>Mind freed or not freed</a:t>
            </a:r>
          </a:p>
          <a:p>
            <a:pPr marL="457200" indent="-457200">
              <a:lnSpc>
                <a:spcPct val="150000"/>
              </a:lnSpc>
              <a:buFontTx/>
              <a:buChar char="-"/>
            </a:pPr>
            <a:endParaRPr lang="en-US" altLang="zh-CN" sz="2800" dirty="0">
              <a:solidFill>
                <a:srgbClr val="FFFF00"/>
              </a:solidFill>
            </a:endParaRPr>
          </a:p>
        </p:txBody>
      </p:sp>
      <p:sp>
        <p:nvSpPr>
          <p:cNvPr id="2" name="矩形: 按鈕形 1">
            <a:extLst>
              <a:ext uri="{FF2B5EF4-FFF2-40B4-BE49-F238E27FC236}">
                <a16:creationId xmlns:a16="http://schemas.microsoft.com/office/drawing/2014/main" id="{554567C6-52AF-2DEF-DD92-B09A5E3CD1B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矩形 2">
            <a:extLst>
              <a:ext uri="{FF2B5EF4-FFF2-40B4-BE49-F238E27FC236}">
                <a16:creationId xmlns:a16="http://schemas.microsoft.com/office/drawing/2014/main" id="{8AF04B40-4DC7-A68A-7826-5E512E4599D4}"/>
              </a:ext>
            </a:extLst>
          </p:cNvPr>
          <p:cNvSpPr/>
          <p:nvPr/>
        </p:nvSpPr>
        <p:spPr>
          <a:xfrm>
            <a:off x="6094412" y="-9679"/>
            <a:ext cx="6048672" cy="387072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 name="圖片 3">
            <a:extLst>
              <a:ext uri="{FF2B5EF4-FFF2-40B4-BE49-F238E27FC236}">
                <a16:creationId xmlns:a16="http://schemas.microsoft.com/office/drawing/2014/main" id="{92347A8B-5739-416A-C954-0E7DA3F7CA98}"/>
              </a:ext>
            </a:extLst>
          </p:cNvPr>
          <p:cNvPicPr>
            <a:picLocks noChangeAspect="1"/>
          </p:cNvPicPr>
          <p:nvPr/>
        </p:nvPicPr>
        <p:blipFill>
          <a:blip r:embed="rId3"/>
          <a:stretch>
            <a:fillRect/>
          </a:stretch>
        </p:blipFill>
        <p:spPr>
          <a:xfrm>
            <a:off x="6238427" y="148477"/>
            <a:ext cx="5804647" cy="3572119"/>
          </a:xfrm>
          <a:prstGeom prst="rect">
            <a:avLst/>
          </a:prstGeom>
        </p:spPr>
      </p:pic>
      <p:sp>
        <p:nvSpPr>
          <p:cNvPr id="6" name="矩形 5">
            <a:extLst>
              <a:ext uri="{FF2B5EF4-FFF2-40B4-BE49-F238E27FC236}">
                <a16:creationId xmlns:a16="http://schemas.microsoft.com/office/drawing/2014/main" id="{3CAE25E9-2919-A1CA-62E8-D9F1C33B004C}"/>
              </a:ext>
            </a:extLst>
          </p:cNvPr>
          <p:cNvSpPr/>
          <p:nvPr/>
        </p:nvSpPr>
        <p:spPr>
          <a:xfrm>
            <a:off x="6382442" y="2492896"/>
            <a:ext cx="5544617" cy="61374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93161147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3947"/>
    </mc:Choice>
    <mc:Fallback xmlns="">
      <p:transition spd="slow" advTm="3394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C9CBBAA-7FF2-4A22-9710-125B1B7F4D36}"/>
              </a:ext>
            </a:extLst>
          </p:cNvPr>
          <p:cNvSpPr txBox="1"/>
          <p:nvPr/>
        </p:nvSpPr>
        <p:spPr>
          <a:xfrm>
            <a:off x="837828" y="1412776"/>
            <a:ext cx="7560840" cy="4334392"/>
          </a:xfrm>
          <a:prstGeom prst="rect">
            <a:avLst/>
          </a:prstGeom>
          <a:noFill/>
        </p:spPr>
        <p:txBody>
          <a:bodyPr wrap="square" rtlCol="0">
            <a:spAutoFit/>
          </a:bodyPr>
          <a:lstStyle/>
          <a:p>
            <a:pPr>
              <a:lnSpc>
                <a:spcPct val="150000"/>
              </a:lnSpc>
            </a:pPr>
            <a:r>
              <a:rPr lang="en-US" altLang="zh-CN" sz="2800" b="1" dirty="0">
                <a:solidFill>
                  <a:srgbClr val="FFFF00"/>
                </a:solidFill>
              </a:rPr>
              <a:t>(4) Mindfulness of mental objects</a:t>
            </a:r>
          </a:p>
          <a:p>
            <a:endParaRPr lang="en-US" altLang="zh-CN" sz="2800" dirty="0">
              <a:solidFill>
                <a:srgbClr val="FFFF00"/>
              </a:solidFill>
            </a:endParaRPr>
          </a:p>
          <a:p>
            <a:pPr marL="457200" indent="-457200">
              <a:lnSpc>
                <a:spcPct val="150000"/>
              </a:lnSpc>
              <a:buFontTx/>
              <a:buChar char="-"/>
            </a:pPr>
            <a:r>
              <a:rPr lang="en-US" altLang="zh-CN" sz="2800" dirty="0">
                <a:solidFill>
                  <a:srgbClr val="FFFF00"/>
                </a:solidFill>
              </a:rPr>
              <a:t>Five hindrances</a:t>
            </a:r>
          </a:p>
          <a:p>
            <a:pPr marL="457200" indent="-457200">
              <a:lnSpc>
                <a:spcPct val="150000"/>
              </a:lnSpc>
              <a:buFontTx/>
              <a:buChar char="-"/>
            </a:pPr>
            <a:r>
              <a:rPr lang="en-US" altLang="zh-CN" sz="2800" dirty="0">
                <a:solidFill>
                  <a:srgbClr val="FFFF00"/>
                </a:solidFill>
              </a:rPr>
              <a:t>Five aggregates of clinging</a:t>
            </a:r>
          </a:p>
          <a:p>
            <a:pPr marL="457200" indent="-457200">
              <a:lnSpc>
                <a:spcPct val="150000"/>
              </a:lnSpc>
              <a:buFontTx/>
              <a:buChar char="-"/>
            </a:pPr>
            <a:r>
              <a:rPr lang="en-US" altLang="zh-CN" sz="2800" dirty="0">
                <a:solidFill>
                  <a:srgbClr val="FFFF00"/>
                </a:solidFill>
              </a:rPr>
              <a:t>Six internal and six external sense-bases</a:t>
            </a:r>
          </a:p>
          <a:p>
            <a:pPr marL="457200" indent="-457200">
              <a:lnSpc>
                <a:spcPct val="150000"/>
              </a:lnSpc>
              <a:buFontTx/>
              <a:buChar char="-"/>
            </a:pPr>
            <a:r>
              <a:rPr lang="en-US" altLang="zh-CN" sz="2800" dirty="0">
                <a:solidFill>
                  <a:srgbClr val="FFFF00"/>
                </a:solidFill>
              </a:rPr>
              <a:t>Seven factors of enlightenment</a:t>
            </a:r>
          </a:p>
          <a:p>
            <a:pPr marL="457200" indent="-457200">
              <a:lnSpc>
                <a:spcPct val="150000"/>
              </a:lnSpc>
              <a:buFontTx/>
              <a:buChar char="-"/>
            </a:pPr>
            <a:r>
              <a:rPr lang="en-US" altLang="zh-CN" sz="2800" dirty="0">
                <a:solidFill>
                  <a:srgbClr val="FFFF00"/>
                </a:solidFill>
              </a:rPr>
              <a:t>Four noble truths</a:t>
            </a:r>
          </a:p>
        </p:txBody>
      </p:sp>
      <p:sp>
        <p:nvSpPr>
          <p:cNvPr id="2" name="矩形: 按鈕形 1">
            <a:extLst>
              <a:ext uri="{FF2B5EF4-FFF2-40B4-BE49-F238E27FC236}">
                <a16:creationId xmlns:a16="http://schemas.microsoft.com/office/drawing/2014/main" id="{129EFC34-9C0C-60A8-7046-817F0446544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矩形 2">
            <a:extLst>
              <a:ext uri="{FF2B5EF4-FFF2-40B4-BE49-F238E27FC236}">
                <a16:creationId xmlns:a16="http://schemas.microsoft.com/office/drawing/2014/main" id="{AF45545D-A97F-ADF3-0583-1F2F8611471D}"/>
              </a:ext>
            </a:extLst>
          </p:cNvPr>
          <p:cNvSpPr/>
          <p:nvPr/>
        </p:nvSpPr>
        <p:spPr>
          <a:xfrm>
            <a:off x="6022405" y="-9679"/>
            <a:ext cx="6048672" cy="387072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4" name="圖片 3">
            <a:extLst>
              <a:ext uri="{FF2B5EF4-FFF2-40B4-BE49-F238E27FC236}">
                <a16:creationId xmlns:a16="http://schemas.microsoft.com/office/drawing/2014/main" id="{1832B0B4-143E-B093-5726-035D2C803F89}"/>
              </a:ext>
            </a:extLst>
          </p:cNvPr>
          <p:cNvPicPr>
            <a:picLocks noChangeAspect="1"/>
          </p:cNvPicPr>
          <p:nvPr/>
        </p:nvPicPr>
        <p:blipFill>
          <a:blip r:embed="rId3"/>
          <a:stretch>
            <a:fillRect/>
          </a:stretch>
        </p:blipFill>
        <p:spPr>
          <a:xfrm>
            <a:off x="6166420" y="148477"/>
            <a:ext cx="5804647" cy="3572119"/>
          </a:xfrm>
          <a:prstGeom prst="rect">
            <a:avLst/>
          </a:prstGeom>
        </p:spPr>
      </p:pic>
      <p:sp>
        <p:nvSpPr>
          <p:cNvPr id="6" name="矩形 5">
            <a:extLst>
              <a:ext uri="{FF2B5EF4-FFF2-40B4-BE49-F238E27FC236}">
                <a16:creationId xmlns:a16="http://schemas.microsoft.com/office/drawing/2014/main" id="{63C904ED-DED8-893F-7346-5ABFA595CB73}"/>
              </a:ext>
            </a:extLst>
          </p:cNvPr>
          <p:cNvSpPr/>
          <p:nvPr/>
        </p:nvSpPr>
        <p:spPr>
          <a:xfrm>
            <a:off x="6310436" y="3031277"/>
            <a:ext cx="4248472" cy="61374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662863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9551"/>
    </mc:Choice>
    <mc:Fallback xmlns="">
      <p:transition spd="slow" advTm="7955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830D657-5BA6-0BB9-3BD1-574888533C3A}"/>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5" name="矩形: 按鈕形 4">
            <a:extLst>
              <a:ext uri="{FF2B5EF4-FFF2-40B4-BE49-F238E27FC236}">
                <a16:creationId xmlns:a16="http://schemas.microsoft.com/office/drawing/2014/main" id="{F6D1FA6C-0E47-4498-ABF4-4C64B7FB58B8}"/>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6" name="圖片 5">
            <a:extLst>
              <a:ext uri="{FF2B5EF4-FFF2-40B4-BE49-F238E27FC236}">
                <a16:creationId xmlns:a16="http://schemas.microsoft.com/office/drawing/2014/main" id="{F0929B81-E465-824A-1048-1359E366B3F9}"/>
              </a:ext>
            </a:extLst>
          </p:cNvPr>
          <p:cNvPicPr>
            <a:picLocks noChangeAspect="1"/>
          </p:cNvPicPr>
          <p:nvPr/>
        </p:nvPicPr>
        <p:blipFill>
          <a:blip r:embed="rId3"/>
          <a:stretch>
            <a:fillRect/>
          </a:stretch>
        </p:blipFill>
        <p:spPr>
          <a:xfrm>
            <a:off x="382090" y="2132856"/>
            <a:ext cx="11256938" cy="4697874"/>
          </a:xfrm>
          <a:prstGeom prst="rect">
            <a:avLst/>
          </a:prstGeom>
        </p:spPr>
      </p:pic>
      <p:sp>
        <p:nvSpPr>
          <p:cNvPr id="7" name="矩形 6">
            <a:extLst>
              <a:ext uri="{FF2B5EF4-FFF2-40B4-BE49-F238E27FC236}">
                <a16:creationId xmlns:a16="http://schemas.microsoft.com/office/drawing/2014/main" id="{7C795B07-E768-F89A-8F6D-4B070D7CD214}"/>
              </a:ext>
            </a:extLst>
          </p:cNvPr>
          <p:cNvSpPr/>
          <p:nvPr/>
        </p:nvSpPr>
        <p:spPr>
          <a:xfrm>
            <a:off x="4294212" y="5517232"/>
            <a:ext cx="2880320" cy="50405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054613764"/>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753C38AB-D304-4B49-957B-6679A4022FCB}"/>
              </a:ext>
            </a:extLst>
          </p:cNvPr>
          <p:cNvSpPr txBox="1"/>
          <p:nvPr/>
        </p:nvSpPr>
        <p:spPr>
          <a:xfrm>
            <a:off x="765820" y="1484784"/>
            <a:ext cx="11125236" cy="4615238"/>
          </a:xfrm>
          <a:prstGeom prst="rect">
            <a:avLst/>
          </a:prstGeom>
          <a:noFill/>
        </p:spPr>
        <p:txBody>
          <a:bodyPr wrap="square" rtlCol="0">
            <a:spAutoFit/>
          </a:bodyPr>
          <a:lstStyle/>
          <a:p>
            <a:r>
              <a:rPr lang="en-US" altLang="zh-CN" sz="2800" b="1" u="sng" dirty="0">
                <a:solidFill>
                  <a:srgbClr val="FFFF00"/>
                </a:solidFill>
              </a:rPr>
              <a:t>6. Right concentration</a:t>
            </a:r>
          </a:p>
          <a:p>
            <a:endParaRPr lang="en-US" altLang="zh-CN" sz="2800" b="1" dirty="0">
              <a:solidFill>
                <a:srgbClr val="FFFF00"/>
              </a:solidFill>
            </a:endParaRPr>
          </a:p>
          <a:p>
            <a:r>
              <a:rPr lang="en-US" altLang="zh-CN" sz="2800" b="1" dirty="0">
                <a:solidFill>
                  <a:srgbClr val="FFFF00"/>
                </a:solidFill>
              </a:rPr>
              <a:t>First jhana</a:t>
            </a:r>
          </a:p>
          <a:p>
            <a:endParaRPr lang="en-US" altLang="zh-CN" sz="1200" b="1" dirty="0">
              <a:solidFill>
                <a:srgbClr val="FFFF00"/>
              </a:solidFill>
            </a:endParaRPr>
          </a:p>
          <a:p>
            <a:pPr>
              <a:lnSpc>
                <a:spcPct val="150000"/>
              </a:lnSpc>
            </a:pPr>
            <a:r>
              <a:rPr lang="en-US" altLang="zh-CN" sz="2800" dirty="0">
                <a:solidFill>
                  <a:srgbClr val="FFFF00"/>
                </a:solidFill>
              </a:rPr>
              <a:t>[</a:t>
            </a:r>
            <a:r>
              <a:rPr lang="en-US" altLang="zh-CN" sz="2800" dirty="0" err="1">
                <a:solidFill>
                  <a:srgbClr val="FFFF00"/>
                </a:solidFill>
              </a:rPr>
              <a:t>i</a:t>
            </a:r>
            <a:r>
              <a:rPr lang="en-US" altLang="zh-CN" sz="2800" dirty="0">
                <a:solidFill>
                  <a:srgbClr val="FFFF00"/>
                </a:solidFill>
              </a:rPr>
              <a:t>] </a:t>
            </a:r>
            <a:r>
              <a:rPr lang="en-US" altLang="zh-CN" sz="2800" b="1" dirty="0">
                <a:solidFill>
                  <a:srgbClr val="FFFF00"/>
                </a:solidFill>
              </a:rPr>
              <a:t>Here, the monk, detached from sense-desires, detached from unwholesome states, enters and remains in the first jhana</a:t>
            </a:r>
            <a:r>
              <a:rPr lang="en-US" altLang="zh-CN" sz="2800" dirty="0">
                <a:solidFill>
                  <a:srgbClr val="FFFF00"/>
                </a:solidFill>
              </a:rPr>
              <a:t> (level of absorption concentration, Sanskrit: </a:t>
            </a:r>
            <a:r>
              <a:rPr lang="en-US" altLang="zh-CN" sz="2800" dirty="0" err="1">
                <a:solidFill>
                  <a:srgbClr val="FFFF00"/>
                </a:solidFill>
              </a:rPr>
              <a:t>dhyāna</a:t>
            </a:r>
            <a:r>
              <a:rPr lang="en-US" altLang="zh-CN" sz="2800" dirty="0">
                <a:solidFill>
                  <a:srgbClr val="FFFF00"/>
                </a:solidFill>
              </a:rPr>
              <a:t>)</a:t>
            </a:r>
            <a:r>
              <a:rPr lang="en-US" altLang="zh-CN" sz="2800" b="1" dirty="0">
                <a:solidFill>
                  <a:srgbClr val="FFFF00"/>
                </a:solidFill>
              </a:rPr>
              <a:t>, in which there is applied and sustained thinking, together with joy and pleasure born of detachment;</a:t>
            </a:r>
          </a:p>
          <a:p>
            <a:pPr>
              <a:lnSpc>
                <a:spcPts val="3800"/>
              </a:lnSpc>
            </a:pPr>
            <a:endParaRPr lang="en-US" altLang="zh-CN" sz="2800" dirty="0">
              <a:solidFill>
                <a:srgbClr val="FFFF00"/>
              </a:solidFill>
            </a:endParaRPr>
          </a:p>
        </p:txBody>
      </p:sp>
      <p:sp>
        <p:nvSpPr>
          <p:cNvPr id="2" name="矩形: 按鈕形 1">
            <a:extLst>
              <a:ext uri="{FF2B5EF4-FFF2-40B4-BE49-F238E27FC236}">
                <a16:creationId xmlns:a16="http://schemas.microsoft.com/office/drawing/2014/main" id="{49C8C73F-416B-5724-D29A-E749F935CC4D}"/>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5626215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20597"/>
    </mc:Choice>
    <mc:Fallback xmlns="">
      <p:transition spd="slow" advTm="320597"/>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Picture 2" descr="Buddhist Meditation Demystified. Moving from concentration to insight. | by  Sasha Manu | Medium">
            <a:extLst>
              <a:ext uri="{FF2B5EF4-FFF2-40B4-BE49-F238E27FC236}">
                <a16:creationId xmlns:a16="http://schemas.microsoft.com/office/drawing/2014/main" id="{1F9FF454-F7D9-48C4-9759-EDC3108BD2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834" y="1988840"/>
            <a:ext cx="11505156" cy="3760440"/>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按鈕形 2">
            <a:extLst>
              <a:ext uri="{FF2B5EF4-FFF2-40B4-BE49-F238E27FC236}">
                <a16:creationId xmlns:a16="http://schemas.microsoft.com/office/drawing/2014/main" id="{DEB476DD-7A1D-89A0-067D-5693B8C17B9A}"/>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4" name="文字方塊 3">
            <a:extLst>
              <a:ext uri="{FF2B5EF4-FFF2-40B4-BE49-F238E27FC236}">
                <a16:creationId xmlns:a16="http://schemas.microsoft.com/office/drawing/2014/main" id="{975B5FF0-37A0-A176-E36B-BC4283189AFC}"/>
              </a:ext>
            </a:extLst>
          </p:cNvPr>
          <p:cNvSpPr txBox="1"/>
          <p:nvPr/>
        </p:nvSpPr>
        <p:spPr>
          <a:xfrm>
            <a:off x="837828" y="1084494"/>
            <a:ext cx="1800200" cy="552587"/>
          </a:xfrm>
          <a:prstGeom prst="rect">
            <a:avLst/>
          </a:prstGeom>
          <a:noFill/>
          <a:ln>
            <a:solidFill>
              <a:srgbClr val="FFFF00"/>
            </a:solidFill>
          </a:ln>
        </p:spPr>
        <p:txBody>
          <a:bodyPr wrap="square" rtlCol="0">
            <a:spAutoFit/>
          </a:bodyPr>
          <a:lstStyle/>
          <a:p>
            <a:pPr>
              <a:lnSpc>
                <a:spcPts val="3800"/>
              </a:lnSpc>
            </a:pPr>
            <a:r>
              <a:rPr lang="en-US" altLang="zh-CN" sz="2800" b="1" dirty="0">
                <a:solidFill>
                  <a:srgbClr val="FFFF00"/>
                </a:solidFill>
              </a:rPr>
              <a:t>First jhana</a:t>
            </a:r>
          </a:p>
        </p:txBody>
      </p:sp>
    </p:spTree>
    <p:extLst>
      <p:ext uri="{BB962C8B-B14F-4D97-AF65-F5344CB8AC3E}">
        <p14:creationId xmlns:p14="http://schemas.microsoft.com/office/powerpoint/2010/main" val="6506153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23039"/>
    </mc:Choice>
    <mc:Fallback xmlns="">
      <p:transition spd="slow" advTm="52303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15C52DD-FC64-4A1F-A213-027A4FD8A3B0}"/>
              </a:ext>
            </a:extLst>
          </p:cNvPr>
          <p:cNvSpPr txBox="1"/>
          <p:nvPr/>
        </p:nvSpPr>
        <p:spPr>
          <a:xfrm>
            <a:off x="693812" y="1556792"/>
            <a:ext cx="11125236" cy="3472617"/>
          </a:xfrm>
          <a:prstGeom prst="rect">
            <a:avLst/>
          </a:prstGeom>
          <a:noFill/>
        </p:spPr>
        <p:txBody>
          <a:bodyPr wrap="square" rtlCol="0">
            <a:spAutoFit/>
          </a:bodyPr>
          <a:lstStyle/>
          <a:p>
            <a:r>
              <a:rPr lang="en-US" altLang="zh-CN" sz="2800" b="1" dirty="0">
                <a:solidFill>
                  <a:srgbClr val="FFFF00"/>
                </a:solidFill>
              </a:rPr>
              <a:t>Second jhana</a:t>
            </a:r>
          </a:p>
          <a:p>
            <a:endParaRPr lang="en-US" altLang="zh-CN" sz="2800" b="1" u="sng" dirty="0">
              <a:solidFill>
                <a:srgbClr val="FFFF00"/>
              </a:solidFill>
            </a:endParaRPr>
          </a:p>
          <a:p>
            <a:pPr>
              <a:lnSpc>
                <a:spcPct val="150000"/>
              </a:lnSpc>
            </a:pPr>
            <a:r>
              <a:rPr lang="en-US" altLang="zh-CN" sz="2800" dirty="0">
                <a:solidFill>
                  <a:srgbClr val="FFFF00"/>
                </a:solidFill>
              </a:rPr>
              <a:t>[ii] </a:t>
            </a:r>
            <a:r>
              <a:rPr lang="en-US" altLang="zh-CN" sz="2800" b="1" dirty="0">
                <a:solidFill>
                  <a:srgbClr val="FFFF00"/>
                </a:solidFill>
              </a:rPr>
              <a:t>And through the subsiding of applied and sustained thinking, with the gaining of inner stillness and oneness of mind, he enters and remains in the second </a:t>
            </a:r>
            <a:r>
              <a:rPr lang="en-US" altLang="zh-CN" sz="2800" b="1" dirty="0" err="1">
                <a:solidFill>
                  <a:srgbClr val="FFFF00"/>
                </a:solidFill>
              </a:rPr>
              <a:t>jhana</a:t>
            </a:r>
            <a:r>
              <a:rPr lang="en-US" altLang="zh-CN" sz="2800" b="1" dirty="0">
                <a:solidFill>
                  <a:srgbClr val="FFFF00"/>
                </a:solidFill>
              </a:rPr>
              <a:t>, which is without applied and sustained thinking, and in which there are joy and pleasure born of concentration;</a:t>
            </a:r>
          </a:p>
        </p:txBody>
      </p:sp>
      <p:sp>
        <p:nvSpPr>
          <p:cNvPr id="2" name="矩形: 按鈕形 1">
            <a:extLst>
              <a:ext uri="{FF2B5EF4-FFF2-40B4-BE49-F238E27FC236}">
                <a16:creationId xmlns:a16="http://schemas.microsoft.com/office/drawing/2014/main" id="{74D70695-7798-193D-6D07-0EDC972A18B9}"/>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141570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22110"/>
    </mc:Choice>
    <mc:Fallback xmlns="">
      <p:transition spd="slow" advTm="22211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Picture 2" descr="Buddhist Meditation Demystified. Moving from concentration to insight. | by  Sasha Manu | Medium">
            <a:extLst>
              <a:ext uri="{FF2B5EF4-FFF2-40B4-BE49-F238E27FC236}">
                <a16:creationId xmlns:a16="http://schemas.microsoft.com/office/drawing/2014/main" id="{D7DA2F89-EC6F-D6E9-6FFC-97BA7767E8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788" y="1988840"/>
            <a:ext cx="11505156" cy="376044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直線接點 4">
            <a:extLst>
              <a:ext uri="{FF2B5EF4-FFF2-40B4-BE49-F238E27FC236}">
                <a16:creationId xmlns:a16="http://schemas.microsoft.com/office/drawing/2014/main" id="{B19CFCB1-2F69-D50F-71BA-8526A46147CD}"/>
              </a:ext>
            </a:extLst>
          </p:cNvPr>
          <p:cNvCxnSpPr/>
          <p:nvPr/>
        </p:nvCxnSpPr>
        <p:spPr>
          <a:xfrm>
            <a:off x="613742" y="2924944"/>
            <a:ext cx="8928992" cy="0"/>
          </a:xfrm>
          <a:prstGeom prst="line">
            <a:avLst/>
          </a:prstGeom>
          <a:ln w="47625"/>
        </p:spPr>
        <p:style>
          <a:lnRef idx="1">
            <a:schemeClr val="accent1"/>
          </a:lnRef>
          <a:fillRef idx="0">
            <a:schemeClr val="accent1"/>
          </a:fillRef>
          <a:effectRef idx="0">
            <a:schemeClr val="accent1"/>
          </a:effectRef>
          <a:fontRef idx="minor">
            <a:schemeClr val="tx1"/>
          </a:fontRef>
        </p:style>
      </p:cxnSp>
      <p:cxnSp>
        <p:nvCxnSpPr>
          <p:cNvPr id="6" name="直線接點 5">
            <a:extLst>
              <a:ext uri="{FF2B5EF4-FFF2-40B4-BE49-F238E27FC236}">
                <a16:creationId xmlns:a16="http://schemas.microsoft.com/office/drawing/2014/main" id="{61506BB0-2FF8-98CD-F72F-39957B5C9E91}"/>
              </a:ext>
            </a:extLst>
          </p:cNvPr>
          <p:cNvCxnSpPr/>
          <p:nvPr/>
        </p:nvCxnSpPr>
        <p:spPr>
          <a:xfrm>
            <a:off x="613742" y="3573016"/>
            <a:ext cx="8928992" cy="0"/>
          </a:xfrm>
          <a:prstGeom prst="line">
            <a:avLst/>
          </a:prstGeom>
          <a:ln w="47625"/>
        </p:spPr>
        <p:style>
          <a:lnRef idx="1">
            <a:schemeClr val="accent1"/>
          </a:lnRef>
          <a:fillRef idx="0">
            <a:schemeClr val="accent1"/>
          </a:fillRef>
          <a:effectRef idx="0">
            <a:schemeClr val="accent1"/>
          </a:effectRef>
          <a:fontRef idx="minor">
            <a:schemeClr val="tx1"/>
          </a:fontRef>
        </p:style>
      </p:cxnSp>
      <p:sp>
        <p:nvSpPr>
          <p:cNvPr id="8" name="文字方塊 7">
            <a:extLst>
              <a:ext uri="{FF2B5EF4-FFF2-40B4-BE49-F238E27FC236}">
                <a16:creationId xmlns:a16="http://schemas.microsoft.com/office/drawing/2014/main" id="{2C345AD2-9C38-F4D9-750B-6E3594A3BB96}"/>
              </a:ext>
            </a:extLst>
          </p:cNvPr>
          <p:cNvSpPr txBox="1"/>
          <p:nvPr/>
        </p:nvSpPr>
        <p:spPr>
          <a:xfrm>
            <a:off x="837828" y="1084494"/>
            <a:ext cx="2304256" cy="552587"/>
          </a:xfrm>
          <a:prstGeom prst="rect">
            <a:avLst/>
          </a:prstGeom>
          <a:noFill/>
          <a:ln>
            <a:solidFill>
              <a:srgbClr val="FFFF00"/>
            </a:solidFill>
          </a:ln>
        </p:spPr>
        <p:txBody>
          <a:bodyPr wrap="square" rtlCol="0">
            <a:spAutoFit/>
          </a:bodyPr>
          <a:lstStyle/>
          <a:p>
            <a:pPr>
              <a:lnSpc>
                <a:spcPts val="3800"/>
              </a:lnSpc>
            </a:pPr>
            <a:r>
              <a:rPr lang="en-US" altLang="zh-CN" sz="2800" b="1" dirty="0">
                <a:solidFill>
                  <a:srgbClr val="FFFF00"/>
                </a:solidFill>
              </a:rPr>
              <a:t>Second jhana</a:t>
            </a:r>
          </a:p>
        </p:txBody>
      </p:sp>
      <p:sp>
        <p:nvSpPr>
          <p:cNvPr id="9" name="矩形: 按鈕形 8">
            <a:extLst>
              <a:ext uri="{FF2B5EF4-FFF2-40B4-BE49-F238E27FC236}">
                <a16:creationId xmlns:a16="http://schemas.microsoft.com/office/drawing/2014/main" id="{EFC3A315-4D3E-CDA5-D3F6-BAEC9613F57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973871347"/>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89B8225-0585-4C15-B2D6-A89490D153C3}"/>
              </a:ext>
            </a:extLst>
          </p:cNvPr>
          <p:cNvSpPr txBox="1"/>
          <p:nvPr/>
        </p:nvSpPr>
        <p:spPr>
          <a:xfrm>
            <a:off x="801824" y="1700808"/>
            <a:ext cx="10585176" cy="3060966"/>
          </a:xfrm>
          <a:prstGeom prst="rect">
            <a:avLst/>
          </a:prstGeom>
          <a:noFill/>
        </p:spPr>
        <p:txBody>
          <a:bodyPr wrap="square" rtlCol="0">
            <a:spAutoFit/>
          </a:bodyPr>
          <a:lstStyle/>
          <a:p>
            <a:endParaRPr lang="en-US" altLang="zh-CN" sz="1200" b="1" dirty="0">
              <a:solidFill>
                <a:srgbClr val="FFFF00"/>
              </a:solidFill>
            </a:endParaRPr>
          </a:p>
          <a:p>
            <a:r>
              <a:rPr lang="en-US" altLang="zh-CN" sz="2800" b="1" dirty="0">
                <a:solidFill>
                  <a:srgbClr val="FFFF00"/>
                </a:solidFill>
              </a:rPr>
              <a:t>Third </a:t>
            </a:r>
            <a:r>
              <a:rPr lang="en-US" altLang="zh-CN" sz="2800" b="1" dirty="0" err="1">
                <a:solidFill>
                  <a:srgbClr val="FFFF00"/>
                </a:solidFill>
              </a:rPr>
              <a:t>jhanan</a:t>
            </a:r>
            <a:endParaRPr lang="en-US" altLang="zh-CN" sz="2800" b="1" dirty="0">
              <a:solidFill>
                <a:srgbClr val="FFFF00"/>
              </a:solidFill>
            </a:endParaRPr>
          </a:p>
          <a:p>
            <a:endParaRPr lang="en-US" altLang="zh-CN" sz="2800" b="1" dirty="0">
              <a:solidFill>
                <a:srgbClr val="FFFF00"/>
              </a:solidFill>
            </a:endParaRPr>
          </a:p>
          <a:p>
            <a:pPr>
              <a:lnSpc>
                <a:spcPts val="3800"/>
              </a:lnSpc>
            </a:pPr>
            <a:r>
              <a:rPr lang="en-US" altLang="zh-CN" sz="2800" dirty="0">
                <a:solidFill>
                  <a:srgbClr val="FFFF00"/>
                </a:solidFill>
              </a:rPr>
              <a:t>[iii] </a:t>
            </a:r>
            <a:r>
              <a:rPr lang="en-US" altLang="zh-CN" sz="2800" b="1" dirty="0">
                <a:solidFill>
                  <a:srgbClr val="FFFF00"/>
                </a:solidFill>
              </a:rPr>
              <a:t>And through the fading of joy, he remains equanimous, mindful and aware, and he experiences in his body the pleasure of which the Noble Ones say: "equanimous, mindful and dwelling in pleasure", and thus he enters and remains in the third </a:t>
            </a:r>
            <a:r>
              <a:rPr lang="en-US" altLang="zh-CN" sz="2800" b="1" dirty="0" err="1">
                <a:solidFill>
                  <a:srgbClr val="FFFF00"/>
                </a:solidFill>
              </a:rPr>
              <a:t>jhana</a:t>
            </a:r>
            <a:r>
              <a:rPr lang="en-US" altLang="zh-CN" sz="2800" b="1" dirty="0">
                <a:solidFill>
                  <a:srgbClr val="FFFF00"/>
                </a:solidFill>
              </a:rPr>
              <a:t>;</a:t>
            </a:r>
          </a:p>
        </p:txBody>
      </p:sp>
      <p:sp>
        <p:nvSpPr>
          <p:cNvPr id="2" name="矩形: 按鈕形 1">
            <a:extLst>
              <a:ext uri="{FF2B5EF4-FFF2-40B4-BE49-F238E27FC236}">
                <a16:creationId xmlns:a16="http://schemas.microsoft.com/office/drawing/2014/main" id="{88EA549D-3C2B-7A61-A3B4-49245DAFD479}"/>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4389349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98591"/>
    </mc:Choice>
    <mc:Fallback xmlns="">
      <p:transition spd="slow" advTm="9859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Picture 2" descr="Buddhist Meditation Demystified. Moving from concentration to insight. | by  Sasha Manu | Medium">
            <a:extLst>
              <a:ext uri="{FF2B5EF4-FFF2-40B4-BE49-F238E27FC236}">
                <a16:creationId xmlns:a16="http://schemas.microsoft.com/office/drawing/2014/main" id="{AA15ECC6-46A7-E8ED-8907-F825D5AA2E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834" y="1972816"/>
            <a:ext cx="11505156" cy="3760440"/>
          </a:xfrm>
          <a:prstGeom prst="rect">
            <a:avLst/>
          </a:prstGeom>
          <a:noFill/>
          <a:extLst>
            <a:ext uri="{909E8E84-426E-40DD-AFC4-6F175D3DCCD1}">
              <a14:hiddenFill xmlns:a14="http://schemas.microsoft.com/office/drawing/2010/main">
                <a:solidFill>
                  <a:srgbClr val="FFFFFF"/>
                </a:solidFill>
              </a14:hiddenFill>
            </a:ext>
          </a:extLst>
        </p:spPr>
      </p:pic>
      <p:cxnSp>
        <p:nvCxnSpPr>
          <p:cNvPr id="5" name="直線接點 4">
            <a:extLst>
              <a:ext uri="{FF2B5EF4-FFF2-40B4-BE49-F238E27FC236}">
                <a16:creationId xmlns:a16="http://schemas.microsoft.com/office/drawing/2014/main" id="{DBA23449-33DB-4B82-F724-1FDE9B2245A1}"/>
              </a:ext>
            </a:extLst>
          </p:cNvPr>
          <p:cNvCxnSpPr/>
          <p:nvPr/>
        </p:nvCxnSpPr>
        <p:spPr>
          <a:xfrm>
            <a:off x="477788" y="2908920"/>
            <a:ext cx="8928992" cy="0"/>
          </a:xfrm>
          <a:prstGeom prst="line">
            <a:avLst/>
          </a:prstGeom>
          <a:ln w="47625"/>
        </p:spPr>
        <p:style>
          <a:lnRef idx="1">
            <a:schemeClr val="accent1"/>
          </a:lnRef>
          <a:fillRef idx="0">
            <a:schemeClr val="accent1"/>
          </a:fillRef>
          <a:effectRef idx="0">
            <a:schemeClr val="accent1"/>
          </a:effectRef>
          <a:fontRef idx="minor">
            <a:schemeClr val="tx1"/>
          </a:fontRef>
        </p:style>
      </p:cxnSp>
      <p:cxnSp>
        <p:nvCxnSpPr>
          <p:cNvPr id="6" name="直線接點 5">
            <a:extLst>
              <a:ext uri="{FF2B5EF4-FFF2-40B4-BE49-F238E27FC236}">
                <a16:creationId xmlns:a16="http://schemas.microsoft.com/office/drawing/2014/main" id="{66763F08-8890-2114-F592-2B9469254A50}"/>
              </a:ext>
            </a:extLst>
          </p:cNvPr>
          <p:cNvCxnSpPr/>
          <p:nvPr/>
        </p:nvCxnSpPr>
        <p:spPr>
          <a:xfrm>
            <a:off x="477788" y="3556992"/>
            <a:ext cx="8928992" cy="0"/>
          </a:xfrm>
          <a:prstGeom prst="line">
            <a:avLst/>
          </a:prstGeom>
          <a:ln w="47625"/>
        </p:spPr>
        <p:style>
          <a:lnRef idx="1">
            <a:schemeClr val="accent1"/>
          </a:lnRef>
          <a:fillRef idx="0">
            <a:schemeClr val="accent1"/>
          </a:fillRef>
          <a:effectRef idx="0">
            <a:schemeClr val="accent1"/>
          </a:effectRef>
          <a:fontRef idx="minor">
            <a:schemeClr val="tx1"/>
          </a:fontRef>
        </p:style>
      </p:cxnSp>
      <p:cxnSp>
        <p:nvCxnSpPr>
          <p:cNvPr id="7" name="直線接點 6">
            <a:extLst>
              <a:ext uri="{FF2B5EF4-FFF2-40B4-BE49-F238E27FC236}">
                <a16:creationId xmlns:a16="http://schemas.microsoft.com/office/drawing/2014/main" id="{715849FF-4D23-785D-ED50-A2C3CAD6BA91}"/>
              </a:ext>
            </a:extLst>
          </p:cNvPr>
          <p:cNvCxnSpPr>
            <a:cxnSpLocks/>
          </p:cNvCxnSpPr>
          <p:nvPr/>
        </p:nvCxnSpPr>
        <p:spPr>
          <a:xfrm>
            <a:off x="477788" y="4133056"/>
            <a:ext cx="9793088" cy="0"/>
          </a:xfrm>
          <a:prstGeom prst="line">
            <a:avLst/>
          </a:prstGeom>
          <a:ln w="47625">
            <a:solidFill>
              <a:srgbClr val="00B050"/>
            </a:solidFill>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38395770-D82A-E44B-7406-4BD674076910}"/>
              </a:ext>
            </a:extLst>
          </p:cNvPr>
          <p:cNvSpPr txBox="1"/>
          <p:nvPr/>
        </p:nvSpPr>
        <p:spPr>
          <a:xfrm>
            <a:off x="364481" y="1084455"/>
            <a:ext cx="1944216" cy="552587"/>
          </a:xfrm>
          <a:prstGeom prst="rect">
            <a:avLst/>
          </a:prstGeom>
          <a:noFill/>
          <a:ln>
            <a:solidFill>
              <a:srgbClr val="FFFF00"/>
            </a:solidFill>
          </a:ln>
        </p:spPr>
        <p:txBody>
          <a:bodyPr wrap="square" rtlCol="0">
            <a:spAutoFit/>
          </a:bodyPr>
          <a:lstStyle/>
          <a:p>
            <a:pPr>
              <a:lnSpc>
                <a:spcPts val="3800"/>
              </a:lnSpc>
            </a:pPr>
            <a:r>
              <a:rPr lang="en-US" altLang="zh-CN" sz="2800" b="1" dirty="0">
                <a:solidFill>
                  <a:srgbClr val="FFFF00"/>
                </a:solidFill>
              </a:rPr>
              <a:t>Third Jhana</a:t>
            </a:r>
          </a:p>
        </p:txBody>
      </p:sp>
      <p:sp>
        <p:nvSpPr>
          <p:cNvPr id="10" name="矩形: 按鈕形 9">
            <a:extLst>
              <a:ext uri="{FF2B5EF4-FFF2-40B4-BE49-F238E27FC236}">
                <a16:creationId xmlns:a16="http://schemas.microsoft.com/office/drawing/2014/main" id="{1A229CDF-48CF-A2B1-0014-6E9E24DC2867}"/>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4077996862"/>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14B4C63-1D8B-48BA-A5FB-4C156EDC996E}"/>
              </a:ext>
            </a:extLst>
          </p:cNvPr>
          <p:cNvSpPr txBox="1"/>
          <p:nvPr/>
        </p:nvSpPr>
        <p:spPr>
          <a:xfrm>
            <a:off x="621804" y="1628800"/>
            <a:ext cx="11125236" cy="3580467"/>
          </a:xfrm>
          <a:prstGeom prst="rect">
            <a:avLst/>
          </a:prstGeom>
          <a:noFill/>
        </p:spPr>
        <p:txBody>
          <a:bodyPr wrap="square" rtlCol="0">
            <a:spAutoFit/>
          </a:bodyPr>
          <a:lstStyle/>
          <a:p>
            <a:r>
              <a:rPr lang="en-US" altLang="zh-CN" sz="2800" b="1" dirty="0">
                <a:solidFill>
                  <a:srgbClr val="FFFF00"/>
                </a:solidFill>
              </a:rPr>
              <a:t>Forth jhana</a:t>
            </a:r>
          </a:p>
          <a:p>
            <a:endParaRPr lang="en-US" altLang="zh-CN" sz="2800" b="1" dirty="0">
              <a:solidFill>
                <a:srgbClr val="FFFF00"/>
              </a:solidFill>
            </a:endParaRPr>
          </a:p>
          <a:p>
            <a:pPr>
              <a:lnSpc>
                <a:spcPts val="3800"/>
              </a:lnSpc>
            </a:pPr>
            <a:r>
              <a:rPr lang="en-US" altLang="zh-CN" sz="2800" dirty="0">
                <a:solidFill>
                  <a:srgbClr val="FFFF00"/>
                </a:solidFill>
              </a:rPr>
              <a:t>[iv] </a:t>
            </a:r>
            <a:r>
              <a:rPr lang="en-US" altLang="zh-CN" sz="2800" b="1" dirty="0">
                <a:solidFill>
                  <a:srgbClr val="FFFF00"/>
                </a:solidFill>
              </a:rPr>
              <a:t>And through the giving up of pleasure and pain, and through the previous disappearance of happiness and sadness, he enters and remains in the fourth </a:t>
            </a:r>
            <a:r>
              <a:rPr lang="en-US" altLang="zh-CN" sz="2800" b="1" dirty="0" err="1">
                <a:solidFill>
                  <a:srgbClr val="FFFF00"/>
                </a:solidFill>
              </a:rPr>
              <a:t>jhana</a:t>
            </a:r>
            <a:r>
              <a:rPr lang="en-US" altLang="zh-CN" sz="2800" b="1" dirty="0">
                <a:solidFill>
                  <a:srgbClr val="FFFF00"/>
                </a:solidFill>
              </a:rPr>
              <a:t>, which is without pleasure and pain, and in which there is pure equanimity and mindfulness.</a:t>
            </a:r>
          </a:p>
          <a:p>
            <a:endParaRPr lang="en-US" altLang="zh-CN" sz="1600" i="1" dirty="0">
              <a:solidFill>
                <a:srgbClr val="FFFF00"/>
              </a:solidFill>
            </a:endParaRPr>
          </a:p>
          <a:p>
            <a:r>
              <a:rPr lang="en-US" altLang="zh-CN" sz="2800" i="1" dirty="0">
                <a:solidFill>
                  <a:srgbClr val="FFFF00"/>
                </a:solidFill>
              </a:rPr>
              <a:t>_</a:t>
            </a:r>
            <a:r>
              <a:rPr lang="en-US" altLang="zh-CN" sz="2800" i="1" dirty="0" err="1">
                <a:solidFill>
                  <a:srgbClr val="FFFF00"/>
                </a:solidFill>
              </a:rPr>
              <a:t>Saccavibhanga</a:t>
            </a:r>
            <a:r>
              <a:rPr lang="en-US" altLang="zh-CN" sz="2800" i="1" dirty="0">
                <a:solidFill>
                  <a:srgbClr val="FFFF00"/>
                </a:solidFill>
              </a:rPr>
              <a:t> Sutta</a:t>
            </a:r>
          </a:p>
        </p:txBody>
      </p:sp>
      <p:sp>
        <p:nvSpPr>
          <p:cNvPr id="2" name="矩形: 按鈕形 1">
            <a:extLst>
              <a:ext uri="{FF2B5EF4-FFF2-40B4-BE49-F238E27FC236}">
                <a16:creationId xmlns:a16="http://schemas.microsoft.com/office/drawing/2014/main" id="{B2976553-650B-ED57-FF99-269531EB774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714898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4729"/>
    </mc:Choice>
    <mc:Fallback xmlns="">
      <p:transition spd="slow" advTm="5472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Picture 2" descr="Buddhist Meditation Demystified. Moving from concentration to insight. | by  Sasha Manu | Medium">
            <a:extLst>
              <a:ext uri="{FF2B5EF4-FFF2-40B4-BE49-F238E27FC236}">
                <a16:creationId xmlns:a16="http://schemas.microsoft.com/office/drawing/2014/main" id="{EEB14A91-20A3-988B-ECA3-633356884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834" y="2044824"/>
            <a:ext cx="11505156" cy="3760440"/>
          </a:xfrm>
          <a:prstGeom prst="rect">
            <a:avLst/>
          </a:prstGeom>
          <a:noFill/>
          <a:extLst>
            <a:ext uri="{909E8E84-426E-40DD-AFC4-6F175D3DCCD1}">
              <a14:hiddenFill xmlns:a14="http://schemas.microsoft.com/office/drawing/2010/main">
                <a:solidFill>
                  <a:srgbClr val="FFFFFF"/>
                </a:solidFill>
              </a14:hiddenFill>
            </a:ext>
          </a:extLst>
        </p:spPr>
      </p:pic>
      <p:cxnSp>
        <p:nvCxnSpPr>
          <p:cNvPr id="7" name="直線接點 6">
            <a:extLst>
              <a:ext uri="{FF2B5EF4-FFF2-40B4-BE49-F238E27FC236}">
                <a16:creationId xmlns:a16="http://schemas.microsoft.com/office/drawing/2014/main" id="{974F236D-2269-98F0-C471-25AF6668085A}"/>
              </a:ext>
            </a:extLst>
          </p:cNvPr>
          <p:cNvCxnSpPr/>
          <p:nvPr/>
        </p:nvCxnSpPr>
        <p:spPr>
          <a:xfrm>
            <a:off x="477788" y="2980928"/>
            <a:ext cx="8928992" cy="0"/>
          </a:xfrm>
          <a:prstGeom prst="line">
            <a:avLst/>
          </a:prstGeom>
          <a:ln w="47625"/>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161C4CEF-E83C-85B8-649F-26CB42B8142C}"/>
              </a:ext>
            </a:extLst>
          </p:cNvPr>
          <p:cNvCxnSpPr/>
          <p:nvPr/>
        </p:nvCxnSpPr>
        <p:spPr>
          <a:xfrm>
            <a:off x="477788" y="3629000"/>
            <a:ext cx="8928992" cy="0"/>
          </a:xfrm>
          <a:prstGeom prst="line">
            <a:avLst/>
          </a:prstGeom>
          <a:ln w="47625"/>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92754CAA-8D9A-B611-DF90-C741DA698911}"/>
              </a:ext>
            </a:extLst>
          </p:cNvPr>
          <p:cNvCxnSpPr>
            <a:cxnSpLocks/>
          </p:cNvCxnSpPr>
          <p:nvPr/>
        </p:nvCxnSpPr>
        <p:spPr>
          <a:xfrm>
            <a:off x="477788" y="4205064"/>
            <a:ext cx="9793088" cy="0"/>
          </a:xfrm>
          <a:prstGeom prst="line">
            <a:avLst/>
          </a:prstGeom>
          <a:ln w="4762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9768A50A-08BC-63E8-728F-4F1ED36BD09F}"/>
              </a:ext>
            </a:extLst>
          </p:cNvPr>
          <p:cNvCxnSpPr>
            <a:cxnSpLocks/>
          </p:cNvCxnSpPr>
          <p:nvPr/>
        </p:nvCxnSpPr>
        <p:spPr>
          <a:xfrm>
            <a:off x="549796" y="4853136"/>
            <a:ext cx="9793088" cy="0"/>
          </a:xfrm>
          <a:prstGeom prst="line">
            <a:avLst/>
          </a:prstGeom>
          <a:ln w="47625">
            <a:solidFill>
              <a:srgbClr val="C00000"/>
            </a:solidFill>
          </a:ln>
        </p:spPr>
        <p:style>
          <a:lnRef idx="1">
            <a:schemeClr val="accent1"/>
          </a:lnRef>
          <a:fillRef idx="0">
            <a:schemeClr val="accent1"/>
          </a:fillRef>
          <a:effectRef idx="0">
            <a:schemeClr val="accent1"/>
          </a:effectRef>
          <a:fontRef idx="minor">
            <a:schemeClr val="tx1"/>
          </a:fontRef>
        </p:style>
      </p:cxnSp>
      <p:sp>
        <p:nvSpPr>
          <p:cNvPr id="11" name="文字方塊 10">
            <a:extLst>
              <a:ext uri="{FF2B5EF4-FFF2-40B4-BE49-F238E27FC236}">
                <a16:creationId xmlns:a16="http://schemas.microsoft.com/office/drawing/2014/main" id="{5CB5B2B9-384B-7FB0-8C22-DDD38629EBCE}"/>
              </a:ext>
            </a:extLst>
          </p:cNvPr>
          <p:cNvSpPr txBox="1"/>
          <p:nvPr/>
        </p:nvSpPr>
        <p:spPr>
          <a:xfrm>
            <a:off x="693812" y="1073399"/>
            <a:ext cx="2952328" cy="552587"/>
          </a:xfrm>
          <a:prstGeom prst="rect">
            <a:avLst/>
          </a:prstGeom>
          <a:noFill/>
        </p:spPr>
        <p:txBody>
          <a:bodyPr wrap="square" rtlCol="0">
            <a:spAutoFit/>
          </a:bodyPr>
          <a:lstStyle/>
          <a:p>
            <a:pPr>
              <a:lnSpc>
                <a:spcPts val="3800"/>
              </a:lnSpc>
            </a:pPr>
            <a:r>
              <a:rPr lang="en-US" altLang="zh-CN" sz="2800" b="1" dirty="0">
                <a:solidFill>
                  <a:srgbClr val="FFFF00"/>
                </a:solidFill>
              </a:rPr>
              <a:t>Fourth Jhana</a:t>
            </a:r>
          </a:p>
        </p:txBody>
      </p:sp>
      <p:sp>
        <p:nvSpPr>
          <p:cNvPr id="12" name="矩形: 按鈕形 11">
            <a:extLst>
              <a:ext uri="{FF2B5EF4-FFF2-40B4-BE49-F238E27FC236}">
                <a16:creationId xmlns:a16="http://schemas.microsoft.com/office/drawing/2014/main" id="{ECDCAB92-3424-5476-6C55-5860CF8D684C}"/>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989885880"/>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D829F6A9-A55F-45B3-B846-2AC41C9CB93A}"/>
              </a:ext>
            </a:extLst>
          </p:cNvPr>
          <p:cNvSpPr txBox="1"/>
          <p:nvPr/>
        </p:nvSpPr>
        <p:spPr>
          <a:xfrm>
            <a:off x="981844" y="1196496"/>
            <a:ext cx="10873208" cy="4544706"/>
          </a:xfrm>
          <a:prstGeom prst="rect">
            <a:avLst/>
          </a:prstGeom>
          <a:noFill/>
        </p:spPr>
        <p:txBody>
          <a:bodyPr wrap="square" rtlCol="0">
            <a:spAutoFit/>
          </a:bodyPr>
          <a:lstStyle/>
          <a:p>
            <a:pPr>
              <a:lnSpc>
                <a:spcPts val="3800"/>
              </a:lnSpc>
            </a:pPr>
            <a:r>
              <a:rPr lang="en-US" altLang="zh-CN" sz="2800" b="1" dirty="0">
                <a:solidFill>
                  <a:srgbClr val="FFFF00"/>
                </a:solidFill>
              </a:rPr>
              <a:t>The benefits of the development of concentration</a:t>
            </a:r>
            <a:r>
              <a:rPr lang="en-US" altLang="zh-CN" sz="2800" dirty="0">
                <a:solidFill>
                  <a:srgbClr val="FFFF00"/>
                </a:solidFill>
              </a:rPr>
              <a:t>:</a:t>
            </a:r>
          </a:p>
          <a:p>
            <a:pPr marL="514350" indent="-514350">
              <a:lnSpc>
                <a:spcPct val="150000"/>
              </a:lnSpc>
              <a:spcBef>
                <a:spcPts val="1200"/>
              </a:spcBef>
              <a:buAutoNum type="arabicPeriod"/>
            </a:pPr>
            <a:r>
              <a:rPr lang="en-US" altLang="zh-CN" sz="2800" dirty="0">
                <a:solidFill>
                  <a:srgbClr val="FFFF00"/>
                </a:solidFill>
              </a:rPr>
              <a:t>A blissful abiding here and now</a:t>
            </a:r>
          </a:p>
          <a:p>
            <a:pPr marL="514350" indent="-514350">
              <a:lnSpc>
                <a:spcPct val="150000"/>
              </a:lnSpc>
              <a:buAutoNum type="arabicPeriod"/>
            </a:pPr>
            <a:r>
              <a:rPr lang="en-US" altLang="zh-CN" sz="2800" dirty="0">
                <a:solidFill>
                  <a:srgbClr val="FFFF00"/>
                </a:solidFill>
              </a:rPr>
              <a:t>The benefit of insight (wisdom)</a:t>
            </a:r>
          </a:p>
          <a:p>
            <a:pPr marL="514350" indent="-514350">
              <a:lnSpc>
                <a:spcPct val="150000"/>
              </a:lnSpc>
              <a:buAutoNum type="arabicPeriod"/>
            </a:pPr>
            <a:r>
              <a:rPr lang="en-US" altLang="zh-CN" sz="2800" dirty="0">
                <a:solidFill>
                  <a:srgbClr val="FFFF00"/>
                </a:solidFill>
              </a:rPr>
              <a:t>Direct-knowledge (supernatural power)</a:t>
            </a:r>
          </a:p>
          <a:p>
            <a:pPr marL="514350" indent="-514350">
              <a:lnSpc>
                <a:spcPct val="150000"/>
              </a:lnSpc>
              <a:buFontTx/>
              <a:buAutoNum type="arabicPeriod"/>
            </a:pPr>
            <a:r>
              <a:rPr lang="en-US" altLang="zh-CN" sz="2800" dirty="0">
                <a:solidFill>
                  <a:srgbClr val="FFFF00"/>
                </a:solidFill>
              </a:rPr>
              <a:t>Rebirth in the </a:t>
            </a:r>
            <a:r>
              <a:rPr lang="en-US" altLang="zh-CN" sz="2800" dirty="0" err="1">
                <a:solidFill>
                  <a:srgbClr val="FFFF00"/>
                </a:solidFill>
              </a:rPr>
              <a:t>Brahmá</a:t>
            </a:r>
            <a:r>
              <a:rPr lang="en-US" altLang="zh-CN" sz="2800" dirty="0">
                <a:solidFill>
                  <a:srgbClr val="FFFF00"/>
                </a:solidFill>
              </a:rPr>
              <a:t>-world (realm of form and realm of formlessness)</a:t>
            </a:r>
          </a:p>
          <a:p>
            <a:pPr marL="514350" indent="-514350">
              <a:lnSpc>
                <a:spcPct val="150000"/>
              </a:lnSpc>
              <a:buAutoNum type="arabicPeriod"/>
            </a:pPr>
            <a:r>
              <a:rPr lang="en-US" altLang="zh-CN" sz="2800" dirty="0">
                <a:solidFill>
                  <a:srgbClr val="FFFF00"/>
                </a:solidFill>
              </a:rPr>
              <a:t>The attainment of cessation  (</a:t>
            </a:r>
            <a:r>
              <a:rPr lang="en-US" altLang="zh-CN" sz="2800" dirty="0" err="1">
                <a:solidFill>
                  <a:srgbClr val="FFFF00"/>
                </a:solidFill>
              </a:rPr>
              <a:t>nirodha-samāpatti</a:t>
            </a:r>
            <a:r>
              <a:rPr lang="en-US" altLang="zh-CN" sz="2800" dirty="0">
                <a:solidFill>
                  <a:srgbClr val="FFFF00"/>
                </a:solidFill>
              </a:rPr>
              <a:t>: the cessation of perception and feeling)</a:t>
            </a:r>
          </a:p>
        </p:txBody>
      </p:sp>
      <p:sp>
        <p:nvSpPr>
          <p:cNvPr id="5" name="文字方塊 4">
            <a:extLst>
              <a:ext uri="{FF2B5EF4-FFF2-40B4-BE49-F238E27FC236}">
                <a16:creationId xmlns:a16="http://schemas.microsoft.com/office/drawing/2014/main" id="{ED8217EF-C5EB-4C9C-8A51-1668BB29CB23}"/>
              </a:ext>
            </a:extLst>
          </p:cNvPr>
          <p:cNvSpPr txBox="1"/>
          <p:nvPr/>
        </p:nvSpPr>
        <p:spPr>
          <a:xfrm>
            <a:off x="3034072" y="6002874"/>
            <a:ext cx="6768752" cy="525528"/>
          </a:xfrm>
          <a:prstGeom prst="rect">
            <a:avLst/>
          </a:prstGeom>
          <a:noFill/>
        </p:spPr>
        <p:txBody>
          <a:bodyPr wrap="square" rtlCol="0">
            <a:spAutoFit/>
          </a:bodyPr>
          <a:lstStyle/>
          <a:p>
            <a:pPr>
              <a:lnSpc>
                <a:spcPts val="3800"/>
              </a:lnSpc>
            </a:pPr>
            <a:r>
              <a:rPr lang="en-US" altLang="zh-CN" sz="2000" i="1" dirty="0">
                <a:solidFill>
                  <a:srgbClr val="FFFF00"/>
                </a:solidFill>
              </a:rPr>
              <a:t>Path of Purification,</a:t>
            </a:r>
            <a:r>
              <a:rPr lang="zh-CN" altLang="en-US" sz="2000" i="1" dirty="0">
                <a:solidFill>
                  <a:srgbClr val="FFFF00"/>
                </a:solidFill>
              </a:rPr>
              <a:t> </a:t>
            </a:r>
            <a:r>
              <a:rPr lang="en-US" altLang="zh-CN" sz="2000" i="1" dirty="0">
                <a:solidFill>
                  <a:srgbClr val="FFFF00"/>
                </a:solidFill>
              </a:rPr>
              <a:t>chapter</a:t>
            </a:r>
            <a:r>
              <a:rPr lang="zh-CN" altLang="en-US" sz="2000" i="1" dirty="0">
                <a:solidFill>
                  <a:srgbClr val="FFFF00"/>
                </a:solidFill>
              </a:rPr>
              <a:t> </a:t>
            </a:r>
            <a:r>
              <a:rPr lang="en-US" altLang="zh-CN" sz="2000" i="1" dirty="0">
                <a:solidFill>
                  <a:srgbClr val="FFFF00"/>
                </a:solidFill>
              </a:rPr>
              <a:t>XI,</a:t>
            </a:r>
            <a:r>
              <a:rPr lang="zh-CN" altLang="en-US" sz="2000" i="1" dirty="0">
                <a:solidFill>
                  <a:srgbClr val="FFFF00"/>
                </a:solidFill>
              </a:rPr>
              <a:t> </a:t>
            </a:r>
            <a:r>
              <a:rPr lang="en-US" altLang="zh-CN" sz="2000" i="1" dirty="0">
                <a:solidFill>
                  <a:srgbClr val="FFFF00"/>
                </a:solidFill>
              </a:rPr>
              <a:t>pp.</a:t>
            </a:r>
            <a:r>
              <a:rPr lang="zh-CN" altLang="en-US" sz="2000" i="1" dirty="0">
                <a:solidFill>
                  <a:srgbClr val="FFFF00"/>
                </a:solidFill>
              </a:rPr>
              <a:t> </a:t>
            </a:r>
            <a:r>
              <a:rPr lang="en-US" altLang="zh-CN" sz="2000" i="1" dirty="0">
                <a:solidFill>
                  <a:srgbClr val="FFFF00"/>
                </a:solidFill>
              </a:rPr>
              <a:t>367-368</a:t>
            </a:r>
          </a:p>
        </p:txBody>
      </p:sp>
      <p:sp>
        <p:nvSpPr>
          <p:cNvPr id="4" name="矩形: 按鈕形 3">
            <a:extLst>
              <a:ext uri="{FF2B5EF4-FFF2-40B4-BE49-F238E27FC236}">
                <a16:creationId xmlns:a16="http://schemas.microsoft.com/office/drawing/2014/main" id="{966D5A4D-AE9C-C5C4-C2EA-85BD1B15C037}"/>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2799723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89BDFD7-7A3C-1D91-4CDE-0FECCADE35DD}"/>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5" name="矩形: 按鈕形 4">
            <a:extLst>
              <a:ext uri="{FF2B5EF4-FFF2-40B4-BE49-F238E27FC236}">
                <a16:creationId xmlns:a16="http://schemas.microsoft.com/office/drawing/2014/main" id="{0A6FBACE-8259-C2A8-DA6A-B39B81ACBB6E}"/>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6" name="圖片 5">
            <a:extLst>
              <a:ext uri="{FF2B5EF4-FFF2-40B4-BE49-F238E27FC236}">
                <a16:creationId xmlns:a16="http://schemas.microsoft.com/office/drawing/2014/main" id="{E55EA4B0-82E8-5179-5EB7-8002871C7EF1}"/>
              </a:ext>
            </a:extLst>
          </p:cNvPr>
          <p:cNvPicPr>
            <a:picLocks noChangeAspect="1"/>
          </p:cNvPicPr>
          <p:nvPr/>
        </p:nvPicPr>
        <p:blipFill>
          <a:blip r:embed="rId3"/>
          <a:stretch>
            <a:fillRect/>
          </a:stretch>
        </p:blipFill>
        <p:spPr>
          <a:xfrm>
            <a:off x="382090" y="2132856"/>
            <a:ext cx="11256938" cy="4697874"/>
          </a:xfrm>
          <a:prstGeom prst="rect">
            <a:avLst/>
          </a:prstGeom>
        </p:spPr>
      </p:pic>
      <p:sp>
        <p:nvSpPr>
          <p:cNvPr id="7" name="矩形 6">
            <a:extLst>
              <a:ext uri="{FF2B5EF4-FFF2-40B4-BE49-F238E27FC236}">
                <a16:creationId xmlns:a16="http://schemas.microsoft.com/office/drawing/2014/main" id="{E9C1A26B-198C-C828-99F7-C9B6DECEC62B}"/>
              </a:ext>
            </a:extLst>
          </p:cNvPr>
          <p:cNvSpPr/>
          <p:nvPr/>
        </p:nvSpPr>
        <p:spPr>
          <a:xfrm>
            <a:off x="8182644" y="3573016"/>
            <a:ext cx="3024336" cy="86409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4259053790"/>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3DB3311-C36F-4B71-8BC4-5AEBB353D5C2}"/>
              </a:ext>
            </a:extLst>
          </p:cNvPr>
          <p:cNvSpPr txBox="1"/>
          <p:nvPr/>
        </p:nvSpPr>
        <p:spPr>
          <a:xfrm>
            <a:off x="595537" y="2179919"/>
            <a:ext cx="11593288" cy="4057393"/>
          </a:xfrm>
          <a:prstGeom prst="rect">
            <a:avLst/>
          </a:prstGeom>
          <a:noFill/>
        </p:spPr>
        <p:txBody>
          <a:bodyPr wrap="square" rtlCol="0">
            <a:spAutoFit/>
          </a:bodyPr>
          <a:lstStyle/>
          <a:p>
            <a:r>
              <a:rPr lang="en-US" altLang="zh-CN" sz="2800" b="1" u="sng" dirty="0">
                <a:solidFill>
                  <a:srgbClr val="FFFF00"/>
                </a:solidFill>
              </a:rPr>
              <a:t>7. Right view</a:t>
            </a:r>
          </a:p>
          <a:p>
            <a:endParaRPr lang="en-US" altLang="zh-CN" sz="1200" b="1" dirty="0">
              <a:solidFill>
                <a:srgbClr val="FFFF00"/>
              </a:solidFill>
            </a:endParaRPr>
          </a:p>
          <a:p>
            <a:endParaRPr lang="en-US" altLang="zh-CN" sz="1200" b="1" dirty="0">
              <a:solidFill>
                <a:srgbClr val="FFFF00"/>
              </a:solidFill>
            </a:endParaRPr>
          </a:p>
          <a:p>
            <a:pPr>
              <a:lnSpc>
                <a:spcPct val="150000"/>
              </a:lnSpc>
            </a:pPr>
            <a:r>
              <a:rPr lang="en-US" altLang="zh-CN" sz="2800" dirty="0">
                <a:solidFill>
                  <a:srgbClr val="FFFF00"/>
                </a:solidFill>
              </a:rPr>
              <a:t>1. Right understanding of karma: Every action of body, speech, and mind has karmic results, and influences the kind of future rebirths and realms a being enters into.</a:t>
            </a:r>
          </a:p>
          <a:p>
            <a:pPr>
              <a:lnSpc>
                <a:spcPct val="150000"/>
              </a:lnSpc>
            </a:pPr>
            <a:r>
              <a:rPr lang="en-US" altLang="zh-CN" sz="2800" dirty="0">
                <a:solidFill>
                  <a:srgbClr val="FFFF00"/>
                </a:solidFill>
              </a:rPr>
              <a:t>2. Three marks of existence: everything, whether physical or mental, is impermanent, a source of suffering, and lacks a self.</a:t>
            </a:r>
          </a:p>
        </p:txBody>
      </p:sp>
      <p:sp>
        <p:nvSpPr>
          <p:cNvPr id="6" name="文字方塊 5">
            <a:extLst>
              <a:ext uri="{FF2B5EF4-FFF2-40B4-BE49-F238E27FC236}">
                <a16:creationId xmlns:a16="http://schemas.microsoft.com/office/drawing/2014/main" id="{6C92252B-932F-41EA-A565-450EC70E0C2D}"/>
              </a:ext>
            </a:extLst>
          </p:cNvPr>
          <p:cNvSpPr txBox="1"/>
          <p:nvPr/>
        </p:nvSpPr>
        <p:spPr>
          <a:xfrm>
            <a:off x="595537" y="1341598"/>
            <a:ext cx="4500500" cy="523220"/>
          </a:xfrm>
          <a:prstGeom prst="rect">
            <a:avLst/>
          </a:prstGeom>
          <a:noFill/>
          <a:ln>
            <a:solidFill>
              <a:srgbClr val="FFFF00"/>
            </a:solidFill>
          </a:ln>
        </p:spPr>
        <p:txBody>
          <a:bodyPr wrap="square" rtlCol="0">
            <a:spAutoFit/>
          </a:bodyPr>
          <a:lstStyle/>
          <a:p>
            <a:r>
              <a:rPr lang="en-US" altLang="zh-CN" sz="2800" b="1" dirty="0">
                <a:solidFill>
                  <a:srgbClr val="FFFF00"/>
                </a:solidFill>
              </a:rPr>
              <a:t>Training of Wisdom (</a:t>
            </a:r>
            <a:r>
              <a:rPr lang="en-US" altLang="zh-CN" sz="2800" b="1" dirty="0" err="1">
                <a:solidFill>
                  <a:srgbClr val="FFFF00"/>
                </a:solidFill>
              </a:rPr>
              <a:t>Paññā</a:t>
            </a:r>
            <a:r>
              <a:rPr lang="en-US" altLang="zh-CN" sz="2800" b="1" dirty="0">
                <a:solidFill>
                  <a:srgbClr val="FFFF00"/>
                </a:solidFill>
              </a:rPr>
              <a:t>)</a:t>
            </a:r>
            <a:endParaRPr lang="zh-TW" altLang="en-US" sz="2800" b="1" dirty="0">
              <a:solidFill>
                <a:srgbClr val="FFFF00"/>
              </a:solidFill>
            </a:endParaRPr>
          </a:p>
        </p:txBody>
      </p:sp>
      <p:sp>
        <p:nvSpPr>
          <p:cNvPr id="2" name="矩形: 按鈕形 1">
            <a:extLst>
              <a:ext uri="{FF2B5EF4-FFF2-40B4-BE49-F238E27FC236}">
                <a16:creationId xmlns:a16="http://schemas.microsoft.com/office/drawing/2014/main" id="{0E6A9200-68F5-BD5C-00B0-6558D0B87416}"/>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778351887"/>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A941762-B071-4590-8FDA-99FC50159BBC}"/>
              </a:ext>
            </a:extLst>
          </p:cNvPr>
          <p:cNvSpPr txBox="1"/>
          <p:nvPr/>
        </p:nvSpPr>
        <p:spPr>
          <a:xfrm>
            <a:off x="513792" y="1628800"/>
            <a:ext cx="11161240" cy="4057393"/>
          </a:xfrm>
          <a:prstGeom prst="rect">
            <a:avLst/>
          </a:prstGeom>
          <a:noFill/>
        </p:spPr>
        <p:txBody>
          <a:bodyPr wrap="square" rtlCol="0">
            <a:spAutoFit/>
          </a:bodyPr>
          <a:lstStyle/>
          <a:p>
            <a:pPr>
              <a:lnSpc>
                <a:spcPct val="150000"/>
              </a:lnSpc>
            </a:pPr>
            <a:r>
              <a:rPr lang="en-US" altLang="zh-CN" sz="2800" dirty="0">
                <a:solidFill>
                  <a:srgbClr val="FFFF00"/>
                </a:solidFill>
              </a:rPr>
              <a:t>3. Knowledge with regard to the Four Noble Truths. </a:t>
            </a:r>
          </a:p>
          <a:p>
            <a:pPr>
              <a:lnSpc>
                <a:spcPct val="150000"/>
              </a:lnSpc>
            </a:pPr>
            <a:r>
              <a:rPr lang="en-US" altLang="zh-CN" sz="2800" dirty="0">
                <a:solidFill>
                  <a:srgbClr val="FFFF00"/>
                </a:solidFill>
              </a:rPr>
              <a:t>‘When, friends, a noble disciple understands suffering, the origin of suffering, the cessation of suffering, and the way leading to the cessation of suffering, in that way he is one of right view... and has arrived at this true Dhamma.’ (</a:t>
            </a:r>
            <a:r>
              <a:rPr lang="en-US" altLang="zh-CN" sz="2800" dirty="0" err="1">
                <a:solidFill>
                  <a:srgbClr val="FFFF00"/>
                </a:solidFill>
              </a:rPr>
              <a:t>Sotapanna</a:t>
            </a:r>
            <a:r>
              <a:rPr lang="en-US" altLang="zh-CN" sz="2800" dirty="0">
                <a:solidFill>
                  <a:srgbClr val="FFFF00"/>
                </a:solidFill>
              </a:rPr>
              <a:t>: stream enterer)</a:t>
            </a:r>
          </a:p>
          <a:p>
            <a:pPr>
              <a:lnSpc>
                <a:spcPct val="150000"/>
              </a:lnSpc>
              <a:spcBef>
                <a:spcPts val="1200"/>
              </a:spcBef>
            </a:pPr>
            <a:r>
              <a:rPr lang="en-US" altLang="zh-CN" sz="2800" dirty="0">
                <a:solidFill>
                  <a:srgbClr val="FFFF00"/>
                </a:solidFill>
              </a:rPr>
              <a:t>_</a:t>
            </a:r>
            <a:r>
              <a:rPr lang="en-US" altLang="zh-CN" sz="2800" i="1" dirty="0" err="1">
                <a:solidFill>
                  <a:srgbClr val="FFFF00"/>
                </a:solidFill>
              </a:rPr>
              <a:t>Sammaditthi</a:t>
            </a:r>
            <a:r>
              <a:rPr lang="en-US" altLang="zh-CN" sz="2800" i="1" dirty="0">
                <a:solidFill>
                  <a:srgbClr val="FFFF00"/>
                </a:solidFill>
              </a:rPr>
              <a:t> Sutta: The Discourse on Right View</a:t>
            </a:r>
          </a:p>
        </p:txBody>
      </p:sp>
      <p:sp>
        <p:nvSpPr>
          <p:cNvPr id="2" name="矩形: 按鈕形 1">
            <a:extLst>
              <a:ext uri="{FF2B5EF4-FFF2-40B4-BE49-F238E27FC236}">
                <a16:creationId xmlns:a16="http://schemas.microsoft.com/office/drawing/2014/main" id="{8103AD62-57E7-F8ED-3AE0-279275D9C167}"/>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499073840"/>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5DB9062C-BAFB-49FA-9936-3150E0FA3445}"/>
              </a:ext>
            </a:extLst>
          </p:cNvPr>
          <p:cNvSpPr txBox="1"/>
          <p:nvPr/>
        </p:nvSpPr>
        <p:spPr>
          <a:xfrm>
            <a:off x="549796" y="404664"/>
            <a:ext cx="4248472" cy="523220"/>
          </a:xfrm>
          <a:prstGeom prst="rect">
            <a:avLst/>
          </a:prstGeom>
          <a:noFill/>
          <a:ln>
            <a:solidFill>
              <a:srgbClr val="FFFF00"/>
            </a:solidFill>
          </a:ln>
        </p:spPr>
        <p:txBody>
          <a:bodyPr wrap="square" rtlCol="0">
            <a:spAutoFit/>
          </a:bodyPr>
          <a:lstStyle/>
          <a:p>
            <a:r>
              <a:rPr lang="en-US" altLang="zh-CN" sz="2800" b="1" dirty="0">
                <a:solidFill>
                  <a:srgbClr val="FFFF00"/>
                </a:solidFill>
              </a:rPr>
              <a:t>Seven stages of purification </a:t>
            </a:r>
            <a:endParaRPr lang="en-US" altLang="zh-CN" sz="2800" b="1" i="1" dirty="0">
              <a:solidFill>
                <a:srgbClr val="FFFF00"/>
              </a:solidFill>
            </a:endParaRPr>
          </a:p>
        </p:txBody>
      </p:sp>
      <p:sp>
        <p:nvSpPr>
          <p:cNvPr id="8" name="文字方塊 7">
            <a:extLst>
              <a:ext uri="{FF2B5EF4-FFF2-40B4-BE49-F238E27FC236}">
                <a16:creationId xmlns:a16="http://schemas.microsoft.com/office/drawing/2014/main" id="{47576978-5C83-4779-95E4-CACCECEE6D02}"/>
              </a:ext>
            </a:extLst>
          </p:cNvPr>
          <p:cNvSpPr txBox="1"/>
          <p:nvPr/>
        </p:nvSpPr>
        <p:spPr>
          <a:xfrm>
            <a:off x="789352" y="6091466"/>
            <a:ext cx="11557284" cy="523220"/>
          </a:xfrm>
          <a:prstGeom prst="rect">
            <a:avLst/>
          </a:prstGeom>
          <a:noFill/>
        </p:spPr>
        <p:txBody>
          <a:bodyPr wrap="square" rtlCol="0">
            <a:spAutoFit/>
          </a:bodyPr>
          <a:lstStyle/>
          <a:p>
            <a:r>
              <a:rPr lang="en-US" altLang="zh-CN" sz="2800" dirty="0">
                <a:solidFill>
                  <a:srgbClr val="FFFF00"/>
                </a:solidFill>
              </a:rPr>
              <a:t>I. </a:t>
            </a:r>
            <a:r>
              <a:rPr lang="en-US" altLang="zh-CN" sz="2800" b="1" dirty="0">
                <a:solidFill>
                  <a:srgbClr val="FFFF00"/>
                </a:solidFill>
              </a:rPr>
              <a:t>Purification of Morality</a:t>
            </a:r>
            <a:r>
              <a:rPr lang="en-US" altLang="zh-CN" sz="2800" dirty="0">
                <a:solidFill>
                  <a:schemeClr val="accent6"/>
                </a:solidFill>
              </a:rPr>
              <a:t>——Training of morality</a:t>
            </a:r>
          </a:p>
        </p:txBody>
      </p:sp>
      <p:sp>
        <p:nvSpPr>
          <p:cNvPr id="4" name="文字方塊 3">
            <a:extLst>
              <a:ext uri="{FF2B5EF4-FFF2-40B4-BE49-F238E27FC236}">
                <a16:creationId xmlns:a16="http://schemas.microsoft.com/office/drawing/2014/main" id="{BB4E01FD-8914-1A2E-6271-64BADD721957}"/>
              </a:ext>
            </a:extLst>
          </p:cNvPr>
          <p:cNvSpPr txBox="1"/>
          <p:nvPr/>
        </p:nvSpPr>
        <p:spPr>
          <a:xfrm>
            <a:off x="5086300" y="243314"/>
            <a:ext cx="6912768" cy="707886"/>
          </a:xfrm>
          <a:prstGeom prst="rect">
            <a:avLst/>
          </a:prstGeom>
          <a:noFill/>
        </p:spPr>
        <p:txBody>
          <a:bodyPr wrap="square" rtlCol="0">
            <a:spAutoFit/>
          </a:bodyPr>
          <a:lstStyle/>
          <a:p>
            <a:r>
              <a:rPr lang="en-US" altLang="zh-CN" sz="2000" b="1" i="1" dirty="0" err="1">
                <a:solidFill>
                  <a:srgbClr val="FFFF00"/>
                </a:solidFill>
              </a:rPr>
              <a:t>Ratha-vinita</a:t>
            </a:r>
            <a:r>
              <a:rPr lang="en-US" altLang="zh-CN" sz="2000" b="1" i="1" dirty="0">
                <a:solidFill>
                  <a:srgbClr val="FFFF00"/>
                </a:solidFill>
              </a:rPr>
              <a:t> Sutta</a:t>
            </a:r>
            <a:r>
              <a:rPr lang="en-US" altLang="zh-CN" sz="2000" b="1" dirty="0">
                <a:solidFill>
                  <a:srgbClr val="FFFF00"/>
                </a:solidFill>
              </a:rPr>
              <a:t> (Relay Chariots): </a:t>
            </a:r>
            <a:r>
              <a:rPr lang="en-US" altLang="zh-CN" sz="2000" dirty="0">
                <a:solidFill>
                  <a:srgbClr val="FFFF00"/>
                </a:solidFill>
              </a:rPr>
              <a:t>(https://www.accesstoinsight.org/tipitaka/mn/mn.024.than.html)</a:t>
            </a:r>
          </a:p>
        </p:txBody>
      </p:sp>
      <p:sp>
        <p:nvSpPr>
          <p:cNvPr id="5" name="文字方塊 4">
            <a:extLst>
              <a:ext uri="{FF2B5EF4-FFF2-40B4-BE49-F238E27FC236}">
                <a16:creationId xmlns:a16="http://schemas.microsoft.com/office/drawing/2014/main" id="{5F39DC5D-23ED-4125-1049-23FD15C3FAC4}"/>
              </a:ext>
            </a:extLst>
          </p:cNvPr>
          <p:cNvSpPr txBox="1"/>
          <p:nvPr/>
        </p:nvSpPr>
        <p:spPr>
          <a:xfrm>
            <a:off x="749086" y="4373107"/>
            <a:ext cx="8457694" cy="523220"/>
          </a:xfrm>
          <a:prstGeom prst="rect">
            <a:avLst/>
          </a:prstGeom>
          <a:noFill/>
        </p:spPr>
        <p:txBody>
          <a:bodyPr wrap="square" rtlCol="0">
            <a:spAutoFit/>
          </a:bodyPr>
          <a:lstStyle/>
          <a:p>
            <a:r>
              <a:rPr lang="en-US" altLang="zh-CN" sz="2800" dirty="0">
                <a:solidFill>
                  <a:srgbClr val="FFFF00"/>
                </a:solidFill>
              </a:rPr>
              <a:t>III. </a:t>
            </a:r>
            <a:r>
              <a:rPr lang="en-US" altLang="zh-CN" sz="2800" b="1" dirty="0">
                <a:solidFill>
                  <a:srgbClr val="FFFF00"/>
                </a:solidFill>
              </a:rPr>
              <a:t>Purification of View</a:t>
            </a:r>
            <a:r>
              <a:rPr lang="en-US" altLang="zh-CN" sz="2800" dirty="0">
                <a:solidFill>
                  <a:srgbClr val="FFFF00"/>
                </a:solidFill>
              </a:rPr>
              <a:t> </a:t>
            </a:r>
            <a:r>
              <a:rPr lang="en-US" altLang="zh-CN" sz="2800" dirty="0">
                <a:solidFill>
                  <a:schemeClr val="accent6"/>
                </a:solidFill>
              </a:rPr>
              <a:t>——Training of wisdom</a:t>
            </a:r>
          </a:p>
        </p:txBody>
      </p:sp>
      <p:sp>
        <p:nvSpPr>
          <p:cNvPr id="10" name="文字方塊 9">
            <a:extLst>
              <a:ext uri="{FF2B5EF4-FFF2-40B4-BE49-F238E27FC236}">
                <a16:creationId xmlns:a16="http://schemas.microsoft.com/office/drawing/2014/main" id="{E1999C8A-7AD5-7C2D-61B4-E60AAAFF3768}"/>
              </a:ext>
            </a:extLst>
          </p:cNvPr>
          <p:cNvSpPr txBox="1"/>
          <p:nvPr/>
        </p:nvSpPr>
        <p:spPr>
          <a:xfrm>
            <a:off x="765820" y="5234566"/>
            <a:ext cx="9361040" cy="523220"/>
          </a:xfrm>
          <a:prstGeom prst="rect">
            <a:avLst/>
          </a:prstGeom>
          <a:noFill/>
        </p:spPr>
        <p:txBody>
          <a:bodyPr wrap="square" rtlCol="0">
            <a:spAutoFit/>
          </a:bodyPr>
          <a:lstStyle/>
          <a:p>
            <a:r>
              <a:rPr lang="en-US" altLang="zh-CN" sz="2800" dirty="0">
                <a:solidFill>
                  <a:srgbClr val="FFFF00"/>
                </a:solidFill>
              </a:rPr>
              <a:t>II</a:t>
            </a:r>
            <a:r>
              <a:rPr lang="en-US" altLang="zh-CN" sz="2800" b="1" dirty="0">
                <a:solidFill>
                  <a:srgbClr val="FFFF00"/>
                </a:solidFill>
              </a:rPr>
              <a:t>. Purification of Mind</a:t>
            </a:r>
            <a:r>
              <a:rPr lang="en-US" altLang="zh-CN" sz="2800" dirty="0">
                <a:solidFill>
                  <a:schemeClr val="accent6"/>
                </a:solidFill>
              </a:rPr>
              <a:t>——Training of concentration</a:t>
            </a:r>
          </a:p>
        </p:txBody>
      </p:sp>
      <p:sp>
        <p:nvSpPr>
          <p:cNvPr id="11" name="文字方塊 10">
            <a:extLst>
              <a:ext uri="{FF2B5EF4-FFF2-40B4-BE49-F238E27FC236}">
                <a16:creationId xmlns:a16="http://schemas.microsoft.com/office/drawing/2014/main" id="{419C658A-EF23-4699-9905-49830C445735}"/>
              </a:ext>
            </a:extLst>
          </p:cNvPr>
          <p:cNvSpPr txBox="1"/>
          <p:nvPr/>
        </p:nvSpPr>
        <p:spPr>
          <a:xfrm>
            <a:off x="773833" y="3655231"/>
            <a:ext cx="7272808" cy="523220"/>
          </a:xfrm>
          <a:prstGeom prst="rect">
            <a:avLst/>
          </a:prstGeom>
          <a:noFill/>
        </p:spPr>
        <p:txBody>
          <a:bodyPr wrap="square" rtlCol="0">
            <a:spAutoFit/>
          </a:bodyPr>
          <a:lstStyle/>
          <a:p>
            <a:r>
              <a:rPr lang="en-US" altLang="zh-CN" sz="2800" dirty="0">
                <a:solidFill>
                  <a:srgbClr val="FFFF00"/>
                </a:solidFill>
              </a:rPr>
              <a:t>IV. </a:t>
            </a:r>
            <a:r>
              <a:rPr lang="en-US" altLang="zh-CN" sz="2800" b="1" dirty="0">
                <a:solidFill>
                  <a:srgbClr val="FFFF00"/>
                </a:solidFill>
              </a:rPr>
              <a:t>Purification by Overcoming Doubt </a:t>
            </a:r>
            <a:r>
              <a:rPr lang="en-US" altLang="zh-CN" sz="2800" dirty="0">
                <a:solidFill>
                  <a:srgbClr val="FFFF00"/>
                </a:solidFill>
              </a:rPr>
              <a:t>   </a:t>
            </a:r>
          </a:p>
        </p:txBody>
      </p:sp>
      <p:sp>
        <p:nvSpPr>
          <p:cNvPr id="12" name="文字方塊 11">
            <a:extLst>
              <a:ext uri="{FF2B5EF4-FFF2-40B4-BE49-F238E27FC236}">
                <a16:creationId xmlns:a16="http://schemas.microsoft.com/office/drawing/2014/main" id="{1666387B-5296-4166-95F7-193F634FFF48}"/>
              </a:ext>
            </a:extLst>
          </p:cNvPr>
          <p:cNvSpPr txBox="1"/>
          <p:nvPr/>
        </p:nvSpPr>
        <p:spPr>
          <a:xfrm>
            <a:off x="627080" y="2891016"/>
            <a:ext cx="11125236" cy="523220"/>
          </a:xfrm>
          <a:prstGeom prst="rect">
            <a:avLst/>
          </a:prstGeom>
          <a:noFill/>
        </p:spPr>
        <p:txBody>
          <a:bodyPr wrap="square" rtlCol="0">
            <a:spAutoFit/>
          </a:bodyPr>
          <a:lstStyle/>
          <a:p>
            <a:r>
              <a:rPr lang="en-US" altLang="zh-CN" sz="2800" dirty="0">
                <a:solidFill>
                  <a:srgbClr val="FFFF00"/>
                </a:solidFill>
              </a:rPr>
              <a:t>  V. </a:t>
            </a:r>
            <a:r>
              <a:rPr lang="en-US" altLang="zh-CN" sz="2800" b="1" dirty="0">
                <a:solidFill>
                  <a:srgbClr val="FFFF00"/>
                </a:solidFill>
              </a:rPr>
              <a:t>Purification by Knowledge and Vision of What Is Path and Not Path</a:t>
            </a:r>
            <a:r>
              <a:rPr lang="en-US" altLang="zh-CN" sz="2800" dirty="0">
                <a:solidFill>
                  <a:srgbClr val="FFFF00"/>
                </a:solidFill>
              </a:rPr>
              <a:t>.</a:t>
            </a:r>
          </a:p>
        </p:txBody>
      </p:sp>
      <p:sp>
        <p:nvSpPr>
          <p:cNvPr id="13" name="文字方塊 12">
            <a:extLst>
              <a:ext uri="{FF2B5EF4-FFF2-40B4-BE49-F238E27FC236}">
                <a16:creationId xmlns:a16="http://schemas.microsoft.com/office/drawing/2014/main" id="{2C2991DD-34F1-4A85-A855-24085220F18A}"/>
              </a:ext>
            </a:extLst>
          </p:cNvPr>
          <p:cNvSpPr txBox="1"/>
          <p:nvPr/>
        </p:nvSpPr>
        <p:spPr>
          <a:xfrm>
            <a:off x="710852" y="2064672"/>
            <a:ext cx="11125236" cy="523220"/>
          </a:xfrm>
          <a:prstGeom prst="rect">
            <a:avLst/>
          </a:prstGeom>
          <a:noFill/>
        </p:spPr>
        <p:txBody>
          <a:bodyPr wrap="square" rtlCol="0">
            <a:spAutoFit/>
          </a:bodyPr>
          <a:lstStyle/>
          <a:p>
            <a:r>
              <a:rPr lang="en-US" altLang="zh-CN" sz="2800" dirty="0">
                <a:solidFill>
                  <a:srgbClr val="FFFF00"/>
                </a:solidFill>
              </a:rPr>
              <a:t>VI. </a:t>
            </a:r>
            <a:r>
              <a:rPr lang="en-US" altLang="zh-CN" sz="2800" b="1" dirty="0">
                <a:solidFill>
                  <a:srgbClr val="FFFF00"/>
                </a:solidFill>
              </a:rPr>
              <a:t>Purification by Knowledge and Vision of the Course of Practice</a:t>
            </a:r>
            <a:endParaRPr lang="en-US" altLang="zh-CN" sz="2800" dirty="0">
              <a:solidFill>
                <a:srgbClr val="FFFF00"/>
              </a:solidFill>
            </a:endParaRPr>
          </a:p>
        </p:txBody>
      </p:sp>
      <p:sp>
        <p:nvSpPr>
          <p:cNvPr id="14" name="文字方塊 13">
            <a:extLst>
              <a:ext uri="{FF2B5EF4-FFF2-40B4-BE49-F238E27FC236}">
                <a16:creationId xmlns:a16="http://schemas.microsoft.com/office/drawing/2014/main" id="{6FBC78EB-685D-4821-982F-822A5DC90C31}"/>
              </a:ext>
            </a:extLst>
          </p:cNvPr>
          <p:cNvSpPr txBox="1"/>
          <p:nvPr/>
        </p:nvSpPr>
        <p:spPr>
          <a:xfrm>
            <a:off x="680527" y="1275843"/>
            <a:ext cx="7992888" cy="523220"/>
          </a:xfrm>
          <a:prstGeom prst="rect">
            <a:avLst/>
          </a:prstGeom>
          <a:noFill/>
        </p:spPr>
        <p:txBody>
          <a:bodyPr wrap="square" rtlCol="0">
            <a:spAutoFit/>
          </a:bodyPr>
          <a:lstStyle/>
          <a:p>
            <a:r>
              <a:rPr lang="en-US" altLang="zh-CN" sz="2800" dirty="0">
                <a:solidFill>
                  <a:srgbClr val="FFFF00"/>
                </a:solidFill>
              </a:rPr>
              <a:t>VII. </a:t>
            </a:r>
            <a:r>
              <a:rPr lang="en-US" altLang="zh-CN" sz="2800" b="1" dirty="0">
                <a:solidFill>
                  <a:srgbClr val="FFFF00"/>
                </a:solidFill>
              </a:rPr>
              <a:t>Purification by Knowledge and Vision </a:t>
            </a:r>
            <a:endParaRPr lang="en-US" altLang="zh-CN" sz="2800" dirty="0">
              <a:solidFill>
                <a:srgbClr val="FFFF00"/>
              </a:solidFill>
            </a:endParaRPr>
          </a:p>
        </p:txBody>
      </p:sp>
      <p:sp>
        <p:nvSpPr>
          <p:cNvPr id="15" name="箭號: 向右 14">
            <a:extLst>
              <a:ext uri="{FF2B5EF4-FFF2-40B4-BE49-F238E27FC236}">
                <a16:creationId xmlns:a16="http://schemas.microsoft.com/office/drawing/2014/main" id="{6212A438-DCC3-DF37-FF88-81991E5093C2}"/>
              </a:ext>
            </a:extLst>
          </p:cNvPr>
          <p:cNvSpPr/>
          <p:nvPr/>
        </p:nvSpPr>
        <p:spPr>
          <a:xfrm rot="16200000">
            <a:off x="2647610" y="5663016"/>
            <a:ext cx="360040" cy="523220"/>
          </a:xfrm>
          <a:prstGeom prst="rightArrow">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箭號: 向右 15">
            <a:extLst>
              <a:ext uri="{FF2B5EF4-FFF2-40B4-BE49-F238E27FC236}">
                <a16:creationId xmlns:a16="http://schemas.microsoft.com/office/drawing/2014/main" id="{5266D93A-F8CF-5CAD-EE12-D4F8B6531DD0}"/>
              </a:ext>
            </a:extLst>
          </p:cNvPr>
          <p:cNvSpPr/>
          <p:nvPr/>
        </p:nvSpPr>
        <p:spPr>
          <a:xfrm rot="16200000">
            <a:off x="2647610" y="4787570"/>
            <a:ext cx="360040" cy="523220"/>
          </a:xfrm>
          <a:prstGeom prst="rightArrow">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7" name="箭號: 向右 16">
            <a:extLst>
              <a:ext uri="{FF2B5EF4-FFF2-40B4-BE49-F238E27FC236}">
                <a16:creationId xmlns:a16="http://schemas.microsoft.com/office/drawing/2014/main" id="{453DDCAA-1FCA-9B03-DEB9-A97603890A2B}"/>
              </a:ext>
            </a:extLst>
          </p:cNvPr>
          <p:cNvSpPr/>
          <p:nvPr/>
        </p:nvSpPr>
        <p:spPr>
          <a:xfrm rot="16200000">
            <a:off x="2647610" y="4067490"/>
            <a:ext cx="360040" cy="523220"/>
          </a:xfrm>
          <a:prstGeom prst="rightArrow">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8" name="箭號: 向右 17">
            <a:extLst>
              <a:ext uri="{FF2B5EF4-FFF2-40B4-BE49-F238E27FC236}">
                <a16:creationId xmlns:a16="http://schemas.microsoft.com/office/drawing/2014/main" id="{CFA696E2-270D-25C4-874F-696455AEF9D5}"/>
              </a:ext>
            </a:extLst>
          </p:cNvPr>
          <p:cNvSpPr/>
          <p:nvPr/>
        </p:nvSpPr>
        <p:spPr>
          <a:xfrm rot="16200000">
            <a:off x="2647610" y="3275403"/>
            <a:ext cx="360040" cy="523220"/>
          </a:xfrm>
          <a:prstGeom prst="rightArrow">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9" name="箭號: 向右 18">
            <a:extLst>
              <a:ext uri="{FF2B5EF4-FFF2-40B4-BE49-F238E27FC236}">
                <a16:creationId xmlns:a16="http://schemas.microsoft.com/office/drawing/2014/main" id="{6DB31403-3169-4144-9540-CBDF59835511}"/>
              </a:ext>
            </a:extLst>
          </p:cNvPr>
          <p:cNvSpPr/>
          <p:nvPr/>
        </p:nvSpPr>
        <p:spPr>
          <a:xfrm rot="16200000">
            <a:off x="2647610" y="2483315"/>
            <a:ext cx="360040" cy="523220"/>
          </a:xfrm>
          <a:prstGeom prst="rightArrow">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0" name="箭號: 向右 19">
            <a:extLst>
              <a:ext uri="{FF2B5EF4-FFF2-40B4-BE49-F238E27FC236}">
                <a16:creationId xmlns:a16="http://schemas.microsoft.com/office/drawing/2014/main" id="{A08BB904-B8AC-7FAD-2F31-6AD99D646BA5}"/>
              </a:ext>
            </a:extLst>
          </p:cNvPr>
          <p:cNvSpPr/>
          <p:nvPr/>
        </p:nvSpPr>
        <p:spPr>
          <a:xfrm rot="16200000">
            <a:off x="2647610" y="1691227"/>
            <a:ext cx="360040" cy="523220"/>
          </a:xfrm>
          <a:prstGeom prst="rightArrow">
            <a:avLst/>
          </a:prstGeom>
          <a:noFill/>
          <a:ln w="190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箭號: 向右 20">
            <a:extLst>
              <a:ext uri="{FF2B5EF4-FFF2-40B4-BE49-F238E27FC236}">
                <a16:creationId xmlns:a16="http://schemas.microsoft.com/office/drawing/2014/main" id="{555CBB0E-E55C-258E-C29F-24BEB3E6EDD3}"/>
              </a:ext>
            </a:extLst>
          </p:cNvPr>
          <p:cNvSpPr/>
          <p:nvPr/>
        </p:nvSpPr>
        <p:spPr>
          <a:xfrm rot="16200000">
            <a:off x="7817029" y="4495532"/>
            <a:ext cx="216023" cy="243201"/>
          </a:xfrm>
          <a:prstGeom prst="rightArrow">
            <a:avLst/>
          </a:prstGeom>
          <a:solidFill>
            <a:schemeClr val="accent6"/>
          </a:solidFill>
          <a:ln w="190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079934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 grpId="0"/>
      <p:bldP spid="10" grpId="0"/>
      <p:bldP spid="11" grpId="0"/>
      <p:bldP spid="12" grpId="0"/>
      <p:bldP spid="13" grpId="0"/>
      <p:bldP spid="14" grpId="0"/>
      <p:bldP spid="15" grpId="0" animBg="1"/>
      <p:bldP spid="16" grpId="0" animBg="1"/>
      <p:bldP spid="17" grpId="0" animBg="1"/>
      <p:bldP spid="18" grpId="0" animBg="1"/>
      <p:bldP spid="19" grpId="0" animBg="1"/>
      <p:bldP spid="20" grpId="0" animBg="1"/>
      <p:bldP spid="21"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61A478B-A871-4554-8ECF-2667BA06AB21}"/>
              </a:ext>
            </a:extLst>
          </p:cNvPr>
          <p:cNvSpPr txBox="1"/>
          <p:nvPr/>
        </p:nvSpPr>
        <p:spPr>
          <a:xfrm>
            <a:off x="621804" y="2699042"/>
            <a:ext cx="2736304" cy="3970318"/>
          </a:xfrm>
          <a:prstGeom prst="rect">
            <a:avLst/>
          </a:prstGeom>
          <a:noFill/>
        </p:spPr>
        <p:txBody>
          <a:bodyPr wrap="square" rtlCol="0">
            <a:spAutoFit/>
          </a:bodyPr>
          <a:lstStyle/>
          <a:p>
            <a:r>
              <a:rPr lang="en-US" altLang="zh-CN" sz="2800" b="1" dirty="0">
                <a:solidFill>
                  <a:srgbClr val="FFFF00"/>
                </a:solidFill>
              </a:rPr>
              <a:t>Arahant</a:t>
            </a:r>
          </a:p>
          <a:p>
            <a:endParaRPr lang="en-US" altLang="zh-CN" sz="2800" b="1" dirty="0">
              <a:solidFill>
                <a:srgbClr val="FFFF00"/>
              </a:solidFill>
            </a:endParaRPr>
          </a:p>
          <a:p>
            <a:r>
              <a:rPr lang="en-US" altLang="zh-CN" sz="2800" b="1" dirty="0">
                <a:solidFill>
                  <a:srgbClr val="FFFF00"/>
                </a:solidFill>
              </a:rPr>
              <a:t>Non-returner</a:t>
            </a:r>
          </a:p>
          <a:p>
            <a:endParaRPr lang="en-US" altLang="zh-CN" sz="2800" b="1" dirty="0">
              <a:solidFill>
                <a:srgbClr val="FFFF00"/>
              </a:solidFill>
            </a:endParaRPr>
          </a:p>
          <a:p>
            <a:r>
              <a:rPr lang="en-US" altLang="zh-CN" sz="2800" b="1" dirty="0">
                <a:solidFill>
                  <a:srgbClr val="FFFF00"/>
                </a:solidFill>
              </a:rPr>
              <a:t>Once-returner</a:t>
            </a:r>
          </a:p>
          <a:p>
            <a:endParaRPr lang="en-US" altLang="zh-CN" sz="2800" b="1" dirty="0">
              <a:solidFill>
                <a:srgbClr val="FFFF00"/>
              </a:solidFill>
            </a:endParaRPr>
          </a:p>
          <a:p>
            <a:r>
              <a:rPr lang="en-US" altLang="zh-CN" sz="2800" b="1" dirty="0">
                <a:solidFill>
                  <a:srgbClr val="FFFF00"/>
                </a:solidFill>
              </a:rPr>
              <a:t>Stream-enterer</a:t>
            </a:r>
          </a:p>
          <a:p>
            <a:endParaRPr lang="en-US" altLang="zh-CN" sz="2800" b="1" dirty="0">
              <a:solidFill>
                <a:srgbClr val="FFFF00"/>
              </a:solidFill>
            </a:endParaRPr>
          </a:p>
          <a:p>
            <a:endParaRPr lang="en-US" altLang="zh-CN" sz="2800" b="1" dirty="0">
              <a:solidFill>
                <a:srgbClr val="FFFF00"/>
              </a:solidFill>
            </a:endParaRPr>
          </a:p>
        </p:txBody>
      </p:sp>
      <p:sp>
        <p:nvSpPr>
          <p:cNvPr id="6" name="文字方塊 5">
            <a:extLst>
              <a:ext uri="{FF2B5EF4-FFF2-40B4-BE49-F238E27FC236}">
                <a16:creationId xmlns:a16="http://schemas.microsoft.com/office/drawing/2014/main" id="{20A7EB64-9894-4FEC-BF2B-6DD6C7393F5E}"/>
              </a:ext>
            </a:extLst>
          </p:cNvPr>
          <p:cNvSpPr txBox="1"/>
          <p:nvPr/>
        </p:nvSpPr>
        <p:spPr>
          <a:xfrm>
            <a:off x="621804" y="1210680"/>
            <a:ext cx="7848872" cy="523220"/>
          </a:xfrm>
          <a:prstGeom prst="rect">
            <a:avLst/>
          </a:prstGeom>
          <a:noFill/>
        </p:spPr>
        <p:txBody>
          <a:bodyPr wrap="square" rtlCol="0">
            <a:spAutoFit/>
          </a:bodyPr>
          <a:lstStyle/>
          <a:p>
            <a:r>
              <a:rPr lang="en-US" altLang="zh-CN" sz="2800" b="1" dirty="0">
                <a:solidFill>
                  <a:srgbClr val="FFFF00"/>
                </a:solidFill>
              </a:rPr>
              <a:t>The four pairs, the eight individuals of noble beings</a:t>
            </a:r>
          </a:p>
        </p:txBody>
      </p:sp>
      <p:sp>
        <p:nvSpPr>
          <p:cNvPr id="11" name="文字方塊 10">
            <a:extLst>
              <a:ext uri="{FF2B5EF4-FFF2-40B4-BE49-F238E27FC236}">
                <a16:creationId xmlns:a16="http://schemas.microsoft.com/office/drawing/2014/main" id="{6B1DF975-E5FB-4C7F-BDEE-F231446FDE81}"/>
              </a:ext>
            </a:extLst>
          </p:cNvPr>
          <p:cNvSpPr txBox="1"/>
          <p:nvPr/>
        </p:nvSpPr>
        <p:spPr>
          <a:xfrm>
            <a:off x="4471930" y="4955872"/>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cxnSp>
        <p:nvCxnSpPr>
          <p:cNvPr id="13" name="直線接點 12">
            <a:extLst>
              <a:ext uri="{FF2B5EF4-FFF2-40B4-BE49-F238E27FC236}">
                <a16:creationId xmlns:a16="http://schemas.microsoft.com/office/drawing/2014/main" id="{E0DB21F0-A1B5-4D0C-8FA9-32F3AEAEE1F2}"/>
              </a:ext>
            </a:extLst>
          </p:cNvPr>
          <p:cNvCxnSpPr>
            <a:cxnSpLocks/>
          </p:cNvCxnSpPr>
          <p:nvPr/>
        </p:nvCxnSpPr>
        <p:spPr>
          <a:xfrm flipV="1">
            <a:off x="3178088" y="27335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6" name="直線接點 15">
            <a:extLst>
              <a:ext uri="{FF2B5EF4-FFF2-40B4-BE49-F238E27FC236}">
                <a16:creationId xmlns:a16="http://schemas.microsoft.com/office/drawing/2014/main" id="{9EA72EE7-D0F8-4A4F-BAFE-0F128454B577}"/>
              </a:ext>
            </a:extLst>
          </p:cNvPr>
          <p:cNvCxnSpPr>
            <a:cxnSpLocks/>
          </p:cNvCxnSpPr>
          <p:nvPr/>
        </p:nvCxnSpPr>
        <p:spPr>
          <a:xfrm>
            <a:off x="3214092" y="29915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9" name="直線接點 18">
            <a:extLst>
              <a:ext uri="{FF2B5EF4-FFF2-40B4-BE49-F238E27FC236}">
                <a16:creationId xmlns:a16="http://schemas.microsoft.com/office/drawing/2014/main" id="{501084CC-19D4-49EE-8C2C-3B43FFE53507}"/>
              </a:ext>
            </a:extLst>
          </p:cNvPr>
          <p:cNvCxnSpPr>
            <a:cxnSpLocks/>
          </p:cNvCxnSpPr>
          <p:nvPr/>
        </p:nvCxnSpPr>
        <p:spPr>
          <a:xfrm flipV="1">
            <a:off x="3214092" y="35730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0" name="直線接點 19">
            <a:extLst>
              <a:ext uri="{FF2B5EF4-FFF2-40B4-BE49-F238E27FC236}">
                <a16:creationId xmlns:a16="http://schemas.microsoft.com/office/drawing/2014/main" id="{E5588838-C54E-42C0-86DC-78BC4A66A79E}"/>
              </a:ext>
            </a:extLst>
          </p:cNvPr>
          <p:cNvCxnSpPr>
            <a:cxnSpLocks/>
          </p:cNvCxnSpPr>
          <p:nvPr/>
        </p:nvCxnSpPr>
        <p:spPr>
          <a:xfrm>
            <a:off x="3250096" y="38310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1" name="直線接點 20">
            <a:extLst>
              <a:ext uri="{FF2B5EF4-FFF2-40B4-BE49-F238E27FC236}">
                <a16:creationId xmlns:a16="http://schemas.microsoft.com/office/drawing/2014/main" id="{A4CCB816-3829-4896-9AEF-67F4BDC6BB97}"/>
              </a:ext>
            </a:extLst>
          </p:cNvPr>
          <p:cNvCxnSpPr>
            <a:cxnSpLocks/>
          </p:cNvCxnSpPr>
          <p:nvPr/>
        </p:nvCxnSpPr>
        <p:spPr>
          <a:xfrm flipV="1">
            <a:off x="3214092" y="4437112"/>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直線接點 21">
            <a:extLst>
              <a:ext uri="{FF2B5EF4-FFF2-40B4-BE49-F238E27FC236}">
                <a16:creationId xmlns:a16="http://schemas.microsoft.com/office/drawing/2014/main" id="{00DBAB44-EAF5-4A8D-AB9D-F8A554141679}"/>
              </a:ext>
            </a:extLst>
          </p:cNvPr>
          <p:cNvCxnSpPr>
            <a:cxnSpLocks/>
          </p:cNvCxnSpPr>
          <p:nvPr/>
        </p:nvCxnSpPr>
        <p:spPr>
          <a:xfrm>
            <a:off x="3250096" y="4695116"/>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3" name="直線接點 22">
            <a:extLst>
              <a:ext uri="{FF2B5EF4-FFF2-40B4-BE49-F238E27FC236}">
                <a16:creationId xmlns:a16="http://schemas.microsoft.com/office/drawing/2014/main" id="{DD851547-D987-4C09-BFE1-2FC0DC3D13E9}"/>
              </a:ext>
            </a:extLst>
          </p:cNvPr>
          <p:cNvCxnSpPr>
            <a:cxnSpLocks/>
          </p:cNvCxnSpPr>
          <p:nvPr/>
        </p:nvCxnSpPr>
        <p:spPr>
          <a:xfrm flipV="1">
            <a:off x="3214092" y="5301208"/>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直線接點 23">
            <a:extLst>
              <a:ext uri="{FF2B5EF4-FFF2-40B4-BE49-F238E27FC236}">
                <a16:creationId xmlns:a16="http://schemas.microsoft.com/office/drawing/2014/main" id="{1713E11B-0098-40C1-B04A-223B8D965962}"/>
              </a:ext>
            </a:extLst>
          </p:cNvPr>
          <p:cNvCxnSpPr>
            <a:cxnSpLocks/>
          </p:cNvCxnSpPr>
          <p:nvPr/>
        </p:nvCxnSpPr>
        <p:spPr>
          <a:xfrm>
            <a:off x="3250096" y="5559212"/>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 name="矩形: 按鈕形 1">
            <a:extLst>
              <a:ext uri="{FF2B5EF4-FFF2-40B4-BE49-F238E27FC236}">
                <a16:creationId xmlns:a16="http://schemas.microsoft.com/office/drawing/2014/main" id="{BDFE3A3A-B1BF-E4BB-95F2-6AE9DCC29DF1}"/>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3" name="文字方塊 2">
            <a:extLst>
              <a:ext uri="{FF2B5EF4-FFF2-40B4-BE49-F238E27FC236}">
                <a16:creationId xmlns:a16="http://schemas.microsoft.com/office/drawing/2014/main" id="{9558158A-032D-A605-CF7C-0D553FEA37FD}"/>
              </a:ext>
            </a:extLst>
          </p:cNvPr>
          <p:cNvSpPr txBox="1"/>
          <p:nvPr/>
        </p:nvSpPr>
        <p:spPr>
          <a:xfrm>
            <a:off x="4438228" y="4131077"/>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9" name="文字方塊 8">
            <a:extLst>
              <a:ext uri="{FF2B5EF4-FFF2-40B4-BE49-F238E27FC236}">
                <a16:creationId xmlns:a16="http://schemas.microsoft.com/office/drawing/2014/main" id="{E3D76D65-9E75-8401-8BC0-C80CEFD174D9}"/>
              </a:ext>
            </a:extLst>
          </p:cNvPr>
          <p:cNvSpPr txBox="1"/>
          <p:nvPr/>
        </p:nvSpPr>
        <p:spPr>
          <a:xfrm>
            <a:off x="4438228" y="3212976"/>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2" name="文字方塊 11">
            <a:extLst>
              <a:ext uri="{FF2B5EF4-FFF2-40B4-BE49-F238E27FC236}">
                <a16:creationId xmlns:a16="http://schemas.microsoft.com/office/drawing/2014/main" id="{ECAAB198-2633-359A-F42F-78E6D7C8CBA6}"/>
              </a:ext>
            </a:extLst>
          </p:cNvPr>
          <p:cNvSpPr txBox="1"/>
          <p:nvPr/>
        </p:nvSpPr>
        <p:spPr>
          <a:xfrm>
            <a:off x="4438228" y="2348880"/>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5" name="文字方塊 14">
            <a:extLst>
              <a:ext uri="{FF2B5EF4-FFF2-40B4-BE49-F238E27FC236}">
                <a16:creationId xmlns:a16="http://schemas.microsoft.com/office/drawing/2014/main" id="{2486D969-5E53-BFC2-413A-9123E86462F4}"/>
              </a:ext>
            </a:extLst>
          </p:cNvPr>
          <p:cNvSpPr txBox="1"/>
          <p:nvPr/>
        </p:nvSpPr>
        <p:spPr>
          <a:xfrm>
            <a:off x="5621345" y="822840"/>
            <a:ext cx="5498875" cy="400110"/>
          </a:xfrm>
          <a:prstGeom prst="rect">
            <a:avLst/>
          </a:prstGeom>
          <a:noFill/>
        </p:spPr>
        <p:txBody>
          <a:bodyPr wrap="square">
            <a:spAutoFit/>
          </a:bodyPr>
          <a:lstStyle/>
          <a:p>
            <a:r>
              <a:rPr lang="en-US" altLang="zh-CN" sz="2000" dirty="0">
                <a:solidFill>
                  <a:srgbClr val="FFFF00"/>
                </a:solidFill>
              </a:rPr>
              <a:t>https://www.accesstoinsight.org/ptf/sangha.html</a:t>
            </a:r>
          </a:p>
        </p:txBody>
      </p:sp>
    </p:spTree>
    <p:extLst>
      <p:ext uri="{BB962C8B-B14F-4D97-AF65-F5344CB8AC3E}">
        <p14:creationId xmlns:p14="http://schemas.microsoft.com/office/powerpoint/2010/main" val="31769961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p:bldP spid="3" grpId="0"/>
      <p:bldP spid="9" grpId="0"/>
      <p:bldP spid="1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2A153CD-1789-2F4E-ECE5-D8003D939616}"/>
              </a:ext>
            </a:extLst>
          </p:cNvPr>
          <p:cNvSpPr txBox="1"/>
          <p:nvPr/>
        </p:nvSpPr>
        <p:spPr>
          <a:xfrm>
            <a:off x="621804" y="2699042"/>
            <a:ext cx="2736304" cy="3970318"/>
          </a:xfrm>
          <a:prstGeom prst="rect">
            <a:avLst/>
          </a:prstGeom>
          <a:noFill/>
        </p:spPr>
        <p:txBody>
          <a:bodyPr wrap="square" rtlCol="0">
            <a:spAutoFit/>
          </a:bodyPr>
          <a:lstStyle/>
          <a:p>
            <a:r>
              <a:rPr lang="en-US" altLang="zh-CN" sz="2800" b="1" dirty="0">
                <a:solidFill>
                  <a:srgbClr val="FFFF00"/>
                </a:solidFill>
              </a:rPr>
              <a:t>Arahant</a:t>
            </a:r>
          </a:p>
          <a:p>
            <a:endParaRPr lang="en-US" altLang="zh-CN" sz="2800" b="1" dirty="0">
              <a:solidFill>
                <a:srgbClr val="FFFF00"/>
              </a:solidFill>
            </a:endParaRPr>
          </a:p>
          <a:p>
            <a:r>
              <a:rPr lang="en-US" altLang="zh-CN" sz="2800" b="1" dirty="0">
                <a:solidFill>
                  <a:srgbClr val="FFFF00"/>
                </a:solidFill>
              </a:rPr>
              <a:t>Non-returner</a:t>
            </a:r>
          </a:p>
          <a:p>
            <a:endParaRPr lang="en-US" altLang="zh-CN" sz="2800" b="1" dirty="0">
              <a:solidFill>
                <a:srgbClr val="FFFF00"/>
              </a:solidFill>
            </a:endParaRPr>
          </a:p>
          <a:p>
            <a:r>
              <a:rPr lang="en-US" altLang="zh-CN" sz="2800" b="1" dirty="0">
                <a:solidFill>
                  <a:srgbClr val="FFFF00"/>
                </a:solidFill>
              </a:rPr>
              <a:t>Once-returner</a:t>
            </a:r>
          </a:p>
          <a:p>
            <a:endParaRPr lang="en-US" altLang="zh-CN" sz="2800" b="1" dirty="0">
              <a:solidFill>
                <a:srgbClr val="FFFF00"/>
              </a:solidFill>
            </a:endParaRPr>
          </a:p>
          <a:p>
            <a:r>
              <a:rPr lang="en-US" altLang="zh-CN" sz="2800" b="1" dirty="0">
                <a:solidFill>
                  <a:srgbClr val="FFFF00"/>
                </a:solidFill>
              </a:rPr>
              <a:t>Stream-enterer</a:t>
            </a:r>
          </a:p>
          <a:p>
            <a:endParaRPr lang="en-US" altLang="zh-CN" sz="2800" b="1" dirty="0">
              <a:solidFill>
                <a:srgbClr val="FFFF00"/>
              </a:solidFill>
            </a:endParaRPr>
          </a:p>
          <a:p>
            <a:endParaRPr lang="en-US" altLang="zh-CN" sz="2800" b="1" dirty="0">
              <a:solidFill>
                <a:srgbClr val="FFFF00"/>
              </a:solidFill>
            </a:endParaRPr>
          </a:p>
        </p:txBody>
      </p:sp>
      <p:sp>
        <p:nvSpPr>
          <p:cNvPr id="5" name="文字方塊 4">
            <a:extLst>
              <a:ext uri="{FF2B5EF4-FFF2-40B4-BE49-F238E27FC236}">
                <a16:creationId xmlns:a16="http://schemas.microsoft.com/office/drawing/2014/main" id="{21DABD59-915F-1916-2676-4417F1F2C22D}"/>
              </a:ext>
            </a:extLst>
          </p:cNvPr>
          <p:cNvSpPr txBox="1"/>
          <p:nvPr/>
        </p:nvSpPr>
        <p:spPr>
          <a:xfrm>
            <a:off x="621804" y="1210680"/>
            <a:ext cx="7848872" cy="523220"/>
          </a:xfrm>
          <a:prstGeom prst="rect">
            <a:avLst/>
          </a:prstGeom>
          <a:noFill/>
        </p:spPr>
        <p:txBody>
          <a:bodyPr wrap="square" rtlCol="0">
            <a:spAutoFit/>
          </a:bodyPr>
          <a:lstStyle/>
          <a:p>
            <a:r>
              <a:rPr lang="en-US" altLang="zh-CN" sz="2800" b="1" dirty="0">
                <a:solidFill>
                  <a:srgbClr val="FFFF00"/>
                </a:solidFill>
              </a:rPr>
              <a:t>The four pairs, the eight individuals of noble beings</a:t>
            </a:r>
          </a:p>
        </p:txBody>
      </p:sp>
      <p:sp>
        <p:nvSpPr>
          <p:cNvPr id="6" name="文字方塊 5">
            <a:extLst>
              <a:ext uri="{FF2B5EF4-FFF2-40B4-BE49-F238E27FC236}">
                <a16:creationId xmlns:a16="http://schemas.microsoft.com/office/drawing/2014/main" id="{7440698A-FFE7-8286-B717-DCAA9272A7AB}"/>
              </a:ext>
            </a:extLst>
          </p:cNvPr>
          <p:cNvSpPr txBox="1"/>
          <p:nvPr/>
        </p:nvSpPr>
        <p:spPr>
          <a:xfrm>
            <a:off x="4471930" y="4955872"/>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cxnSp>
        <p:nvCxnSpPr>
          <p:cNvPr id="7" name="直線接點 6">
            <a:extLst>
              <a:ext uri="{FF2B5EF4-FFF2-40B4-BE49-F238E27FC236}">
                <a16:creationId xmlns:a16="http://schemas.microsoft.com/office/drawing/2014/main" id="{59D064A6-C54D-BF6F-FC08-471AA2AE8613}"/>
              </a:ext>
            </a:extLst>
          </p:cNvPr>
          <p:cNvCxnSpPr>
            <a:cxnSpLocks/>
          </p:cNvCxnSpPr>
          <p:nvPr/>
        </p:nvCxnSpPr>
        <p:spPr>
          <a:xfrm flipV="1">
            <a:off x="3178088" y="27335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23E31FCB-901A-F8EA-9E0C-BF51CC2366CF}"/>
              </a:ext>
            </a:extLst>
          </p:cNvPr>
          <p:cNvCxnSpPr>
            <a:cxnSpLocks/>
          </p:cNvCxnSpPr>
          <p:nvPr/>
        </p:nvCxnSpPr>
        <p:spPr>
          <a:xfrm>
            <a:off x="3214092" y="29915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9C07C396-9C22-42B3-F5FB-47454A6F5D59}"/>
              </a:ext>
            </a:extLst>
          </p:cNvPr>
          <p:cNvCxnSpPr>
            <a:cxnSpLocks/>
          </p:cNvCxnSpPr>
          <p:nvPr/>
        </p:nvCxnSpPr>
        <p:spPr>
          <a:xfrm flipV="1">
            <a:off x="3214092" y="35730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A27D0876-4B8B-51B5-2730-7DDCA2789AC4}"/>
              </a:ext>
            </a:extLst>
          </p:cNvPr>
          <p:cNvCxnSpPr>
            <a:cxnSpLocks/>
          </p:cNvCxnSpPr>
          <p:nvPr/>
        </p:nvCxnSpPr>
        <p:spPr>
          <a:xfrm>
            <a:off x="3250096" y="38310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線接點 10">
            <a:extLst>
              <a:ext uri="{FF2B5EF4-FFF2-40B4-BE49-F238E27FC236}">
                <a16:creationId xmlns:a16="http://schemas.microsoft.com/office/drawing/2014/main" id="{29FE72D5-9112-D8C2-98EE-6DDA66759942}"/>
              </a:ext>
            </a:extLst>
          </p:cNvPr>
          <p:cNvCxnSpPr>
            <a:cxnSpLocks/>
          </p:cNvCxnSpPr>
          <p:nvPr/>
        </p:nvCxnSpPr>
        <p:spPr>
          <a:xfrm flipV="1">
            <a:off x="3214092" y="4437112"/>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43C94D9F-74E3-C6A5-045B-292A4CAD1B1A}"/>
              </a:ext>
            </a:extLst>
          </p:cNvPr>
          <p:cNvCxnSpPr>
            <a:cxnSpLocks/>
          </p:cNvCxnSpPr>
          <p:nvPr/>
        </p:nvCxnSpPr>
        <p:spPr>
          <a:xfrm>
            <a:off x="3250096" y="4695116"/>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CC90E52C-B0AF-2AED-2C0A-E81FFDE51AC0}"/>
              </a:ext>
            </a:extLst>
          </p:cNvPr>
          <p:cNvCxnSpPr>
            <a:cxnSpLocks/>
          </p:cNvCxnSpPr>
          <p:nvPr/>
        </p:nvCxnSpPr>
        <p:spPr>
          <a:xfrm flipV="1">
            <a:off x="3214092" y="5301208"/>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0CE0D569-A19F-2183-D3C4-8FA0FDAFA10E}"/>
              </a:ext>
            </a:extLst>
          </p:cNvPr>
          <p:cNvCxnSpPr>
            <a:cxnSpLocks/>
          </p:cNvCxnSpPr>
          <p:nvPr/>
        </p:nvCxnSpPr>
        <p:spPr>
          <a:xfrm>
            <a:off x="3250096" y="5559212"/>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5" name="矩形: 按鈕形 14">
            <a:extLst>
              <a:ext uri="{FF2B5EF4-FFF2-40B4-BE49-F238E27FC236}">
                <a16:creationId xmlns:a16="http://schemas.microsoft.com/office/drawing/2014/main" id="{408FF8D7-2733-EAF8-2C16-8AA7D591642E}"/>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16" name="文字方塊 15">
            <a:extLst>
              <a:ext uri="{FF2B5EF4-FFF2-40B4-BE49-F238E27FC236}">
                <a16:creationId xmlns:a16="http://schemas.microsoft.com/office/drawing/2014/main" id="{0A9BA71E-A602-8CE4-8659-0B1463564B5A}"/>
              </a:ext>
            </a:extLst>
          </p:cNvPr>
          <p:cNvSpPr txBox="1"/>
          <p:nvPr/>
        </p:nvSpPr>
        <p:spPr>
          <a:xfrm>
            <a:off x="4438228" y="4131077"/>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7" name="文字方塊 16">
            <a:extLst>
              <a:ext uri="{FF2B5EF4-FFF2-40B4-BE49-F238E27FC236}">
                <a16:creationId xmlns:a16="http://schemas.microsoft.com/office/drawing/2014/main" id="{3D5EF283-F30A-27E4-C587-57A9966FF733}"/>
              </a:ext>
            </a:extLst>
          </p:cNvPr>
          <p:cNvSpPr txBox="1"/>
          <p:nvPr/>
        </p:nvSpPr>
        <p:spPr>
          <a:xfrm>
            <a:off x="4438228" y="3212976"/>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8" name="文字方塊 17">
            <a:extLst>
              <a:ext uri="{FF2B5EF4-FFF2-40B4-BE49-F238E27FC236}">
                <a16:creationId xmlns:a16="http://schemas.microsoft.com/office/drawing/2014/main" id="{084A93C6-0F67-4169-0D6A-23B8FEDE86BA}"/>
              </a:ext>
            </a:extLst>
          </p:cNvPr>
          <p:cNvSpPr txBox="1"/>
          <p:nvPr/>
        </p:nvSpPr>
        <p:spPr>
          <a:xfrm>
            <a:off x="4438228" y="2348880"/>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9" name="文字方塊 18">
            <a:extLst>
              <a:ext uri="{FF2B5EF4-FFF2-40B4-BE49-F238E27FC236}">
                <a16:creationId xmlns:a16="http://schemas.microsoft.com/office/drawing/2014/main" id="{BEA36418-FE27-72F4-8AE9-6701AEA98A7D}"/>
              </a:ext>
            </a:extLst>
          </p:cNvPr>
          <p:cNvSpPr txBox="1"/>
          <p:nvPr/>
        </p:nvSpPr>
        <p:spPr>
          <a:xfrm>
            <a:off x="5721238" y="306226"/>
            <a:ext cx="5498875" cy="707886"/>
          </a:xfrm>
          <a:prstGeom prst="rect">
            <a:avLst/>
          </a:prstGeom>
          <a:noFill/>
        </p:spPr>
        <p:txBody>
          <a:bodyPr wrap="square">
            <a:spAutoFit/>
          </a:bodyPr>
          <a:lstStyle/>
          <a:p>
            <a:r>
              <a:rPr lang="en-US" altLang="zh-CN" sz="2000" dirty="0" err="1">
                <a:solidFill>
                  <a:srgbClr val="FFFF00"/>
                </a:solidFill>
              </a:rPr>
              <a:t>Majjhima</a:t>
            </a:r>
            <a:r>
              <a:rPr lang="en-US" altLang="zh-CN" sz="2000" dirty="0">
                <a:solidFill>
                  <a:srgbClr val="FFFF00"/>
                </a:solidFill>
              </a:rPr>
              <a:t> </a:t>
            </a:r>
            <a:r>
              <a:rPr lang="en-US" altLang="zh-CN" sz="2000" dirty="0" err="1">
                <a:solidFill>
                  <a:srgbClr val="FFFF00"/>
                </a:solidFill>
              </a:rPr>
              <a:t>Nikaya</a:t>
            </a:r>
            <a:r>
              <a:rPr lang="en-US" altLang="zh-CN" sz="2000" dirty="0">
                <a:solidFill>
                  <a:srgbClr val="FFFF00"/>
                </a:solidFill>
              </a:rPr>
              <a:t> 118–</a:t>
            </a:r>
          </a:p>
          <a:p>
            <a:r>
              <a:rPr lang="en-US" altLang="zh-CN" sz="2000" dirty="0">
                <a:solidFill>
                  <a:srgbClr val="FFFF00"/>
                </a:solidFill>
              </a:rPr>
              <a:t>https://www.accesstoinsight.org/ptf/sangha.html</a:t>
            </a:r>
          </a:p>
        </p:txBody>
      </p:sp>
      <p:sp>
        <p:nvSpPr>
          <p:cNvPr id="20" name="矩形 19">
            <a:extLst>
              <a:ext uri="{FF2B5EF4-FFF2-40B4-BE49-F238E27FC236}">
                <a16:creationId xmlns:a16="http://schemas.microsoft.com/office/drawing/2014/main" id="{09F7B004-872C-B51A-A076-7C2603918CEB}"/>
              </a:ext>
            </a:extLst>
          </p:cNvPr>
          <p:cNvSpPr/>
          <p:nvPr/>
        </p:nvSpPr>
        <p:spPr>
          <a:xfrm>
            <a:off x="549796" y="5229200"/>
            <a:ext cx="2545735" cy="603339"/>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82A3C51F-8DE7-5694-BAAC-A9EA55290480}"/>
              </a:ext>
            </a:extLst>
          </p:cNvPr>
          <p:cNvSpPr/>
          <p:nvPr/>
        </p:nvSpPr>
        <p:spPr>
          <a:xfrm>
            <a:off x="3168351" y="1700808"/>
            <a:ext cx="8974733" cy="51241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文字方塊 21">
            <a:extLst>
              <a:ext uri="{FF2B5EF4-FFF2-40B4-BE49-F238E27FC236}">
                <a16:creationId xmlns:a16="http://schemas.microsoft.com/office/drawing/2014/main" id="{D0138671-8081-8E7B-81C6-185E136ED08D}"/>
              </a:ext>
            </a:extLst>
          </p:cNvPr>
          <p:cNvSpPr txBox="1"/>
          <p:nvPr/>
        </p:nvSpPr>
        <p:spPr>
          <a:xfrm>
            <a:off x="3741302" y="2522689"/>
            <a:ext cx="7848872" cy="3257174"/>
          </a:xfrm>
          <a:prstGeom prst="rect">
            <a:avLst/>
          </a:prstGeom>
          <a:noFill/>
        </p:spPr>
        <p:txBody>
          <a:bodyPr wrap="square" rtlCol="0">
            <a:spAutoFit/>
          </a:bodyPr>
          <a:lstStyle/>
          <a:p>
            <a:pPr>
              <a:lnSpc>
                <a:spcPct val="150000"/>
              </a:lnSpc>
            </a:pPr>
            <a:r>
              <a:rPr lang="en-US" altLang="zh-CN" sz="2800" dirty="0">
                <a:solidFill>
                  <a:srgbClr val="C00000"/>
                </a:solidFill>
              </a:rPr>
              <a:t>"In this community of monks there are monks who, with the total ending of [the first] three fetters, are stream-winners, steadfast, never again destined for states of woe, headed for self-awakening: such are the monks in this community of monks."</a:t>
            </a:r>
          </a:p>
        </p:txBody>
      </p:sp>
    </p:spTree>
    <p:extLst>
      <p:ext uri="{BB962C8B-B14F-4D97-AF65-F5344CB8AC3E}">
        <p14:creationId xmlns:p14="http://schemas.microsoft.com/office/powerpoint/2010/main" val="1616123968"/>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5C3EEFB-A79D-1AF0-DFB8-43B485426C7B}"/>
              </a:ext>
            </a:extLst>
          </p:cNvPr>
          <p:cNvSpPr txBox="1"/>
          <p:nvPr/>
        </p:nvSpPr>
        <p:spPr>
          <a:xfrm>
            <a:off x="621804" y="2699042"/>
            <a:ext cx="2736304" cy="3970318"/>
          </a:xfrm>
          <a:prstGeom prst="rect">
            <a:avLst/>
          </a:prstGeom>
          <a:noFill/>
        </p:spPr>
        <p:txBody>
          <a:bodyPr wrap="square" rtlCol="0">
            <a:spAutoFit/>
          </a:bodyPr>
          <a:lstStyle/>
          <a:p>
            <a:r>
              <a:rPr lang="en-US" altLang="zh-CN" sz="2800" b="1" dirty="0">
                <a:solidFill>
                  <a:srgbClr val="FFFF00"/>
                </a:solidFill>
              </a:rPr>
              <a:t>Arahant</a:t>
            </a:r>
          </a:p>
          <a:p>
            <a:endParaRPr lang="en-US" altLang="zh-CN" sz="2800" b="1" dirty="0">
              <a:solidFill>
                <a:srgbClr val="FFFF00"/>
              </a:solidFill>
            </a:endParaRPr>
          </a:p>
          <a:p>
            <a:r>
              <a:rPr lang="en-US" altLang="zh-CN" sz="2800" b="1" dirty="0">
                <a:solidFill>
                  <a:srgbClr val="FFFF00"/>
                </a:solidFill>
              </a:rPr>
              <a:t>Non-returner</a:t>
            </a:r>
          </a:p>
          <a:p>
            <a:endParaRPr lang="en-US" altLang="zh-CN" sz="2800" b="1" dirty="0">
              <a:solidFill>
                <a:srgbClr val="FFFF00"/>
              </a:solidFill>
            </a:endParaRPr>
          </a:p>
          <a:p>
            <a:r>
              <a:rPr lang="en-US" altLang="zh-CN" sz="2800" b="1" dirty="0">
                <a:solidFill>
                  <a:srgbClr val="FFFF00"/>
                </a:solidFill>
              </a:rPr>
              <a:t>Once-returner</a:t>
            </a:r>
          </a:p>
          <a:p>
            <a:endParaRPr lang="en-US" altLang="zh-CN" sz="2800" b="1" dirty="0">
              <a:solidFill>
                <a:srgbClr val="FFFF00"/>
              </a:solidFill>
            </a:endParaRPr>
          </a:p>
          <a:p>
            <a:r>
              <a:rPr lang="en-US" altLang="zh-CN" sz="2800" b="1" dirty="0">
                <a:solidFill>
                  <a:srgbClr val="FFFF00"/>
                </a:solidFill>
              </a:rPr>
              <a:t>Stream-enterer</a:t>
            </a:r>
          </a:p>
          <a:p>
            <a:endParaRPr lang="en-US" altLang="zh-CN" sz="2800" b="1" dirty="0">
              <a:solidFill>
                <a:srgbClr val="FFFF00"/>
              </a:solidFill>
            </a:endParaRPr>
          </a:p>
          <a:p>
            <a:endParaRPr lang="en-US" altLang="zh-CN" sz="2800" b="1" dirty="0">
              <a:solidFill>
                <a:srgbClr val="FFFF00"/>
              </a:solidFill>
            </a:endParaRPr>
          </a:p>
        </p:txBody>
      </p:sp>
      <p:sp>
        <p:nvSpPr>
          <p:cNvPr id="5" name="文字方塊 4">
            <a:extLst>
              <a:ext uri="{FF2B5EF4-FFF2-40B4-BE49-F238E27FC236}">
                <a16:creationId xmlns:a16="http://schemas.microsoft.com/office/drawing/2014/main" id="{93C8EA59-8BBF-A45F-F567-F6C6E5D69A69}"/>
              </a:ext>
            </a:extLst>
          </p:cNvPr>
          <p:cNvSpPr txBox="1"/>
          <p:nvPr/>
        </p:nvSpPr>
        <p:spPr>
          <a:xfrm>
            <a:off x="621804" y="1210680"/>
            <a:ext cx="7848872" cy="523220"/>
          </a:xfrm>
          <a:prstGeom prst="rect">
            <a:avLst/>
          </a:prstGeom>
          <a:noFill/>
        </p:spPr>
        <p:txBody>
          <a:bodyPr wrap="square" rtlCol="0">
            <a:spAutoFit/>
          </a:bodyPr>
          <a:lstStyle/>
          <a:p>
            <a:r>
              <a:rPr lang="en-US" altLang="zh-CN" sz="2800" b="1" dirty="0">
                <a:solidFill>
                  <a:srgbClr val="FFFF00"/>
                </a:solidFill>
              </a:rPr>
              <a:t>The four pairs, the eight individuals of noble beings</a:t>
            </a:r>
          </a:p>
        </p:txBody>
      </p:sp>
      <p:sp>
        <p:nvSpPr>
          <p:cNvPr id="6" name="文字方塊 5">
            <a:extLst>
              <a:ext uri="{FF2B5EF4-FFF2-40B4-BE49-F238E27FC236}">
                <a16:creationId xmlns:a16="http://schemas.microsoft.com/office/drawing/2014/main" id="{2530DFD0-244F-FCA9-7D33-4D193290A9FD}"/>
              </a:ext>
            </a:extLst>
          </p:cNvPr>
          <p:cNvSpPr txBox="1"/>
          <p:nvPr/>
        </p:nvSpPr>
        <p:spPr>
          <a:xfrm>
            <a:off x="4471930" y="4955872"/>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cxnSp>
        <p:nvCxnSpPr>
          <p:cNvPr id="7" name="直線接點 6">
            <a:extLst>
              <a:ext uri="{FF2B5EF4-FFF2-40B4-BE49-F238E27FC236}">
                <a16:creationId xmlns:a16="http://schemas.microsoft.com/office/drawing/2014/main" id="{84FD5977-01A4-3804-AB1F-E8E7B73EFCE9}"/>
              </a:ext>
            </a:extLst>
          </p:cNvPr>
          <p:cNvCxnSpPr>
            <a:cxnSpLocks/>
          </p:cNvCxnSpPr>
          <p:nvPr/>
        </p:nvCxnSpPr>
        <p:spPr>
          <a:xfrm flipV="1">
            <a:off x="3178088" y="27335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220B2589-9678-3941-B0D5-7D2A97C7FE44}"/>
              </a:ext>
            </a:extLst>
          </p:cNvPr>
          <p:cNvCxnSpPr>
            <a:cxnSpLocks/>
          </p:cNvCxnSpPr>
          <p:nvPr/>
        </p:nvCxnSpPr>
        <p:spPr>
          <a:xfrm>
            <a:off x="3214092" y="29915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FB0B4C48-D647-A726-9A0F-FD19BB4E966A}"/>
              </a:ext>
            </a:extLst>
          </p:cNvPr>
          <p:cNvCxnSpPr>
            <a:cxnSpLocks/>
          </p:cNvCxnSpPr>
          <p:nvPr/>
        </p:nvCxnSpPr>
        <p:spPr>
          <a:xfrm flipV="1">
            <a:off x="3214092" y="35730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4DE6210A-F319-8359-9ED1-7D7A292B3873}"/>
              </a:ext>
            </a:extLst>
          </p:cNvPr>
          <p:cNvCxnSpPr>
            <a:cxnSpLocks/>
          </p:cNvCxnSpPr>
          <p:nvPr/>
        </p:nvCxnSpPr>
        <p:spPr>
          <a:xfrm>
            <a:off x="3250096" y="38310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線接點 10">
            <a:extLst>
              <a:ext uri="{FF2B5EF4-FFF2-40B4-BE49-F238E27FC236}">
                <a16:creationId xmlns:a16="http://schemas.microsoft.com/office/drawing/2014/main" id="{A5B655DC-8A2D-93D1-C1E6-40E6BCA64E61}"/>
              </a:ext>
            </a:extLst>
          </p:cNvPr>
          <p:cNvCxnSpPr>
            <a:cxnSpLocks/>
          </p:cNvCxnSpPr>
          <p:nvPr/>
        </p:nvCxnSpPr>
        <p:spPr>
          <a:xfrm flipV="1">
            <a:off x="3214092" y="4437112"/>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2EF4FED1-6D53-8FAE-6727-EF5E72C4F7BF}"/>
              </a:ext>
            </a:extLst>
          </p:cNvPr>
          <p:cNvCxnSpPr>
            <a:cxnSpLocks/>
          </p:cNvCxnSpPr>
          <p:nvPr/>
        </p:nvCxnSpPr>
        <p:spPr>
          <a:xfrm>
            <a:off x="3250096" y="4695116"/>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50BCD7AD-F8F4-E081-5111-FC216BE445C0}"/>
              </a:ext>
            </a:extLst>
          </p:cNvPr>
          <p:cNvCxnSpPr>
            <a:cxnSpLocks/>
          </p:cNvCxnSpPr>
          <p:nvPr/>
        </p:nvCxnSpPr>
        <p:spPr>
          <a:xfrm flipV="1">
            <a:off x="3214092" y="5301208"/>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F9EA0329-D062-EF36-6C46-FD7C21CA1092}"/>
              </a:ext>
            </a:extLst>
          </p:cNvPr>
          <p:cNvCxnSpPr>
            <a:cxnSpLocks/>
          </p:cNvCxnSpPr>
          <p:nvPr/>
        </p:nvCxnSpPr>
        <p:spPr>
          <a:xfrm>
            <a:off x="3250096" y="5559212"/>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5" name="矩形: 按鈕形 14">
            <a:extLst>
              <a:ext uri="{FF2B5EF4-FFF2-40B4-BE49-F238E27FC236}">
                <a16:creationId xmlns:a16="http://schemas.microsoft.com/office/drawing/2014/main" id="{325309D9-6C36-B0A8-0ADC-D6F85143C71E}"/>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16" name="文字方塊 15">
            <a:extLst>
              <a:ext uri="{FF2B5EF4-FFF2-40B4-BE49-F238E27FC236}">
                <a16:creationId xmlns:a16="http://schemas.microsoft.com/office/drawing/2014/main" id="{BC88CBB7-348B-FAF2-2A14-D6EC8683577A}"/>
              </a:ext>
            </a:extLst>
          </p:cNvPr>
          <p:cNvSpPr txBox="1"/>
          <p:nvPr/>
        </p:nvSpPr>
        <p:spPr>
          <a:xfrm>
            <a:off x="4438228" y="4131077"/>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7" name="文字方塊 16">
            <a:extLst>
              <a:ext uri="{FF2B5EF4-FFF2-40B4-BE49-F238E27FC236}">
                <a16:creationId xmlns:a16="http://schemas.microsoft.com/office/drawing/2014/main" id="{B4685798-9762-3233-44A7-A7D6AB5C63B1}"/>
              </a:ext>
            </a:extLst>
          </p:cNvPr>
          <p:cNvSpPr txBox="1"/>
          <p:nvPr/>
        </p:nvSpPr>
        <p:spPr>
          <a:xfrm>
            <a:off x="4438228" y="3212976"/>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8" name="文字方塊 17">
            <a:extLst>
              <a:ext uri="{FF2B5EF4-FFF2-40B4-BE49-F238E27FC236}">
                <a16:creationId xmlns:a16="http://schemas.microsoft.com/office/drawing/2014/main" id="{433804EA-A0E3-96EA-A2FF-4EC073469528}"/>
              </a:ext>
            </a:extLst>
          </p:cNvPr>
          <p:cNvSpPr txBox="1"/>
          <p:nvPr/>
        </p:nvSpPr>
        <p:spPr>
          <a:xfrm>
            <a:off x="4438228" y="2348880"/>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9" name="文字方塊 18">
            <a:extLst>
              <a:ext uri="{FF2B5EF4-FFF2-40B4-BE49-F238E27FC236}">
                <a16:creationId xmlns:a16="http://schemas.microsoft.com/office/drawing/2014/main" id="{C8298C96-CCEE-203C-A46C-61FAA10E2832}"/>
              </a:ext>
            </a:extLst>
          </p:cNvPr>
          <p:cNvSpPr txBox="1"/>
          <p:nvPr/>
        </p:nvSpPr>
        <p:spPr>
          <a:xfrm>
            <a:off x="5621345" y="822840"/>
            <a:ext cx="5498875" cy="400110"/>
          </a:xfrm>
          <a:prstGeom prst="rect">
            <a:avLst/>
          </a:prstGeom>
          <a:noFill/>
        </p:spPr>
        <p:txBody>
          <a:bodyPr wrap="square">
            <a:spAutoFit/>
          </a:bodyPr>
          <a:lstStyle/>
          <a:p>
            <a:r>
              <a:rPr lang="en-US" altLang="zh-CN" sz="2000" dirty="0">
                <a:solidFill>
                  <a:srgbClr val="FFFF00"/>
                </a:solidFill>
              </a:rPr>
              <a:t>https://www.accesstoinsight.org/ptf/sangha.html</a:t>
            </a:r>
          </a:p>
        </p:txBody>
      </p:sp>
      <p:sp>
        <p:nvSpPr>
          <p:cNvPr id="20" name="矩形 19">
            <a:extLst>
              <a:ext uri="{FF2B5EF4-FFF2-40B4-BE49-F238E27FC236}">
                <a16:creationId xmlns:a16="http://schemas.microsoft.com/office/drawing/2014/main" id="{81A225E6-C100-A9C4-8C00-14643B0BC5B7}"/>
              </a:ext>
            </a:extLst>
          </p:cNvPr>
          <p:cNvSpPr/>
          <p:nvPr/>
        </p:nvSpPr>
        <p:spPr>
          <a:xfrm>
            <a:off x="588102" y="4437112"/>
            <a:ext cx="2409966" cy="603339"/>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03398ABA-AB37-C4C5-2342-412DBD1B1D68}"/>
              </a:ext>
            </a:extLst>
          </p:cNvPr>
          <p:cNvSpPr/>
          <p:nvPr/>
        </p:nvSpPr>
        <p:spPr>
          <a:xfrm>
            <a:off x="3168351" y="1700808"/>
            <a:ext cx="8974733" cy="51241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文字方塊 21">
            <a:extLst>
              <a:ext uri="{FF2B5EF4-FFF2-40B4-BE49-F238E27FC236}">
                <a16:creationId xmlns:a16="http://schemas.microsoft.com/office/drawing/2014/main" id="{275B4E0F-DAC5-2121-D7E8-9A9901408BAE}"/>
              </a:ext>
            </a:extLst>
          </p:cNvPr>
          <p:cNvSpPr txBox="1"/>
          <p:nvPr/>
        </p:nvSpPr>
        <p:spPr>
          <a:xfrm>
            <a:off x="3772154" y="2218311"/>
            <a:ext cx="8103201" cy="3903504"/>
          </a:xfrm>
          <a:prstGeom prst="rect">
            <a:avLst/>
          </a:prstGeom>
          <a:noFill/>
        </p:spPr>
        <p:txBody>
          <a:bodyPr wrap="square" rtlCol="0">
            <a:spAutoFit/>
          </a:bodyPr>
          <a:lstStyle/>
          <a:p>
            <a:pPr>
              <a:lnSpc>
                <a:spcPct val="150000"/>
              </a:lnSpc>
            </a:pPr>
            <a:r>
              <a:rPr lang="en-US" altLang="zh-CN" sz="2800" dirty="0">
                <a:solidFill>
                  <a:srgbClr val="C00000"/>
                </a:solidFill>
              </a:rPr>
              <a:t>"In this community of monks there are monks who, with the total ending of [the first] three fetters, and with the attenuation of passion, aversion, &amp; delusion, are once-returners, who — on returning only one more time to this world — will make an ending to stress: such are the monks in this community of monks.</a:t>
            </a:r>
          </a:p>
        </p:txBody>
      </p:sp>
    </p:spTree>
    <p:extLst>
      <p:ext uri="{BB962C8B-B14F-4D97-AF65-F5344CB8AC3E}">
        <p14:creationId xmlns:p14="http://schemas.microsoft.com/office/powerpoint/2010/main" val="3724686163"/>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2FB1E15-42AB-0C14-C7DF-79E7D8A91033}"/>
              </a:ext>
            </a:extLst>
          </p:cNvPr>
          <p:cNvSpPr txBox="1"/>
          <p:nvPr/>
        </p:nvSpPr>
        <p:spPr>
          <a:xfrm>
            <a:off x="621804" y="2699042"/>
            <a:ext cx="2736304" cy="3970318"/>
          </a:xfrm>
          <a:prstGeom prst="rect">
            <a:avLst/>
          </a:prstGeom>
          <a:noFill/>
        </p:spPr>
        <p:txBody>
          <a:bodyPr wrap="square" rtlCol="0">
            <a:spAutoFit/>
          </a:bodyPr>
          <a:lstStyle/>
          <a:p>
            <a:r>
              <a:rPr lang="en-US" altLang="zh-CN" sz="2800" b="1" dirty="0">
                <a:solidFill>
                  <a:srgbClr val="FFFF00"/>
                </a:solidFill>
              </a:rPr>
              <a:t>Arahant</a:t>
            </a:r>
          </a:p>
          <a:p>
            <a:endParaRPr lang="en-US" altLang="zh-CN" sz="2800" b="1" dirty="0">
              <a:solidFill>
                <a:srgbClr val="FFFF00"/>
              </a:solidFill>
            </a:endParaRPr>
          </a:p>
          <a:p>
            <a:r>
              <a:rPr lang="en-US" altLang="zh-CN" sz="2800" b="1" dirty="0">
                <a:solidFill>
                  <a:srgbClr val="FFFF00"/>
                </a:solidFill>
              </a:rPr>
              <a:t>Non-returner</a:t>
            </a:r>
          </a:p>
          <a:p>
            <a:endParaRPr lang="en-US" altLang="zh-CN" sz="2800" b="1" dirty="0">
              <a:solidFill>
                <a:srgbClr val="FFFF00"/>
              </a:solidFill>
            </a:endParaRPr>
          </a:p>
          <a:p>
            <a:r>
              <a:rPr lang="en-US" altLang="zh-CN" sz="2800" b="1" dirty="0">
                <a:solidFill>
                  <a:srgbClr val="FFFF00"/>
                </a:solidFill>
              </a:rPr>
              <a:t>Once-returner</a:t>
            </a:r>
          </a:p>
          <a:p>
            <a:endParaRPr lang="en-US" altLang="zh-CN" sz="2800" b="1" dirty="0">
              <a:solidFill>
                <a:srgbClr val="FFFF00"/>
              </a:solidFill>
            </a:endParaRPr>
          </a:p>
          <a:p>
            <a:r>
              <a:rPr lang="en-US" altLang="zh-CN" sz="2800" b="1" dirty="0">
                <a:solidFill>
                  <a:srgbClr val="FFFF00"/>
                </a:solidFill>
              </a:rPr>
              <a:t>Stream-enterer</a:t>
            </a:r>
          </a:p>
          <a:p>
            <a:endParaRPr lang="en-US" altLang="zh-CN" sz="2800" b="1" dirty="0">
              <a:solidFill>
                <a:srgbClr val="FFFF00"/>
              </a:solidFill>
            </a:endParaRPr>
          </a:p>
          <a:p>
            <a:endParaRPr lang="en-US" altLang="zh-CN" sz="2800" b="1" dirty="0">
              <a:solidFill>
                <a:srgbClr val="FFFF00"/>
              </a:solidFill>
            </a:endParaRPr>
          </a:p>
        </p:txBody>
      </p:sp>
      <p:sp>
        <p:nvSpPr>
          <p:cNvPr id="5" name="文字方塊 4">
            <a:extLst>
              <a:ext uri="{FF2B5EF4-FFF2-40B4-BE49-F238E27FC236}">
                <a16:creationId xmlns:a16="http://schemas.microsoft.com/office/drawing/2014/main" id="{368A2CD3-F6B4-D1D1-B0F1-BFFF57049BB9}"/>
              </a:ext>
            </a:extLst>
          </p:cNvPr>
          <p:cNvSpPr txBox="1"/>
          <p:nvPr/>
        </p:nvSpPr>
        <p:spPr>
          <a:xfrm>
            <a:off x="621804" y="1210680"/>
            <a:ext cx="7848872" cy="523220"/>
          </a:xfrm>
          <a:prstGeom prst="rect">
            <a:avLst/>
          </a:prstGeom>
          <a:noFill/>
        </p:spPr>
        <p:txBody>
          <a:bodyPr wrap="square" rtlCol="0">
            <a:spAutoFit/>
          </a:bodyPr>
          <a:lstStyle/>
          <a:p>
            <a:r>
              <a:rPr lang="en-US" altLang="zh-CN" sz="2800" b="1" dirty="0">
                <a:solidFill>
                  <a:srgbClr val="FFFF00"/>
                </a:solidFill>
              </a:rPr>
              <a:t>The four pairs, the eight individuals of noble beings</a:t>
            </a:r>
          </a:p>
        </p:txBody>
      </p:sp>
      <p:sp>
        <p:nvSpPr>
          <p:cNvPr id="6" name="文字方塊 5">
            <a:extLst>
              <a:ext uri="{FF2B5EF4-FFF2-40B4-BE49-F238E27FC236}">
                <a16:creationId xmlns:a16="http://schemas.microsoft.com/office/drawing/2014/main" id="{C2AEC6C2-5FAE-5B0E-56B7-1C6A75239A3F}"/>
              </a:ext>
            </a:extLst>
          </p:cNvPr>
          <p:cNvSpPr txBox="1"/>
          <p:nvPr/>
        </p:nvSpPr>
        <p:spPr>
          <a:xfrm>
            <a:off x="4471930" y="4955872"/>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cxnSp>
        <p:nvCxnSpPr>
          <p:cNvPr id="7" name="直線接點 6">
            <a:extLst>
              <a:ext uri="{FF2B5EF4-FFF2-40B4-BE49-F238E27FC236}">
                <a16:creationId xmlns:a16="http://schemas.microsoft.com/office/drawing/2014/main" id="{23952D8C-9397-CD3B-DF2A-73DC1ED3C880}"/>
              </a:ext>
            </a:extLst>
          </p:cNvPr>
          <p:cNvCxnSpPr>
            <a:cxnSpLocks/>
          </p:cNvCxnSpPr>
          <p:nvPr/>
        </p:nvCxnSpPr>
        <p:spPr>
          <a:xfrm flipV="1">
            <a:off x="3178088" y="27335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0EDDF2EC-7BD9-F856-C10B-EBC3DE24E5EC}"/>
              </a:ext>
            </a:extLst>
          </p:cNvPr>
          <p:cNvCxnSpPr>
            <a:cxnSpLocks/>
          </p:cNvCxnSpPr>
          <p:nvPr/>
        </p:nvCxnSpPr>
        <p:spPr>
          <a:xfrm>
            <a:off x="3214092" y="29915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10ADAB47-F2C0-B006-656F-479F10D6AE61}"/>
              </a:ext>
            </a:extLst>
          </p:cNvPr>
          <p:cNvCxnSpPr>
            <a:cxnSpLocks/>
          </p:cNvCxnSpPr>
          <p:nvPr/>
        </p:nvCxnSpPr>
        <p:spPr>
          <a:xfrm flipV="1">
            <a:off x="3214092" y="35730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0C29A753-9ABA-6A9B-E915-AF0D5FC18D0C}"/>
              </a:ext>
            </a:extLst>
          </p:cNvPr>
          <p:cNvCxnSpPr>
            <a:cxnSpLocks/>
          </p:cNvCxnSpPr>
          <p:nvPr/>
        </p:nvCxnSpPr>
        <p:spPr>
          <a:xfrm>
            <a:off x="3250096" y="38310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線接點 10">
            <a:extLst>
              <a:ext uri="{FF2B5EF4-FFF2-40B4-BE49-F238E27FC236}">
                <a16:creationId xmlns:a16="http://schemas.microsoft.com/office/drawing/2014/main" id="{9BC7DC5E-BC92-3828-A38E-E11A07531612}"/>
              </a:ext>
            </a:extLst>
          </p:cNvPr>
          <p:cNvCxnSpPr>
            <a:cxnSpLocks/>
          </p:cNvCxnSpPr>
          <p:nvPr/>
        </p:nvCxnSpPr>
        <p:spPr>
          <a:xfrm flipV="1">
            <a:off x="3214092" y="4437112"/>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88EB068A-B47D-564B-EEF2-D176F5CCE1B2}"/>
              </a:ext>
            </a:extLst>
          </p:cNvPr>
          <p:cNvCxnSpPr>
            <a:cxnSpLocks/>
          </p:cNvCxnSpPr>
          <p:nvPr/>
        </p:nvCxnSpPr>
        <p:spPr>
          <a:xfrm>
            <a:off x="3250096" y="4695116"/>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957763E2-52F9-BE0D-F14B-196E26C504B7}"/>
              </a:ext>
            </a:extLst>
          </p:cNvPr>
          <p:cNvCxnSpPr>
            <a:cxnSpLocks/>
          </p:cNvCxnSpPr>
          <p:nvPr/>
        </p:nvCxnSpPr>
        <p:spPr>
          <a:xfrm flipV="1">
            <a:off x="3214092" y="5301208"/>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F91B9930-9417-3FBA-BCCC-C31B72EC2730}"/>
              </a:ext>
            </a:extLst>
          </p:cNvPr>
          <p:cNvCxnSpPr>
            <a:cxnSpLocks/>
          </p:cNvCxnSpPr>
          <p:nvPr/>
        </p:nvCxnSpPr>
        <p:spPr>
          <a:xfrm>
            <a:off x="3250096" y="5559212"/>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5" name="矩形: 按鈕形 14">
            <a:extLst>
              <a:ext uri="{FF2B5EF4-FFF2-40B4-BE49-F238E27FC236}">
                <a16:creationId xmlns:a16="http://schemas.microsoft.com/office/drawing/2014/main" id="{516816FD-4E45-8834-2827-77745264D5F2}"/>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16" name="文字方塊 15">
            <a:extLst>
              <a:ext uri="{FF2B5EF4-FFF2-40B4-BE49-F238E27FC236}">
                <a16:creationId xmlns:a16="http://schemas.microsoft.com/office/drawing/2014/main" id="{1AA49D1F-13A9-4858-0FE2-458B50DA1B4E}"/>
              </a:ext>
            </a:extLst>
          </p:cNvPr>
          <p:cNvSpPr txBox="1"/>
          <p:nvPr/>
        </p:nvSpPr>
        <p:spPr>
          <a:xfrm>
            <a:off x="4438228" y="4131077"/>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7" name="文字方塊 16">
            <a:extLst>
              <a:ext uri="{FF2B5EF4-FFF2-40B4-BE49-F238E27FC236}">
                <a16:creationId xmlns:a16="http://schemas.microsoft.com/office/drawing/2014/main" id="{4E3E5651-9DBC-D7BA-EF8B-CC0DA4B9816B}"/>
              </a:ext>
            </a:extLst>
          </p:cNvPr>
          <p:cNvSpPr txBox="1"/>
          <p:nvPr/>
        </p:nvSpPr>
        <p:spPr>
          <a:xfrm>
            <a:off x="4438228" y="3212976"/>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8" name="文字方塊 17">
            <a:extLst>
              <a:ext uri="{FF2B5EF4-FFF2-40B4-BE49-F238E27FC236}">
                <a16:creationId xmlns:a16="http://schemas.microsoft.com/office/drawing/2014/main" id="{B4A2BBD9-D68C-7C8D-2E35-33EA41280BFE}"/>
              </a:ext>
            </a:extLst>
          </p:cNvPr>
          <p:cNvSpPr txBox="1"/>
          <p:nvPr/>
        </p:nvSpPr>
        <p:spPr>
          <a:xfrm>
            <a:off x="4438228" y="2348880"/>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9" name="文字方塊 18">
            <a:extLst>
              <a:ext uri="{FF2B5EF4-FFF2-40B4-BE49-F238E27FC236}">
                <a16:creationId xmlns:a16="http://schemas.microsoft.com/office/drawing/2014/main" id="{150B1F8B-EDCF-3B01-1A37-02E5A39EB5E9}"/>
              </a:ext>
            </a:extLst>
          </p:cNvPr>
          <p:cNvSpPr txBox="1"/>
          <p:nvPr/>
        </p:nvSpPr>
        <p:spPr>
          <a:xfrm>
            <a:off x="5621345" y="822840"/>
            <a:ext cx="5498875" cy="400110"/>
          </a:xfrm>
          <a:prstGeom prst="rect">
            <a:avLst/>
          </a:prstGeom>
          <a:noFill/>
        </p:spPr>
        <p:txBody>
          <a:bodyPr wrap="square">
            <a:spAutoFit/>
          </a:bodyPr>
          <a:lstStyle/>
          <a:p>
            <a:r>
              <a:rPr lang="en-US" altLang="zh-CN" sz="2000" dirty="0">
                <a:solidFill>
                  <a:srgbClr val="FFFF00"/>
                </a:solidFill>
              </a:rPr>
              <a:t>https://www.accesstoinsight.org/ptf/sangha.html</a:t>
            </a:r>
          </a:p>
        </p:txBody>
      </p:sp>
      <p:sp>
        <p:nvSpPr>
          <p:cNvPr id="20" name="矩形 19">
            <a:extLst>
              <a:ext uri="{FF2B5EF4-FFF2-40B4-BE49-F238E27FC236}">
                <a16:creationId xmlns:a16="http://schemas.microsoft.com/office/drawing/2014/main" id="{1DEEFA99-06D5-E4F0-0D0B-BD0B11CC5E37}"/>
              </a:ext>
            </a:extLst>
          </p:cNvPr>
          <p:cNvSpPr/>
          <p:nvPr/>
        </p:nvSpPr>
        <p:spPr>
          <a:xfrm>
            <a:off x="588102" y="3545741"/>
            <a:ext cx="2247948" cy="603339"/>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FCB311AA-5C42-A0C0-DF7D-C7C1272E9B95}"/>
              </a:ext>
            </a:extLst>
          </p:cNvPr>
          <p:cNvSpPr/>
          <p:nvPr/>
        </p:nvSpPr>
        <p:spPr>
          <a:xfrm>
            <a:off x="3168351" y="1700808"/>
            <a:ext cx="8974733" cy="51241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文字方塊 21">
            <a:extLst>
              <a:ext uri="{FF2B5EF4-FFF2-40B4-BE49-F238E27FC236}">
                <a16:creationId xmlns:a16="http://schemas.microsoft.com/office/drawing/2014/main" id="{465B88E0-B06F-B9DA-19E0-40CBD27F8B4F}"/>
              </a:ext>
            </a:extLst>
          </p:cNvPr>
          <p:cNvSpPr txBox="1"/>
          <p:nvPr/>
        </p:nvSpPr>
        <p:spPr>
          <a:xfrm>
            <a:off x="3808158" y="2479122"/>
            <a:ext cx="8103201" cy="3257174"/>
          </a:xfrm>
          <a:prstGeom prst="rect">
            <a:avLst/>
          </a:prstGeom>
          <a:noFill/>
        </p:spPr>
        <p:txBody>
          <a:bodyPr wrap="square" rtlCol="0">
            <a:spAutoFit/>
          </a:bodyPr>
          <a:lstStyle/>
          <a:p>
            <a:pPr>
              <a:lnSpc>
                <a:spcPct val="150000"/>
              </a:lnSpc>
            </a:pPr>
            <a:r>
              <a:rPr lang="en-US" altLang="zh-CN" sz="2800" dirty="0">
                <a:solidFill>
                  <a:srgbClr val="C00000"/>
                </a:solidFill>
              </a:rPr>
              <a:t>"In this community of monks there are monks who, with the total ending of the first set of five fetters, are due to be reborn [in the Pure Abodes], there to be totally unbound, never again to return from that world: such are the monks in this community of monks.”</a:t>
            </a:r>
          </a:p>
        </p:txBody>
      </p:sp>
      <p:pic>
        <p:nvPicPr>
          <p:cNvPr id="26" name="圖片 25">
            <a:extLst>
              <a:ext uri="{FF2B5EF4-FFF2-40B4-BE49-F238E27FC236}">
                <a16:creationId xmlns:a16="http://schemas.microsoft.com/office/drawing/2014/main" id="{4858DD0A-65D5-1CD4-A1D7-807F78971765}"/>
              </a:ext>
            </a:extLst>
          </p:cNvPr>
          <p:cNvPicPr>
            <a:picLocks noChangeAspect="1"/>
          </p:cNvPicPr>
          <p:nvPr/>
        </p:nvPicPr>
        <p:blipFill>
          <a:blip r:embed="rId3"/>
          <a:stretch>
            <a:fillRect/>
          </a:stretch>
        </p:blipFill>
        <p:spPr>
          <a:xfrm>
            <a:off x="40911" y="17112"/>
            <a:ext cx="3767248" cy="6807796"/>
          </a:xfrm>
          <a:prstGeom prst="rect">
            <a:avLst/>
          </a:prstGeom>
        </p:spPr>
      </p:pic>
    </p:spTree>
    <p:extLst>
      <p:ext uri="{BB962C8B-B14F-4D97-AF65-F5344CB8AC3E}">
        <p14:creationId xmlns:p14="http://schemas.microsoft.com/office/powerpoint/2010/main" val="35405326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E40133A-7A6E-5645-B812-33354074E8BD}"/>
              </a:ext>
            </a:extLst>
          </p:cNvPr>
          <p:cNvSpPr txBox="1"/>
          <p:nvPr/>
        </p:nvSpPr>
        <p:spPr>
          <a:xfrm>
            <a:off x="621804" y="2699042"/>
            <a:ext cx="2736304" cy="3970318"/>
          </a:xfrm>
          <a:prstGeom prst="rect">
            <a:avLst/>
          </a:prstGeom>
          <a:noFill/>
        </p:spPr>
        <p:txBody>
          <a:bodyPr wrap="square" rtlCol="0">
            <a:spAutoFit/>
          </a:bodyPr>
          <a:lstStyle/>
          <a:p>
            <a:r>
              <a:rPr lang="en-US" altLang="zh-CN" sz="2800" b="1" dirty="0">
                <a:solidFill>
                  <a:srgbClr val="FFFF00"/>
                </a:solidFill>
              </a:rPr>
              <a:t>Arahant</a:t>
            </a:r>
          </a:p>
          <a:p>
            <a:endParaRPr lang="en-US" altLang="zh-CN" sz="2800" b="1" dirty="0">
              <a:solidFill>
                <a:srgbClr val="FFFF00"/>
              </a:solidFill>
            </a:endParaRPr>
          </a:p>
          <a:p>
            <a:r>
              <a:rPr lang="en-US" altLang="zh-CN" sz="2800" b="1" dirty="0">
                <a:solidFill>
                  <a:srgbClr val="FFFF00"/>
                </a:solidFill>
              </a:rPr>
              <a:t>Non-returner</a:t>
            </a:r>
          </a:p>
          <a:p>
            <a:endParaRPr lang="en-US" altLang="zh-CN" sz="2800" b="1" dirty="0">
              <a:solidFill>
                <a:srgbClr val="FFFF00"/>
              </a:solidFill>
            </a:endParaRPr>
          </a:p>
          <a:p>
            <a:r>
              <a:rPr lang="en-US" altLang="zh-CN" sz="2800" b="1" dirty="0">
                <a:solidFill>
                  <a:srgbClr val="FFFF00"/>
                </a:solidFill>
              </a:rPr>
              <a:t>Once-returner</a:t>
            </a:r>
          </a:p>
          <a:p>
            <a:endParaRPr lang="en-US" altLang="zh-CN" sz="2800" b="1" dirty="0">
              <a:solidFill>
                <a:srgbClr val="FFFF00"/>
              </a:solidFill>
            </a:endParaRPr>
          </a:p>
          <a:p>
            <a:r>
              <a:rPr lang="en-US" altLang="zh-CN" sz="2800" b="1" dirty="0">
                <a:solidFill>
                  <a:srgbClr val="FFFF00"/>
                </a:solidFill>
              </a:rPr>
              <a:t>Stream-enterer</a:t>
            </a:r>
          </a:p>
          <a:p>
            <a:endParaRPr lang="en-US" altLang="zh-CN" sz="2800" b="1" dirty="0">
              <a:solidFill>
                <a:srgbClr val="FFFF00"/>
              </a:solidFill>
            </a:endParaRPr>
          </a:p>
          <a:p>
            <a:endParaRPr lang="en-US" altLang="zh-CN" sz="2800" b="1" dirty="0">
              <a:solidFill>
                <a:srgbClr val="FFFF00"/>
              </a:solidFill>
            </a:endParaRPr>
          </a:p>
        </p:txBody>
      </p:sp>
      <p:sp>
        <p:nvSpPr>
          <p:cNvPr id="5" name="文字方塊 4">
            <a:extLst>
              <a:ext uri="{FF2B5EF4-FFF2-40B4-BE49-F238E27FC236}">
                <a16:creationId xmlns:a16="http://schemas.microsoft.com/office/drawing/2014/main" id="{17E73B85-ECD7-65ED-6DCA-015A6879323E}"/>
              </a:ext>
            </a:extLst>
          </p:cNvPr>
          <p:cNvSpPr txBox="1"/>
          <p:nvPr/>
        </p:nvSpPr>
        <p:spPr>
          <a:xfrm>
            <a:off x="621804" y="1210680"/>
            <a:ext cx="7848872" cy="523220"/>
          </a:xfrm>
          <a:prstGeom prst="rect">
            <a:avLst/>
          </a:prstGeom>
          <a:noFill/>
        </p:spPr>
        <p:txBody>
          <a:bodyPr wrap="square" rtlCol="0">
            <a:spAutoFit/>
          </a:bodyPr>
          <a:lstStyle/>
          <a:p>
            <a:r>
              <a:rPr lang="en-US" altLang="zh-CN" sz="2800" b="1" dirty="0">
                <a:solidFill>
                  <a:srgbClr val="FFFF00"/>
                </a:solidFill>
              </a:rPr>
              <a:t>The four pairs, the eight individuals of noble beings</a:t>
            </a:r>
          </a:p>
        </p:txBody>
      </p:sp>
      <p:sp>
        <p:nvSpPr>
          <p:cNvPr id="6" name="文字方塊 5">
            <a:extLst>
              <a:ext uri="{FF2B5EF4-FFF2-40B4-BE49-F238E27FC236}">
                <a16:creationId xmlns:a16="http://schemas.microsoft.com/office/drawing/2014/main" id="{D736B51C-8483-677A-A4A2-C3279CB90FD1}"/>
              </a:ext>
            </a:extLst>
          </p:cNvPr>
          <p:cNvSpPr txBox="1"/>
          <p:nvPr/>
        </p:nvSpPr>
        <p:spPr>
          <a:xfrm>
            <a:off x="4471930" y="4955872"/>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cxnSp>
        <p:nvCxnSpPr>
          <p:cNvPr id="7" name="直線接點 6">
            <a:extLst>
              <a:ext uri="{FF2B5EF4-FFF2-40B4-BE49-F238E27FC236}">
                <a16:creationId xmlns:a16="http://schemas.microsoft.com/office/drawing/2014/main" id="{F1B2C9F9-9109-5451-F31B-EACCAF9A7EDD}"/>
              </a:ext>
            </a:extLst>
          </p:cNvPr>
          <p:cNvCxnSpPr>
            <a:cxnSpLocks/>
          </p:cNvCxnSpPr>
          <p:nvPr/>
        </p:nvCxnSpPr>
        <p:spPr>
          <a:xfrm flipV="1">
            <a:off x="3178088" y="27335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59D9E5CE-84D1-DAE4-6222-1A569D135ECE}"/>
              </a:ext>
            </a:extLst>
          </p:cNvPr>
          <p:cNvCxnSpPr>
            <a:cxnSpLocks/>
          </p:cNvCxnSpPr>
          <p:nvPr/>
        </p:nvCxnSpPr>
        <p:spPr>
          <a:xfrm>
            <a:off x="3214092" y="29915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9" name="直線接點 8">
            <a:extLst>
              <a:ext uri="{FF2B5EF4-FFF2-40B4-BE49-F238E27FC236}">
                <a16:creationId xmlns:a16="http://schemas.microsoft.com/office/drawing/2014/main" id="{F2711B96-594D-F016-D7D6-36D0362FEB01}"/>
              </a:ext>
            </a:extLst>
          </p:cNvPr>
          <p:cNvCxnSpPr>
            <a:cxnSpLocks/>
          </p:cNvCxnSpPr>
          <p:nvPr/>
        </p:nvCxnSpPr>
        <p:spPr>
          <a:xfrm flipV="1">
            <a:off x="3214092" y="3573016"/>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83956431-8D3E-4B72-8C74-241A191E7ECF}"/>
              </a:ext>
            </a:extLst>
          </p:cNvPr>
          <p:cNvCxnSpPr>
            <a:cxnSpLocks/>
          </p:cNvCxnSpPr>
          <p:nvPr/>
        </p:nvCxnSpPr>
        <p:spPr>
          <a:xfrm>
            <a:off x="3250096" y="3831020"/>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線接點 10">
            <a:extLst>
              <a:ext uri="{FF2B5EF4-FFF2-40B4-BE49-F238E27FC236}">
                <a16:creationId xmlns:a16="http://schemas.microsoft.com/office/drawing/2014/main" id="{88DA7478-2F2A-8EFC-8B21-284EC2C4C0A0}"/>
              </a:ext>
            </a:extLst>
          </p:cNvPr>
          <p:cNvCxnSpPr>
            <a:cxnSpLocks/>
          </p:cNvCxnSpPr>
          <p:nvPr/>
        </p:nvCxnSpPr>
        <p:spPr>
          <a:xfrm flipV="1">
            <a:off x="3214092" y="4437112"/>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線接點 11">
            <a:extLst>
              <a:ext uri="{FF2B5EF4-FFF2-40B4-BE49-F238E27FC236}">
                <a16:creationId xmlns:a16="http://schemas.microsoft.com/office/drawing/2014/main" id="{FA617BA2-2B16-509F-B419-A07F739CEE88}"/>
              </a:ext>
            </a:extLst>
          </p:cNvPr>
          <p:cNvCxnSpPr>
            <a:cxnSpLocks/>
          </p:cNvCxnSpPr>
          <p:nvPr/>
        </p:nvCxnSpPr>
        <p:spPr>
          <a:xfrm>
            <a:off x="3250096" y="4695116"/>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BEE8CA5E-F9A9-3133-E053-1CA71DAB4FFB}"/>
              </a:ext>
            </a:extLst>
          </p:cNvPr>
          <p:cNvCxnSpPr>
            <a:cxnSpLocks/>
          </p:cNvCxnSpPr>
          <p:nvPr/>
        </p:nvCxnSpPr>
        <p:spPr>
          <a:xfrm flipV="1">
            <a:off x="3214092" y="5301208"/>
            <a:ext cx="1188132" cy="263436"/>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4" name="直線接點 13">
            <a:extLst>
              <a:ext uri="{FF2B5EF4-FFF2-40B4-BE49-F238E27FC236}">
                <a16:creationId xmlns:a16="http://schemas.microsoft.com/office/drawing/2014/main" id="{BE10F69E-E5D3-A72D-2367-1DBA6CCC95D0}"/>
              </a:ext>
            </a:extLst>
          </p:cNvPr>
          <p:cNvCxnSpPr>
            <a:cxnSpLocks/>
          </p:cNvCxnSpPr>
          <p:nvPr/>
        </p:nvCxnSpPr>
        <p:spPr>
          <a:xfrm>
            <a:off x="3250096" y="5559212"/>
            <a:ext cx="1152128" cy="7744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15" name="矩形: 按鈕形 14">
            <a:extLst>
              <a:ext uri="{FF2B5EF4-FFF2-40B4-BE49-F238E27FC236}">
                <a16:creationId xmlns:a16="http://schemas.microsoft.com/office/drawing/2014/main" id="{F97B45BB-E39D-5994-54AF-5548EB4CB559}"/>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16" name="文字方塊 15">
            <a:extLst>
              <a:ext uri="{FF2B5EF4-FFF2-40B4-BE49-F238E27FC236}">
                <a16:creationId xmlns:a16="http://schemas.microsoft.com/office/drawing/2014/main" id="{50422ECC-9543-8DBA-3D6F-F8B26616D1FA}"/>
              </a:ext>
            </a:extLst>
          </p:cNvPr>
          <p:cNvSpPr txBox="1"/>
          <p:nvPr/>
        </p:nvSpPr>
        <p:spPr>
          <a:xfrm>
            <a:off x="4438228" y="4131077"/>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7" name="文字方塊 16">
            <a:extLst>
              <a:ext uri="{FF2B5EF4-FFF2-40B4-BE49-F238E27FC236}">
                <a16:creationId xmlns:a16="http://schemas.microsoft.com/office/drawing/2014/main" id="{98AB62EE-CEA8-E633-3EE8-7ECFF50DFE30}"/>
              </a:ext>
            </a:extLst>
          </p:cNvPr>
          <p:cNvSpPr txBox="1"/>
          <p:nvPr/>
        </p:nvSpPr>
        <p:spPr>
          <a:xfrm>
            <a:off x="4438228" y="3212976"/>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8" name="文字方塊 17">
            <a:extLst>
              <a:ext uri="{FF2B5EF4-FFF2-40B4-BE49-F238E27FC236}">
                <a16:creationId xmlns:a16="http://schemas.microsoft.com/office/drawing/2014/main" id="{E094FAD6-5CBD-61EB-3CE6-550211393CEF}"/>
              </a:ext>
            </a:extLst>
          </p:cNvPr>
          <p:cNvSpPr txBox="1"/>
          <p:nvPr/>
        </p:nvSpPr>
        <p:spPr>
          <a:xfrm>
            <a:off x="4438228" y="2348880"/>
            <a:ext cx="2376266" cy="954107"/>
          </a:xfrm>
          <a:prstGeom prst="rect">
            <a:avLst/>
          </a:prstGeom>
          <a:noFill/>
        </p:spPr>
        <p:txBody>
          <a:bodyPr wrap="square" rtlCol="0">
            <a:spAutoFit/>
          </a:bodyPr>
          <a:lstStyle/>
          <a:p>
            <a:r>
              <a:rPr lang="en-US" altLang="zh-CN" sz="2800" dirty="0">
                <a:solidFill>
                  <a:srgbClr val="FFFF00"/>
                </a:solidFill>
              </a:rPr>
              <a:t>Fruition </a:t>
            </a:r>
          </a:p>
          <a:p>
            <a:r>
              <a:rPr lang="en-US" altLang="zh-CN" sz="2800" dirty="0">
                <a:solidFill>
                  <a:srgbClr val="FFFF00"/>
                </a:solidFill>
              </a:rPr>
              <a:t>Path</a:t>
            </a:r>
          </a:p>
        </p:txBody>
      </p:sp>
      <p:sp>
        <p:nvSpPr>
          <p:cNvPr id="19" name="文字方塊 18">
            <a:extLst>
              <a:ext uri="{FF2B5EF4-FFF2-40B4-BE49-F238E27FC236}">
                <a16:creationId xmlns:a16="http://schemas.microsoft.com/office/drawing/2014/main" id="{AE86680A-7CF5-70A9-CE4E-8A97A6396635}"/>
              </a:ext>
            </a:extLst>
          </p:cNvPr>
          <p:cNvSpPr txBox="1"/>
          <p:nvPr/>
        </p:nvSpPr>
        <p:spPr>
          <a:xfrm>
            <a:off x="5621345" y="822840"/>
            <a:ext cx="5498875" cy="400110"/>
          </a:xfrm>
          <a:prstGeom prst="rect">
            <a:avLst/>
          </a:prstGeom>
          <a:noFill/>
        </p:spPr>
        <p:txBody>
          <a:bodyPr wrap="square">
            <a:spAutoFit/>
          </a:bodyPr>
          <a:lstStyle/>
          <a:p>
            <a:r>
              <a:rPr lang="en-US" altLang="zh-CN" sz="2000" dirty="0">
                <a:solidFill>
                  <a:srgbClr val="FFFF00"/>
                </a:solidFill>
              </a:rPr>
              <a:t>https://www.accesstoinsight.org/ptf/sangha.html</a:t>
            </a:r>
          </a:p>
        </p:txBody>
      </p:sp>
      <p:sp>
        <p:nvSpPr>
          <p:cNvPr id="20" name="矩形 19">
            <a:extLst>
              <a:ext uri="{FF2B5EF4-FFF2-40B4-BE49-F238E27FC236}">
                <a16:creationId xmlns:a16="http://schemas.microsoft.com/office/drawing/2014/main" id="{0192F90D-A4D8-2221-768B-AE7764FB9D85}"/>
              </a:ext>
            </a:extLst>
          </p:cNvPr>
          <p:cNvSpPr/>
          <p:nvPr/>
        </p:nvSpPr>
        <p:spPr>
          <a:xfrm>
            <a:off x="597103" y="2689850"/>
            <a:ext cx="1536869" cy="603339"/>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1" name="矩形 20">
            <a:extLst>
              <a:ext uri="{FF2B5EF4-FFF2-40B4-BE49-F238E27FC236}">
                <a16:creationId xmlns:a16="http://schemas.microsoft.com/office/drawing/2014/main" id="{51C54059-1373-A970-253E-FEFB5E1CF55C}"/>
              </a:ext>
            </a:extLst>
          </p:cNvPr>
          <p:cNvSpPr/>
          <p:nvPr/>
        </p:nvSpPr>
        <p:spPr>
          <a:xfrm>
            <a:off x="3168351" y="1700808"/>
            <a:ext cx="8974733" cy="51241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22" name="文字方塊 21">
            <a:extLst>
              <a:ext uri="{FF2B5EF4-FFF2-40B4-BE49-F238E27FC236}">
                <a16:creationId xmlns:a16="http://schemas.microsoft.com/office/drawing/2014/main" id="{DC86D3A0-F27B-3D32-115E-2D9947C0C583}"/>
              </a:ext>
            </a:extLst>
          </p:cNvPr>
          <p:cNvSpPr txBox="1"/>
          <p:nvPr/>
        </p:nvSpPr>
        <p:spPr>
          <a:xfrm>
            <a:off x="3644129" y="2348880"/>
            <a:ext cx="8435502" cy="3903504"/>
          </a:xfrm>
          <a:prstGeom prst="rect">
            <a:avLst/>
          </a:prstGeom>
          <a:noFill/>
        </p:spPr>
        <p:txBody>
          <a:bodyPr wrap="square" rtlCol="0">
            <a:spAutoFit/>
          </a:bodyPr>
          <a:lstStyle/>
          <a:p>
            <a:pPr>
              <a:lnSpc>
                <a:spcPct val="150000"/>
              </a:lnSpc>
            </a:pPr>
            <a:r>
              <a:rPr lang="en-US" altLang="zh-CN" sz="2800" dirty="0">
                <a:solidFill>
                  <a:srgbClr val="C00000"/>
                </a:solidFill>
              </a:rPr>
              <a:t>"In this community of monks there are monks who are arahants, whose mental effluents are ended, who have reached fulfillment, done the task, laid down the burden, attained the true goal, totally destroyed the fetter of becoming, and who are released through right gnosis: such are the monks in this community of monks.”</a:t>
            </a:r>
          </a:p>
        </p:txBody>
      </p:sp>
    </p:spTree>
    <p:extLst>
      <p:ext uri="{BB962C8B-B14F-4D97-AF65-F5344CB8AC3E}">
        <p14:creationId xmlns:p14="http://schemas.microsoft.com/office/powerpoint/2010/main" val="3171390510"/>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71C28B8-A656-74B9-BD93-A9644571A9EA}"/>
              </a:ext>
            </a:extLst>
          </p:cNvPr>
          <p:cNvSpPr txBox="1"/>
          <p:nvPr/>
        </p:nvSpPr>
        <p:spPr>
          <a:xfrm>
            <a:off x="909836" y="1056783"/>
            <a:ext cx="5544616" cy="671851"/>
          </a:xfrm>
          <a:prstGeom prst="rect">
            <a:avLst/>
          </a:prstGeom>
          <a:noFill/>
        </p:spPr>
        <p:txBody>
          <a:bodyPr wrap="square" rtlCol="0">
            <a:spAutoFit/>
          </a:bodyPr>
          <a:lstStyle/>
          <a:p>
            <a:pPr>
              <a:lnSpc>
                <a:spcPct val="150000"/>
              </a:lnSpc>
            </a:pPr>
            <a:r>
              <a:rPr lang="en-US" altLang="zh-CN" sz="2800" b="1" dirty="0">
                <a:solidFill>
                  <a:srgbClr val="FFFF00"/>
                </a:solidFill>
              </a:rPr>
              <a:t>The Fourth Noble Truth – </a:t>
            </a:r>
            <a:r>
              <a:rPr lang="en-US" altLang="zh-CN" sz="2800" b="1" dirty="0" err="1">
                <a:solidFill>
                  <a:srgbClr val="FFFF00"/>
                </a:solidFill>
              </a:rPr>
              <a:t>magga</a:t>
            </a:r>
            <a:endParaRPr lang="en-US" altLang="zh-CN" sz="2800" b="1" dirty="0">
              <a:solidFill>
                <a:srgbClr val="FFFF00"/>
              </a:solidFill>
            </a:endParaRPr>
          </a:p>
        </p:txBody>
      </p:sp>
      <p:sp>
        <p:nvSpPr>
          <p:cNvPr id="5" name="矩形: 按鈕形 4">
            <a:extLst>
              <a:ext uri="{FF2B5EF4-FFF2-40B4-BE49-F238E27FC236}">
                <a16:creationId xmlns:a16="http://schemas.microsoft.com/office/drawing/2014/main" id="{6F6C3C28-AE19-D397-326C-DADADC66485F}"/>
              </a:ext>
            </a:extLst>
          </p:cNvPr>
          <p:cNvSpPr/>
          <p:nvPr/>
        </p:nvSpPr>
        <p:spPr>
          <a:xfrm>
            <a:off x="117748" y="127625"/>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a:t>
            </a:r>
            <a:r>
              <a:rPr lang="en-US" altLang="zh-CN" dirty="0">
                <a:solidFill>
                  <a:schemeClr val="bg1"/>
                </a:solidFill>
              </a:rPr>
              <a:t>2</a:t>
            </a:r>
            <a:endParaRPr lang="zh-TW" altLang="en-US" dirty="0"/>
          </a:p>
        </p:txBody>
      </p:sp>
      <p:pic>
        <p:nvPicPr>
          <p:cNvPr id="6" name="圖片 5">
            <a:extLst>
              <a:ext uri="{FF2B5EF4-FFF2-40B4-BE49-F238E27FC236}">
                <a16:creationId xmlns:a16="http://schemas.microsoft.com/office/drawing/2014/main" id="{BAE0DF66-C955-F850-21AC-D5AF45CEB5CA}"/>
              </a:ext>
            </a:extLst>
          </p:cNvPr>
          <p:cNvPicPr>
            <a:picLocks noChangeAspect="1"/>
          </p:cNvPicPr>
          <p:nvPr/>
        </p:nvPicPr>
        <p:blipFill>
          <a:blip r:embed="rId3"/>
          <a:stretch>
            <a:fillRect/>
          </a:stretch>
        </p:blipFill>
        <p:spPr>
          <a:xfrm>
            <a:off x="382090" y="2132856"/>
            <a:ext cx="11256938" cy="4697874"/>
          </a:xfrm>
          <a:prstGeom prst="rect">
            <a:avLst/>
          </a:prstGeom>
        </p:spPr>
      </p:pic>
      <p:sp>
        <p:nvSpPr>
          <p:cNvPr id="7" name="矩形 6">
            <a:extLst>
              <a:ext uri="{FF2B5EF4-FFF2-40B4-BE49-F238E27FC236}">
                <a16:creationId xmlns:a16="http://schemas.microsoft.com/office/drawing/2014/main" id="{D6152B35-F8E9-B94B-0A71-72106960DBB4}"/>
              </a:ext>
            </a:extLst>
          </p:cNvPr>
          <p:cNvSpPr/>
          <p:nvPr/>
        </p:nvSpPr>
        <p:spPr>
          <a:xfrm>
            <a:off x="8182644" y="4725144"/>
            <a:ext cx="2736304" cy="720080"/>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1184091401"/>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50BED146-0F0B-4E42-B24C-81BBCAD6BFDE}"/>
              </a:ext>
            </a:extLst>
          </p:cNvPr>
          <p:cNvSpPr txBox="1"/>
          <p:nvPr/>
        </p:nvSpPr>
        <p:spPr>
          <a:xfrm>
            <a:off x="621804" y="1340768"/>
            <a:ext cx="11125236" cy="4462760"/>
          </a:xfrm>
          <a:prstGeom prst="rect">
            <a:avLst/>
          </a:prstGeom>
          <a:noFill/>
        </p:spPr>
        <p:txBody>
          <a:bodyPr wrap="square" rtlCol="0">
            <a:spAutoFit/>
          </a:bodyPr>
          <a:lstStyle/>
          <a:p>
            <a:r>
              <a:rPr lang="en-US" altLang="zh-CN" sz="2800" b="1" u="sng" dirty="0">
                <a:solidFill>
                  <a:srgbClr val="FFFF00"/>
                </a:solidFill>
              </a:rPr>
              <a:t>8. Right intention</a:t>
            </a:r>
          </a:p>
          <a:p>
            <a:endParaRPr lang="en-US" altLang="zh-CN" sz="1200" b="1" dirty="0">
              <a:solidFill>
                <a:srgbClr val="FFFF00"/>
              </a:solidFill>
            </a:endParaRPr>
          </a:p>
          <a:p>
            <a:r>
              <a:rPr lang="en-US" altLang="zh-CN" sz="2800" dirty="0">
                <a:solidFill>
                  <a:srgbClr val="FFFF00"/>
                </a:solidFill>
              </a:rPr>
              <a:t>Right Intention can also be known as "right thought", "right aspiration", or "right motivation".</a:t>
            </a:r>
          </a:p>
          <a:p>
            <a:pPr>
              <a:spcBef>
                <a:spcPts val="1200"/>
              </a:spcBef>
            </a:pPr>
            <a:r>
              <a:rPr lang="en-US" altLang="zh-CN" sz="2800" dirty="0">
                <a:solidFill>
                  <a:srgbClr val="FFFF00"/>
                </a:solidFill>
              </a:rPr>
              <a:t>Like right view, this factor has two levels. At the mundane level, the resolve includes being harmless and refraining from ill will to any being, as this accrues karma and leads to rebirth. </a:t>
            </a:r>
          </a:p>
          <a:p>
            <a:pPr>
              <a:spcBef>
                <a:spcPts val="1200"/>
              </a:spcBef>
            </a:pPr>
            <a:r>
              <a:rPr lang="en-US" altLang="zh-CN" sz="2800" dirty="0">
                <a:solidFill>
                  <a:srgbClr val="FFFF00"/>
                </a:solidFill>
              </a:rPr>
              <a:t>At the supramundane level, the factor includes a resolve to consider everything and everyone as impermanent, a source of suffering and without a Self.</a:t>
            </a:r>
          </a:p>
        </p:txBody>
      </p:sp>
      <p:sp>
        <p:nvSpPr>
          <p:cNvPr id="2" name="矩形: 按鈕形 1">
            <a:extLst>
              <a:ext uri="{FF2B5EF4-FFF2-40B4-BE49-F238E27FC236}">
                <a16:creationId xmlns:a16="http://schemas.microsoft.com/office/drawing/2014/main" id="{96B8861D-1BA6-9513-988C-3CFFDF101EDB}"/>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167984070"/>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F9122358-4558-4E29-B869-267A38F052DC}"/>
              </a:ext>
            </a:extLst>
          </p:cNvPr>
          <p:cNvSpPr txBox="1"/>
          <p:nvPr/>
        </p:nvSpPr>
        <p:spPr>
          <a:xfrm>
            <a:off x="621804" y="1036508"/>
            <a:ext cx="11125236" cy="5262979"/>
          </a:xfrm>
          <a:prstGeom prst="rect">
            <a:avLst/>
          </a:prstGeom>
          <a:noFill/>
        </p:spPr>
        <p:txBody>
          <a:bodyPr wrap="square" rtlCol="0">
            <a:spAutoFit/>
          </a:bodyPr>
          <a:lstStyle/>
          <a:p>
            <a:r>
              <a:rPr lang="en-US" altLang="zh-CN" sz="2800" dirty="0">
                <a:solidFill>
                  <a:srgbClr val="FFFF00"/>
                </a:solidFill>
              </a:rPr>
              <a:t>The </a:t>
            </a:r>
            <a:r>
              <a:rPr lang="en-US" altLang="zh-CN" sz="2800" dirty="0" err="1">
                <a:solidFill>
                  <a:srgbClr val="FFFF00"/>
                </a:solidFill>
              </a:rPr>
              <a:t>sotāpanna</a:t>
            </a:r>
            <a:r>
              <a:rPr lang="en-US" altLang="zh-CN" sz="2800" dirty="0">
                <a:solidFill>
                  <a:srgbClr val="FFFF00"/>
                </a:solidFill>
              </a:rPr>
              <a:t> (stream-winner) has unshakable confidence in the Buddha, Dharma, and Sangha. </a:t>
            </a:r>
            <a:r>
              <a:rPr lang="en-US" altLang="zh-CN" sz="2800" b="1" dirty="0">
                <a:solidFill>
                  <a:srgbClr val="FFFF00"/>
                </a:solidFill>
              </a:rPr>
              <a:t>Confirmed confidence in the Buddha', Dharma and Sangha</a:t>
            </a:r>
            <a:r>
              <a:rPr lang="en-US" altLang="zh-CN" sz="2800" dirty="0">
                <a:solidFill>
                  <a:srgbClr val="FFFF00"/>
                </a:solidFill>
              </a:rPr>
              <a:t>, respectively, is considered to be one of the four limbs of stream-winning (</a:t>
            </a:r>
            <a:r>
              <a:rPr lang="en-US" altLang="zh-CN" sz="2800" dirty="0" err="1">
                <a:solidFill>
                  <a:srgbClr val="FFFF00"/>
                </a:solidFill>
              </a:rPr>
              <a:t>sotāpannassa</a:t>
            </a:r>
            <a:r>
              <a:rPr lang="en-US" altLang="zh-CN" sz="2800" dirty="0">
                <a:solidFill>
                  <a:srgbClr val="FFFF00"/>
                </a:solidFill>
              </a:rPr>
              <a:t> </a:t>
            </a:r>
            <a:r>
              <a:rPr lang="en-US" altLang="zh-CN" sz="2800" dirty="0" err="1">
                <a:solidFill>
                  <a:srgbClr val="FFFF00"/>
                </a:solidFill>
              </a:rPr>
              <a:t>angāni</a:t>
            </a:r>
            <a:r>
              <a:rPr lang="en-US" altLang="zh-CN" sz="2800" dirty="0">
                <a:solidFill>
                  <a:srgbClr val="FFFF00"/>
                </a:solidFill>
              </a:rPr>
              <a:t>) (the fourth being </a:t>
            </a:r>
            <a:r>
              <a:rPr lang="en-US" altLang="zh-CN" sz="2800" b="1" dirty="0">
                <a:solidFill>
                  <a:srgbClr val="FFFF00"/>
                </a:solidFill>
              </a:rPr>
              <a:t>spotless virtues</a:t>
            </a:r>
            <a:r>
              <a:rPr lang="en-US" altLang="zh-CN" sz="2800" dirty="0">
                <a:solidFill>
                  <a:srgbClr val="FFFF00"/>
                </a:solidFill>
              </a:rPr>
              <a:t>). </a:t>
            </a:r>
          </a:p>
          <a:p>
            <a:endParaRPr lang="en-US" altLang="zh-CN" sz="2800" dirty="0">
              <a:solidFill>
                <a:srgbClr val="FFFF00"/>
              </a:solidFill>
            </a:endParaRPr>
          </a:p>
          <a:p>
            <a:r>
              <a:rPr lang="en-US" altLang="zh-CN" sz="2800" dirty="0">
                <a:solidFill>
                  <a:srgbClr val="FFFF00"/>
                </a:solidFill>
              </a:rPr>
              <a:t>The </a:t>
            </a:r>
            <a:r>
              <a:rPr lang="en-US" altLang="zh-CN" sz="2800" dirty="0" err="1">
                <a:solidFill>
                  <a:srgbClr val="FFFF00"/>
                </a:solidFill>
              </a:rPr>
              <a:t>sotapanna</a:t>
            </a:r>
            <a:r>
              <a:rPr lang="en-US" altLang="zh-CN" sz="2800" dirty="0">
                <a:solidFill>
                  <a:srgbClr val="FFFF00"/>
                </a:solidFill>
              </a:rPr>
              <a:t> is said to have "opened the eye of the Dhamma" (</a:t>
            </a:r>
            <a:r>
              <a:rPr lang="en-US" altLang="zh-CN" sz="2800" dirty="0" err="1">
                <a:solidFill>
                  <a:srgbClr val="FFFF00"/>
                </a:solidFill>
              </a:rPr>
              <a:t>dhammacakka</a:t>
            </a:r>
            <a:r>
              <a:rPr lang="en-US" altLang="zh-CN" sz="2800" dirty="0">
                <a:solidFill>
                  <a:srgbClr val="FFFF00"/>
                </a:solidFill>
              </a:rPr>
              <a:t>), because they have </a:t>
            </a:r>
            <a:r>
              <a:rPr lang="en-US" altLang="zh-CN" sz="2800" dirty="0" err="1">
                <a:solidFill>
                  <a:srgbClr val="FFFF00"/>
                </a:solidFill>
              </a:rPr>
              <a:t>realised</a:t>
            </a:r>
            <a:r>
              <a:rPr lang="en-US" altLang="zh-CN" sz="2800" dirty="0">
                <a:solidFill>
                  <a:srgbClr val="FFFF00"/>
                </a:solidFill>
              </a:rPr>
              <a:t> that whatever arises will cease (impermanence). Their conviction in the true dharma would be unshakable.</a:t>
            </a:r>
          </a:p>
          <a:p>
            <a:endParaRPr lang="en-US" altLang="zh-CN" sz="2800" dirty="0">
              <a:solidFill>
                <a:srgbClr val="FFFF00"/>
              </a:solidFill>
            </a:endParaRPr>
          </a:p>
          <a:p>
            <a:r>
              <a:rPr lang="en-US" altLang="zh-CN" sz="2800" dirty="0">
                <a:solidFill>
                  <a:srgbClr val="FFFF00"/>
                </a:solidFill>
              </a:rPr>
              <a:t>They have had their first glimpse of the unconditioned element, the </a:t>
            </a:r>
            <a:r>
              <a:rPr lang="en-US" altLang="zh-CN" sz="2800" dirty="0" err="1">
                <a:solidFill>
                  <a:srgbClr val="FFFF00"/>
                </a:solidFill>
              </a:rPr>
              <a:t>asankhata</a:t>
            </a:r>
            <a:r>
              <a:rPr lang="en-US" altLang="zh-CN" sz="2800" dirty="0">
                <a:solidFill>
                  <a:srgbClr val="FFFF00"/>
                </a:solidFill>
              </a:rPr>
              <a:t> (nirvana), in which they see the goal, in the moment of the fruition of their path (</a:t>
            </a:r>
            <a:r>
              <a:rPr lang="en-US" altLang="zh-CN" sz="2800" dirty="0" err="1">
                <a:solidFill>
                  <a:srgbClr val="FFFF00"/>
                </a:solidFill>
              </a:rPr>
              <a:t>magga-phala</a:t>
            </a:r>
            <a:r>
              <a:rPr lang="en-US" altLang="zh-CN" sz="2800" dirty="0">
                <a:solidFill>
                  <a:srgbClr val="FFFF00"/>
                </a:solidFill>
              </a:rPr>
              <a:t>).</a:t>
            </a:r>
            <a:endParaRPr lang="en-US" altLang="zh-CN" sz="2800" i="1" dirty="0">
              <a:solidFill>
                <a:srgbClr val="FFFF00"/>
              </a:solidFill>
            </a:endParaRPr>
          </a:p>
        </p:txBody>
      </p:sp>
      <p:sp>
        <p:nvSpPr>
          <p:cNvPr id="2" name="矩形: 按鈕形 1">
            <a:extLst>
              <a:ext uri="{FF2B5EF4-FFF2-40B4-BE49-F238E27FC236}">
                <a16:creationId xmlns:a16="http://schemas.microsoft.com/office/drawing/2014/main" id="{4AC3BDBA-0D26-03CB-EB34-BBBD82FE5ABC}"/>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708640093"/>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D4AFB2B8-3087-4A52-9B46-AB83EB0947A7}"/>
              </a:ext>
            </a:extLst>
          </p:cNvPr>
          <p:cNvSpPr txBox="1"/>
          <p:nvPr/>
        </p:nvSpPr>
        <p:spPr>
          <a:xfrm>
            <a:off x="837828" y="2904596"/>
            <a:ext cx="10873208" cy="2610843"/>
          </a:xfrm>
          <a:prstGeom prst="rect">
            <a:avLst/>
          </a:prstGeom>
          <a:noFill/>
        </p:spPr>
        <p:txBody>
          <a:bodyPr wrap="square" rtlCol="0">
            <a:spAutoFit/>
          </a:bodyPr>
          <a:lstStyle/>
          <a:p>
            <a:pPr>
              <a:lnSpc>
                <a:spcPct val="150000"/>
              </a:lnSpc>
            </a:pPr>
            <a:r>
              <a:rPr lang="en-US" altLang="zh-CN" sz="2800" dirty="0">
                <a:solidFill>
                  <a:schemeClr val="bg1"/>
                </a:solidFill>
              </a:rPr>
              <a:t>Thus I heard. On one occasion the Blessed One was living at Benares, in the Deer Park at </a:t>
            </a:r>
            <a:r>
              <a:rPr lang="en-US" altLang="zh-CN" sz="2800" dirty="0" err="1">
                <a:solidFill>
                  <a:schemeClr val="bg1"/>
                </a:solidFill>
              </a:rPr>
              <a:t>Isipatana</a:t>
            </a:r>
            <a:r>
              <a:rPr lang="en-US" altLang="zh-CN" sz="2800" dirty="0">
                <a:solidFill>
                  <a:schemeClr val="bg1"/>
                </a:solidFill>
              </a:rPr>
              <a:t> (the Resort of Seers). There he addressed the bhikkhus of the group of five: "Bhikkhus." — "Venerable sir," they replied. The Blessed One said this.</a:t>
            </a:r>
          </a:p>
        </p:txBody>
      </p:sp>
      <p:sp>
        <p:nvSpPr>
          <p:cNvPr id="4" name="文字方塊 3">
            <a:extLst>
              <a:ext uri="{FF2B5EF4-FFF2-40B4-BE49-F238E27FC236}">
                <a16:creationId xmlns:a16="http://schemas.microsoft.com/office/drawing/2014/main" id="{7F7FBCA8-B29B-4091-B553-EDDD045287A4}"/>
              </a:ext>
            </a:extLst>
          </p:cNvPr>
          <p:cNvSpPr txBox="1"/>
          <p:nvPr/>
        </p:nvSpPr>
        <p:spPr>
          <a:xfrm>
            <a:off x="549796" y="1412776"/>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9182CC8D-4D82-E34A-3AED-4B919407EA72}"/>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768148487"/>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73CE0958-DB5C-4CB9-8DE2-F6026D5D02AF}"/>
              </a:ext>
            </a:extLst>
          </p:cNvPr>
          <p:cNvSpPr txBox="1"/>
          <p:nvPr/>
        </p:nvSpPr>
        <p:spPr>
          <a:xfrm>
            <a:off x="837828" y="2996952"/>
            <a:ext cx="10873208" cy="2610843"/>
          </a:xfrm>
          <a:prstGeom prst="rect">
            <a:avLst/>
          </a:prstGeom>
          <a:noFill/>
        </p:spPr>
        <p:txBody>
          <a:bodyPr wrap="square" rtlCol="0">
            <a:spAutoFit/>
          </a:bodyPr>
          <a:lstStyle/>
          <a:p>
            <a:pPr>
              <a:lnSpc>
                <a:spcPct val="150000"/>
              </a:lnSpc>
            </a:pPr>
            <a:r>
              <a:rPr lang="en-US" altLang="zh-CN" sz="2800" dirty="0">
                <a:solidFill>
                  <a:schemeClr val="bg1"/>
                </a:solidFill>
              </a:rPr>
              <a:t>"Bhikkhus, form is not-self. Were form self, then this form would not lead to affliction, and one could have it of form: 'Let my form be thus, let my form be not thus.' And since form is not-self, so it leads to affliction, and none can have it of form: 'Let my form be thus, let my form be not thus.'</a:t>
            </a:r>
          </a:p>
        </p:txBody>
      </p:sp>
      <p:sp>
        <p:nvSpPr>
          <p:cNvPr id="4" name="文字方塊 3">
            <a:extLst>
              <a:ext uri="{FF2B5EF4-FFF2-40B4-BE49-F238E27FC236}">
                <a16:creationId xmlns:a16="http://schemas.microsoft.com/office/drawing/2014/main" id="{4F118622-A3C9-49AD-8B69-68DEE2389817}"/>
              </a:ext>
            </a:extLst>
          </p:cNvPr>
          <p:cNvSpPr txBox="1"/>
          <p:nvPr/>
        </p:nvSpPr>
        <p:spPr>
          <a:xfrm>
            <a:off x="549796" y="1412776"/>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DAD9E46E-1131-FEDF-452B-356CD95D32E2}"/>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927144015"/>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D024FF8C-CB3A-40A5-A9B7-5F174829B12A}"/>
              </a:ext>
            </a:extLst>
          </p:cNvPr>
          <p:cNvSpPr txBox="1"/>
          <p:nvPr/>
        </p:nvSpPr>
        <p:spPr>
          <a:xfrm>
            <a:off x="909836" y="3140968"/>
            <a:ext cx="10873208" cy="1964512"/>
          </a:xfrm>
          <a:prstGeom prst="rect">
            <a:avLst/>
          </a:prstGeom>
          <a:noFill/>
        </p:spPr>
        <p:txBody>
          <a:bodyPr wrap="square" rtlCol="0">
            <a:spAutoFit/>
          </a:bodyPr>
          <a:lstStyle/>
          <a:p>
            <a:pPr>
              <a:lnSpc>
                <a:spcPct val="150000"/>
              </a:lnSpc>
            </a:pPr>
            <a:r>
              <a:rPr lang="en-US" altLang="zh-CN" sz="2800" dirty="0">
                <a:solidFill>
                  <a:schemeClr val="bg1"/>
                </a:solidFill>
              </a:rPr>
              <a:t>"Bhikkhus, feeling is not-self...</a:t>
            </a:r>
          </a:p>
          <a:p>
            <a:pPr>
              <a:lnSpc>
                <a:spcPct val="150000"/>
              </a:lnSpc>
            </a:pPr>
            <a:r>
              <a:rPr lang="en-US" altLang="zh-CN" sz="2800" dirty="0">
                <a:solidFill>
                  <a:schemeClr val="bg1"/>
                </a:solidFill>
              </a:rPr>
              <a:t>"Bhikkhus, perception is not-self...</a:t>
            </a:r>
          </a:p>
          <a:p>
            <a:pPr>
              <a:lnSpc>
                <a:spcPct val="150000"/>
              </a:lnSpc>
            </a:pPr>
            <a:r>
              <a:rPr lang="en-US" altLang="zh-CN" sz="2800" dirty="0">
                <a:solidFill>
                  <a:schemeClr val="bg1"/>
                </a:solidFill>
              </a:rPr>
              <a:t>"Bhikkhus, determinations are not-self...</a:t>
            </a:r>
          </a:p>
        </p:txBody>
      </p:sp>
      <p:sp>
        <p:nvSpPr>
          <p:cNvPr id="4" name="文字方塊 3">
            <a:extLst>
              <a:ext uri="{FF2B5EF4-FFF2-40B4-BE49-F238E27FC236}">
                <a16:creationId xmlns:a16="http://schemas.microsoft.com/office/drawing/2014/main" id="{AF124634-769F-442E-BFAA-CD9BC3BF6D50}"/>
              </a:ext>
            </a:extLst>
          </p:cNvPr>
          <p:cNvSpPr txBox="1"/>
          <p:nvPr/>
        </p:nvSpPr>
        <p:spPr>
          <a:xfrm>
            <a:off x="549796" y="1412776"/>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4C56186C-B469-E392-2866-679247F3C947}"/>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162189926"/>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758EBABE-1907-4E5F-A135-E2183C9F0AE8}"/>
              </a:ext>
            </a:extLst>
          </p:cNvPr>
          <p:cNvSpPr txBox="1"/>
          <p:nvPr/>
        </p:nvSpPr>
        <p:spPr>
          <a:xfrm>
            <a:off x="981844" y="2420888"/>
            <a:ext cx="10873208" cy="3903504"/>
          </a:xfrm>
          <a:prstGeom prst="rect">
            <a:avLst/>
          </a:prstGeom>
          <a:noFill/>
        </p:spPr>
        <p:txBody>
          <a:bodyPr wrap="square" rtlCol="0">
            <a:spAutoFit/>
          </a:bodyPr>
          <a:lstStyle/>
          <a:p>
            <a:pPr>
              <a:lnSpc>
                <a:spcPct val="150000"/>
              </a:lnSpc>
            </a:pPr>
            <a:r>
              <a:rPr lang="en-US" altLang="zh-CN" sz="2800" dirty="0">
                <a:solidFill>
                  <a:schemeClr val="bg1"/>
                </a:solidFill>
              </a:rPr>
              <a:t>"Bhikkhus, consciousness is not self. Were consciousness self, then this consciousness would not lead to affliction, and one could have it of consciousness: 'Let my consciousness be thus, let my consciousness be not thus.' And since consciousness is not-self, so it leads to affliction, and none can have it of consciousness: 'Let my consciousness be thus, let my consciousness be not thus.'</a:t>
            </a:r>
          </a:p>
        </p:txBody>
      </p:sp>
      <p:sp>
        <p:nvSpPr>
          <p:cNvPr id="4" name="文字方塊 3">
            <a:extLst>
              <a:ext uri="{FF2B5EF4-FFF2-40B4-BE49-F238E27FC236}">
                <a16:creationId xmlns:a16="http://schemas.microsoft.com/office/drawing/2014/main" id="{D35F0F2F-78B4-4735-9024-74CEAEE76375}"/>
              </a:ext>
            </a:extLst>
          </p:cNvPr>
          <p:cNvSpPr txBox="1"/>
          <p:nvPr/>
        </p:nvSpPr>
        <p:spPr>
          <a:xfrm>
            <a:off x="549796" y="1247072"/>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DB4DD999-6B50-0582-8C5F-6F4D1782BF1D}"/>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873709685"/>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23E817FC-6F86-452A-A14D-86450ACF1C35}"/>
              </a:ext>
            </a:extLst>
          </p:cNvPr>
          <p:cNvSpPr txBox="1"/>
          <p:nvPr/>
        </p:nvSpPr>
        <p:spPr>
          <a:xfrm>
            <a:off x="981844" y="2636912"/>
            <a:ext cx="10873208" cy="3903504"/>
          </a:xfrm>
          <a:prstGeom prst="rect">
            <a:avLst/>
          </a:prstGeom>
          <a:noFill/>
        </p:spPr>
        <p:txBody>
          <a:bodyPr wrap="square" rtlCol="0">
            <a:spAutoFit/>
          </a:bodyPr>
          <a:lstStyle/>
          <a:p>
            <a:pPr>
              <a:lnSpc>
                <a:spcPct val="150000"/>
              </a:lnSpc>
            </a:pPr>
            <a:r>
              <a:rPr lang="en-US" altLang="zh-CN" sz="2800" dirty="0">
                <a:solidFill>
                  <a:schemeClr val="bg1"/>
                </a:solidFill>
              </a:rPr>
              <a:t>"Bhikkhus, how do you conceive it: is form permanent or impermanent?" — "Impermanent, venerable Sir." — "Now is what is impermanent painful or pleasant?" — "Painful, venerable Sir." — "Now is what is impermanent, what is painful since subject to change, fit to be regarded thus: 'This is mine, this is I, this is my self'"? — "No, venerable sir."</a:t>
            </a:r>
          </a:p>
        </p:txBody>
      </p:sp>
      <p:sp>
        <p:nvSpPr>
          <p:cNvPr id="4" name="文字方塊 3">
            <a:extLst>
              <a:ext uri="{FF2B5EF4-FFF2-40B4-BE49-F238E27FC236}">
                <a16:creationId xmlns:a16="http://schemas.microsoft.com/office/drawing/2014/main" id="{084D65D6-C3DA-4A79-A247-5A1C23A79312}"/>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024871FF-C55B-D4B5-88C2-E0C0138B94BD}"/>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866164762"/>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64DBFF98-49CC-47FE-B283-7EE4B2F17BCB}"/>
              </a:ext>
            </a:extLst>
          </p:cNvPr>
          <p:cNvSpPr txBox="1"/>
          <p:nvPr/>
        </p:nvSpPr>
        <p:spPr>
          <a:xfrm>
            <a:off x="1053852" y="2996952"/>
            <a:ext cx="10873208" cy="1964512"/>
          </a:xfrm>
          <a:prstGeom prst="rect">
            <a:avLst/>
          </a:prstGeom>
          <a:noFill/>
        </p:spPr>
        <p:txBody>
          <a:bodyPr wrap="square" rtlCol="0">
            <a:spAutoFit/>
          </a:bodyPr>
          <a:lstStyle/>
          <a:p>
            <a:pPr>
              <a:lnSpc>
                <a:spcPct val="150000"/>
              </a:lnSpc>
            </a:pPr>
            <a:r>
              <a:rPr lang="en-US" altLang="zh-CN" sz="2800" dirty="0">
                <a:solidFill>
                  <a:schemeClr val="bg1"/>
                </a:solidFill>
              </a:rPr>
              <a:t>"Is feeling permanent or impermanent?...</a:t>
            </a:r>
          </a:p>
          <a:p>
            <a:pPr>
              <a:lnSpc>
                <a:spcPct val="150000"/>
              </a:lnSpc>
            </a:pPr>
            <a:r>
              <a:rPr lang="en-US" altLang="zh-CN" sz="2800" dirty="0">
                <a:solidFill>
                  <a:schemeClr val="bg1"/>
                </a:solidFill>
              </a:rPr>
              <a:t>"Is perception permanent or impermanent?...</a:t>
            </a:r>
          </a:p>
          <a:p>
            <a:pPr>
              <a:lnSpc>
                <a:spcPct val="150000"/>
              </a:lnSpc>
            </a:pPr>
            <a:r>
              <a:rPr lang="en-US" altLang="zh-CN" sz="2800" dirty="0">
                <a:solidFill>
                  <a:schemeClr val="bg1"/>
                </a:solidFill>
              </a:rPr>
              <a:t>"Are determinations permanent or impermanent?...</a:t>
            </a:r>
          </a:p>
        </p:txBody>
      </p:sp>
      <p:sp>
        <p:nvSpPr>
          <p:cNvPr id="4" name="文字方塊 3">
            <a:extLst>
              <a:ext uri="{FF2B5EF4-FFF2-40B4-BE49-F238E27FC236}">
                <a16:creationId xmlns:a16="http://schemas.microsoft.com/office/drawing/2014/main" id="{CC68F057-F3CC-40CD-AA13-94FA890329CC}"/>
              </a:ext>
            </a:extLst>
          </p:cNvPr>
          <p:cNvSpPr txBox="1"/>
          <p:nvPr/>
        </p:nvSpPr>
        <p:spPr>
          <a:xfrm>
            <a:off x="549796" y="1459916"/>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C630420D-5685-9149-BA6E-208570C6A113}"/>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739989272"/>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098CBF76-8235-41A8-A992-C33D578421FE}"/>
              </a:ext>
            </a:extLst>
          </p:cNvPr>
          <p:cNvSpPr txBox="1"/>
          <p:nvPr/>
        </p:nvSpPr>
        <p:spPr>
          <a:xfrm>
            <a:off x="909836" y="2780928"/>
            <a:ext cx="10873208" cy="3257174"/>
          </a:xfrm>
          <a:prstGeom prst="rect">
            <a:avLst/>
          </a:prstGeom>
          <a:noFill/>
        </p:spPr>
        <p:txBody>
          <a:bodyPr wrap="square" rtlCol="0">
            <a:spAutoFit/>
          </a:bodyPr>
          <a:lstStyle/>
          <a:p>
            <a:pPr>
              <a:lnSpc>
                <a:spcPct val="150000"/>
              </a:lnSpc>
            </a:pPr>
            <a:r>
              <a:rPr lang="en-US" altLang="zh-CN" sz="2800" dirty="0">
                <a:solidFill>
                  <a:schemeClr val="bg1"/>
                </a:solidFill>
              </a:rPr>
              <a:t>"Is consciousness permanent or impermanent?" — "Impermanent, venerable sir." — "Now is what is impermanent pleasant or painful?" — "Painful, venerable sir." — "Now is what is impermanent, what is painful since subject to change, fit to be regarded thus: 'This is mine, this is I, this is my self'"? — "No, venerable sir."</a:t>
            </a:r>
          </a:p>
        </p:txBody>
      </p:sp>
      <p:sp>
        <p:nvSpPr>
          <p:cNvPr id="4" name="文字方塊 3">
            <a:extLst>
              <a:ext uri="{FF2B5EF4-FFF2-40B4-BE49-F238E27FC236}">
                <a16:creationId xmlns:a16="http://schemas.microsoft.com/office/drawing/2014/main" id="{3802C310-8928-4FD0-AE9F-73FB31C2AC6D}"/>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93EBC5E6-42AB-7B5B-F298-9EC61A88B555}"/>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944483574"/>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F58CCDD8-BCDA-4CC7-B555-52697C3EC9A0}"/>
              </a:ext>
            </a:extLst>
          </p:cNvPr>
          <p:cNvSpPr txBox="1"/>
          <p:nvPr/>
        </p:nvSpPr>
        <p:spPr>
          <a:xfrm>
            <a:off x="837828" y="2780928"/>
            <a:ext cx="10873208" cy="3257174"/>
          </a:xfrm>
          <a:prstGeom prst="rect">
            <a:avLst/>
          </a:prstGeom>
          <a:noFill/>
        </p:spPr>
        <p:txBody>
          <a:bodyPr wrap="square" rtlCol="0">
            <a:spAutoFit/>
          </a:bodyPr>
          <a:lstStyle/>
          <a:p>
            <a:pPr>
              <a:lnSpc>
                <a:spcPct val="150000"/>
              </a:lnSpc>
            </a:pPr>
            <a:r>
              <a:rPr lang="en-US" altLang="zh-CN" sz="2800" dirty="0">
                <a:solidFill>
                  <a:schemeClr val="bg1"/>
                </a:solidFill>
              </a:rPr>
              <a:t>"So, bhikkhus any kind of form whatever, whether past, future or presently arisen, whether gross or subtle, whether in oneself or external, whether inferior or superior, whether far or near, must with right understanding how it is, be regarded thus: 'This is not mine, this is not I, this is not myself.'</a:t>
            </a:r>
          </a:p>
        </p:txBody>
      </p:sp>
      <p:sp>
        <p:nvSpPr>
          <p:cNvPr id="4" name="文字方塊 3">
            <a:extLst>
              <a:ext uri="{FF2B5EF4-FFF2-40B4-BE49-F238E27FC236}">
                <a16:creationId xmlns:a16="http://schemas.microsoft.com/office/drawing/2014/main" id="{1C133B0D-24FE-4F0A-8F2A-9B96B5C11D4F}"/>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0F85D0C0-F3ED-BA39-4286-518F16DC9F2A}"/>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24584823"/>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CC6BC129-4393-491E-AE17-66E451E46F96}"/>
              </a:ext>
            </a:extLst>
          </p:cNvPr>
          <p:cNvSpPr txBox="1"/>
          <p:nvPr/>
        </p:nvSpPr>
        <p:spPr>
          <a:xfrm>
            <a:off x="909836" y="3068960"/>
            <a:ext cx="10873208" cy="1964512"/>
          </a:xfrm>
          <a:prstGeom prst="rect">
            <a:avLst/>
          </a:prstGeom>
          <a:noFill/>
        </p:spPr>
        <p:txBody>
          <a:bodyPr wrap="square" rtlCol="0">
            <a:spAutoFit/>
          </a:bodyPr>
          <a:lstStyle/>
          <a:p>
            <a:pPr>
              <a:lnSpc>
                <a:spcPct val="150000"/>
              </a:lnSpc>
            </a:pPr>
            <a:r>
              <a:rPr lang="en-US" altLang="zh-CN" sz="2800" dirty="0">
                <a:solidFill>
                  <a:schemeClr val="bg1"/>
                </a:solidFill>
              </a:rPr>
              <a:t>"Any kind of feeling whatever...</a:t>
            </a:r>
          </a:p>
          <a:p>
            <a:pPr>
              <a:lnSpc>
                <a:spcPct val="150000"/>
              </a:lnSpc>
            </a:pPr>
            <a:r>
              <a:rPr lang="en-US" altLang="zh-CN" sz="2800" dirty="0">
                <a:solidFill>
                  <a:schemeClr val="bg1"/>
                </a:solidFill>
              </a:rPr>
              <a:t>"Any kind of perception whatever...</a:t>
            </a:r>
          </a:p>
          <a:p>
            <a:pPr>
              <a:lnSpc>
                <a:spcPct val="150000"/>
              </a:lnSpc>
            </a:pPr>
            <a:r>
              <a:rPr lang="en-US" altLang="zh-CN" sz="2800" dirty="0">
                <a:solidFill>
                  <a:schemeClr val="bg1"/>
                </a:solidFill>
              </a:rPr>
              <a:t>"Any kind </a:t>
            </a:r>
            <a:r>
              <a:rPr lang="en-US" altLang="zh-CN" sz="2800">
                <a:solidFill>
                  <a:schemeClr val="bg1"/>
                </a:solidFill>
              </a:rPr>
              <a:t>of determinations </a:t>
            </a:r>
            <a:r>
              <a:rPr lang="en-US" altLang="zh-CN" sz="2800" dirty="0">
                <a:solidFill>
                  <a:schemeClr val="bg1"/>
                </a:solidFill>
              </a:rPr>
              <a:t>whatever...</a:t>
            </a:r>
          </a:p>
        </p:txBody>
      </p:sp>
      <p:sp>
        <p:nvSpPr>
          <p:cNvPr id="4" name="文字方塊 3">
            <a:extLst>
              <a:ext uri="{FF2B5EF4-FFF2-40B4-BE49-F238E27FC236}">
                <a16:creationId xmlns:a16="http://schemas.microsoft.com/office/drawing/2014/main" id="{81044FEE-C98F-42A6-ACB3-4C5E04D5DDA7}"/>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5" name="矩形: 按鈕形 4">
            <a:extLst>
              <a:ext uri="{FF2B5EF4-FFF2-40B4-BE49-F238E27FC236}">
                <a16:creationId xmlns:a16="http://schemas.microsoft.com/office/drawing/2014/main" id="{DC0D1C8A-E43C-C360-211D-850F7D978782}"/>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78086479"/>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BC2EC1D1-D3BA-4B28-852D-A331FE87D8EB}"/>
              </a:ext>
            </a:extLst>
          </p:cNvPr>
          <p:cNvSpPr txBox="1"/>
          <p:nvPr/>
        </p:nvSpPr>
        <p:spPr>
          <a:xfrm>
            <a:off x="909836" y="2780928"/>
            <a:ext cx="10873208" cy="3257174"/>
          </a:xfrm>
          <a:prstGeom prst="rect">
            <a:avLst/>
          </a:prstGeom>
          <a:noFill/>
        </p:spPr>
        <p:txBody>
          <a:bodyPr wrap="square" rtlCol="0">
            <a:spAutoFit/>
          </a:bodyPr>
          <a:lstStyle/>
          <a:p>
            <a:pPr>
              <a:lnSpc>
                <a:spcPct val="150000"/>
              </a:lnSpc>
            </a:pPr>
            <a:r>
              <a:rPr lang="en-US" altLang="zh-CN" sz="2800" dirty="0">
                <a:solidFill>
                  <a:schemeClr val="bg1"/>
                </a:solidFill>
              </a:rPr>
              <a:t>"Any kind of consciousness whatever, whether past, future or presently arisen, whether gross or subtle, whether in oneself or external, whether inferior or superior, whether far or near must, with right understanding how it is, be regarded thus: 'This is not mine, this is not I, this is not my self.'</a:t>
            </a:r>
          </a:p>
        </p:txBody>
      </p:sp>
      <p:sp>
        <p:nvSpPr>
          <p:cNvPr id="6" name="文字方塊 5">
            <a:extLst>
              <a:ext uri="{FF2B5EF4-FFF2-40B4-BE49-F238E27FC236}">
                <a16:creationId xmlns:a16="http://schemas.microsoft.com/office/drawing/2014/main" id="{95710B29-9EB6-46AE-B506-58A18A5FA14C}"/>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2" name="矩形: 按鈕形 1">
            <a:extLst>
              <a:ext uri="{FF2B5EF4-FFF2-40B4-BE49-F238E27FC236}">
                <a16:creationId xmlns:a16="http://schemas.microsoft.com/office/drawing/2014/main" id="{9571F087-03BC-826E-E1B4-8E0A3926FC7B}"/>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592913850"/>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D36046A-FD71-4A35-96CF-4F85E6FFB1C7}"/>
              </a:ext>
            </a:extLst>
          </p:cNvPr>
          <p:cNvSpPr txBox="1"/>
          <p:nvPr/>
        </p:nvSpPr>
        <p:spPr>
          <a:xfrm>
            <a:off x="909836" y="2999697"/>
            <a:ext cx="10873208" cy="2610843"/>
          </a:xfrm>
          <a:prstGeom prst="rect">
            <a:avLst/>
          </a:prstGeom>
          <a:noFill/>
        </p:spPr>
        <p:txBody>
          <a:bodyPr wrap="square" rtlCol="0">
            <a:spAutoFit/>
          </a:bodyPr>
          <a:lstStyle/>
          <a:p>
            <a:pPr>
              <a:lnSpc>
                <a:spcPct val="150000"/>
              </a:lnSpc>
            </a:pPr>
            <a:r>
              <a:rPr lang="en-US" altLang="zh-CN" sz="2800" dirty="0">
                <a:solidFill>
                  <a:schemeClr val="bg1"/>
                </a:solidFill>
              </a:rPr>
              <a:t>"Bhikkhus, when a noble follower who has heard (the truth) sees thus, he finds estrangement in form, he finds estrangement in feeling, he finds estrangement in perception, he finds estrangement in determinations, he finds estrangement in consciousness.</a:t>
            </a:r>
          </a:p>
        </p:txBody>
      </p:sp>
      <p:sp>
        <p:nvSpPr>
          <p:cNvPr id="6" name="文字方塊 5">
            <a:extLst>
              <a:ext uri="{FF2B5EF4-FFF2-40B4-BE49-F238E27FC236}">
                <a16:creationId xmlns:a16="http://schemas.microsoft.com/office/drawing/2014/main" id="{CA3580FA-11CD-46F7-A03C-7A65C02D3C4B}"/>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2" name="矩形: 按鈕形 1">
            <a:extLst>
              <a:ext uri="{FF2B5EF4-FFF2-40B4-BE49-F238E27FC236}">
                <a16:creationId xmlns:a16="http://schemas.microsoft.com/office/drawing/2014/main" id="{3DEB4687-7240-E6F2-17D6-2CE30D97C50C}"/>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786829290"/>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AC106BE7-0C66-4B6F-A7E1-68D37BE2B938}"/>
              </a:ext>
            </a:extLst>
          </p:cNvPr>
          <p:cNvSpPr txBox="1"/>
          <p:nvPr/>
        </p:nvSpPr>
        <p:spPr>
          <a:xfrm>
            <a:off x="909836" y="2999697"/>
            <a:ext cx="10873208" cy="2610843"/>
          </a:xfrm>
          <a:prstGeom prst="rect">
            <a:avLst/>
          </a:prstGeom>
          <a:noFill/>
        </p:spPr>
        <p:txBody>
          <a:bodyPr wrap="square" rtlCol="0">
            <a:spAutoFit/>
          </a:bodyPr>
          <a:lstStyle/>
          <a:p>
            <a:pPr>
              <a:lnSpc>
                <a:spcPct val="150000"/>
              </a:lnSpc>
            </a:pPr>
            <a:r>
              <a:rPr lang="en-US" altLang="zh-CN" sz="2800" dirty="0">
                <a:solidFill>
                  <a:schemeClr val="bg1"/>
                </a:solidFill>
              </a:rPr>
              <a:t>"When he finds estrangement, passion fades out. With the fading of passion, he is liberated. When liberated, there is knowledge that he is liberated. He understands: 'Birth is exhausted, the holy life has been lived out, what can be done is done, of this there is no more beyond.'"</a:t>
            </a:r>
          </a:p>
        </p:txBody>
      </p:sp>
      <p:sp>
        <p:nvSpPr>
          <p:cNvPr id="6" name="文字方塊 5">
            <a:extLst>
              <a:ext uri="{FF2B5EF4-FFF2-40B4-BE49-F238E27FC236}">
                <a16:creationId xmlns:a16="http://schemas.microsoft.com/office/drawing/2014/main" id="{BE82DB8C-73F6-441A-B623-C26C5DC35F3D}"/>
              </a:ext>
            </a:extLst>
          </p:cNvPr>
          <p:cNvSpPr txBox="1"/>
          <p:nvPr/>
        </p:nvSpPr>
        <p:spPr>
          <a:xfrm>
            <a:off x="549796" y="1247460"/>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2" name="矩形: 按鈕形 1">
            <a:extLst>
              <a:ext uri="{FF2B5EF4-FFF2-40B4-BE49-F238E27FC236}">
                <a16:creationId xmlns:a16="http://schemas.microsoft.com/office/drawing/2014/main" id="{EC303433-170C-5A3B-933A-A02FD3D304D4}"/>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087116203"/>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C56B129-B845-48CE-946D-B405EB41D7AF}"/>
              </a:ext>
            </a:extLst>
          </p:cNvPr>
          <p:cNvSpPr txBox="1"/>
          <p:nvPr/>
        </p:nvSpPr>
        <p:spPr>
          <a:xfrm>
            <a:off x="909836" y="2924944"/>
            <a:ext cx="10873208" cy="2934008"/>
          </a:xfrm>
          <a:prstGeom prst="rect">
            <a:avLst/>
          </a:prstGeom>
          <a:noFill/>
        </p:spPr>
        <p:txBody>
          <a:bodyPr wrap="square" rtlCol="0">
            <a:spAutoFit/>
          </a:bodyPr>
          <a:lstStyle/>
          <a:p>
            <a:pPr>
              <a:lnSpc>
                <a:spcPct val="150000"/>
              </a:lnSpc>
            </a:pPr>
            <a:r>
              <a:rPr lang="en-US" altLang="zh-CN" sz="2800" dirty="0">
                <a:solidFill>
                  <a:schemeClr val="bg1"/>
                </a:solidFill>
              </a:rPr>
              <a:t>That is what the Blessed One said. The bhikkhus were glad, and they approved his words.</a:t>
            </a:r>
          </a:p>
          <a:p>
            <a:pPr>
              <a:lnSpc>
                <a:spcPct val="150000"/>
              </a:lnSpc>
            </a:pPr>
            <a:endParaRPr lang="en-US" altLang="zh-CN" sz="1400" dirty="0">
              <a:solidFill>
                <a:schemeClr val="bg1"/>
              </a:solidFill>
            </a:endParaRPr>
          </a:p>
          <a:p>
            <a:pPr>
              <a:lnSpc>
                <a:spcPct val="150000"/>
              </a:lnSpc>
            </a:pPr>
            <a:r>
              <a:rPr lang="en-US" altLang="zh-CN" sz="2800" dirty="0">
                <a:solidFill>
                  <a:schemeClr val="bg1"/>
                </a:solidFill>
              </a:rPr>
              <a:t>Now during this utterance, the hearts of the bhikkhus of the group of five were liberated from taints through clinging no more.</a:t>
            </a:r>
          </a:p>
        </p:txBody>
      </p:sp>
      <p:sp>
        <p:nvSpPr>
          <p:cNvPr id="6" name="文字方塊 5">
            <a:extLst>
              <a:ext uri="{FF2B5EF4-FFF2-40B4-BE49-F238E27FC236}">
                <a16:creationId xmlns:a16="http://schemas.microsoft.com/office/drawing/2014/main" id="{899732B7-0592-471B-8063-B87C56C94F24}"/>
              </a:ext>
            </a:extLst>
          </p:cNvPr>
          <p:cNvSpPr txBox="1"/>
          <p:nvPr/>
        </p:nvSpPr>
        <p:spPr>
          <a:xfrm>
            <a:off x="549796" y="1383076"/>
            <a:ext cx="10656409" cy="954107"/>
          </a:xfrm>
          <a:prstGeom prst="rect">
            <a:avLst/>
          </a:prstGeom>
          <a:noFill/>
        </p:spPr>
        <p:txBody>
          <a:bodyPr wrap="square" rtlCol="0">
            <a:spAutoFit/>
          </a:bodyPr>
          <a:lstStyle/>
          <a:p>
            <a:pPr algn="ctr"/>
            <a:r>
              <a:rPr lang="en-US" altLang="zh-TW" sz="2800" b="1" i="1" dirty="0">
                <a:solidFill>
                  <a:schemeClr val="bg1"/>
                </a:solidFill>
              </a:rPr>
              <a:t>Anatta-</a:t>
            </a:r>
            <a:r>
              <a:rPr lang="en-US" altLang="zh-TW" sz="2800" b="1" i="1" dirty="0" err="1">
                <a:solidFill>
                  <a:schemeClr val="bg1"/>
                </a:solidFill>
              </a:rPr>
              <a:t>lakkhana</a:t>
            </a:r>
            <a:r>
              <a:rPr lang="en-US" altLang="zh-TW" sz="2800" b="1" i="1" dirty="0">
                <a:solidFill>
                  <a:schemeClr val="bg1"/>
                </a:solidFill>
              </a:rPr>
              <a:t>  Sutta: </a:t>
            </a:r>
          </a:p>
          <a:p>
            <a:pPr algn="ctr"/>
            <a:r>
              <a:rPr lang="en-US" altLang="zh-TW" sz="2800" b="1" i="1" dirty="0">
                <a:solidFill>
                  <a:schemeClr val="bg1"/>
                </a:solidFill>
              </a:rPr>
              <a:t>The Discourse on the Not-self Characteristic</a:t>
            </a:r>
          </a:p>
        </p:txBody>
      </p:sp>
      <p:sp>
        <p:nvSpPr>
          <p:cNvPr id="2" name="矩形: 按鈕形 1">
            <a:extLst>
              <a:ext uri="{FF2B5EF4-FFF2-40B4-BE49-F238E27FC236}">
                <a16:creationId xmlns:a16="http://schemas.microsoft.com/office/drawing/2014/main" id="{4D31654E-C4FD-050F-8C10-C7536EC00F10}"/>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63831178"/>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D9C6BC15-35E1-4AD9-A973-87185269381B}"/>
              </a:ext>
            </a:extLst>
          </p:cNvPr>
          <p:cNvSpPr txBox="1"/>
          <p:nvPr/>
        </p:nvSpPr>
        <p:spPr>
          <a:xfrm>
            <a:off x="1319886" y="2123594"/>
            <a:ext cx="9793088" cy="1964512"/>
          </a:xfrm>
          <a:prstGeom prst="rect">
            <a:avLst/>
          </a:prstGeom>
          <a:noFill/>
        </p:spPr>
        <p:txBody>
          <a:bodyPr wrap="square" rtlCol="0">
            <a:spAutoFit/>
          </a:bodyPr>
          <a:lstStyle/>
          <a:p>
            <a:pPr>
              <a:lnSpc>
                <a:spcPct val="150000"/>
              </a:lnSpc>
            </a:pPr>
            <a:r>
              <a:rPr lang="en-US" altLang="zh-CN" sz="2800" dirty="0">
                <a:solidFill>
                  <a:schemeClr val="bg1"/>
                </a:solidFill>
              </a:rPr>
              <a:t>"Therefore, Ananda, be islands unto yourselves, refuges unto yourselves, seeking no external refuge; with the Dhamma as your island, the Dhamma as your refuge, seeking no other refuge.</a:t>
            </a:r>
          </a:p>
        </p:txBody>
      </p:sp>
      <p:sp>
        <p:nvSpPr>
          <p:cNvPr id="7" name="文字方塊 6">
            <a:extLst>
              <a:ext uri="{FF2B5EF4-FFF2-40B4-BE49-F238E27FC236}">
                <a16:creationId xmlns:a16="http://schemas.microsoft.com/office/drawing/2014/main" id="{C3A7DAD2-4E2E-4622-A680-C8BD8E30BC57}"/>
              </a:ext>
            </a:extLst>
          </p:cNvPr>
          <p:cNvSpPr txBox="1"/>
          <p:nvPr/>
        </p:nvSpPr>
        <p:spPr>
          <a:xfrm>
            <a:off x="1917948" y="1128532"/>
            <a:ext cx="8352928" cy="622543"/>
          </a:xfrm>
          <a:prstGeom prst="rect">
            <a:avLst/>
          </a:prstGeom>
          <a:noFill/>
        </p:spPr>
        <p:txBody>
          <a:bodyPr wrap="square" rtlCol="0">
            <a:spAutoFit/>
          </a:bodyPr>
          <a:lstStyle/>
          <a:p>
            <a:pPr>
              <a:lnSpc>
                <a:spcPts val="4600"/>
              </a:lnSpc>
            </a:pPr>
            <a:r>
              <a:rPr lang="en-US" altLang="zh-CN" sz="2800" b="1" i="1" dirty="0" err="1">
                <a:solidFill>
                  <a:schemeClr val="bg1"/>
                </a:solidFill>
              </a:rPr>
              <a:t>Mahaparinibbana</a:t>
            </a:r>
            <a:r>
              <a:rPr lang="en-US" altLang="zh-CN" sz="2800" b="1" i="1" dirty="0">
                <a:solidFill>
                  <a:schemeClr val="bg1"/>
                </a:solidFill>
              </a:rPr>
              <a:t> Sutta</a:t>
            </a:r>
            <a:r>
              <a:rPr lang="zh-CN" altLang="en-US" sz="2800" b="1" i="1" dirty="0">
                <a:solidFill>
                  <a:schemeClr val="bg1"/>
                </a:solidFill>
              </a:rPr>
              <a:t>：</a:t>
            </a:r>
            <a:r>
              <a:rPr lang="en-US" altLang="zh-CN" sz="2800" b="1" i="1" dirty="0">
                <a:solidFill>
                  <a:schemeClr val="bg1"/>
                </a:solidFill>
              </a:rPr>
              <a:t>Last Days of the Buddha</a:t>
            </a:r>
          </a:p>
        </p:txBody>
      </p:sp>
      <p:sp>
        <p:nvSpPr>
          <p:cNvPr id="8" name="文字方塊 7">
            <a:extLst>
              <a:ext uri="{FF2B5EF4-FFF2-40B4-BE49-F238E27FC236}">
                <a16:creationId xmlns:a16="http://schemas.microsoft.com/office/drawing/2014/main" id="{0CEC8ADD-A7DF-4A6D-9D08-5ACE9E8895F4}"/>
              </a:ext>
            </a:extLst>
          </p:cNvPr>
          <p:cNvSpPr txBox="1"/>
          <p:nvPr/>
        </p:nvSpPr>
        <p:spPr>
          <a:xfrm>
            <a:off x="1319886" y="4417328"/>
            <a:ext cx="9793088" cy="1964512"/>
          </a:xfrm>
          <a:prstGeom prst="rect">
            <a:avLst/>
          </a:prstGeom>
          <a:noFill/>
        </p:spPr>
        <p:txBody>
          <a:bodyPr wrap="square" rtlCol="0">
            <a:spAutoFit/>
          </a:bodyPr>
          <a:lstStyle/>
          <a:p>
            <a:pPr>
              <a:lnSpc>
                <a:spcPct val="150000"/>
              </a:lnSpc>
            </a:pPr>
            <a:r>
              <a:rPr lang="en-US" altLang="zh-CN" sz="2800" dirty="0">
                <a:solidFill>
                  <a:schemeClr val="bg1"/>
                </a:solidFill>
              </a:rPr>
              <a:t>"And how, Ananda, is a bhikkhu an island unto himself, a refuge unto himself, seeking no external refuge; with the Dhamma as his island, the Dhamma as his refuge, seeking no other refuge?</a:t>
            </a:r>
          </a:p>
        </p:txBody>
      </p:sp>
      <p:sp>
        <p:nvSpPr>
          <p:cNvPr id="2" name="矩形: 按鈕形 1">
            <a:extLst>
              <a:ext uri="{FF2B5EF4-FFF2-40B4-BE49-F238E27FC236}">
                <a16:creationId xmlns:a16="http://schemas.microsoft.com/office/drawing/2014/main" id="{5075FB76-B256-53A5-E9CB-555F635719E0}"/>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5964438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6EB5C12-7D6A-483D-80AE-3ABF82192F91}"/>
              </a:ext>
            </a:extLst>
          </p:cNvPr>
          <p:cNvSpPr txBox="1"/>
          <p:nvPr/>
        </p:nvSpPr>
        <p:spPr>
          <a:xfrm>
            <a:off x="2133972" y="1052736"/>
            <a:ext cx="8352928" cy="622543"/>
          </a:xfrm>
          <a:prstGeom prst="rect">
            <a:avLst/>
          </a:prstGeom>
          <a:noFill/>
        </p:spPr>
        <p:txBody>
          <a:bodyPr wrap="square" rtlCol="0">
            <a:spAutoFit/>
          </a:bodyPr>
          <a:lstStyle/>
          <a:p>
            <a:pPr>
              <a:lnSpc>
                <a:spcPts val="4600"/>
              </a:lnSpc>
            </a:pPr>
            <a:r>
              <a:rPr lang="en-US" altLang="zh-CN" sz="2800" b="1" i="1" dirty="0" err="1">
                <a:solidFill>
                  <a:schemeClr val="bg1"/>
                </a:solidFill>
              </a:rPr>
              <a:t>Mahaparinibbana</a:t>
            </a:r>
            <a:r>
              <a:rPr lang="en-US" altLang="zh-CN" sz="2800" b="1" i="1" dirty="0">
                <a:solidFill>
                  <a:schemeClr val="bg1"/>
                </a:solidFill>
              </a:rPr>
              <a:t> Sutta</a:t>
            </a:r>
            <a:r>
              <a:rPr lang="zh-CN" altLang="en-US" sz="2800" b="1" i="1" dirty="0">
                <a:solidFill>
                  <a:schemeClr val="bg1"/>
                </a:solidFill>
              </a:rPr>
              <a:t>：</a:t>
            </a:r>
            <a:r>
              <a:rPr lang="en-US" altLang="zh-CN" sz="2800" b="1" i="1" dirty="0">
                <a:solidFill>
                  <a:schemeClr val="bg1"/>
                </a:solidFill>
              </a:rPr>
              <a:t>Last Days of the Buddha</a:t>
            </a:r>
          </a:p>
        </p:txBody>
      </p:sp>
      <p:sp>
        <p:nvSpPr>
          <p:cNvPr id="8" name="文字方塊 7">
            <a:extLst>
              <a:ext uri="{FF2B5EF4-FFF2-40B4-BE49-F238E27FC236}">
                <a16:creationId xmlns:a16="http://schemas.microsoft.com/office/drawing/2014/main" id="{6415EEF5-B396-44BE-943E-FB0827B5B2EB}"/>
              </a:ext>
            </a:extLst>
          </p:cNvPr>
          <p:cNvSpPr txBox="1"/>
          <p:nvPr/>
        </p:nvSpPr>
        <p:spPr>
          <a:xfrm>
            <a:off x="693812" y="1945310"/>
            <a:ext cx="11089232" cy="4361322"/>
          </a:xfrm>
          <a:prstGeom prst="rect">
            <a:avLst/>
          </a:prstGeom>
          <a:noFill/>
        </p:spPr>
        <p:txBody>
          <a:bodyPr wrap="square" rtlCol="0">
            <a:spAutoFit/>
          </a:bodyPr>
          <a:lstStyle/>
          <a:p>
            <a:pPr>
              <a:lnSpc>
                <a:spcPts val="4200"/>
              </a:lnSpc>
            </a:pPr>
            <a:r>
              <a:rPr lang="en-US" altLang="zh-CN" sz="2800" dirty="0">
                <a:solidFill>
                  <a:schemeClr val="bg1"/>
                </a:solidFill>
              </a:rPr>
              <a:t> "When he dwells </a:t>
            </a:r>
            <a:r>
              <a:rPr lang="en-US" altLang="zh-CN" sz="2800" b="1" u="sng" dirty="0">
                <a:solidFill>
                  <a:schemeClr val="bg1"/>
                </a:solidFill>
              </a:rPr>
              <a:t>contemplating the body in the body</a:t>
            </a:r>
            <a:r>
              <a:rPr lang="en-US" altLang="zh-CN" sz="2800" dirty="0">
                <a:solidFill>
                  <a:schemeClr val="bg1"/>
                </a:solidFill>
              </a:rPr>
              <a:t>, earnestly, clearly comprehending, and mindfully, after having overcome desire and sorrow in regard to the world; when he dwells </a:t>
            </a:r>
            <a:r>
              <a:rPr lang="en-US" altLang="zh-CN" sz="2800" b="1" u="sng" dirty="0">
                <a:solidFill>
                  <a:schemeClr val="bg1"/>
                </a:solidFill>
              </a:rPr>
              <a:t>contemplating feelings in feelings</a:t>
            </a:r>
            <a:r>
              <a:rPr lang="en-US" altLang="zh-CN" sz="2800" dirty="0">
                <a:solidFill>
                  <a:schemeClr val="bg1"/>
                </a:solidFill>
              </a:rPr>
              <a:t>, </a:t>
            </a:r>
            <a:r>
              <a:rPr lang="en-US" altLang="zh-CN" sz="2800" b="1" u="sng" dirty="0">
                <a:solidFill>
                  <a:schemeClr val="bg1"/>
                </a:solidFill>
              </a:rPr>
              <a:t>the mind in the mind</a:t>
            </a:r>
            <a:r>
              <a:rPr lang="en-US" altLang="zh-CN" sz="2800" dirty="0">
                <a:solidFill>
                  <a:schemeClr val="bg1"/>
                </a:solidFill>
              </a:rPr>
              <a:t>, and </a:t>
            </a:r>
            <a:r>
              <a:rPr lang="en-US" altLang="zh-CN" sz="2800" b="1" u="sng" dirty="0">
                <a:solidFill>
                  <a:schemeClr val="bg1"/>
                </a:solidFill>
              </a:rPr>
              <a:t>mental objects in mental objects</a:t>
            </a:r>
            <a:r>
              <a:rPr lang="en-US" altLang="zh-CN" sz="2800" dirty="0">
                <a:solidFill>
                  <a:schemeClr val="bg1"/>
                </a:solidFill>
              </a:rPr>
              <a:t>, earnestly, clearly comprehending, and mindfully, after having overcome desire and sorrow in regard to the world, then, truly, he is an island unto himself, a refuge unto himself, seeking no external refuge; having the Dhamma as his island, the Dhamma as his refuge, seeking no other refuge.</a:t>
            </a:r>
          </a:p>
        </p:txBody>
      </p:sp>
      <p:sp>
        <p:nvSpPr>
          <p:cNvPr id="2" name="矩形: 按鈕形 1">
            <a:extLst>
              <a:ext uri="{FF2B5EF4-FFF2-40B4-BE49-F238E27FC236}">
                <a16:creationId xmlns:a16="http://schemas.microsoft.com/office/drawing/2014/main" id="{6D156BB2-5747-33BB-B1B5-249ED4AF6FAE}"/>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2823326992"/>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03A3E47-F59B-4A75-9AD4-C5D612E21A83}"/>
              </a:ext>
            </a:extLst>
          </p:cNvPr>
          <p:cNvSpPr txBox="1"/>
          <p:nvPr/>
        </p:nvSpPr>
        <p:spPr>
          <a:xfrm>
            <a:off x="2205980" y="1449246"/>
            <a:ext cx="8352928" cy="622543"/>
          </a:xfrm>
          <a:prstGeom prst="rect">
            <a:avLst/>
          </a:prstGeom>
          <a:noFill/>
        </p:spPr>
        <p:txBody>
          <a:bodyPr wrap="square" rtlCol="0">
            <a:spAutoFit/>
          </a:bodyPr>
          <a:lstStyle/>
          <a:p>
            <a:pPr>
              <a:lnSpc>
                <a:spcPts val="4600"/>
              </a:lnSpc>
            </a:pPr>
            <a:r>
              <a:rPr lang="en-US" altLang="zh-CN" sz="2800" b="1" i="1" dirty="0" err="1">
                <a:solidFill>
                  <a:schemeClr val="bg1"/>
                </a:solidFill>
              </a:rPr>
              <a:t>Mahaparinibbana</a:t>
            </a:r>
            <a:r>
              <a:rPr lang="en-US" altLang="zh-CN" sz="2800" b="1" i="1" dirty="0">
                <a:solidFill>
                  <a:schemeClr val="bg1"/>
                </a:solidFill>
              </a:rPr>
              <a:t> Sutta</a:t>
            </a:r>
            <a:r>
              <a:rPr lang="zh-CN" altLang="en-US" sz="2800" b="1" i="1" dirty="0">
                <a:solidFill>
                  <a:schemeClr val="bg1"/>
                </a:solidFill>
              </a:rPr>
              <a:t>：</a:t>
            </a:r>
            <a:r>
              <a:rPr lang="en-US" altLang="zh-CN" sz="2800" b="1" i="1" dirty="0">
                <a:solidFill>
                  <a:schemeClr val="bg1"/>
                </a:solidFill>
              </a:rPr>
              <a:t>Last Days of the Buddha</a:t>
            </a:r>
          </a:p>
        </p:txBody>
      </p:sp>
      <p:sp>
        <p:nvSpPr>
          <p:cNvPr id="7" name="文字方塊 6">
            <a:extLst>
              <a:ext uri="{FF2B5EF4-FFF2-40B4-BE49-F238E27FC236}">
                <a16:creationId xmlns:a16="http://schemas.microsoft.com/office/drawing/2014/main" id="{0584D66A-60B0-471B-9ABE-1573CAEC1CB4}"/>
              </a:ext>
            </a:extLst>
          </p:cNvPr>
          <p:cNvSpPr txBox="1"/>
          <p:nvPr/>
        </p:nvSpPr>
        <p:spPr>
          <a:xfrm>
            <a:off x="801824" y="2708920"/>
            <a:ext cx="10585176" cy="2745495"/>
          </a:xfrm>
          <a:prstGeom prst="rect">
            <a:avLst/>
          </a:prstGeom>
          <a:noFill/>
        </p:spPr>
        <p:txBody>
          <a:bodyPr wrap="square" rtlCol="0">
            <a:spAutoFit/>
          </a:bodyPr>
          <a:lstStyle/>
          <a:p>
            <a:pPr>
              <a:lnSpc>
                <a:spcPts val="4200"/>
              </a:lnSpc>
            </a:pPr>
            <a:r>
              <a:rPr lang="en-US" altLang="zh-CN" sz="2800" dirty="0">
                <a:solidFill>
                  <a:schemeClr val="bg1"/>
                </a:solidFill>
              </a:rPr>
              <a:t>"Those bhikkhus of mine, Ananda, who now or after I am gone, abide as an island unto themselves, as a refuge unto themselves, seeking no other refuge; having the Dhamma as their island and refuge, seeking no other refuge: it is they who will become the highest, if they have the desire to learn."</a:t>
            </a:r>
          </a:p>
        </p:txBody>
      </p:sp>
      <p:sp>
        <p:nvSpPr>
          <p:cNvPr id="2" name="矩形: 按鈕形 1">
            <a:extLst>
              <a:ext uri="{FF2B5EF4-FFF2-40B4-BE49-F238E27FC236}">
                <a16:creationId xmlns:a16="http://schemas.microsoft.com/office/drawing/2014/main" id="{77166912-C73B-9439-6364-7D114F7230A6}"/>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752699193"/>
      </p:ext>
    </p:extLst>
  </p:cSld>
  <p:clrMapOvr>
    <a:overrideClrMapping bg1="lt1" tx1="dk1" bg2="lt2" tx2="dk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D19A53C2-32D6-4D5F-ACC6-DB886EF9F9B7}"/>
              </a:ext>
            </a:extLst>
          </p:cNvPr>
          <p:cNvSpPr txBox="1"/>
          <p:nvPr/>
        </p:nvSpPr>
        <p:spPr>
          <a:xfrm>
            <a:off x="2205980" y="1449246"/>
            <a:ext cx="8352928" cy="622543"/>
          </a:xfrm>
          <a:prstGeom prst="rect">
            <a:avLst/>
          </a:prstGeom>
          <a:noFill/>
        </p:spPr>
        <p:txBody>
          <a:bodyPr wrap="square" rtlCol="0">
            <a:spAutoFit/>
          </a:bodyPr>
          <a:lstStyle/>
          <a:p>
            <a:pPr>
              <a:lnSpc>
                <a:spcPts val="4600"/>
              </a:lnSpc>
            </a:pPr>
            <a:r>
              <a:rPr lang="en-US" altLang="zh-CN" sz="2800" b="1" i="1" dirty="0" err="1">
                <a:solidFill>
                  <a:schemeClr val="bg1"/>
                </a:solidFill>
              </a:rPr>
              <a:t>Mahaparinibbana</a:t>
            </a:r>
            <a:r>
              <a:rPr lang="en-US" altLang="zh-CN" sz="2800" b="1" i="1" dirty="0">
                <a:solidFill>
                  <a:schemeClr val="bg1"/>
                </a:solidFill>
              </a:rPr>
              <a:t> Sutta</a:t>
            </a:r>
            <a:r>
              <a:rPr lang="zh-CN" altLang="en-US" sz="2800" b="1" i="1" dirty="0">
                <a:solidFill>
                  <a:schemeClr val="bg1"/>
                </a:solidFill>
              </a:rPr>
              <a:t>：</a:t>
            </a:r>
            <a:r>
              <a:rPr lang="en-US" altLang="zh-CN" sz="2800" b="1" i="1" dirty="0">
                <a:solidFill>
                  <a:schemeClr val="bg1"/>
                </a:solidFill>
              </a:rPr>
              <a:t>Last Days of the Buddha</a:t>
            </a:r>
          </a:p>
        </p:txBody>
      </p:sp>
      <p:sp>
        <p:nvSpPr>
          <p:cNvPr id="6" name="文字方塊 5">
            <a:extLst>
              <a:ext uri="{FF2B5EF4-FFF2-40B4-BE49-F238E27FC236}">
                <a16:creationId xmlns:a16="http://schemas.microsoft.com/office/drawing/2014/main" id="{F041F10B-59DD-4ED5-BBC2-A237C704E27D}"/>
              </a:ext>
            </a:extLst>
          </p:cNvPr>
          <p:cNvSpPr txBox="1"/>
          <p:nvPr/>
        </p:nvSpPr>
        <p:spPr>
          <a:xfrm>
            <a:off x="801824" y="2708920"/>
            <a:ext cx="10585176" cy="1964512"/>
          </a:xfrm>
          <a:prstGeom prst="rect">
            <a:avLst/>
          </a:prstGeom>
          <a:noFill/>
        </p:spPr>
        <p:txBody>
          <a:bodyPr wrap="square" rtlCol="0">
            <a:spAutoFit/>
          </a:bodyPr>
          <a:lstStyle/>
          <a:p>
            <a:pPr>
              <a:lnSpc>
                <a:spcPct val="150000"/>
              </a:lnSpc>
            </a:pPr>
            <a:r>
              <a:rPr lang="en-US" altLang="zh-CN" sz="2800" dirty="0">
                <a:solidFill>
                  <a:schemeClr val="bg1"/>
                </a:solidFill>
              </a:rPr>
              <a:t> ‘And the Blessed One addressed the bhikkhus, saying: "Behold now, bhikkhus, I exhort you: </a:t>
            </a:r>
            <a:r>
              <a:rPr lang="en-US" altLang="zh-CN" sz="2800" b="1" u="sng" dirty="0">
                <a:solidFill>
                  <a:schemeClr val="bg1"/>
                </a:solidFill>
              </a:rPr>
              <a:t>All compounded things are subject to vanish</a:t>
            </a:r>
            <a:r>
              <a:rPr lang="en-US" altLang="zh-CN" sz="2800" b="1" dirty="0">
                <a:solidFill>
                  <a:schemeClr val="bg1"/>
                </a:solidFill>
              </a:rPr>
              <a:t>. </a:t>
            </a:r>
            <a:r>
              <a:rPr lang="en-US" altLang="zh-CN" sz="2800" b="1" u="sng" dirty="0">
                <a:solidFill>
                  <a:schemeClr val="bg1"/>
                </a:solidFill>
              </a:rPr>
              <a:t>Strive with earnestness</a:t>
            </a:r>
            <a:r>
              <a:rPr lang="en-US" altLang="zh-CN" sz="2800" dirty="0">
                <a:solidFill>
                  <a:schemeClr val="bg1"/>
                </a:solidFill>
              </a:rPr>
              <a:t>!“ This was the last word of the Tathagata.’</a:t>
            </a:r>
          </a:p>
        </p:txBody>
      </p:sp>
      <p:sp>
        <p:nvSpPr>
          <p:cNvPr id="2" name="矩形: 按鈕形 1">
            <a:extLst>
              <a:ext uri="{FF2B5EF4-FFF2-40B4-BE49-F238E27FC236}">
                <a16:creationId xmlns:a16="http://schemas.microsoft.com/office/drawing/2014/main" id="{78332D03-9986-D64C-7E64-CF90334080CF}"/>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3337198384"/>
      </p:ext>
    </p:extLst>
  </p:cSld>
  <p:clrMapOvr>
    <a:overrideClrMapping bg1="lt1" tx1="dk1" bg2="lt2" tx2="dk2" accent1="accent1" accent2="accent2" accent3="accent3" accent4="accent4" accent5="accent5" accent6="accent6" hlink="hlink" folHlink="folHlink"/>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82D4CF54-C97C-F1FE-8B8E-64864D198278}"/>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6" name="文字方塊 5">
            <a:extLst>
              <a:ext uri="{FF2B5EF4-FFF2-40B4-BE49-F238E27FC236}">
                <a16:creationId xmlns:a16="http://schemas.microsoft.com/office/drawing/2014/main" id="{605718E8-AB6E-CADE-4EC9-A3F517F0477A}"/>
              </a:ext>
            </a:extLst>
          </p:cNvPr>
          <p:cNvSpPr txBox="1"/>
          <p:nvPr/>
        </p:nvSpPr>
        <p:spPr>
          <a:xfrm>
            <a:off x="811886" y="955317"/>
            <a:ext cx="10585176" cy="671851"/>
          </a:xfrm>
          <a:prstGeom prst="rect">
            <a:avLst/>
          </a:prstGeom>
          <a:noFill/>
        </p:spPr>
        <p:txBody>
          <a:bodyPr wrap="square" rtlCol="0">
            <a:spAutoFit/>
          </a:bodyPr>
          <a:lstStyle/>
          <a:p>
            <a:pPr>
              <a:lnSpc>
                <a:spcPct val="150000"/>
              </a:lnSpc>
            </a:pPr>
            <a:r>
              <a:rPr lang="en-US" altLang="zh-CN" sz="2800" dirty="0">
                <a:solidFill>
                  <a:schemeClr val="bg1"/>
                </a:solidFill>
              </a:rPr>
              <a:t>The 37 Factors of Enlightenment - </a:t>
            </a:r>
            <a:r>
              <a:rPr lang="en-US" altLang="zh-CN" sz="2800" dirty="0" err="1">
                <a:solidFill>
                  <a:schemeClr val="bg1"/>
                </a:solidFill>
              </a:rPr>
              <a:t>Bodhipakkhiya</a:t>
            </a:r>
            <a:r>
              <a:rPr lang="en-US" altLang="zh-CN" sz="2800" dirty="0">
                <a:solidFill>
                  <a:schemeClr val="bg1"/>
                </a:solidFill>
              </a:rPr>
              <a:t> Dhamma</a:t>
            </a:r>
          </a:p>
        </p:txBody>
      </p:sp>
      <p:sp>
        <p:nvSpPr>
          <p:cNvPr id="7" name="文字方塊 6">
            <a:extLst>
              <a:ext uri="{FF2B5EF4-FFF2-40B4-BE49-F238E27FC236}">
                <a16:creationId xmlns:a16="http://schemas.microsoft.com/office/drawing/2014/main" id="{3B061888-C5E2-B504-29E1-54BA692AB0C6}"/>
              </a:ext>
            </a:extLst>
          </p:cNvPr>
          <p:cNvSpPr txBox="1"/>
          <p:nvPr/>
        </p:nvSpPr>
        <p:spPr>
          <a:xfrm>
            <a:off x="801824" y="2010158"/>
            <a:ext cx="10585176" cy="4549835"/>
          </a:xfrm>
          <a:prstGeom prst="rect">
            <a:avLst/>
          </a:prstGeom>
          <a:noFill/>
        </p:spPr>
        <p:txBody>
          <a:bodyPr wrap="square" rtlCol="0">
            <a:spAutoFit/>
          </a:bodyPr>
          <a:lstStyle/>
          <a:p>
            <a:pPr>
              <a:lnSpc>
                <a:spcPct val="150000"/>
              </a:lnSpc>
            </a:pPr>
            <a:r>
              <a:rPr lang="en-US" altLang="zh-CN" sz="2800" dirty="0">
                <a:solidFill>
                  <a:schemeClr val="bg1"/>
                </a:solidFill>
              </a:rPr>
              <a:t>1. The 4 Foundations of Mindfulness</a:t>
            </a:r>
          </a:p>
          <a:p>
            <a:pPr>
              <a:lnSpc>
                <a:spcPct val="150000"/>
              </a:lnSpc>
            </a:pPr>
            <a:r>
              <a:rPr lang="en-US" altLang="zh-CN" sz="2800" dirty="0">
                <a:solidFill>
                  <a:schemeClr val="bg1"/>
                </a:solidFill>
              </a:rPr>
              <a:t>2. The 4 supreme efforts</a:t>
            </a:r>
          </a:p>
          <a:p>
            <a:pPr>
              <a:lnSpc>
                <a:spcPct val="150000"/>
              </a:lnSpc>
            </a:pPr>
            <a:r>
              <a:rPr lang="en-US" altLang="zh-CN" sz="2800" dirty="0">
                <a:solidFill>
                  <a:schemeClr val="bg1"/>
                </a:solidFill>
              </a:rPr>
              <a:t>3. The 4 means to accomplishment</a:t>
            </a:r>
          </a:p>
          <a:p>
            <a:pPr>
              <a:lnSpc>
                <a:spcPct val="150000"/>
              </a:lnSpc>
            </a:pPr>
            <a:r>
              <a:rPr lang="en-US" altLang="zh-CN" sz="2800" dirty="0">
                <a:solidFill>
                  <a:schemeClr val="bg1"/>
                </a:solidFill>
              </a:rPr>
              <a:t>4. The 5 faculties5	</a:t>
            </a:r>
          </a:p>
          <a:p>
            <a:pPr>
              <a:lnSpc>
                <a:spcPct val="150000"/>
              </a:lnSpc>
            </a:pPr>
            <a:r>
              <a:rPr lang="en-US" altLang="zh-CN" sz="2800" dirty="0">
                <a:solidFill>
                  <a:schemeClr val="bg1"/>
                </a:solidFill>
              </a:rPr>
              <a:t>5. The 5 strengths</a:t>
            </a:r>
          </a:p>
          <a:p>
            <a:pPr>
              <a:lnSpc>
                <a:spcPct val="150000"/>
              </a:lnSpc>
            </a:pPr>
            <a:r>
              <a:rPr lang="en-US" altLang="zh-CN" sz="2800" dirty="0">
                <a:solidFill>
                  <a:schemeClr val="bg1"/>
                </a:solidFill>
              </a:rPr>
              <a:t>6. The 7 factors of enlightenment</a:t>
            </a:r>
          </a:p>
          <a:p>
            <a:pPr>
              <a:lnSpc>
                <a:spcPct val="150000"/>
              </a:lnSpc>
            </a:pPr>
            <a:r>
              <a:rPr lang="en-US" altLang="zh-CN" sz="2800" dirty="0">
                <a:solidFill>
                  <a:schemeClr val="bg1"/>
                </a:solidFill>
              </a:rPr>
              <a:t>7. The Noble Eightfold Middle Path</a:t>
            </a:r>
          </a:p>
        </p:txBody>
      </p:sp>
      <p:sp>
        <p:nvSpPr>
          <p:cNvPr id="8" name="文字方塊 7">
            <a:extLst>
              <a:ext uri="{FF2B5EF4-FFF2-40B4-BE49-F238E27FC236}">
                <a16:creationId xmlns:a16="http://schemas.microsoft.com/office/drawing/2014/main" id="{6B03F616-FBFD-9C42-B373-5E83D412E4E4}"/>
              </a:ext>
            </a:extLst>
          </p:cNvPr>
          <p:cNvSpPr txBox="1"/>
          <p:nvPr/>
        </p:nvSpPr>
        <p:spPr>
          <a:xfrm>
            <a:off x="5911371" y="4149080"/>
            <a:ext cx="6282254" cy="1631216"/>
          </a:xfrm>
          <a:prstGeom prst="rect">
            <a:avLst/>
          </a:prstGeom>
          <a:noFill/>
        </p:spPr>
        <p:txBody>
          <a:bodyPr wrap="square" rtlCol="0">
            <a:spAutoFit/>
          </a:bodyPr>
          <a:lstStyle/>
          <a:p>
            <a:r>
              <a:rPr lang="en-US" altLang="zh-CN" sz="2000" dirty="0">
                <a:solidFill>
                  <a:srgbClr val="FFFF00"/>
                </a:solidFill>
              </a:rPr>
              <a:t>The 37 Factors of Enlightenment: </a:t>
            </a:r>
            <a:r>
              <a:rPr lang="en-US" altLang="zh-CN" sz="2000" dirty="0">
                <a:solidFill>
                  <a:srgbClr val="FFFF00"/>
                </a:solidFill>
                <a:hlinkClick r:id="rId3">
                  <a:extLst>
                    <a:ext uri="{A12FA001-AC4F-418D-AE19-62706E023703}">
                      <ahyp:hlinkClr xmlns:ahyp="http://schemas.microsoft.com/office/drawing/2018/hyperlinkcolor" val="tx"/>
                    </a:ext>
                  </a:extLst>
                </a:hlinkClick>
              </a:rPr>
              <a:t>https://discourse.suttacentral.net/t/the-37-factors-of-enlightenment-bodhipakkhiya-dhamma/7393</a:t>
            </a:r>
            <a:r>
              <a:rPr lang="en-US" altLang="zh-CN" sz="2000" dirty="0">
                <a:solidFill>
                  <a:srgbClr val="FFFF00"/>
                </a:solidFill>
              </a:rPr>
              <a:t> ;</a:t>
            </a:r>
          </a:p>
          <a:p>
            <a:r>
              <a:rPr lang="en-US" altLang="zh-CN" sz="2000" dirty="0">
                <a:solidFill>
                  <a:srgbClr val="FFFF00"/>
                </a:solidFill>
              </a:rPr>
              <a:t>https://puredhamma.net/tables-and-summaries/37-factors-of-enlightenment/</a:t>
            </a:r>
          </a:p>
        </p:txBody>
      </p:sp>
    </p:spTree>
    <p:extLst>
      <p:ext uri="{BB962C8B-B14F-4D97-AF65-F5344CB8AC3E}">
        <p14:creationId xmlns:p14="http://schemas.microsoft.com/office/powerpoint/2010/main" val="3571330057"/>
      </p:ext>
    </p:extLst>
  </p:cSld>
  <p:clrMapOvr>
    <a:overrideClrMapping bg1="lt1" tx1="dk1" bg2="lt2" tx2="dk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8D1D1E8A-C976-2A5F-9711-932813187A09}"/>
              </a:ext>
            </a:extLst>
          </p:cNvPr>
          <p:cNvPicPr>
            <a:picLocks noChangeAspect="1"/>
          </p:cNvPicPr>
          <p:nvPr/>
        </p:nvPicPr>
        <p:blipFill>
          <a:blip r:embed="rId3"/>
          <a:stretch>
            <a:fillRect/>
          </a:stretch>
        </p:blipFill>
        <p:spPr>
          <a:xfrm>
            <a:off x="-1" y="0"/>
            <a:ext cx="12188825" cy="6858000"/>
          </a:xfrm>
          <a:prstGeom prst="rect">
            <a:avLst/>
          </a:prstGeom>
        </p:spPr>
      </p:pic>
    </p:spTree>
    <p:extLst>
      <p:ext uri="{BB962C8B-B14F-4D97-AF65-F5344CB8AC3E}">
        <p14:creationId xmlns:p14="http://schemas.microsoft.com/office/powerpoint/2010/main" val="2740232685"/>
      </p:ext>
    </p:extLst>
  </p:cSld>
  <p:clrMapOvr>
    <a:overrideClrMapping bg1="lt1" tx1="dk1" bg2="lt2" tx2="dk2" accent1="accent1" accent2="accent2" accent3="accent3" accent4="accent4" accent5="accent5" accent6="accent6" hlink="hlink" folHlink="folHlink"/>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5813EB56-08ED-3568-4DFE-A9B108565A25}"/>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pic>
        <p:nvPicPr>
          <p:cNvPr id="7" name="圖片 6">
            <a:extLst>
              <a:ext uri="{FF2B5EF4-FFF2-40B4-BE49-F238E27FC236}">
                <a16:creationId xmlns:a16="http://schemas.microsoft.com/office/drawing/2014/main" id="{B61810C8-2C0B-2BE7-04DB-75722CBB5B8D}"/>
              </a:ext>
            </a:extLst>
          </p:cNvPr>
          <p:cNvPicPr>
            <a:picLocks noChangeAspect="1"/>
          </p:cNvPicPr>
          <p:nvPr/>
        </p:nvPicPr>
        <p:blipFill>
          <a:blip r:embed="rId3"/>
          <a:stretch>
            <a:fillRect/>
          </a:stretch>
        </p:blipFill>
        <p:spPr>
          <a:xfrm>
            <a:off x="837828" y="1266825"/>
            <a:ext cx="8712968" cy="4272202"/>
          </a:xfrm>
          <a:prstGeom prst="rect">
            <a:avLst/>
          </a:prstGeom>
        </p:spPr>
      </p:pic>
    </p:spTree>
    <p:extLst>
      <p:ext uri="{BB962C8B-B14F-4D97-AF65-F5344CB8AC3E}">
        <p14:creationId xmlns:p14="http://schemas.microsoft.com/office/powerpoint/2010/main" val="2301720597"/>
      </p:ext>
    </p:extLst>
  </p:cSld>
  <p:clrMapOvr>
    <a:overrideClrMapping bg1="lt1" tx1="dk1" bg2="lt2" tx2="dk2" accent1="accent1" accent2="accent2" accent3="accent3" accent4="accent4" accent5="accent5" accent6="accent6" hlink="hlink" folHlink="folHlink"/>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64F79DB5-EF75-54AB-5058-7994B9EA5AE2}"/>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pic>
        <p:nvPicPr>
          <p:cNvPr id="7" name="圖片 6">
            <a:extLst>
              <a:ext uri="{FF2B5EF4-FFF2-40B4-BE49-F238E27FC236}">
                <a16:creationId xmlns:a16="http://schemas.microsoft.com/office/drawing/2014/main" id="{E2FFC75F-DFB2-59F6-E4B2-8E68C02025D7}"/>
              </a:ext>
            </a:extLst>
          </p:cNvPr>
          <p:cNvPicPr>
            <a:picLocks noChangeAspect="1"/>
          </p:cNvPicPr>
          <p:nvPr/>
        </p:nvPicPr>
        <p:blipFill>
          <a:blip r:embed="rId3"/>
          <a:stretch>
            <a:fillRect/>
          </a:stretch>
        </p:blipFill>
        <p:spPr>
          <a:xfrm>
            <a:off x="909835" y="1556792"/>
            <a:ext cx="10561173" cy="3960440"/>
          </a:xfrm>
          <a:prstGeom prst="rect">
            <a:avLst/>
          </a:prstGeom>
        </p:spPr>
      </p:pic>
    </p:spTree>
    <p:extLst>
      <p:ext uri="{BB962C8B-B14F-4D97-AF65-F5344CB8AC3E}">
        <p14:creationId xmlns:p14="http://schemas.microsoft.com/office/powerpoint/2010/main" val="3266896859"/>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998D1E46-FB02-D982-1E1F-018D7641AF07}"/>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pic>
        <p:nvPicPr>
          <p:cNvPr id="7" name="圖片 6">
            <a:extLst>
              <a:ext uri="{FF2B5EF4-FFF2-40B4-BE49-F238E27FC236}">
                <a16:creationId xmlns:a16="http://schemas.microsoft.com/office/drawing/2014/main" id="{05124719-283B-5B00-7B5D-ECA22CFC89DD}"/>
              </a:ext>
            </a:extLst>
          </p:cNvPr>
          <p:cNvPicPr>
            <a:picLocks noChangeAspect="1"/>
          </p:cNvPicPr>
          <p:nvPr/>
        </p:nvPicPr>
        <p:blipFill>
          <a:blip r:embed="rId3"/>
          <a:stretch>
            <a:fillRect/>
          </a:stretch>
        </p:blipFill>
        <p:spPr>
          <a:xfrm>
            <a:off x="1111478" y="1556792"/>
            <a:ext cx="8583334" cy="4494104"/>
          </a:xfrm>
          <a:prstGeom prst="rect">
            <a:avLst/>
          </a:prstGeom>
        </p:spPr>
      </p:pic>
    </p:spTree>
    <p:extLst>
      <p:ext uri="{BB962C8B-B14F-4D97-AF65-F5344CB8AC3E}">
        <p14:creationId xmlns:p14="http://schemas.microsoft.com/office/powerpoint/2010/main" val="508053104"/>
      </p:ext>
    </p:extLst>
  </p:cSld>
  <p:clrMapOvr>
    <a:overrideClrMapping bg1="lt1" tx1="dk1" bg2="lt2" tx2="dk2" accent1="accent1" accent2="accent2" accent3="accent3" accent4="accent4" accent5="accent5" accent6="accent6" hlink="hlink" folHlink="folHlink"/>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9F03E705-CEA4-6E84-33BA-F2EA4F0C2F11}"/>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pic>
        <p:nvPicPr>
          <p:cNvPr id="7" name="圖片 6">
            <a:extLst>
              <a:ext uri="{FF2B5EF4-FFF2-40B4-BE49-F238E27FC236}">
                <a16:creationId xmlns:a16="http://schemas.microsoft.com/office/drawing/2014/main" id="{30C1BFF7-BA70-475E-37F4-3A81AE6017E1}"/>
              </a:ext>
            </a:extLst>
          </p:cNvPr>
          <p:cNvPicPr>
            <a:picLocks noChangeAspect="1"/>
          </p:cNvPicPr>
          <p:nvPr/>
        </p:nvPicPr>
        <p:blipFill>
          <a:blip r:embed="rId3"/>
          <a:stretch>
            <a:fillRect/>
          </a:stretch>
        </p:blipFill>
        <p:spPr>
          <a:xfrm>
            <a:off x="765820" y="1412776"/>
            <a:ext cx="4571134" cy="4536504"/>
          </a:xfrm>
          <a:prstGeom prst="rect">
            <a:avLst/>
          </a:prstGeom>
        </p:spPr>
      </p:pic>
      <p:pic>
        <p:nvPicPr>
          <p:cNvPr id="9" name="圖片 8">
            <a:extLst>
              <a:ext uri="{FF2B5EF4-FFF2-40B4-BE49-F238E27FC236}">
                <a16:creationId xmlns:a16="http://schemas.microsoft.com/office/drawing/2014/main" id="{7B7ED574-D7A2-E911-8D6F-50BA1424BF5F}"/>
              </a:ext>
            </a:extLst>
          </p:cNvPr>
          <p:cNvPicPr>
            <a:picLocks noChangeAspect="1"/>
          </p:cNvPicPr>
          <p:nvPr/>
        </p:nvPicPr>
        <p:blipFill>
          <a:blip r:embed="rId4"/>
          <a:stretch>
            <a:fillRect/>
          </a:stretch>
        </p:blipFill>
        <p:spPr>
          <a:xfrm>
            <a:off x="6114637" y="1442084"/>
            <a:ext cx="4821222" cy="4507196"/>
          </a:xfrm>
          <a:prstGeom prst="rect">
            <a:avLst/>
          </a:prstGeom>
        </p:spPr>
      </p:pic>
      <p:cxnSp>
        <p:nvCxnSpPr>
          <p:cNvPr id="3" name="直線接點 2">
            <a:extLst>
              <a:ext uri="{FF2B5EF4-FFF2-40B4-BE49-F238E27FC236}">
                <a16:creationId xmlns:a16="http://schemas.microsoft.com/office/drawing/2014/main" id="{019E5506-A459-D116-F56C-DB36508289FB}"/>
              </a:ext>
            </a:extLst>
          </p:cNvPr>
          <p:cNvCxnSpPr>
            <a:cxnSpLocks/>
          </p:cNvCxnSpPr>
          <p:nvPr/>
        </p:nvCxnSpPr>
        <p:spPr>
          <a:xfrm>
            <a:off x="2566020" y="3429000"/>
            <a:ext cx="2312640" cy="1448544"/>
          </a:xfrm>
          <a:prstGeom prst="line">
            <a:avLst/>
          </a:prstGeom>
        </p:spPr>
        <p:style>
          <a:lnRef idx="1">
            <a:schemeClr val="accent1"/>
          </a:lnRef>
          <a:fillRef idx="0">
            <a:schemeClr val="accent1"/>
          </a:fillRef>
          <a:effectRef idx="0">
            <a:schemeClr val="accent1"/>
          </a:effectRef>
          <a:fontRef idx="minor">
            <a:schemeClr val="tx1"/>
          </a:fontRef>
        </p:style>
      </p:cxnSp>
      <p:cxnSp>
        <p:nvCxnSpPr>
          <p:cNvPr id="4" name="直線接點 3">
            <a:extLst>
              <a:ext uri="{FF2B5EF4-FFF2-40B4-BE49-F238E27FC236}">
                <a16:creationId xmlns:a16="http://schemas.microsoft.com/office/drawing/2014/main" id="{915E0306-9F80-AE81-A25F-9868E54A3D7A}"/>
              </a:ext>
            </a:extLst>
          </p:cNvPr>
          <p:cNvCxnSpPr>
            <a:cxnSpLocks/>
          </p:cNvCxnSpPr>
          <p:nvPr/>
        </p:nvCxnSpPr>
        <p:spPr>
          <a:xfrm flipV="1">
            <a:off x="2782044" y="4877544"/>
            <a:ext cx="2096616" cy="56768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直線接點 9">
            <a:extLst>
              <a:ext uri="{FF2B5EF4-FFF2-40B4-BE49-F238E27FC236}">
                <a16:creationId xmlns:a16="http://schemas.microsoft.com/office/drawing/2014/main" id="{C6088E5B-328C-4952-24F7-998C129481C3}"/>
              </a:ext>
            </a:extLst>
          </p:cNvPr>
          <p:cNvCxnSpPr>
            <a:cxnSpLocks/>
          </p:cNvCxnSpPr>
          <p:nvPr/>
        </p:nvCxnSpPr>
        <p:spPr>
          <a:xfrm flipV="1">
            <a:off x="2566020" y="3429000"/>
            <a:ext cx="2376264" cy="54779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直線接點 12">
            <a:extLst>
              <a:ext uri="{FF2B5EF4-FFF2-40B4-BE49-F238E27FC236}">
                <a16:creationId xmlns:a16="http://schemas.microsoft.com/office/drawing/2014/main" id="{E8E5A701-B2F2-756D-3DF9-42DDCD98DCE9}"/>
              </a:ext>
            </a:extLst>
          </p:cNvPr>
          <p:cNvCxnSpPr>
            <a:cxnSpLocks/>
          </p:cNvCxnSpPr>
          <p:nvPr/>
        </p:nvCxnSpPr>
        <p:spPr>
          <a:xfrm flipV="1">
            <a:off x="3502124" y="3429000"/>
            <a:ext cx="1451909" cy="151216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3261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E2E7DB2F-D26E-6546-2FC0-CE836C4DDEBB}"/>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pic>
        <p:nvPicPr>
          <p:cNvPr id="7" name="圖片 6">
            <a:extLst>
              <a:ext uri="{FF2B5EF4-FFF2-40B4-BE49-F238E27FC236}">
                <a16:creationId xmlns:a16="http://schemas.microsoft.com/office/drawing/2014/main" id="{87293E5F-AF3A-58F9-5CED-455486A857CB}"/>
              </a:ext>
            </a:extLst>
          </p:cNvPr>
          <p:cNvPicPr>
            <a:picLocks noChangeAspect="1"/>
          </p:cNvPicPr>
          <p:nvPr/>
        </p:nvPicPr>
        <p:blipFill>
          <a:blip r:embed="rId3"/>
          <a:stretch>
            <a:fillRect/>
          </a:stretch>
        </p:blipFill>
        <p:spPr>
          <a:xfrm>
            <a:off x="981844" y="1124744"/>
            <a:ext cx="9505056" cy="5033227"/>
          </a:xfrm>
          <a:prstGeom prst="rect">
            <a:avLst/>
          </a:prstGeom>
        </p:spPr>
      </p:pic>
    </p:spTree>
    <p:extLst>
      <p:ext uri="{BB962C8B-B14F-4D97-AF65-F5344CB8AC3E}">
        <p14:creationId xmlns:p14="http://schemas.microsoft.com/office/powerpoint/2010/main" val="3603180614"/>
      </p:ext>
    </p:extLst>
  </p:cSld>
  <p:clrMapOvr>
    <a:overrideClrMapping bg1="lt1" tx1="dk1" bg2="lt2" tx2="dk2" accent1="accent1" accent2="accent2" accent3="accent3" accent4="accent4" accent5="accent5" accent6="accent6" hlink="hlink" folHlink="folHlink"/>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867FF7CD-7BB4-84C0-13B0-356987112CAE}"/>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pic>
        <p:nvPicPr>
          <p:cNvPr id="8" name="圖片 7">
            <a:extLst>
              <a:ext uri="{FF2B5EF4-FFF2-40B4-BE49-F238E27FC236}">
                <a16:creationId xmlns:a16="http://schemas.microsoft.com/office/drawing/2014/main" id="{254CF858-CBA2-38F6-84E1-BBF5DC028597}"/>
              </a:ext>
            </a:extLst>
          </p:cNvPr>
          <p:cNvPicPr>
            <a:picLocks noChangeAspect="1"/>
          </p:cNvPicPr>
          <p:nvPr/>
        </p:nvPicPr>
        <p:blipFill>
          <a:blip r:embed="rId3"/>
          <a:stretch>
            <a:fillRect/>
          </a:stretch>
        </p:blipFill>
        <p:spPr>
          <a:xfrm>
            <a:off x="1557908" y="1052736"/>
            <a:ext cx="8892988" cy="5489398"/>
          </a:xfrm>
          <a:prstGeom prst="rect">
            <a:avLst/>
          </a:prstGeom>
        </p:spPr>
      </p:pic>
    </p:spTree>
    <p:extLst>
      <p:ext uri="{BB962C8B-B14F-4D97-AF65-F5344CB8AC3E}">
        <p14:creationId xmlns:p14="http://schemas.microsoft.com/office/powerpoint/2010/main" val="619586857"/>
      </p:ext>
    </p:extLst>
  </p:cSld>
  <p:clrMapOvr>
    <a:overrideClrMapping bg1="lt1" tx1="dk1" bg2="lt2" tx2="dk2" accent1="accent1" accent2="accent2" accent3="accent3" accent4="accent4" accent5="accent5" accent6="accent6" hlink="hlink" folHlink="folHlink"/>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文字方塊 5">
            <a:extLst>
              <a:ext uri="{FF2B5EF4-FFF2-40B4-BE49-F238E27FC236}">
                <a16:creationId xmlns:a16="http://schemas.microsoft.com/office/drawing/2014/main" id="{79CEA5EC-620A-387F-3DC1-9782DC25884E}"/>
              </a:ext>
            </a:extLst>
          </p:cNvPr>
          <p:cNvSpPr txBox="1"/>
          <p:nvPr/>
        </p:nvSpPr>
        <p:spPr>
          <a:xfrm>
            <a:off x="1449896" y="1268760"/>
            <a:ext cx="9289032" cy="629531"/>
          </a:xfrm>
          <a:prstGeom prst="rect">
            <a:avLst/>
          </a:prstGeom>
          <a:noFill/>
        </p:spPr>
        <p:txBody>
          <a:bodyPr wrap="square" rtlCol="0">
            <a:spAutoFit/>
          </a:bodyPr>
          <a:lstStyle/>
          <a:p>
            <a:pPr>
              <a:lnSpc>
                <a:spcPts val="4600"/>
              </a:lnSpc>
            </a:pPr>
            <a:r>
              <a:rPr lang="en-US" altLang="zh-CN" sz="2800" b="1" dirty="0">
                <a:solidFill>
                  <a:schemeClr val="bg1"/>
                </a:solidFill>
              </a:rPr>
              <a:t>Buddhist councils</a:t>
            </a:r>
            <a:endParaRPr lang="en-US" altLang="zh-CN" sz="2800" dirty="0">
              <a:solidFill>
                <a:schemeClr val="bg1"/>
              </a:solidFill>
            </a:endParaRPr>
          </a:p>
        </p:txBody>
      </p:sp>
      <p:sp>
        <p:nvSpPr>
          <p:cNvPr id="7" name="文字方塊 6">
            <a:extLst>
              <a:ext uri="{FF2B5EF4-FFF2-40B4-BE49-F238E27FC236}">
                <a16:creationId xmlns:a16="http://schemas.microsoft.com/office/drawing/2014/main" id="{C130ED4E-3CB2-8F28-7B0A-B1BCEA1ADF99}"/>
              </a:ext>
            </a:extLst>
          </p:cNvPr>
          <p:cNvSpPr txBox="1"/>
          <p:nvPr/>
        </p:nvSpPr>
        <p:spPr>
          <a:xfrm>
            <a:off x="1429870" y="2178411"/>
            <a:ext cx="9910153" cy="3579057"/>
          </a:xfrm>
          <a:prstGeom prst="rect">
            <a:avLst/>
          </a:prstGeom>
          <a:noFill/>
        </p:spPr>
        <p:txBody>
          <a:bodyPr wrap="square" rtlCol="0">
            <a:spAutoFit/>
          </a:bodyPr>
          <a:lstStyle/>
          <a:p>
            <a:pPr>
              <a:lnSpc>
                <a:spcPts val="4600"/>
              </a:lnSpc>
            </a:pPr>
            <a:r>
              <a:rPr lang="en-US" altLang="zh-CN" sz="2800" dirty="0">
                <a:solidFill>
                  <a:schemeClr val="bg1"/>
                </a:solidFill>
              </a:rPr>
              <a:t>Since the death of the historical Buddha, Siddhartha Gautama, Buddhist monastic communities ("sangha") have periodically convened to settle doctrinal and disciplinary disputes and to revise and correct the contents of the Buddhist canons. These gatherings are often termed Buddhist "councils" (</a:t>
            </a:r>
            <a:r>
              <a:rPr lang="en-US" altLang="zh-CN" sz="2800" dirty="0" err="1">
                <a:solidFill>
                  <a:schemeClr val="bg1"/>
                </a:solidFill>
              </a:rPr>
              <a:t>Pāli</a:t>
            </a:r>
            <a:r>
              <a:rPr lang="en-US" altLang="zh-CN" sz="2800" dirty="0">
                <a:solidFill>
                  <a:schemeClr val="bg1"/>
                </a:solidFill>
              </a:rPr>
              <a:t> and Sanskrit: </a:t>
            </a:r>
            <a:r>
              <a:rPr lang="en-US" altLang="zh-CN" sz="2800" dirty="0" err="1">
                <a:solidFill>
                  <a:schemeClr val="bg1"/>
                </a:solidFill>
              </a:rPr>
              <a:t>saṅgīti</a:t>
            </a:r>
            <a:r>
              <a:rPr lang="en-US" altLang="zh-CN" sz="2800" dirty="0">
                <a:solidFill>
                  <a:schemeClr val="bg1"/>
                </a:solidFill>
              </a:rPr>
              <a:t>, literally meaning "reciting together" or "joint rehearsal").</a:t>
            </a:r>
          </a:p>
        </p:txBody>
      </p:sp>
      <p:sp>
        <p:nvSpPr>
          <p:cNvPr id="8" name="矩形: 按鈕形 7">
            <a:extLst>
              <a:ext uri="{FF2B5EF4-FFF2-40B4-BE49-F238E27FC236}">
                <a16:creationId xmlns:a16="http://schemas.microsoft.com/office/drawing/2014/main" id="{A35C22E8-766A-5628-E2D1-307C2CD077A1}"/>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32493732"/>
      </p:ext>
    </p:extLst>
  </p:cSld>
  <p:clrMapOvr>
    <a:overrideClrMapping bg1="lt1" tx1="dk1" bg2="lt2" tx2="dk2" accent1="accent1" accent2="accent2" accent3="accent3" accent4="accent4" accent5="accent5" accent6="accent6" hlink="hlink" folHlink="folHlink"/>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59B1831-98D0-0F79-1053-E1E6EB32FD8B}"/>
              </a:ext>
            </a:extLst>
          </p:cNvPr>
          <p:cNvSpPr txBox="1"/>
          <p:nvPr/>
        </p:nvSpPr>
        <p:spPr>
          <a:xfrm>
            <a:off x="1449896" y="1219098"/>
            <a:ext cx="9289032" cy="629531"/>
          </a:xfrm>
          <a:prstGeom prst="rect">
            <a:avLst/>
          </a:prstGeom>
          <a:noFill/>
        </p:spPr>
        <p:txBody>
          <a:bodyPr wrap="square" rtlCol="0">
            <a:spAutoFit/>
          </a:bodyPr>
          <a:lstStyle/>
          <a:p>
            <a:pPr>
              <a:lnSpc>
                <a:spcPts val="4600"/>
              </a:lnSpc>
            </a:pPr>
            <a:r>
              <a:rPr lang="en-US" altLang="zh-CN" sz="2800" b="1" dirty="0">
                <a:solidFill>
                  <a:schemeClr val="bg1"/>
                </a:solidFill>
              </a:rPr>
              <a:t>First Buddhist council</a:t>
            </a:r>
            <a:endParaRPr lang="en-US" altLang="zh-CN" sz="2800" dirty="0">
              <a:solidFill>
                <a:schemeClr val="bg1"/>
              </a:solidFill>
            </a:endParaRPr>
          </a:p>
        </p:txBody>
      </p:sp>
      <p:sp>
        <p:nvSpPr>
          <p:cNvPr id="5" name="文字方塊 4">
            <a:extLst>
              <a:ext uri="{FF2B5EF4-FFF2-40B4-BE49-F238E27FC236}">
                <a16:creationId xmlns:a16="http://schemas.microsoft.com/office/drawing/2014/main" id="{A03388DE-0BF8-0400-04AE-1D249BAFA332}"/>
              </a:ext>
            </a:extLst>
          </p:cNvPr>
          <p:cNvSpPr txBox="1"/>
          <p:nvPr/>
        </p:nvSpPr>
        <p:spPr>
          <a:xfrm>
            <a:off x="1449896" y="2060848"/>
            <a:ext cx="9910153" cy="4168962"/>
          </a:xfrm>
          <a:prstGeom prst="rect">
            <a:avLst/>
          </a:prstGeom>
          <a:noFill/>
        </p:spPr>
        <p:txBody>
          <a:bodyPr wrap="square" rtlCol="0">
            <a:spAutoFit/>
          </a:bodyPr>
          <a:lstStyle/>
          <a:p>
            <a:pPr>
              <a:lnSpc>
                <a:spcPts val="4600"/>
              </a:lnSpc>
            </a:pPr>
            <a:r>
              <a:rPr lang="en-US" altLang="zh-CN" sz="2800" dirty="0">
                <a:solidFill>
                  <a:schemeClr val="bg1"/>
                </a:solidFill>
              </a:rPr>
              <a:t>The first Buddhist council is traditionally said to have been held just after Buddha's final nirvana, and presided over by </a:t>
            </a:r>
            <a:r>
              <a:rPr lang="en-US" altLang="zh-CN" sz="2800" dirty="0" err="1">
                <a:solidFill>
                  <a:schemeClr val="bg1"/>
                </a:solidFill>
              </a:rPr>
              <a:t>Mahākāśyapa</a:t>
            </a:r>
            <a:r>
              <a:rPr lang="en-US" altLang="zh-CN" sz="2800" dirty="0">
                <a:solidFill>
                  <a:schemeClr val="bg1"/>
                </a:solidFill>
              </a:rPr>
              <a:t>, one of his most senior disciples, at a cave near </a:t>
            </a:r>
            <a:r>
              <a:rPr lang="en-US" altLang="zh-CN" sz="2800" dirty="0" err="1">
                <a:solidFill>
                  <a:schemeClr val="bg1"/>
                </a:solidFill>
              </a:rPr>
              <a:t>Rājagṛha</a:t>
            </a:r>
            <a:r>
              <a:rPr lang="en-US" altLang="zh-CN" sz="2800" dirty="0">
                <a:solidFill>
                  <a:schemeClr val="bg1"/>
                </a:solidFill>
              </a:rPr>
              <a:t> (today's Rajgir) with the support of king Ajatashatru. Its objective was to preserve the Buddha's sayings (suttas) and the monastic discipline or rules (Vinaya). The Suttas were recited by Ananda, and the Vinaya was recited by Upali. </a:t>
            </a:r>
          </a:p>
        </p:txBody>
      </p:sp>
      <p:sp>
        <p:nvSpPr>
          <p:cNvPr id="6" name="矩形: 按鈕形 5">
            <a:extLst>
              <a:ext uri="{FF2B5EF4-FFF2-40B4-BE49-F238E27FC236}">
                <a16:creationId xmlns:a16="http://schemas.microsoft.com/office/drawing/2014/main" id="{21518D44-80C7-B067-8443-C555BF3CA36A}"/>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211501920"/>
      </p:ext>
    </p:extLst>
  </p:cSld>
  <p:clrMapOvr>
    <a:overrideClrMapping bg1="lt1" tx1="dk1" bg2="lt2" tx2="dk2" accent1="accent1" accent2="accent2" accent3="accent3" accent4="accent4" accent5="accent5" accent6="accent6" hlink="hlink" folHlink="folHlink"/>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1AFA834-4C45-1E1F-952B-DDD2264D3D2F}"/>
              </a:ext>
            </a:extLst>
          </p:cNvPr>
          <p:cNvSpPr txBox="1"/>
          <p:nvPr/>
        </p:nvSpPr>
        <p:spPr>
          <a:xfrm>
            <a:off x="848217" y="1052736"/>
            <a:ext cx="9289032" cy="629531"/>
          </a:xfrm>
          <a:prstGeom prst="rect">
            <a:avLst/>
          </a:prstGeom>
          <a:noFill/>
        </p:spPr>
        <p:txBody>
          <a:bodyPr wrap="square" rtlCol="0">
            <a:spAutoFit/>
          </a:bodyPr>
          <a:lstStyle/>
          <a:p>
            <a:pPr>
              <a:lnSpc>
                <a:spcPts val="4600"/>
              </a:lnSpc>
            </a:pPr>
            <a:r>
              <a:rPr lang="en-US" altLang="zh-CN" sz="2800" b="1" dirty="0">
                <a:solidFill>
                  <a:schemeClr val="bg1"/>
                </a:solidFill>
              </a:rPr>
              <a:t>Buddhist canons</a:t>
            </a:r>
            <a:endParaRPr lang="en-US" altLang="zh-CN" sz="2800" dirty="0">
              <a:solidFill>
                <a:schemeClr val="bg1"/>
              </a:solidFill>
            </a:endParaRPr>
          </a:p>
        </p:txBody>
      </p:sp>
      <p:sp>
        <p:nvSpPr>
          <p:cNvPr id="5" name="文字方塊 4">
            <a:extLst>
              <a:ext uri="{FF2B5EF4-FFF2-40B4-BE49-F238E27FC236}">
                <a16:creationId xmlns:a16="http://schemas.microsoft.com/office/drawing/2014/main" id="{BEB336E5-3C6C-C071-B08E-91F83DB4D633}"/>
              </a:ext>
            </a:extLst>
          </p:cNvPr>
          <p:cNvSpPr txBox="1"/>
          <p:nvPr/>
        </p:nvSpPr>
        <p:spPr>
          <a:xfrm>
            <a:off x="837828" y="1844824"/>
            <a:ext cx="10661710" cy="4168962"/>
          </a:xfrm>
          <a:prstGeom prst="rect">
            <a:avLst/>
          </a:prstGeom>
          <a:noFill/>
        </p:spPr>
        <p:txBody>
          <a:bodyPr wrap="square" rtlCol="0">
            <a:spAutoFit/>
          </a:bodyPr>
          <a:lstStyle/>
          <a:p>
            <a:pPr>
              <a:lnSpc>
                <a:spcPts val="4600"/>
              </a:lnSpc>
            </a:pPr>
            <a:r>
              <a:rPr lang="en-US" altLang="zh-CN" sz="2800" dirty="0">
                <a:solidFill>
                  <a:schemeClr val="bg1"/>
                </a:solidFill>
              </a:rPr>
              <a:t>There are several Buddhist canons, which refers to the various scriptural collections of Buddhist sacred scriptures or the various Buddhist scriptural canons. Some of these collections are also called </a:t>
            </a:r>
            <a:r>
              <a:rPr lang="en-US" altLang="zh-CN" sz="2800" dirty="0" err="1">
                <a:solidFill>
                  <a:schemeClr val="bg1"/>
                </a:solidFill>
              </a:rPr>
              <a:t>Tipiṭaka</a:t>
            </a:r>
            <a:r>
              <a:rPr lang="en-US" altLang="zh-CN" sz="2800" dirty="0">
                <a:solidFill>
                  <a:schemeClr val="bg1"/>
                </a:solidFill>
              </a:rPr>
              <a:t> (Pali) or </a:t>
            </a:r>
            <a:r>
              <a:rPr lang="en-US" altLang="zh-CN" sz="2800" dirty="0" err="1">
                <a:solidFill>
                  <a:schemeClr val="bg1"/>
                </a:solidFill>
              </a:rPr>
              <a:t>Tripiṭaka</a:t>
            </a:r>
            <a:r>
              <a:rPr lang="en-US" altLang="zh-CN" sz="2800" dirty="0">
                <a:solidFill>
                  <a:schemeClr val="bg1"/>
                </a:solidFill>
              </a:rPr>
              <a:t> (Sanskrit) , meaning "Triple Basket", a traditional term for the three main divisions of some ancient canons, which are </a:t>
            </a:r>
            <a:r>
              <a:rPr lang="en-US" altLang="zh-CN" sz="2800" b="1" dirty="0">
                <a:solidFill>
                  <a:schemeClr val="bg1"/>
                </a:solidFill>
              </a:rPr>
              <a:t>Vinaya</a:t>
            </a:r>
            <a:r>
              <a:rPr lang="en-US" altLang="zh-CN" sz="2800" dirty="0">
                <a:solidFill>
                  <a:schemeClr val="bg1"/>
                </a:solidFill>
              </a:rPr>
              <a:t> (monastic rule), </a:t>
            </a:r>
            <a:r>
              <a:rPr lang="en-US" altLang="zh-CN" sz="2800" b="1" dirty="0">
                <a:solidFill>
                  <a:schemeClr val="bg1"/>
                </a:solidFill>
              </a:rPr>
              <a:t>Sutra </a:t>
            </a:r>
            <a:r>
              <a:rPr lang="en-US" altLang="zh-CN" sz="2800" dirty="0">
                <a:solidFill>
                  <a:schemeClr val="bg1"/>
                </a:solidFill>
              </a:rPr>
              <a:t>(which contains teachings of the Buddha) and </a:t>
            </a:r>
            <a:r>
              <a:rPr lang="en-US" altLang="zh-CN" sz="2800" b="1" dirty="0">
                <a:solidFill>
                  <a:schemeClr val="bg1"/>
                </a:solidFill>
              </a:rPr>
              <a:t>Abhidharma</a:t>
            </a:r>
            <a:r>
              <a:rPr lang="en-US" altLang="zh-CN" sz="2800" dirty="0">
                <a:solidFill>
                  <a:schemeClr val="bg1"/>
                </a:solidFill>
              </a:rPr>
              <a:t> (which are more systematic and scholastic works). </a:t>
            </a:r>
          </a:p>
        </p:txBody>
      </p:sp>
      <p:sp>
        <p:nvSpPr>
          <p:cNvPr id="6" name="矩形: 按鈕形 5">
            <a:extLst>
              <a:ext uri="{FF2B5EF4-FFF2-40B4-BE49-F238E27FC236}">
                <a16:creationId xmlns:a16="http://schemas.microsoft.com/office/drawing/2014/main" id="{852DCE23-5483-054E-4419-7035B42C8332}"/>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7" name="文字方塊 6">
            <a:extLst>
              <a:ext uri="{FF2B5EF4-FFF2-40B4-BE49-F238E27FC236}">
                <a16:creationId xmlns:a16="http://schemas.microsoft.com/office/drawing/2014/main" id="{5BCD2349-A5B3-F642-1B57-16094C316DAE}"/>
              </a:ext>
            </a:extLst>
          </p:cNvPr>
          <p:cNvSpPr txBox="1"/>
          <p:nvPr/>
        </p:nvSpPr>
        <p:spPr>
          <a:xfrm>
            <a:off x="817621" y="6195105"/>
            <a:ext cx="10661710" cy="400110"/>
          </a:xfrm>
          <a:prstGeom prst="rect">
            <a:avLst/>
          </a:prstGeom>
          <a:noFill/>
        </p:spPr>
        <p:txBody>
          <a:bodyPr wrap="square" rtlCol="0">
            <a:spAutoFit/>
          </a:bodyPr>
          <a:lstStyle/>
          <a:p>
            <a:r>
              <a:rPr lang="en-US" altLang="zh-CN" sz="2000" dirty="0">
                <a:solidFill>
                  <a:srgbClr val="FFFF00"/>
                </a:solidFill>
              </a:rPr>
              <a:t>Buddhist canons: https://en.wikipedia.org/wiki/Buddhist_canons</a:t>
            </a:r>
          </a:p>
        </p:txBody>
      </p:sp>
    </p:spTree>
    <p:extLst>
      <p:ext uri="{BB962C8B-B14F-4D97-AF65-F5344CB8AC3E}">
        <p14:creationId xmlns:p14="http://schemas.microsoft.com/office/powerpoint/2010/main" val="4060580621"/>
      </p:ext>
    </p:extLst>
  </p:cSld>
  <p:clrMapOvr>
    <a:overrideClrMapping bg1="lt1" tx1="dk1" bg2="lt2" tx2="dk2" accent1="accent1" accent2="accent2" accent3="accent3" accent4="accent4" accent5="accent5" accent6="accent6" hlink="hlink" folHlink="folHlink"/>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586CF9FB-ED4C-2E5C-24E5-7CA7A6323B49}"/>
              </a:ext>
            </a:extLst>
          </p:cNvPr>
          <p:cNvSpPr txBox="1"/>
          <p:nvPr/>
        </p:nvSpPr>
        <p:spPr>
          <a:xfrm>
            <a:off x="829934" y="1446981"/>
            <a:ext cx="9289032" cy="629531"/>
          </a:xfrm>
          <a:prstGeom prst="rect">
            <a:avLst/>
          </a:prstGeom>
          <a:noFill/>
        </p:spPr>
        <p:txBody>
          <a:bodyPr wrap="square" rtlCol="0">
            <a:spAutoFit/>
          </a:bodyPr>
          <a:lstStyle/>
          <a:p>
            <a:pPr>
              <a:lnSpc>
                <a:spcPts val="4600"/>
              </a:lnSpc>
            </a:pPr>
            <a:r>
              <a:rPr lang="en-US" altLang="zh-CN" sz="2800" b="1" dirty="0">
                <a:solidFill>
                  <a:schemeClr val="bg1"/>
                </a:solidFill>
              </a:rPr>
              <a:t>Pali Canon</a:t>
            </a:r>
            <a:endParaRPr lang="en-US" altLang="zh-CN" sz="2800" dirty="0">
              <a:solidFill>
                <a:schemeClr val="bg1"/>
              </a:solidFill>
            </a:endParaRPr>
          </a:p>
        </p:txBody>
      </p:sp>
      <p:sp>
        <p:nvSpPr>
          <p:cNvPr id="8" name="文字方塊 7">
            <a:extLst>
              <a:ext uri="{FF2B5EF4-FFF2-40B4-BE49-F238E27FC236}">
                <a16:creationId xmlns:a16="http://schemas.microsoft.com/office/drawing/2014/main" id="{E60BBE18-A875-6BDC-5FA1-5109A374C3AC}"/>
              </a:ext>
            </a:extLst>
          </p:cNvPr>
          <p:cNvSpPr txBox="1"/>
          <p:nvPr/>
        </p:nvSpPr>
        <p:spPr>
          <a:xfrm>
            <a:off x="829934" y="2351642"/>
            <a:ext cx="10661710" cy="2399247"/>
          </a:xfrm>
          <a:prstGeom prst="rect">
            <a:avLst/>
          </a:prstGeom>
          <a:noFill/>
        </p:spPr>
        <p:txBody>
          <a:bodyPr wrap="square" rtlCol="0">
            <a:spAutoFit/>
          </a:bodyPr>
          <a:lstStyle/>
          <a:p>
            <a:pPr>
              <a:lnSpc>
                <a:spcPts val="4600"/>
              </a:lnSpc>
            </a:pPr>
            <a:r>
              <a:rPr lang="en-US" altLang="zh-CN" sz="2800" dirty="0">
                <a:solidFill>
                  <a:schemeClr val="bg1"/>
                </a:solidFill>
              </a:rPr>
              <a:t>The </a:t>
            </a:r>
            <a:r>
              <a:rPr lang="en-US" altLang="zh-CN" sz="2800" dirty="0" err="1">
                <a:solidFill>
                  <a:schemeClr val="bg1"/>
                </a:solidFill>
              </a:rPr>
              <a:t>Pāḷi</a:t>
            </a:r>
            <a:r>
              <a:rPr lang="en-US" altLang="zh-CN" sz="2800" dirty="0">
                <a:solidFill>
                  <a:schemeClr val="bg1"/>
                </a:solidFill>
              </a:rPr>
              <a:t> Canon is the standard collection of scriptures in the Theravada Buddhist tradition, as preserved in the </a:t>
            </a:r>
            <a:r>
              <a:rPr lang="en-US" altLang="zh-CN" sz="2800" dirty="0" err="1">
                <a:solidFill>
                  <a:schemeClr val="bg1"/>
                </a:solidFill>
              </a:rPr>
              <a:t>Pāli</a:t>
            </a:r>
            <a:r>
              <a:rPr lang="en-US" altLang="zh-CN" sz="2800" dirty="0">
                <a:solidFill>
                  <a:schemeClr val="bg1"/>
                </a:solidFill>
              </a:rPr>
              <a:t> language. It is the most complete extant early Buddhist canon. It derives mainly from the </a:t>
            </a:r>
            <a:r>
              <a:rPr lang="en-US" altLang="zh-CN" sz="2800" dirty="0" err="1">
                <a:solidFill>
                  <a:schemeClr val="bg1"/>
                </a:solidFill>
              </a:rPr>
              <a:t>Tamrashatiya</a:t>
            </a:r>
            <a:r>
              <a:rPr lang="en-US" altLang="zh-CN" sz="2800" dirty="0">
                <a:solidFill>
                  <a:schemeClr val="bg1"/>
                </a:solidFill>
              </a:rPr>
              <a:t> school.</a:t>
            </a:r>
          </a:p>
        </p:txBody>
      </p:sp>
      <p:sp>
        <p:nvSpPr>
          <p:cNvPr id="9" name="矩形: 按鈕形 8">
            <a:extLst>
              <a:ext uri="{FF2B5EF4-FFF2-40B4-BE49-F238E27FC236}">
                <a16:creationId xmlns:a16="http://schemas.microsoft.com/office/drawing/2014/main" id="{3776DAF2-BF73-FB05-CF00-B498CCFFB5DB}"/>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10" name="文字方塊 9">
            <a:extLst>
              <a:ext uri="{FF2B5EF4-FFF2-40B4-BE49-F238E27FC236}">
                <a16:creationId xmlns:a16="http://schemas.microsoft.com/office/drawing/2014/main" id="{D231B653-261B-BEFA-9265-BFD39AFEB005}"/>
              </a:ext>
            </a:extLst>
          </p:cNvPr>
          <p:cNvSpPr txBox="1"/>
          <p:nvPr/>
        </p:nvSpPr>
        <p:spPr>
          <a:xfrm>
            <a:off x="763557" y="5411019"/>
            <a:ext cx="10661710" cy="400110"/>
          </a:xfrm>
          <a:prstGeom prst="rect">
            <a:avLst/>
          </a:prstGeom>
          <a:noFill/>
        </p:spPr>
        <p:txBody>
          <a:bodyPr wrap="square" rtlCol="0">
            <a:spAutoFit/>
          </a:bodyPr>
          <a:lstStyle/>
          <a:p>
            <a:r>
              <a:rPr lang="en-US" altLang="zh-CN" sz="2000" dirty="0">
                <a:solidFill>
                  <a:srgbClr val="FFFF00"/>
                </a:solidFill>
              </a:rPr>
              <a:t>Pali Canon: </a:t>
            </a:r>
            <a:r>
              <a:rPr lang="en-US" altLang="zh-CN" sz="2000" dirty="0">
                <a:solidFill>
                  <a:srgbClr val="FFFF00"/>
                </a:solidFill>
                <a:hlinkClick r:id="rId3">
                  <a:extLst>
                    <a:ext uri="{A12FA001-AC4F-418D-AE19-62706E023703}">
                      <ahyp:hlinkClr xmlns:ahyp="http://schemas.microsoft.com/office/drawing/2018/hyperlinkcolor" val="tx"/>
                    </a:ext>
                  </a:extLst>
                </a:hlinkClick>
              </a:rPr>
              <a:t>https://www.britannica.com/topic/Tipitaka</a:t>
            </a:r>
            <a:r>
              <a:rPr lang="en-US" altLang="zh-CN" sz="2000" dirty="0">
                <a:solidFill>
                  <a:srgbClr val="FFFF00"/>
                </a:solidFill>
              </a:rPr>
              <a:t> ;  https://en.wikipedia.org/wiki/Pali_Canon</a:t>
            </a:r>
          </a:p>
        </p:txBody>
      </p:sp>
    </p:spTree>
    <p:extLst>
      <p:ext uri="{BB962C8B-B14F-4D97-AF65-F5344CB8AC3E}">
        <p14:creationId xmlns:p14="http://schemas.microsoft.com/office/powerpoint/2010/main" val="1362159920"/>
      </p:ext>
    </p:extLst>
  </p:cSld>
  <p:clrMapOvr>
    <a:overrideClrMapping bg1="lt1" tx1="dk1" bg2="lt2" tx2="dk2" accent1="accent1" accent2="accent2" accent3="accent3" accent4="accent4" accent5="accent5" accent6="accent6" hlink="hlink" folHlink="folHlink"/>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D08DE25-F093-F60D-D42B-E18E9EFB6C89}"/>
              </a:ext>
            </a:extLst>
          </p:cNvPr>
          <p:cNvSpPr txBox="1"/>
          <p:nvPr/>
        </p:nvSpPr>
        <p:spPr>
          <a:xfrm>
            <a:off x="3862164" y="989704"/>
            <a:ext cx="9289032" cy="629531"/>
          </a:xfrm>
          <a:prstGeom prst="rect">
            <a:avLst/>
          </a:prstGeom>
          <a:noFill/>
        </p:spPr>
        <p:txBody>
          <a:bodyPr wrap="square" rtlCol="0">
            <a:spAutoFit/>
          </a:bodyPr>
          <a:lstStyle/>
          <a:p>
            <a:pPr>
              <a:lnSpc>
                <a:spcPts val="4600"/>
              </a:lnSpc>
            </a:pPr>
            <a:r>
              <a:rPr lang="en-US" altLang="zh-CN" sz="2800" b="1" dirty="0">
                <a:solidFill>
                  <a:schemeClr val="bg1"/>
                </a:solidFill>
              </a:rPr>
              <a:t>Pali Canon - the </a:t>
            </a:r>
            <a:r>
              <a:rPr lang="en-US" altLang="zh-CN" sz="2800" b="1" dirty="0" err="1">
                <a:solidFill>
                  <a:schemeClr val="bg1"/>
                </a:solidFill>
              </a:rPr>
              <a:t>Tipiṭaka</a:t>
            </a:r>
            <a:endParaRPr lang="en-US" altLang="zh-CN" sz="2800" dirty="0">
              <a:solidFill>
                <a:schemeClr val="bg1"/>
              </a:solidFill>
            </a:endParaRPr>
          </a:p>
        </p:txBody>
      </p:sp>
      <p:sp>
        <p:nvSpPr>
          <p:cNvPr id="5" name="文字方塊 4">
            <a:extLst>
              <a:ext uri="{FF2B5EF4-FFF2-40B4-BE49-F238E27FC236}">
                <a16:creationId xmlns:a16="http://schemas.microsoft.com/office/drawing/2014/main" id="{E370F00F-CF61-9BCB-7891-FEFEA17F8819}"/>
              </a:ext>
            </a:extLst>
          </p:cNvPr>
          <p:cNvSpPr txBox="1"/>
          <p:nvPr/>
        </p:nvSpPr>
        <p:spPr>
          <a:xfrm>
            <a:off x="763557" y="1619235"/>
            <a:ext cx="10661710" cy="5282087"/>
          </a:xfrm>
          <a:prstGeom prst="rect">
            <a:avLst/>
          </a:prstGeom>
          <a:noFill/>
        </p:spPr>
        <p:txBody>
          <a:bodyPr wrap="square" rtlCol="0">
            <a:spAutoFit/>
          </a:bodyPr>
          <a:lstStyle/>
          <a:p>
            <a:pPr>
              <a:lnSpc>
                <a:spcPts val="4600"/>
              </a:lnSpc>
            </a:pPr>
            <a:r>
              <a:rPr lang="en-US" altLang="zh-CN" sz="2800" b="1" dirty="0">
                <a:solidFill>
                  <a:schemeClr val="bg1"/>
                </a:solidFill>
              </a:rPr>
              <a:t>Vinaya Pitaka</a:t>
            </a:r>
          </a:p>
          <a:p>
            <a:pPr>
              <a:lnSpc>
                <a:spcPts val="4600"/>
              </a:lnSpc>
            </a:pPr>
            <a:r>
              <a:rPr lang="en-US" altLang="zh-CN" sz="2800" dirty="0">
                <a:solidFill>
                  <a:schemeClr val="bg1"/>
                </a:solidFill>
              </a:rPr>
              <a:t>The first category, the Vinaya Pitaka, is mostly concerned with the rules of the sangha, both monks and nuns. The rules are preceded by stories telling how the Buddha came to lay them down, and followed by explanations and analysis. According to the stories, the rules were devised on an ad hoc basis as the Buddha encountered various behavioral problems or disputes among his followers.</a:t>
            </a:r>
          </a:p>
          <a:p>
            <a:pPr>
              <a:spcBef>
                <a:spcPts val="1200"/>
              </a:spcBef>
            </a:pPr>
            <a:r>
              <a:rPr lang="en-US" altLang="zh-CN" dirty="0">
                <a:solidFill>
                  <a:srgbClr val="FFFF00"/>
                </a:solidFill>
              </a:rPr>
              <a:t>English translation: https://www.accesstoinsight.org/tipitaka/vin/index.html</a:t>
            </a:r>
          </a:p>
          <a:p>
            <a:pPr>
              <a:lnSpc>
                <a:spcPts val="4600"/>
              </a:lnSpc>
            </a:pPr>
            <a:endParaRPr lang="en-US" altLang="zh-CN" sz="2800" dirty="0">
              <a:solidFill>
                <a:schemeClr val="bg1"/>
              </a:solidFill>
            </a:endParaRPr>
          </a:p>
        </p:txBody>
      </p:sp>
      <p:sp>
        <p:nvSpPr>
          <p:cNvPr id="6" name="矩形: 按鈕形 5">
            <a:extLst>
              <a:ext uri="{FF2B5EF4-FFF2-40B4-BE49-F238E27FC236}">
                <a16:creationId xmlns:a16="http://schemas.microsoft.com/office/drawing/2014/main" id="{C4821BE4-9892-FBF0-A834-D03FA5EA561E}"/>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685391127"/>
      </p:ext>
    </p:extLst>
  </p:cSld>
  <p:clrMapOvr>
    <a:overrideClrMapping bg1="lt1" tx1="dk1" bg2="lt2" tx2="dk2" accent1="accent1" accent2="accent2" accent3="accent3" accent4="accent4" accent5="accent5" accent6="accent6" hlink="hlink" folHlink="folHlink"/>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83C462D-23BA-DCC0-19AE-702355C6882C}"/>
              </a:ext>
            </a:extLst>
          </p:cNvPr>
          <p:cNvSpPr txBox="1"/>
          <p:nvPr/>
        </p:nvSpPr>
        <p:spPr>
          <a:xfrm>
            <a:off x="338644" y="1229505"/>
            <a:ext cx="10661710" cy="1219436"/>
          </a:xfrm>
          <a:prstGeom prst="rect">
            <a:avLst/>
          </a:prstGeom>
          <a:noFill/>
        </p:spPr>
        <p:txBody>
          <a:bodyPr wrap="square" rtlCol="0">
            <a:spAutoFit/>
          </a:bodyPr>
          <a:lstStyle/>
          <a:p>
            <a:pPr>
              <a:lnSpc>
                <a:spcPts val="4600"/>
              </a:lnSpc>
            </a:pPr>
            <a:r>
              <a:rPr lang="en-US" altLang="zh-CN" sz="2800" b="1" dirty="0">
                <a:solidFill>
                  <a:schemeClr val="bg1"/>
                </a:solidFill>
              </a:rPr>
              <a:t>Sutta Pitaka</a:t>
            </a:r>
          </a:p>
          <a:p>
            <a:pPr>
              <a:lnSpc>
                <a:spcPts val="4600"/>
              </a:lnSpc>
            </a:pPr>
            <a:r>
              <a:rPr lang="en-US" altLang="zh-CN" sz="2800" dirty="0">
                <a:solidFill>
                  <a:schemeClr val="bg1"/>
                </a:solidFill>
              </a:rPr>
              <a:t>The Buddha's teachings, which has five subdivisions, or </a:t>
            </a:r>
            <a:r>
              <a:rPr lang="en-US" altLang="zh-CN" sz="2800" dirty="0" err="1">
                <a:solidFill>
                  <a:schemeClr val="bg1"/>
                </a:solidFill>
              </a:rPr>
              <a:t>nikayas</a:t>
            </a:r>
            <a:r>
              <a:rPr lang="en-US" altLang="zh-CN" sz="2800" dirty="0">
                <a:solidFill>
                  <a:schemeClr val="bg1"/>
                </a:solidFill>
              </a:rPr>
              <a:t>:</a:t>
            </a:r>
          </a:p>
        </p:txBody>
      </p:sp>
      <p:sp>
        <p:nvSpPr>
          <p:cNvPr id="5" name="矩形: 按鈕形 4">
            <a:extLst>
              <a:ext uri="{FF2B5EF4-FFF2-40B4-BE49-F238E27FC236}">
                <a16:creationId xmlns:a16="http://schemas.microsoft.com/office/drawing/2014/main" id="{23DDFE7E-FC9C-36A0-AA6F-A778C285B9FF}"/>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6" name="文字方塊 5">
            <a:extLst>
              <a:ext uri="{FF2B5EF4-FFF2-40B4-BE49-F238E27FC236}">
                <a16:creationId xmlns:a16="http://schemas.microsoft.com/office/drawing/2014/main" id="{D73B9050-E7BA-73D4-E0DA-A89DD74E4774}"/>
              </a:ext>
            </a:extLst>
          </p:cNvPr>
          <p:cNvSpPr txBox="1"/>
          <p:nvPr/>
        </p:nvSpPr>
        <p:spPr>
          <a:xfrm>
            <a:off x="333772" y="2708920"/>
            <a:ext cx="11665296" cy="2989152"/>
          </a:xfrm>
          <a:prstGeom prst="rect">
            <a:avLst/>
          </a:prstGeom>
          <a:noFill/>
        </p:spPr>
        <p:txBody>
          <a:bodyPr wrap="square" rtlCol="0">
            <a:spAutoFit/>
          </a:bodyPr>
          <a:lstStyle/>
          <a:p>
            <a:pPr>
              <a:lnSpc>
                <a:spcPts val="4600"/>
              </a:lnSpc>
            </a:pPr>
            <a:r>
              <a:rPr lang="en-US" altLang="zh-CN" sz="2800" b="1" dirty="0">
                <a:solidFill>
                  <a:schemeClr val="bg1"/>
                </a:solidFill>
              </a:rPr>
              <a:t>Digha </a:t>
            </a:r>
            <a:r>
              <a:rPr lang="en-US" altLang="zh-CN" sz="2800" b="1" dirty="0" err="1">
                <a:solidFill>
                  <a:schemeClr val="bg1"/>
                </a:solidFill>
              </a:rPr>
              <a:t>Nikaya</a:t>
            </a:r>
            <a:r>
              <a:rPr lang="en-US" altLang="zh-CN" sz="2800" b="1" dirty="0">
                <a:solidFill>
                  <a:schemeClr val="bg1"/>
                </a:solidFill>
              </a:rPr>
              <a:t>:</a:t>
            </a:r>
            <a:r>
              <a:rPr lang="en-US" altLang="zh-CN" sz="2800" dirty="0">
                <a:solidFill>
                  <a:schemeClr val="bg1"/>
                </a:solidFill>
              </a:rPr>
              <a:t> 34 long discourses.</a:t>
            </a:r>
          </a:p>
          <a:p>
            <a:pPr>
              <a:lnSpc>
                <a:spcPts val="4600"/>
              </a:lnSpc>
            </a:pPr>
            <a:r>
              <a:rPr lang="en-US" altLang="zh-CN" sz="2800" b="1" dirty="0" err="1">
                <a:solidFill>
                  <a:schemeClr val="bg1"/>
                </a:solidFill>
              </a:rPr>
              <a:t>Majjhima</a:t>
            </a:r>
            <a:r>
              <a:rPr lang="en-US" altLang="zh-CN" sz="2800" b="1" dirty="0">
                <a:solidFill>
                  <a:schemeClr val="bg1"/>
                </a:solidFill>
              </a:rPr>
              <a:t> </a:t>
            </a:r>
            <a:r>
              <a:rPr lang="en-US" altLang="zh-CN" sz="2800" b="1" dirty="0" err="1">
                <a:solidFill>
                  <a:schemeClr val="bg1"/>
                </a:solidFill>
              </a:rPr>
              <a:t>Nikaya</a:t>
            </a:r>
            <a:r>
              <a:rPr lang="en-US" altLang="zh-CN" sz="2800" dirty="0">
                <a:solidFill>
                  <a:schemeClr val="bg1"/>
                </a:solidFill>
              </a:rPr>
              <a:t>: 152 medium-length discourses.</a:t>
            </a:r>
          </a:p>
          <a:p>
            <a:pPr>
              <a:lnSpc>
                <a:spcPts val="4600"/>
              </a:lnSpc>
            </a:pPr>
            <a:r>
              <a:rPr lang="en-US" altLang="zh-CN" sz="2800" b="1" dirty="0" err="1">
                <a:solidFill>
                  <a:schemeClr val="bg1"/>
                </a:solidFill>
              </a:rPr>
              <a:t>Samyutta</a:t>
            </a:r>
            <a:r>
              <a:rPr lang="en-US" altLang="zh-CN" sz="2800" b="1" dirty="0">
                <a:solidFill>
                  <a:schemeClr val="bg1"/>
                </a:solidFill>
              </a:rPr>
              <a:t> </a:t>
            </a:r>
            <a:r>
              <a:rPr lang="en-US" altLang="zh-CN" sz="2800" b="1" dirty="0" err="1">
                <a:solidFill>
                  <a:schemeClr val="bg1"/>
                </a:solidFill>
              </a:rPr>
              <a:t>Nikaya</a:t>
            </a:r>
            <a:r>
              <a:rPr lang="en-US" altLang="zh-CN" sz="2800" dirty="0">
                <a:solidFill>
                  <a:schemeClr val="bg1"/>
                </a:solidFill>
              </a:rPr>
              <a:t>: Thousands of short discourses in fifty-odd groups by subject.</a:t>
            </a:r>
          </a:p>
          <a:p>
            <a:pPr>
              <a:lnSpc>
                <a:spcPts val="4600"/>
              </a:lnSpc>
            </a:pPr>
            <a:r>
              <a:rPr lang="en-US" altLang="zh-CN" sz="2800" b="1" dirty="0" err="1">
                <a:solidFill>
                  <a:schemeClr val="bg1"/>
                </a:solidFill>
              </a:rPr>
              <a:t>Anguttara</a:t>
            </a:r>
            <a:r>
              <a:rPr lang="en-US" altLang="zh-CN" sz="2800" b="1" dirty="0">
                <a:solidFill>
                  <a:schemeClr val="bg1"/>
                </a:solidFill>
              </a:rPr>
              <a:t> </a:t>
            </a:r>
            <a:r>
              <a:rPr lang="en-US" altLang="zh-CN" sz="2800" b="1" dirty="0" err="1">
                <a:solidFill>
                  <a:schemeClr val="bg1"/>
                </a:solidFill>
              </a:rPr>
              <a:t>Nikaya</a:t>
            </a:r>
            <a:r>
              <a:rPr lang="en-US" altLang="zh-CN" sz="2800" dirty="0">
                <a:solidFill>
                  <a:schemeClr val="bg1"/>
                </a:solidFill>
              </a:rPr>
              <a:t>: Thousands of short discourses arranged numerically.</a:t>
            </a:r>
          </a:p>
          <a:p>
            <a:pPr>
              <a:lnSpc>
                <a:spcPts val="4600"/>
              </a:lnSpc>
            </a:pPr>
            <a:r>
              <a:rPr lang="en-US" altLang="zh-CN" sz="2800" b="1" dirty="0" err="1">
                <a:solidFill>
                  <a:schemeClr val="bg1"/>
                </a:solidFill>
              </a:rPr>
              <a:t>Khuddaka</a:t>
            </a:r>
            <a:r>
              <a:rPr lang="en-US" altLang="zh-CN" sz="2800" b="1" dirty="0">
                <a:solidFill>
                  <a:schemeClr val="bg1"/>
                </a:solidFill>
              </a:rPr>
              <a:t> </a:t>
            </a:r>
            <a:r>
              <a:rPr lang="en-US" altLang="zh-CN" sz="2800" b="1" dirty="0" err="1">
                <a:solidFill>
                  <a:schemeClr val="bg1"/>
                </a:solidFill>
              </a:rPr>
              <a:t>Nikaya</a:t>
            </a:r>
            <a:r>
              <a:rPr lang="en-US" altLang="zh-CN" sz="2800" dirty="0">
                <a:solidFill>
                  <a:schemeClr val="bg1"/>
                </a:solidFill>
              </a:rPr>
              <a:t>: A miscellaneous collection of works in prose or verse</a:t>
            </a:r>
          </a:p>
        </p:txBody>
      </p:sp>
    </p:spTree>
    <p:extLst>
      <p:ext uri="{BB962C8B-B14F-4D97-AF65-F5344CB8AC3E}">
        <p14:creationId xmlns:p14="http://schemas.microsoft.com/office/powerpoint/2010/main" val="1455309158"/>
      </p:ext>
    </p:extLst>
  </p:cSld>
  <p:clrMapOvr>
    <a:overrideClrMapping bg1="lt1" tx1="dk1" bg2="lt2" tx2="dk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0984D3E-B6B7-EB7B-0BA7-6FD90357124F}"/>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
        <p:nvSpPr>
          <p:cNvPr id="5" name="文字方塊 4">
            <a:extLst>
              <a:ext uri="{FF2B5EF4-FFF2-40B4-BE49-F238E27FC236}">
                <a16:creationId xmlns:a16="http://schemas.microsoft.com/office/drawing/2014/main" id="{846F8C41-EDD2-1DB3-6544-FAA82DE17A07}"/>
              </a:ext>
            </a:extLst>
          </p:cNvPr>
          <p:cNvSpPr txBox="1"/>
          <p:nvPr/>
        </p:nvSpPr>
        <p:spPr>
          <a:xfrm>
            <a:off x="405780" y="2276872"/>
            <a:ext cx="11665296" cy="2989152"/>
          </a:xfrm>
          <a:prstGeom prst="rect">
            <a:avLst/>
          </a:prstGeom>
          <a:noFill/>
        </p:spPr>
        <p:txBody>
          <a:bodyPr wrap="square" rtlCol="0">
            <a:spAutoFit/>
          </a:bodyPr>
          <a:lstStyle/>
          <a:p>
            <a:pPr>
              <a:lnSpc>
                <a:spcPts val="4600"/>
              </a:lnSpc>
            </a:pPr>
            <a:r>
              <a:rPr lang="en-US" altLang="zh-CN" sz="2800" dirty="0">
                <a:solidFill>
                  <a:srgbClr val="FFFF00"/>
                </a:solidFill>
              </a:rPr>
              <a:t>Digha </a:t>
            </a:r>
            <a:r>
              <a:rPr lang="en-US" altLang="zh-CN" sz="2800" dirty="0" err="1">
                <a:solidFill>
                  <a:srgbClr val="FFFF00"/>
                </a:solidFill>
              </a:rPr>
              <a:t>Nikaya</a:t>
            </a:r>
            <a:r>
              <a:rPr lang="en-US" altLang="zh-CN" sz="2800" dirty="0">
                <a:solidFill>
                  <a:srgbClr val="FFFF00"/>
                </a:solidFill>
              </a:rPr>
              <a:t>: https://www.accesstoinsight.org/tipitaka/dn/index.html</a:t>
            </a:r>
          </a:p>
          <a:p>
            <a:pPr>
              <a:lnSpc>
                <a:spcPts val="4600"/>
              </a:lnSpc>
            </a:pPr>
            <a:r>
              <a:rPr lang="en-US" altLang="zh-CN" sz="2800" dirty="0" err="1">
                <a:solidFill>
                  <a:srgbClr val="FFFF00"/>
                </a:solidFill>
              </a:rPr>
              <a:t>Majjhima</a:t>
            </a:r>
            <a:r>
              <a:rPr lang="en-US" altLang="zh-CN" sz="2800" dirty="0">
                <a:solidFill>
                  <a:srgbClr val="FFFF00"/>
                </a:solidFill>
              </a:rPr>
              <a:t> </a:t>
            </a:r>
            <a:r>
              <a:rPr lang="en-US" altLang="zh-CN" sz="2800" dirty="0" err="1">
                <a:solidFill>
                  <a:srgbClr val="FFFF00"/>
                </a:solidFill>
              </a:rPr>
              <a:t>Nikaya</a:t>
            </a:r>
            <a:r>
              <a:rPr lang="en-US" altLang="zh-CN" sz="2800" dirty="0">
                <a:solidFill>
                  <a:srgbClr val="FFFF00"/>
                </a:solidFill>
              </a:rPr>
              <a:t>: https://www.accesstoinsight.org/tipitaka/mn/index.html</a:t>
            </a:r>
          </a:p>
          <a:p>
            <a:pPr>
              <a:lnSpc>
                <a:spcPts val="4600"/>
              </a:lnSpc>
            </a:pPr>
            <a:r>
              <a:rPr lang="en-US" altLang="zh-CN" sz="2800" dirty="0" err="1">
                <a:solidFill>
                  <a:srgbClr val="FFFF00"/>
                </a:solidFill>
              </a:rPr>
              <a:t>Samyutta</a:t>
            </a:r>
            <a:r>
              <a:rPr lang="en-US" altLang="zh-CN" sz="2800" dirty="0">
                <a:solidFill>
                  <a:srgbClr val="FFFF00"/>
                </a:solidFill>
              </a:rPr>
              <a:t> </a:t>
            </a:r>
            <a:r>
              <a:rPr lang="en-US" altLang="zh-CN" sz="2800" dirty="0" err="1">
                <a:solidFill>
                  <a:srgbClr val="FFFF00"/>
                </a:solidFill>
              </a:rPr>
              <a:t>Nikaya</a:t>
            </a:r>
            <a:r>
              <a:rPr lang="en-US" altLang="zh-CN" sz="2800" dirty="0">
                <a:solidFill>
                  <a:srgbClr val="FFFF00"/>
                </a:solidFill>
              </a:rPr>
              <a:t>: https://www.accesstoinsight.org/tipitaka/sn/index.html</a:t>
            </a:r>
          </a:p>
          <a:p>
            <a:pPr>
              <a:lnSpc>
                <a:spcPts val="4600"/>
              </a:lnSpc>
            </a:pPr>
            <a:r>
              <a:rPr lang="en-US" altLang="zh-CN" sz="2800" dirty="0" err="1">
                <a:solidFill>
                  <a:srgbClr val="FFFF00"/>
                </a:solidFill>
              </a:rPr>
              <a:t>Anguttara</a:t>
            </a:r>
            <a:r>
              <a:rPr lang="en-US" altLang="zh-CN" sz="2800" dirty="0">
                <a:solidFill>
                  <a:srgbClr val="FFFF00"/>
                </a:solidFill>
              </a:rPr>
              <a:t> </a:t>
            </a:r>
            <a:r>
              <a:rPr lang="en-US" altLang="zh-CN" sz="2800" dirty="0" err="1">
                <a:solidFill>
                  <a:srgbClr val="FFFF00"/>
                </a:solidFill>
              </a:rPr>
              <a:t>Nikaya</a:t>
            </a:r>
            <a:r>
              <a:rPr lang="en-US" altLang="zh-CN" sz="2800" dirty="0">
                <a:solidFill>
                  <a:srgbClr val="FFFF00"/>
                </a:solidFill>
              </a:rPr>
              <a:t>: https://www.accesstoinsight.org/tipitaka/an/index.html</a:t>
            </a:r>
          </a:p>
          <a:p>
            <a:pPr>
              <a:lnSpc>
                <a:spcPts val="4600"/>
              </a:lnSpc>
            </a:pPr>
            <a:r>
              <a:rPr lang="en-US" altLang="zh-CN" sz="2800" dirty="0" err="1">
                <a:solidFill>
                  <a:srgbClr val="FFFF00"/>
                </a:solidFill>
              </a:rPr>
              <a:t>Khuddaka</a:t>
            </a:r>
            <a:r>
              <a:rPr lang="en-US" altLang="zh-CN" sz="2800" dirty="0">
                <a:solidFill>
                  <a:srgbClr val="FFFF00"/>
                </a:solidFill>
              </a:rPr>
              <a:t> </a:t>
            </a:r>
            <a:r>
              <a:rPr lang="en-US" altLang="zh-CN" sz="2800" dirty="0" err="1">
                <a:solidFill>
                  <a:srgbClr val="FFFF00"/>
                </a:solidFill>
              </a:rPr>
              <a:t>Nikaya</a:t>
            </a:r>
            <a:r>
              <a:rPr lang="en-US" altLang="zh-CN" sz="2800" dirty="0">
                <a:solidFill>
                  <a:srgbClr val="FFFF00"/>
                </a:solidFill>
              </a:rPr>
              <a:t>: https://www.accesstoinsight.org/tipitaka/kn/index.html</a:t>
            </a:r>
          </a:p>
        </p:txBody>
      </p:sp>
      <p:sp>
        <p:nvSpPr>
          <p:cNvPr id="6" name="文字方塊 5">
            <a:extLst>
              <a:ext uri="{FF2B5EF4-FFF2-40B4-BE49-F238E27FC236}">
                <a16:creationId xmlns:a16="http://schemas.microsoft.com/office/drawing/2014/main" id="{009B4EF7-B055-6568-0F17-E325E23D5095}"/>
              </a:ext>
            </a:extLst>
          </p:cNvPr>
          <p:cNvSpPr txBox="1"/>
          <p:nvPr/>
        </p:nvSpPr>
        <p:spPr>
          <a:xfrm>
            <a:off x="432937" y="1340768"/>
            <a:ext cx="11665296" cy="629531"/>
          </a:xfrm>
          <a:prstGeom prst="rect">
            <a:avLst/>
          </a:prstGeom>
          <a:noFill/>
        </p:spPr>
        <p:txBody>
          <a:bodyPr wrap="square" rtlCol="0">
            <a:spAutoFit/>
          </a:bodyPr>
          <a:lstStyle/>
          <a:p>
            <a:pPr>
              <a:lnSpc>
                <a:spcPts val="4600"/>
              </a:lnSpc>
            </a:pPr>
            <a:r>
              <a:rPr lang="en-US" altLang="zh-CN" sz="2800" dirty="0">
                <a:solidFill>
                  <a:srgbClr val="FFFF00"/>
                </a:solidFill>
              </a:rPr>
              <a:t>English translations of the discourses</a:t>
            </a:r>
          </a:p>
        </p:txBody>
      </p:sp>
    </p:spTree>
    <p:extLst>
      <p:ext uri="{BB962C8B-B14F-4D97-AF65-F5344CB8AC3E}">
        <p14:creationId xmlns:p14="http://schemas.microsoft.com/office/powerpoint/2010/main" val="1268983563"/>
      </p:ext>
    </p:extLst>
  </p:cSld>
  <p:clrMapOvr>
    <a:overrideClrMapping bg1="lt1" tx1="dk1" bg2="lt2" tx2="dk2" accent1="accent1" accent2="accent2" accent3="accent3" accent4="accent4" accent5="accent5" accent6="accent6" hlink="hlink" folHlink="folHlink"/>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70BDF1D-602F-DCE7-E178-B9B8EA5FBFE6}"/>
              </a:ext>
            </a:extLst>
          </p:cNvPr>
          <p:cNvSpPr txBox="1"/>
          <p:nvPr/>
        </p:nvSpPr>
        <p:spPr>
          <a:xfrm>
            <a:off x="763557" y="1196752"/>
            <a:ext cx="10661710" cy="4758867"/>
          </a:xfrm>
          <a:prstGeom prst="rect">
            <a:avLst/>
          </a:prstGeom>
          <a:noFill/>
        </p:spPr>
        <p:txBody>
          <a:bodyPr wrap="square" rtlCol="0">
            <a:spAutoFit/>
          </a:bodyPr>
          <a:lstStyle/>
          <a:p>
            <a:pPr>
              <a:lnSpc>
                <a:spcPts val="4600"/>
              </a:lnSpc>
            </a:pPr>
            <a:r>
              <a:rPr lang="en-US" altLang="zh-CN" sz="2800" b="1" dirty="0">
                <a:solidFill>
                  <a:schemeClr val="bg1"/>
                </a:solidFill>
              </a:rPr>
              <a:t>Abhidhamma Pitaka</a:t>
            </a:r>
          </a:p>
          <a:p>
            <a:pPr>
              <a:lnSpc>
                <a:spcPts val="4600"/>
              </a:lnSpc>
            </a:pPr>
            <a:r>
              <a:rPr lang="en-US" altLang="zh-CN" sz="2800" dirty="0">
                <a:solidFill>
                  <a:schemeClr val="bg1"/>
                </a:solidFill>
              </a:rPr>
              <a:t>The third category, the Abhidhamma Pitaka (literally "beyond the dhamma", "higher dhamma" or "special dhamma", Sanskrit: Abhidharma Pitaka), is a collection of texts which give a scholastic explanation of Buddhist doctrines particularly about mind, and sometimes referred to as the "systematic philosophy" basket. There are seven books in the Abhidhamma Pitaka.</a:t>
            </a:r>
          </a:p>
          <a:p>
            <a:pPr>
              <a:lnSpc>
                <a:spcPts val="4600"/>
              </a:lnSpc>
            </a:pPr>
            <a:r>
              <a:rPr lang="en-US" altLang="zh-CN" sz="2800" dirty="0">
                <a:solidFill>
                  <a:srgbClr val="FFFF00"/>
                </a:solidFill>
              </a:rPr>
              <a:t>https://www.accesstoinsight.org/tipitaka/abhi/index.html</a:t>
            </a:r>
          </a:p>
        </p:txBody>
      </p:sp>
      <p:sp>
        <p:nvSpPr>
          <p:cNvPr id="5" name="矩形: 按鈕形 4">
            <a:extLst>
              <a:ext uri="{FF2B5EF4-FFF2-40B4-BE49-F238E27FC236}">
                <a16:creationId xmlns:a16="http://schemas.microsoft.com/office/drawing/2014/main" id="{2CD842B6-2EC0-8D6B-C0D4-B8A49F66C057}"/>
              </a:ext>
            </a:extLst>
          </p:cNvPr>
          <p:cNvSpPr/>
          <p:nvPr/>
        </p:nvSpPr>
        <p:spPr>
          <a:xfrm>
            <a:off x="117748" y="188640"/>
            <a:ext cx="5112568" cy="71878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scene3d>
              <a:camera prst="orthographicFront"/>
              <a:lightRig rig="chilly" dir="t"/>
            </a:scene3d>
            <a:sp3d prstMaterial="clear"/>
          </a:bodyPr>
          <a:lstStyle/>
          <a:p>
            <a:pPr algn="ctr"/>
            <a:r>
              <a:rPr lang="en-US" altLang="zh-TW" dirty="0">
                <a:solidFill>
                  <a:schemeClr val="bg1"/>
                </a:solidFill>
              </a:rPr>
              <a:t>The Buddha’s Basic Teachings-2</a:t>
            </a:r>
            <a:endParaRPr lang="zh-TW" altLang="en-US" dirty="0"/>
          </a:p>
        </p:txBody>
      </p:sp>
    </p:spTree>
    <p:extLst>
      <p:ext uri="{BB962C8B-B14F-4D97-AF65-F5344CB8AC3E}">
        <p14:creationId xmlns:p14="http://schemas.microsoft.com/office/powerpoint/2010/main" val="14826707"/>
      </p:ext>
    </p:extLst>
  </p:cSld>
  <p:clrMapOvr>
    <a:overrideClrMapping bg1="lt1" tx1="dk1" bg2="lt2" tx2="dk2" accent1="accent1" accent2="accent2" accent3="accent3" accent4="accent4" accent5="accent5" accent6="accent6" hlink="hlink" folHlink="folHlink"/>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16" name="圖片 15">
            <a:extLst>
              <a:ext uri="{FF2B5EF4-FFF2-40B4-BE49-F238E27FC236}">
                <a16:creationId xmlns:a16="http://schemas.microsoft.com/office/drawing/2014/main" id="{0688C069-AC32-270A-A964-80036A4CD1E0}"/>
              </a:ext>
            </a:extLst>
          </p:cNvPr>
          <p:cNvPicPr>
            <a:picLocks noChangeAspect="1"/>
          </p:cNvPicPr>
          <p:nvPr/>
        </p:nvPicPr>
        <p:blipFill>
          <a:blip r:embed="rId3"/>
          <a:stretch>
            <a:fillRect/>
          </a:stretch>
        </p:blipFill>
        <p:spPr>
          <a:xfrm>
            <a:off x="0" y="-27384"/>
            <a:ext cx="12188825" cy="2005315"/>
          </a:xfrm>
          <a:prstGeom prst="rect">
            <a:avLst/>
          </a:prstGeom>
        </p:spPr>
      </p:pic>
      <p:sp>
        <p:nvSpPr>
          <p:cNvPr id="7" name="圖說文字: 折線加上強調線 6">
            <a:extLst>
              <a:ext uri="{FF2B5EF4-FFF2-40B4-BE49-F238E27FC236}">
                <a16:creationId xmlns:a16="http://schemas.microsoft.com/office/drawing/2014/main" id="{13093FE1-7535-A016-1DF8-F5EB9B8E830C}"/>
              </a:ext>
            </a:extLst>
          </p:cNvPr>
          <p:cNvSpPr/>
          <p:nvPr/>
        </p:nvSpPr>
        <p:spPr>
          <a:xfrm>
            <a:off x="1809936" y="6165304"/>
            <a:ext cx="3348372" cy="432048"/>
          </a:xfrm>
          <a:prstGeom prst="accentCallout2">
            <a:avLst>
              <a:gd name="adj1" fmla="val 18750"/>
              <a:gd name="adj2" fmla="val -8333"/>
              <a:gd name="adj3" fmla="val 16260"/>
              <a:gd name="adj4" fmla="val -24462"/>
              <a:gd name="adj5" fmla="val -1280251"/>
              <a:gd name="adj6" fmla="val -23430"/>
            </a:avLst>
          </a:prstGeom>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a:t>First council (c. 483 BC)</a:t>
            </a:r>
            <a:endParaRPr lang="zh-TW" altLang="en-US" dirty="0"/>
          </a:p>
        </p:txBody>
      </p:sp>
      <p:sp>
        <p:nvSpPr>
          <p:cNvPr id="8" name="圖說文字: 折線加上強調線 7">
            <a:extLst>
              <a:ext uri="{FF2B5EF4-FFF2-40B4-BE49-F238E27FC236}">
                <a16:creationId xmlns:a16="http://schemas.microsoft.com/office/drawing/2014/main" id="{C5783266-5EDD-EB3D-9045-EEE2EACAA642}"/>
              </a:ext>
            </a:extLst>
          </p:cNvPr>
          <p:cNvSpPr/>
          <p:nvPr/>
        </p:nvSpPr>
        <p:spPr>
          <a:xfrm>
            <a:off x="2998068" y="5393558"/>
            <a:ext cx="3816424" cy="432048"/>
          </a:xfrm>
          <a:prstGeom prst="accentCallout2">
            <a:avLst>
              <a:gd name="adj1" fmla="val 18750"/>
              <a:gd name="adj2" fmla="val -8333"/>
              <a:gd name="adj3" fmla="val 16260"/>
              <a:gd name="adj4" fmla="val -24462"/>
              <a:gd name="adj5" fmla="val -1066118"/>
              <a:gd name="adj6" fmla="val -23931"/>
            </a:avLst>
          </a:prstGeom>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a:t>Second council (c. 383 BC)</a:t>
            </a:r>
            <a:endParaRPr lang="zh-TW" altLang="en-US" dirty="0"/>
          </a:p>
        </p:txBody>
      </p:sp>
      <p:sp>
        <p:nvSpPr>
          <p:cNvPr id="9" name="圖說文字: 折線加上強調線 8">
            <a:extLst>
              <a:ext uri="{FF2B5EF4-FFF2-40B4-BE49-F238E27FC236}">
                <a16:creationId xmlns:a16="http://schemas.microsoft.com/office/drawing/2014/main" id="{BD2CEE6F-0294-5316-027E-A2C06A6E5D8C}"/>
              </a:ext>
            </a:extLst>
          </p:cNvPr>
          <p:cNvSpPr/>
          <p:nvPr/>
        </p:nvSpPr>
        <p:spPr>
          <a:xfrm>
            <a:off x="3870658" y="3295155"/>
            <a:ext cx="3519898" cy="432048"/>
          </a:xfrm>
          <a:prstGeom prst="accentCallout2">
            <a:avLst>
              <a:gd name="adj1" fmla="val 18750"/>
              <a:gd name="adj2" fmla="val -8333"/>
              <a:gd name="adj3" fmla="val 16260"/>
              <a:gd name="adj4" fmla="val -24462"/>
              <a:gd name="adj5" fmla="val -593033"/>
              <a:gd name="adj6" fmla="val -24948"/>
            </a:avLst>
          </a:prstGeom>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dirty="0"/>
              <a:t>Third council (c. 250 BC)</a:t>
            </a:r>
            <a:endParaRPr lang="zh-TW" altLang="en-US" dirty="0"/>
          </a:p>
        </p:txBody>
      </p:sp>
      <p:sp>
        <p:nvSpPr>
          <p:cNvPr id="10" name="文字方塊 9">
            <a:extLst>
              <a:ext uri="{FF2B5EF4-FFF2-40B4-BE49-F238E27FC236}">
                <a16:creationId xmlns:a16="http://schemas.microsoft.com/office/drawing/2014/main" id="{D4DB78BA-5068-9A51-41E6-BA0C7F3872A3}"/>
              </a:ext>
            </a:extLst>
          </p:cNvPr>
          <p:cNvSpPr txBox="1"/>
          <p:nvPr/>
        </p:nvSpPr>
        <p:spPr>
          <a:xfrm>
            <a:off x="5950396" y="6171952"/>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11" name="文字方塊 10">
            <a:extLst>
              <a:ext uri="{FF2B5EF4-FFF2-40B4-BE49-F238E27FC236}">
                <a16:creationId xmlns:a16="http://schemas.microsoft.com/office/drawing/2014/main" id="{9B76AAF3-A1D8-C9FB-021E-3C7507C00137}"/>
              </a:ext>
            </a:extLst>
          </p:cNvPr>
          <p:cNvSpPr txBox="1"/>
          <p:nvPr/>
        </p:nvSpPr>
        <p:spPr>
          <a:xfrm>
            <a:off x="7606580" y="5354052"/>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cxnSp>
        <p:nvCxnSpPr>
          <p:cNvPr id="12" name="直線單箭頭接點 11">
            <a:extLst>
              <a:ext uri="{FF2B5EF4-FFF2-40B4-BE49-F238E27FC236}">
                <a16:creationId xmlns:a16="http://schemas.microsoft.com/office/drawing/2014/main" id="{A666FFAA-2067-5D11-E5C1-C9F83F5A62E5}"/>
              </a:ext>
            </a:extLst>
          </p:cNvPr>
          <p:cNvCxnSpPr>
            <a:cxnSpLocks/>
          </p:cNvCxnSpPr>
          <p:nvPr/>
        </p:nvCxnSpPr>
        <p:spPr>
          <a:xfrm>
            <a:off x="8927094" y="5661248"/>
            <a:ext cx="710472" cy="1320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直線單箭頭接點 13">
            <a:extLst>
              <a:ext uri="{FF2B5EF4-FFF2-40B4-BE49-F238E27FC236}">
                <a16:creationId xmlns:a16="http://schemas.microsoft.com/office/drawing/2014/main" id="{D3DA2423-90F3-3F6C-51D4-0D784BA458F7}"/>
              </a:ext>
            </a:extLst>
          </p:cNvPr>
          <p:cNvCxnSpPr>
            <a:cxnSpLocks/>
          </p:cNvCxnSpPr>
          <p:nvPr/>
        </p:nvCxnSpPr>
        <p:spPr>
          <a:xfrm flipV="1">
            <a:off x="8917486" y="5474241"/>
            <a:ext cx="720080" cy="1643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文字方塊 16">
            <a:extLst>
              <a:ext uri="{FF2B5EF4-FFF2-40B4-BE49-F238E27FC236}">
                <a16:creationId xmlns:a16="http://schemas.microsoft.com/office/drawing/2014/main" id="{EBDE18AB-5255-C04B-CEC0-FA85A2BE5C3B}"/>
              </a:ext>
            </a:extLst>
          </p:cNvPr>
          <p:cNvSpPr txBox="1"/>
          <p:nvPr/>
        </p:nvSpPr>
        <p:spPr>
          <a:xfrm>
            <a:off x="9766820" y="5131948"/>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18" name="文字方塊 17">
            <a:extLst>
              <a:ext uri="{FF2B5EF4-FFF2-40B4-BE49-F238E27FC236}">
                <a16:creationId xmlns:a16="http://schemas.microsoft.com/office/drawing/2014/main" id="{F4082055-B02F-AEAB-A480-81795BE1F924}"/>
              </a:ext>
            </a:extLst>
          </p:cNvPr>
          <p:cNvSpPr txBox="1"/>
          <p:nvPr/>
        </p:nvSpPr>
        <p:spPr>
          <a:xfrm>
            <a:off x="9766931" y="5825606"/>
            <a:ext cx="2304145"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sp>
        <p:nvSpPr>
          <p:cNvPr id="19" name="文字方塊 18">
            <a:extLst>
              <a:ext uri="{FF2B5EF4-FFF2-40B4-BE49-F238E27FC236}">
                <a16:creationId xmlns:a16="http://schemas.microsoft.com/office/drawing/2014/main" id="{7EE8AAD5-DB75-05D0-4D50-5C31E0F74467}"/>
              </a:ext>
            </a:extLst>
          </p:cNvPr>
          <p:cNvSpPr txBox="1"/>
          <p:nvPr/>
        </p:nvSpPr>
        <p:spPr>
          <a:xfrm>
            <a:off x="8038628" y="2996952"/>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20" name="文字方塊 19">
            <a:extLst>
              <a:ext uri="{FF2B5EF4-FFF2-40B4-BE49-F238E27FC236}">
                <a16:creationId xmlns:a16="http://schemas.microsoft.com/office/drawing/2014/main" id="{D93C2FB4-60E9-813E-FDC4-5F51E77B57E3}"/>
              </a:ext>
            </a:extLst>
          </p:cNvPr>
          <p:cNvSpPr txBox="1"/>
          <p:nvPr/>
        </p:nvSpPr>
        <p:spPr>
          <a:xfrm>
            <a:off x="8043907" y="3831103"/>
            <a:ext cx="2298977"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21" name="直線單箭頭接點 20">
            <a:extLst>
              <a:ext uri="{FF2B5EF4-FFF2-40B4-BE49-F238E27FC236}">
                <a16:creationId xmlns:a16="http://schemas.microsoft.com/office/drawing/2014/main" id="{669C7C4C-C68C-2B1A-7A50-923B890B79CC}"/>
              </a:ext>
            </a:extLst>
          </p:cNvPr>
          <p:cNvCxnSpPr>
            <a:cxnSpLocks/>
          </p:cNvCxnSpPr>
          <p:nvPr/>
        </p:nvCxnSpPr>
        <p:spPr>
          <a:xfrm>
            <a:off x="10208476" y="3296952"/>
            <a:ext cx="710472" cy="1320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842FA958-248C-B296-EFB9-4C7ACA4E893C}"/>
              </a:ext>
            </a:extLst>
          </p:cNvPr>
          <p:cNvCxnSpPr>
            <a:cxnSpLocks/>
          </p:cNvCxnSpPr>
          <p:nvPr/>
        </p:nvCxnSpPr>
        <p:spPr>
          <a:xfrm flipV="1">
            <a:off x="10198868" y="3109945"/>
            <a:ext cx="720080" cy="1643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3C2B294F-EC84-8968-EE9E-6D57C6B7F09C}"/>
              </a:ext>
            </a:extLst>
          </p:cNvPr>
          <p:cNvCxnSpPr>
            <a:cxnSpLocks/>
          </p:cNvCxnSpPr>
          <p:nvPr/>
        </p:nvCxnSpPr>
        <p:spPr>
          <a:xfrm>
            <a:off x="10424500" y="4048055"/>
            <a:ext cx="710472" cy="1320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線單箭頭接點 23">
            <a:extLst>
              <a:ext uri="{FF2B5EF4-FFF2-40B4-BE49-F238E27FC236}">
                <a16:creationId xmlns:a16="http://schemas.microsoft.com/office/drawing/2014/main" id="{9EF0401E-D358-D530-04E6-876BE4DBB72C}"/>
              </a:ext>
            </a:extLst>
          </p:cNvPr>
          <p:cNvCxnSpPr>
            <a:cxnSpLocks/>
          </p:cNvCxnSpPr>
          <p:nvPr/>
        </p:nvCxnSpPr>
        <p:spPr>
          <a:xfrm flipV="1">
            <a:off x="10414892" y="3861048"/>
            <a:ext cx="720080" cy="1643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單箭頭接點 24">
            <a:extLst>
              <a:ext uri="{FF2B5EF4-FFF2-40B4-BE49-F238E27FC236}">
                <a16:creationId xmlns:a16="http://schemas.microsoft.com/office/drawing/2014/main" id="{5E3183F7-DA46-C8DB-34AC-443679652866}"/>
              </a:ext>
            </a:extLst>
          </p:cNvPr>
          <p:cNvCxnSpPr>
            <a:cxnSpLocks/>
          </p:cNvCxnSpPr>
          <p:nvPr/>
        </p:nvCxnSpPr>
        <p:spPr>
          <a:xfrm>
            <a:off x="11072572" y="3111951"/>
            <a:ext cx="710472" cy="1320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直線單箭頭接點 25">
            <a:extLst>
              <a:ext uri="{FF2B5EF4-FFF2-40B4-BE49-F238E27FC236}">
                <a16:creationId xmlns:a16="http://schemas.microsoft.com/office/drawing/2014/main" id="{B3BDC511-6A88-8C2E-B5FF-5DFAB87EAE65}"/>
              </a:ext>
            </a:extLst>
          </p:cNvPr>
          <p:cNvCxnSpPr>
            <a:cxnSpLocks/>
          </p:cNvCxnSpPr>
          <p:nvPr/>
        </p:nvCxnSpPr>
        <p:spPr>
          <a:xfrm flipV="1">
            <a:off x="11062964" y="2924944"/>
            <a:ext cx="720080" cy="1643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直線單箭頭接點 26">
            <a:extLst>
              <a:ext uri="{FF2B5EF4-FFF2-40B4-BE49-F238E27FC236}">
                <a16:creationId xmlns:a16="http://schemas.microsoft.com/office/drawing/2014/main" id="{4069C9C8-B64C-E277-0F89-DB15D7C71170}"/>
              </a:ext>
            </a:extLst>
          </p:cNvPr>
          <p:cNvCxnSpPr>
            <a:cxnSpLocks/>
          </p:cNvCxnSpPr>
          <p:nvPr/>
        </p:nvCxnSpPr>
        <p:spPr>
          <a:xfrm>
            <a:off x="11288596" y="3873016"/>
            <a:ext cx="710472" cy="1320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線單箭頭接點 27">
            <a:extLst>
              <a:ext uri="{FF2B5EF4-FFF2-40B4-BE49-F238E27FC236}">
                <a16:creationId xmlns:a16="http://schemas.microsoft.com/office/drawing/2014/main" id="{13C50D7E-D2F9-6B50-75E5-F0F1204F33A6}"/>
              </a:ext>
            </a:extLst>
          </p:cNvPr>
          <p:cNvCxnSpPr>
            <a:cxnSpLocks/>
          </p:cNvCxnSpPr>
          <p:nvPr/>
        </p:nvCxnSpPr>
        <p:spPr>
          <a:xfrm flipV="1">
            <a:off x="11278988" y="3686009"/>
            <a:ext cx="720080" cy="1643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9" name="文字方塊 28">
            <a:extLst>
              <a:ext uri="{FF2B5EF4-FFF2-40B4-BE49-F238E27FC236}">
                <a16:creationId xmlns:a16="http://schemas.microsoft.com/office/drawing/2014/main" id="{D7D2B458-5CD2-70F7-12C5-ACF8D1932506}"/>
              </a:ext>
            </a:extLst>
          </p:cNvPr>
          <p:cNvSpPr txBox="1"/>
          <p:nvPr/>
        </p:nvSpPr>
        <p:spPr>
          <a:xfrm>
            <a:off x="-56993" y="2060848"/>
            <a:ext cx="2298977" cy="1692771"/>
          </a:xfrm>
          <a:prstGeom prst="rect">
            <a:avLst/>
          </a:prstGeom>
          <a:noFill/>
        </p:spPr>
        <p:txBody>
          <a:bodyPr wrap="square" rtlCol="0">
            <a:spAutoFit/>
          </a:bodyPr>
          <a:lstStyle/>
          <a:p>
            <a:r>
              <a:rPr lang="en-US" altLang="zh-CN" sz="2500" b="1" dirty="0">
                <a:solidFill>
                  <a:srgbClr val="FF0000"/>
                </a:solidFill>
                <a:highlight>
                  <a:srgbClr val="C0C0C0"/>
                </a:highlight>
              </a:rPr>
              <a:t>Early Buddhism or</a:t>
            </a:r>
          </a:p>
          <a:p>
            <a:r>
              <a:rPr lang="en-US" altLang="zh-CN" sz="2500" b="1" dirty="0">
                <a:solidFill>
                  <a:srgbClr val="FF0000"/>
                </a:solidFill>
                <a:highlight>
                  <a:srgbClr val="C0C0C0"/>
                </a:highlight>
              </a:rPr>
              <a:t>Pre-sectarian Buddhism</a:t>
            </a:r>
          </a:p>
        </p:txBody>
      </p:sp>
      <p:sp>
        <p:nvSpPr>
          <p:cNvPr id="30" name="文字方塊 29">
            <a:extLst>
              <a:ext uri="{FF2B5EF4-FFF2-40B4-BE49-F238E27FC236}">
                <a16:creationId xmlns:a16="http://schemas.microsoft.com/office/drawing/2014/main" id="{36C566CE-AAB4-453D-FF84-340BF1E71637}"/>
              </a:ext>
            </a:extLst>
          </p:cNvPr>
          <p:cNvSpPr txBox="1"/>
          <p:nvPr/>
        </p:nvSpPr>
        <p:spPr>
          <a:xfrm>
            <a:off x="2561326" y="2064893"/>
            <a:ext cx="3456384" cy="892552"/>
          </a:xfrm>
          <a:prstGeom prst="rect">
            <a:avLst/>
          </a:prstGeom>
          <a:noFill/>
        </p:spPr>
        <p:txBody>
          <a:bodyPr wrap="square" rtlCol="0">
            <a:spAutoFit/>
          </a:bodyPr>
          <a:lstStyle/>
          <a:p>
            <a:r>
              <a:rPr lang="en-US" altLang="zh-CN" sz="2600" b="1" dirty="0" err="1">
                <a:solidFill>
                  <a:srgbClr val="FF0000"/>
                </a:solidFill>
                <a:highlight>
                  <a:srgbClr val="C0C0C0"/>
                </a:highlight>
              </a:rPr>
              <a:t>Nikāya</a:t>
            </a:r>
            <a:r>
              <a:rPr lang="en-US" altLang="zh-CN" sz="2600" b="1" dirty="0">
                <a:solidFill>
                  <a:srgbClr val="FF0000"/>
                </a:solidFill>
                <a:highlight>
                  <a:srgbClr val="C0C0C0"/>
                </a:highlight>
              </a:rPr>
              <a:t> Buddhism; Sectarian Buddhism</a:t>
            </a:r>
          </a:p>
        </p:txBody>
      </p:sp>
      <p:sp>
        <p:nvSpPr>
          <p:cNvPr id="31" name="箭號: 向左 30">
            <a:extLst>
              <a:ext uri="{FF2B5EF4-FFF2-40B4-BE49-F238E27FC236}">
                <a16:creationId xmlns:a16="http://schemas.microsoft.com/office/drawing/2014/main" id="{7A13C135-11D8-1FA2-BA63-0B99C04252F0}"/>
              </a:ext>
            </a:extLst>
          </p:cNvPr>
          <p:cNvSpPr/>
          <p:nvPr/>
        </p:nvSpPr>
        <p:spPr>
          <a:xfrm>
            <a:off x="1557908" y="2405663"/>
            <a:ext cx="398684" cy="399980"/>
          </a:xfrm>
          <a:prstGeom prst="leftArrow">
            <a:avLst/>
          </a:prstGeom>
          <a:solidFill>
            <a:schemeClr val="bg2">
              <a:lumMod val="9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2" name="箭號: 向左 31">
            <a:extLst>
              <a:ext uri="{FF2B5EF4-FFF2-40B4-BE49-F238E27FC236}">
                <a16:creationId xmlns:a16="http://schemas.microsoft.com/office/drawing/2014/main" id="{E805BC48-02A9-F67E-64CF-421996ED55B6}"/>
              </a:ext>
            </a:extLst>
          </p:cNvPr>
          <p:cNvSpPr/>
          <p:nvPr/>
        </p:nvSpPr>
        <p:spPr>
          <a:xfrm rot="10800000">
            <a:off x="2205981" y="2405662"/>
            <a:ext cx="398684" cy="399980"/>
          </a:xfrm>
          <a:prstGeom prst="leftArrow">
            <a:avLst/>
          </a:prstGeom>
          <a:solidFill>
            <a:schemeClr val="bg2">
              <a:lumMod val="9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文字方塊 32">
            <a:extLst>
              <a:ext uri="{FF2B5EF4-FFF2-40B4-BE49-F238E27FC236}">
                <a16:creationId xmlns:a16="http://schemas.microsoft.com/office/drawing/2014/main" id="{9E2FA71D-964C-9F2D-D953-9E4C0DCA7EA5}"/>
              </a:ext>
            </a:extLst>
          </p:cNvPr>
          <p:cNvSpPr txBox="1"/>
          <p:nvPr/>
        </p:nvSpPr>
        <p:spPr>
          <a:xfrm>
            <a:off x="4019106" y="4796155"/>
            <a:ext cx="4150611" cy="523220"/>
          </a:xfrm>
          <a:prstGeom prst="rect">
            <a:avLst/>
          </a:prstGeom>
          <a:noFill/>
          <a:ln>
            <a:noFill/>
          </a:ln>
        </p:spPr>
        <p:txBody>
          <a:bodyPr wrap="square" rtlCol="0">
            <a:spAutoFit/>
          </a:bodyPr>
          <a:lstStyle/>
          <a:p>
            <a:r>
              <a:rPr lang="en-US" altLang="zh-CN" sz="2800" b="1" dirty="0">
                <a:solidFill>
                  <a:srgbClr val="FFFF00"/>
                </a:solidFill>
              </a:rPr>
              <a:t>First schism; Great schism</a:t>
            </a:r>
          </a:p>
        </p:txBody>
      </p:sp>
    </p:spTree>
    <p:extLst>
      <p:ext uri="{BB962C8B-B14F-4D97-AF65-F5344CB8AC3E}">
        <p14:creationId xmlns:p14="http://schemas.microsoft.com/office/powerpoint/2010/main" val="9995625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9"/>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23"/>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24"/>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21"/>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22"/>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27"/>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28"/>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25"/>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7" grpId="0" animBg="1"/>
      <p:bldP spid="18" grpId="0" animBg="1"/>
      <p:bldP spid="19" grpId="0" animBg="1"/>
      <p:bldP spid="20" grpId="0" animBg="1"/>
      <p:bldP spid="29" grpId="0"/>
      <p:bldP spid="30" grpId="0"/>
      <p:bldP spid="31" grpId="0" animBg="1"/>
      <p:bldP spid="32" grpId="0" animBg="1"/>
      <p:bldP spid="33" grpId="0"/>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B3B40E5-4256-4E29-B817-0DDCE45169D8}"/>
              </a:ext>
            </a:extLst>
          </p:cNvPr>
          <p:cNvSpPr txBox="1"/>
          <p:nvPr/>
        </p:nvSpPr>
        <p:spPr>
          <a:xfrm>
            <a:off x="162272" y="3068960"/>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sp>
        <p:nvSpPr>
          <p:cNvPr id="5" name="文字方塊 4">
            <a:extLst>
              <a:ext uri="{FF2B5EF4-FFF2-40B4-BE49-F238E27FC236}">
                <a16:creationId xmlns:a16="http://schemas.microsoft.com/office/drawing/2014/main" id="{3BC49ADE-82BB-47B8-9B65-EB11DC68F146}"/>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6" name="文字方塊 5">
            <a:extLst>
              <a:ext uri="{FF2B5EF4-FFF2-40B4-BE49-F238E27FC236}">
                <a16:creationId xmlns:a16="http://schemas.microsoft.com/office/drawing/2014/main" id="{D1ADCBD2-AEBD-4D54-AE99-929CEFECC81F}"/>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cxnSp>
        <p:nvCxnSpPr>
          <p:cNvPr id="7" name="直線單箭頭接點 6">
            <a:extLst>
              <a:ext uri="{FF2B5EF4-FFF2-40B4-BE49-F238E27FC236}">
                <a16:creationId xmlns:a16="http://schemas.microsoft.com/office/drawing/2014/main" id="{A2C79B37-6643-4AC7-876B-3184C382D779}"/>
              </a:ext>
            </a:extLst>
          </p:cNvPr>
          <p:cNvCxnSpPr>
            <a:cxnSpLocks/>
            <a:stCxn id="4" idx="3"/>
          </p:cNvCxnSpPr>
          <p:nvPr/>
        </p:nvCxnSpPr>
        <p:spPr>
          <a:xfrm>
            <a:off x="145841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A5F61B3F-368E-49BF-9DCE-489F5DFAC52A}"/>
              </a:ext>
            </a:extLst>
          </p:cNvPr>
          <p:cNvCxnSpPr>
            <a:cxnSpLocks/>
            <a:stCxn id="4" idx="3"/>
          </p:cNvCxnSpPr>
          <p:nvPr/>
        </p:nvCxnSpPr>
        <p:spPr>
          <a:xfrm flipV="1">
            <a:off x="1458416" y="2214900"/>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014EDBE5-EAF9-463E-9720-456CFC4ACAAC}"/>
              </a:ext>
            </a:extLst>
          </p:cNvPr>
          <p:cNvSpPr txBox="1"/>
          <p:nvPr/>
        </p:nvSpPr>
        <p:spPr>
          <a:xfrm>
            <a:off x="4589706"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10" name="直線單箭頭接點 9">
            <a:extLst>
              <a:ext uri="{FF2B5EF4-FFF2-40B4-BE49-F238E27FC236}">
                <a16:creationId xmlns:a16="http://schemas.microsoft.com/office/drawing/2014/main" id="{37316AA5-0A08-4E27-AF89-12DA47E06B82}"/>
              </a:ext>
            </a:extLst>
          </p:cNvPr>
          <p:cNvCxnSpPr>
            <a:cxnSpLocks/>
            <a:stCxn id="5" idx="3"/>
            <a:endCxn id="9" idx="1"/>
          </p:cNvCxnSpPr>
          <p:nvPr/>
        </p:nvCxnSpPr>
        <p:spPr>
          <a:xfrm flipV="1">
            <a:off x="3646140" y="460123"/>
            <a:ext cx="943566"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文字方塊 11">
            <a:extLst>
              <a:ext uri="{FF2B5EF4-FFF2-40B4-BE49-F238E27FC236}">
                <a16:creationId xmlns:a16="http://schemas.microsoft.com/office/drawing/2014/main" id="{DEC2797A-51F5-4A57-AD3E-918D862D6E4E}"/>
              </a:ext>
            </a:extLst>
          </p:cNvPr>
          <p:cNvSpPr txBox="1"/>
          <p:nvPr/>
        </p:nvSpPr>
        <p:spPr>
          <a:xfrm>
            <a:off x="4589707"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13" name="直線單箭頭接點 12">
            <a:extLst>
              <a:ext uri="{FF2B5EF4-FFF2-40B4-BE49-F238E27FC236}">
                <a16:creationId xmlns:a16="http://schemas.microsoft.com/office/drawing/2014/main" id="{48DDFEF6-4D5F-4504-884F-AC6EF257F605}"/>
              </a:ext>
            </a:extLst>
          </p:cNvPr>
          <p:cNvCxnSpPr>
            <a:cxnSpLocks/>
            <a:endCxn id="12" idx="1"/>
          </p:cNvCxnSpPr>
          <p:nvPr/>
        </p:nvCxnSpPr>
        <p:spPr>
          <a:xfrm flipV="1">
            <a:off x="3646140" y="1381524"/>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5CDFF892-6D71-4437-AFE0-8392442F5175}"/>
              </a:ext>
            </a:extLst>
          </p:cNvPr>
          <p:cNvSpPr txBox="1"/>
          <p:nvPr/>
        </p:nvSpPr>
        <p:spPr>
          <a:xfrm>
            <a:off x="4366221" y="2083028"/>
            <a:ext cx="7663726" cy="4675511"/>
          </a:xfrm>
          <a:prstGeom prst="rect">
            <a:avLst/>
          </a:prstGeom>
          <a:noFill/>
          <a:ln>
            <a:solidFill>
              <a:srgbClr val="FFFF00"/>
            </a:solidFill>
          </a:ln>
        </p:spPr>
        <p:txBody>
          <a:bodyPr wrap="square" rtlCol="0">
            <a:spAutoFit/>
          </a:bodyPr>
          <a:lstStyle/>
          <a:p>
            <a:pPr>
              <a:lnSpc>
                <a:spcPts val="4000"/>
              </a:lnSpc>
            </a:pPr>
            <a:r>
              <a:rPr lang="en-US" altLang="zh-CN" sz="2800" dirty="0" err="1">
                <a:solidFill>
                  <a:srgbClr val="FFFF00"/>
                </a:solidFill>
              </a:rPr>
              <a:t>Vibhajyavāda</a:t>
            </a:r>
            <a:r>
              <a:rPr lang="en-US" altLang="zh-CN" sz="2800" dirty="0">
                <a:solidFill>
                  <a:srgbClr val="FFFF00"/>
                </a:solidFill>
              </a:rPr>
              <a:t> is applied generally to groups of  the </a:t>
            </a:r>
            <a:r>
              <a:rPr lang="en-US" altLang="zh-CN" sz="2800" dirty="0" err="1">
                <a:solidFill>
                  <a:srgbClr val="FFFF00"/>
                </a:solidFill>
              </a:rPr>
              <a:t>Sthaviravada</a:t>
            </a:r>
            <a:r>
              <a:rPr lang="en-US" altLang="zh-CN" sz="2800" dirty="0">
                <a:solidFill>
                  <a:srgbClr val="FFFF00"/>
                </a:solidFill>
              </a:rPr>
              <a:t> school. They </a:t>
            </a:r>
            <a:r>
              <a:rPr lang="en-US" altLang="zh-CN" sz="2800" dirty="0" err="1">
                <a:solidFill>
                  <a:srgbClr val="FFFF00"/>
                </a:solidFill>
              </a:rPr>
              <a:t>analysed</a:t>
            </a:r>
            <a:r>
              <a:rPr lang="en-US" altLang="zh-CN" sz="2800" dirty="0">
                <a:solidFill>
                  <a:srgbClr val="FFFF00"/>
                </a:solidFill>
              </a:rPr>
              <a:t> the components of a person and investigated them to find that they do not possess the features that one could ascribe to a self. They held that, out of all dhammas, only Nirvana was an unconditioned dhamma, against the view of the </a:t>
            </a:r>
            <a:r>
              <a:rPr lang="en-US" altLang="zh-CN" sz="2800" dirty="0" err="1">
                <a:solidFill>
                  <a:srgbClr val="FFFF00"/>
                </a:solidFill>
              </a:rPr>
              <a:t>Sarvāstivāda</a:t>
            </a:r>
            <a:r>
              <a:rPr lang="en-US" altLang="zh-CN" sz="2800" dirty="0">
                <a:solidFill>
                  <a:srgbClr val="FFFF00"/>
                </a:solidFill>
              </a:rPr>
              <a:t> which also held that space was an unconditioned dhamma.</a:t>
            </a:r>
          </a:p>
        </p:txBody>
      </p:sp>
      <p:cxnSp>
        <p:nvCxnSpPr>
          <p:cNvPr id="16" name="直線單箭頭接點 15">
            <a:extLst>
              <a:ext uri="{FF2B5EF4-FFF2-40B4-BE49-F238E27FC236}">
                <a16:creationId xmlns:a16="http://schemas.microsoft.com/office/drawing/2014/main" id="{FB5EFBEB-6B34-4F46-9EAA-62708EC76204}"/>
              </a:ext>
            </a:extLst>
          </p:cNvPr>
          <p:cNvCxnSpPr>
            <a:cxnSpLocks/>
            <a:stCxn id="9" idx="3"/>
            <a:endCxn id="14" idx="0"/>
          </p:cNvCxnSpPr>
          <p:nvPr/>
        </p:nvCxnSpPr>
        <p:spPr>
          <a:xfrm>
            <a:off x="7174532" y="460123"/>
            <a:ext cx="1023552" cy="1622905"/>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34973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P spid="14"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文字方塊 2">
            <a:extLst>
              <a:ext uri="{FF2B5EF4-FFF2-40B4-BE49-F238E27FC236}">
                <a16:creationId xmlns:a16="http://schemas.microsoft.com/office/drawing/2014/main" id="{BFB68208-F3C1-E26D-0060-FB38413E0C10}"/>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17" name="文字方塊 16">
            <a:extLst>
              <a:ext uri="{FF2B5EF4-FFF2-40B4-BE49-F238E27FC236}">
                <a16:creationId xmlns:a16="http://schemas.microsoft.com/office/drawing/2014/main" id="{043E2E38-9F12-2DA0-7AA3-AB7EC3EB4B7C}"/>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sp>
        <p:nvSpPr>
          <p:cNvPr id="20" name="文字方塊 19">
            <a:extLst>
              <a:ext uri="{FF2B5EF4-FFF2-40B4-BE49-F238E27FC236}">
                <a16:creationId xmlns:a16="http://schemas.microsoft.com/office/drawing/2014/main" id="{9C31F2ED-FB50-4E3D-12D2-86D3FAD93FB1}"/>
              </a:ext>
            </a:extLst>
          </p:cNvPr>
          <p:cNvSpPr txBox="1"/>
          <p:nvPr/>
        </p:nvSpPr>
        <p:spPr>
          <a:xfrm>
            <a:off x="4589706"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21" name="直線單箭頭接點 20">
            <a:extLst>
              <a:ext uri="{FF2B5EF4-FFF2-40B4-BE49-F238E27FC236}">
                <a16:creationId xmlns:a16="http://schemas.microsoft.com/office/drawing/2014/main" id="{CD4D4FBC-1ECC-5664-3EA0-0A423B0FA6C4}"/>
              </a:ext>
            </a:extLst>
          </p:cNvPr>
          <p:cNvCxnSpPr>
            <a:cxnSpLocks/>
            <a:stCxn id="3" idx="3"/>
            <a:endCxn id="20" idx="1"/>
          </p:cNvCxnSpPr>
          <p:nvPr/>
        </p:nvCxnSpPr>
        <p:spPr>
          <a:xfrm flipV="1">
            <a:off x="3646140" y="460123"/>
            <a:ext cx="943566"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2" name="文字方塊 21">
            <a:extLst>
              <a:ext uri="{FF2B5EF4-FFF2-40B4-BE49-F238E27FC236}">
                <a16:creationId xmlns:a16="http://schemas.microsoft.com/office/drawing/2014/main" id="{7503201A-9660-CD5B-EE6D-EE5FE3F2A2BF}"/>
              </a:ext>
            </a:extLst>
          </p:cNvPr>
          <p:cNvSpPr txBox="1"/>
          <p:nvPr/>
        </p:nvSpPr>
        <p:spPr>
          <a:xfrm>
            <a:off x="4589707"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23" name="直線單箭頭接點 22">
            <a:extLst>
              <a:ext uri="{FF2B5EF4-FFF2-40B4-BE49-F238E27FC236}">
                <a16:creationId xmlns:a16="http://schemas.microsoft.com/office/drawing/2014/main" id="{04FCD0F7-04C7-2E6A-46C7-325807303E0E}"/>
              </a:ext>
            </a:extLst>
          </p:cNvPr>
          <p:cNvCxnSpPr>
            <a:cxnSpLocks/>
            <a:endCxn id="22" idx="1"/>
          </p:cNvCxnSpPr>
          <p:nvPr/>
        </p:nvCxnSpPr>
        <p:spPr>
          <a:xfrm flipV="1">
            <a:off x="3646140" y="1381524"/>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6" name="文字方塊 25">
            <a:extLst>
              <a:ext uri="{FF2B5EF4-FFF2-40B4-BE49-F238E27FC236}">
                <a16:creationId xmlns:a16="http://schemas.microsoft.com/office/drawing/2014/main" id="{7A817459-FDA8-21A8-D4E8-BF4BFB9ECE0C}"/>
              </a:ext>
            </a:extLst>
          </p:cNvPr>
          <p:cNvSpPr txBox="1"/>
          <p:nvPr/>
        </p:nvSpPr>
        <p:spPr>
          <a:xfrm>
            <a:off x="4609729" y="2214900"/>
            <a:ext cx="7416824" cy="4162550"/>
          </a:xfrm>
          <a:prstGeom prst="rect">
            <a:avLst/>
          </a:prstGeom>
          <a:noFill/>
          <a:ln>
            <a:solidFill>
              <a:srgbClr val="00B0F0"/>
            </a:solidFill>
          </a:ln>
        </p:spPr>
        <p:txBody>
          <a:bodyPr wrap="square" rtlCol="0">
            <a:spAutoFit/>
          </a:bodyPr>
          <a:lstStyle/>
          <a:p>
            <a:pPr>
              <a:lnSpc>
                <a:spcPts val="4000"/>
              </a:lnSpc>
            </a:pPr>
            <a:r>
              <a:rPr lang="en-US" altLang="zh-CN" sz="2800" dirty="0">
                <a:solidFill>
                  <a:srgbClr val="00B0F0"/>
                </a:solidFill>
              </a:rPr>
              <a:t>All dhammas (principles, phenomena) exist in the past, present and future. It was particularly known as an Abhidharma (“higher teaching”) tradition, with a unique set of seven Abhidharma works. The </a:t>
            </a:r>
            <a:r>
              <a:rPr lang="en-US" altLang="zh-CN" sz="2800" dirty="0" err="1">
                <a:solidFill>
                  <a:srgbClr val="00B0F0"/>
                </a:solidFill>
              </a:rPr>
              <a:t>Sarvāstivādins</a:t>
            </a:r>
            <a:r>
              <a:rPr lang="en-US" altLang="zh-CN" sz="2800" dirty="0">
                <a:solidFill>
                  <a:srgbClr val="00B0F0"/>
                </a:solidFill>
              </a:rPr>
              <a:t> were one of the most influential Buddhist monastic groups, flourishing throughout North India and Central Asia until the 7th century. </a:t>
            </a:r>
          </a:p>
        </p:txBody>
      </p:sp>
      <p:cxnSp>
        <p:nvCxnSpPr>
          <p:cNvPr id="27" name="直線單箭頭接點 26">
            <a:extLst>
              <a:ext uri="{FF2B5EF4-FFF2-40B4-BE49-F238E27FC236}">
                <a16:creationId xmlns:a16="http://schemas.microsoft.com/office/drawing/2014/main" id="{F7917CEE-500C-9A42-8CE0-28A704BD889A}"/>
              </a:ext>
            </a:extLst>
          </p:cNvPr>
          <p:cNvCxnSpPr>
            <a:cxnSpLocks/>
            <a:endCxn id="26" idx="0"/>
          </p:cNvCxnSpPr>
          <p:nvPr/>
        </p:nvCxnSpPr>
        <p:spPr>
          <a:xfrm>
            <a:off x="6777432" y="1674892"/>
            <a:ext cx="1540709" cy="540008"/>
          </a:xfrm>
          <a:prstGeom prst="straightConnector1">
            <a:avLst/>
          </a:prstGeom>
          <a:ln w="1905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29" name="文字方塊 28">
            <a:extLst>
              <a:ext uri="{FF2B5EF4-FFF2-40B4-BE49-F238E27FC236}">
                <a16:creationId xmlns:a16="http://schemas.microsoft.com/office/drawing/2014/main" id="{81702746-EEE4-8A9F-4E7C-A93A5E358D66}"/>
              </a:ext>
            </a:extLst>
          </p:cNvPr>
          <p:cNvSpPr txBox="1"/>
          <p:nvPr/>
        </p:nvSpPr>
        <p:spPr>
          <a:xfrm>
            <a:off x="117748" y="2805405"/>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cxnSp>
        <p:nvCxnSpPr>
          <p:cNvPr id="30" name="直線單箭頭接點 29">
            <a:extLst>
              <a:ext uri="{FF2B5EF4-FFF2-40B4-BE49-F238E27FC236}">
                <a16:creationId xmlns:a16="http://schemas.microsoft.com/office/drawing/2014/main" id="{0FA0F818-C983-DA54-8218-32E9488001BD}"/>
              </a:ext>
            </a:extLst>
          </p:cNvPr>
          <p:cNvCxnSpPr>
            <a:cxnSpLocks/>
          </p:cNvCxnSpPr>
          <p:nvPr/>
        </p:nvCxnSpPr>
        <p:spPr>
          <a:xfrm>
            <a:off x="142208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線單箭頭接點 30">
            <a:extLst>
              <a:ext uri="{FF2B5EF4-FFF2-40B4-BE49-F238E27FC236}">
                <a16:creationId xmlns:a16="http://schemas.microsoft.com/office/drawing/2014/main" id="{4F77A474-F1E0-321A-0E83-DB3063C254ED}"/>
              </a:ext>
            </a:extLst>
          </p:cNvPr>
          <p:cNvCxnSpPr>
            <a:cxnSpLocks/>
          </p:cNvCxnSpPr>
          <p:nvPr/>
        </p:nvCxnSpPr>
        <p:spPr>
          <a:xfrm flipV="1">
            <a:off x="1413892" y="2210738"/>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6845742"/>
      </p:ext>
    </p:extLst>
  </p:cSld>
  <p:clrMapOvr>
    <a:overrideClrMapping bg1="lt1" tx1="dk1" bg2="lt2" tx2="dk2" accent1="accent1" accent2="accent2" accent3="accent3" accent4="accent4" accent5="accent5" accent6="accent6" hlink="hlink" folHlink="folHlink"/>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4318320-0776-0B63-89C1-9F108541CDC8}"/>
              </a:ext>
            </a:extLst>
          </p:cNvPr>
          <p:cNvSpPr txBox="1"/>
          <p:nvPr/>
        </p:nvSpPr>
        <p:spPr>
          <a:xfrm>
            <a:off x="117748" y="2805405"/>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sp>
        <p:nvSpPr>
          <p:cNvPr id="3" name="文字方塊 2">
            <a:extLst>
              <a:ext uri="{FF2B5EF4-FFF2-40B4-BE49-F238E27FC236}">
                <a16:creationId xmlns:a16="http://schemas.microsoft.com/office/drawing/2014/main" id="{8594E443-7C8D-212B-CFF5-25307B966D18}"/>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4" name="文字方塊 3">
            <a:extLst>
              <a:ext uri="{FF2B5EF4-FFF2-40B4-BE49-F238E27FC236}">
                <a16:creationId xmlns:a16="http://schemas.microsoft.com/office/drawing/2014/main" id="{B4ABCE1C-F099-59A1-592F-F68C7B5E4656}"/>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cxnSp>
        <p:nvCxnSpPr>
          <p:cNvPr id="6" name="直線單箭頭接點 5">
            <a:extLst>
              <a:ext uri="{FF2B5EF4-FFF2-40B4-BE49-F238E27FC236}">
                <a16:creationId xmlns:a16="http://schemas.microsoft.com/office/drawing/2014/main" id="{AC5AF33F-6204-C30D-B4A2-1AAB9BE27A72}"/>
              </a:ext>
            </a:extLst>
          </p:cNvPr>
          <p:cNvCxnSpPr>
            <a:cxnSpLocks/>
          </p:cNvCxnSpPr>
          <p:nvPr/>
        </p:nvCxnSpPr>
        <p:spPr>
          <a:xfrm>
            <a:off x="142208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線單箭頭接點 12">
            <a:extLst>
              <a:ext uri="{FF2B5EF4-FFF2-40B4-BE49-F238E27FC236}">
                <a16:creationId xmlns:a16="http://schemas.microsoft.com/office/drawing/2014/main" id="{E446A669-C521-D624-6CBE-78EB48DF75A3}"/>
              </a:ext>
            </a:extLst>
          </p:cNvPr>
          <p:cNvCxnSpPr>
            <a:cxnSpLocks/>
          </p:cNvCxnSpPr>
          <p:nvPr/>
        </p:nvCxnSpPr>
        <p:spPr>
          <a:xfrm flipV="1">
            <a:off x="1413892" y="2210738"/>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BC5D72A1-B634-F66A-FDC6-22C763B4EB77}"/>
              </a:ext>
            </a:extLst>
          </p:cNvPr>
          <p:cNvSpPr txBox="1"/>
          <p:nvPr/>
        </p:nvSpPr>
        <p:spPr>
          <a:xfrm>
            <a:off x="4222204"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15" name="直線單箭頭接點 14">
            <a:extLst>
              <a:ext uri="{FF2B5EF4-FFF2-40B4-BE49-F238E27FC236}">
                <a16:creationId xmlns:a16="http://schemas.microsoft.com/office/drawing/2014/main" id="{51D5C80F-8A4D-6DA5-9A97-DE966E201511}"/>
              </a:ext>
            </a:extLst>
          </p:cNvPr>
          <p:cNvCxnSpPr>
            <a:cxnSpLocks/>
            <a:stCxn id="3" idx="3"/>
          </p:cNvCxnSpPr>
          <p:nvPr/>
        </p:nvCxnSpPr>
        <p:spPr>
          <a:xfrm flipV="1">
            <a:off x="3646140" y="620688"/>
            <a:ext cx="576064" cy="10914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E98C441C-953A-E027-66EF-C2A24ECC35E5}"/>
              </a:ext>
            </a:extLst>
          </p:cNvPr>
          <p:cNvSpPr txBox="1"/>
          <p:nvPr/>
        </p:nvSpPr>
        <p:spPr>
          <a:xfrm>
            <a:off x="4222205"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17" name="直線單箭頭接點 16">
            <a:extLst>
              <a:ext uri="{FF2B5EF4-FFF2-40B4-BE49-F238E27FC236}">
                <a16:creationId xmlns:a16="http://schemas.microsoft.com/office/drawing/2014/main" id="{54422E61-79B7-D99D-F06B-7D9187B04847}"/>
              </a:ext>
            </a:extLst>
          </p:cNvPr>
          <p:cNvCxnSpPr>
            <a:cxnSpLocks/>
          </p:cNvCxnSpPr>
          <p:nvPr/>
        </p:nvCxnSpPr>
        <p:spPr>
          <a:xfrm flipV="1">
            <a:off x="3646140" y="1514707"/>
            <a:ext cx="576064" cy="19743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4" name="文字方塊 33">
            <a:extLst>
              <a:ext uri="{FF2B5EF4-FFF2-40B4-BE49-F238E27FC236}">
                <a16:creationId xmlns:a16="http://schemas.microsoft.com/office/drawing/2014/main" id="{9F1788BE-7FA1-FC55-7891-25BBB55C545D}"/>
              </a:ext>
            </a:extLst>
          </p:cNvPr>
          <p:cNvSpPr txBox="1"/>
          <p:nvPr/>
        </p:nvSpPr>
        <p:spPr>
          <a:xfrm>
            <a:off x="8338055" y="20595"/>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Mahīśāsaka</a:t>
            </a:r>
            <a:endParaRPr lang="en-US" altLang="zh-CN" sz="2800" dirty="0">
              <a:solidFill>
                <a:schemeClr val="bg1"/>
              </a:solidFill>
            </a:endParaRPr>
          </a:p>
        </p:txBody>
      </p:sp>
      <p:sp>
        <p:nvSpPr>
          <p:cNvPr id="35" name="文字方塊 34">
            <a:extLst>
              <a:ext uri="{FF2B5EF4-FFF2-40B4-BE49-F238E27FC236}">
                <a16:creationId xmlns:a16="http://schemas.microsoft.com/office/drawing/2014/main" id="{34DF4FB3-4D44-1796-33E4-5A1449EEE5CC}"/>
              </a:ext>
            </a:extLst>
          </p:cNvPr>
          <p:cNvSpPr txBox="1"/>
          <p:nvPr/>
        </p:nvSpPr>
        <p:spPr>
          <a:xfrm>
            <a:off x="9563265" y="542864"/>
            <a:ext cx="2592288" cy="523220"/>
          </a:xfrm>
          <a:prstGeom prst="rect">
            <a:avLst/>
          </a:prstGeom>
          <a:noFill/>
          <a:ln>
            <a:solidFill>
              <a:schemeClr val="bg1"/>
            </a:solidFill>
          </a:ln>
        </p:spPr>
        <p:txBody>
          <a:bodyPr wrap="square" rtlCol="0">
            <a:spAutoFit/>
          </a:bodyPr>
          <a:lstStyle/>
          <a:p>
            <a:r>
              <a:rPr lang="en-US" altLang="zh-CN" sz="2800" dirty="0" err="1">
                <a:solidFill>
                  <a:schemeClr val="bg1"/>
                </a:solidFill>
              </a:rPr>
              <a:t>Dharmaguptaka</a:t>
            </a:r>
            <a:endParaRPr lang="en-US" altLang="zh-CN" sz="2800" dirty="0">
              <a:solidFill>
                <a:schemeClr val="bg1"/>
              </a:solidFill>
            </a:endParaRPr>
          </a:p>
        </p:txBody>
      </p:sp>
      <p:sp>
        <p:nvSpPr>
          <p:cNvPr id="36" name="文字方塊 35">
            <a:extLst>
              <a:ext uri="{FF2B5EF4-FFF2-40B4-BE49-F238E27FC236}">
                <a16:creationId xmlns:a16="http://schemas.microsoft.com/office/drawing/2014/main" id="{C85B49F5-FFE5-5744-ADFA-D5E051303BE4}"/>
              </a:ext>
            </a:extLst>
          </p:cNvPr>
          <p:cNvSpPr txBox="1"/>
          <p:nvPr/>
        </p:nvSpPr>
        <p:spPr>
          <a:xfrm>
            <a:off x="10451860" y="1714346"/>
            <a:ext cx="1803105" cy="523220"/>
          </a:xfrm>
          <a:prstGeom prst="rect">
            <a:avLst/>
          </a:prstGeom>
          <a:noFill/>
          <a:ln>
            <a:solidFill>
              <a:schemeClr val="bg1"/>
            </a:solidFill>
          </a:ln>
        </p:spPr>
        <p:txBody>
          <a:bodyPr wrap="square" rtlCol="0">
            <a:spAutoFit/>
          </a:bodyPr>
          <a:lstStyle/>
          <a:p>
            <a:r>
              <a:rPr lang="en-US" altLang="zh-CN" sz="2800" dirty="0" err="1">
                <a:solidFill>
                  <a:schemeClr val="bg1"/>
                </a:solidFill>
              </a:rPr>
              <a:t>Theravāda</a:t>
            </a:r>
            <a:endParaRPr lang="en-US" altLang="zh-CN" sz="2800" dirty="0">
              <a:solidFill>
                <a:schemeClr val="bg1"/>
              </a:solidFill>
            </a:endParaRPr>
          </a:p>
        </p:txBody>
      </p:sp>
      <p:cxnSp>
        <p:nvCxnSpPr>
          <p:cNvPr id="37" name="直線單箭頭接點 36">
            <a:extLst>
              <a:ext uri="{FF2B5EF4-FFF2-40B4-BE49-F238E27FC236}">
                <a16:creationId xmlns:a16="http://schemas.microsoft.com/office/drawing/2014/main" id="{2E744D51-BA7D-4AE8-B641-8F8DB38E4E6E}"/>
              </a:ext>
            </a:extLst>
          </p:cNvPr>
          <p:cNvCxnSpPr>
            <a:cxnSpLocks/>
            <a:stCxn id="14" idx="3"/>
            <a:endCxn id="34" idx="1"/>
          </p:cNvCxnSpPr>
          <p:nvPr/>
        </p:nvCxnSpPr>
        <p:spPr>
          <a:xfrm flipV="1">
            <a:off x="6807030" y="282205"/>
            <a:ext cx="1531025" cy="1779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8" name="文字方塊 37">
            <a:extLst>
              <a:ext uri="{FF2B5EF4-FFF2-40B4-BE49-F238E27FC236}">
                <a16:creationId xmlns:a16="http://schemas.microsoft.com/office/drawing/2014/main" id="{36D40553-381A-9575-D977-3EACA6483822}"/>
              </a:ext>
            </a:extLst>
          </p:cNvPr>
          <p:cNvSpPr txBox="1"/>
          <p:nvPr/>
        </p:nvSpPr>
        <p:spPr>
          <a:xfrm>
            <a:off x="10459418" y="1057831"/>
            <a:ext cx="1656184" cy="523220"/>
          </a:xfrm>
          <a:prstGeom prst="rect">
            <a:avLst/>
          </a:prstGeom>
          <a:noFill/>
          <a:ln>
            <a:solidFill>
              <a:schemeClr val="bg1"/>
            </a:solidFill>
          </a:ln>
        </p:spPr>
        <p:txBody>
          <a:bodyPr wrap="square" rtlCol="0">
            <a:spAutoFit/>
          </a:bodyPr>
          <a:lstStyle/>
          <a:p>
            <a:r>
              <a:rPr lang="en-US" altLang="zh-CN" sz="2800" dirty="0" err="1">
                <a:solidFill>
                  <a:schemeClr val="bg1"/>
                </a:solidFill>
              </a:rPr>
              <a:t>Kāśyapīya</a:t>
            </a:r>
            <a:endParaRPr lang="en-US" altLang="zh-CN" sz="2800" dirty="0">
              <a:solidFill>
                <a:schemeClr val="bg1"/>
              </a:solidFill>
            </a:endParaRPr>
          </a:p>
        </p:txBody>
      </p:sp>
      <p:sp>
        <p:nvSpPr>
          <p:cNvPr id="39" name="文字方塊 38">
            <a:extLst>
              <a:ext uri="{FF2B5EF4-FFF2-40B4-BE49-F238E27FC236}">
                <a16:creationId xmlns:a16="http://schemas.microsoft.com/office/drawing/2014/main" id="{406DA5F9-D3F4-BAD0-3744-56D0E7FC2A73}"/>
              </a:ext>
            </a:extLst>
          </p:cNvPr>
          <p:cNvSpPr txBox="1"/>
          <p:nvPr/>
        </p:nvSpPr>
        <p:spPr>
          <a:xfrm>
            <a:off x="7778407" y="1301315"/>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Tāmraparnīya</a:t>
            </a:r>
            <a:endParaRPr lang="en-US" altLang="zh-CN" sz="2800" dirty="0">
              <a:solidFill>
                <a:schemeClr val="bg1"/>
              </a:solidFill>
            </a:endParaRPr>
          </a:p>
        </p:txBody>
      </p:sp>
      <p:cxnSp>
        <p:nvCxnSpPr>
          <p:cNvPr id="40" name="直線單箭頭接點 39">
            <a:extLst>
              <a:ext uri="{FF2B5EF4-FFF2-40B4-BE49-F238E27FC236}">
                <a16:creationId xmlns:a16="http://schemas.microsoft.com/office/drawing/2014/main" id="{2DF637B1-E24E-17FC-288E-845C01FEBC74}"/>
              </a:ext>
            </a:extLst>
          </p:cNvPr>
          <p:cNvCxnSpPr>
            <a:cxnSpLocks/>
            <a:stCxn id="14" idx="3"/>
            <a:endCxn id="35" idx="1"/>
          </p:cNvCxnSpPr>
          <p:nvPr/>
        </p:nvCxnSpPr>
        <p:spPr>
          <a:xfrm>
            <a:off x="6807030" y="460123"/>
            <a:ext cx="2756235" cy="34435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直線單箭頭接點 40">
            <a:extLst>
              <a:ext uri="{FF2B5EF4-FFF2-40B4-BE49-F238E27FC236}">
                <a16:creationId xmlns:a16="http://schemas.microsoft.com/office/drawing/2014/main" id="{D5CEEE20-4342-83DC-4396-E001C86B8F53}"/>
              </a:ext>
            </a:extLst>
          </p:cNvPr>
          <p:cNvCxnSpPr>
            <a:cxnSpLocks/>
            <a:stCxn id="14" idx="3"/>
            <a:endCxn id="38" idx="1"/>
          </p:cNvCxnSpPr>
          <p:nvPr/>
        </p:nvCxnSpPr>
        <p:spPr>
          <a:xfrm>
            <a:off x="6807030" y="460123"/>
            <a:ext cx="3652388" cy="8593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直線單箭頭接點 41">
            <a:extLst>
              <a:ext uri="{FF2B5EF4-FFF2-40B4-BE49-F238E27FC236}">
                <a16:creationId xmlns:a16="http://schemas.microsoft.com/office/drawing/2014/main" id="{4BA000E0-C263-A54E-0A27-12D16DEFCDCB}"/>
              </a:ext>
            </a:extLst>
          </p:cNvPr>
          <p:cNvCxnSpPr>
            <a:cxnSpLocks/>
            <a:stCxn id="14" idx="3"/>
            <a:endCxn id="39" idx="1"/>
          </p:cNvCxnSpPr>
          <p:nvPr/>
        </p:nvCxnSpPr>
        <p:spPr>
          <a:xfrm>
            <a:off x="6807030" y="460123"/>
            <a:ext cx="971377" cy="110280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直線單箭頭接點 42">
            <a:extLst>
              <a:ext uri="{FF2B5EF4-FFF2-40B4-BE49-F238E27FC236}">
                <a16:creationId xmlns:a16="http://schemas.microsoft.com/office/drawing/2014/main" id="{7862BBE3-5618-877B-3099-AE59F18290C7}"/>
              </a:ext>
            </a:extLst>
          </p:cNvPr>
          <p:cNvCxnSpPr>
            <a:cxnSpLocks/>
            <a:stCxn id="39" idx="3"/>
            <a:endCxn id="36" idx="1"/>
          </p:cNvCxnSpPr>
          <p:nvPr/>
        </p:nvCxnSpPr>
        <p:spPr>
          <a:xfrm>
            <a:off x="10010655" y="1562925"/>
            <a:ext cx="441205" cy="41303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68" name="文字方塊 67">
            <a:extLst>
              <a:ext uri="{FF2B5EF4-FFF2-40B4-BE49-F238E27FC236}">
                <a16:creationId xmlns:a16="http://schemas.microsoft.com/office/drawing/2014/main" id="{88CC2218-92CB-18AA-A1A4-174F5B109DAF}"/>
              </a:ext>
            </a:extLst>
          </p:cNvPr>
          <p:cNvSpPr txBox="1"/>
          <p:nvPr/>
        </p:nvSpPr>
        <p:spPr>
          <a:xfrm>
            <a:off x="8172569" y="1977872"/>
            <a:ext cx="1838086" cy="523220"/>
          </a:xfrm>
          <a:prstGeom prst="rect">
            <a:avLst/>
          </a:prstGeom>
          <a:noFill/>
          <a:ln w="31750">
            <a:solidFill>
              <a:srgbClr val="FFFF00"/>
            </a:solidFill>
          </a:ln>
        </p:spPr>
        <p:txBody>
          <a:bodyPr wrap="square" rtlCol="0">
            <a:spAutoFit/>
          </a:bodyPr>
          <a:lstStyle/>
          <a:p>
            <a:r>
              <a:rPr lang="en-US" altLang="zh-CN" sz="2800" dirty="0" err="1">
                <a:solidFill>
                  <a:srgbClr val="FFFF00"/>
                </a:solidFill>
              </a:rPr>
              <a:t>Vaibhāṣika</a:t>
            </a:r>
            <a:endParaRPr lang="en-US" altLang="zh-CN" sz="2800" dirty="0">
              <a:solidFill>
                <a:srgbClr val="FFFF00"/>
              </a:solidFill>
            </a:endParaRPr>
          </a:p>
        </p:txBody>
      </p:sp>
      <p:sp>
        <p:nvSpPr>
          <p:cNvPr id="69" name="文字方塊 68">
            <a:extLst>
              <a:ext uri="{FF2B5EF4-FFF2-40B4-BE49-F238E27FC236}">
                <a16:creationId xmlns:a16="http://schemas.microsoft.com/office/drawing/2014/main" id="{FC490404-5695-99FF-42ED-1128E3316057}"/>
              </a:ext>
            </a:extLst>
          </p:cNvPr>
          <p:cNvSpPr txBox="1"/>
          <p:nvPr/>
        </p:nvSpPr>
        <p:spPr>
          <a:xfrm>
            <a:off x="8834300" y="2611889"/>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Dārṣṭāntikas</a:t>
            </a:r>
            <a:endParaRPr lang="en-US" altLang="zh-CN" sz="2800" dirty="0">
              <a:solidFill>
                <a:schemeClr val="bg1"/>
              </a:solidFill>
            </a:endParaRPr>
          </a:p>
        </p:txBody>
      </p:sp>
      <p:cxnSp>
        <p:nvCxnSpPr>
          <p:cNvPr id="70" name="直線單箭頭接點 69">
            <a:extLst>
              <a:ext uri="{FF2B5EF4-FFF2-40B4-BE49-F238E27FC236}">
                <a16:creationId xmlns:a16="http://schemas.microsoft.com/office/drawing/2014/main" id="{833D5DD6-2984-7EE0-F880-67923FD86EC4}"/>
              </a:ext>
            </a:extLst>
          </p:cNvPr>
          <p:cNvCxnSpPr>
            <a:cxnSpLocks/>
            <a:stCxn id="16" idx="3"/>
            <a:endCxn id="68" idx="1"/>
          </p:cNvCxnSpPr>
          <p:nvPr/>
        </p:nvCxnSpPr>
        <p:spPr>
          <a:xfrm>
            <a:off x="6310437" y="1381524"/>
            <a:ext cx="1862132" cy="8579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71" name="文字方塊 70">
            <a:extLst>
              <a:ext uri="{FF2B5EF4-FFF2-40B4-BE49-F238E27FC236}">
                <a16:creationId xmlns:a16="http://schemas.microsoft.com/office/drawing/2014/main" id="{9F3755D4-FE23-2683-8E66-F58F152F0EE9}"/>
              </a:ext>
            </a:extLst>
          </p:cNvPr>
          <p:cNvSpPr txBox="1"/>
          <p:nvPr/>
        </p:nvSpPr>
        <p:spPr>
          <a:xfrm>
            <a:off x="9181918" y="3197192"/>
            <a:ext cx="1919740" cy="523220"/>
          </a:xfrm>
          <a:prstGeom prst="rect">
            <a:avLst/>
          </a:prstGeom>
          <a:noFill/>
          <a:ln>
            <a:solidFill>
              <a:schemeClr val="bg1"/>
            </a:solidFill>
          </a:ln>
        </p:spPr>
        <p:txBody>
          <a:bodyPr wrap="square" rtlCol="0">
            <a:spAutoFit/>
          </a:bodyPr>
          <a:lstStyle/>
          <a:p>
            <a:r>
              <a:rPr lang="en-US" altLang="zh-CN" sz="2800" dirty="0" err="1">
                <a:solidFill>
                  <a:schemeClr val="bg1"/>
                </a:solidFill>
              </a:rPr>
              <a:t>Sautrāntika</a:t>
            </a:r>
            <a:endParaRPr lang="en-US" altLang="zh-CN" sz="2800" dirty="0">
              <a:solidFill>
                <a:schemeClr val="bg1"/>
              </a:solidFill>
            </a:endParaRPr>
          </a:p>
        </p:txBody>
      </p:sp>
      <p:sp>
        <p:nvSpPr>
          <p:cNvPr id="72" name="文字方塊 71">
            <a:extLst>
              <a:ext uri="{FF2B5EF4-FFF2-40B4-BE49-F238E27FC236}">
                <a16:creationId xmlns:a16="http://schemas.microsoft.com/office/drawing/2014/main" id="{62865246-F962-6743-214F-96A2E51C5622}"/>
              </a:ext>
            </a:extLst>
          </p:cNvPr>
          <p:cNvSpPr txBox="1"/>
          <p:nvPr/>
        </p:nvSpPr>
        <p:spPr>
          <a:xfrm>
            <a:off x="9346167" y="3782495"/>
            <a:ext cx="2952328" cy="523220"/>
          </a:xfrm>
          <a:prstGeom prst="rect">
            <a:avLst/>
          </a:prstGeom>
          <a:noFill/>
          <a:ln>
            <a:solidFill>
              <a:schemeClr val="bg1"/>
            </a:solidFill>
          </a:ln>
        </p:spPr>
        <p:txBody>
          <a:bodyPr wrap="square" rtlCol="0">
            <a:spAutoFit/>
          </a:bodyPr>
          <a:lstStyle/>
          <a:p>
            <a:r>
              <a:rPr lang="en-US" altLang="zh-CN" sz="2800" dirty="0" err="1">
                <a:solidFill>
                  <a:schemeClr val="bg1"/>
                </a:solidFill>
              </a:rPr>
              <a:t>Mūlasarvāstivādag</a:t>
            </a:r>
            <a:endParaRPr lang="en-US" altLang="zh-CN" sz="2000" dirty="0">
              <a:solidFill>
                <a:schemeClr val="bg1"/>
              </a:solidFill>
            </a:endParaRPr>
          </a:p>
        </p:txBody>
      </p:sp>
      <p:cxnSp>
        <p:nvCxnSpPr>
          <p:cNvPr id="73" name="直線單箭頭接點 72">
            <a:extLst>
              <a:ext uri="{FF2B5EF4-FFF2-40B4-BE49-F238E27FC236}">
                <a16:creationId xmlns:a16="http://schemas.microsoft.com/office/drawing/2014/main" id="{8E2D8AC9-D498-27D6-A2DC-3ED68210B676}"/>
              </a:ext>
            </a:extLst>
          </p:cNvPr>
          <p:cNvCxnSpPr>
            <a:cxnSpLocks/>
            <a:stCxn id="16" idx="3"/>
            <a:endCxn id="69" idx="1"/>
          </p:cNvCxnSpPr>
          <p:nvPr/>
        </p:nvCxnSpPr>
        <p:spPr>
          <a:xfrm>
            <a:off x="6310437" y="1381524"/>
            <a:ext cx="2523863" cy="149197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4" name="直線單箭頭接點 73">
            <a:extLst>
              <a:ext uri="{FF2B5EF4-FFF2-40B4-BE49-F238E27FC236}">
                <a16:creationId xmlns:a16="http://schemas.microsoft.com/office/drawing/2014/main" id="{89D9FE6E-D140-308A-D6BF-450664783314}"/>
              </a:ext>
            </a:extLst>
          </p:cNvPr>
          <p:cNvCxnSpPr>
            <a:cxnSpLocks/>
            <a:stCxn id="16" idx="3"/>
            <a:endCxn id="71" idx="1"/>
          </p:cNvCxnSpPr>
          <p:nvPr/>
        </p:nvCxnSpPr>
        <p:spPr>
          <a:xfrm>
            <a:off x="6310437" y="1381524"/>
            <a:ext cx="2871481" cy="20772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直線單箭頭接點 74">
            <a:extLst>
              <a:ext uri="{FF2B5EF4-FFF2-40B4-BE49-F238E27FC236}">
                <a16:creationId xmlns:a16="http://schemas.microsoft.com/office/drawing/2014/main" id="{449AA887-78CA-E1B3-33CB-C147B6431103}"/>
              </a:ext>
            </a:extLst>
          </p:cNvPr>
          <p:cNvCxnSpPr>
            <a:cxnSpLocks/>
            <a:stCxn id="16" idx="3"/>
            <a:endCxn id="72" idx="1"/>
          </p:cNvCxnSpPr>
          <p:nvPr/>
        </p:nvCxnSpPr>
        <p:spPr>
          <a:xfrm>
            <a:off x="6310437" y="1381524"/>
            <a:ext cx="3035730" cy="266258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18" name="直線單箭頭接點 117">
            <a:extLst>
              <a:ext uri="{FF2B5EF4-FFF2-40B4-BE49-F238E27FC236}">
                <a16:creationId xmlns:a16="http://schemas.microsoft.com/office/drawing/2014/main" id="{96ABF507-0E5D-D04B-933E-985563821FA5}"/>
              </a:ext>
            </a:extLst>
          </p:cNvPr>
          <p:cNvCxnSpPr>
            <a:cxnSpLocks/>
          </p:cNvCxnSpPr>
          <p:nvPr/>
        </p:nvCxnSpPr>
        <p:spPr>
          <a:xfrm flipH="1">
            <a:off x="7828302" y="2501092"/>
            <a:ext cx="356845" cy="304313"/>
          </a:xfrm>
          <a:prstGeom prst="straightConnector1">
            <a:avLst/>
          </a:prstGeom>
          <a:ln w="444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7" name="矩形 6">
            <a:extLst>
              <a:ext uri="{FF2B5EF4-FFF2-40B4-BE49-F238E27FC236}">
                <a16:creationId xmlns:a16="http://schemas.microsoft.com/office/drawing/2014/main" id="{F7D5E260-3FDC-DD50-3E09-31EE396AEE17}"/>
              </a:ext>
            </a:extLst>
          </p:cNvPr>
          <p:cNvSpPr/>
          <p:nvPr/>
        </p:nvSpPr>
        <p:spPr>
          <a:xfrm>
            <a:off x="1117900" y="2866383"/>
            <a:ext cx="9648839" cy="399161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文字方塊 8">
            <a:extLst>
              <a:ext uri="{FF2B5EF4-FFF2-40B4-BE49-F238E27FC236}">
                <a16:creationId xmlns:a16="http://schemas.microsoft.com/office/drawing/2014/main" id="{1F8E8EBE-3EEB-5460-F7C0-755019A344C1}"/>
              </a:ext>
            </a:extLst>
          </p:cNvPr>
          <p:cNvSpPr txBox="1"/>
          <p:nvPr/>
        </p:nvSpPr>
        <p:spPr>
          <a:xfrm>
            <a:off x="1311220" y="3091779"/>
            <a:ext cx="9148198" cy="3649589"/>
          </a:xfrm>
          <a:prstGeom prst="rect">
            <a:avLst/>
          </a:prstGeom>
          <a:noFill/>
          <a:ln>
            <a:solidFill>
              <a:srgbClr val="FFFF00"/>
            </a:solidFill>
          </a:ln>
        </p:spPr>
        <p:txBody>
          <a:bodyPr wrap="square" rtlCol="0">
            <a:spAutoFit/>
          </a:bodyPr>
          <a:lstStyle/>
          <a:p>
            <a:pPr>
              <a:lnSpc>
                <a:spcPts val="4000"/>
              </a:lnSpc>
            </a:pPr>
            <a:r>
              <a:rPr lang="en-US" altLang="zh-CN" sz="2800" b="1" dirty="0" err="1">
                <a:solidFill>
                  <a:schemeClr val="accent6"/>
                </a:solidFill>
              </a:rPr>
              <a:t>Vaibhāṣika</a:t>
            </a:r>
            <a:r>
              <a:rPr lang="hi-IN" altLang="zh-CN" sz="2800" dirty="0">
                <a:solidFill>
                  <a:schemeClr val="accent6"/>
                </a:solidFill>
              </a:rPr>
              <a:t> </a:t>
            </a:r>
            <a:r>
              <a:rPr lang="en-US" altLang="zh-CN" sz="2800" dirty="0">
                <a:solidFill>
                  <a:schemeClr val="accent6"/>
                </a:solidFill>
              </a:rPr>
              <a:t>(</a:t>
            </a:r>
            <a:r>
              <a:rPr lang="en-US" altLang="zh-CN" sz="2800" b="1" dirty="0">
                <a:solidFill>
                  <a:schemeClr val="accent6"/>
                </a:solidFill>
              </a:rPr>
              <a:t>"related to the </a:t>
            </a:r>
            <a:r>
              <a:rPr lang="en-US" altLang="zh-CN" sz="2800" b="1" dirty="0" err="1">
                <a:solidFill>
                  <a:schemeClr val="accent6"/>
                </a:solidFill>
              </a:rPr>
              <a:t>vibhāṣa</a:t>
            </a:r>
            <a:r>
              <a:rPr lang="en-US" altLang="zh-CN" sz="2800" b="1" dirty="0">
                <a:solidFill>
                  <a:schemeClr val="accent6"/>
                </a:solidFill>
              </a:rPr>
              <a:t>”</a:t>
            </a:r>
            <a:r>
              <a:rPr lang="en-US" altLang="zh-CN" sz="2800" dirty="0">
                <a:solidFill>
                  <a:schemeClr val="accent6"/>
                </a:solidFill>
              </a:rPr>
              <a:t>) is an ancient Buddhist tradition of Abhidharma (scholastic Buddhist philosophy), which was very influential in north India, especially Kashmir. The </a:t>
            </a:r>
            <a:r>
              <a:rPr lang="en-US" altLang="zh-CN" sz="2800" dirty="0" err="1">
                <a:solidFill>
                  <a:schemeClr val="accent6"/>
                </a:solidFill>
              </a:rPr>
              <a:t>Vaibhāṣika</a:t>
            </a:r>
            <a:r>
              <a:rPr lang="en-US" altLang="zh-CN" sz="2800" dirty="0">
                <a:solidFill>
                  <a:schemeClr val="accent6"/>
                </a:solidFill>
              </a:rPr>
              <a:t> school was an influential subgroup of the larger </a:t>
            </a:r>
            <a:r>
              <a:rPr lang="en-US" altLang="zh-CN" sz="2800" dirty="0" err="1">
                <a:solidFill>
                  <a:schemeClr val="accent6"/>
                </a:solidFill>
              </a:rPr>
              <a:t>Sarvāstivāda</a:t>
            </a:r>
            <a:r>
              <a:rPr lang="en-US" altLang="zh-CN" sz="2800" dirty="0">
                <a:solidFill>
                  <a:schemeClr val="accent6"/>
                </a:solidFill>
              </a:rPr>
              <a:t> school. They were distinguished from other </a:t>
            </a:r>
            <a:r>
              <a:rPr lang="en-US" altLang="zh-CN" sz="2800" dirty="0" err="1">
                <a:solidFill>
                  <a:schemeClr val="accent6"/>
                </a:solidFill>
              </a:rPr>
              <a:t>Sarvāstivāda</a:t>
            </a:r>
            <a:r>
              <a:rPr lang="en-US" altLang="zh-CN" sz="2800" dirty="0">
                <a:solidFill>
                  <a:schemeClr val="accent6"/>
                </a:solidFill>
              </a:rPr>
              <a:t> sub-schools by their orthodox adherence to the doctrines found in the </a:t>
            </a:r>
            <a:r>
              <a:rPr lang="en-US" altLang="zh-CN" sz="2800" dirty="0" err="1">
                <a:solidFill>
                  <a:schemeClr val="accent6"/>
                </a:solidFill>
              </a:rPr>
              <a:t>Mahāvibhāṣa</a:t>
            </a:r>
            <a:r>
              <a:rPr lang="en-US" altLang="zh-CN" sz="2800" dirty="0">
                <a:solidFill>
                  <a:schemeClr val="accent6"/>
                </a:solidFill>
              </a:rPr>
              <a:t>.</a:t>
            </a:r>
            <a:endParaRPr lang="en-US" altLang="zh-CN" sz="2000" dirty="0">
              <a:solidFill>
                <a:schemeClr val="accent6"/>
              </a:solidFill>
            </a:endParaRPr>
          </a:p>
        </p:txBody>
      </p:sp>
    </p:spTree>
    <p:extLst>
      <p:ext uri="{BB962C8B-B14F-4D97-AF65-F5344CB8AC3E}">
        <p14:creationId xmlns:p14="http://schemas.microsoft.com/office/powerpoint/2010/main" val="47658354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3"/>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69"/>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74"/>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7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72"/>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75"/>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118"/>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9"/>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P spid="36" grpId="0" animBg="1"/>
      <p:bldP spid="38" grpId="0" animBg="1"/>
      <p:bldP spid="39" grpId="0" animBg="1"/>
      <p:bldP spid="68" grpId="0" animBg="1"/>
      <p:bldP spid="69" grpId="0" animBg="1"/>
      <p:bldP spid="71" grpId="0" animBg="1"/>
      <p:bldP spid="72" grpId="0" animBg="1"/>
      <p:bldP spid="7" grpId="0" animBg="1"/>
      <p:bldP spid="9" grpId="0" animBg="1"/>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CD519F3-388E-DA2A-6D95-3DB68974A431}"/>
              </a:ext>
            </a:extLst>
          </p:cNvPr>
          <p:cNvSpPr txBox="1"/>
          <p:nvPr/>
        </p:nvSpPr>
        <p:spPr>
          <a:xfrm>
            <a:off x="117748" y="2805405"/>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sp>
        <p:nvSpPr>
          <p:cNvPr id="5" name="文字方塊 4">
            <a:extLst>
              <a:ext uri="{FF2B5EF4-FFF2-40B4-BE49-F238E27FC236}">
                <a16:creationId xmlns:a16="http://schemas.microsoft.com/office/drawing/2014/main" id="{324D66F9-0BCC-AEE4-296D-A1EEF604F3E4}"/>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6" name="文字方塊 5">
            <a:extLst>
              <a:ext uri="{FF2B5EF4-FFF2-40B4-BE49-F238E27FC236}">
                <a16:creationId xmlns:a16="http://schemas.microsoft.com/office/drawing/2014/main" id="{6B251CDC-82E4-3686-0D55-9FB0AE3179EF}"/>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cxnSp>
        <p:nvCxnSpPr>
          <p:cNvPr id="7" name="直線單箭頭接點 6">
            <a:extLst>
              <a:ext uri="{FF2B5EF4-FFF2-40B4-BE49-F238E27FC236}">
                <a16:creationId xmlns:a16="http://schemas.microsoft.com/office/drawing/2014/main" id="{75208635-99C3-1B91-0331-1830CAEAC91B}"/>
              </a:ext>
            </a:extLst>
          </p:cNvPr>
          <p:cNvCxnSpPr>
            <a:cxnSpLocks/>
          </p:cNvCxnSpPr>
          <p:nvPr/>
        </p:nvCxnSpPr>
        <p:spPr>
          <a:xfrm>
            <a:off x="142208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56925EC5-FC14-1A7D-FF15-7A884E14D844}"/>
              </a:ext>
            </a:extLst>
          </p:cNvPr>
          <p:cNvCxnSpPr>
            <a:cxnSpLocks/>
          </p:cNvCxnSpPr>
          <p:nvPr/>
        </p:nvCxnSpPr>
        <p:spPr>
          <a:xfrm flipV="1">
            <a:off x="1413892" y="2210738"/>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EA6EFCE3-216E-77A2-2551-E49DE2A5A969}"/>
              </a:ext>
            </a:extLst>
          </p:cNvPr>
          <p:cNvSpPr txBox="1"/>
          <p:nvPr/>
        </p:nvSpPr>
        <p:spPr>
          <a:xfrm>
            <a:off x="4222204"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10" name="直線單箭頭接點 9">
            <a:extLst>
              <a:ext uri="{FF2B5EF4-FFF2-40B4-BE49-F238E27FC236}">
                <a16:creationId xmlns:a16="http://schemas.microsoft.com/office/drawing/2014/main" id="{4BBA2026-C9DC-BFE7-78E0-41F2E27AF426}"/>
              </a:ext>
            </a:extLst>
          </p:cNvPr>
          <p:cNvCxnSpPr>
            <a:cxnSpLocks/>
            <a:stCxn id="5" idx="3"/>
          </p:cNvCxnSpPr>
          <p:nvPr/>
        </p:nvCxnSpPr>
        <p:spPr>
          <a:xfrm flipV="1">
            <a:off x="3646140" y="620688"/>
            <a:ext cx="576064" cy="10914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文字方塊 10">
            <a:extLst>
              <a:ext uri="{FF2B5EF4-FFF2-40B4-BE49-F238E27FC236}">
                <a16:creationId xmlns:a16="http://schemas.microsoft.com/office/drawing/2014/main" id="{B43571D8-9E2F-9E9C-91CD-E9F0993728F9}"/>
              </a:ext>
            </a:extLst>
          </p:cNvPr>
          <p:cNvSpPr txBox="1"/>
          <p:nvPr/>
        </p:nvSpPr>
        <p:spPr>
          <a:xfrm>
            <a:off x="4222205"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12" name="直線單箭頭接點 11">
            <a:extLst>
              <a:ext uri="{FF2B5EF4-FFF2-40B4-BE49-F238E27FC236}">
                <a16:creationId xmlns:a16="http://schemas.microsoft.com/office/drawing/2014/main" id="{B6075F6E-432A-3161-E9C5-7FF9C56AD899}"/>
              </a:ext>
            </a:extLst>
          </p:cNvPr>
          <p:cNvCxnSpPr>
            <a:cxnSpLocks/>
          </p:cNvCxnSpPr>
          <p:nvPr/>
        </p:nvCxnSpPr>
        <p:spPr>
          <a:xfrm flipV="1">
            <a:off x="3646140" y="1514707"/>
            <a:ext cx="576064" cy="19743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4FEC2BA5-DCD8-E8BF-681D-529F5148E4B6}"/>
              </a:ext>
            </a:extLst>
          </p:cNvPr>
          <p:cNvSpPr txBox="1"/>
          <p:nvPr/>
        </p:nvSpPr>
        <p:spPr>
          <a:xfrm>
            <a:off x="8338055" y="20595"/>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Mahīśāsaka</a:t>
            </a:r>
            <a:endParaRPr lang="en-US" altLang="zh-CN" sz="2800" dirty="0">
              <a:solidFill>
                <a:schemeClr val="bg1"/>
              </a:solidFill>
            </a:endParaRPr>
          </a:p>
        </p:txBody>
      </p:sp>
      <p:sp>
        <p:nvSpPr>
          <p:cNvPr id="14" name="文字方塊 13">
            <a:extLst>
              <a:ext uri="{FF2B5EF4-FFF2-40B4-BE49-F238E27FC236}">
                <a16:creationId xmlns:a16="http://schemas.microsoft.com/office/drawing/2014/main" id="{D633AE2E-4AD5-31C5-9725-B9C5FEEB68C9}"/>
              </a:ext>
            </a:extLst>
          </p:cNvPr>
          <p:cNvSpPr txBox="1"/>
          <p:nvPr/>
        </p:nvSpPr>
        <p:spPr>
          <a:xfrm>
            <a:off x="9563265" y="542864"/>
            <a:ext cx="2592288" cy="523220"/>
          </a:xfrm>
          <a:prstGeom prst="rect">
            <a:avLst/>
          </a:prstGeom>
          <a:noFill/>
          <a:ln>
            <a:solidFill>
              <a:schemeClr val="bg1"/>
            </a:solidFill>
          </a:ln>
        </p:spPr>
        <p:txBody>
          <a:bodyPr wrap="square" rtlCol="0">
            <a:spAutoFit/>
          </a:bodyPr>
          <a:lstStyle/>
          <a:p>
            <a:r>
              <a:rPr lang="en-US" altLang="zh-CN" sz="2800" dirty="0" err="1">
                <a:solidFill>
                  <a:schemeClr val="bg1"/>
                </a:solidFill>
              </a:rPr>
              <a:t>Dharmaguptaka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F0A9B265-EFCB-AE02-3CC3-58E9EA8F16CF}"/>
              </a:ext>
            </a:extLst>
          </p:cNvPr>
          <p:cNvSpPr txBox="1"/>
          <p:nvPr/>
        </p:nvSpPr>
        <p:spPr>
          <a:xfrm>
            <a:off x="10459418" y="1740848"/>
            <a:ext cx="1803105" cy="523220"/>
          </a:xfrm>
          <a:prstGeom prst="rect">
            <a:avLst/>
          </a:prstGeom>
          <a:noFill/>
          <a:ln>
            <a:solidFill>
              <a:schemeClr val="bg1"/>
            </a:solidFill>
          </a:ln>
        </p:spPr>
        <p:txBody>
          <a:bodyPr wrap="square" rtlCol="0">
            <a:spAutoFit/>
          </a:bodyPr>
          <a:lstStyle/>
          <a:p>
            <a:r>
              <a:rPr lang="en-US" altLang="zh-CN" sz="2800" dirty="0" err="1">
                <a:solidFill>
                  <a:schemeClr val="bg1"/>
                </a:solidFill>
              </a:rPr>
              <a:t>Theravāda</a:t>
            </a:r>
            <a:endParaRPr lang="en-US" altLang="zh-CN" sz="2800" dirty="0">
              <a:solidFill>
                <a:schemeClr val="bg1"/>
              </a:solidFill>
            </a:endParaRPr>
          </a:p>
        </p:txBody>
      </p:sp>
      <p:cxnSp>
        <p:nvCxnSpPr>
          <p:cNvPr id="16" name="直線單箭頭接點 15">
            <a:extLst>
              <a:ext uri="{FF2B5EF4-FFF2-40B4-BE49-F238E27FC236}">
                <a16:creationId xmlns:a16="http://schemas.microsoft.com/office/drawing/2014/main" id="{7EF843D4-DFCE-7CC8-20FA-DFC21848BC0E}"/>
              </a:ext>
            </a:extLst>
          </p:cNvPr>
          <p:cNvCxnSpPr>
            <a:cxnSpLocks/>
            <a:stCxn id="9" idx="3"/>
            <a:endCxn id="13" idx="1"/>
          </p:cNvCxnSpPr>
          <p:nvPr/>
        </p:nvCxnSpPr>
        <p:spPr>
          <a:xfrm flipV="1">
            <a:off x="6807030" y="282205"/>
            <a:ext cx="1531025" cy="1779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文字方塊 16">
            <a:extLst>
              <a:ext uri="{FF2B5EF4-FFF2-40B4-BE49-F238E27FC236}">
                <a16:creationId xmlns:a16="http://schemas.microsoft.com/office/drawing/2014/main" id="{E59A6616-1A89-8A68-6175-0499AB7ADD4C}"/>
              </a:ext>
            </a:extLst>
          </p:cNvPr>
          <p:cNvSpPr txBox="1"/>
          <p:nvPr/>
        </p:nvSpPr>
        <p:spPr>
          <a:xfrm>
            <a:off x="10459418" y="1057831"/>
            <a:ext cx="1656184" cy="523220"/>
          </a:xfrm>
          <a:prstGeom prst="rect">
            <a:avLst/>
          </a:prstGeom>
          <a:noFill/>
          <a:ln>
            <a:solidFill>
              <a:schemeClr val="bg1"/>
            </a:solidFill>
          </a:ln>
        </p:spPr>
        <p:txBody>
          <a:bodyPr wrap="square" rtlCol="0">
            <a:spAutoFit/>
          </a:bodyPr>
          <a:lstStyle/>
          <a:p>
            <a:r>
              <a:rPr lang="en-US" altLang="zh-CN" sz="2800" dirty="0" err="1">
                <a:solidFill>
                  <a:schemeClr val="bg1"/>
                </a:solidFill>
              </a:rPr>
              <a:t>Kāśyapīya</a:t>
            </a:r>
            <a:endParaRPr lang="en-US" altLang="zh-CN" sz="2800" dirty="0">
              <a:solidFill>
                <a:schemeClr val="bg1"/>
              </a:solidFill>
            </a:endParaRPr>
          </a:p>
        </p:txBody>
      </p:sp>
      <p:sp>
        <p:nvSpPr>
          <p:cNvPr id="18" name="文字方塊 17">
            <a:extLst>
              <a:ext uri="{FF2B5EF4-FFF2-40B4-BE49-F238E27FC236}">
                <a16:creationId xmlns:a16="http://schemas.microsoft.com/office/drawing/2014/main" id="{2810987A-0C4A-002E-CD07-DF16D7FABB3B}"/>
              </a:ext>
            </a:extLst>
          </p:cNvPr>
          <p:cNvSpPr txBox="1"/>
          <p:nvPr/>
        </p:nvSpPr>
        <p:spPr>
          <a:xfrm>
            <a:off x="7778407" y="1301315"/>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Tāmraparnīya</a:t>
            </a:r>
            <a:endParaRPr lang="en-US" altLang="zh-CN" sz="2800" dirty="0">
              <a:solidFill>
                <a:schemeClr val="bg1"/>
              </a:solidFill>
            </a:endParaRPr>
          </a:p>
        </p:txBody>
      </p:sp>
      <p:cxnSp>
        <p:nvCxnSpPr>
          <p:cNvPr id="19" name="直線單箭頭接點 18">
            <a:extLst>
              <a:ext uri="{FF2B5EF4-FFF2-40B4-BE49-F238E27FC236}">
                <a16:creationId xmlns:a16="http://schemas.microsoft.com/office/drawing/2014/main" id="{8B364273-C38B-0557-118B-241E06FA9412}"/>
              </a:ext>
            </a:extLst>
          </p:cNvPr>
          <p:cNvCxnSpPr>
            <a:cxnSpLocks/>
            <a:stCxn id="9" idx="3"/>
            <a:endCxn id="14" idx="1"/>
          </p:cNvCxnSpPr>
          <p:nvPr/>
        </p:nvCxnSpPr>
        <p:spPr>
          <a:xfrm>
            <a:off x="6807030" y="460123"/>
            <a:ext cx="2756235" cy="34435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52CF9B0B-DB75-67B4-978C-F8DBA1B48100}"/>
              </a:ext>
            </a:extLst>
          </p:cNvPr>
          <p:cNvCxnSpPr>
            <a:cxnSpLocks/>
            <a:stCxn id="9" idx="3"/>
            <a:endCxn id="17" idx="1"/>
          </p:cNvCxnSpPr>
          <p:nvPr/>
        </p:nvCxnSpPr>
        <p:spPr>
          <a:xfrm>
            <a:off x="6807030" y="460123"/>
            <a:ext cx="3652388" cy="8593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789D8AAE-D7E6-EADE-8536-C36154A14F95}"/>
              </a:ext>
            </a:extLst>
          </p:cNvPr>
          <p:cNvCxnSpPr>
            <a:cxnSpLocks/>
            <a:stCxn id="9" idx="3"/>
            <a:endCxn id="18" idx="1"/>
          </p:cNvCxnSpPr>
          <p:nvPr/>
        </p:nvCxnSpPr>
        <p:spPr>
          <a:xfrm>
            <a:off x="6807030" y="460123"/>
            <a:ext cx="971377" cy="110280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F99F5D46-D679-A21A-68FF-4014F802DD5A}"/>
              </a:ext>
            </a:extLst>
          </p:cNvPr>
          <p:cNvCxnSpPr>
            <a:cxnSpLocks/>
            <a:stCxn id="18" idx="3"/>
            <a:endCxn id="15" idx="1"/>
          </p:cNvCxnSpPr>
          <p:nvPr/>
        </p:nvCxnSpPr>
        <p:spPr>
          <a:xfrm>
            <a:off x="10010655" y="1562925"/>
            <a:ext cx="448763" cy="43953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3" name="文字方塊 22">
            <a:extLst>
              <a:ext uri="{FF2B5EF4-FFF2-40B4-BE49-F238E27FC236}">
                <a16:creationId xmlns:a16="http://schemas.microsoft.com/office/drawing/2014/main" id="{A0BB3C1D-D50C-8943-4634-3060052E8711}"/>
              </a:ext>
            </a:extLst>
          </p:cNvPr>
          <p:cNvSpPr txBox="1"/>
          <p:nvPr/>
        </p:nvSpPr>
        <p:spPr>
          <a:xfrm>
            <a:off x="8172569" y="1977872"/>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Vaibhāṣika</a:t>
            </a:r>
            <a:endParaRPr lang="en-US" altLang="zh-CN" sz="2800" dirty="0">
              <a:solidFill>
                <a:schemeClr val="bg1"/>
              </a:solidFill>
            </a:endParaRPr>
          </a:p>
        </p:txBody>
      </p:sp>
      <p:sp>
        <p:nvSpPr>
          <p:cNvPr id="24" name="文字方塊 23">
            <a:extLst>
              <a:ext uri="{FF2B5EF4-FFF2-40B4-BE49-F238E27FC236}">
                <a16:creationId xmlns:a16="http://schemas.microsoft.com/office/drawing/2014/main" id="{C54B5AE2-FB9A-94B9-315B-DC66F673E7B6}"/>
              </a:ext>
            </a:extLst>
          </p:cNvPr>
          <p:cNvSpPr txBox="1"/>
          <p:nvPr/>
        </p:nvSpPr>
        <p:spPr>
          <a:xfrm>
            <a:off x="8834300" y="2611889"/>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Dārṣṭāntikas</a:t>
            </a:r>
            <a:endParaRPr lang="en-US" altLang="zh-CN" sz="2800" dirty="0">
              <a:solidFill>
                <a:schemeClr val="bg1"/>
              </a:solidFill>
            </a:endParaRPr>
          </a:p>
        </p:txBody>
      </p:sp>
      <p:cxnSp>
        <p:nvCxnSpPr>
          <p:cNvPr id="25" name="直線單箭頭接點 24">
            <a:extLst>
              <a:ext uri="{FF2B5EF4-FFF2-40B4-BE49-F238E27FC236}">
                <a16:creationId xmlns:a16="http://schemas.microsoft.com/office/drawing/2014/main" id="{1786B5FF-680F-2D28-DA41-93CA3ECAA596}"/>
              </a:ext>
            </a:extLst>
          </p:cNvPr>
          <p:cNvCxnSpPr>
            <a:cxnSpLocks/>
            <a:stCxn id="11" idx="3"/>
            <a:endCxn id="23" idx="1"/>
          </p:cNvCxnSpPr>
          <p:nvPr/>
        </p:nvCxnSpPr>
        <p:spPr>
          <a:xfrm>
            <a:off x="6310437" y="1381524"/>
            <a:ext cx="1862132" cy="8579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6" name="文字方塊 25">
            <a:extLst>
              <a:ext uri="{FF2B5EF4-FFF2-40B4-BE49-F238E27FC236}">
                <a16:creationId xmlns:a16="http://schemas.microsoft.com/office/drawing/2014/main" id="{B81197A4-E0C8-0716-E2C2-EFE91EE8F3EA}"/>
              </a:ext>
            </a:extLst>
          </p:cNvPr>
          <p:cNvSpPr txBox="1"/>
          <p:nvPr/>
        </p:nvSpPr>
        <p:spPr>
          <a:xfrm>
            <a:off x="9181918" y="3197192"/>
            <a:ext cx="1919740" cy="523220"/>
          </a:xfrm>
          <a:prstGeom prst="rect">
            <a:avLst/>
          </a:prstGeom>
          <a:noFill/>
          <a:ln w="31750">
            <a:solidFill>
              <a:srgbClr val="FFFF00"/>
            </a:solidFill>
          </a:ln>
        </p:spPr>
        <p:txBody>
          <a:bodyPr wrap="square" rtlCol="0">
            <a:spAutoFit/>
          </a:bodyPr>
          <a:lstStyle/>
          <a:p>
            <a:r>
              <a:rPr lang="en-US" altLang="zh-CN" sz="2800" dirty="0" err="1">
                <a:solidFill>
                  <a:srgbClr val="FFFF00"/>
                </a:solidFill>
              </a:rPr>
              <a:t>Sautrāntika</a:t>
            </a:r>
            <a:endParaRPr lang="en-US" altLang="zh-CN" sz="2800" dirty="0">
              <a:solidFill>
                <a:srgbClr val="FFFF00"/>
              </a:solidFill>
            </a:endParaRPr>
          </a:p>
        </p:txBody>
      </p:sp>
      <p:sp>
        <p:nvSpPr>
          <p:cNvPr id="27" name="文字方塊 26">
            <a:extLst>
              <a:ext uri="{FF2B5EF4-FFF2-40B4-BE49-F238E27FC236}">
                <a16:creationId xmlns:a16="http://schemas.microsoft.com/office/drawing/2014/main" id="{AC4E42E1-DB0E-2EAB-CF51-1F1AC6ECDA82}"/>
              </a:ext>
            </a:extLst>
          </p:cNvPr>
          <p:cNvSpPr txBox="1"/>
          <p:nvPr/>
        </p:nvSpPr>
        <p:spPr>
          <a:xfrm>
            <a:off x="9346167" y="3782495"/>
            <a:ext cx="2952328" cy="523220"/>
          </a:xfrm>
          <a:prstGeom prst="rect">
            <a:avLst/>
          </a:prstGeom>
          <a:noFill/>
          <a:ln>
            <a:solidFill>
              <a:schemeClr val="bg1"/>
            </a:solidFill>
          </a:ln>
        </p:spPr>
        <p:txBody>
          <a:bodyPr wrap="square" rtlCol="0">
            <a:spAutoFit/>
          </a:bodyPr>
          <a:lstStyle/>
          <a:p>
            <a:r>
              <a:rPr lang="en-US" altLang="zh-CN" sz="2800" dirty="0" err="1">
                <a:solidFill>
                  <a:schemeClr val="bg1"/>
                </a:solidFill>
              </a:rPr>
              <a:t>Mūlasarvāstivādag</a:t>
            </a:r>
            <a:endParaRPr lang="en-US" altLang="zh-CN" sz="2000" dirty="0">
              <a:solidFill>
                <a:schemeClr val="bg1"/>
              </a:solidFill>
            </a:endParaRPr>
          </a:p>
        </p:txBody>
      </p:sp>
      <p:cxnSp>
        <p:nvCxnSpPr>
          <p:cNvPr id="28" name="直線單箭頭接點 27">
            <a:extLst>
              <a:ext uri="{FF2B5EF4-FFF2-40B4-BE49-F238E27FC236}">
                <a16:creationId xmlns:a16="http://schemas.microsoft.com/office/drawing/2014/main" id="{C2D26048-6523-D9C2-0233-EDFF629C1E2F}"/>
              </a:ext>
            </a:extLst>
          </p:cNvPr>
          <p:cNvCxnSpPr>
            <a:cxnSpLocks/>
            <a:stCxn id="11" idx="3"/>
            <a:endCxn id="24" idx="1"/>
          </p:cNvCxnSpPr>
          <p:nvPr/>
        </p:nvCxnSpPr>
        <p:spPr>
          <a:xfrm>
            <a:off x="6310437" y="1381524"/>
            <a:ext cx="2523863" cy="149197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單箭頭接點 28">
            <a:extLst>
              <a:ext uri="{FF2B5EF4-FFF2-40B4-BE49-F238E27FC236}">
                <a16:creationId xmlns:a16="http://schemas.microsoft.com/office/drawing/2014/main" id="{CC2B0C1C-20B1-C6E1-4C6C-7660051DC23C}"/>
              </a:ext>
            </a:extLst>
          </p:cNvPr>
          <p:cNvCxnSpPr>
            <a:cxnSpLocks/>
            <a:stCxn id="11" idx="3"/>
            <a:endCxn id="26" idx="1"/>
          </p:cNvCxnSpPr>
          <p:nvPr/>
        </p:nvCxnSpPr>
        <p:spPr>
          <a:xfrm>
            <a:off x="6310437" y="1381524"/>
            <a:ext cx="2871481" cy="20772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單箭頭接點 29">
            <a:extLst>
              <a:ext uri="{FF2B5EF4-FFF2-40B4-BE49-F238E27FC236}">
                <a16:creationId xmlns:a16="http://schemas.microsoft.com/office/drawing/2014/main" id="{3704868F-6EFF-7655-89E1-C60377132FEC}"/>
              </a:ext>
            </a:extLst>
          </p:cNvPr>
          <p:cNvCxnSpPr>
            <a:cxnSpLocks/>
            <a:stCxn id="11" idx="3"/>
            <a:endCxn id="27" idx="1"/>
          </p:cNvCxnSpPr>
          <p:nvPr/>
        </p:nvCxnSpPr>
        <p:spPr>
          <a:xfrm>
            <a:off x="6310437" y="1381524"/>
            <a:ext cx="3035730" cy="266258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直線單箭頭接點 30">
            <a:extLst>
              <a:ext uri="{FF2B5EF4-FFF2-40B4-BE49-F238E27FC236}">
                <a16:creationId xmlns:a16="http://schemas.microsoft.com/office/drawing/2014/main" id="{B26CF4C3-CBD4-350D-A2CC-78F60A00495B}"/>
              </a:ext>
            </a:extLst>
          </p:cNvPr>
          <p:cNvCxnSpPr>
            <a:cxnSpLocks/>
          </p:cNvCxnSpPr>
          <p:nvPr/>
        </p:nvCxnSpPr>
        <p:spPr>
          <a:xfrm flipH="1">
            <a:off x="8455872" y="3585931"/>
            <a:ext cx="723924" cy="196564"/>
          </a:xfrm>
          <a:prstGeom prst="straightConnector1">
            <a:avLst/>
          </a:prstGeom>
          <a:ln w="444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32" name="矩形 31">
            <a:extLst>
              <a:ext uri="{FF2B5EF4-FFF2-40B4-BE49-F238E27FC236}">
                <a16:creationId xmlns:a16="http://schemas.microsoft.com/office/drawing/2014/main" id="{EFA77A64-68EB-A318-8760-3B1221A1942F}"/>
              </a:ext>
            </a:extLst>
          </p:cNvPr>
          <p:cNvSpPr/>
          <p:nvPr/>
        </p:nvSpPr>
        <p:spPr>
          <a:xfrm>
            <a:off x="117748" y="2866383"/>
            <a:ext cx="8184303" cy="412282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文字方塊 32">
            <a:extLst>
              <a:ext uri="{FF2B5EF4-FFF2-40B4-BE49-F238E27FC236}">
                <a16:creationId xmlns:a16="http://schemas.microsoft.com/office/drawing/2014/main" id="{44C48686-020C-5678-6E21-786121CC15F3}"/>
              </a:ext>
            </a:extLst>
          </p:cNvPr>
          <p:cNvSpPr txBox="1"/>
          <p:nvPr/>
        </p:nvSpPr>
        <p:spPr>
          <a:xfrm>
            <a:off x="261764" y="2978221"/>
            <a:ext cx="7876038" cy="3970318"/>
          </a:xfrm>
          <a:prstGeom prst="rect">
            <a:avLst/>
          </a:prstGeom>
          <a:noFill/>
          <a:ln>
            <a:solidFill>
              <a:srgbClr val="FFFF00"/>
            </a:solidFill>
          </a:ln>
        </p:spPr>
        <p:txBody>
          <a:bodyPr wrap="square" rtlCol="0">
            <a:spAutoFit/>
          </a:bodyPr>
          <a:lstStyle/>
          <a:p>
            <a:r>
              <a:rPr lang="en-US" altLang="zh-CN" sz="2800" dirty="0">
                <a:solidFill>
                  <a:schemeClr val="accent6"/>
                </a:solidFill>
              </a:rPr>
              <a:t>The </a:t>
            </a:r>
            <a:r>
              <a:rPr lang="en-US" altLang="zh-CN" sz="2800" b="1" dirty="0" err="1">
                <a:solidFill>
                  <a:schemeClr val="accent6"/>
                </a:solidFill>
              </a:rPr>
              <a:t>Sautrāntika</a:t>
            </a:r>
            <a:r>
              <a:rPr lang="en-US" altLang="zh-CN" sz="2800" dirty="0">
                <a:solidFill>
                  <a:schemeClr val="accent6"/>
                </a:solidFill>
              </a:rPr>
              <a:t> </a:t>
            </a:r>
            <a:r>
              <a:rPr lang="en-US" altLang="zh-CN" sz="2800" b="1" dirty="0">
                <a:solidFill>
                  <a:schemeClr val="accent6"/>
                </a:solidFill>
              </a:rPr>
              <a:t>("conclusions of sutras")</a:t>
            </a:r>
          </a:p>
          <a:p>
            <a:r>
              <a:rPr lang="en-US" altLang="zh-CN" sz="2800" dirty="0">
                <a:solidFill>
                  <a:schemeClr val="accent6"/>
                </a:solidFill>
              </a:rPr>
              <a:t>were an early Buddhist school generally believed to be descended from the </a:t>
            </a:r>
            <a:r>
              <a:rPr lang="en-US" altLang="zh-CN" sz="2800" dirty="0" err="1">
                <a:solidFill>
                  <a:schemeClr val="accent6"/>
                </a:solidFill>
              </a:rPr>
              <a:t>Sthavira</a:t>
            </a:r>
            <a:r>
              <a:rPr lang="en-US" altLang="zh-CN" sz="2800" dirty="0">
                <a:solidFill>
                  <a:schemeClr val="accent6"/>
                </a:solidFill>
              </a:rPr>
              <a:t> </a:t>
            </a:r>
            <a:r>
              <a:rPr lang="en-US" altLang="zh-CN" sz="2800" dirty="0" err="1">
                <a:solidFill>
                  <a:schemeClr val="accent6"/>
                </a:solidFill>
              </a:rPr>
              <a:t>nikāya</a:t>
            </a:r>
            <a:r>
              <a:rPr lang="en-US" altLang="zh-CN" sz="2800" dirty="0">
                <a:solidFill>
                  <a:schemeClr val="accent6"/>
                </a:solidFill>
              </a:rPr>
              <a:t> by way of their immediate parent school, the </a:t>
            </a:r>
            <a:r>
              <a:rPr lang="en-US" altLang="zh-CN" sz="2800" dirty="0" err="1">
                <a:solidFill>
                  <a:schemeClr val="accent6"/>
                </a:solidFill>
              </a:rPr>
              <a:t>Sarvāstivādins</a:t>
            </a:r>
            <a:r>
              <a:rPr lang="en-US" altLang="zh-CN" sz="2800" dirty="0">
                <a:solidFill>
                  <a:schemeClr val="accent6"/>
                </a:solidFill>
              </a:rPr>
              <a:t>. This school held the Buddhist sutras as central to their views, over and above the ideas presented in the Abhidharma literature. They hold the sutras, but not the Abhidharma commentaries (sastras), as authoritative.</a:t>
            </a:r>
            <a:endParaRPr lang="en-US" altLang="zh-CN" sz="2000" dirty="0">
              <a:solidFill>
                <a:schemeClr val="accent6"/>
              </a:solidFill>
            </a:endParaRPr>
          </a:p>
        </p:txBody>
      </p:sp>
    </p:spTree>
    <p:extLst>
      <p:ext uri="{BB962C8B-B14F-4D97-AF65-F5344CB8AC3E}">
        <p14:creationId xmlns:p14="http://schemas.microsoft.com/office/powerpoint/2010/main" val="7073835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59EA314-E336-831C-13AD-44998B1414A4}"/>
              </a:ext>
            </a:extLst>
          </p:cNvPr>
          <p:cNvSpPr txBox="1"/>
          <p:nvPr/>
        </p:nvSpPr>
        <p:spPr>
          <a:xfrm>
            <a:off x="117748" y="2805405"/>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sp>
        <p:nvSpPr>
          <p:cNvPr id="5" name="文字方塊 4">
            <a:extLst>
              <a:ext uri="{FF2B5EF4-FFF2-40B4-BE49-F238E27FC236}">
                <a16:creationId xmlns:a16="http://schemas.microsoft.com/office/drawing/2014/main" id="{4D46C854-877B-9C7D-D6E4-C8F0449BFB36}"/>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6" name="文字方塊 5">
            <a:extLst>
              <a:ext uri="{FF2B5EF4-FFF2-40B4-BE49-F238E27FC236}">
                <a16:creationId xmlns:a16="http://schemas.microsoft.com/office/drawing/2014/main" id="{E3A5E6C7-E81D-1F58-5D06-B77456BDA1CC}"/>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cxnSp>
        <p:nvCxnSpPr>
          <p:cNvPr id="7" name="直線單箭頭接點 6">
            <a:extLst>
              <a:ext uri="{FF2B5EF4-FFF2-40B4-BE49-F238E27FC236}">
                <a16:creationId xmlns:a16="http://schemas.microsoft.com/office/drawing/2014/main" id="{9825B448-98D2-7F0E-E927-5A6DDE61C1D2}"/>
              </a:ext>
            </a:extLst>
          </p:cNvPr>
          <p:cNvCxnSpPr>
            <a:cxnSpLocks/>
          </p:cNvCxnSpPr>
          <p:nvPr/>
        </p:nvCxnSpPr>
        <p:spPr>
          <a:xfrm>
            <a:off x="142208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AF6FD8FC-0561-D9D0-507D-A0CF96FDC165}"/>
              </a:ext>
            </a:extLst>
          </p:cNvPr>
          <p:cNvCxnSpPr>
            <a:cxnSpLocks/>
          </p:cNvCxnSpPr>
          <p:nvPr/>
        </p:nvCxnSpPr>
        <p:spPr>
          <a:xfrm flipV="1">
            <a:off x="1413892" y="2210738"/>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2397C67B-F8B4-61DF-98E8-FF6C89F4DB0D}"/>
              </a:ext>
            </a:extLst>
          </p:cNvPr>
          <p:cNvSpPr txBox="1"/>
          <p:nvPr/>
        </p:nvSpPr>
        <p:spPr>
          <a:xfrm>
            <a:off x="4222204"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10" name="直線單箭頭接點 9">
            <a:extLst>
              <a:ext uri="{FF2B5EF4-FFF2-40B4-BE49-F238E27FC236}">
                <a16:creationId xmlns:a16="http://schemas.microsoft.com/office/drawing/2014/main" id="{1EB1AAB7-76EE-C373-9A96-B6C2D1666225}"/>
              </a:ext>
            </a:extLst>
          </p:cNvPr>
          <p:cNvCxnSpPr>
            <a:cxnSpLocks/>
            <a:stCxn id="5" idx="3"/>
          </p:cNvCxnSpPr>
          <p:nvPr/>
        </p:nvCxnSpPr>
        <p:spPr>
          <a:xfrm flipV="1">
            <a:off x="3646140" y="620688"/>
            <a:ext cx="576064" cy="10914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文字方塊 10">
            <a:extLst>
              <a:ext uri="{FF2B5EF4-FFF2-40B4-BE49-F238E27FC236}">
                <a16:creationId xmlns:a16="http://schemas.microsoft.com/office/drawing/2014/main" id="{779215DB-1DB7-4588-C2DF-7579173CB353}"/>
              </a:ext>
            </a:extLst>
          </p:cNvPr>
          <p:cNvSpPr txBox="1"/>
          <p:nvPr/>
        </p:nvSpPr>
        <p:spPr>
          <a:xfrm>
            <a:off x="4222205"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12" name="直線單箭頭接點 11">
            <a:extLst>
              <a:ext uri="{FF2B5EF4-FFF2-40B4-BE49-F238E27FC236}">
                <a16:creationId xmlns:a16="http://schemas.microsoft.com/office/drawing/2014/main" id="{78901232-087D-74BF-38DC-8675D64E6B94}"/>
              </a:ext>
            </a:extLst>
          </p:cNvPr>
          <p:cNvCxnSpPr>
            <a:cxnSpLocks/>
          </p:cNvCxnSpPr>
          <p:nvPr/>
        </p:nvCxnSpPr>
        <p:spPr>
          <a:xfrm flipV="1">
            <a:off x="3646140" y="1514707"/>
            <a:ext cx="576064" cy="19743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E979BF10-84FF-5622-42BE-D2961EDAEC70}"/>
              </a:ext>
            </a:extLst>
          </p:cNvPr>
          <p:cNvSpPr txBox="1"/>
          <p:nvPr/>
        </p:nvSpPr>
        <p:spPr>
          <a:xfrm>
            <a:off x="8338055" y="20595"/>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Mahīśāsaka</a:t>
            </a:r>
            <a:endParaRPr lang="en-US" altLang="zh-CN" sz="2800" dirty="0">
              <a:solidFill>
                <a:schemeClr val="bg1"/>
              </a:solidFill>
            </a:endParaRPr>
          </a:p>
        </p:txBody>
      </p:sp>
      <p:sp>
        <p:nvSpPr>
          <p:cNvPr id="14" name="文字方塊 13">
            <a:extLst>
              <a:ext uri="{FF2B5EF4-FFF2-40B4-BE49-F238E27FC236}">
                <a16:creationId xmlns:a16="http://schemas.microsoft.com/office/drawing/2014/main" id="{571EFA05-3EFC-D6DB-2522-C4870802612B}"/>
              </a:ext>
            </a:extLst>
          </p:cNvPr>
          <p:cNvSpPr txBox="1"/>
          <p:nvPr/>
        </p:nvSpPr>
        <p:spPr>
          <a:xfrm>
            <a:off x="9563265" y="542864"/>
            <a:ext cx="2592288" cy="523220"/>
          </a:xfrm>
          <a:prstGeom prst="rect">
            <a:avLst/>
          </a:prstGeom>
          <a:noFill/>
          <a:ln>
            <a:solidFill>
              <a:schemeClr val="bg1"/>
            </a:solidFill>
          </a:ln>
        </p:spPr>
        <p:txBody>
          <a:bodyPr wrap="square" rtlCol="0">
            <a:spAutoFit/>
          </a:bodyPr>
          <a:lstStyle/>
          <a:p>
            <a:r>
              <a:rPr lang="en-US" altLang="zh-CN" sz="2800" dirty="0" err="1">
                <a:solidFill>
                  <a:schemeClr val="bg1"/>
                </a:solidFill>
              </a:rPr>
              <a:t>Dharmaguptaka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A456B1DF-A6A5-F120-42E4-738CA4EBB763}"/>
              </a:ext>
            </a:extLst>
          </p:cNvPr>
          <p:cNvSpPr txBox="1"/>
          <p:nvPr/>
        </p:nvSpPr>
        <p:spPr>
          <a:xfrm>
            <a:off x="10451860" y="1714346"/>
            <a:ext cx="1803105" cy="523220"/>
          </a:xfrm>
          <a:prstGeom prst="rect">
            <a:avLst/>
          </a:prstGeom>
          <a:noFill/>
          <a:ln>
            <a:solidFill>
              <a:srgbClr val="FFFF00"/>
            </a:solidFill>
          </a:ln>
        </p:spPr>
        <p:txBody>
          <a:bodyPr wrap="square" rtlCol="0">
            <a:spAutoFit/>
          </a:bodyPr>
          <a:lstStyle/>
          <a:p>
            <a:r>
              <a:rPr lang="en-US" altLang="zh-CN" sz="2800" dirty="0" err="1">
                <a:solidFill>
                  <a:srgbClr val="FFFF00"/>
                </a:solidFill>
              </a:rPr>
              <a:t>Theravāda</a:t>
            </a:r>
            <a:endParaRPr lang="en-US" altLang="zh-CN" sz="2800" dirty="0">
              <a:solidFill>
                <a:srgbClr val="FFFF00"/>
              </a:solidFill>
            </a:endParaRPr>
          </a:p>
        </p:txBody>
      </p:sp>
      <p:cxnSp>
        <p:nvCxnSpPr>
          <p:cNvPr id="16" name="直線單箭頭接點 15">
            <a:extLst>
              <a:ext uri="{FF2B5EF4-FFF2-40B4-BE49-F238E27FC236}">
                <a16:creationId xmlns:a16="http://schemas.microsoft.com/office/drawing/2014/main" id="{A69B7559-C9FF-2DAF-3FA2-D1ABDDF6549E}"/>
              </a:ext>
            </a:extLst>
          </p:cNvPr>
          <p:cNvCxnSpPr>
            <a:cxnSpLocks/>
            <a:stCxn id="9" idx="3"/>
            <a:endCxn id="13" idx="1"/>
          </p:cNvCxnSpPr>
          <p:nvPr/>
        </p:nvCxnSpPr>
        <p:spPr>
          <a:xfrm flipV="1">
            <a:off x="6807030" y="282205"/>
            <a:ext cx="1531025" cy="1779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文字方塊 16">
            <a:extLst>
              <a:ext uri="{FF2B5EF4-FFF2-40B4-BE49-F238E27FC236}">
                <a16:creationId xmlns:a16="http://schemas.microsoft.com/office/drawing/2014/main" id="{A522A50A-AA29-EDFD-3F36-3D8018CD641B}"/>
              </a:ext>
            </a:extLst>
          </p:cNvPr>
          <p:cNvSpPr txBox="1"/>
          <p:nvPr/>
        </p:nvSpPr>
        <p:spPr>
          <a:xfrm>
            <a:off x="10459418" y="1057831"/>
            <a:ext cx="1656184" cy="523220"/>
          </a:xfrm>
          <a:prstGeom prst="rect">
            <a:avLst/>
          </a:prstGeom>
          <a:noFill/>
          <a:ln>
            <a:solidFill>
              <a:schemeClr val="bg1"/>
            </a:solidFill>
          </a:ln>
        </p:spPr>
        <p:txBody>
          <a:bodyPr wrap="square" rtlCol="0">
            <a:spAutoFit/>
          </a:bodyPr>
          <a:lstStyle/>
          <a:p>
            <a:r>
              <a:rPr lang="en-US" altLang="zh-CN" sz="2800" dirty="0" err="1">
                <a:solidFill>
                  <a:schemeClr val="bg1"/>
                </a:solidFill>
              </a:rPr>
              <a:t>Kāśyapīya</a:t>
            </a:r>
            <a:endParaRPr lang="en-US" altLang="zh-CN" sz="2800" dirty="0">
              <a:solidFill>
                <a:schemeClr val="bg1"/>
              </a:solidFill>
            </a:endParaRPr>
          </a:p>
        </p:txBody>
      </p:sp>
      <p:sp>
        <p:nvSpPr>
          <p:cNvPr id="18" name="文字方塊 17">
            <a:extLst>
              <a:ext uri="{FF2B5EF4-FFF2-40B4-BE49-F238E27FC236}">
                <a16:creationId xmlns:a16="http://schemas.microsoft.com/office/drawing/2014/main" id="{ABF4BC6C-3DB8-58C2-6675-7D42F7D2BB70}"/>
              </a:ext>
            </a:extLst>
          </p:cNvPr>
          <p:cNvSpPr txBox="1"/>
          <p:nvPr/>
        </p:nvSpPr>
        <p:spPr>
          <a:xfrm>
            <a:off x="7778407" y="1301315"/>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Tāmraparnīya</a:t>
            </a:r>
            <a:endParaRPr lang="en-US" altLang="zh-CN" sz="2800" dirty="0">
              <a:solidFill>
                <a:schemeClr val="bg1"/>
              </a:solidFill>
            </a:endParaRPr>
          </a:p>
        </p:txBody>
      </p:sp>
      <p:cxnSp>
        <p:nvCxnSpPr>
          <p:cNvPr id="19" name="直線單箭頭接點 18">
            <a:extLst>
              <a:ext uri="{FF2B5EF4-FFF2-40B4-BE49-F238E27FC236}">
                <a16:creationId xmlns:a16="http://schemas.microsoft.com/office/drawing/2014/main" id="{20360C87-7862-1146-13B0-FBAA327D5499}"/>
              </a:ext>
            </a:extLst>
          </p:cNvPr>
          <p:cNvCxnSpPr>
            <a:cxnSpLocks/>
            <a:stCxn id="9" idx="3"/>
            <a:endCxn id="14" idx="1"/>
          </p:cNvCxnSpPr>
          <p:nvPr/>
        </p:nvCxnSpPr>
        <p:spPr>
          <a:xfrm>
            <a:off x="6807030" y="460123"/>
            <a:ext cx="2756235" cy="34435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6BB2A9D4-8602-FEC2-7490-0539479BA629}"/>
              </a:ext>
            </a:extLst>
          </p:cNvPr>
          <p:cNvCxnSpPr>
            <a:cxnSpLocks/>
            <a:stCxn id="9" idx="3"/>
            <a:endCxn id="17" idx="1"/>
          </p:cNvCxnSpPr>
          <p:nvPr/>
        </p:nvCxnSpPr>
        <p:spPr>
          <a:xfrm>
            <a:off x="6807030" y="460123"/>
            <a:ext cx="3652388" cy="8593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7FB35FD9-6A9E-FCD7-C956-8371FE142CEE}"/>
              </a:ext>
            </a:extLst>
          </p:cNvPr>
          <p:cNvCxnSpPr>
            <a:cxnSpLocks/>
            <a:stCxn id="9" idx="3"/>
            <a:endCxn id="18" idx="1"/>
          </p:cNvCxnSpPr>
          <p:nvPr/>
        </p:nvCxnSpPr>
        <p:spPr>
          <a:xfrm>
            <a:off x="6807030" y="460123"/>
            <a:ext cx="971377" cy="110280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899EA7B2-4E2F-4C4B-BFF9-D8BA5C13F185}"/>
              </a:ext>
            </a:extLst>
          </p:cNvPr>
          <p:cNvCxnSpPr>
            <a:cxnSpLocks/>
            <a:stCxn id="18" idx="3"/>
            <a:endCxn id="15" idx="1"/>
          </p:cNvCxnSpPr>
          <p:nvPr/>
        </p:nvCxnSpPr>
        <p:spPr>
          <a:xfrm>
            <a:off x="10010655" y="1562925"/>
            <a:ext cx="441205" cy="41303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3" name="文字方塊 22">
            <a:extLst>
              <a:ext uri="{FF2B5EF4-FFF2-40B4-BE49-F238E27FC236}">
                <a16:creationId xmlns:a16="http://schemas.microsoft.com/office/drawing/2014/main" id="{77476A65-70B0-0313-D76B-A4087348D3FF}"/>
              </a:ext>
            </a:extLst>
          </p:cNvPr>
          <p:cNvSpPr txBox="1"/>
          <p:nvPr/>
        </p:nvSpPr>
        <p:spPr>
          <a:xfrm>
            <a:off x="8172569" y="1977872"/>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Vaibhāṣika</a:t>
            </a:r>
            <a:endParaRPr lang="en-US" altLang="zh-CN" sz="2800" dirty="0">
              <a:solidFill>
                <a:schemeClr val="bg1"/>
              </a:solidFill>
            </a:endParaRPr>
          </a:p>
        </p:txBody>
      </p:sp>
      <p:sp>
        <p:nvSpPr>
          <p:cNvPr id="24" name="文字方塊 23">
            <a:extLst>
              <a:ext uri="{FF2B5EF4-FFF2-40B4-BE49-F238E27FC236}">
                <a16:creationId xmlns:a16="http://schemas.microsoft.com/office/drawing/2014/main" id="{944A4A31-F7BE-9F02-3A92-7FDEEEB523B2}"/>
              </a:ext>
            </a:extLst>
          </p:cNvPr>
          <p:cNvSpPr txBox="1"/>
          <p:nvPr/>
        </p:nvSpPr>
        <p:spPr>
          <a:xfrm>
            <a:off x="8834300" y="2611889"/>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Dārṣṭāntikas</a:t>
            </a:r>
            <a:endParaRPr lang="en-US" altLang="zh-CN" sz="2800" dirty="0">
              <a:solidFill>
                <a:schemeClr val="bg1"/>
              </a:solidFill>
            </a:endParaRPr>
          </a:p>
        </p:txBody>
      </p:sp>
      <p:cxnSp>
        <p:nvCxnSpPr>
          <p:cNvPr id="25" name="直線單箭頭接點 24">
            <a:extLst>
              <a:ext uri="{FF2B5EF4-FFF2-40B4-BE49-F238E27FC236}">
                <a16:creationId xmlns:a16="http://schemas.microsoft.com/office/drawing/2014/main" id="{C9CC91DF-0CD2-2652-92E9-BE94316E3C3C}"/>
              </a:ext>
            </a:extLst>
          </p:cNvPr>
          <p:cNvCxnSpPr>
            <a:cxnSpLocks/>
            <a:stCxn id="11" idx="3"/>
            <a:endCxn id="23" idx="1"/>
          </p:cNvCxnSpPr>
          <p:nvPr/>
        </p:nvCxnSpPr>
        <p:spPr>
          <a:xfrm>
            <a:off x="6310437" y="1381524"/>
            <a:ext cx="1862132" cy="8579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6" name="文字方塊 25">
            <a:extLst>
              <a:ext uri="{FF2B5EF4-FFF2-40B4-BE49-F238E27FC236}">
                <a16:creationId xmlns:a16="http://schemas.microsoft.com/office/drawing/2014/main" id="{F41EF181-10EA-54F8-B960-86C671BE0EF5}"/>
              </a:ext>
            </a:extLst>
          </p:cNvPr>
          <p:cNvSpPr txBox="1"/>
          <p:nvPr/>
        </p:nvSpPr>
        <p:spPr>
          <a:xfrm>
            <a:off x="9181918" y="3197192"/>
            <a:ext cx="1919740" cy="523220"/>
          </a:xfrm>
          <a:prstGeom prst="rect">
            <a:avLst/>
          </a:prstGeom>
          <a:noFill/>
          <a:ln>
            <a:solidFill>
              <a:schemeClr val="bg1"/>
            </a:solidFill>
          </a:ln>
        </p:spPr>
        <p:txBody>
          <a:bodyPr wrap="square" rtlCol="0">
            <a:spAutoFit/>
          </a:bodyPr>
          <a:lstStyle/>
          <a:p>
            <a:r>
              <a:rPr lang="en-US" altLang="zh-CN" sz="2800" dirty="0" err="1">
                <a:solidFill>
                  <a:schemeClr val="bg1"/>
                </a:solidFill>
              </a:rPr>
              <a:t>Sautrāntika</a:t>
            </a:r>
            <a:endParaRPr lang="en-US" altLang="zh-CN" sz="2800" dirty="0">
              <a:solidFill>
                <a:schemeClr val="bg1"/>
              </a:solidFill>
            </a:endParaRPr>
          </a:p>
        </p:txBody>
      </p:sp>
      <p:sp>
        <p:nvSpPr>
          <p:cNvPr id="27" name="文字方塊 26">
            <a:extLst>
              <a:ext uri="{FF2B5EF4-FFF2-40B4-BE49-F238E27FC236}">
                <a16:creationId xmlns:a16="http://schemas.microsoft.com/office/drawing/2014/main" id="{CBA77C17-2913-DE13-0173-B4F460D1716A}"/>
              </a:ext>
            </a:extLst>
          </p:cNvPr>
          <p:cNvSpPr txBox="1"/>
          <p:nvPr/>
        </p:nvSpPr>
        <p:spPr>
          <a:xfrm>
            <a:off x="9346167" y="3782495"/>
            <a:ext cx="2952328" cy="523220"/>
          </a:xfrm>
          <a:prstGeom prst="rect">
            <a:avLst/>
          </a:prstGeom>
          <a:noFill/>
          <a:ln>
            <a:solidFill>
              <a:schemeClr val="bg1"/>
            </a:solidFill>
          </a:ln>
        </p:spPr>
        <p:txBody>
          <a:bodyPr wrap="square" rtlCol="0">
            <a:spAutoFit/>
          </a:bodyPr>
          <a:lstStyle/>
          <a:p>
            <a:r>
              <a:rPr lang="en-US" altLang="zh-CN" sz="2800" dirty="0" err="1">
                <a:solidFill>
                  <a:schemeClr val="bg1"/>
                </a:solidFill>
              </a:rPr>
              <a:t>Mūlasarvāstivādag</a:t>
            </a:r>
            <a:endParaRPr lang="en-US" altLang="zh-CN" sz="2000" dirty="0">
              <a:solidFill>
                <a:schemeClr val="bg1"/>
              </a:solidFill>
            </a:endParaRPr>
          </a:p>
        </p:txBody>
      </p:sp>
      <p:cxnSp>
        <p:nvCxnSpPr>
          <p:cNvPr id="28" name="直線單箭頭接點 27">
            <a:extLst>
              <a:ext uri="{FF2B5EF4-FFF2-40B4-BE49-F238E27FC236}">
                <a16:creationId xmlns:a16="http://schemas.microsoft.com/office/drawing/2014/main" id="{4B90EC5B-ADF1-F679-E675-53C2AE66B9E7}"/>
              </a:ext>
            </a:extLst>
          </p:cNvPr>
          <p:cNvCxnSpPr>
            <a:cxnSpLocks/>
            <a:stCxn id="11" idx="3"/>
            <a:endCxn id="24" idx="1"/>
          </p:cNvCxnSpPr>
          <p:nvPr/>
        </p:nvCxnSpPr>
        <p:spPr>
          <a:xfrm>
            <a:off x="6310437" y="1381524"/>
            <a:ext cx="2523863" cy="149197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單箭頭接點 28">
            <a:extLst>
              <a:ext uri="{FF2B5EF4-FFF2-40B4-BE49-F238E27FC236}">
                <a16:creationId xmlns:a16="http://schemas.microsoft.com/office/drawing/2014/main" id="{E25A7BE9-412F-EE85-F295-022398C78967}"/>
              </a:ext>
            </a:extLst>
          </p:cNvPr>
          <p:cNvCxnSpPr>
            <a:cxnSpLocks/>
            <a:stCxn id="11" idx="3"/>
            <a:endCxn id="26" idx="1"/>
          </p:cNvCxnSpPr>
          <p:nvPr/>
        </p:nvCxnSpPr>
        <p:spPr>
          <a:xfrm>
            <a:off x="6310437" y="1381524"/>
            <a:ext cx="2871481" cy="20772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單箭頭接點 29">
            <a:extLst>
              <a:ext uri="{FF2B5EF4-FFF2-40B4-BE49-F238E27FC236}">
                <a16:creationId xmlns:a16="http://schemas.microsoft.com/office/drawing/2014/main" id="{8EDB75F2-A3A1-E7F5-664A-43CC93105239}"/>
              </a:ext>
            </a:extLst>
          </p:cNvPr>
          <p:cNvCxnSpPr>
            <a:cxnSpLocks/>
            <a:stCxn id="11" idx="3"/>
            <a:endCxn id="27" idx="1"/>
          </p:cNvCxnSpPr>
          <p:nvPr/>
        </p:nvCxnSpPr>
        <p:spPr>
          <a:xfrm>
            <a:off x="6310437" y="1381524"/>
            <a:ext cx="3035730" cy="266258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8063219B-60FD-92C3-9F75-23687BFEBD2A}"/>
              </a:ext>
            </a:extLst>
          </p:cNvPr>
          <p:cNvSpPr txBox="1"/>
          <p:nvPr/>
        </p:nvSpPr>
        <p:spPr>
          <a:xfrm>
            <a:off x="4596831" y="1888510"/>
            <a:ext cx="2088232" cy="523220"/>
          </a:xfrm>
          <a:prstGeom prst="rect">
            <a:avLst/>
          </a:prstGeom>
          <a:noFill/>
          <a:ln>
            <a:solidFill>
              <a:srgbClr val="FFFF00"/>
            </a:solidFill>
          </a:ln>
        </p:spPr>
        <p:txBody>
          <a:bodyPr wrap="square" rtlCol="0">
            <a:spAutoFit/>
          </a:bodyPr>
          <a:lstStyle/>
          <a:p>
            <a:r>
              <a:rPr lang="en-US" altLang="zh-CN" sz="2800" dirty="0" err="1">
                <a:solidFill>
                  <a:srgbClr val="FFFF00"/>
                </a:solidFill>
              </a:rPr>
              <a:t>Vatsīputrīya</a:t>
            </a:r>
            <a:endParaRPr lang="en-US" altLang="zh-CN" sz="2000" dirty="0">
              <a:solidFill>
                <a:srgbClr val="FFFF00"/>
              </a:solidFill>
            </a:endParaRPr>
          </a:p>
        </p:txBody>
      </p:sp>
      <p:cxnSp>
        <p:nvCxnSpPr>
          <p:cNvPr id="32" name="直線單箭頭接點 31">
            <a:extLst>
              <a:ext uri="{FF2B5EF4-FFF2-40B4-BE49-F238E27FC236}">
                <a16:creationId xmlns:a16="http://schemas.microsoft.com/office/drawing/2014/main" id="{E4EB4D55-56AD-B2CF-6A49-A699C2573B92}"/>
              </a:ext>
            </a:extLst>
          </p:cNvPr>
          <p:cNvCxnSpPr>
            <a:cxnSpLocks/>
            <a:endCxn id="31" idx="1"/>
          </p:cNvCxnSpPr>
          <p:nvPr/>
        </p:nvCxnSpPr>
        <p:spPr>
          <a:xfrm>
            <a:off x="3646140" y="1712146"/>
            <a:ext cx="950691" cy="437974"/>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33" name="直線單箭頭接點 32">
            <a:extLst>
              <a:ext uri="{FF2B5EF4-FFF2-40B4-BE49-F238E27FC236}">
                <a16:creationId xmlns:a16="http://schemas.microsoft.com/office/drawing/2014/main" id="{07C476E9-F62E-11DD-69B3-A4C045A20A04}"/>
              </a:ext>
            </a:extLst>
          </p:cNvPr>
          <p:cNvCxnSpPr>
            <a:cxnSpLocks/>
            <a:stCxn id="31" idx="2"/>
          </p:cNvCxnSpPr>
          <p:nvPr/>
        </p:nvCxnSpPr>
        <p:spPr>
          <a:xfrm>
            <a:off x="5640947" y="2411730"/>
            <a:ext cx="505241" cy="268584"/>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34" name="矩形 33">
            <a:extLst>
              <a:ext uri="{FF2B5EF4-FFF2-40B4-BE49-F238E27FC236}">
                <a16:creationId xmlns:a16="http://schemas.microsoft.com/office/drawing/2014/main" id="{11801DE9-0F01-8261-395D-AC368D2037E7}"/>
              </a:ext>
            </a:extLst>
          </p:cNvPr>
          <p:cNvSpPr/>
          <p:nvPr/>
        </p:nvSpPr>
        <p:spPr>
          <a:xfrm>
            <a:off x="0" y="2710872"/>
            <a:ext cx="12188827" cy="412282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文字方塊 34">
            <a:extLst>
              <a:ext uri="{FF2B5EF4-FFF2-40B4-BE49-F238E27FC236}">
                <a16:creationId xmlns:a16="http://schemas.microsoft.com/office/drawing/2014/main" id="{A6C67D16-CA79-C2C2-D7C1-0AF8703C8470}"/>
              </a:ext>
            </a:extLst>
          </p:cNvPr>
          <p:cNvSpPr txBox="1"/>
          <p:nvPr/>
        </p:nvSpPr>
        <p:spPr>
          <a:xfrm>
            <a:off x="294448" y="2830818"/>
            <a:ext cx="11821154" cy="3963777"/>
          </a:xfrm>
          <a:prstGeom prst="rect">
            <a:avLst/>
          </a:prstGeom>
          <a:noFill/>
          <a:ln>
            <a:solidFill>
              <a:srgbClr val="FFFF00"/>
            </a:solidFill>
          </a:ln>
        </p:spPr>
        <p:txBody>
          <a:bodyPr wrap="square" rtlCol="0">
            <a:spAutoFit/>
          </a:bodyPr>
          <a:lstStyle/>
          <a:p>
            <a:pPr>
              <a:lnSpc>
                <a:spcPts val="3800"/>
              </a:lnSpc>
            </a:pPr>
            <a:r>
              <a:rPr lang="en-US" altLang="zh-CN" sz="2800" dirty="0">
                <a:solidFill>
                  <a:schemeClr val="accent6"/>
                </a:solidFill>
              </a:rPr>
              <a:t>Also known as </a:t>
            </a:r>
            <a:r>
              <a:rPr lang="en-US" altLang="zh-CN" sz="2800" dirty="0" err="1">
                <a:solidFill>
                  <a:schemeClr val="accent6"/>
                </a:solidFill>
              </a:rPr>
              <a:t>Pudgalavāda</a:t>
            </a:r>
            <a:r>
              <a:rPr lang="en-US" altLang="zh-CN" sz="2800" dirty="0">
                <a:solidFill>
                  <a:schemeClr val="accent6"/>
                </a:solidFill>
              </a:rPr>
              <a:t> ( "Personalism"). They were said to be "one of the most popular mainstream Buddhist sects in India for more than a thousand years." They asserted that while there is no </a:t>
            </a:r>
            <a:r>
              <a:rPr lang="en-US" altLang="zh-CN" sz="2800" dirty="0" err="1">
                <a:solidFill>
                  <a:schemeClr val="accent6"/>
                </a:solidFill>
              </a:rPr>
              <a:t>ātman</a:t>
            </a:r>
            <a:r>
              <a:rPr lang="en-US" altLang="zh-CN" sz="2800" dirty="0">
                <a:solidFill>
                  <a:schemeClr val="accent6"/>
                </a:solidFill>
              </a:rPr>
              <a:t>, there exists a </a:t>
            </a:r>
            <a:r>
              <a:rPr lang="en-US" altLang="zh-CN" sz="2800" dirty="0" err="1">
                <a:solidFill>
                  <a:schemeClr val="accent6"/>
                </a:solidFill>
              </a:rPr>
              <a:t>pudgala</a:t>
            </a:r>
            <a:r>
              <a:rPr lang="en-US" altLang="zh-CN" sz="2800" dirty="0">
                <a:solidFill>
                  <a:schemeClr val="accent6"/>
                </a:solidFill>
              </a:rPr>
              <a:t> (person) or sattva (being) which is neither a conditioned dharma nor an unconditioned dharma. This </a:t>
            </a:r>
            <a:r>
              <a:rPr lang="en-US" altLang="zh-CN" sz="2800" dirty="0" err="1">
                <a:solidFill>
                  <a:schemeClr val="accent6"/>
                </a:solidFill>
              </a:rPr>
              <a:t>pudgala</a:t>
            </a:r>
            <a:r>
              <a:rPr lang="en-US" altLang="zh-CN" sz="2800" dirty="0">
                <a:solidFill>
                  <a:schemeClr val="accent6"/>
                </a:solidFill>
              </a:rPr>
              <a:t> was what underwent rebirth through successive lives in samsara and what experiences nirvana. This person was "inexpressible" and indeterminate in its relation to the five aggregates and could not be said to be neither the same as the aggregates nor different. </a:t>
            </a:r>
          </a:p>
        </p:txBody>
      </p:sp>
    </p:spTree>
    <p:extLst>
      <p:ext uri="{BB962C8B-B14F-4D97-AF65-F5344CB8AC3E}">
        <p14:creationId xmlns:p14="http://schemas.microsoft.com/office/powerpoint/2010/main" val="1899997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P spid="35"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D8B26975-469F-2ADB-1813-3CD6C0574D11}"/>
              </a:ext>
            </a:extLst>
          </p:cNvPr>
          <p:cNvSpPr txBox="1"/>
          <p:nvPr/>
        </p:nvSpPr>
        <p:spPr>
          <a:xfrm>
            <a:off x="117748" y="2805405"/>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sp>
        <p:nvSpPr>
          <p:cNvPr id="5" name="文字方塊 4">
            <a:extLst>
              <a:ext uri="{FF2B5EF4-FFF2-40B4-BE49-F238E27FC236}">
                <a16:creationId xmlns:a16="http://schemas.microsoft.com/office/drawing/2014/main" id="{B21EB173-619C-E2E6-2382-A6F3DB3FF04A}"/>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6" name="文字方塊 5">
            <a:extLst>
              <a:ext uri="{FF2B5EF4-FFF2-40B4-BE49-F238E27FC236}">
                <a16:creationId xmlns:a16="http://schemas.microsoft.com/office/drawing/2014/main" id="{F132B7B5-47BC-A1B3-B3B8-3E81D14F4822}"/>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cxnSp>
        <p:nvCxnSpPr>
          <p:cNvPr id="7" name="直線單箭頭接點 6">
            <a:extLst>
              <a:ext uri="{FF2B5EF4-FFF2-40B4-BE49-F238E27FC236}">
                <a16:creationId xmlns:a16="http://schemas.microsoft.com/office/drawing/2014/main" id="{15538DF8-DF1A-D366-2B9A-BB23B0912CA9}"/>
              </a:ext>
            </a:extLst>
          </p:cNvPr>
          <p:cNvCxnSpPr>
            <a:cxnSpLocks/>
          </p:cNvCxnSpPr>
          <p:nvPr/>
        </p:nvCxnSpPr>
        <p:spPr>
          <a:xfrm>
            <a:off x="142208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F39C530B-C135-46DF-5DD9-1E8BA4E27781}"/>
              </a:ext>
            </a:extLst>
          </p:cNvPr>
          <p:cNvCxnSpPr>
            <a:cxnSpLocks/>
          </p:cNvCxnSpPr>
          <p:nvPr/>
        </p:nvCxnSpPr>
        <p:spPr>
          <a:xfrm flipV="1">
            <a:off x="1413892" y="2210738"/>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91A3F814-37BC-43B1-115F-1C2BE14E5B6E}"/>
              </a:ext>
            </a:extLst>
          </p:cNvPr>
          <p:cNvSpPr txBox="1"/>
          <p:nvPr/>
        </p:nvSpPr>
        <p:spPr>
          <a:xfrm>
            <a:off x="4222204"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10" name="直線單箭頭接點 9">
            <a:extLst>
              <a:ext uri="{FF2B5EF4-FFF2-40B4-BE49-F238E27FC236}">
                <a16:creationId xmlns:a16="http://schemas.microsoft.com/office/drawing/2014/main" id="{0C5324B4-652A-8D7C-34F0-E1140E976269}"/>
              </a:ext>
            </a:extLst>
          </p:cNvPr>
          <p:cNvCxnSpPr>
            <a:cxnSpLocks/>
            <a:stCxn id="5" idx="3"/>
          </p:cNvCxnSpPr>
          <p:nvPr/>
        </p:nvCxnSpPr>
        <p:spPr>
          <a:xfrm flipV="1">
            <a:off x="3646140" y="620688"/>
            <a:ext cx="576064" cy="10914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文字方塊 10">
            <a:extLst>
              <a:ext uri="{FF2B5EF4-FFF2-40B4-BE49-F238E27FC236}">
                <a16:creationId xmlns:a16="http://schemas.microsoft.com/office/drawing/2014/main" id="{9E849697-B298-C444-B472-B4B2DE152C7A}"/>
              </a:ext>
            </a:extLst>
          </p:cNvPr>
          <p:cNvSpPr txBox="1"/>
          <p:nvPr/>
        </p:nvSpPr>
        <p:spPr>
          <a:xfrm>
            <a:off x="4222205"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12" name="直線單箭頭接點 11">
            <a:extLst>
              <a:ext uri="{FF2B5EF4-FFF2-40B4-BE49-F238E27FC236}">
                <a16:creationId xmlns:a16="http://schemas.microsoft.com/office/drawing/2014/main" id="{FFDC9C92-3DDA-B994-A575-0984FBAF7B98}"/>
              </a:ext>
            </a:extLst>
          </p:cNvPr>
          <p:cNvCxnSpPr>
            <a:cxnSpLocks/>
          </p:cNvCxnSpPr>
          <p:nvPr/>
        </p:nvCxnSpPr>
        <p:spPr>
          <a:xfrm flipV="1">
            <a:off x="3646140" y="1514707"/>
            <a:ext cx="576064" cy="19743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0619E7F2-1525-3AA4-B236-640FCE3E9C60}"/>
              </a:ext>
            </a:extLst>
          </p:cNvPr>
          <p:cNvSpPr txBox="1"/>
          <p:nvPr/>
        </p:nvSpPr>
        <p:spPr>
          <a:xfrm>
            <a:off x="8338055" y="20595"/>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Mahīśāsaka</a:t>
            </a:r>
            <a:endParaRPr lang="en-US" altLang="zh-CN" sz="2800" dirty="0">
              <a:solidFill>
                <a:schemeClr val="bg1"/>
              </a:solidFill>
            </a:endParaRPr>
          </a:p>
        </p:txBody>
      </p:sp>
      <p:sp>
        <p:nvSpPr>
          <p:cNvPr id="14" name="文字方塊 13">
            <a:extLst>
              <a:ext uri="{FF2B5EF4-FFF2-40B4-BE49-F238E27FC236}">
                <a16:creationId xmlns:a16="http://schemas.microsoft.com/office/drawing/2014/main" id="{572F69D2-3D76-0BD7-094A-623C71682361}"/>
              </a:ext>
            </a:extLst>
          </p:cNvPr>
          <p:cNvSpPr txBox="1"/>
          <p:nvPr/>
        </p:nvSpPr>
        <p:spPr>
          <a:xfrm>
            <a:off x="9563265" y="542864"/>
            <a:ext cx="2592288" cy="523220"/>
          </a:xfrm>
          <a:prstGeom prst="rect">
            <a:avLst/>
          </a:prstGeom>
          <a:noFill/>
          <a:ln>
            <a:solidFill>
              <a:schemeClr val="bg1"/>
            </a:solidFill>
          </a:ln>
        </p:spPr>
        <p:txBody>
          <a:bodyPr wrap="square" rtlCol="0">
            <a:spAutoFit/>
          </a:bodyPr>
          <a:lstStyle/>
          <a:p>
            <a:r>
              <a:rPr lang="en-US" altLang="zh-CN" sz="2800" dirty="0" err="1">
                <a:solidFill>
                  <a:schemeClr val="bg1"/>
                </a:solidFill>
              </a:rPr>
              <a:t>Dharmaguptaka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D78151E7-DE29-5BC1-2A8F-EEB96A2A2A76}"/>
              </a:ext>
            </a:extLst>
          </p:cNvPr>
          <p:cNvSpPr txBox="1"/>
          <p:nvPr/>
        </p:nvSpPr>
        <p:spPr>
          <a:xfrm>
            <a:off x="10451860" y="1714346"/>
            <a:ext cx="1803105" cy="523220"/>
          </a:xfrm>
          <a:prstGeom prst="rect">
            <a:avLst/>
          </a:prstGeom>
          <a:noFill/>
          <a:ln>
            <a:solidFill>
              <a:srgbClr val="FFFF00"/>
            </a:solidFill>
          </a:ln>
        </p:spPr>
        <p:txBody>
          <a:bodyPr wrap="square" rtlCol="0">
            <a:spAutoFit/>
          </a:bodyPr>
          <a:lstStyle/>
          <a:p>
            <a:r>
              <a:rPr lang="en-US" altLang="zh-CN" sz="2800" dirty="0" err="1">
                <a:solidFill>
                  <a:srgbClr val="FFFF00"/>
                </a:solidFill>
              </a:rPr>
              <a:t>Theravāda</a:t>
            </a:r>
            <a:endParaRPr lang="en-US" altLang="zh-CN" sz="2800" dirty="0">
              <a:solidFill>
                <a:srgbClr val="FFFF00"/>
              </a:solidFill>
            </a:endParaRPr>
          </a:p>
        </p:txBody>
      </p:sp>
      <p:cxnSp>
        <p:nvCxnSpPr>
          <p:cNvPr id="16" name="直線單箭頭接點 15">
            <a:extLst>
              <a:ext uri="{FF2B5EF4-FFF2-40B4-BE49-F238E27FC236}">
                <a16:creationId xmlns:a16="http://schemas.microsoft.com/office/drawing/2014/main" id="{5921C6A0-ABD4-6E57-4DCC-FDAF73250329}"/>
              </a:ext>
            </a:extLst>
          </p:cNvPr>
          <p:cNvCxnSpPr>
            <a:cxnSpLocks/>
            <a:stCxn id="9" idx="3"/>
            <a:endCxn id="13" idx="1"/>
          </p:cNvCxnSpPr>
          <p:nvPr/>
        </p:nvCxnSpPr>
        <p:spPr>
          <a:xfrm flipV="1">
            <a:off x="6807030" y="282205"/>
            <a:ext cx="1531025" cy="1779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文字方塊 16">
            <a:extLst>
              <a:ext uri="{FF2B5EF4-FFF2-40B4-BE49-F238E27FC236}">
                <a16:creationId xmlns:a16="http://schemas.microsoft.com/office/drawing/2014/main" id="{FD1D1FFF-E96C-4A93-9F3E-D028A84F0E53}"/>
              </a:ext>
            </a:extLst>
          </p:cNvPr>
          <p:cNvSpPr txBox="1"/>
          <p:nvPr/>
        </p:nvSpPr>
        <p:spPr>
          <a:xfrm>
            <a:off x="10459418" y="1057831"/>
            <a:ext cx="1656184" cy="523220"/>
          </a:xfrm>
          <a:prstGeom prst="rect">
            <a:avLst/>
          </a:prstGeom>
          <a:noFill/>
          <a:ln>
            <a:solidFill>
              <a:schemeClr val="bg1"/>
            </a:solidFill>
          </a:ln>
        </p:spPr>
        <p:txBody>
          <a:bodyPr wrap="square" rtlCol="0">
            <a:spAutoFit/>
          </a:bodyPr>
          <a:lstStyle/>
          <a:p>
            <a:r>
              <a:rPr lang="en-US" altLang="zh-CN" sz="2800" dirty="0" err="1">
                <a:solidFill>
                  <a:schemeClr val="bg1"/>
                </a:solidFill>
              </a:rPr>
              <a:t>Kāśyapīya</a:t>
            </a:r>
            <a:endParaRPr lang="en-US" altLang="zh-CN" sz="2800" dirty="0">
              <a:solidFill>
                <a:schemeClr val="bg1"/>
              </a:solidFill>
            </a:endParaRPr>
          </a:p>
        </p:txBody>
      </p:sp>
      <p:sp>
        <p:nvSpPr>
          <p:cNvPr id="18" name="文字方塊 17">
            <a:extLst>
              <a:ext uri="{FF2B5EF4-FFF2-40B4-BE49-F238E27FC236}">
                <a16:creationId xmlns:a16="http://schemas.microsoft.com/office/drawing/2014/main" id="{7F6E4777-5D8F-5200-8723-BF1B570FEBD6}"/>
              </a:ext>
            </a:extLst>
          </p:cNvPr>
          <p:cNvSpPr txBox="1"/>
          <p:nvPr/>
        </p:nvSpPr>
        <p:spPr>
          <a:xfrm>
            <a:off x="7778407" y="1301315"/>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Tāmraparnīya</a:t>
            </a:r>
            <a:endParaRPr lang="en-US" altLang="zh-CN" sz="2800" dirty="0">
              <a:solidFill>
                <a:schemeClr val="bg1"/>
              </a:solidFill>
            </a:endParaRPr>
          </a:p>
        </p:txBody>
      </p:sp>
      <p:cxnSp>
        <p:nvCxnSpPr>
          <p:cNvPr id="19" name="直線單箭頭接點 18">
            <a:extLst>
              <a:ext uri="{FF2B5EF4-FFF2-40B4-BE49-F238E27FC236}">
                <a16:creationId xmlns:a16="http://schemas.microsoft.com/office/drawing/2014/main" id="{11F4A573-4192-4416-275A-93EE3CADD3AF}"/>
              </a:ext>
            </a:extLst>
          </p:cNvPr>
          <p:cNvCxnSpPr>
            <a:cxnSpLocks/>
            <a:stCxn id="9" idx="3"/>
            <a:endCxn id="14" idx="1"/>
          </p:cNvCxnSpPr>
          <p:nvPr/>
        </p:nvCxnSpPr>
        <p:spPr>
          <a:xfrm>
            <a:off x="6807030" y="460123"/>
            <a:ext cx="2756235" cy="34435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E07408B8-86DA-5A8E-F536-72D1055E7B3C}"/>
              </a:ext>
            </a:extLst>
          </p:cNvPr>
          <p:cNvCxnSpPr>
            <a:cxnSpLocks/>
            <a:stCxn id="9" idx="3"/>
            <a:endCxn id="17" idx="1"/>
          </p:cNvCxnSpPr>
          <p:nvPr/>
        </p:nvCxnSpPr>
        <p:spPr>
          <a:xfrm>
            <a:off x="6807030" y="460123"/>
            <a:ext cx="3652388" cy="8593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D085D918-D66D-B459-E429-6FF4903116F6}"/>
              </a:ext>
            </a:extLst>
          </p:cNvPr>
          <p:cNvCxnSpPr>
            <a:cxnSpLocks/>
            <a:stCxn id="9" idx="3"/>
            <a:endCxn id="18" idx="1"/>
          </p:cNvCxnSpPr>
          <p:nvPr/>
        </p:nvCxnSpPr>
        <p:spPr>
          <a:xfrm>
            <a:off x="6807030" y="460123"/>
            <a:ext cx="971377" cy="110280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FAEBBC06-6168-4037-43E5-9EA337812C6F}"/>
              </a:ext>
            </a:extLst>
          </p:cNvPr>
          <p:cNvCxnSpPr>
            <a:cxnSpLocks/>
            <a:stCxn id="18" idx="3"/>
            <a:endCxn id="15" idx="1"/>
          </p:cNvCxnSpPr>
          <p:nvPr/>
        </p:nvCxnSpPr>
        <p:spPr>
          <a:xfrm>
            <a:off x="10010655" y="1562925"/>
            <a:ext cx="441205" cy="41303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3" name="文字方塊 22">
            <a:extLst>
              <a:ext uri="{FF2B5EF4-FFF2-40B4-BE49-F238E27FC236}">
                <a16:creationId xmlns:a16="http://schemas.microsoft.com/office/drawing/2014/main" id="{E0C17D6A-125F-C0CC-469E-C9C04E7E67E7}"/>
              </a:ext>
            </a:extLst>
          </p:cNvPr>
          <p:cNvSpPr txBox="1"/>
          <p:nvPr/>
        </p:nvSpPr>
        <p:spPr>
          <a:xfrm>
            <a:off x="8172569" y="1977872"/>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Vaibhāṣika</a:t>
            </a:r>
            <a:endParaRPr lang="en-US" altLang="zh-CN" sz="2800" dirty="0">
              <a:solidFill>
                <a:schemeClr val="bg1"/>
              </a:solidFill>
            </a:endParaRPr>
          </a:p>
        </p:txBody>
      </p:sp>
      <p:sp>
        <p:nvSpPr>
          <p:cNvPr id="24" name="文字方塊 23">
            <a:extLst>
              <a:ext uri="{FF2B5EF4-FFF2-40B4-BE49-F238E27FC236}">
                <a16:creationId xmlns:a16="http://schemas.microsoft.com/office/drawing/2014/main" id="{0D6CE126-0D06-EB71-13C7-9A0275E5028D}"/>
              </a:ext>
            </a:extLst>
          </p:cNvPr>
          <p:cNvSpPr txBox="1"/>
          <p:nvPr/>
        </p:nvSpPr>
        <p:spPr>
          <a:xfrm>
            <a:off x="8834300" y="2611889"/>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Dārṣṭāntikas</a:t>
            </a:r>
            <a:endParaRPr lang="en-US" altLang="zh-CN" sz="2800" dirty="0">
              <a:solidFill>
                <a:schemeClr val="bg1"/>
              </a:solidFill>
            </a:endParaRPr>
          </a:p>
        </p:txBody>
      </p:sp>
      <p:cxnSp>
        <p:nvCxnSpPr>
          <p:cNvPr id="25" name="直線單箭頭接點 24">
            <a:extLst>
              <a:ext uri="{FF2B5EF4-FFF2-40B4-BE49-F238E27FC236}">
                <a16:creationId xmlns:a16="http://schemas.microsoft.com/office/drawing/2014/main" id="{3949B960-1112-58C8-72EF-F3C3F934B87E}"/>
              </a:ext>
            </a:extLst>
          </p:cNvPr>
          <p:cNvCxnSpPr>
            <a:cxnSpLocks/>
            <a:stCxn id="11" idx="3"/>
            <a:endCxn id="23" idx="1"/>
          </p:cNvCxnSpPr>
          <p:nvPr/>
        </p:nvCxnSpPr>
        <p:spPr>
          <a:xfrm>
            <a:off x="6310437" y="1381524"/>
            <a:ext cx="1862132" cy="8579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6" name="文字方塊 25">
            <a:extLst>
              <a:ext uri="{FF2B5EF4-FFF2-40B4-BE49-F238E27FC236}">
                <a16:creationId xmlns:a16="http://schemas.microsoft.com/office/drawing/2014/main" id="{608F7820-1F3D-8618-3A26-46D0F6100CC6}"/>
              </a:ext>
            </a:extLst>
          </p:cNvPr>
          <p:cNvSpPr txBox="1"/>
          <p:nvPr/>
        </p:nvSpPr>
        <p:spPr>
          <a:xfrm>
            <a:off x="9181918" y="3197192"/>
            <a:ext cx="1919740" cy="523220"/>
          </a:xfrm>
          <a:prstGeom prst="rect">
            <a:avLst/>
          </a:prstGeom>
          <a:noFill/>
          <a:ln>
            <a:solidFill>
              <a:schemeClr val="bg1"/>
            </a:solidFill>
          </a:ln>
        </p:spPr>
        <p:txBody>
          <a:bodyPr wrap="square" rtlCol="0">
            <a:spAutoFit/>
          </a:bodyPr>
          <a:lstStyle/>
          <a:p>
            <a:r>
              <a:rPr lang="en-US" altLang="zh-CN" sz="2800" dirty="0" err="1">
                <a:solidFill>
                  <a:schemeClr val="bg1"/>
                </a:solidFill>
              </a:rPr>
              <a:t>Sautrāntika</a:t>
            </a:r>
            <a:endParaRPr lang="en-US" altLang="zh-CN" sz="2800" dirty="0">
              <a:solidFill>
                <a:schemeClr val="bg1"/>
              </a:solidFill>
            </a:endParaRPr>
          </a:p>
        </p:txBody>
      </p:sp>
      <p:sp>
        <p:nvSpPr>
          <p:cNvPr id="27" name="文字方塊 26">
            <a:extLst>
              <a:ext uri="{FF2B5EF4-FFF2-40B4-BE49-F238E27FC236}">
                <a16:creationId xmlns:a16="http://schemas.microsoft.com/office/drawing/2014/main" id="{AF7FAB91-3125-F744-6EA3-C5B2ACB0FAA9}"/>
              </a:ext>
            </a:extLst>
          </p:cNvPr>
          <p:cNvSpPr txBox="1"/>
          <p:nvPr/>
        </p:nvSpPr>
        <p:spPr>
          <a:xfrm>
            <a:off x="9346167" y="3782495"/>
            <a:ext cx="2724910" cy="523220"/>
          </a:xfrm>
          <a:prstGeom prst="rect">
            <a:avLst/>
          </a:prstGeom>
          <a:noFill/>
          <a:ln>
            <a:solidFill>
              <a:schemeClr val="bg1"/>
            </a:solidFill>
          </a:ln>
        </p:spPr>
        <p:txBody>
          <a:bodyPr wrap="square" rtlCol="0">
            <a:spAutoFit/>
          </a:bodyPr>
          <a:lstStyle/>
          <a:p>
            <a:r>
              <a:rPr lang="en-US" altLang="zh-CN" sz="2800" dirty="0" err="1">
                <a:solidFill>
                  <a:schemeClr val="bg1"/>
                </a:solidFill>
              </a:rPr>
              <a:t>Mūlasarvāstivāda</a:t>
            </a:r>
            <a:endParaRPr lang="en-US" altLang="zh-CN" sz="2000" dirty="0">
              <a:solidFill>
                <a:schemeClr val="bg1"/>
              </a:solidFill>
            </a:endParaRPr>
          </a:p>
        </p:txBody>
      </p:sp>
      <p:cxnSp>
        <p:nvCxnSpPr>
          <p:cNvPr id="28" name="直線單箭頭接點 27">
            <a:extLst>
              <a:ext uri="{FF2B5EF4-FFF2-40B4-BE49-F238E27FC236}">
                <a16:creationId xmlns:a16="http://schemas.microsoft.com/office/drawing/2014/main" id="{E139E6F9-B144-3DB7-0D01-F6B9C3561F47}"/>
              </a:ext>
            </a:extLst>
          </p:cNvPr>
          <p:cNvCxnSpPr>
            <a:cxnSpLocks/>
            <a:stCxn id="11" idx="3"/>
            <a:endCxn id="24" idx="1"/>
          </p:cNvCxnSpPr>
          <p:nvPr/>
        </p:nvCxnSpPr>
        <p:spPr>
          <a:xfrm>
            <a:off x="6310437" y="1381524"/>
            <a:ext cx="2523863" cy="149197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單箭頭接點 28">
            <a:extLst>
              <a:ext uri="{FF2B5EF4-FFF2-40B4-BE49-F238E27FC236}">
                <a16:creationId xmlns:a16="http://schemas.microsoft.com/office/drawing/2014/main" id="{ADE9E0B0-ACA5-0577-9B08-318FFF8D2F6D}"/>
              </a:ext>
            </a:extLst>
          </p:cNvPr>
          <p:cNvCxnSpPr>
            <a:cxnSpLocks/>
            <a:stCxn id="11" idx="3"/>
            <a:endCxn id="26" idx="1"/>
          </p:cNvCxnSpPr>
          <p:nvPr/>
        </p:nvCxnSpPr>
        <p:spPr>
          <a:xfrm>
            <a:off x="6310437" y="1381524"/>
            <a:ext cx="2871481" cy="20772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單箭頭接點 29">
            <a:extLst>
              <a:ext uri="{FF2B5EF4-FFF2-40B4-BE49-F238E27FC236}">
                <a16:creationId xmlns:a16="http://schemas.microsoft.com/office/drawing/2014/main" id="{574C1D31-8035-8ED7-557A-FDE28F1E6994}"/>
              </a:ext>
            </a:extLst>
          </p:cNvPr>
          <p:cNvCxnSpPr>
            <a:cxnSpLocks/>
            <a:stCxn id="11" idx="3"/>
            <a:endCxn id="27" idx="1"/>
          </p:cNvCxnSpPr>
          <p:nvPr/>
        </p:nvCxnSpPr>
        <p:spPr>
          <a:xfrm>
            <a:off x="6310437" y="1381524"/>
            <a:ext cx="3035730" cy="266258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66D864E9-80E4-ADD0-FB79-05431FDDAE82}"/>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32" name="直線單箭頭接點 31">
            <a:extLst>
              <a:ext uri="{FF2B5EF4-FFF2-40B4-BE49-F238E27FC236}">
                <a16:creationId xmlns:a16="http://schemas.microsoft.com/office/drawing/2014/main" id="{05374BE6-C712-A6A7-5208-48153F160390}"/>
              </a:ext>
            </a:extLst>
          </p:cNvPr>
          <p:cNvCxnSpPr>
            <a:cxnSpLocks/>
            <a:endCxn id="31" idx="1"/>
          </p:cNvCxnSpPr>
          <p:nvPr/>
        </p:nvCxnSpPr>
        <p:spPr>
          <a:xfrm>
            <a:off x="3646140" y="1712146"/>
            <a:ext cx="950691" cy="43797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 name="直線單箭頭接點 1">
            <a:extLst>
              <a:ext uri="{FF2B5EF4-FFF2-40B4-BE49-F238E27FC236}">
                <a16:creationId xmlns:a16="http://schemas.microsoft.com/office/drawing/2014/main" id="{51DA84E2-43A1-FF55-9DCD-CC5EAC964B04}"/>
              </a:ext>
            </a:extLst>
          </p:cNvPr>
          <p:cNvCxnSpPr>
            <a:cxnSpLocks/>
          </p:cNvCxnSpPr>
          <p:nvPr/>
        </p:nvCxnSpPr>
        <p:spPr>
          <a:xfrm flipV="1">
            <a:off x="4121485" y="4512296"/>
            <a:ext cx="604775" cy="212848"/>
          </a:xfrm>
          <a:prstGeom prst="straightConnector1">
            <a:avLst/>
          </a:prstGeom>
          <a:ln w="444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3" name="矩形 2">
            <a:extLst>
              <a:ext uri="{FF2B5EF4-FFF2-40B4-BE49-F238E27FC236}">
                <a16:creationId xmlns:a16="http://schemas.microsoft.com/office/drawing/2014/main" id="{F3CD3A77-087F-5F0E-ACF5-E26046B79805}"/>
              </a:ext>
            </a:extLst>
          </p:cNvPr>
          <p:cNvSpPr/>
          <p:nvPr/>
        </p:nvSpPr>
        <p:spPr>
          <a:xfrm>
            <a:off x="4750794" y="59540"/>
            <a:ext cx="7419266" cy="672914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3" name="文字方塊 32">
            <a:extLst>
              <a:ext uri="{FF2B5EF4-FFF2-40B4-BE49-F238E27FC236}">
                <a16:creationId xmlns:a16="http://schemas.microsoft.com/office/drawing/2014/main" id="{D90F9C79-2B02-4034-6AA3-0D55712592A8}"/>
              </a:ext>
            </a:extLst>
          </p:cNvPr>
          <p:cNvSpPr txBox="1"/>
          <p:nvPr/>
        </p:nvSpPr>
        <p:spPr>
          <a:xfrm>
            <a:off x="4842468" y="279089"/>
            <a:ext cx="7273134" cy="6555641"/>
          </a:xfrm>
          <a:prstGeom prst="rect">
            <a:avLst/>
          </a:prstGeom>
          <a:noFill/>
          <a:ln>
            <a:solidFill>
              <a:srgbClr val="FFFF00"/>
            </a:solidFill>
          </a:ln>
        </p:spPr>
        <p:txBody>
          <a:bodyPr wrap="square" rtlCol="0">
            <a:spAutoFit/>
          </a:bodyPr>
          <a:lstStyle/>
          <a:p>
            <a:r>
              <a:rPr lang="en-US" altLang="zh-CN" sz="2800" dirty="0">
                <a:solidFill>
                  <a:schemeClr val="accent6"/>
                </a:solidFill>
              </a:rPr>
              <a:t>The </a:t>
            </a:r>
            <a:r>
              <a:rPr lang="en-US" altLang="zh-CN" sz="2800" b="1" dirty="0" err="1">
                <a:solidFill>
                  <a:schemeClr val="accent6"/>
                </a:solidFill>
              </a:rPr>
              <a:t>Mahāsāṅghika</a:t>
            </a:r>
            <a:r>
              <a:rPr lang="en-US" altLang="zh-CN" sz="2800" b="1" dirty="0">
                <a:solidFill>
                  <a:schemeClr val="accent6"/>
                </a:solidFill>
              </a:rPr>
              <a:t> </a:t>
            </a:r>
            <a:r>
              <a:rPr lang="en-US" altLang="zh-CN" sz="2800" dirty="0">
                <a:solidFill>
                  <a:schemeClr val="accent6"/>
                </a:solidFill>
              </a:rPr>
              <a:t>was a major division (</a:t>
            </a:r>
            <a:r>
              <a:rPr lang="en-US" altLang="zh-CN" sz="2800" dirty="0" err="1">
                <a:solidFill>
                  <a:schemeClr val="accent6"/>
                </a:solidFill>
              </a:rPr>
              <a:t>nikāya</a:t>
            </a:r>
            <a:r>
              <a:rPr lang="en-US" altLang="zh-CN" sz="2800" dirty="0">
                <a:solidFill>
                  <a:schemeClr val="accent6"/>
                </a:solidFill>
              </a:rPr>
              <a:t>) of the early Buddhist schools in India. Many scholars look to the </a:t>
            </a:r>
            <a:r>
              <a:rPr lang="en-US" altLang="zh-CN" sz="2800" dirty="0" err="1">
                <a:solidFill>
                  <a:schemeClr val="accent6"/>
                </a:solidFill>
              </a:rPr>
              <a:t>Mahāsāṃghika</a:t>
            </a:r>
            <a:r>
              <a:rPr lang="en-US" altLang="zh-CN" sz="2800" dirty="0">
                <a:solidFill>
                  <a:schemeClr val="accent6"/>
                </a:solidFill>
              </a:rPr>
              <a:t> tradition as an early source for some ideas that were later adopted by </a:t>
            </a:r>
            <a:r>
              <a:rPr lang="en-US" altLang="zh-CN" sz="2800" dirty="0" err="1">
                <a:solidFill>
                  <a:schemeClr val="accent6"/>
                </a:solidFill>
              </a:rPr>
              <a:t>Mahāyāna</a:t>
            </a:r>
            <a:r>
              <a:rPr lang="en-US" altLang="zh-CN" sz="2800" dirty="0">
                <a:solidFill>
                  <a:schemeClr val="accent6"/>
                </a:solidFill>
              </a:rPr>
              <a:t> Buddhism. Some of these ideas include the view that the Buddha was a fully transcendent being (term "transcendentalism"), the idea that there are many contemporaneous Buddhas and bodhisattvas throughout the universe, the doctrine of the inherent purity and luminosity of the mind, the doctrine of reflexive awareness (</a:t>
            </a:r>
            <a:r>
              <a:rPr lang="en-US" altLang="zh-CN" sz="2800" dirty="0" err="1">
                <a:solidFill>
                  <a:schemeClr val="accent6"/>
                </a:solidFill>
              </a:rPr>
              <a:t>svasamvedana</a:t>
            </a:r>
            <a:r>
              <a:rPr lang="en-US" altLang="zh-CN" sz="2800" dirty="0">
                <a:solidFill>
                  <a:schemeClr val="accent6"/>
                </a:solidFill>
              </a:rPr>
              <a:t>) and the doctrine of </a:t>
            </a:r>
            <a:r>
              <a:rPr lang="en-US" altLang="zh-CN" sz="2800" dirty="0" err="1">
                <a:solidFill>
                  <a:schemeClr val="accent6"/>
                </a:solidFill>
              </a:rPr>
              <a:t>prajñapti-matra</a:t>
            </a:r>
            <a:r>
              <a:rPr lang="en-US" altLang="zh-CN" sz="2800" dirty="0">
                <a:solidFill>
                  <a:schemeClr val="accent6"/>
                </a:solidFill>
              </a:rPr>
              <a:t> (absolute nominalism or pure conceptualism).</a:t>
            </a:r>
            <a:endParaRPr lang="en-US" altLang="zh-CN" sz="2000" dirty="0">
              <a:solidFill>
                <a:schemeClr val="accent6"/>
              </a:solidFill>
            </a:endParaRPr>
          </a:p>
        </p:txBody>
      </p:sp>
    </p:spTree>
    <p:extLst>
      <p:ext uri="{BB962C8B-B14F-4D97-AF65-F5344CB8AC3E}">
        <p14:creationId xmlns:p14="http://schemas.microsoft.com/office/powerpoint/2010/main" val="22704950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3"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C749FE8-92B7-BBC4-D2C1-ABCB379F15BA}"/>
              </a:ext>
            </a:extLst>
          </p:cNvPr>
          <p:cNvSpPr txBox="1"/>
          <p:nvPr/>
        </p:nvSpPr>
        <p:spPr>
          <a:xfrm>
            <a:off x="117748" y="2805405"/>
            <a:ext cx="1296144" cy="1446550"/>
          </a:xfrm>
          <a:prstGeom prst="rect">
            <a:avLst/>
          </a:prstGeom>
          <a:noFill/>
          <a:ln>
            <a:solidFill>
              <a:schemeClr val="bg1"/>
            </a:solidFill>
          </a:ln>
        </p:spPr>
        <p:txBody>
          <a:bodyPr wrap="square" rtlCol="0">
            <a:spAutoFit/>
          </a:bodyPr>
          <a:lstStyle/>
          <a:p>
            <a:r>
              <a:rPr lang="en-US" altLang="zh-CN" sz="2800" dirty="0">
                <a:solidFill>
                  <a:schemeClr val="bg1"/>
                </a:solidFill>
              </a:rPr>
              <a:t>Sangha</a:t>
            </a:r>
          </a:p>
          <a:p>
            <a:r>
              <a:rPr lang="en-US" altLang="zh-CN" sz="2000" dirty="0">
                <a:solidFill>
                  <a:schemeClr val="bg1"/>
                </a:solidFill>
              </a:rPr>
              <a:t>(“Buddhist monastic order”)</a:t>
            </a:r>
          </a:p>
        </p:txBody>
      </p:sp>
      <p:sp>
        <p:nvSpPr>
          <p:cNvPr id="5" name="文字方塊 4">
            <a:extLst>
              <a:ext uri="{FF2B5EF4-FFF2-40B4-BE49-F238E27FC236}">
                <a16:creationId xmlns:a16="http://schemas.microsoft.com/office/drawing/2014/main" id="{F48EC857-37B9-275F-813A-4DB8A8F7BE9F}"/>
              </a:ext>
            </a:extLst>
          </p:cNvPr>
          <p:cNvSpPr txBox="1"/>
          <p:nvPr/>
        </p:nvSpPr>
        <p:spPr>
          <a:xfrm>
            <a:off x="1265279" y="1296647"/>
            <a:ext cx="2380861" cy="830997"/>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a:p>
            <a:r>
              <a:rPr lang="en-US" altLang="zh-CN" sz="2000" dirty="0">
                <a:solidFill>
                  <a:schemeClr val="bg1"/>
                </a:solidFill>
              </a:rPr>
              <a:t>(“Way of the Elders”)</a:t>
            </a:r>
          </a:p>
        </p:txBody>
      </p:sp>
      <p:sp>
        <p:nvSpPr>
          <p:cNvPr id="6" name="文字方塊 5">
            <a:extLst>
              <a:ext uri="{FF2B5EF4-FFF2-40B4-BE49-F238E27FC236}">
                <a16:creationId xmlns:a16="http://schemas.microsoft.com/office/drawing/2014/main" id="{F1CE0FC9-3A23-2BDB-3C30-DC39C1B78EC6}"/>
              </a:ext>
            </a:extLst>
          </p:cNvPr>
          <p:cNvSpPr txBox="1"/>
          <p:nvPr/>
        </p:nvSpPr>
        <p:spPr>
          <a:xfrm>
            <a:off x="1265278" y="4512296"/>
            <a:ext cx="2812909" cy="830997"/>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a:p>
            <a:r>
              <a:rPr lang="en-US" altLang="zh-CN" sz="2000" dirty="0">
                <a:solidFill>
                  <a:schemeClr val="bg1"/>
                </a:solidFill>
              </a:rPr>
              <a:t>(“great order of monks”)</a:t>
            </a:r>
          </a:p>
        </p:txBody>
      </p:sp>
      <p:cxnSp>
        <p:nvCxnSpPr>
          <p:cNvPr id="7" name="直線單箭頭接點 6">
            <a:extLst>
              <a:ext uri="{FF2B5EF4-FFF2-40B4-BE49-F238E27FC236}">
                <a16:creationId xmlns:a16="http://schemas.microsoft.com/office/drawing/2014/main" id="{9B1A186E-675A-628C-62F7-7F1817F1AD7A}"/>
              </a:ext>
            </a:extLst>
          </p:cNvPr>
          <p:cNvCxnSpPr>
            <a:cxnSpLocks/>
          </p:cNvCxnSpPr>
          <p:nvPr/>
        </p:nvCxnSpPr>
        <p:spPr>
          <a:xfrm>
            <a:off x="1422086" y="3792235"/>
            <a:ext cx="516615" cy="6448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67E937F0-8D53-A85A-5EB6-04B27523D976}"/>
              </a:ext>
            </a:extLst>
          </p:cNvPr>
          <p:cNvCxnSpPr>
            <a:cxnSpLocks/>
          </p:cNvCxnSpPr>
          <p:nvPr/>
        </p:nvCxnSpPr>
        <p:spPr>
          <a:xfrm flipV="1">
            <a:off x="1413892" y="2210738"/>
            <a:ext cx="747564" cy="157733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C31D4967-5083-501F-B060-409B33785D02}"/>
              </a:ext>
            </a:extLst>
          </p:cNvPr>
          <p:cNvSpPr txBox="1"/>
          <p:nvPr/>
        </p:nvSpPr>
        <p:spPr>
          <a:xfrm>
            <a:off x="4222204" y="44624"/>
            <a:ext cx="2584826" cy="830997"/>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a:p>
            <a:r>
              <a:rPr lang="en-US" altLang="zh-CN" sz="2000" dirty="0">
                <a:solidFill>
                  <a:schemeClr val="bg1"/>
                </a:solidFill>
              </a:rPr>
              <a:t>(“</a:t>
            </a:r>
            <a:r>
              <a:rPr lang="en-US" altLang="zh-CN" sz="2000" dirty="0" err="1">
                <a:solidFill>
                  <a:schemeClr val="bg1"/>
                </a:solidFill>
              </a:rPr>
              <a:t>analysing</a:t>
            </a:r>
            <a:r>
              <a:rPr lang="en-US" altLang="zh-CN" sz="2000" dirty="0">
                <a:solidFill>
                  <a:schemeClr val="bg1"/>
                </a:solidFill>
              </a:rPr>
              <a:t> doctrine”)</a:t>
            </a:r>
          </a:p>
        </p:txBody>
      </p:sp>
      <p:cxnSp>
        <p:nvCxnSpPr>
          <p:cNvPr id="10" name="直線單箭頭接點 9">
            <a:extLst>
              <a:ext uri="{FF2B5EF4-FFF2-40B4-BE49-F238E27FC236}">
                <a16:creationId xmlns:a16="http://schemas.microsoft.com/office/drawing/2014/main" id="{085E20E8-35E3-3E59-DB6A-BDF466FFABBD}"/>
              </a:ext>
            </a:extLst>
          </p:cNvPr>
          <p:cNvCxnSpPr>
            <a:cxnSpLocks/>
            <a:stCxn id="5" idx="3"/>
          </p:cNvCxnSpPr>
          <p:nvPr/>
        </p:nvCxnSpPr>
        <p:spPr>
          <a:xfrm flipV="1">
            <a:off x="3646140" y="620688"/>
            <a:ext cx="576064" cy="10914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1" name="文字方塊 10">
            <a:extLst>
              <a:ext uri="{FF2B5EF4-FFF2-40B4-BE49-F238E27FC236}">
                <a16:creationId xmlns:a16="http://schemas.microsoft.com/office/drawing/2014/main" id="{CFDE7F89-7AEA-C55E-4B1C-EB659CCDEE7D}"/>
              </a:ext>
            </a:extLst>
          </p:cNvPr>
          <p:cNvSpPr txBox="1"/>
          <p:nvPr/>
        </p:nvSpPr>
        <p:spPr>
          <a:xfrm>
            <a:off x="4222205" y="966025"/>
            <a:ext cx="2088232" cy="830997"/>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a:p>
            <a:r>
              <a:rPr lang="en-US" altLang="zh-CN" sz="2000" dirty="0">
                <a:solidFill>
                  <a:schemeClr val="bg1"/>
                </a:solidFill>
              </a:rPr>
              <a:t>(“all exists”)</a:t>
            </a:r>
          </a:p>
        </p:txBody>
      </p:sp>
      <p:cxnSp>
        <p:nvCxnSpPr>
          <p:cNvPr id="12" name="直線單箭頭接點 11">
            <a:extLst>
              <a:ext uri="{FF2B5EF4-FFF2-40B4-BE49-F238E27FC236}">
                <a16:creationId xmlns:a16="http://schemas.microsoft.com/office/drawing/2014/main" id="{D6C959B7-546B-38EF-D70E-E0D44D37EDA0}"/>
              </a:ext>
            </a:extLst>
          </p:cNvPr>
          <p:cNvCxnSpPr>
            <a:cxnSpLocks/>
          </p:cNvCxnSpPr>
          <p:nvPr/>
        </p:nvCxnSpPr>
        <p:spPr>
          <a:xfrm flipV="1">
            <a:off x="3646140" y="1514707"/>
            <a:ext cx="576064" cy="19743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6254EF46-D137-E752-E479-4283932DA9E8}"/>
              </a:ext>
            </a:extLst>
          </p:cNvPr>
          <p:cNvSpPr txBox="1"/>
          <p:nvPr/>
        </p:nvSpPr>
        <p:spPr>
          <a:xfrm>
            <a:off x="8338055" y="20595"/>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Mahīśāsaka</a:t>
            </a:r>
            <a:endParaRPr lang="en-US" altLang="zh-CN" sz="2800" dirty="0">
              <a:solidFill>
                <a:schemeClr val="bg1"/>
              </a:solidFill>
            </a:endParaRPr>
          </a:p>
        </p:txBody>
      </p:sp>
      <p:sp>
        <p:nvSpPr>
          <p:cNvPr id="14" name="文字方塊 13">
            <a:extLst>
              <a:ext uri="{FF2B5EF4-FFF2-40B4-BE49-F238E27FC236}">
                <a16:creationId xmlns:a16="http://schemas.microsoft.com/office/drawing/2014/main" id="{5B5E99AD-818D-2CA2-2607-204456742520}"/>
              </a:ext>
            </a:extLst>
          </p:cNvPr>
          <p:cNvSpPr txBox="1"/>
          <p:nvPr/>
        </p:nvSpPr>
        <p:spPr>
          <a:xfrm>
            <a:off x="9563265" y="542864"/>
            <a:ext cx="2592288" cy="523220"/>
          </a:xfrm>
          <a:prstGeom prst="rect">
            <a:avLst/>
          </a:prstGeom>
          <a:noFill/>
          <a:ln>
            <a:solidFill>
              <a:schemeClr val="bg1"/>
            </a:solidFill>
          </a:ln>
        </p:spPr>
        <p:txBody>
          <a:bodyPr wrap="square" rtlCol="0">
            <a:spAutoFit/>
          </a:bodyPr>
          <a:lstStyle/>
          <a:p>
            <a:r>
              <a:rPr lang="en-US" altLang="zh-CN" sz="2800" dirty="0" err="1">
                <a:solidFill>
                  <a:schemeClr val="bg1"/>
                </a:solidFill>
              </a:rPr>
              <a:t>Dharmaguptaka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F66AF700-A969-2D73-8ED9-37974748D523}"/>
              </a:ext>
            </a:extLst>
          </p:cNvPr>
          <p:cNvSpPr txBox="1"/>
          <p:nvPr/>
        </p:nvSpPr>
        <p:spPr>
          <a:xfrm>
            <a:off x="10451860" y="1714346"/>
            <a:ext cx="1803105" cy="523220"/>
          </a:xfrm>
          <a:prstGeom prst="rect">
            <a:avLst/>
          </a:prstGeom>
          <a:noFill/>
          <a:ln>
            <a:solidFill>
              <a:srgbClr val="FFFF00"/>
            </a:solidFill>
          </a:ln>
        </p:spPr>
        <p:txBody>
          <a:bodyPr wrap="square" rtlCol="0">
            <a:spAutoFit/>
          </a:bodyPr>
          <a:lstStyle/>
          <a:p>
            <a:r>
              <a:rPr lang="en-US" altLang="zh-CN" sz="2800" dirty="0" err="1">
                <a:solidFill>
                  <a:srgbClr val="FFFF00"/>
                </a:solidFill>
              </a:rPr>
              <a:t>Theravāda</a:t>
            </a:r>
            <a:endParaRPr lang="en-US" altLang="zh-CN" sz="2800" dirty="0">
              <a:solidFill>
                <a:srgbClr val="FFFF00"/>
              </a:solidFill>
            </a:endParaRPr>
          </a:p>
        </p:txBody>
      </p:sp>
      <p:cxnSp>
        <p:nvCxnSpPr>
          <p:cNvPr id="16" name="直線單箭頭接點 15">
            <a:extLst>
              <a:ext uri="{FF2B5EF4-FFF2-40B4-BE49-F238E27FC236}">
                <a16:creationId xmlns:a16="http://schemas.microsoft.com/office/drawing/2014/main" id="{49D07277-74D2-E499-FA69-240EE2EB4A37}"/>
              </a:ext>
            </a:extLst>
          </p:cNvPr>
          <p:cNvCxnSpPr>
            <a:cxnSpLocks/>
            <a:stCxn id="9" idx="3"/>
            <a:endCxn id="13" idx="1"/>
          </p:cNvCxnSpPr>
          <p:nvPr/>
        </p:nvCxnSpPr>
        <p:spPr>
          <a:xfrm flipV="1">
            <a:off x="6807030" y="282205"/>
            <a:ext cx="1531025" cy="1779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7" name="文字方塊 16">
            <a:extLst>
              <a:ext uri="{FF2B5EF4-FFF2-40B4-BE49-F238E27FC236}">
                <a16:creationId xmlns:a16="http://schemas.microsoft.com/office/drawing/2014/main" id="{CAFB541D-E67F-44F7-DB17-99F9B63B6DD4}"/>
              </a:ext>
            </a:extLst>
          </p:cNvPr>
          <p:cNvSpPr txBox="1"/>
          <p:nvPr/>
        </p:nvSpPr>
        <p:spPr>
          <a:xfrm>
            <a:off x="10459418" y="1057831"/>
            <a:ext cx="1656184" cy="523220"/>
          </a:xfrm>
          <a:prstGeom prst="rect">
            <a:avLst/>
          </a:prstGeom>
          <a:noFill/>
          <a:ln>
            <a:solidFill>
              <a:schemeClr val="bg1"/>
            </a:solidFill>
          </a:ln>
        </p:spPr>
        <p:txBody>
          <a:bodyPr wrap="square" rtlCol="0">
            <a:spAutoFit/>
          </a:bodyPr>
          <a:lstStyle/>
          <a:p>
            <a:r>
              <a:rPr lang="en-US" altLang="zh-CN" sz="2800" dirty="0" err="1">
                <a:solidFill>
                  <a:schemeClr val="bg1"/>
                </a:solidFill>
              </a:rPr>
              <a:t>Kāśyapīya</a:t>
            </a:r>
            <a:endParaRPr lang="en-US" altLang="zh-CN" sz="2800" dirty="0">
              <a:solidFill>
                <a:schemeClr val="bg1"/>
              </a:solidFill>
            </a:endParaRPr>
          </a:p>
        </p:txBody>
      </p:sp>
      <p:sp>
        <p:nvSpPr>
          <p:cNvPr id="18" name="文字方塊 17">
            <a:extLst>
              <a:ext uri="{FF2B5EF4-FFF2-40B4-BE49-F238E27FC236}">
                <a16:creationId xmlns:a16="http://schemas.microsoft.com/office/drawing/2014/main" id="{B92E6E0D-5C12-B794-3D5A-CF59F2143FBE}"/>
              </a:ext>
            </a:extLst>
          </p:cNvPr>
          <p:cNvSpPr txBox="1"/>
          <p:nvPr/>
        </p:nvSpPr>
        <p:spPr>
          <a:xfrm>
            <a:off x="7778407" y="1301315"/>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Tāmraparnīya</a:t>
            </a:r>
            <a:endParaRPr lang="en-US" altLang="zh-CN" sz="2800" dirty="0">
              <a:solidFill>
                <a:schemeClr val="bg1"/>
              </a:solidFill>
            </a:endParaRPr>
          </a:p>
        </p:txBody>
      </p:sp>
      <p:cxnSp>
        <p:nvCxnSpPr>
          <p:cNvPr id="19" name="直線單箭頭接點 18">
            <a:extLst>
              <a:ext uri="{FF2B5EF4-FFF2-40B4-BE49-F238E27FC236}">
                <a16:creationId xmlns:a16="http://schemas.microsoft.com/office/drawing/2014/main" id="{AC059E8A-FA1F-6091-A010-5E7CB0E706A1}"/>
              </a:ext>
            </a:extLst>
          </p:cNvPr>
          <p:cNvCxnSpPr>
            <a:cxnSpLocks/>
            <a:stCxn id="9" idx="3"/>
            <a:endCxn id="14" idx="1"/>
          </p:cNvCxnSpPr>
          <p:nvPr/>
        </p:nvCxnSpPr>
        <p:spPr>
          <a:xfrm>
            <a:off x="6807030" y="460123"/>
            <a:ext cx="2756235" cy="34435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9D92E75F-1BD0-24A9-EB84-ED466487393A}"/>
              </a:ext>
            </a:extLst>
          </p:cNvPr>
          <p:cNvCxnSpPr>
            <a:cxnSpLocks/>
            <a:stCxn id="9" idx="3"/>
            <a:endCxn id="17" idx="1"/>
          </p:cNvCxnSpPr>
          <p:nvPr/>
        </p:nvCxnSpPr>
        <p:spPr>
          <a:xfrm>
            <a:off x="6807030" y="460123"/>
            <a:ext cx="3652388" cy="85931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A2B73900-6758-0A72-6672-BA5D620A525A}"/>
              </a:ext>
            </a:extLst>
          </p:cNvPr>
          <p:cNvCxnSpPr>
            <a:cxnSpLocks/>
            <a:stCxn id="9" idx="3"/>
            <a:endCxn id="18" idx="1"/>
          </p:cNvCxnSpPr>
          <p:nvPr/>
        </p:nvCxnSpPr>
        <p:spPr>
          <a:xfrm>
            <a:off x="6807030" y="460123"/>
            <a:ext cx="971377" cy="110280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B840C850-7730-D19A-B902-4DB228DE5D86}"/>
              </a:ext>
            </a:extLst>
          </p:cNvPr>
          <p:cNvCxnSpPr>
            <a:cxnSpLocks/>
            <a:stCxn id="18" idx="3"/>
            <a:endCxn id="15" idx="1"/>
          </p:cNvCxnSpPr>
          <p:nvPr/>
        </p:nvCxnSpPr>
        <p:spPr>
          <a:xfrm>
            <a:off x="10010655" y="1562925"/>
            <a:ext cx="441205" cy="41303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3" name="文字方塊 22">
            <a:extLst>
              <a:ext uri="{FF2B5EF4-FFF2-40B4-BE49-F238E27FC236}">
                <a16:creationId xmlns:a16="http://schemas.microsoft.com/office/drawing/2014/main" id="{34F88587-62B4-F3DD-E19A-93A799BBFD7C}"/>
              </a:ext>
            </a:extLst>
          </p:cNvPr>
          <p:cNvSpPr txBox="1"/>
          <p:nvPr/>
        </p:nvSpPr>
        <p:spPr>
          <a:xfrm>
            <a:off x="8172569" y="1977872"/>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Vaibhāṣika</a:t>
            </a:r>
            <a:endParaRPr lang="en-US" altLang="zh-CN" sz="2800" dirty="0">
              <a:solidFill>
                <a:schemeClr val="bg1"/>
              </a:solidFill>
            </a:endParaRPr>
          </a:p>
        </p:txBody>
      </p:sp>
      <p:sp>
        <p:nvSpPr>
          <p:cNvPr id="24" name="文字方塊 23">
            <a:extLst>
              <a:ext uri="{FF2B5EF4-FFF2-40B4-BE49-F238E27FC236}">
                <a16:creationId xmlns:a16="http://schemas.microsoft.com/office/drawing/2014/main" id="{337329DF-C78F-5604-97B5-A19B0DE159A9}"/>
              </a:ext>
            </a:extLst>
          </p:cNvPr>
          <p:cNvSpPr txBox="1"/>
          <p:nvPr/>
        </p:nvSpPr>
        <p:spPr>
          <a:xfrm>
            <a:off x="8834300" y="2611889"/>
            <a:ext cx="2016224" cy="523220"/>
          </a:xfrm>
          <a:prstGeom prst="rect">
            <a:avLst/>
          </a:prstGeom>
          <a:noFill/>
          <a:ln>
            <a:solidFill>
              <a:schemeClr val="bg1"/>
            </a:solidFill>
          </a:ln>
        </p:spPr>
        <p:txBody>
          <a:bodyPr wrap="square" rtlCol="0">
            <a:spAutoFit/>
          </a:bodyPr>
          <a:lstStyle/>
          <a:p>
            <a:r>
              <a:rPr lang="en-US" altLang="zh-CN" sz="2800" dirty="0" err="1">
                <a:solidFill>
                  <a:schemeClr val="bg1"/>
                </a:solidFill>
              </a:rPr>
              <a:t>Dārṣṭāntikas</a:t>
            </a:r>
            <a:endParaRPr lang="en-US" altLang="zh-CN" sz="2800" dirty="0">
              <a:solidFill>
                <a:schemeClr val="bg1"/>
              </a:solidFill>
            </a:endParaRPr>
          </a:p>
        </p:txBody>
      </p:sp>
      <p:cxnSp>
        <p:nvCxnSpPr>
          <p:cNvPr id="25" name="直線單箭頭接點 24">
            <a:extLst>
              <a:ext uri="{FF2B5EF4-FFF2-40B4-BE49-F238E27FC236}">
                <a16:creationId xmlns:a16="http://schemas.microsoft.com/office/drawing/2014/main" id="{330D084A-34CF-C4D4-99DD-8AA8D7AD2762}"/>
              </a:ext>
            </a:extLst>
          </p:cNvPr>
          <p:cNvCxnSpPr>
            <a:cxnSpLocks/>
            <a:stCxn id="11" idx="3"/>
            <a:endCxn id="23" idx="1"/>
          </p:cNvCxnSpPr>
          <p:nvPr/>
        </p:nvCxnSpPr>
        <p:spPr>
          <a:xfrm>
            <a:off x="6310437" y="1381524"/>
            <a:ext cx="1862132" cy="85795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6" name="文字方塊 25">
            <a:extLst>
              <a:ext uri="{FF2B5EF4-FFF2-40B4-BE49-F238E27FC236}">
                <a16:creationId xmlns:a16="http://schemas.microsoft.com/office/drawing/2014/main" id="{A11CA278-29FA-19FD-8FC3-7EF1B8A0A85B}"/>
              </a:ext>
            </a:extLst>
          </p:cNvPr>
          <p:cNvSpPr txBox="1"/>
          <p:nvPr/>
        </p:nvSpPr>
        <p:spPr>
          <a:xfrm>
            <a:off x="9181918" y="3197192"/>
            <a:ext cx="1919740" cy="523220"/>
          </a:xfrm>
          <a:prstGeom prst="rect">
            <a:avLst/>
          </a:prstGeom>
          <a:noFill/>
          <a:ln>
            <a:solidFill>
              <a:schemeClr val="bg1"/>
            </a:solidFill>
          </a:ln>
        </p:spPr>
        <p:txBody>
          <a:bodyPr wrap="square" rtlCol="0">
            <a:spAutoFit/>
          </a:bodyPr>
          <a:lstStyle/>
          <a:p>
            <a:r>
              <a:rPr lang="en-US" altLang="zh-CN" sz="2800" dirty="0" err="1">
                <a:solidFill>
                  <a:schemeClr val="bg1"/>
                </a:solidFill>
              </a:rPr>
              <a:t>Sautrāntika</a:t>
            </a:r>
            <a:endParaRPr lang="en-US" altLang="zh-CN" sz="2800" dirty="0">
              <a:solidFill>
                <a:schemeClr val="bg1"/>
              </a:solidFill>
            </a:endParaRPr>
          </a:p>
        </p:txBody>
      </p:sp>
      <p:sp>
        <p:nvSpPr>
          <p:cNvPr id="27" name="文字方塊 26">
            <a:extLst>
              <a:ext uri="{FF2B5EF4-FFF2-40B4-BE49-F238E27FC236}">
                <a16:creationId xmlns:a16="http://schemas.microsoft.com/office/drawing/2014/main" id="{0724B37F-2BC4-26B3-807F-62E95ABFA0D1}"/>
              </a:ext>
            </a:extLst>
          </p:cNvPr>
          <p:cNvSpPr txBox="1"/>
          <p:nvPr/>
        </p:nvSpPr>
        <p:spPr>
          <a:xfrm>
            <a:off x="9346167" y="3782495"/>
            <a:ext cx="2724910" cy="523220"/>
          </a:xfrm>
          <a:prstGeom prst="rect">
            <a:avLst/>
          </a:prstGeom>
          <a:noFill/>
          <a:ln>
            <a:solidFill>
              <a:schemeClr val="bg1"/>
            </a:solidFill>
          </a:ln>
        </p:spPr>
        <p:txBody>
          <a:bodyPr wrap="square" rtlCol="0">
            <a:spAutoFit/>
          </a:bodyPr>
          <a:lstStyle/>
          <a:p>
            <a:r>
              <a:rPr lang="en-US" altLang="zh-CN" sz="2800" dirty="0" err="1">
                <a:solidFill>
                  <a:schemeClr val="bg1"/>
                </a:solidFill>
              </a:rPr>
              <a:t>Mūlasarvāstivāda</a:t>
            </a:r>
            <a:endParaRPr lang="en-US" altLang="zh-CN" sz="2000" dirty="0">
              <a:solidFill>
                <a:schemeClr val="bg1"/>
              </a:solidFill>
            </a:endParaRPr>
          </a:p>
        </p:txBody>
      </p:sp>
      <p:cxnSp>
        <p:nvCxnSpPr>
          <p:cNvPr id="28" name="直線單箭頭接點 27">
            <a:extLst>
              <a:ext uri="{FF2B5EF4-FFF2-40B4-BE49-F238E27FC236}">
                <a16:creationId xmlns:a16="http://schemas.microsoft.com/office/drawing/2014/main" id="{C7349A8D-60AD-767B-E2E1-54BDD19126AF}"/>
              </a:ext>
            </a:extLst>
          </p:cNvPr>
          <p:cNvCxnSpPr>
            <a:cxnSpLocks/>
            <a:stCxn id="11" idx="3"/>
            <a:endCxn id="24" idx="1"/>
          </p:cNvCxnSpPr>
          <p:nvPr/>
        </p:nvCxnSpPr>
        <p:spPr>
          <a:xfrm>
            <a:off x="6310437" y="1381524"/>
            <a:ext cx="2523863" cy="1491975"/>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單箭頭接點 28">
            <a:extLst>
              <a:ext uri="{FF2B5EF4-FFF2-40B4-BE49-F238E27FC236}">
                <a16:creationId xmlns:a16="http://schemas.microsoft.com/office/drawing/2014/main" id="{6513F5E8-644A-DC70-FE0A-E5C96B10A3E1}"/>
              </a:ext>
            </a:extLst>
          </p:cNvPr>
          <p:cNvCxnSpPr>
            <a:cxnSpLocks/>
            <a:stCxn id="11" idx="3"/>
            <a:endCxn id="26" idx="1"/>
          </p:cNvCxnSpPr>
          <p:nvPr/>
        </p:nvCxnSpPr>
        <p:spPr>
          <a:xfrm>
            <a:off x="6310437" y="1381524"/>
            <a:ext cx="2871481" cy="207727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單箭頭接點 29">
            <a:extLst>
              <a:ext uri="{FF2B5EF4-FFF2-40B4-BE49-F238E27FC236}">
                <a16:creationId xmlns:a16="http://schemas.microsoft.com/office/drawing/2014/main" id="{20C42420-9A8C-276A-4F8A-8FB63FFEEAB9}"/>
              </a:ext>
            </a:extLst>
          </p:cNvPr>
          <p:cNvCxnSpPr>
            <a:cxnSpLocks/>
            <a:stCxn id="11" idx="3"/>
            <a:endCxn id="27" idx="1"/>
          </p:cNvCxnSpPr>
          <p:nvPr/>
        </p:nvCxnSpPr>
        <p:spPr>
          <a:xfrm>
            <a:off x="6310437" y="1381524"/>
            <a:ext cx="3035730" cy="266258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3F9FF8CE-4D3E-5963-2AE6-E51B0584C25F}"/>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32" name="直線單箭頭接點 31">
            <a:extLst>
              <a:ext uri="{FF2B5EF4-FFF2-40B4-BE49-F238E27FC236}">
                <a16:creationId xmlns:a16="http://schemas.microsoft.com/office/drawing/2014/main" id="{AF2FCCFC-9391-7FB2-6E22-7B9F517F298B}"/>
              </a:ext>
            </a:extLst>
          </p:cNvPr>
          <p:cNvCxnSpPr>
            <a:cxnSpLocks/>
            <a:endCxn id="31" idx="1"/>
          </p:cNvCxnSpPr>
          <p:nvPr/>
        </p:nvCxnSpPr>
        <p:spPr>
          <a:xfrm>
            <a:off x="3646140" y="1712146"/>
            <a:ext cx="950691" cy="43797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3" name="文字方塊 32">
            <a:extLst>
              <a:ext uri="{FF2B5EF4-FFF2-40B4-BE49-F238E27FC236}">
                <a16:creationId xmlns:a16="http://schemas.microsoft.com/office/drawing/2014/main" id="{37F858A7-DB69-5524-95D6-CFF8378A9858}"/>
              </a:ext>
            </a:extLst>
          </p:cNvPr>
          <p:cNvSpPr txBox="1"/>
          <p:nvPr/>
        </p:nvSpPr>
        <p:spPr>
          <a:xfrm>
            <a:off x="4942284" y="3933056"/>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Ekavyahārikas</a:t>
            </a:r>
            <a:endParaRPr lang="en-US" altLang="zh-CN" sz="2000" dirty="0">
              <a:solidFill>
                <a:schemeClr val="bg1"/>
              </a:solidFill>
            </a:endParaRPr>
          </a:p>
        </p:txBody>
      </p:sp>
      <p:sp>
        <p:nvSpPr>
          <p:cNvPr id="34" name="文字方塊 33">
            <a:extLst>
              <a:ext uri="{FF2B5EF4-FFF2-40B4-BE49-F238E27FC236}">
                <a16:creationId xmlns:a16="http://schemas.microsoft.com/office/drawing/2014/main" id="{0BBB57C1-EF98-C033-FD96-A0E70AD252AD}"/>
              </a:ext>
            </a:extLst>
          </p:cNvPr>
          <p:cNvSpPr txBox="1"/>
          <p:nvPr/>
        </p:nvSpPr>
        <p:spPr>
          <a:xfrm>
            <a:off x="4950322" y="4842202"/>
            <a:ext cx="1778675" cy="523220"/>
          </a:xfrm>
          <a:prstGeom prst="rect">
            <a:avLst/>
          </a:prstGeom>
          <a:noFill/>
          <a:ln>
            <a:solidFill>
              <a:schemeClr val="bg1"/>
            </a:solidFill>
          </a:ln>
        </p:spPr>
        <p:txBody>
          <a:bodyPr wrap="square" rtlCol="0">
            <a:spAutoFit/>
          </a:bodyPr>
          <a:lstStyle/>
          <a:p>
            <a:r>
              <a:rPr lang="en-US" altLang="zh-CN" sz="2800" dirty="0" err="1">
                <a:solidFill>
                  <a:schemeClr val="bg1"/>
                </a:solidFill>
              </a:rPr>
              <a:t>Kaukutikas</a:t>
            </a:r>
            <a:endParaRPr lang="en-US" altLang="zh-CN" sz="2800" dirty="0">
              <a:solidFill>
                <a:schemeClr val="bg1"/>
              </a:solidFill>
            </a:endParaRPr>
          </a:p>
        </p:txBody>
      </p:sp>
      <p:sp>
        <p:nvSpPr>
          <p:cNvPr id="35" name="文字方塊 34">
            <a:extLst>
              <a:ext uri="{FF2B5EF4-FFF2-40B4-BE49-F238E27FC236}">
                <a16:creationId xmlns:a16="http://schemas.microsoft.com/office/drawing/2014/main" id="{5BC4DABC-E7B7-33B5-63DE-D57AE55264FE}"/>
              </a:ext>
            </a:extLst>
          </p:cNvPr>
          <p:cNvSpPr txBox="1"/>
          <p:nvPr/>
        </p:nvSpPr>
        <p:spPr>
          <a:xfrm>
            <a:off x="4949408" y="5751348"/>
            <a:ext cx="1225930" cy="523220"/>
          </a:xfrm>
          <a:prstGeom prst="rect">
            <a:avLst/>
          </a:prstGeom>
          <a:noFill/>
          <a:ln>
            <a:solidFill>
              <a:schemeClr val="bg1"/>
            </a:solidFill>
          </a:ln>
        </p:spPr>
        <p:txBody>
          <a:bodyPr wrap="square" rtlCol="0">
            <a:spAutoFit/>
          </a:bodyPr>
          <a:lstStyle/>
          <a:p>
            <a:r>
              <a:rPr lang="en-US" altLang="zh-CN" sz="2800" dirty="0" err="1">
                <a:solidFill>
                  <a:schemeClr val="bg1"/>
                </a:solidFill>
              </a:rPr>
              <a:t>Caitika</a:t>
            </a:r>
            <a:endParaRPr lang="en-US" altLang="zh-CN" sz="2800" dirty="0">
              <a:solidFill>
                <a:schemeClr val="bg1"/>
              </a:solidFill>
            </a:endParaRPr>
          </a:p>
        </p:txBody>
      </p:sp>
      <p:cxnSp>
        <p:nvCxnSpPr>
          <p:cNvPr id="36" name="直線單箭頭接點 35">
            <a:extLst>
              <a:ext uri="{FF2B5EF4-FFF2-40B4-BE49-F238E27FC236}">
                <a16:creationId xmlns:a16="http://schemas.microsoft.com/office/drawing/2014/main" id="{C042CB12-C60E-3FAE-E9E5-6929F5F77249}"/>
              </a:ext>
            </a:extLst>
          </p:cNvPr>
          <p:cNvCxnSpPr>
            <a:cxnSpLocks/>
            <a:endCxn id="33" idx="1"/>
          </p:cNvCxnSpPr>
          <p:nvPr/>
        </p:nvCxnSpPr>
        <p:spPr>
          <a:xfrm flipV="1">
            <a:off x="4138136" y="4194666"/>
            <a:ext cx="804148" cy="7054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直線單箭頭接點 36">
            <a:extLst>
              <a:ext uri="{FF2B5EF4-FFF2-40B4-BE49-F238E27FC236}">
                <a16:creationId xmlns:a16="http://schemas.microsoft.com/office/drawing/2014/main" id="{E73AADE5-73E0-9143-894F-EA0AE631A6D3}"/>
              </a:ext>
            </a:extLst>
          </p:cNvPr>
          <p:cNvCxnSpPr>
            <a:cxnSpLocks/>
            <a:endCxn id="34" idx="1"/>
          </p:cNvCxnSpPr>
          <p:nvPr/>
        </p:nvCxnSpPr>
        <p:spPr>
          <a:xfrm>
            <a:off x="4138136" y="4900066"/>
            <a:ext cx="812186" cy="20374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直線單箭頭接點 37">
            <a:extLst>
              <a:ext uri="{FF2B5EF4-FFF2-40B4-BE49-F238E27FC236}">
                <a16:creationId xmlns:a16="http://schemas.microsoft.com/office/drawing/2014/main" id="{9D49BA0D-8B36-083C-F132-56D92C2ECD83}"/>
              </a:ext>
            </a:extLst>
          </p:cNvPr>
          <p:cNvCxnSpPr>
            <a:cxnSpLocks/>
            <a:endCxn id="35" idx="1"/>
          </p:cNvCxnSpPr>
          <p:nvPr/>
        </p:nvCxnSpPr>
        <p:spPr>
          <a:xfrm>
            <a:off x="4138136" y="4900066"/>
            <a:ext cx="811272" cy="111289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9" name="右大括弧 38">
            <a:extLst>
              <a:ext uri="{FF2B5EF4-FFF2-40B4-BE49-F238E27FC236}">
                <a16:creationId xmlns:a16="http://schemas.microsoft.com/office/drawing/2014/main" id="{7A3FCF2B-38F7-A80A-FB2C-52E9E17C40D4}"/>
              </a:ext>
            </a:extLst>
          </p:cNvPr>
          <p:cNvSpPr/>
          <p:nvPr/>
        </p:nvSpPr>
        <p:spPr>
          <a:xfrm>
            <a:off x="7421704" y="4158532"/>
            <a:ext cx="239291" cy="2205055"/>
          </a:xfrm>
          <a:prstGeom prst="righ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40" name="直線單箭頭接點 39">
            <a:extLst>
              <a:ext uri="{FF2B5EF4-FFF2-40B4-BE49-F238E27FC236}">
                <a16:creationId xmlns:a16="http://schemas.microsoft.com/office/drawing/2014/main" id="{94383064-252D-0083-C27A-39EB21809D24}"/>
              </a:ext>
            </a:extLst>
          </p:cNvPr>
          <p:cNvCxnSpPr>
            <a:cxnSpLocks/>
            <a:endCxn id="42" idx="1"/>
          </p:cNvCxnSpPr>
          <p:nvPr/>
        </p:nvCxnSpPr>
        <p:spPr>
          <a:xfrm>
            <a:off x="7828302" y="5281214"/>
            <a:ext cx="1946498" cy="0"/>
          </a:xfrm>
          <a:prstGeom prst="straightConnector1">
            <a:avLst/>
          </a:prstGeom>
          <a:ln w="19050">
            <a:solidFill>
              <a:srgbClr val="00B0F0"/>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直線單箭頭接點 40">
            <a:extLst>
              <a:ext uri="{FF2B5EF4-FFF2-40B4-BE49-F238E27FC236}">
                <a16:creationId xmlns:a16="http://schemas.microsoft.com/office/drawing/2014/main" id="{A6DE2779-0C8B-474D-9E06-8362DA4527B3}"/>
              </a:ext>
            </a:extLst>
          </p:cNvPr>
          <p:cNvCxnSpPr>
            <a:cxnSpLocks/>
            <a:stCxn id="11" idx="3"/>
            <a:endCxn id="42" idx="1"/>
          </p:cNvCxnSpPr>
          <p:nvPr/>
        </p:nvCxnSpPr>
        <p:spPr>
          <a:xfrm>
            <a:off x="6310437" y="1381524"/>
            <a:ext cx="3464363" cy="3899690"/>
          </a:xfrm>
          <a:prstGeom prst="straightConnector1">
            <a:avLst/>
          </a:prstGeom>
          <a:ln w="19050">
            <a:solidFill>
              <a:srgbClr val="00B0F0"/>
            </a:solidFill>
            <a:prstDash val="lgDash"/>
            <a:tailEnd type="triangle"/>
          </a:ln>
        </p:spPr>
        <p:style>
          <a:lnRef idx="1">
            <a:schemeClr val="accent1"/>
          </a:lnRef>
          <a:fillRef idx="0">
            <a:schemeClr val="accent1"/>
          </a:fillRef>
          <a:effectRef idx="0">
            <a:schemeClr val="accent1"/>
          </a:effectRef>
          <a:fontRef idx="minor">
            <a:schemeClr val="tx1"/>
          </a:fontRef>
        </p:style>
      </p:cxnSp>
      <p:sp>
        <p:nvSpPr>
          <p:cNvPr id="42" name="文字方塊 41">
            <a:extLst>
              <a:ext uri="{FF2B5EF4-FFF2-40B4-BE49-F238E27FC236}">
                <a16:creationId xmlns:a16="http://schemas.microsoft.com/office/drawing/2014/main" id="{B570FB8F-605A-BD91-E646-D394A414C10A}"/>
              </a:ext>
            </a:extLst>
          </p:cNvPr>
          <p:cNvSpPr txBox="1"/>
          <p:nvPr/>
        </p:nvSpPr>
        <p:spPr>
          <a:xfrm>
            <a:off x="9774800" y="4865715"/>
            <a:ext cx="2232248" cy="830997"/>
          </a:xfrm>
          <a:prstGeom prst="rect">
            <a:avLst/>
          </a:prstGeom>
          <a:noFill/>
          <a:ln>
            <a:solidFill>
              <a:srgbClr val="FFFF00"/>
            </a:solidFill>
          </a:ln>
        </p:spPr>
        <p:txBody>
          <a:bodyPr wrap="square" rtlCol="0">
            <a:spAutoFit/>
          </a:bodyPr>
          <a:lstStyle/>
          <a:p>
            <a:r>
              <a:rPr lang="en-US" altLang="zh-CN" sz="2800" dirty="0" err="1">
                <a:solidFill>
                  <a:srgbClr val="FFFF00"/>
                </a:solidFill>
              </a:rPr>
              <a:t>Mahāyāna</a:t>
            </a:r>
            <a:endParaRPr lang="en-US" altLang="zh-CN" sz="2800" dirty="0">
              <a:solidFill>
                <a:srgbClr val="FFFF00"/>
              </a:solidFill>
            </a:endParaRPr>
          </a:p>
          <a:p>
            <a:r>
              <a:rPr lang="en-US" altLang="zh-CN" sz="2000" dirty="0">
                <a:solidFill>
                  <a:srgbClr val="FFFF00"/>
                </a:solidFill>
              </a:rPr>
              <a:t>(“great vehicle”)</a:t>
            </a:r>
          </a:p>
        </p:txBody>
      </p:sp>
    </p:spTree>
    <p:extLst>
      <p:ext uri="{BB962C8B-B14F-4D97-AF65-F5344CB8AC3E}">
        <p14:creationId xmlns:p14="http://schemas.microsoft.com/office/powerpoint/2010/main" val="1523587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35" grpId="0" animBg="1"/>
      <p:bldP spid="39" grpId="0" animBg="1"/>
      <p:bldP spid="42"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D3F5A84-1076-49AD-8C6D-CDB8085FCB92}"/>
              </a:ext>
            </a:extLst>
          </p:cNvPr>
          <p:cNvSpPr txBox="1"/>
          <p:nvPr/>
        </p:nvSpPr>
        <p:spPr>
          <a:xfrm>
            <a:off x="945840" y="2276872"/>
            <a:ext cx="10297144" cy="1738809"/>
          </a:xfrm>
          <a:prstGeom prst="rect">
            <a:avLst/>
          </a:prstGeom>
          <a:noFill/>
        </p:spPr>
        <p:txBody>
          <a:bodyPr wrap="square" rtlCol="0">
            <a:spAutoFit/>
          </a:bodyPr>
          <a:lstStyle/>
          <a:p>
            <a:pPr>
              <a:lnSpc>
                <a:spcPts val="4400"/>
              </a:lnSpc>
            </a:pPr>
            <a:r>
              <a:rPr lang="en-US" altLang="zh-CN" sz="2800" dirty="0">
                <a:solidFill>
                  <a:schemeClr val="bg1"/>
                </a:solidFill>
              </a:rPr>
              <a:t>Although the various early schools of Buddhism are sometimes loosely classified as "</a:t>
            </a:r>
            <a:r>
              <a:rPr lang="en-US" altLang="zh-CN" sz="2800" dirty="0" err="1">
                <a:solidFill>
                  <a:schemeClr val="bg1"/>
                </a:solidFill>
              </a:rPr>
              <a:t>Hīnayāna</a:t>
            </a:r>
            <a:r>
              <a:rPr lang="en-US" altLang="zh-CN" sz="2800" dirty="0">
                <a:solidFill>
                  <a:schemeClr val="bg1"/>
                </a:solidFill>
              </a:rPr>
              <a:t>“ (“inferior vehicle”) in modern times, this is not necessarily accurate. </a:t>
            </a:r>
          </a:p>
        </p:txBody>
      </p:sp>
      <p:pic>
        <p:nvPicPr>
          <p:cNvPr id="3" name="圖片 2">
            <a:extLst>
              <a:ext uri="{FF2B5EF4-FFF2-40B4-BE49-F238E27FC236}">
                <a16:creationId xmlns:a16="http://schemas.microsoft.com/office/drawing/2014/main" id="{C57FCCF8-BDA6-48EA-0BA5-8EBC54E39703}"/>
              </a:ext>
            </a:extLst>
          </p:cNvPr>
          <p:cNvPicPr>
            <a:picLocks noChangeAspect="1"/>
          </p:cNvPicPr>
          <p:nvPr/>
        </p:nvPicPr>
        <p:blipFill>
          <a:blip r:embed="rId3"/>
          <a:stretch>
            <a:fillRect/>
          </a:stretch>
        </p:blipFill>
        <p:spPr>
          <a:xfrm>
            <a:off x="0" y="-27384"/>
            <a:ext cx="12188825" cy="2005315"/>
          </a:xfrm>
          <a:prstGeom prst="rect">
            <a:avLst/>
          </a:prstGeom>
        </p:spPr>
      </p:pic>
      <p:sp>
        <p:nvSpPr>
          <p:cNvPr id="6" name="文字方塊 5">
            <a:extLst>
              <a:ext uri="{FF2B5EF4-FFF2-40B4-BE49-F238E27FC236}">
                <a16:creationId xmlns:a16="http://schemas.microsoft.com/office/drawing/2014/main" id="{0C68AE3D-8C0B-465D-83DF-4BC4C3268429}"/>
              </a:ext>
            </a:extLst>
          </p:cNvPr>
          <p:cNvSpPr txBox="1"/>
          <p:nvPr/>
        </p:nvSpPr>
        <p:spPr>
          <a:xfrm>
            <a:off x="945864" y="4314622"/>
            <a:ext cx="10297144" cy="1738809"/>
          </a:xfrm>
          <a:prstGeom prst="rect">
            <a:avLst/>
          </a:prstGeom>
          <a:noFill/>
        </p:spPr>
        <p:txBody>
          <a:bodyPr wrap="square" rtlCol="0">
            <a:spAutoFit/>
          </a:bodyPr>
          <a:lstStyle/>
          <a:p>
            <a:pPr>
              <a:lnSpc>
                <a:spcPts val="4400"/>
              </a:lnSpc>
            </a:pPr>
            <a:r>
              <a:rPr lang="en-US" altLang="zh-CN" sz="2800" dirty="0">
                <a:solidFill>
                  <a:schemeClr val="bg1"/>
                </a:solidFill>
              </a:rPr>
              <a:t>Isabella </a:t>
            </a:r>
            <a:r>
              <a:rPr lang="en-US" altLang="zh-CN" sz="2800" dirty="0" err="1">
                <a:solidFill>
                  <a:schemeClr val="bg1"/>
                </a:solidFill>
              </a:rPr>
              <a:t>Onians</a:t>
            </a:r>
            <a:r>
              <a:rPr lang="en-US" altLang="zh-CN" sz="2800" dirty="0">
                <a:solidFill>
                  <a:schemeClr val="bg1"/>
                </a:solidFill>
              </a:rPr>
              <a:t> notes that </a:t>
            </a:r>
            <a:r>
              <a:rPr lang="en-US" altLang="zh-CN" sz="2800" dirty="0" err="1">
                <a:solidFill>
                  <a:schemeClr val="bg1"/>
                </a:solidFill>
              </a:rPr>
              <a:t>Mahāyāna</a:t>
            </a:r>
            <a:r>
              <a:rPr lang="en-US" altLang="zh-CN" sz="2800" dirty="0">
                <a:solidFill>
                  <a:schemeClr val="bg1"/>
                </a:solidFill>
              </a:rPr>
              <a:t> works rarely used the term </a:t>
            </a:r>
            <a:r>
              <a:rPr lang="en-US" altLang="zh-CN" sz="2800" dirty="0" err="1">
                <a:solidFill>
                  <a:schemeClr val="bg1"/>
                </a:solidFill>
              </a:rPr>
              <a:t>Hīnayāna</a:t>
            </a:r>
            <a:r>
              <a:rPr lang="en-US" altLang="zh-CN" sz="2800" dirty="0">
                <a:solidFill>
                  <a:schemeClr val="bg1"/>
                </a:solidFill>
              </a:rPr>
              <a:t>, typically using the term </a:t>
            </a:r>
            <a:r>
              <a:rPr lang="en-US" altLang="zh-CN" sz="2800" dirty="0" err="1">
                <a:solidFill>
                  <a:schemeClr val="bg1"/>
                </a:solidFill>
              </a:rPr>
              <a:t>Śrāvakayāna</a:t>
            </a:r>
            <a:r>
              <a:rPr lang="en-US" altLang="zh-CN" sz="2800" dirty="0">
                <a:solidFill>
                  <a:schemeClr val="bg1"/>
                </a:solidFill>
              </a:rPr>
              <a:t> ("vehicle of listeners [i.e. disciples]") instead. </a:t>
            </a:r>
          </a:p>
        </p:txBody>
      </p:sp>
    </p:spTree>
    <p:extLst>
      <p:ext uri="{BB962C8B-B14F-4D97-AF65-F5344CB8AC3E}">
        <p14:creationId xmlns:p14="http://schemas.microsoft.com/office/powerpoint/2010/main" val="34952522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C1005D8-4BFD-655D-CDC3-F7D044D85806}"/>
              </a:ext>
            </a:extLst>
          </p:cNvPr>
          <p:cNvSpPr txBox="1"/>
          <p:nvPr/>
        </p:nvSpPr>
        <p:spPr>
          <a:xfrm>
            <a:off x="352896" y="2564904"/>
            <a:ext cx="11828785" cy="3431580"/>
          </a:xfrm>
          <a:prstGeom prst="rect">
            <a:avLst/>
          </a:prstGeom>
          <a:noFill/>
        </p:spPr>
        <p:txBody>
          <a:bodyPr wrap="square" rtlCol="0">
            <a:spAutoFit/>
          </a:bodyPr>
          <a:lstStyle/>
          <a:p>
            <a:pPr>
              <a:lnSpc>
                <a:spcPts val="4400"/>
              </a:lnSpc>
            </a:pPr>
            <a:r>
              <a:rPr lang="en-US" altLang="zh-CN" sz="2800" dirty="0">
                <a:solidFill>
                  <a:schemeClr val="bg1"/>
                </a:solidFill>
              </a:rPr>
              <a:t>According to Jan Nattier, </a:t>
            </a:r>
            <a:r>
              <a:rPr lang="en-US" altLang="zh-CN" sz="2800" dirty="0" err="1">
                <a:solidFill>
                  <a:schemeClr val="bg1"/>
                </a:solidFill>
              </a:rPr>
              <a:t>Mahāyāna</a:t>
            </a:r>
            <a:r>
              <a:rPr lang="en-US" altLang="zh-CN" sz="2800" dirty="0">
                <a:solidFill>
                  <a:schemeClr val="bg1"/>
                </a:solidFill>
              </a:rPr>
              <a:t> never referred to a separate sect of Buddhism (</a:t>
            </a:r>
            <a:r>
              <a:rPr lang="en-US" altLang="zh-CN" sz="2800" dirty="0" err="1">
                <a:solidFill>
                  <a:schemeClr val="bg1"/>
                </a:solidFill>
              </a:rPr>
              <a:t>nikāya</a:t>
            </a:r>
            <a:r>
              <a:rPr lang="en-US" altLang="zh-CN" sz="2800" dirty="0">
                <a:solidFill>
                  <a:schemeClr val="bg1"/>
                </a:solidFill>
              </a:rPr>
              <a:t>), but rather to the set of ideals and doctrines for bodhisattvas. Paul Williams has also noted that the </a:t>
            </a:r>
            <a:r>
              <a:rPr lang="en-US" altLang="zh-CN" sz="2800" dirty="0" err="1">
                <a:solidFill>
                  <a:schemeClr val="bg1"/>
                </a:solidFill>
              </a:rPr>
              <a:t>Mahāyāna</a:t>
            </a:r>
            <a:r>
              <a:rPr lang="en-US" altLang="zh-CN" sz="2800" dirty="0">
                <a:solidFill>
                  <a:schemeClr val="bg1"/>
                </a:solidFill>
              </a:rPr>
              <a:t> never had a separate </a:t>
            </a:r>
            <a:r>
              <a:rPr lang="en-US" altLang="zh-CN" sz="2800" dirty="0" err="1">
                <a:solidFill>
                  <a:schemeClr val="bg1"/>
                </a:solidFill>
              </a:rPr>
              <a:t>vinaya</a:t>
            </a:r>
            <a:r>
              <a:rPr lang="en-US" altLang="zh-CN" sz="2800" dirty="0">
                <a:solidFill>
                  <a:schemeClr val="bg1"/>
                </a:solidFill>
              </a:rPr>
              <a:t> or ordination lineage from the early Buddhist schools, and therefore each </a:t>
            </a:r>
            <a:r>
              <a:rPr lang="en-US" altLang="zh-CN" sz="2800" dirty="0" err="1">
                <a:solidFill>
                  <a:schemeClr val="bg1"/>
                </a:solidFill>
              </a:rPr>
              <a:t>bhikṣu</a:t>
            </a:r>
            <a:r>
              <a:rPr lang="en-US" altLang="zh-CN" sz="2800" dirty="0">
                <a:solidFill>
                  <a:schemeClr val="bg1"/>
                </a:solidFill>
              </a:rPr>
              <a:t> or </a:t>
            </a:r>
            <a:r>
              <a:rPr lang="en-US" altLang="zh-CN" sz="2800" dirty="0" err="1">
                <a:solidFill>
                  <a:schemeClr val="bg1"/>
                </a:solidFill>
              </a:rPr>
              <a:t>bhikṣuṇī</a:t>
            </a:r>
            <a:r>
              <a:rPr lang="en-US" altLang="zh-CN" sz="2800" dirty="0">
                <a:solidFill>
                  <a:schemeClr val="bg1"/>
                </a:solidFill>
              </a:rPr>
              <a:t> adhering to the </a:t>
            </a:r>
            <a:r>
              <a:rPr lang="en-US" altLang="zh-CN" sz="2800" dirty="0" err="1">
                <a:solidFill>
                  <a:schemeClr val="bg1"/>
                </a:solidFill>
              </a:rPr>
              <a:t>Mahāyāna</a:t>
            </a:r>
            <a:r>
              <a:rPr lang="en-US" altLang="zh-CN" sz="2800" dirty="0">
                <a:solidFill>
                  <a:schemeClr val="bg1"/>
                </a:solidFill>
              </a:rPr>
              <a:t> formally belonged to an early school.</a:t>
            </a:r>
          </a:p>
        </p:txBody>
      </p:sp>
      <p:pic>
        <p:nvPicPr>
          <p:cNvPr id="5" name="圖片 4">
            <a:extLst>
              <a:ext uri="{FF2B5EF4-FFF2-40B4-BE49-F238E27FC236}">
                <a16:creationId xmlns:a16="http://schemas.microsoft.com/office/drawing/2014/main" id="{ED81009E-8C46-1F35-8612-25DE5D2516DC}"/>
              </a:ext>
            </a:extLst>
          </p:cNvPr>
          <p:cNvPicPr>
            <a:picLocks noChangeAspect="1"/>
          </p:cNvPicPr>
          <p:nvPr/>
        </p:nvPicPr>
        <p:blipFill>
          <a:blip r:embed="rId3"/>
          <a:stretch>
            <a:fillRect/>
          </a:stretch>
        </p:blipFill>
        <p:spPr>
          <a:xfrm>
            <a:off x="0" y="-27384"/>
            <a:ext cx="12188825" cy="2005315"/>
          </a:xfrm>
          <a:prstGeom prst="rect">
            <a:avLst/>
          </a:prstGeom>
        </p:spPr>
      </p:pic>
    </p:spTree>
    <p:extLst>
      <p:ext uri="{BB962C8B-B14F-4D97-AF65-F5344CB8AC3E}">
        <p14:creationId xmlns:p14="http://schemas.microsoft.com/office/powerpoint/2010/main" val="3096805825"/>
      </p:ext>
    </p:extLst>
  </p:cSld>
  <p:clrMapOvr>
    <a:overrideClrMapping bg1="lt1" tx1="dk1" bg2="lt2" tx2="dk2" accent1="accent1" accent2="accent2" accent3="accent3" accent4="accent4" accent5="accent5" accent6="accent6" hlink="hlink" folHlink="folHlink"/>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2A1AA6A-72FC-49D6-8D36-FF45AE7CDDCC}"/>
              </a:ext>
            </a:extLst>
          </p:cNvPr>
          <p:cNvSpPr txBox="1"/>
          <p:nvPr/>
        </p:nvSpPr>
        <p:spPr>
          <a:xfrm>
            <a:off x="687539" y="1995337"/>
            <a:ext cx="6898578" cy="2867323"/>
          </a:xfrm>
          <a:prstGeom prst="rect">
            <a:avLst/>
          </a:prstGeom>
          <a:noFill/>
        </p:spPr>
        <p:txBody>
          <a:bodyPr wrap="square" rtlCol="0">
            <a:spAutoFit/>
          </a:bodyPr>
          <a:lstStyle/>
          <a:p>
            <a:pPr>
              <a:lnSpc>
                <a:spcPts val="4400"/>
              </a:lnSpc>
            </a:pPr>
            <a:r>
              <a:rPr lang="en-US" altLang="zh-CN" sz="2800" dirty="0">
                <a:solidFill>
                  <a:schemeClr val="bg1"/>
                </a:solidFill>
              </a:rPr>
              <a:t>From Chinese monks visiting India, we now know that both </a:t>
            </a:r>
            <a:r>
              <a:rPr lang="en-US" altLang="zh-CN" sz="2800" dirty="0" err="1">
                <a:solidFill>
                  <a:schemeClr val="bg1"/>
                </a:solidFill>
              </a:rPr>
              <a:t>Mahāyāna</a:t>
            </a:r>
            <a:r>
              <a:rPr lang="en-US" altLang="zh-CN" sz="2800" dirty="0">
                <a:solidFill>
                  <a:schemeClr val="bg1"/>
                </a:solidFill>
              </a:rPr>
              <a:t> and non-</a:t>
            </a:r>
            <a:r>
              <a:rPr lang="en-US" altLang="zh-CN" sz="2800" dirty="0" err="1">
                <a:solidFill>
                  <a:schemeClr val="bg1"/>
                </a:solidFill>
              </a:rPr>
              <a:t>Mahāyāna</a:t>
            </a:r>
            <a:r>
              <a:rPr lang="en-US" altLang="zh-CN" sz="2800" dirty="0">
                <a:solidFill>
                  <a:schemeClr val="bg1"/>
                </a:solidFill>
              </a:rPr>
              <a:t> monks in India often lived in the same monasteries side by side and attended the same lectures.</a:t>
            </a:r>
          </a:p>
        </p:txBody>
      </p:sp>
      <p:sp>
        <p:nvSpPr>
          <p:cNvPr id="2" name="矩形: 按鈕形 1">
            <a:extLst>
              <a:ext uri="{FF2B5EF4-FFF2-40B4-BE49-F238E27FC236}">
                <a16:creationId xmlns:a16="http://schemas.microsoft.com/office/drawing/2014/main" id="{F5378004-F514-85C7-0F4F-99ACA569B627}"/>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Indian Mahayana Philosophy</a:t>
            </a:r>
            <a:endParaRPr lang="zh-TW" altLang="en-US" dirty="0">
              <a:solidFill>
                <a:schemeClr val="bg1"/>
              </a:solidFill>
            </a:endParaRPr>
          </a:p>
          <a:p>
            <a:pPr algn="ctr"/>
            <a:endParaRPr lang="zh-TW" altLang="en-US" dirty="0"/>
          </a:p>
        </p:txBody>
      </p:sp>
      <p:pic>
        <p:nvPicPr>
          <p:cNvPr id="4" name="圖片 3">
            <a:extLst>
              <a:ext uri="{FF2B5EF4-FFF2-40B4-BE49-F238E27FC236}">
                <a16:creationId xmlns:a16="http://schemas.microsoft.com/office/drawing/2014/main" id="{276BD2AF-500C-6570-227C-356FAA488867}"/>
              </a:ext>
            </a:extLst>
          </p:cNvPr>
          <p:cNvPicPr>
            <a:picLocks noChangeAspect="1"/>
          </p:cNvPicPr>
          <p:nvPr/>
        </p:nvPicPr>
        <p:blipFill>
          <a:blip r:embed="rId3"/>
          <a:stretch>
            <a:fillRect/>
          </a:stretch>
        </p:blipFill>
        <p:spPr>
          <a:xfrm>
            <a:off x="8133777" y="627798"/>
            <a:ext cx="3367509" cy="5602403"/>
          </a:xfrm>
          <a:prstGeom prst="rect">
            <a:avLst/>
          </a:prstGeom>
        </p:spPr>
      </p:pic>
    </p:spTree>
    <p:extLst>
      <p:ext uri="{BB962C8B-B14F-4D97-AF65-F5344CB8AC3E}">
        <p14:creationId xmlns:p14="http://schemas.microsoft.com/office/powerpoint/2010/main" val="439746331"/>
      </p:ext>
    </p:extLst>
  </p:cSld>
  <p:clrMapOvr>
    <a:overrideClrMapping bg1="lt1" tx1="dk1" bg2="lt2" tx2="dk2" accent1="accent1" accent2="accent2" accent3="accent3" accent4="accent4" accent5="accent5" accent6="accent6" hlink="hlink" folHlink="folHlink"/>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3D84CBA-00C7-94B3-B720-6C30215097D9}"/>
              </a:ext>
            </a:extLst>
          </p:cNvPr>
          <p:cNvSpPr/>
          <p:nvPr/>
        </p:nvSpPr>
        <p:spPr>
          <a:xfrm>
            <a:off x="117748" y="127626"/>
            <a:ext cx="4968552" cy="684490"/>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lIns="0" tIns="288000" rIns="0" bIns="0" rtlCol="0" anchor="ctr">
            <a:scene3d>
              <a:camera prst="orthographicFront"/>
              <a:lightRig rig="chilly" dir="t"/>
            </a:scene3d>
            <a:sp3d prstMaterial="clear"/>
          </a:bodyPr>
          <a:lstStyle/>
          <a:p>
            <a:pPr algn="ctr"/>
            <a:r>
              <a:rPr lang="en-US" altLang="zh-TW" dirty="0">
                <a:solidFill>
                  <a:schemeClr val="bg1"/>
                </a:solidFill>
              </a:rPr>
              <a:t>Indian Mahayana Philosophy</a:t>
            </a:r>
            <a:endParaRPr lang="zh-TW" altLang="en-US" dirty="0">
              <a:solidFill>
                <a:schemeClr val="bg1"/>
              </a:solidFill>
            </a:endParaRPr>
          </a:p>
          <a:p>
            <a:pPr algn="ctr"/>
            <a:endParaRPr lang="zh-TW" altLang="en-US" dirty="0"/>
          </a:p>
        </p:txBody>
      </p:sp>
      <p:sp>
        <p:nvSpPr>
          <p:cNvPr id="5" name="文字方塊 4">
            <a:extLst>
              <a:ext uri="{FF2B5EF4-FFF2-40B4-BE49-F238E27FC236}">
                <a16:creationId xmlns:a16="http://schemas.microsoft.com/office/drawing/2014/main" id="{BC526418-1117-F4DA-BF12-0B6F77AA499A}"/>
              </a:ext>
            </a:extLst>
          </p:cNvPr>
          <p:cNvSpPr txBox="1"/>
          <p:nvPr/>
        </p:nvSpPr>
        <p:spPr>
          <a:xfrm>
            <a:off x="909836" y="1146928"/>
            <a:ext cx="10729192" cy="2867323"/>
          </a:xfrm>
          <a:prstGeom prst="rect">
            <a:avLst/>
          </a:prstGeom>
          <a:noFill/>
        </p:spPr>
        <p:txBody>
          <a:bodyPr wrap="square" rtlCol="0">
            <a:spAutoFit/>
          </a:bodyPr>
          <a:lstStyle/>
          <a:p>
            <a:pPr>
              <a:lnSpc>
                <a:spcPts val="4400"/>
              </a:lnSpc>
            </a:pPr>
            <a:r>
              <a:rPr lang="en-US" altLang="zh-CN" sz="2800" dirty="0">
                <a:solidFill>
                  <a:schemeClr val="bg1"/>
                </a:solidFill>
              </a:rPr>
              <a:t>The </a:t>
            </a:r>
            <a:r>
              <a:rPr lang="en-US" altLang="zh-CN" sz="2800" dirty="0" err="1">
                <a:solidFill>
                  <a:schemeClr val="bg1"/>
                </a:solidFill>
              </a:rPr>
              <a:t>Mahāyāna</a:t>
            </a:r>
            <a:r>
              <a:rPr lang="en-US" altLang="zh-CN" sz="2800" dirty="0">
                <a:solidFill>
                  <a:schemeClr val="bg1"/>
                </a:solidFill>
              </a:rPr>
              <a:t> kind of motivation, of compassionately aspiring for perfect Buddhahood, is typically set within a framework of </a:t>
            </a:r>
            <a:r>
              <a:rPr lang="en-US" altLang="zh-CN" sz="2800" dirty="0" err="1">
                <a:solidFill>
                  <a:schemeClr val="bg1"/>
                </a:solidFill>
              </a:rPr>
              <a:t>Mahāyāna</a:t>
            </a:r>
            <a:r>
              <a:rPr lang="en-US" altLang="zh-CN" sz="2800" dirty="0">
                <a:solidFill>
                  <a:schemeClr val="bg1"/>
                </a:solidFill>
              </a:rPr>
              <a:t> doctrine. The </a:t>
            </a:r>
            <a:r>
              <a:rPr lang="en-US" altLang="zh-CN" sz="2800" dirty="0" err="1">
                <a:solidFill>
                  <a:schemeClr val="bg1"/>
                </a:solidFill>
              </a:rPr>
              <a:t>Mahāyāna</a:t>
            </a:r>
            <a:r>
              <a:rPr lang="en-US" altLang="zh-CN" sz="2800" dirty="0">
                <a:solidFill>
                  <a:schemeClr val="bg1"/>
                </a:solidFill>
              </a:rPr>
              <a:t> doctrinal perspective is expressed in both Sutras and a number of </a:t>
            </a:r>
            <a:r>
              <a:rPr lang="en-US" altLang="zh-CN" sz="2800" dirty="0" err="1">
                <a:solidFill>
                  <a:schemeClr val="bg1"/>
                </a:solidFill>
              </a:rPr>
              <a:t>Satras</a:t>
            </a:r>
            <a:r>
              <a:rPr lang="en-US" altLang="zh-CN" sz="2800" dirty="0">
                <a:solidFill>
                  <a:schemeClr val="bg1"/>
                </a:solidFill>
              </a:rPr>
              <a:t>, ‘treatises’, which present the outlook of particular </a:t>
            </a:r>
            <a:r>
              <a:rPr lang="en-US" altLang="zh-CN" sz="2800" dirty="0" err="1">
                <a:solidFill>
                  <a:schemeClr val="bg1"/>
                </a:solidFill>
              </a:rPr>
              <a:t>Mahāyāna</a:t>
            </a:r>
            <a:r>
              <a:rPr lang="en-US" altLang="zh-CN" sz="2800" dirty="0">
                <a:solidFill>
                  <a:schemeClr val="bg1"/>
                </a:solidFill>
              </a:rPr>
              <a:t> schools. </a:t>
            </a:r>
          </a:p>
        </p:txBody>
      </p:sp>
      <p:sp>
        <p:nvSpPr>
          <p:cNvPr id="7" name="文字方塊 6">
            <a:extLst>
              <a:ext uri="{FF2B5EF4-FFF2-40B4-BE49-F238E27FC236}">
                <a16:creationId xmlns:a16="http://schemas.microsoft.com/office/drawing/2014/main" id="{576C15E7-795C-1643-62FE-B739EC4BCCFC}"/>
              </a:ext>
            </a:extLst>
          </p:cNvPr>
          <p:cNvSpPr txBox="1"/>
          <p:nvPr/>
        </p:nvSpPr>
        <p:spPr>
          <a:xfrm>
            <a:off x="909836" y="4280099"/>
            <a:ext cx="10729192" cy="1174552"/>
          </a:xfrm>
          <a:prstGeom prst="rect">
            <a:avLst/>
          </a:prstGeom>
          <a:noFill/>
        </p:spPr>
        <p:txBody>
          <a:bodyPr wrap="square" rtlCol="0">
            <a:spAutoFit/>
          </a:bodyPr>
          <a:lstStyle/>
          <a:p>
            <a:pPr>
              <a:lnSpc>
                <a:spcPts val="4400"/>
              </a:lnSpc>
            </a:pPr>
            <a:r>
              <a:rPr lang="en-US" altLang="zh-CN" sz="2800" dirty="0">
                <a:solidFill>
                  <a:schemeClr val="bg1"/>
                </a:solidFill>
              </a:rPr>
              <a:t>In India, the </a:t>
            </a:r>
            <a:r>
              <a:rPr lang="en-US" altLang="zh-CN" sz="2800" dirty="0" err="1">
                <a:solidFill>
                  <a:schemeClr val="bg1"/>
                </a:solidFill>
              </a:rPr>
              <a:t>Mahāyāna</a:t>
            </a:r>
            <a:r>
              <a:rPr lang="en-US" altLang="zh-CN" sz="2800" dirty="0">
                <a:solidFill>
                  <a:srgbClr val="FFFFFF"/>
                </a:solidFill>
                <a:latin typeface="Calibri" panose="020F0502020204030204" pitchFamily="34" charset="0"/>
                <a:ea typeface="宋体" panose="02010600030101010101" pitchFamily="2" charset="-122"/>
              </a:rPr>
              <a:t> developed two main philosophical schools: the </a:t>
            </a:r>
            <a:r>
              <a:rPr lang="en-US" altLang="zh-CN" sz="2800" b="1" dirty="0" err="1">
                <a:solidFill>
                  <a:srgbClr val="FFFFFF"/>
                </a:solidFill>
                <a:latin typeface="Calibri" panose="020F0502020204030204" pitchFamily="34" charset="0"/>
                <a:ea typeface="宋体" panose="02010600030101010101" pitchFamily="2" charset="-122"/>
              </a:rPr>
              <a:t>Mādhyamaka</a:t>
            </a:r>
            <a:r>
              <a:rPr lang="en-US" altLang="zh-CN" sz="2800" dirty="0">
                <a:solidFill>
                  <a:srgbClr val="FFFFFF"/>
                </a:solidFill>
                <a:latin typeface="Calibri" panose="020F0502020204030204" pitchFamily="34" charset="0"/>
                <a:ea typeface="宋体" panose="02010600030101010101" pitchFamily="2" charset="-122"/>
              </a:rPr>
              <a:t> ("middle way" ) and </a:t>
            </a:r>
            <a:r>
              <a:rPr lang="en-US" altLang="zh-CN" sz="2800" b="1" dirty="0" err="1">
                <a:solidFill>
                  <a:srgbClr val="FFFFFF"/>
                </a:solidFill>
                <a:latin typeface="Calibri" panose="020F0502020204030204" pitchFamily="34" charset="0"/>
                <a:ea typeface="宋体" panose="02010600030101010101" pitchFamily="2" charset="-122"/>
              </a:rPr>
              <a:t>Yogācāra</a:t>
            </a:r>
            <a:r>
              <a:rPr lang="en-US" altLang="zh-CN" sz="2800" dirty="0">
                <a:solidFill>
                  <a:srgbClr val="FFFFFF"/>
                </a:solidFill>
                <a:latin typeface="Calibri" panose="020F0502020204030204" pitchFamily="34" charset="0"/>
                <a:ea typeface="宋体" panose="02010600030101010101" pitchFamily="2" charset="-122"/>
              </a:rPr>
              <a:t> (“practice of yoga”).</a:t>
            </a:r>
            <a:endParaRPr lang="en-US" altLang="zh-CN" sz="2800" dirty="0">
              <a:solidFill>
                <a:schemeClr val="bg1"/>
              </a:solidFill>
            </a:endParaRPr>
          </a:p>
        </p:txBody>
      </p:sp>
    </p:spTree>
    <p:extLst>
      <p:ext uri="{BB962C8B-B14F-4D97-AF65-F5344CB8AC3E}">
        <p14:creationId xmlns:p14="http://schemas.microsoft.com/office/powerpoint/2010/main" val="10644274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69.3|1.4"/>
</p:tagLst>
</file>

<file path=ppt/tags/tag2.xml><?xml version="1.0" encoding="utf-8"?>
<p:tagLst xmlns:a="http://schemas.openxmlformats.org/drawingml/2006/main" xmlns:r="http://schemas.openxmlformats.org/officeDocument/2006/relationships" xmlns:p="http://schemas.openxmlformats.org/presentationml/2006/main">
  <p:tag name="TIMING" val="|5"/>
</p:tagLst>
</file>

<file path=ppt/tags/tag3.xml><?xml version="1.0" encoding="utf-8"?>
<p:tagLst xmlns:a="http://schemas.openxmlformats.org/drawingml/2006/main" xmlns:r="http://schemas.openxmlformats.org/officeDocument/2006/relationships" xmlns:p="http://schemas.openxmlformats.org/presentationml/2006/main">
  <p:tag name="TIMING" val="|9.3|0.4"/>
</p:tagLst>
</file>

<file path=ppt/tags/tag4.xml><?xml version="1.0" encoding="utf-8"?>
<p:tagLst xmlns:a="http://schemas.openxmlformats.org/drawingml/2006/main" xmlns:r="http://schemas.openxmlformats.org/officeDocument/2006/relationships" xmlns:p="http://schemas.openxmlformats.org/presentationml/2006/main">
  <p:tag name="TIMING" val="|47.5"/>
</p:tagLst>
</file>

<file path=ppt/tags/tag5.xml><?xml version="1.0" encoding="utf-8"?>
<p:tagLst xmlns:a="http://schemas.openxmlformats.org/drawingml/2006/main" xmlns:r="http://schemas.openxmlformats.org/officeDocument/2006/relationships" xmlns:p="http://schemas.openxmlformats.org/presentationml/2006/main">
  <p:tag name="TIMING" val="|59.3"/>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13052</TotalTime>
  <Words>5381</Words>
  <Application>Microsoft Office PowerPoint</Application>
  <PresentationFormat>自訂</PresentationFormat>
  <Paragraphs>582</Paragraphs>
  <Slides>90</Slides>
  <Notes>0</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90</vt:i4>
      </vt:variant>
    </vt:vector>
  </HeadingPairs>
  <TitlesOfParts>
    <vt:vector size="94" baseType="lpstr">
      <vt:lpstr>Arial</vt:lpstr>
      <vt:lpstr>Calibri</vt:lpstr>
      <vt:lpstr>Wingdings</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664</cp:revision>
  <dcterms:created xsi:type="dcterms:W3CDTF">2019-12-17T19:51:00Z</dcterms:created>
  <dcterms:modified xsi:type="dcterms:W3CDTF">2025-06-06T16:30:51Z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2052-11.1.0.10356</vt:lpwstr>
  </property>
  <property fmtid="{D5CDD505-2E9C-101B-9397-08002B2CF9AE}" pid="3" name="ICV">
    <vt:lpwstr>345DCBC558F44F609C7AA1C9EBF20AC1</vt:lpwstr>
  </property>
</Properties>
</file>