
<file path=[Content_Types].xml><?xml version="1.0" encoding="utf-8"?>
<Types xmlns="http://schemas.openxmlformats.org/package/2006/content-types">
  <Override PartName="/ppt/slideLayouts/slideLayout8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6.xml" ContentType="application/vnd.openxmlformats-officedocument.presentationml.slideLayout+xml"/>
  <Override PartName="/ppt/presentation.xml" ContentType="application/vnd.openxmlformats-officedocument.presentationml.presentation.main+xml"/>
  <Override PartName="/docProps/app.xml" ContentType="application/vnd.openxmlformats-officedocument.extended-properties+xml"/>
  <Override PartName="/ppt/slides/slide5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Layouts/slideLayout7.xml" ContentType="application/vnd.openxmlformats-officedocument.presentationml.slideLayout+xml"/>
  <Override PartName="/ppt/presProps.xml" ContentType="application/vnd.openxmlformats-officedocument.presentationml.presProps+xml"/>
  <Default Extension="jpeg" ContentType="image/jpeg"/>
  <Override PartName="/ppt/slideLayouts/slideLayout3.xml" ContentType="application/vnd.openxmlformats-officedocument.presentationml.slideLayout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Layouts/slideLayout5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ppt/slides/slide1.xml" ContentType="application/vnd.openxmlformats-officedocument.presentationml.slide+xml"/>
  <Override PartName="/ppt/tableStyles.xml" ContentType="application/vnd.openxmlformats-officedocument.presentationml.tableStyles+xml"/>
  <Default Extension="xml" ContentType="application/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Masters/slideMaster1.xml" ContentType="application/vnd.openxmlformats-officedocument.presentationml.slideMaster+xml"/>
  <Override PartName="/ppt/viewProps.xml" ContentType="application/vnd.openxmlformats-officedocument.presentationml.viewProps+xml"/>
  <Default Extension="bin" ContentType="application/vnd.openxmlformats-officedocument.presentationml.printerSettings"/>
  <Default Extension="rels" ContentType="application/vnd.openxmlformats-package.relationships+xml"/>
  <Override PartName="/ppt/slides/slide9.xml" ContentType="application/vnd.openxmlformats-officedocument.presentationml.slide+xml"/>
  <Override PartName="/ppt/slides/slide13.xml" ContentType="application/vnd.openxmlformats-officedocument.presentationml.slide+xml"/>
  <Override PartName="/ppt/slides/slide6.xml" ContentType="application/vnd.openxmlformats-officedocument.presentationml.slide+xml"/>
  <Override PartName="/ppt/slides/slide12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r:id="rId1"/>
  </p:sldMasterIdLst>
  <p:sldIdLst>
    <p:sldId id="256" r:id="rId2"/>
    <p:sldId id="262" r:id="rId3"/>
    <p:sldId id="286" r:id="rId4"/>
    <p:sldId id="288" r:id="rId5"/>
    <p:sldId id="284" r:id="rId6"/>
    <p:sldId id="287" r:id="rId7"/>
    <p:sldId id="259" r:id="rId8"/>
    <p:sldId id="257" r:id="rId9"/>
    <p:sldId id="260" r:id="rId10"/>
    <p:sldId id="261" r:id="rId11"/>
    <p:sldId id="263" r:id="rId12"/>
    <p:sldId id="283" r:id="rId13"/>
    <p:sldId id="285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 showOutlineIcons="0">
    <p:restoredLeft sz="15502" autoAdjust="0"/>
    <p:restoredTop sz="94660"/>
  </p:normalViewPr>
  <p:slideViewPr>
    <p:cSldViewPr snapToObjects="1">
      <p:cViewPr varScale="1">
        <p:scale>
          <a:sx n="97" d="100"/>
          <a:sy n="97" d="100"/>
        </p:scale>
        <p:origin x="-680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4" Type="http://schemas.openxmlformats.org/officeDocument/2006/relationships/slide" Target="slides/slide13.xml"/><Relationship Id="rId4" Type="http://schemas.openxmlformats.org/officeDocument/2006/relationships/slide" Target="slides/slide3.xml"/><Relationship Id="rId7" Type="http://schemas.openxmlformats.org/officeDocument/2006/relationships/slide" Target="slides/slide6.xml"/><Relationship Id="rId11" Type="http://schemas.openxmlformats.org/officeDocument/2006/relationships/slide" Target="slides/slide1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6" Type="http://schemas.openxmlformats.org/officeDocument/2006/relationships/presProps" Target="presProps.xml"/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0" Type="http://schemas.openxmlformats.org/officeDocument/2006/relationships/slide" Target="slides/slide9.xml"/><Relationship Id="rId5" Type="http://schemas.openxmlformats.org/officeDocument/2006/relationships/slide" Target="slides/slide4.xml"/><Relationship Id="rId15" Type="http://schemas.openxmlformats.org/officeDocument/2006/relationships/printerSettings" Target="printerSettings/printerSettings1.bin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19" Type="http://schemas.openxmlformats.org/officeDocument/2006/relationships/tableStyles" Target="tableStyles.xml"/><Relationship Id="rId2" Type="http://schemas.openxmlformats.org/officeDocument/2006/relationships/slide" Target="slides/slide1.xml"/><Relationship Id="rId9" Type="http://schemas.openxmlformats.org/officeDocument/2006/relationships/slide" Target="slides/slide8.xml"/><Relationship Id="rId3" Type="http://schemas.openxmlformats.org/officeDocument/2006/relationships/slide" Target="slides/slide2.xml"/><Relationship Id="rId18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EF01-5ABB-2346-844D-EC4C7786A202}" type="datetimeFigureOut">
              <a:rPr lang="en-US" smtClean="0"/>
              <a:pPr/>
              <a:t>10/6/13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7B381-95F8-4344-BDEA-3582DB12C5E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EF01-5ABB-2346-844D-EC4C7786A202}" type="datetimeFigureOut">
              <a:rPr lang="en-US" smtClean="0"/>
              <a:pPr/>
              <a:t>10/6/13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7B381-95F8-4344-BDEA-3582DB12C5E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EF01-5ABB-2346-844D-EC4C7786A202}" type="datetimeFigureOut">
              <a:rPr lang="en-US" smtClean="0"/>
              <a:pPr/>
              <a:t>10/6/13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7B381-95F8-4344-BDEA-3582DB12C5E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EF01-5ABB-2346-844D-EC4C7786A202}" type="datetimeFigureOut">
              <a:rPr lang="en-US" smtClean="0"/>
              <a:pPr/>
              <a:t>10/6/13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7B381-95F8-4344-BDEA-3582DB12C5E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EF01-5ABB-2346-844D-EC4C7786A202}" type="datetimeFigureOut">
              <a:rPr lang="en-US" smtClean="0"/>
              <a:pPr/>
              <a:t>10/6/13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7B381-95F8-4344-BDEA-3582DB12C5E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EF01-5ABB-2346-844D-EC4C7786A202}" type="datetimeFigureOut">
              <a:rPr lang="en-US" smtClean="0"/>
              <a:pPr/>
              <a:t>10/6/13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7B381-95F8-4344-BDEA-3582DB12C5E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EF01-5ABB-2346-844D-EC4C7786A202}" type="datetimeFigureOut">
              <a:rPr lang="en-US" smtClean="0"/>
              <a:pPr/>
              <a:t>10/6/13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7B381-95F8-4344-BDEA-3582DB12C5E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EF01-5ABB-2346-844D-EC4C7786A202}" type="datetimeFigureOut">
              <a:rPr lang="en-US" smtClean="0"/>
              <a:pPr/>
              <a:t>10/6/13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7B381-95F8-4344-BDEA-3582DB12C5E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EF01-5ABB-2346-844D-EC4C7786A202}" type="datetimeFigureOut">
              <a:rPr lang="en-US" smtClean="0"/>
              <a:pPr/>
              <a:t>10/6/13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7B381-95F8-4344-BDEA-3582DB12C5E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EF01-5ABB-2346-844D-EC4C7786A202}" type="datetimeFigureOut">
              <a:rPr lang="en-US" smtClean="0"/>
              <a:pPr/>
              <a:t>10/6/13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7B381-95F8-4344-BDEA-3582DB12C5E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EF01-5ABB-2346-844D-EC4C7786A202}" type="datetimeFigureOut">
              <a:rPr lang="en-US" smtClean="0"/>
              <a:pPr/>
              <a:t>10/6/13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7B381-95F8-4344-BDEA-3582DB12C5E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4" Type="http://schemas.openxmlformats.org/officeDocument/2006/relationships/slideLayout" Target="../slideLayouts/slideLayout4.xml"/><Relationship Id="rId10" Type="http://schemas.openxmlformats.org/officeDocument/2006/relationships/slideLayout" Target="../slideLayouts/slideLayout10.xml"/><Relationship Id="rId5" Type="http://schemas.openxmlformats.org/officeDocument/2006/relationships/slideLayout" Target="../slideLayouts/slideLayout5.xml"/><Relationship Id="rId7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9" Type="http://schemas.openxmlformats.org/officeDocument/2006/relationships/slideLayout" Target="../slideLayouts/slideLayout9.xml"/><Relationship Id="rId3" Type="http://schemas.openxmlformats.org/officeDocument/2006/relationships/slideLayout" Target="../slideLayouts/slideLayout3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57EF01-5ABB-2346-844D-EC4C7786A202}" type="datetimeFigureOut">
              <a:rPr lang="en-US" smtClean="0"/>
              <a:pPr/>
              <a:t>10/6/13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77B381-95F8-4344-BDEA-3582DB12C5E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r:id="rId1"/>
    <p:sldLayoutId r:id="rId2"/>
    <p:sldLayoutId r:id="rId3"/>
    <p:sldLayoutId r:id="rId4"/>
    <p:sldLayoutId r:id="rId5"/>
    <p:sldLayoutId r:id="rId6"/>
    <p:sldLayoutId r:id="rId7"/>
    <p:sldLayoutId r:id="rId8"/>
    <p:sldLayoutId r:id="rId9"/>
    <p:sldLayoutId r:id="rId10"/>
    <p:sldLayoutId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3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eg"/><Relationship Id="rId3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>
                <a:solidFill>
                  <a:srgbClr val="000000"/>
                </a:solidFill>
              </a:rPr>
              <a:t>Cyflwyniad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Iddewiaeth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 smtClean="0">
                <a:solidFill>
                  <a:srgbClr val="000000"/>
                </a:solidFill>
              </a:rPr>
              <a:t>Gwreiddiau</a:t>
            </a:r>
            <a:r>
              <a:rPr lang="en-US" dirty="0" smtClean="0">
                <a:solidFill>
                  <a:srgbClr val="000000"/>
                </a:solidFill>
              </a:rPr>
              <a:t>: Y </a:t>
            </a:r>
            <a:r>
              <a:rPr lang="en-US" dirty="0" err="1" smtClean="0">
                <a:solidFill>
                  <a:srgbClr val="000000"/>
                </a:solidFill>
              </a:rPr>
              <a:t>Beibl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Hebraeg</a:t>
            </a:r>
            <a:endParaRPr lang="en-US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09600"/>
            <a:ext cx="8229600" cy="1295400"/>
          </a:xfrm>
        </p:spPr>
        <p:txBody>
          <a:bodyPr>
            <a:noAutofit/>
          </a:bodyPr>
          <a:lstStyle/>
          <a:p>
            <a:r>
              <a:rPr lang="en-US" sz="3600" dirty="0" smtClean="0">
                <a:solidFill>
                  <a:srgbClr val="000000"/>
                </a:solidFill>
              </a:rPr>
              <a:t/>
            </a:r>
            <a:br>
              <a:rPr lang="en-US" sz="3600" dirty="0" smtClean="0">
                <a:solidFill>
                  <a:srgbClr val="000000"/>
                </a:solidFill>
              </a:rPr>
            </a:br>
            <a:r>
              <a:rPr lang="en-US" sz="3600" dirty="0" smtClean="0">
                <a:solidFill>
                  <a:srgbClr val="000000"/>
                </a:solidFill>
              </a:rPr>
              <a:t>Y </a:t>
            </a:r>
            <a:r>
              <a:rPr lang="en-US" sz="3600" dirty="0" err="1" smtClean="0">
                <a:solidFill>
                  <a:srgbClr val="000000"/>
                </a:solidFill>
              </a:rPr>
              <a:t>Beibl</a:t>
            </a:r>
            <a:r>
              <a:rPr lang="en-US" sz="3600" dirty="0" smtClean="0">
                <a:solidFill>
                  <a:srgbClr val="000000"/>
                </a:solidFill>
              </a:rPr>
              <a:t> </a:t>
            </a:r>
            <a:r>
              <a:rPr lang="en-US" sz="3600" dirty="0" err="1" smtClean="0">
                <a:solidFill>
                  <a:srgbClr val="000000"/>
                </a:solidFill>
              </a:rPr>
              <a:t>Hebraeg</a:t>
            </a:r>
            <a:r>
              <a:rPr lang="en-US" sz="3600" dirty="0" smtClean="0">
                <a:solidFill>
                  <a:srgbClr val="000000"/>
                </a:solidFill>
              </a:rPr>
              <a:t>/ Yr </a:t>
            </a:r>
            <a:r>
              <a:rPr lang="en-US" sz="3600" dirty="0" err="1" smtClean="0">
                <a:solidFill>
                  <a:srgbClr val="000000"/>
                </a:solidFill>
              </a:rPr>
              <a:t>Ysgrythurau</a:t>
            </a:r>
            <a:r>
              <a:rPr lang="en-US" sz="3600" dirty="0" smtClean="0">
                <a:solidFill>
                  <a:srgbClr val="000000"/>
                </a:solidFill>
              </a:rPr>
              <a:t> </a:t>
            </a:r>
            <a:r>
              <a:rPr lang="en-US" sz="3600" dirty="0" err="1" smtClean="0">
                <a:solidFill>
                  <a:srgbClr val="000000"/>
                </a:solidFill>
              </a:rPr>
              <a:t>Hebreig</a:t>
            </a:r>
            <a:r>
              <a:rPr lang="en-US" sz="3600" dirty="0" smtClean="0">
                <a:solidFill>
                  <a:srgbClr val="000000"/>
                </a:solidFill>
              </a:rPr>
              <a:t/>
            </a:r>
            <a:br>
              <a:rPr lang="en-US" sz="3600" dirty="0" smtClean="0">
                <a:solidFill>
                  <a:srgbClr val="000000"/>
                </a:solidFill>
              </a:rPr>
            </a:br>
            <a:r>
              <a:rPr lang="en-US" sz="3600" dirty="0" smtClean="0">
                <a:solidFill>
                  <a:srgbClr val="000000"/>
                </a:solidFill>
              </a:rPr>
              <a:t>Yr Hen </a:t>
            </a:r>
            <a:r>
              <a:rPr lang="en-US" sz="3600" dirty="0" err="1" smtClean="0">
                <a:solidFill>
                  <a:srgbClr val="000000"/>
                </a:solidFill>
              </a:rPr>
              <a:t>Destament</a:t>
            </a:r>
            <a:r>
              <a:rPr lang="en-US" sz="3600" dirty="0" smtClean="0">
                <a:solidFill>
                  <a:srgbClr val="000000"/>
                </a:solidFill>
              </a:rPr>
              <a:t/>
            </a:r>
            <a:br>
              <a:rPr lang="en-US" sz="3600" dirty="0" smtClean="0">
                <a:solidFill>
                  <a:srgbClr val="000000"/>
                </a:solidFill>
              </a:rPr>
            </a:br>
            <a:r>
              <a:rPr lang="en-US" sz="3600" dirty="0" err="1" smtClean="0">
                <a:solidFill>
                  <a:srgbClr val="000000"/>
                </a:solidFill>
              </a:rPr>
              <a:t>Tanakh</a:t>
            </a:r>
            <a:r>
              <a:rPr lang="en-US" sz="3600" dirty="0" smtClean="0">
                <a:solidFill>
                  <a:srgbClr val="000000"/>
                </a:solidFill>
              </a:rPr>
              <a:t> / </a:t>
            </a:r>
            <a:r>
              <a:rPr lang="en-US" sz="3600" dirty="0" err="1" smtClean="0">
                <a:solidFill>
                  <a:srgbClr val="000000"/>
                </a:solidFill>
              </a:rPr>
              <a:t>Mikra</a:t>
            </a:r>
            <a:endParaRPr lang="en-US" sz="3600" dirty="0">
              <a:solidFill>
                <a:srgbClr val="000000"/>
              </a:solidFill>
            </a:endParaRPr>
          </a:p>
        </p:txBody>
      </p:sp>
      <p:pic>
        <p:nvPicPr>
          <p:cNvPr id="4" name="Content Placeholder 3" descr="torah[1]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800" y="2514600"/>
            <a:ext cx="3632200" cy="2641600"/>
          </a:xfrm>
        </p:spPr>
      </p:pic>
      <p:pic>
        <p:nvPicPr>
          <p:cNvPr id="8" name="Picture 7" descr="1hebbible-300x20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4400" y="3733800"/>
            <a:ext cx="3810000" cy="2540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solidFill>
                  <a:srgbClr val="000000"/>
                </a:solidFill>
              </a:rPr>
              <a:t>Cyflwyno’r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Beibl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Hebraeg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Trafod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neges</a:t>
            </a:r>
            <a:r>
              <a:rPr lang="en-US" dirty="0" smtClean="0">
                <a:solidFill>
                  <a:srgbClr val="000000"/>
                </a:solidFill>
              </a:rPr>
              <a:t> ac </a:t>
            </a:r>
            <a:r>
              <a:rPr lang="en-US" dirty="0" err="1" smtClean="0">
                <a:solidFill>
                  <a:srgbClr val="000000"/>
                </a:solidFill>
              </a:rPr>
              <a:t>arwyddoc</a:t>
            </a:r>
            <a:r>
              <a:rPr lang="en-US" dirty="0" err="1" smtClean="0">
                <a:solidFill>
                  <a:srgbClr val="000000"/>
                </a:solidFill>
              </a:rPr>
              <a:t>âd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testunau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beiblaidd</a:t>
            </a:r>
            <a:r>
              <a:rPr lang="en-US" dirty="0" smtClean="0">
                <a:solidFill>
                  <a:srgbClr val="000000"/>
                </a:solidFill>
              </a:rPr>
              <a:t>.</a:t>
            </a:r>
            <a:endParaRPr lang="en-US" dirty="0" smtClean="0">
              <a:solidFill>
                <a:srgbClr val="000000"/>
              </a:solidFill>
            </a:endParaRPr>
          </a:p>
          <a:p>
            <a:r>
              <a:rPr lang="en-US" dirty="0" err="1" smtClean="0">
                <a:solidFill>
                  <a:srgbClr val="000000"/>
                </a:solidFill>
              </a:rPr>
              <a:t>Deall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effaith</a:t>
            </a:r>
            <a:r>
              <a:rPr lang="en-US" dirty="0" smtClean="0">
                <a:solidFill>
                  <a:srgbClr val="000000"/>
                </a:solidFill>
              </a:rPr>
              <a:t> a </a:t>
            </a:r>
            <a:r>
              <a:rPr lang="en-US" dirty="0" err="1" smtClean="0">
                <a:solidFill>
                  <a:srgbClr val="000000"/>
                </a:solidFill>
              </a:rPr>
              <a:t>pherthnasedd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testunau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hyn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mewn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cyfnodau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hanesyddol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gwahanol</a:t>
            </a:r>
            <a:r>
              <a:rPr lang="en-US" dirty="0" smtClean="0">
                <a:solidFill>
                  <a:srgbClr val="000000"/>
                </a:solidFill>
              </a:rPr>
              <a:t>.</a:t>
            </a:r>
          </a:p>
          <a:p>
            <a:r>
              <a:rPr lang="en-US" dirty="0" err="1" smtClean="0">
                <a:solidFill>
                  <a:srgbClr val="000000"/>
                </a:solidFill>
              </a:rPr>
              <a:t>Cyflwyno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dulliau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dehongli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beirniadol</a:t>
            </a:r>
            <a:r>
              <a:rPr lang="en-US" dirty="0" smtClean="0">
                <a:solidFill>
                  <a:srgbClr val="000000"/>
                </a:solidFill>
              </a:rPr>
              <a:t>: </a:t>
            </a:r>
            <a:r>
              <a:rPr lang="en-US" dirty="0" err="1" smtClean="0">
                <a:solidFill>
                  <a:srgbClr val="000000"/>
                </a:solidFill>
              </a:rPr>
              <a:t>pwyslais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ar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wreiddiau</a:t>
            </a:r>
            <a:r>
              <a:rPr lang="en-US" dirty="0" smtClean="0">
                <a:solidFill>
                  <a:srgbClr val="000000"/>
                </a:solidFill>
              </a:rPr>
              <a:t> ac </a:t>
            </a:r>
            <a:r>
              <a:rPr lang="en-US" dirty="0" err="1" smtClean="0">
                <a:solidFill>
                  <a:srgbClr val="000000"/>
                </a:solidFill>
              </a:rPr>
              <a:t>ystyr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testunau</a:t>
            </a:r>
            <a:r>
              <a:rPr lang="en-US" dirty="0" smtClean="0">
                <a:solidFill>
                  <a:srgbClr val="000000"/>
                </a:solidFill>
              </a:rPr>
              <a:t>.</a:t>
            </a:r>
          </a:p>
          <a:p>
            <a:r>
              <a:rPr lang="en-US" dirty="0" err="1" smtClean="0">
                <a:solidFill>
                  <a:srgbClr val="000000"/>
                </a:solidFill>
              </a:rPr>
              <a:t>Ystyried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dehongliadau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diwinyddol</a:t>
            </a:r>
            <a:r>
              <a:rPr lang="en-US" dirty="0" smtClean="0">
                <a:solidFill>
                  <a:srgbClr val="000000"/>
                </a:solidFill>
              </a:rPr>
              <a:t>: </a:t>
            </a:r>
            <a:r>
              <a:rPr lang="en-US" dirty="0" err="1" smtClean="0">
                <a:solidFill>
                  <a:srgbClr val="000000"/>
                </a:solidFill>
              </a:rPr>
              <a:t>sut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mae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Duw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ymyrryd</a:t>
            </a:r>
            <a:r>
              <a:rPr lang="en-US" dirty="0" smtClean="0">
                <a:solidFill>
                  <a:srgbClr val="000000"/>
                </a:solidFill>
              </a:rPr>
              <a:t> ac </a:t>
            </a:r>
            <a:r>
              <a:rPr lang="en-US" dirty="0" err="1" smtClean="0">
                <a:solidFill>
                  <a:srgbClr val="000000"/>
                </a:solidFill>
              </a:rPr>
              <a:t>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gweithredu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byd</a:t>
            </a:r>
            <a:r>
              <a:rPr lang="en-US" dirty="0" smtClean="0">
                <a:solidFill>
                  <a:srgbClr val="000000"/>
                </a:solidFill>
              </a:rPr>
              <a:t>?</a:t>
            </a:r>
            <a:endParaRPr lang="en-US" dirty="0" smtClean="0">
              <a:solidFill>
                <a:srgbClr val="000000"/>
              </a:solidFill>
            </a:endParaRPr>
          </a:p>
          <a:p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Y </a:t>
            </a:r>
            <a:r>
              <a:rPr lang="en-US" dirty="0" err="1" smtClean="0">
                <a:solidFill>
                  <a:schemeClr val="bg1"/>
                </a:solidFill>
              </a:rPr>
              <a:t>Beibl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 err="1" smtClean="0">
                <a:solidFill>
                  <a:schemeClr val="bg1"/>
                </a:solidFill>
              </a:rPr>
              <a:t>Hebraeg</a:t>
            </a:r>
            <a:r>
              <a:rPr lang="en-US" dirty="0" smtClean="0">
                <a:solidFill>
                  <a:schemeClr val="bg1"/>
                </a:solidFill>
              </a:rPr>
              <a:t> ac </a:t>
            </a:r>
            <a:r>
              <a:rPr lang="en-US" dirty="0" err="1" smtClean="0">
                <a:solidFill>
                  <a:schemeClr val="bg1"/>
                </a:solidFill>
              </a:rPr>
              <a:t>Iddewiaeth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Gwreiddiau’r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elfenna</a:t>
            </a:r>
            <a:r>
              <a:rPr lang="en-US" dirty="0" err="1" smtClean="0">
                <a:solidFill>
                  <a:srgbClr val="000000"/>
                </a:solidFill>
              </a:rPr>
              <a:t>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crefyddol</a:t>
            </a:r>
            <a:r>
              <a:rPr lang="en-US" dirty="0" smtClean="0">
                <a:solidFill>
                  <a:srgbClr val="000000"/>
                </a:solidFill>
              </a:rPr>
              <a:t>, </a:t>
            </a:r>
            <a:r>
              <a:rPr lang="en-US" dirty="0" err="1" smtClean="0">
                <a:solidFill>
                  <a:srgbClr val="000000"/>
                </a:solidFill>
              </a:rPr>
              <a:t>cenedlaethol</a:t>
            </a:r>
            <a:r>
              <a:rPr lang="en-US" dirty="0" smtClean="0">
                <a:solidFill>
                  <a:srgbClr val="000000"/>
                </a:solidFill>
              </a:rPr>
              <a:t> ac </a:t>
            </a:r>
            <a:r>
              <a:rPr lang="en-US" dirty="0" err="1" smtClean="0">
                <a:solidFill>
                  <a:srgbClr val="000000"/>
                </a:solidFill>
              </a:rPr>
              <a:t>ethnig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mewn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Iddewiaeth</a:t>
            </a:r>
            <a:r>
              <a:rPr lang="en-US" dirty="0" smtClean="0">
                <a:solidFill>
                  <a:srgbClr val="000000"/>
                </a:solidFill>
              </a:rPr>
              <a:t>.</a:t>
            </a:r>
            <a:endParaRPr lang="en-US" dirty="0" smtClean="0">
              <a:solidFill>
                <a:srgbClr val="000000"/>
              </a:solidFill>
            </a:endParaRPr>
          </a:p>
          <a:p>
            <a:r>
              <a:rPr lang="en-US" dirty="0" smtClean="0">
                <a:solidFill>
                  <a:srgbClr val="000000"/>
                </a:solidFill>
              </a:rPr>
              <a:t>‘Israel’ (Jacob &gt;</a:t>
            </a:r>
            <a:r>
              <a:rPr lang="en-US" dirty="0" smtClean="0">
                <a:solidFill>
                  <a:srgbClr val="000000"/>
                </a:solidFill>
              </a:rPr>
              <a:t> plant </a:t>
            </a:r>
            <a:r>
              <a:rPr lang="en-US" dirty="0" smtClean="0">
                <a:solidFill>
                  <a:srgbClr val="000000"/>
                </a:solidFill>
              </a:rPr>
              <a:t>Israel &gt;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gwlad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smtClean="0">
                <a:solidFill>
                  <a:srgbClr val="000000"/>
                </a:solidFill>
              </a:rPr>
              <a:t>Israel</a:t>
            </a:r>
            <a:r>
              <a:rPr lang="en-US" dirty="0" smtClean="0">
                <a:solidFill>
                  <a:srgbClr val="000000"/>
                </a:solidFill>
              </a:rPr>
              <a:t>).</a:t>
            </a:r>
            <a:r>
              <a:rPr lang="en-US" dirty="0" smtClean="0">
                <a:solidFill>
                  <a:srgbClr val="000000"/>
                </a:solidFill>
              </a:rPr>
              <a:t> Hunan-</a:t>
            </a:r>
            <a:r>
              <a:rPr lang="en-US" dirty="0" err="1" smtClean="0">
                <a:solidFill>
                  <a:srgbClr val="000000"/>
                </a:solidFill>
              </a:rPr>
              <a:t>ddisgrifiad</a:t>
            </a:r>
            <a:r>
              <a:rPr lang="en-US" dirty="0" smtClean="0">
                <a:solidFill>
                  <a:srgbClr val="000000"/>
                </a:solidFill>
              </a:rPr>
              <a:t> yr </a:t>
            </a:r>
            <a:r>
              <a:rPr lang="en-US" dirty="0" err="1" smtClean="0">
                <a:solidFill>
                  <a:srgbClr val="000000"/>
                </a:solidFill>
              </a:rPr>
              <a:t>Iddewon</a:t>
            </a:r>
            <a:r>
              <a:rPr lang="en-US" dirty="0" smtClean="0">
                <a:solidFill>
                  <a:srgbClr val="000000"/>
                </a:solidFill>
              </a:rPr>
              <a:t> (</a:t>
            </a:r>
            <a:r>
              <a:rPr lang="en-US" dirty="0" err="1" smtClean="0">
                <a:solidFill>
                  <a:srgbClr val="000000"/>
                </a:solidFill>
              </a:rPr>
              <a:t>mae’r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termau</a:t>
            </a:r>
            <a:r>
              <a:rPr lang="en-US" dirty="0" smtClean="0">
                <a:solidFill>
                  <a:srgbClr val="000000"/>
                </a:solidFill>
              </a:rPr>
              <a:t> ‘</a:t>
            </a:r>
            <a:r>
              <a:rPr lang="en-US" dirty="0" err="1" smtClean="0">
                <a:solidFill>
                  <a:srgbClr val="000000"/>
                </a:solidFill>
              </a:rPr>
              <a:t>Iddewiaeth</a:t>
            </a:r>
            <a:r>
              <a:rPr lang="en-US" dirty="0" smtClean="0">
                <a:solidFill>
                  <a:srgbClr val="000000"/>
                </a:solidFill>
              </a:rPr>
              <a:t>’, ‘</a:t>
            </a:r>
            <a:r>
              <a:rPr lang="en-US" dirty="0" err="1" smtClean="0">
                <a:solidFill>
                  <a:srgbClr val="000000"/>
                </a:solidFill>
              </a:rPr>
              <a:t>Iddew</a:t>
            </a:r>
            <a:r>
              <a:rPr lang="en-US" dirty="0" smtClean="0">
                <a:solidFill>
                  <a:srgbClr val="000000"/>
                </a:solidFill>
              </a:rPr>
              <a:t>’ ac ‘</a:t>
            </a:r>
            <a:r>
              <a:rPr lang="en-US" dirty="0" err="1" smtClean="0">
                <a:solidFill>
                  <a:srgbClr val="000000"/>
                </a:solidFill>
              </a:rPr>
              <a:t>Iddewig</a:t>
            </a:r>
            <a:r>
              <a:rPr lang="en-US" dirty="0" smtClean="0">
                <a:solidFill>
                  <a:srgbClr val="000000"/>
                </a:solidFill>
              </a:rPr>
              <a:t>’ </a:t>
            </a:r>
            <a:r>
              <a:rPr lang="en-US" dirty="0" err="1" smtClean="0">
                <a:solidFill>
                  <a:srgbClr val="000000"/>
                </a:solidFill>
              </a:rPr>
              <a:t>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cynrychioli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safbwynt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rhai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sydd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tu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allan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i’r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grefydd</a:t>
            </a:r>
            <a:r>
              <a:rPr lang="en-US" dirty="0" smtClean="0">
                <a:solidFill>
                  <a:srgbClr val="000000"/>
                </a:solidFill>
              </a:rPr>
              <a:t>)</a:t>
            </a:r>
            <a:r>
              <a:rPr lang="en-US" dirty="0" smtClean="0">
                <a:solidFill>
                  <a:srgbClr val="000000"/>
                </a:solidFill>
              </a:rPr>
              <a:t>.</a:t>
            </a:r>
            <a:endParaRPr lang="en-US" dirty="0" smtClean="0">
              <a:solidFill>
                <a:srgbClr val="000000"/>
              </a:solidFill>
            </a:endParaRPr>
          </a:p>
          <a:p>
            <a:r>
              <a:rPr lang="en-US" dirty="0" err="1" smtClean="0">
                <a:solidFill>
                  <a:srgbClr val="000000"/>
                </a:solidFill>
              </a:rPr>
              <a:t>Nodau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Iddewiaeth</a:t>
            </a:r>
            <a:r>
              <a:rPr lang="en-US" dirty="0" smtClean="0">
                <a:solidFill>
                  <a:srgbClr val="000000"/>
                </a:solidFill>
              </a:rPr>
              <a:t>:</a:t>
            </a:r>
          </a:p>
          <a:p>
            <a:r>
              <a:rPr lang="en-US" dirty="0" err="1" smtClean="0">
                <a:solidFill>
                  <a:srgbClr val="FFFF00"/>
                </a:solidFill>
              </a:rPr>
              <a:t>Addoli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Duw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personol</a:t>
            </a:r>
            <a:r>
              <a:rPr lang="en-US" dirty="0" smtClean="0">
                <a:solidFill>
                  <a:srgbClr val="FFFF00"/>
                </a:solidFill>
              </a:rPr>
              <a:t> a </a:t>
            </a:r>
            <a:r>
              <a:rPr lang="en-US" dirty="0" err="1" smtClean="0">
                <a:solidFill>
                  <a:srgbClr val="FFFF00"/>
                </a:solidFill>
              </a:rPr>
              <a:t>throsgynnol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</a:p>
          <a:p>
            <a:r>
              <a:rPr lang="en-US" dirty="0" err="1" smtClean="0">
                <a:solidFill>
                  <a:srgbClr val="FFFF00"/>
                </a:solidFill>
              </a:rPr>
              <a:t>Cyfres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o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gyfreithiau</a:t>
            </a:r>
            <a:r>
              <a:rPr lang="en-US" dirty="0" smtClean="0">
                <a:solidFill>
                  <a:srgbClr val="FFFF00"/>
                </a:solidFill>
              </a:rPr>
              <a:t> a </a:t>
            </a:r>
            <a:r>
              <a:rPr lang="en-US" dirty="0" err="1" smtClean="0">
                <a:solidFill>
                  <a:srgbClr val="FFFF00"/>
                </a:solidFill>
              </a:rPr>
              <a:t>gorchmynion</a:t>
            </a:r>
            <a:endParaRPr lang="en-US" dirty="0" smtClean="0">
              <a:solidFill>
                <a:srgbClr val="FFFF00"/>
              </a:solidFill>
            </a:endParaRPr>
          </a:p>
          <a:p>
            <a:r>
              <a:rPr lang="en-US" dirty="0" err="1" smtClean="0">
                <a:solidFill>
                  <a:srgbClr val="FFFF00"/>
                </a:solidFill>
              </a:rPr>
              <a:t>Strwythurau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sefydliadol</a:t>
            </a:r>
            <a:r>
              <a:rPr lang="en-US" dirty="0" smtClean="0">
                <a:solidFill>
                  <a:srgbClr val="FFFF00"/>
                </a:solidFill>
              </a:rPr>
              <a:t> a </a:t>
            </a:r>
            <a:r>
              <a:rPr lang="en-US" dirty="0" err="1" smtClean="0">
                <a:solidFill>
                  <a:srgbClr val="FFFF00"/>
                </a:solidFill>
              </a:rPr>
              <a:t>chymunedol</a:t>
            </a:r>
            <a:r>
              <a:rPr lang="en-US" dirty="0" smtClean="0">
                <a:solidFill>
                  <a:srgbClr val="FFFF00"/>
                </a:solidFill>
              </a:rPr>
              <a:t> (</a:t>
            </a:r>
            <a:r>
              <a:rPr lang="en-US" dirty="0" err="1" smtClean="0">
                <a:solidFill>
                  <a:srgbClr val="FFFF00"/>
                </a:solidFill>
              </a:rPr>
              <a:t>Teml</a:t>
            </a:r>
            <a:r>
              <a:rPr lang="en-US" dirty="0" smtClean="0">
                <a:solidFill>
                  <a:srgbClr val="FFFF00"/>
                </a:solidFill>
              </a:rPr>
              <a:t>, </a:t>
            </a:r>
            <a:r>
              <a:rPr lang="en-US" dirty="0" err="1" smtClean="0">
                <a:solidFill>
                  <a:srgbClr val="FFFF00"/>
                </a:solidFill>
              </a:rPr>
              <a:t>cysegr</a:t>
            </a:r>
            <a:r>
              <a:rPr lang="en-US" dirty="0" smtClean="0">
                <a:solidFill>
                  <a:srgbClr val="FFFF00"/>
                </a:solidFill>
              </a:rPr>
              <a:t>, </a:t>
            </a:r>
            <a:r>
              <a:rPr lang="en-US" dirty="0" err="1" smtClean="0">
                <a:solidFill>
                  <a:srgbClr val="FFFF00"/>
                </a:solidFill>
              </a:rPr>
              <a:t>synagog</a:t>
            </a:r>
            <a:r>
              <a:rPr lang="en-US" dirty="0" smtClean="0">
                <a:solidFill>
                  <a:srgbClr val="FFFF00"/>
                </a:solidFill>
              </a:rPr>
              <a:t>)</a:t>
            </a:r>
          </a:p>
          <a:p>
            <a:r>
              <a:rPr lang="en-US" dirty="0" err="1" smtClean="0">
                <a:solidFill>
                  <a:srgbClr val="FFFF00"/>
                </a:solidFill>
              </a:rPr>
              <a:t>Ysgrythur</a:t>
            </a:r>
            <a:r>
              <a:rPr lang="en-US" dirty="0" smtClean="0">
                <a:solidFill>
                  <a:srgbClr val="FFFF00"/>
                </a:solidFill>
              </a:rPr>
              <a:t> a </a:t>
            </a:r>
            <a:r>
              <a:rPr lang="en-US" dirty="0" err="1" smtClean="0">
                <a:solidFill>
                  <a:srgbClr val="FFFF00"/>
                </a:solidFill>
              </a:rPr>
              <a:t>ddatguddir</a:t>
            </a:r>
            <a:endParaRPr lang="en-US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solidFill>
                  <a:schemeClr val="bg1"/>
                </a:solidFill>
              </a:rPr>
              <a:t>TaNaKh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6" name="Content Placeholder 5" descr="images-2.jpe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52500" y="1600200"/>
            <a:ext cx="3429000" cy="4038600"/>
          </a:xfrm>
        </p:spPr>
      </p:pic>
      <p:pic>
        <p:nvPicPr>
          <p:cNvPr id="7" name="Picture 6" descr="images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9800" y="914400"/>
            <a:ext cx="2667000" cy="2197100"/>
          </a:xfrm>
          <a:prstGeom prst="rect">
            <a:avLst/>
          </a:prstGeom>
        </p:spPr>
      </p:pic>
      <p:pic>
        <p:nvPicPr>
          <p:cNvPr id="8" name="Picture 7" descr="images-1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8200" y="3581400"/>
            <a:ext cx="4038600" cy="2667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solidFill>
                  <a:schemeClr val="bg1"/>
                </a:solidFill>
              </a:rPr>
              <a:t>TaNaKh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>
              <a:solidFill>
                <a:srgbClr val="000000"/>
              </a:solidFill>
            </a:endParaRPr>
          </a:p>
          <a:p>
            <a:r>
              <a:rPr lang="en-US" dirty="0" smtClean="0">
                <a:solidFill>
                  <a:srgbClr val="000000"/>
                </a:solidFill>
              </a:rPr>
              <a:t> Torah:</a:t>
            </a:r>
            <a:r>
              <a:rPr lang="en-US" dirty="0" smtClean="0">
                <a:solidFill>
                  <a:srgbClr val="000000"/>
                </a:solidFill>
              </a:rPr>
              <a:t> pump </a:t>
            </a:r>
            <a:r>
              <a:rPr lang="en-US" dirty="0" err="1" smtClean="0">
                <a:solidFill>
                  <a:srgbClr val="000000"/>
                </a:solidFill>
              </a:rPr>
              <a:t>llyfr</a:t>
            </a:r>
            <a:r>
              <a:rPr lang="en-US" dirty="0" smtClean="0">
                <a:solidFill>
                  <a:srgbClr val="000000"/>
                </a:solidFill>
              </a:rPr>
              <a:t> Moses</a:t>
            </a:r>
            <a:endParaRPr lang="en-US" dirty="0" smtClean="0">
              <a:solidFill>
                <a:srgbClr val="000000"/>
              </a:solidFill>
            </a:endParaRPr>
          </a:p>
          <a:p>
            <a:r>
              <a:rPr lang="en-US" dirty="0" err="1" smtClean="0">
                <a:solidFill>
                  <a:srgbClr val="000000"/>
                </a:solidFill>
              </a:rPr>
              <a:t>Nevi’im</a:t>
            </a:r>
            <a:r>
              <a:rPr lang="en-US" dirty="0" smtClean="0">
                <a:solidFill>
                  <a:srgbClr val="000000"/>
                </a:solidFill>
              </a:rPr>
              <a:t> – </a:t>
            </a:r>
            <a:r>
              <a:rPr lang="en-US" dirty="0" err="1" smtClean="0">
                <a:solidFill>
                  <a:srgbClr val="000000"/>
                </a:solidFill>
              </a:rPr>
              <a:t>Proffwydi</a:t>
            </a:r>
            <a:r>
              <a:rPr lang="en-US" dirty="0" smtClean="0">
                <a:solidFill>
                  <a:srgbClr val="000000"/>
                </a:solidFill>
              </a:rPr>
              <a:t> (</a:t>
            </a:r>
            <a:r>
              <a:rPr lang="en-US" dirty="0" smtClean="0">
                <a:solidFill>
                  <a:srgbClr val="000000"/>
                </a:solidFill>
              </a:rPr>
              <a:t>8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o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lyfrau</a:t>
            </a:r>
            <a:r>
              <a:rPr lang="en-US" dirty="0" smtClean="0">
                <a:solidFill>
                  <a:srgbClr val="000000"/>
                </a:solidFill>
              </a:rPr>
              <a:t>)</a:t>
            </a:r>
            <a:endParaRPr lang="en-US" dirty="0" smtClean="0">
              <a:solidFill>
                <a:srgbClr val="000000"/>
              </a:solidFill>
            </a:endParaRPr>
          </a:p>
          <a:p>
            <a:r>
              <a:rPr lang="en-US" dirty="0" err="1" smtClean="0">
                <a:solidFill>
                  <a:srgbClr val="000000"/>
                </a:solidFill>
              </a:rPr>
              <a:t>Ketuvim</a:t>
            </a:r>
            <a:r>
              <a:rPr lang="en-US" dirty="0" smtClean="0">
                <a:solidFill>
                  <a:srgbClr val="000000"/>
                </a:solidFill>
              </a:rPr>
              <a:t> – </a:t>
            </a:r>
            <a:r>
              <a:rPr lang="en-US" dirty="0" err="1" smtClean="0">
                <a:solidFill>
                  <a:srgbClr val="000000"/>
                </a:solidFill>
              </a:rPr>
              <a:t>Ysgrifeniadau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smtClean="0">
                <a:solidFill>
                  <a:srgbClr val="000000"/>
                </a:solidFill>
              </a:rPr>
              <a:t>(11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o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lyfrau</a:t>
            </a:r>
            <a:r>
              <a:rPr lang="en-US" dirty="0" smtClean="0">
                <a:solidFill>
                  <a:srgbClr val="000000"/>
                </a:solidFill>
              </a:rPr>
              <a:t>)</a:t>
            </a:r>
            <a:endParaRPr lang="en-US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0000"/>
                </a:solidFill>
              </a:rPr>
              <a:t>Y </a:t>
            </a:r>
            <a:r>
              <a:rPr lang="en-US" dirty="0" err="1" smtClean="0">
                <a:solidFill>
                  <a:srgbClr val="000000"/>
                </a:solidFill>
              </a:rPr>
              <a:t>Beibl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Hebraeg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Prif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sylfaen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Iddewiaeth</a:t>
            </a:r>
            <a:r>
              <a:rPr lang="en-US" dirty="0" smtClean="0">
                <a:solidFill>
                  <a:srgbClr val="000000"/>
                </a:solidFill>
              </a:rPr>
              <a:t>: </a:t>
            </a:r>
            <a:r>
              <a:rPr lang="en-US" dirty="0" err="1" smtClean="0">
                <a:solidFill>
                  <a:srgbClr val="000000"/>
                </a:solidFill>
              </a:rPr>
              <a:t>gorff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o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ysgrythurau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cysegredig</a:t>
            </a:r>
            <a:r>
              <a:rPr lang="en-US" dirty="0" smtClean="0">
                <a:solidFill>
                  <a:srgbClr val="000000"/>
                </a:solidFill>
              </a:rPr>
              <a:t>.</a:t>
            </a:r>
          </a:p>
          <a:p>
            <a:r>
              <a:rPr lang="en-US" dirty="0" err="1" smtClean="0">
                <a:solidFill>
                  <a:srgbClr val="000000"/>
                </a:solidFill>
              </a:rPr>
              <a:t>Casgliad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o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weithiau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amrywiol</a:t>
            </a:r>
            <a:r>
              <a:rPr lang="en-US" dirty="0" smtClean="0">
                <a:solidFill>
                  <a:srgbClr val="000000"/>
                </a:solidFill>
              </a:rPr>
              <a:t>.</a:t>
            </a:r>
          </a:p>
          <a:p>
            <a:r>
              <a:rPr lang="en-US" dirty="0" err="1" smtClean="0">
                <a:solidFill>
                  <a:srgbClr val="000000"/>
                </a:solidFill>
              </a:rPr>
              <a:t>Hyd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heddiw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c</a:t>
            </a:r>
            <a:r>
              <a:rPr lang="en-US" dirty="0" err="1" smtClean="0">
                <a:solidFill>
                  <a:srgbClr val="000000"/>
                </a:solidFill>
              </a:rPr>
              <a:t>ânt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eu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darllen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o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sgrôl</a:t>
            </a:r>
            <a:r>
              <a:rPr lang="en-US" dirty="0" smtClean="0">
                <a:solidFill>
                  <a:srgbClr val="000000"/>
                </a:solidFill>
              </a:rPr>
              <a:t>. </a:t>
            </a:r>
            <a:r>
              <a:rPr lang="en-US" dirty="0" err="1" smtClean="0">
                <a:solidFill>
                  <a:srgbClr val="000000"/>
                </a:solidFill>
              </a:rPr>
              <a:t>ysgrifenedig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mewn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Hebraeg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smtClean="0">
                <a:solidFill>
                  <a:srgbClr val="000000"/>
                </a:solidFill>
              </a:rPr>
              <a:t>(</a:t>
            </a:r>
            <a:r>
              <a:rPr lang="en-US" dirty="0" err="1" smtClean="0">
                <a:solidFill>
                  <a:srgbClr val="000000"/>
                </a:solidFill>
              </a:rPr>
              <a:t>heb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llafariaid</a:t>
            </a:r>
            <a:r>
              <a:rPr lang="en-US" dirty="0" smtClean="0">
                <a:solidFill>
                  <a:srgbClr val="000000"/>
                </a:solidFill>
              </a:rPr>
              <a:t>)</a:t>
            </a:r>
            <a:r>
              <a:rPr lang="en-US" dirty="0" smtClean="0">
                <a:solidFill>
                  <a:srgbClr val="000000"/>
                </a:solidFill>
              </a:rPr>
              <a:t>.</a:t>
            </a:r>
            <a:endParaRPr lang="en-US" dirty="0" smtClean="0">
              <a:solidFill>
                <a:srgbClr val="000000"/>
              </a:solidFill>
            </a:endParaRPr>
          </a:p>
          <a:p>
            <a:r>
              <a:rPr lang="en-US" dirty="0" smtClean="0">
                <a:solidFill>
                  <a:srgbClr val="000000"/>
                </a:solidFill>
              </a:rPr>
              <a:t>Y </a:t>
            </a:r>
            <a:r>
              <a:rPr lang="en-US" dirty="0" err="1" smtClean="0">
                <a:solidFill>
                  <a:srgbClr val="000000"/>
                </a:solidFill>
              </a:rPr>
              <a:t>bwriad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yw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ei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ddarllen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yn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uchel</a:t>
            </a:r>
            <a:r>
              <a:rPr lang="en-US" dirty="0" smtClean="0">
                <a:solidFill>
                  <a:srgbClr val="000000"/>
                </a:solidFill>
              </a:rPr>
              <a:t> (</a:t>
            </a:r>
            <a:r>
              <a:rPr lang="en-US" i="1" dirty="0" err="1" smtClean="0">
                <a:solidFill>
                  <a:srgbClr val="000000"/>
                </a:solidFill>
              </a:rPr>
              <a:t>mikra</a:t>
            </a:r>
            <a:r>
              <a:rPr lang="en-US" dirty="0" smtClean="0">
                <a:solidFill>
                  <a:srgbClr val="000000"/>
                </a:solidFill>
              </a:rPr>
              <a:t>).</a:t>
            </a:r>
          </a:p>
          <a:p>
            <a:endParaRPr lang="en-US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Llyfrau’r Beibl Hebraeg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533400"/>
          <a:ext cx="8229600" cy="63017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5909"/>
                <a:gridCol w="2108891"/>
                <a:gridCol w="2057400"/>
                <a:gridCol w="2057400"/>
              </a:tblGrid>
              <a:tr h="304800">
                <a:tc>
                  <a:txBody>
                    <a:bodyPr/>
                    <a:lstStyle/>
                    <a:p>
                      <a:r>
                        <a:rPr lang="en-US" baseline="0" dirty="0" err="1" smtClean="0"/>
                        <a:t>Llyfrau’r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Gyfraith</a:t>
                      </a:r>
                      <a:endParaRPr lang="en-US" baseline="0" dirty="0" smtClean="0"/>
                    </a:p>
                    <a:p>
                      <a:r>
                        <a:rPr lang="en-US" baseline="0" dirty="0" err="1" smtClean="0"/>
                        <a:t>Pumllyfr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smtClean="0"/>
                        <a:t>/ Torah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Llyfrau</a:t>
                      </a:r>
                      <a:r>
                        <a:rPr lang="en-US" dirty="0" smtClean="0"/>
                        <a:t> Hanes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Barddoniaeth</a:t>
                      </a:r>
                      <a:r>
                        <a:rPr lang="en-US" baseline="0" dirty="0" smtClean="0"/>
                        <a:t> a </a:t>
                      </a:r>
                      <a:r>
                        <a:rPr lang="en-US" baseline="0" dirty="0" err="1" smtClean="0"/>
                        <a:t>Doethineb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smtClean="0"/>
                        <a:t>/ </a:t>
                      </a:r>
                      <a:r>
                        <a:rPr lang="en-US" dirty="0" err="1" smtClean="0"/>
                        <a:t>Ketuvim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Llyfrau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Proffwydol</a:t>
                      </a:r>
                      <a:r>
                        <a:rPr lang="en-US" dirty="0" smtClean="0"/>
                        <a:t>/ </a:t>
                      </a:r>
                      <a:r>
                        <a:rPr lang="en-US" dirty="0" err="1" smtClean="0"/>
                        <a:t>Nevi’im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Genesis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Josua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Job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Eseia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Exodus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Barnwyr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Salmau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Jeremia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Lefiticus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Ruth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err="1" smtClean="0"/>
                        <a:t>Diarhebion</a:t>
                      </a:r>
                      <a:endParaRPr lang="en-US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Galarnad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Numeri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I Samuel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Pregethwr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Eseciel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Deuteronomium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II Samuel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aseline="0" dirty="0" err="1" smtClean="0"/>
                        <a:t>Caniad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dirty="0" smtClean="0"/>
                        <a:t>Solomon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Daniel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I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Brenhinoedd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Hosea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II </a:t>
                      </a:r>
                      <a:r>
                        <a:rPr lang="en-US" dirty="0" err="1" smtClean="0"/>
                        <a:t>Brenhinoedd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Joel, Amos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I </a:t>
                      </a:r>
                      <a:r>
                        <a:rPr lang="en-US" dirty="0" err="1" smtClean="0"/>
                        <a:t>Cronicl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err="1" smtClean="0"/>
                        <a:t>Obadia</a:t>
                      </a:r>
                      <a:r>
                        <a:rPr lang="en-US" dirty="0" smtClean="0"/>
                        <a:t>,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Jona</a:t>
                      </a:r>
                      <a:endParaRPr lang="en-US" dirty="0" smtClean="0"/>
                    </a:p>
                    <a:p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II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Cronicl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Mica, </a:t>
                      </a:r>
                      <a:r>
                        <a:rPr lang="en-US" dirty="0" smtClean="0"/>
                        <a:t>Nahum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Esra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Habacuc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Nehemeia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Seffaneia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Esther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Haggai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aseline="0" dirty="0" err="1" smtClean="0"/>
                        <a:t>Sechareia</a:t>
                      </a:r>
                      <a:r>
                        <a:rPr lang="en-US" baseline="0" dirty="0" smtClean="0"/>
                        <a:t> 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Malachi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Dehongli’r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Beibl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Hebraeg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>
                <a:solidFill>
                  <a:srgbClr val="000090"/>
                </a:solidFill>
              </a:rPr>
              <a:t>O </a:t>
            </a:r>
            <a:r>
              <a:rPr lang="en-US" dirty="0" err="1" smtClean="0">
                <a:solidFill>
                  <a:srgbClr val="000090"/>
                </a:solidFill>
              </a:rPr>
              <a:t>safbwynt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hanesyddol</a:t>
            </a:r>
            <a:r>
              <a:rPr lang="en-US" dirty="0" smtClean="0">
                <a:solidFill>
                  <a:srgbClr val="000000"/>
                </a:solidFill>
              </a:rPr>
              <a:t>: </a:t>
            </a:r>
            <a:r>
              <a:rPr lang="en-US" dirty="0" err="1" smtClean="0">
                <a:solidFill>
                  <a:srgbClr val="000000"/>
                </a:solidFill>
              </a:rPr>
              <a:t>casgliad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o</a:t>
            </a:r>
            <a:r>
              <a:rPr lang="en-US" dirty="0" smtClean="0">
                <a:solidFill>
                  <a:srgbClr val="000000"/>
                </a:solidFill>
              </a:rPr>
              <a:t> 39 </a:t>
            </a:r>
            <a:r>
              <a:rPr lang="en-US" dirty="0" err="1" smtClean="0">
                <a:solidFill>
                  <a:srgbClr val="000000"/>
                </a:solidFill>
              </a:rPr>
              <a:t>o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lyfrau</a:t>
            </a:r>
            <a:r>
              <a:rPr lang="en-US" dirty="0" smtClean="0">
                <a:solidFill>
                  <a:srgbClr val="000000"/>
                </a:solidFill>
              </a:rPr>
              <a:t> a </a:t>
            </a:r>
            <a:r>
              <a:rPr lang="en-US" dirty="0" err="1" smtClean="0">
                <a:solidFill>
                  <a:srgbClr val="000000"/>
                </a:solidFill>
              </a:rPr>
              <a:t>gyfansoddwyd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gan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awduron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o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amrywiol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gyfnodau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hanesyddol</a:t>
            </a:r>
            <a:r>
              <a:rPr lang="en-US" dirty="0" smtClean="0">
                <a:solidFill>
                  <a:srgbClr val="000000"/>
                </a:solidFill>
              </a:rPr>
              <a:t> (</a:t>
            </a:r>
            <a:r>
              <a:rPr lang="en-US" dirty="0" err="1" smtClean="0">
                <a:solidFill>
                  <a:srgbClr val="000000"/>
                </a:solidFill>
              </a:rPr>
              <a:t>diddordeb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mewn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materion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hanesyddol</a:t>
            </a:r>
            <a:r>
              <a:rPr lang="en-US" dirty="0" smtClean="0">
                <a:solidFill>
                  <a:srgbClr val="000000"/>
                </a:solidFill>
              </a:rPr>
              <a:t>, </a:t>
            </a:r>
            <a:r>
              <a:rPr lang="en-US" dirty="0" err="1" smtClean="0">
                <a:solidFill>
                  <a:srgbClr val="000000"/>
                </a:solidFill>
              </a:rPr>
              <a:t>cymdeithasol</a:t>
            </a:r>
            <a:r>
              <a:rPr lang="en-US" dirty="0" smtClean="0">
                <a:solidFill>
                  <a:srgbClr val="000000"/>
                </a:solidFill>
              </a:rPr>
              <a:t>, </a:t>
            </a:r>
            <a:r>
              <a:rPr lang="en-US" dirty="0" err="1" smtClean="0">
                <a:solidFill>
                  <a:srgbClr val="000000"/>
                </a:solidFill>
              </a:rPr>
              <a:t>gwleidyddol</a:t>
            </a:r>
            <a:r>
              <a:rPr lang="en-US" dirty="0" smtClean="0">
                <a:solidFill>
                  <a:srgbClr val="000000"/>
                </a:solidFill>
              </a:rPr>
              <a:t> a </a:t>
            </a:r>
            <a:r>
              <a:rPr lang="en-US" dirty="0" err="1" smtClean="0">
                <a:solidFill>
                  <a:srgbClr val="000000"/>
                </a:solidFill>
              </a:rPr>
              <a:t>diwylliannol</a:t>
            </a:r>
            <a:r>
              <a:rPr lang="en-US" dirty="0" smtClean="0">
                <a:solidFill>
                  <a:srgbClr val="000000"/>
                </a:solidFill>
              </a:rPr>
              <a:t>)</a:t>
            </a:r>
          </a:p>
          <a:p>
            <a:r>
              <a:rPr lang="en-US" dirty="0" err="1" smtClean="0">
                <a:solidFill>
                  <a:srgbClr val="000000"/>
                </a:solidFill>
              </a:rPr>
              <a:t>Testunau</a:t>
            </a:r>
            <a:r>
              <a:rPr lang="en-US" dirty="0" smtClean="0">
                <a:solidFill>
                  <a:srgbClr val="000000"/>
                </a:solidFill>
              </a:rPr>
              <a:t> a </a:t>
            </a:r>
            <a:r>
              <a:rPr lang="en-US" dirty="0" err="1" smtClean="0">
                <a:solidFill>
                  <a:srgbClr val="000000"/>
                </a:solidFill>
              </a:rPr>
              <a:t>gyfansoddwyd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mewn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Hebraeg</a:t>
            </a:r>
            <a:r>
              <a:rPr lang="en-US" dirty="0" smtClean="0">
                <a:solidFill>
                  <a:srgbClr val="000000"/>
                </a:solidFill>
              </a:rPr>
              <a:t> ac </a:t>
            </a:r>
            <a:r>
              <a:rPr lang="en-US" dirty="0" err="1" smtClean="0">
                <a:solidFill>
                  <a:srgbClr val="000000"/>
                </a:solidFill>
              </a:rPr>
              <a:t>Aramaeg</a:t>
            </a:r>
            <a:r>
              <a:rPr lang="en-US" dirty="0" smtClean="0">
                <a:solidFill>
                  <a:srgbClr val="000000"/>
                </a:solidFill>
              </a:rPr>
              <a:t>.</a:t>
            </a:r>
          </a:p>
          <a:p>
            <a:r>
              <a:rPr lang="en-US" dirty="0" err="1" smtClean="0">
                <a:solidFill>
                  <a:srgbClr val="000000"/>
                </a:solidFill>
              </a:rPr>
              <a:t>Mudiadau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crefyddol</a:t>
            </a:r>
            <a:r>
              <a:rPr lang="en-US" dirty="0" smtClean="0">
                <a:solidFill>
                  <a:srgbClr val="000000"/>
                </a:solidFill>
              </a:rPr>
              <a:t> a </a:t>
            </a:r>
            <a:r>
              <a:rPr lang="en-US" dirty="0" err="1" smtClean="0">
                <a:solidFill>
                  <a:srgbClr val="000000"/>
                </a:solidFill>
              </a:rPr>
              <a:t>chymdeithasol</a:t>
            </a:r>
            <a:r>
              <a:rPr lang="en-US" dirty="0" smtClean="0">
                <a:solidFill>
                  <a:srgbClr val="000000"/>
                </a:solidFill>
              </a:rPr>
              <a:t>, </a:t>
            </a:r>
            <a:r>
              <a:rPr lang="en-US" dirty="0" err="1" smtClean="0">
                <a:solidFill>
                  <a:srgbClr val="000000"/>
                </a:solidFill>
              </a:rPr>
              <a:t>arferion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diwylliannol</a:t>
            </a:r>
            <a:r>
              <a:rPr lang="en-US" dirty="0" smtClean="0">
                <a:solidFill>
                  <a:srgbClr val="000000"/>
                </a:solidFill>
              </a:rPr>
              <a:t>, </a:t>
            </a:r>
            <a:r>
              <a:rPr lang="en-US" dirty="0" err="1" smtClean="0">
                <a:solidFill>
                  <a:srgbClr val="000000"/>
                </a:solidFill>
              </a:rPr>
              <a:t>datblygiadau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gwleidyddol</a:t>
            </a:r>
            <a:r>
              <a:rPr lang="en-US" dirty="0" smtClean="0">
                <a:solidFill>
                  <a:srgbClr val="000000"/>
                </a:solidFill>
              </a:rPr>
              <a:t>.</a:t>
            </a:r>
          </a:p>
          <a:p>
            <a:r>
              <a:rPr lang="en-US" dirty="0" err="1" smtClean="0">
                <a:solidFill>
                  <a:srgbClr val="000000"/>
                </a:solidFill>
              </a:rPr>
              <a:t>Ymateb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amgylchiadau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penodol</a:t>
            </a:r>
            <a:r>
              <a:rPr lang="en-US" dirty="0" smtClean="0">
                <a:solidFill>
                  <a:srgbClr val="000000"/>
                </a:solidFill>
              </a:rPr>
              <a:t>.</a:t>
            </a:r>
            <a:endParaRPr lang="en-US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Dehongli</a:t>
            </a:r>
            <a:r>
              <a:rPr lang="en-US" dirty="0" err="1" smtClean="0">
                <a:solidFill>
                  <a:srgbClr val="000000"/>
                </a:solidFill>
              </a:rPr>
              <a:t>’r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Beibl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Hebraeg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US" sz="5053" dirty="0" smtClean="0">
                <a:solidFill>
                  <a:srgbClr val="000090"/>
                </a:solidFill>
              </a:rPr>
              <a:t>O </a:t>
            </a:r>
            <a:r>
              <a:rPr lang="en-US" sz="5053" dirty="0" err="1" smtClean="0">
                <a:solidFill>
                  <a:srgbClr val="000090"/>
                </a:solidFill>
              </a:rPr>
              <a:t>safbwynt</a:t>
            </a:r>
            <a:r>
              <a:rPr lang="en-US" sz="5053" dirty="0" smtClean="0">
                <a:solidFill>
                  <a:srgbClr val="000090"/>
                </a:solidFill>
              </a:rPr>
              <a:t> </a:t>
            </a:r>
            <a:r>
              <a:rPr lang="en-US" sz="5053" dirty="0" err="1" smtClean="0">
                <a:solidFill>
                  <a:srgbClr val="000090"/>
                </a:solidFill>
              </a:rPr>
              <a:t>llenyddol</a:t>
            </a:r>
            <a:r>
              <a:rPr lang="en-US" sz="5053" dirty="0" smtClean="0">
                <a:solidFill>
                  <a:srgbClr val="000000"/>
                </a:solidFill>
              </a:rPr>
              <a:t>: </a:t>
            </a:r>
            <a:r>
              <a:rPr lang="en-US" sz="5053" dirty="0" err="1" smtClean="0">
                <a:solidFill>
                  <a:srgbClr val="000000"/>
                </a:solidFill>
              </a:rPr>
              <a:t>beth</a:t>
            </a:r>
            <a:r>
              <a:rPr lang="en-US" sz="5053" dirty="0" smtClean="0">
                <a:solidFill>
                  <a:srgbClr val="000000"/>
                </a:solidFill>
              </a:rPr>
              <a:t> </a:t>
            </a:r>
            <a:r>
              <a:rPr lang="en-US" sz="5053" dirty="0" err="1" smtClean="0">
                <a:solidFill>
                  <a:srgbClr val="000000"/>
                </a:solidFill>
              </a:rPr>
              <a:t>yw</a:t>
            </a:r>
            <a:r>
              <a:rPr lang="en-US" sz="5053" dirty="0" smtClean="0">
                <a:solidFill>
                  <a:srgbClr val="000000"/>
                </a:solidFill>
              </a:rPr>
              <a:t> </a:t>
            </a:r>
            <a:r>
              <a:rPr lang="en-US" sz="5053" dirty="0" err="1" smtClean="0">
                <a:solidFill>
                  <a:srgbClr val="000000"/>
                </a:solidFill>
              </a:rPr>
              <a:t>nodweddion</a:t>
            </a:r>
            <a:r>
              <a:rPr lang="en-US" sz="5053" dirty="0" smtClean="0">
                <a:solidFill>
                  <a:srgbClr val="000000"/>
                </a:solidFill>
              </a:rPr>
              <a:t> </a:t>
            </a:r>
            <a:r>
              <a:rPr lang="en-US" sz="5053" dirty="0" err="1" smtClean="0">
                <a:solidFill>
                  <a:srgbClr val="000000"/>
                </a:solidFill>
              </a:rPr>
              <a:t>llenyddol</a:t>
            </a:r>
            <a:r>
              <a:rPr lang="en-US" sz="5053" dirty="0" smtClean="0">
                <a:solidFill>
                  <a:srgbClr val="000000"/>
                </a:solidFill>
              </a:rPr>
              <a:t> </a:t>
            </a:r>
            <a:r>
              <a:rPr lang="en-US" sz="5053" dirty="0" err="1" smtClean="0">
                <a:solidFill>
                  <a:srgbClr val="000000"/>
                </a:solidFill>
              </a:rPr>
              <a:t>y</a:t>
            </a:r>
            <a:r>
              <a:rPr lang="en-US" sz="5053" dirty="0" smtClean="0">
                <a:solidFill>
                  <a:srgbClr val="000000"/>
                </a:solidFill>
              </a:rPr>
              <a:t> </a:t>
            </a:r>
            <a:r>
              <a:rPr lang="en-US" sz="5053" dirty="0" err="1" smtClean="0">
                <a:solidFill>
                  <a:srgbClr val="000000"/>
                </a:solidFill>
              </a:rPr>
              <a:t>testunau</a:t>
            </a:r>
            <a:r>
              <a:rPr lang="en-US" sz="5053" dirty="0" smtClean="0">
                <a:solidFill>
                  <a:srgbClr val="000000"/>
                </a:solidFill>
              </a:rPr>
              <a:t> </a:t>
            </a:r>
            <a:r>
              <a:rPr lang="en-US" sz="5053" dirty="0" err="1" smtClean="0">
                <a:solidFill>
                  <a:srgbClr val="000000"/>
                </a:solidFill>
              </a:rPr>
              <a:t>beiblaidd</a:t>
            </a:r>
            <a:r>
              <a:rPr lang="en-US" sz="5053" dirty="0" smtClean="0">
                <a:solidFill>
                  <a:srgbClr val="000000"/>
                </a:solidFill>
              </a:rPr>
              <a:t>?</a:t>
            </a:r>
            <a:endParaRPr lang="en-US" sz="5053" dirty="0" smtClean="0">
              <a:solidFill>
                <a:srgbClr val="000000"/>
              </a:solidFill>
            </a:endParaRPr>
          </a:p>
          <a:p>
            <a:endParaRPr lang="en-US" dirty="0" smtClean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dirty="0" smtClean="0">
                <a:solidFill>
                  <a:srgbClr val="000000"/>
                </a:solidFill>
              </a:rPr>
              <a:t>	</a:t>
            </a:r>
            <a:r>
              <a:rPr lang="en-US" sz="4211" u="sng" dirty="0" err="1" smtClean="0">
                <a:solidFill>
                  <a:srgbClr val="000000"/>
                </a:solidFill>
              </a:rPr>
              <a:t>Naratif</a:t>
            </a:r>
            <a:r>
              <a:rPr lang="en-US" sz="4211" dirty="0" smtClean="0">
                <a:solidFill>
                  <a:srgbClr val="000000"/>
                </a:solidFill>
              </a:rPr>
              <a:t>: </a:t>
            </a:r>
            <a:r>
              <a:rPr lang="en-US" sz="4211" dirty="0" err="1" smtClean="0">
                <a:solidFill>
                  <a:srgbClr val="000000"/>
                </a:solidFill>
              </a:rPr>
              <a:t>ynghylch</a:t>
            </a:r>
            <a:r>
              <a:rPr lang="en-US" sz="4211" dirty="0" smtClean="0">
                <a:solidFill>
                  <a:srgbClr val="000000"/>
                </a:solidFill>
              </a:rPr>
              <a:t> </a:t>
            </a:r>
            <a:r>
              <a:rPr lang="en-US" sz="4211" dirty="0" err="1" smtClean="0">
                <a:solidFill>
                  <a:srgbClr val="000000"/>
                </a:solidFill>
              </a:rPr>
              <a:t>y</a:t>
            </a:r>
            <a:r>
              <a:rPr lang="en-US" sz="4211" dirty="0" smtClean="0">
                <a:solidFill>
                  <a:srgbClr val="000000"/>
                </a:solidFill>
              </a:rPr>
              <a:t> </a:t>
            </a:r>
            <a:r>
              <a:rPr lang="en-US" sz="4211" dirty="0" err="1" smtClean="0">
                <a:solidFill>
                  <a:srgbClr val="000000"/>
                </a:solidFill>
              </a:rPr>
              <a:t>ddynolryw</a:t>
            </a:r>
            <a:r>
              <a:rPr lang="en-US" sz="4211" dirty="0" smtClean="0">
                <a:solidFill>
                  <a:srgbClr val="000000"/>
                </a:solidFill>
              </a:rPr>
              <a:t> a </a:t>
            </a:r>
            <a:r>
              <a:rPr lang="en-US" sz="4211" dirty="0" err="1" smtClean="0">
                <a:solidFill>
                  <a:srgbClr val="000000"/>
                </a:solidFill>
              </a:rPr>
              <a:t>chenedl</a:t>
            </a:r>
            <a:r>
              <a:rPr lang="en-US" sz="4211" dirty="0" smtClean="0">
                <a:solidFill>
                  <a:srgbClr val="000000"/>
                </a:solidFill>
              </a:rPr>
              <a:t> Israel.</a:t>
            </a:r>
            <a:endParaRPr lang="en-US" sz="4211" dirty="0" smtClean="0">
              <a:solidFill>
                <a:srgbClr val="000000"/>
              </a:solidFill>
            </a:endParaRPr>
          </a:p>
          <a:p>
            <a:pPr>
              <a:buNone/>
            </a:pPr>
            <a:endParaRPr lang="en-US" sz="4211" dirty="0" smtClean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sz="3636" dirty="0" smtClean="0">
                <a:solidFill>
                  <a:srgbClr val="000000"/>
                </a:solidFill>
              </a:rPr>
              <a:t>	</a:t>
            </a:r>
            <a:r>
              <a:rPr lang="en-US" sz="4211" u="sng" dirty="0" err="1" smtClean="0">
                <a:solidFill>
                  <a:srgbClr val="000000"/>
                </a:solidFill>
              </a:rPr>
              <a:t>Proffwydoliaeth</a:t>
            </a:r>
            <a:r>
              <a:rPr lang="en-US" sz="4211" dirty="0" smtClean="0">
                <a:solidFill>
                  <a:srgbClr val="000000"/>
                </a:solidFill>
              </a:rPr>
              <a:t>: </a:t>
            </a:r>
            <a:r>
              <a:rPr lang="en-US" sz="4211" dirty="0" err="1" smtClean="0">
                <a:solidFill>
                  <a:srgbClr val="000000"/>
                </a:solidFill>
              </a:rPr>
              <a:t>datguddiad</a:t>
            </a:r>
            <a:r>
              <a:rPr lang="en-US" sz="4211" dirty="0" smtClean="0">
                <a:solidFill>
                  <a:srgbClr val="000000"/>
                </a:solidFill>
              </a:rPr>
              <a:t> </a:t>
            </a:r>
            <a:r>
              <a:rPr lang="en-US" sz="4211" dirty="0" err="1" smtClean="0">
                <a:solidFill>
                  <a:srgbClr val="000000"/>
                </a:solidFill>
              </a:rPr>
              <a:t>gan</a:t>
            </a:r>
            <a:r>
              <a:rPr lang="en-US" sz="4211" dirty="0" smtClean="0">
                <a:solidFill>
                  <a:srgbClr val="000000"/>
                </a:solidFill>
              </a:rPr>
              <a:t> </a:t>
            </a:r>
            <a:r>
              <a:rPr lang="en-US" sz="4211" dirty="0" err="1" smtClean="0">
                <a:solidFill>
                  <a:srgbClr val="000000"/>
                </a:solidFill>
              </a:rPr>
              <a:t>Dduw</a:t>
            </a:r>
            <a:r>
              <a:rPr lang="en-US" sz="4211" dirty="0" smtClean="0">
                <a:solidFill>
                  <a:srgbClr val="000000"/>
                </a:solidFill>
              </a:rPr>
              <a:t> a </a:t>
            </a:r>
            <a:r>
              <a:rPr lang="en-US" sz="4211" dirty="0" err="1" smtClean="0">
                <a:solidFill>
                  <a:srgbClr val="000000"/>
                </a:solidFill>
              </a:rPr>
              <a:t>gyfryngir</a:t>
            </a:r>
            <a:r>
              <a:rPr lang="en-US" sz="4211" dirty="0" smtClean="0">
                <a:solidFill>
                  <a:srgbClr val="000000"/>
                </a:solidFill>
              </a:rPr>
              <a:t> </a:t>
            </a:r>
            <a:r>
              <a:rPr lang="en-US" sz="4211" dirty="0" err="1" smtClean="0">
                <a:solidFill>
                  <a:srgbClr val="000000"/>
                </a:solidFill>
              </a:rPr>
              <a:t>gan</a:t>
            </a:r>
            <a:r>
              <a:rPr lang="en-US" sz="4211" dirty="0" smtClean="0">
                <a:solidFill>
                  <a:srgbClr val="000000"/>
                </a:solidFill>
              </a:rPr>
              <a:t> </a:t>
            </a:r>
            <a:r>
              <a:rPr lang="en-US" sz="4211" dirty="0" err="1" smtClean="0">
                <a:solidFill>
                  <a:srgbClr val="000000"/>
                </a:solidFill>
              </a:rPr>
              <a:t>broffwyd</a:t>
            </a:r>
            <a:r>
              <a:rPr lang="en-US" sz="4211" dirty="0" smtClean="0">
                <a:solidFill>
                  <a:srgbClr val="000000"/>
                </a:solidFill>
              </a:rPr>
              <a:t> </a:t>
            </a:r>
            <a:r>
              <a:rPr lang="en-US" sz="4211" dirty="0" smtClean="0">
                <a:solidFill>
                  <a:srgbClr val="000000"/>
                </a:solidFill>
              </a:rPr>
              <a:t>(</a:t>
            </a:r>
            <a:r>
              <a:rPr lang="en-US" sz="4211" dirty="0" smtClean="0">
                <a:solidFill>
                  <a:srgbClr val="000000"/>
                </a:solidFill>
              </a:rPr>
              <a:t>‘a </a:t>
            </a:r>
            <a:r>
              <a:rPr lang="en-US" sz="4211" dirty="0" err="1" smtClean="0">
                <a:solidFill>
                  <a:srgbClr val="000000"/>
                </a:solidFill>
              </a:rPr>
              <a:t>daeth</a:t>
            </a:r>
            <a:r>
              <a:rPr lang="en-US" sz="4211" dirty="0" smtClean="0">
                <a:solidFill>
                  <a:srgbClr val="000000"/>
                </a:solidFill>
              </a:rPr>
              <a:t> </a:t>
            </a:r>
            <a:r>
              <a:rPr lang="en-US" sz="4211" dirty="0" err="1" smtClean="0">
                <a:solidFill>
                  <a:srgbClr val="000000"/>
                </a:solidFill>
              </a:rPr>
              <a:t>gair</a:t>
            </a:r>
            <a:r>
              <a:rPr lang="en-US" sz="4211" dirty="0" smtClean="0">
                <a:solidFill>
                  <a:srgbClr val="000000"/>
                </a:solidFill>
              </a:rPr>
              <a:t> yr </a:t>
            </a:r>
            <a:r>
              <a:rPr lang="en-US" sz="4211" dirty="0" err="1" smtClean="0">
                <a:solidFill>
                  <a:srgbClr val="000000"/>
                </a:solidFill>
              </a:rPr>
              <a:t>Arglwydd</a:t>
            </a:r>
            <a:r>
              <a:rPr lang="en-US" sz="4211" dirty="0" smtClean="0">
                <a:solidFill>
                  <a:srgbClr val="000000"/>
                </a:solidFill>
              </a:rPr>
              <a:t> </a:t>
            </a:r>
            <a:r>
              <a:rPr lang="en-US" sz="4211" dirty="0" err="1" smtClean="0">
                <a:solidFill>
                  <a:srgbClr val="000000"/>
                </a:solidFill>
              </a:rPr>
              <a:t>i</a:t>
            </a:r>
            <a:r>
              <a:rPr lang="en-US" sz="4211" dirty="0" smtClean="0">
                <a:solidFill>
                  <a:srgbClr val="000000"/>
                </a:solidFill>
              </a:rPr>
              <a:t> </a:t>
            </a:r>
            <a:r>
              <a:rPr lang="en-US" sz="4211" dirty="0" err="1" smtClean="0">
                <a:solidFill>
                  <a:srgbClr val="000000"/>
                </a:solidFill>
              </a:rPr>
              <a:t>Eseia/Jeremeia/Amos</a:t>
            </a:r>
            <a:r>
              <a:rPr lang="en-US" sz="4211" dirty="0" smtClean="0">
                <a:solidFill>
                  <a:srgbClr val="000000"/>
                </a:solidFill>
              </a:rPr>
              <a:t>’)</a:t>
            </a:r>
          </a:p>
          <a:p>
            <a:pPr>
              <a:buNone/>
            </a:pPr>
            <a:endParaRPr lang="en-US" sz="4211" dirty="0" smtClean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sz="4211" dirty="0" smtClean="0">
                <a:solidFill>
                  <a:srgbClr val="000000"/>
                </a:solidFill>
              </a:rPr>
              <a:t>	</a:t>
            </a:r>
            <a:r>
              <a:rPr lang="en-US" sz="4211" u="sng" dirty="0" err="1" smtClean="0">
                <a:solidFill>
                  <a:srgbClr val="000000"/>
                </a:solidFill>
              </a:rPr>
              <a:t>Salm</a:t>
            </a:r>
            <a:r>
              <a:rPr lang="en-US" sz="4211" dirty="0" smtClean="0">
                <a:solidFill>
                  <a:srgbClr val="000000"/>
                </a:solidFill>
              </a:rPr>
              <a:t>: </a:t>
            </a:r>
            <a:r>
              <a:rPr lang="en-US" sz="4211" dirty="0" err="1" smtClean="0">
                <a:solidFill>
                  <a:srgbClr val="000000"/>
                </a:solidFill>
              </a:rPr>
              <a:t>mynegiant</a:t>
            </a:r>
            <a:r>
              <a:rPr lang="en-US" sz="4211" dirty="0" smtClean="0">
                <a:solidFill>
                  <a:srgbClr val="000000"/>
                </a:solidFill>
              </a:rPr>
              <a:t> </a:t>
            </a:r>
            <a:r>
              <a:rPr lang="en-US" sz="4211" dirty="0" err="1" smtClean="0">
                <a:solidFill>
                  <a:srgbClr val="000000"/>
                </a:solidFill>
              </a:rPr>
              <a:t>o</a:t>
            </a:r>
            <a:r>
              <a:rPr lang="en-US" sz="4211" dirty="0" smtClean="0">
                <a:solidFill>
                  <a:srgbClr val="000000"/>
                </a:solidFill>
              </a:rPr>
              <a:t> </a:t>
            </a:r>
            <a:r>
              <a:rPr lang="en-US" sz="4211" dirty="0" err="1" smtClean="0">
                <a:solidFill>
                  <a:srgbClr val="000000"/>
                </a:solidFill>
              </a:rPr>
              <a:t>fawl/galarnad</a:t>
            </a:r>
            <a:r>
              <a:rPr lang="en-US" sz="4211" dirty="0" smtClean="0">
                <a:solidFill>
                  <a:srgbClr val="000000"/>
                </a:solidFill>
              </a:rPr>
              <a:t> </a:t>
            </a:r>
            <a:r>
              <a:rPr lang="en-US" sz="4211" dirty="0" err="1" smtClean="0">
                <a:solidFill>
                  <a:srgbClr val="000000"/>
                </a:solidFill>
              </a:rPr>
              <a:t>gan</a:t>
            </a:r>
            <a:r>
              <a:rPr lang="en-US" sz="4211" dirty="0" smtClean="0">
                <a:solidFill>
                  <a:srgbClr val="000000"/>
                </a:solidFill>
              </a:rPr>
              <a:t> </a:t>
            </a:r>
            <a:r>
              <a:rPr lang="en-US" sz="4211" dirty="0" err="1" smtClean="0">
                <a:solidFill>
                  <a:srgbClr val="000000"/>
                </a:solidFill>
              </a:rPr>
              <a:t>grwp/unigolyn</a:t>
            </a:r>
            <a:r>
              <a:rPr lang="en-US" sz="4211" dirty="0" smtClean="0">
                <a:solidFill>
                  <a:srgbClr val="000000"/>
                </a:solidFill>
              </a:rPr>
              <a:t>.</a:t>
            </a:r>
            <a:endParaRPr lang="en-US" sz="4211" dirty="0" smtClean="0">
              <a:solidFill>
                <a:srgbClr val="000000"/>
              </a:solidFill>
            </a:endParaRPr>
          </a:p>
          <a:p>
            <a:pPr>
              <a:buNone/>
            </a:pPr>
            <a:endParaRPr lang="en-US" sz="4211" dirty="0" smtClean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sz="4211" dirty="0" smtClean="0">
                <a:solidFill>
                  <a:srgbClr val="000000"/>
                </a:solidFill>
              </a:rPr>
              <a:t>	</a:t>
            </a:r>
            <a:r>
              <a:rPr lang="en-US" sz="4211" u="sng" dirty="0" err="1" smtClean="0">
                <a:solidFill>
                  <a:srgbClr val="000000"/>
                </a:solidFill>
              </a:rPr>
              <a:t>Apocalyps</a:t>
            </a:r>
            <a:r>
              <a:rPr lang="en-US" sz="4211" dirty="0" smtClean="0">
                <a:solidFill>
                  <a:srgbClr val="000000"/>
                </a:solidFill>
              </a:rPr>
              <a:t> </a:t>
            </a:r>
            <a:r>
              <a:rPr lang="en-US" sz="4211" dirty="0" smtClean="0">
                <a:solidFill>
                  <a:srgbClr val="000000"/>
                </a:solidFill>
              </a:rPr>
              <a:t>(</a:t>
            </a:r>
            <a:r>
              <a:rPr lang="en-US" sz="4211" dirty="0" smtClean="0">
                <a:solidFill>
                  <a:srgbClr val="000000"/>
                </a:solidFill>
              </a:rPr>
              <a:t>‘</a:t>
            </a:r>
            <a:r>
              <a:rPr lang="en-US" sz="4211" dirty="0" err="1" smtClean="0">
                <a:solidFill>
                  <a:srgbClr val="000000"/>
                </a:solidFill>
              </a:rPr>
              <a:t>datguddiad</a:t>
            </a:r>
            <a:r>
              <a:rPr lang="en-US" sz="4211" dirty="0" smtClean="0">
                <a:solidFill>
                  <a:srgbClr val="000000"/>
                </a:solidFill>
              </a:rPr>
              <a:t>’</a:t>
            </a:r>
            <a:r>
              <a:rPr lang="en-US" sz="4211" dirty="0" smtClean="0">
                <a:solidFill>
                  <a:srgbClr val="000000"/>
                </a:solidFill>
              </a:rPr>
              <a:t>):</a:t>
            </a:r>
            <a:r>
              <a:rPr lang="en-US" sz="4211" dirty="0" smtClean="0">
                <a:solidFill>
                  <a:srgbClr val="000000"/>
                </a:solidFill>
              </a:rPr>
              <a:t> </a:t>
            </a:r>
            <a:r>
              <a:rPr lang="en-US" sz="4211" dirty="0" err="1" smtClean="0">
                <a:solidFill>
                  <a:srgbClr val="000000"/>
                </a:solidFill>
              </a:rPr>
              <a:t>datguddiad</a:t>
            </a:r>
            <a:r>
              <a:rPr lang="en-US" sz="4211" dirty="0" smtClean="0">
                <a:solidFill>
                  <a:srgbClr val="000000"/>
                </a:solidFill>
              </a:rPr>
              <a:t> </a:t>
            </a:r>
            <a:r>
              <a:rPr lang="en-US" sz="4211" dirty="0" err="1" smtClean="0">
                <a:solidFill>
                  <a:srgbClr val="000000"/>
                </a:solidFill>
              </a:rPr>
              <a:t>o</a:t>
            </a:r>
            <a:r>
              <a:rPr lang="en-US" sz="4211" dirty="0" smtClean="0">
                <a:solidFill>
                  <a:srgbClr val="000000"/>
                </a:solidFill>
              </a:rPr>
              <a:t> </a:t>
            </a:r>
            <a:r>
              <a:rPr lang="en-US" sz="4211" dirty="0" err="1" smtClean="0">
                <a:solidFill>
                  <a:srgbClr val="000000"/>
                </a:solidFill>
              </a:rPr>
              <a:t>ddirgelion</a:t>
            </a:r>
            <a:r>
              <a:rPr lang="en-US" sz="4211" dirty="0" smtClean="0">
                <a:solidFill>
                  <a:srgbClr val="000000"/>
                </a:solidFill>
              </a:rPr>
              <a:t> </a:t>
            </a:r>
            <a:r>
              <a:rPr lang="en-US" sz="4211" dirty="0" err="1" smtClean="0">
                <a:solidFill>
                  <a:srgbClr val="000000"/>
                </a:solidFill>
              </a:rPr>
              <a:t>nefol</a:t>
            </a:r>
            <a:r>
              <a:rPr lang="en-US" sz="4211" dirty="0" smtClean="0">
                <a:solidFill>
                  <a:srgbClr val="000000"/>
                </a:solidFill>
              </a:rPr>
              <a:t> </a:t>
            </a:r>
            <a:r>
              <a:rPr lang="en-US" sz="4211" dirty="0" err="1" smtClean="0">
                <a:solidFill>
                  <a:srgbClr val="000000"/>
                </a:solidFill>
              </a:rPr>
              <a:t>ynghylch</a:t>
            </a:r>
            <a:r>
              <a:rPr lang="en-US" sz="4211" dirty="0" smtClean="0">
                <a:solidFill>
                  <a:srgbClr val="000000"/>
                </a:solidFill>
              </a:rPr>
              <a:t> </a:t>
            </a:r>
            <a:r>
              <a:rPr lang="en-US" sz="4211" dirty="0" err="1" smtClean="0">
                <a:solidFill>
                  <a:srgbClr val="000000"/>
                </a:solidFill>
              </a:rPr>
              <a:t>Duw</a:t>
            </a:r>
            <a:r>
              <a:rPr lang="en-US" sz="4211" dirty="0" smtClean="0">
                <a:solidFill>
                  <a:srgbClr val="000000"/>
                </a:solidFill>
              </a:rPr>
              <a:t> </a:t>
            </a:r>
            <a:r>
              <a:rPr lang="en-US" sz="4211" dirty="0" err="1" smtClean="0">
                <a:solidFill>
                  <a:srgbClr val="000000"/>
                </a:solidFill>
              </a:rPr>
              <a:t>a’r</a:t>
            </a:r>
            <a:r>
              <a:rPr lang="en-US" sz="4211" dirty="0" smtClean="0">
                <a:solidFill>
                  <a:srgbClr val="000000"/>
                </a:solidFill>
              </a:rPr>
              <a:t> </a:t>
            </a:r>
            <a:r>
              <a:rPr lang="en-US" sz="4211" dirty="0" err="1" smtClean="0">
                <a:solidFill>
                  <a:srgbClr val="000000"/>
                </a:solidFill>
              </a:rPr>
              <a:t>byd</a:t>
            </a:r>
            <a:r>
              <a:rPr lang="en-US" sz="4211" dirty="0" smtClean="0">
                <a:solidFill>
                  <a:srgbClr val="000000"/>
                </a:solidFill>
              </a:rPr>
              <a:t> </a:t>
            </a:r>
            <a:r>
              <a:rPr lang="en-US" sz="4211" dirty="0" err="1" smtClean="0">
                <a:solidFill>
                  <a:srgbClr val="000000"/>
                </a:solidFill>
              </a:rPr>
              <a:t>i</a:t>
            </a:r>
            <a:r>
              <a:rPr lang="en-US" sz="4211" dirty="0" smtClean="0">
                <a:solidFill>
                  <a:srgbClr val="000000"/>
                </a:solidFill>
              </a:rPr>
              <a:t> </a:t>
            </a:r>
            <a:r>
              <a:rPr lang="en-US" sz="4211" dirty="0" err="1" smtClean="0">
                <a:solidFill>
                  <a:srgbClr val="000000"/>
                </a:solidFill>
              </a:rPr>
              <a:t>ddod</a:t>
            </a:r>
            <a:r>
              <a:rPr lang="en-US" sz="4211" dirty="0" smtClean="0">
                <a:solidFill>
                  <a:srgbClr val="000000"/>
                </a:solidFill>
              </a:rPr>
              <a:t>. </a:t>
            </a:r>
          </a:p>
          <a:p>
            <a:pPr>
              <a:buNone/>
            </a:pPr>
            <a:r>
              <a:rPr lang="en-US" sz="4211" dirty="0" smtClean="0">
                <a:solidFill>
                  <a:srgbClr val="000090"/>
                </a:solidFill>
              </a:rPr>
              <a:t>	</a:t>
            </a:r>
          </a:p>
          <a:p>
            <a:pPr>
              <a:buNone/>
            </a:pPr>
            <a:endParaRPr lang="en-US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Dehongli’r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Beibl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Hebraeg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sz="3429" dirty="0" smtClean="0">
                <a:solidFill>
                  <a:srgbClr val="000090"/>
                </a:solidFill>
              </a:rPr>
              <a:t>O </a:t>
            </a:r>
            <a:r>
              <a:rPr lang="en-US" sz="3429" dirty="0" err="1" smtClean="0">
                <a:solidFill>
                  <a:srgbClr val="000090"/>
                </a:solidFill>
              </a:rPr>
              <a:t>safbwynt</a:t>
            </a:r>
            <a:r>
              <a:rPr lang="en-US" sz="3429" dirty="0" smtClean="0">
                <a:solidFill>
                  <a:srgbClr val="000090"/>
                </a:solidFill>
              </a:rPr>
              <a:t> </a:t>
            </a:r>
            <a:r>
              <a:rPr lang="en-US" sz="3429" dirty="0" err="1" smtClean="0">
                <a:solidFill>
                  <a:srgbClr val="000090"/>
                </a:solidFill>
              </a:rPr>
              <a:t>diwinyddol</a:t>
            </a:r>
            <a:r>
              <a:rPr lang="en-US" sz="3429" dirty="0" smtClean="0">
                <a:solidFill>
                  <a:srgbClr val="000000"/>
                </a:solidFill>
              </a:rPr>
              <a:t>: </a:t>
            </a:r>
            <a:r>
              <a:rPr lang="en-US" sz="3429" dirty="0" err="1" smtClean="0">
                <a:solidFill>
                  <a:srgbClr val="000000"/>
                </a:solidFill>
              </a:rPr>
              <a:t>annog</a:t>
            </a:r>
            <a:r>
              <a:rPr lang="en-US" sz="3429" dirty="0" smtClean="0">
                <a:solidFill>
                  <a:srgbClr val="000000"/>
                </a:solidFill>
              </a:rPr>
              <a:t> </a:t>
            </a:r>
            <a:r>
              <a:rPr lang="en-US" sz="3429" dirty="0" err="1" smtClean="0">
                <a:solidFill>
                  <a:srgbClr val="000000"/>
                </a:solidFill>
              </a:rPr>
              <a:t>darllenwyr/gwrandawyr</a:t>
            </a:r>
            <a:r>
              <a:rPr lang="en-US" sz="3429" dirty="0" smtClean="0">
                <a:solidFill>
                  <a:srgbClr val="000000"/>
                </a:solidFill>
              </a:rPr>
              <a:t> </a:t>
            </a:r>
            <a:r>
              <a:rPr lang="en-US" sz="3429" dirty="0" err="1" smtClean="0">
                <a:solidFill>
                  <a:srgbClr val="000000"/>
                </a:solidFill>
              </a:rPr>
              <a:t>i</a:t>
            </a:r>
            <a:r>
              <a:rPr lang="en-US" sz="3429" dirty="0" smtClean="0">
                <a:solidFill>
                  <a:srgbClr val="000000"/>
                </a:solidFill>
              </a:rPr>
              <a:t> </a:t>
            </a:r>
            <a:r>
              <a:rPr lang="en-US" sz="3429" dirty="0" err="1" smtClean="0">
                <a:solidFill>
                  <a:srgbClr val="000000"/>
                </a:solidFill>
              </a:rPr>
              <a:t>gredu</a:t>
            </a:r>
            <a:r>
              <a:rPr lang="en-US" sz="3429" dirty="0" smtClean="0">
                <a:solidFill>
                  <a:srgbClr val="000000"/>
                </a:solidFill>
              </a:rPr>
              <a:t> a </a:t>
            </a:r>
            <a:r>
              <a:rPr lang="en-US" sz="3429" dirty="0" err="1" smtClean="0">
                <a:solidFill>
                  <a:srgbClr val="000000"/>
                </a:solidFill>
              </a:rPr>
              <a:t>deall</a:t>
            </a:r>
            <a:r>
              <a:rPr lang="en-US" sz="3429" dirty="0" smtClean="0">
                <a:solidFill>
                  <a:srgbClr val="000000"/>
                </a:solidFill>
              </a:rPr>
              <a:t> </a:t>
            </a:r>
            <a:r>
              <a:rPr lang="en-US" sz="3429" dirty="0" err="1" smtClean="0">
                <a:solidFill>
                  <a:srgbClr val="000000"/>
                </a:solidFill>
              </a:rPr>
              <a:t>arwyddoc</a:t>
            </a:r>
            <a:r>
              <a:rPr lang="en-US" sz="3429" dirty="0" err="1" smtClean="0">
                <a:solidFill>
                  <a:srgbClr val="000000"/>
                </a:solidFill>
              </a:rPr>
              <a:t>âd</a:t>
            </a:r>
            <a:r>
              <a:rPr lang="en-US" sz="3429" dirty="0" smtClean="0">
                <a:solidFill>
                  <a:srgbClr val="000000"/>
                </a:solidFill>
              </a:rPr>
              <a:t> Israel (</a:t>
            </a:r>
            <a:r>
              <a:rPr lang="en-US" sz="3429" dirty="0" err="1" smtClean="0">
                <a:solidFill>
                  <a:srgbClr val="000000"/>
                </a:solidFill>
              </a:rPr>
              <a:t>gwreiddiau</a:t>
            </a:r>
            <a:r>
              <a:rPr lang="en-US" sz="3429" dirty="0" smtClean="0">
                <a:solidFill>
                  <a:srgbClr val="000000"/>
                </a:solidFill>
              </a:rPr>
              <a:t>, </a:t>
            </a:r>
            <a:r>
              <a:rPr lang="en-US" sz="3429" dirty="0" err="1" smtClean="0">
                <a:solidFill>
                  <a:srgbClr val="000000"/>
                </a:solidFill>
              </a:rPr>
              <a:t>cwymp</a:t>
            </a:r>
            <a:r>
              <a:rPr lang="en-US" sz="3429" dirty="0" smtClean="0">
                <a:solidFill>
                  <a:srgbClr val="000000"/>
                </a:solidFill>
              </a:rPr>
              <a:t>, </a:t>
            </a:r>
            <a:r>
              <a:rPr lang="en-US" sz="3429" dirty="0" err="1" smtClean="0">
                <a:solidFill>
                  <a:srgbClr val="000000"/>
                </a:solidFill>
              </a:rPr>
              <a:t>adferiad</a:t>
            </a:r>
            <a:r>
              <a:rPr lang="en-US" sz="3429" dirty="0" smtClean="0">
                <a:solidFill>
                  <a:srgbClr val="000000"/>
                </a:solidFill>
              </a:rPr>
              <a:t>, </a:t>
            </a:r>
            <a:r>
              <a:rPr lang="en-US" sz="3429" dirty="0" err="1" smtClean="0">
                <a:solidFill>
                  <a:srgbClr val="000000"/>
                </a:solidFill>
              </a:rPr>
              <a:t>tynged</a:t>
            </a:r>
            <a:r>
              <a:rPr lang="en-US" sz="3429" dirty="0" smtClean="0">
                <a:solidFill>
                  <a:srgbClr val="000000"/>
                </a:solidFill>
              </a:rPr>
              <a:t>)</a:t>
            </a:r>
            <a:r>
              <a:rPr lang="en-US" sz="3429" dirty="0" smtClean="0">
                <a:solidFill>
                  <a:srgbClr val="000000"/>
                </a:solidFill>
              </a:rPr>
              <a:t>.</a:t>
            </a:r>
            <a:endParaRPr lang="en-US" sz="3429" dirty="0" smtClean="0">
              <a:solidFill>
                <a:srgbClr val="000000"/>
              </a:solidFill>
            </a:endParaRPr>
          </a:p>
          <a:p>
            <a:pPr>
              <a:buNone/>
            </a:pPr>
            <a:endParaRPr lang="en-US" sz="3429" dirty="0" smtClean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sz="3429" dirty="0" smtClean="0">
                <a:solidFill>
                  <a:srgbClr val="000000"/>
                </a:solidFill>
              </a:rPr>
              <a:t>	</a:t>
            </a:r>
            <a:r>
              <a:rPr lang="en-US" sz="3429" u="sng" dirty="0" smtClean="0">
                <a:solidFill>
                  <a:srgbClr val="000000"/>
                </a:solidFill>
              </a:rPr>
              <a:t>TESTAMENT</a:t>
            </a:r>
            <a:r>
              <a:rPr lang="en-US" sz="3429" u="sng" dirty="0" smtClean="0">
                <a:solidFill>
                  <a:srgbClr val="000000"/>
                </a:solidFill>
              </a:rPr>
              <a:t>/CYFAMOD</a:t>
            </a:r>
            <a:r>
              <a:rPr lang="en-US" sz="3429" dirty="0" smtClean="0">
                <a:solidFill>
                  <a:srgbClr val="000000"/>
                </a:solidFill>
              </a:rPr>
              <a:t>: </a:t>
            </a:r>
            <a:r>
              <a:rPr lang="en-US" sz="3429" dirty="0" smtClean="0">
                <a:solidFill>
                  <a:srgbClr val="000000"/>
                </a:solidFill>
              </a:rPr>
              <a:t>Exodus 19:5; 34:10; </a:t>
            </a:r>
            <a:r>
              <a:rPr lang="en-US" sz="3429" dirty="0" err="1" smtClean="0">
                <a:solidFill>
                  <a:srgbClr val="000000"/>
                </a:solidFill>
              </a:rPr>
              <a:t>Jeremeia</a:t>
            </a:r>
            <a:r>
              <a:rPr lang="en-US" sz="3429" dirty="0" smtClean="0">
                <a:solidFill>
                  <a:srgbClr val="000000"/>
                </a:solidFill>
              </a:rPr>
              <a:t> </a:t>
            </a:r>
            <a:r>
              <a:rPr lang="en-US" sz="3429" dirty="0" smtClean="0">
                <a:solidFill>
                  <a:srgbClr val="000000"/>
                </a:solidFill>
              </a:rPr>
              <a:t>31:31-33</a:t>
            </a:r>
          </a:p>
          <a:p>
            <a:pPr>
              <a:buNone/>
            </a:pPr>
            <a:r>
              <a:rPr lang="en-US" sz="3429" dirty="0" smtClean="0">
                <a:solidFill>
                  <a:srgbClr val="000000"/>
                </a:solidFill>
              </a:rPr>
              <a:t>	</a:t>
            </a:r>
          </a:p>
          <a:p>
            <a:endParaRPr lang="en-US" dirty="0" smtClean="0"/>
          </a:p>
          <a:p>
            <a:pPr>
              <a:buNone/>
            </a:pPr>
            <a:r>
              <a:rPr lang="en-US" dirty="0" smtClean="0">
                <a:solidFill>
                  <a:srgbClr val="800000"/>
                </a:solidFill>
              </a:rPr>
              <a:t>	</a:t>
            </a:r>
            <a:endParaRPr lang="en-US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9" name="Content Placeholder 8" descr="mosesten[1]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51026" y="1600200"/>
            <a:ext cx="3632948" cy="4525963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Gwreiddiau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Iddewiaeth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 smtClean="0">
                <a:solidFill>
                  <a:srgbClr val="000000"/>
                </a:solidFill>
              </a:rPr>
              <a:t>a’r</a:t>
            </a:r>
            <a:r>
              <a:rPr lang="en-US" dirty="0" smtClean="0">
                <a:solidFill>
                  <a:srgbClr val="000000"/>
                </a:solidFill>
              </a:rPr>
              <a:t> Hen </a:t>
            </a:r>
            <a:r>
              <a:rPr lang="en-US" dirty="0" err="1" smtClean="0">
                <a:solidFill>
                  <a:srgbClr val="000000"/>
                </a:solidFill>
              </a:rPr>
              <a:t>Fyd</a:t>
            </a:r>
            <a:endParaRPr lang="en-US" dirty="0">
              <a:solidFill>
                <a:srgbClr val="000000"/>
              </a:solidFill>
            </a:endParaRPr>
          </a:p>
        </p:txBody>
      </p:sp>
      <p:pic>
        <p:nvPicPr>
          <p:cNvPr id="4" name="Content Placeholder 3" descr="map9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62833" y="1600200"/>
            <a:ext cx="6818334" cy="4525963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0000"/>
                </a:solidFill>
              </a:rPr>
              <a:t>Yr Hen </a:t>
            </a:r>
            <a:r>
              <a:rPr lang="en-US" dirty="0" err="1" smtClean="0">
                <a:solidFill>
                  <a:srgbClr val="000000"/>
                </a:solidFill>
              </a:rPr>
              <a:t>Fyd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smtClean="0">
                <a:solidFill>
                  <a:srgbClr val="000000"/>
                </a:solidFill>
              </a:rPr>
              <a:t>Dwyreiniol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ancient-near-east-empire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" y="1417638"/>
            <a:ext cx="8229600" cy="4811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</TotalTime>
  <Words>497</Words>
  <Application>Microsoft Macintosh PowerPoint</Application>
  <PresentationFormat>On-screen Show (4:3)</PresentationFormat>
  <Paragraphs>94</Paragraphs>
  <Slides>13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Cyflwyniad i Iddewiaeth</vt:lpstr>
      <vt:lpstr> Y Beibl Hebraeg/ Yr Ysgrythurau Hebreig Yr Hen Destament Tanakh / Mikra</vt:lpstr>
      <vt:lpstr>Cyflwyno’r Beibl Hebraeg</vt:lpstr>
      <vt:lpstr>Y Beibl Hebraeg ac Iddewiaeth</vt:lpstr>
      <vt:lpstr>TaNaKh</vt:lpstr>
      <vt:lpstr>TaNaKh</vt:lpstr>
      <vt:lpstr>Y Beibl Hebraeg</vt:lpstr>
      <vt:lpstr>Llyfrau’r Beibl Hebraeg</vt:lpstr>
      <vt:lpstr>Dehongli’r Beibl Hebraeg</vt:lpstr>
      <vt:lpstr>Dehongli’r Beibl Hebraeg</vt:lpstr>
      <vt:lpstr>Dehongli’r Beibl Hebraeg</vt:lpstr>
      <vt:lpstr>Gwreiddiau Iddewiaeth a’r Hen Fyd</vt:lpstr>
      <vt:lpstr>Yr Hen Fyd Dwyreiniol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Cyflwyniad i’r Beibl</dc:title>
  <dc:creator>Catrin Williams</dc:creator>
  <cp:lastModifiedBy>Catrin Williams</cp:lastModifiedBy>
  <cp:revision>53</cp:revision>
  <dcterms:created xsi:type="dcterms:W3CDTF">2013-10-06T21:13:28Z</dcterms:created>
  <dcterms:modified xsi:type="dcterms:W3CDTF">2013-10-06T21:36:12Z</dcterms:modified>
</cp:coreProperties>
</file>