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3" r:id="rId3"/>
    <p:sldId id="275" r:id="rId4"/>
    <p:sldId id="257" r:id="rId5"/>
    <p:sldId id="258" r:id="rId6"/>
    <p:sldId id="259" r:id="rId7"/>
    <p:sldId id="260" r:id="rId8"/>
    <p:sldId id="276" r:id="rId9"/>
    <p:sldId id="278" r:id="rId10"/>
    <p:sldId id="280" r:id="rId11"/>
    <p:sldId id="279" r:id="rId12"/>
    <p:sldId id="277" r:id="rId13"/>
    <p:sldId id="261" r:id="rId14"/>
    <p:sldId id="262" r:id="rId15"/>
    <p:sldId id="263" r:id="rId16"/>
    <p:sldId id="264" r:id="rId17"/>
    <p:sldId id="265" r:id="rId18"/>
    <p:sldId id="266" r:id="rId19"/>
    <p:sldId id="267" r:id="rId20"/>
    <p:sldId id="268" r:id="rId21"/>
    <p:sldId id="269" r:id="rId22"/>
    <p:sldId id="270" r:id="rId23"/>
    <p:sldId id="272" r:id="rId24"/>
    <p:sldId id="281" r:id="rId25"/>
    <p:sldId id="282" r:id="rId26"/>
    <p:sldId id="283" r:id="rId27"/>
    <p:sldId id="274" r:id="rId28"/>
    <p:sldId id="271"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836A2E-D046-41C2-8FE1-8B741BF4B3AB}"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2EEA7CA3-A67F-4B1F-A74A-88AF1F6648C5}">
      <dgm:prSet/>
      <dgm:spPr/>
      <dgm:t>
        <a:bodyPr/>
        <a:lstStyle/>
        <a:p>
          <a:r>
            <a:rPr lang="en-GB" b="0" i="0"/>
            <a:t>Help individuals cope with overly strong feelings</a:t>
          </a:r>
          <a:endParaRPr lang="en-US"/>
        </a:p>
      </dgm:t>
    </dgm:pt>
    <dgm:pt modelId="{68C708EF-A321-4382-A239-041B4C5B01DF}" type="parTrans" cxnId="{BFB233EA-A0AD-4EB3-BD2A-C791AA382F71}">
      <dgm:prSet/>
      <dgm:spPr/>
      <dgm:t>
        <a:bodyPr/>
        <a:lstStyle/>
        <a:p>
          <a:endParaRPr lang="en-US"/>
        </a:p>
      </dgm:t>
    </dgm:pt>
    <dgm:pt modelId="{79B3D44F-E736-4626-A876-F833F996AED7}" type="sibTrans" cxnId="{BFB233EA-A0AD-4EB3-BD2A-C791AA382F71}">
      <dgm:prSet phldrT="1" phldr="0"/>
      <dgm:spPr/>
      <dgm:t>
        <a:bodyPr/>
        <a:lstStyle/>
        <a:p>
          <a:r>
            <a:rPr lang="en-US"/>
            <a:t>1</a:t>
          </a:r>
        </a:p>
      </dgm:t>
    </dgm:pt>
    <dgm:pt modelId="{4E27B6FA-8306-41BA-B006-C324DC09953D}">
      <dgm:prSet/>
      <dgm:spPr/>
      <dgm:t>
        <a:bodyPr/>
        <a:lstStyle/>
        <a:p>
          <a:r>
            <a:rPr lang="en-GB" b="0" i="0"/>
            <a:t>Identify and express emotions</a:t>
          </a:r>
          <a:endParaRPr lang="en-US"/>
        </a:p>
      </dgm:t>
    </dgm:pt>
    <dgm:pt modelId="{DBB59EA9-EFD9-4326-9D45-52F7FA0E83E0}" type="parTrans" cxnId="{4B304613-D023-441A-8AFD-CA35A30D3F28}">
      <dgm:prSet/>
      <dgm:spPr/>
      <dgm:t>
        <a:bodyPr/>
        <a:lstStyle/>
        <a:p>
          <a:endParaRPr lang="en-US"/>
        </a:p>
      </dgm:t>
    </dgm:pt>
    <dgm:pt modelId="{EBD43CA5-1DFF-4992-9526-FDB6091CB5B1}" type="sibTrans" cxnId="{4B304613-D023-441A-8AFD-CA35A30D3F28}">
      <dgm:prSet phldrT="2" phldr="0"/>
      <dgm:spPr/>
      <dgm:t>
        <a:bodyPr/>
        <a:lstStyle/>
        <a:p>
          <a:r>
            <a:rPr lang="en-US"/>
            <a:t>2</a:t>
          </a:r>
        </a:p>
      </dgm:t>
    </dgm:pt>
    <dgm:pt modelId="{91965EFF-7504-4F18-957D-A86839FAC1EC}">
      <dgm:prSet/>
      <dgm:spPr/>
      <dgm:t>
        <a:bodyPr/>
        <a:lstStyle/>
        <a:p>
          <a:r>
            <a:rPr lang="en-GB"/>
            <a:t>Learn how to manage feelings</a:t>
          </a:r>
          <a:endParaRPr lang="en-US"/>
        </a:p>
      </dgm:t>
    </dgm:pt>
    <dgm:pt modelId="{9596DB64-3581-49C5-A9E0-74FFF82B37DE}" type="parTrans" cxnId="{CDE5D154-9E51-49D8-B46A-817F012E1671}">
      <dgm:prSet/>
      <dgm:spPr/>
      <dgm:t>
        <a:bodyPr/>
        <a:lstStyle/>
        <a:p>
          <a:endParaRPr lang="en-US"/>
        </a:p>
      </dgm:t>
    </dgm:pt>
    <dgm:pt modelId="{E80417EF-7719-4880-9EB9-76DAD49C5215}" type="sibTrans" cxnId="{CDE5D154-9E51-49D8-B46A-817F012E1671}">
      <dgm:prSet phldrT="3" phldr="0"/>
      <dgm:spPr/>
      <dgm:t>
        <a:bodyPr/>
        <a:lstStyle/>
        <a:p>
          <a:r>
            <a:rPr lang="en-US"/>
            <a:t>3</a:t>
          </a:r>
        </a:p>
      </dgm:t>
    </dgm:pt>
    <dgm:pt modelId="{E5B4A7BF-6C72-4661-BB01-FEC539707150}">
      <dgm:prSet/>
      <dgm:spPr/>
      <dgm:t>
        <a:bodyPr/>
        <a:lstStyle/>
        <a:p>
          <a:r>
            <a:rPr lang="en-GB"/>
            <a:t>Learn self-acceptance</a:t>
          </a:r>
          <a:endParaRPr lang="en-US"/>
        </a:p>
      </dgm:t>
    </dgm:pt>
    <dgm:pt modelId="{EA21A489-0C99-4D2B-9F2F-FBA25F2CFCC1}" type="parTrans" cxnId="{74DA981B-030E-4B08-90DB-32F2FD08AF6E}">
      <dgm:prSet/>
      <dgm:spPr/>
      <dgm:t>
        <a:bodyPr/>
        <a:lstStyle/>
        <a:p>
          <a:endParaRPr lang="en-US"/>
        </a:p>
      </dgm:t>
    </dgm:pt>
    <dgm:pt modelId="{B2B84640-2EED-4F80-8486-8F22A92C43ED}" type="sibTrans" cxnId="{74DA981B-030E-4B08-90DB-32F2FD08AF6E}">
      <dgm:prSet phldrT="4" phldr="0"/>
      <dgm:spPr/>
      <dgm:t>
        <a:bodyPr/>
        <a:lstStyle/>
        <a:p>
          <a:r>
            <a:rPr lang="en-US"/>
            <a:t>4</a:t>
          </a:r>
        </a:p>
      </dgm:t>
    </dgm:pt>
    <dgm:pt modelId="{AC152B30-D502-4C31-95EE-39141D3B8C9E}" type="pres">
      <dgm:prSet presAssocID="{01836A2E-D046-41C2-8FE1-8B741BF4B3AB}" presName="Name0" presStyleCnt="0">
        <dgm:presLayoutVars>
          <dgm:animLvl val="lvl"/>
          <dgm:resizeHandles val="exact"/>
        </dgm:presLayoutVars>
      </dgm:prSet>
      <dgm:spPr/>
    </dgm:pt>
    <dgm:pt modelId="{CE8FE5B4-0C79-4E38-9A2C-46430E9468CC}" type="pres">
      <dgm:prSet presAssocID="{2EEA7CA3-A67F-4B1F-A74A-88AF1F6648C5}" presName="compositeNode" presStyleCnt="0">
        <dgm:presLayoutVars>
          <dgm:bulletEnabled val="1"/>
        </dgm:presLayoutVars>
      </dgm:prSet>
      <dgm:spPr/>
    </dgm:pt>
    <dgm:pt modelId="{DD0BE163-12C2-407F-8D45-5EB4331A2BFF}" type="pres">
      <dgm:prSet presAssocID="{2EEA7CA3-A67F-4B1F-A74A-88AF1F6648C5}" presName="bgRect" presStyleLbl="bgAccFollowNode1" presStyleIdx="0" presStyleCnt="4"/>
      <dgm:spPr/>
    </dgm:pt>
    <dgm:pt modelId="{14E5C56A-5008-46CD-8374-5243A6E580C2}" type="pres">
      <dgm:prSet presAssocID="{79B3D44F-E736-4626-A876-F833F996AED7}" presName="sibTransNodeCircle" presStyleLbl="alignNode1" presStyleIdx="0" presStyleCnt="8">
        <dgm:presLayoutVars>
          <dgm:chMax val="0"/>
          <dgm:bulletEnabled/>
        </dgm:presLayoutVars>
      </dgm:prSet>
      <dgm:spPr/>
    </dgm:pt>
    <dgm:pt modelId="{967CCBE6-0E86-4F07-A943-AA5853546118}" type="pres">
      <dgm:prSet presAssocID="{2EEA7CA3-A67F-4B1F-A74A-88AF1F6648C5}" presName="bottomLine" presStyleLbl="alignNode1" presStyleIdx="1" presStyleCnt="8">
        <dgm:presLayoutVars/>
      </dgm:prSet>
      <dgm:spPr/>
    </dgm:pt>
    <dgm:pt modelId="{C9710A4B-233D-443E-91A7-213D89A58482}" type="pres">
      <dgm:prSet presAssocID="{2EEA7CA3-A67F-4B1F-A74A-88AF1F6648C5}" presName="nodeText" presStyleLbl="bgAccFollowNode1" presStyleIdx="0" presStyleCnt="4">
        <dgm:presLayoutVars>
          <dgm:bulletEnabled val="1"/>
        </dgm:presLayoutVars>
      </dgm:prSet>
      <dgm:spPr/>
    </dgm:pt>
    <dgm:pt modelId="{A3097A9D-3437-4CC7-AAA8-D128788F772F}" type="pres">
      <dgm:prSet presAssocID="{79B3D44F-E736-4626-A876-F833F996AED7}" presName="sibTrans" presStyleCnt="0"/>
      <dgm:spPr/>
    </dgm:pt>
    <dgm:pt modelId="{A9E26EFF-92B5-4B5C-A591-E95DC16D102D}" type="pres">
      <dgm:prSet presAssocID="{4E27B6FA-8306-41BA-B006-C324DC09953D}" presName="compositeNode" presStyleCnt="0">
        <dgm:presLayoutVars>
          <dgm:bulletEnabled val="1"/>
        </dgm:presLayoutVars>
      </dgm:prSet>
      <dgm:spPr/>
    </dgm:pt>
    <dgm:pt modelId="{7B18FF08-8A93-4EAA-8A71-32687CCD4331}" type="pres">
      <dgm:prSet presAssocID="{4E27B6FA-8306-41BA-B006-C324DC09953D}" presName="bgRect" presStyleLbl="bgAccFollowNode1" presStyleIdx="1" presStyleCnt="4"/>
      <dgm:spPr/>
    </dgm:pt>
    <dgm:pt modelId="{81F2A41B-4860-4A88-B248-16D47EDFAD63}" type="pres">
      <dgm:prSet presAssocID="{EBD43CA5-1DFF-4992-9526-FDB6091CB5B1}" presName="sibTransNodeCircle" presStyleLbl="alignNode1" presStyleIdx="2" presStyleCnt="8">
        <dgm:presLayoutVars>
          <dgm:chMax val="0"/>
          <dgm:bulletEnabled/>
        </dgm:presLayoutVars>
      </dgm:prSet>
      <dgm:spPr/>
    </dgm:pt>
    <dgm:pt modelId="{F29F2F78-2230-4A76-936F-ECBBF3FB0BC5}" type="pres">
      <dgm:prSet presAssocID="{4E27B6FA-8306-41BA-B006-C324DC09953D}" presName="bottomLine" presStyleLbl="alignNode1" presStyleIdx="3" presStyleCnt="8">
        <dgm:presLayoutVars/>
      </dgm:prSet>
      <dgm:spPr/>
    </dgm:pt>
    <dgm:pt modelId="{CFEF2DA7-ACA8-4972-9BB9-81FFE3AEDB26}" type="pres">
      <dgm:prSet presAssocID="{4E27B6FA-8306-41BA-B006-C324DC09953D}" presName="nodeText" presStyleLbl="bgAccFollowNode1" presStyleIdx="1" presStyleCnt="4">
        <dgm:presLayoutVars>
          <dgm:bulletEnabled val="1"/>
        </dgm:presLayoutVars>
      </dgm:prSet>
      <dgm:spPr/>
    </dgm:pt>
    <dgm:pt modelId="{FC3BE06C-935D-4D11-8C69-022BCD364C29}" type="pres">
      <dgm:prSet presAssocID="{EBD43CA5-1DFF-4992-9526-FDB6091CB5B1}" presName="sibTrans" presStyleCnt="0"/>
      <dgm:spPr/>
    </dgm:pt>
    <dgm:pt modelId="{E746A4B8-BD64-4677-8A7E-0EBECD9C44F9}" type="pres">
      <dgm:prSet presAssocID="{91965EFF-7504-4F18-957D-A86839FAC1EC}" presName="compositeNode" presStyleCnt="0">
        <dgm:presLayoutVars>
          <dgm:bulletEnabled val="1"/>
        </dgm:presLayoutVars>
      </dgm:prSet>
      <dgm:spPr/>
    </dgm:pt>
    <dgm:pt modelId="{FC10C2E6-4B02-410A-B629-FE112EF1FE52}" type="pres">
      <dgm:prSet presAssocID="{91965EFF-7504-4F18-957D-A86839FAC1EC}" presName="bgRect" presStyleLbl="bgAccFollowNode1" presStyleIdx="2" presStyleCnt="4"/>
      <dgm:spPr/>
    </dgm:pt>
    <dgm:pt modelId="{463E48CC-9E07-4B1C-9C36-BFCC184004BE}" type="pres">
      <dgm:prSet presAssocID="{E80417EF-7719-4880-9EB9-76DAD49C5215}" presName="sibTransNodeCircle" presStyleLbl="alignNode1" presStyleIdx="4" presStyleCnt="8">
        <dgm:presLayoutVars>
          <dgm:chMax val="0"/>
          <dgm:bulletEnabled/>
        </dgm:presLayoutVars>
      </dgm:prSet>
      <dgm:spPr/>
    </dgm:pt>
    <dgm:pt modelId="{8BC3DB0F-2321-418D-92E2-9ADD341D40D3}" type="pres">
      <dgm:prSet presAssocID="{91965EFF-7504-4F18-957D-A86839FAC1EC}" presName="bottomLine" presStyleLbl="alignNode1" presStyleIdx="5" presStyleCnt="8">
        <dgm:presLayoutVars/>
      </dgm:prSet>
      <dgm:spPr/>
    </dgm:pt>
    <dgm:pt modelId="{78AD68DA-02D9-4C9C-8397-C1EC5DD8D786}" type="pres">
      <dgm:prSet presAssocID="{91965EFF-7504-4F18-957D-A86839FAC1EC}" presName="nodeText" presStyleLbl="bgAccFollowNode1" presStyleIdx="2" presStyleCnt="4">
        <dgm:presLayoutVars>
          <dgm:bulletEnabled val="1"/>
        </dgm:presLayoutVars>
      </dgm:prSet>
      <dgm:spPr/>
    </dgm:pt>
    <dgm:pt modelId="{A75A4765-C75E-433E-B8D2-85E5E02782F9}" type="pres">
      <dgm:prSet presAssocID="{E80417EF-7719-4880-9EB9-76DAD49C5215}" presName="sibTrans" presStyleCnt="0"/>
      <dgm:spPr/>
    </dgm:pt>
    <dgm:pt modelId="{B23A087E-ED49-4AE1-8A06-9D42362E4280}" type="pres">
      <dgm:prSet presAssocID="{E5B4A7BF-6C72-4661-BB01-FEC539707150}" presName="compositeNode" presStyleCnt="0">
        <dgm:presLayoutVars>
          <dgm:bulletEnabled val="1"/>
        </dgm:presLayoutVars>
      </dgm:prSet>
      <dgm:spPr/>
    </dgm:pt>
    <dgm:pt modelId="{644A7F86-8E5C-4E89-9314-F2E5717AB33C}" type="pres">
      <dgm:prSet presAssocID="{E5B4A7BF-6C72-4661-BB01-FEC539707150}" presName="bgRect" presStyleLbl="bgAccFollowNode1" presStyleIdx="3" presStyleCnt="4"/>
      <dgm:spPr/>
    </dgm:pt>
    <dgm:pt modelId="{254B5CD1-87DA-4F82-9E77-82850A6F501E}" type="pres">
      <dgm:prSet presAssocID="{B2B84640-2EED-4F80-8486-8F22A92C43ED}" presName="sibTransNodeCircle" presStyleLbl="alignNode1" presStyleIdx="6" presStyleCnt="8">
        <dgm:presLayoutVars>
          <dgm:chMax val="0"/>
          <dgm:bulletEnabled/>
        </dgm:presLayoutVars>
      </dgm:prSet>
      <dgm:spPr/>
    </dgm:pt>
    <dgm:pt modelId="{D031CCE6-F594-476D-A312-41A13D1DC70D}" type="pres">
      <dgm:prSet presAssocID="{E5B4A7BF-6C72-4661-BB01-FEC539707150}" presName="bottomLine" presStyleLbl="alignNode1" presStyleIdx="7" presStyleCnt="8">
        <dgm:presLayoutVars/>
      </dgm:prSet>
      <dgm:spPr/>
    </dgm:pt>
    <dgm:pt modelId="{910E8904-2EF4-4A4A-8ECE-BDE1DFC1B6AE}" type="pres">
      <dgm:prSet presAssocID="{E5B4A7BF-6C72-4661-BB01-FEC539707150}" presName="nodeText" presStyleLbl="bgAccFollowNode1" presStyleIdx="3" presStyleCnt="4">
        <dgm:presLayoutVars>
          <dgm:bulletEnabled val="1"/>
        </dgm:presLayoutVars>
      </dgm:prSet>
      <dgm:spPr/>
    </dgm:pt>
  </dgm:ptLst>
  <dgm:cxnLst>
    <dgm:cxn modelId="{9F22050F-0768-4050-9115-5BB3EF627BE4}" type="presOf" srcId="{B2B84640-2EED-4F80-8486-8F22A92C43ED}" destId="{254B5CD1-87DA-4F82-9E77-82850A6F501E}" srcOrd="0" destOrd="0" presId="urn:microsoft.com/office/officeart/2016/7/layout/BasicLinearProcessNumbered"/>
    <dgm:cxn modelId="{4B304613-D023-441A-8AFD-CA35A30D3F28}" srcId="{01836A2E-D046-41C2-8FE1-8B741BF4B3AB}" destId="{4E27B6FA-8306-41BA-B006-C324DC09953D}" srcOrd="1" destOrd="0" parTransId="{DBB59EA9-EFD9-4326-9D45-52F7FA0E83E0}" sibTransId="{EBD43CA5-1DFF-4992-9526-FDB6091CB5B1}"/>
    <dgm:cxn modelId="{74DA981B-030E-4B08-90DB-32F2FD08AF6E}" srcId="{01836A2E-D046-41C2-8FE1-8B741BF4B3AB}" destId="{E5B4A7BF-6C72-4661-BB01-FEC539707150}" srcOrd="3" destOrd="0" parTransId="{EA21A489-0C99-4D2B-9F2F-FBA25F2CFCC1}" sibTransId="{B2B84640-2EED-4F80-8486-8F22A92C43ED}"/>
    <dgm:cxn modelId="{F59C5D23-6C7E-43A5-B7B5-D5C3EDC33B91}" type="presOf" srcId="{E5B4A7BF-6C72-4661-BB01-FEC539707150}" destId="{910E8904-2EF4-4A4A-8ECE-BDE1DFC1B6AE}" srcOrd="1" destOrd="0" presId="urn:microsoft.com/office/officeart/2016/7/layout/BasicLinearProcessNumbered"/>
    <dgm:cxn modelId="{48C0A743-0C1C-4E7F-B2A6-59B58D346029}" type="presOf" srcId="{01836A2E-D046-41C2-8FE1-8B741BF4B3AB}" destId="{AC152B30-D502-4C31-95EE-39141D3B8C9E}" srcOrd="0" destOrd="0" presId="urn:microsoft.com/office/officeart/2016/7/layout/BasicLinearProcessNumbered"/>
    <dgm:cxn modelId="{15EF4073-CEB5-4E99-93AA-64E47AFCF52B}" type="presOf" srcId="{91965EFF-7504-4F18-957D-A86839FAC1EC}" destId="{78AD68DA-02D9-4C9C-8397-C1EC5DD8D786}" srcOrd="1" destOrd="0" presId="urn:microsoft.com/office/officeart/2016/7/layout/BasicLinearProcessNumbered"/>
    <dgm:cxn modelId="{CDE5D154-9E51-49D8-B46A-817F012E1671}" srcId="{01836A2E-D046-41C2-8FE1-8B741BF4B3AB}" destId="{91965EFF-7504-4F18-957D-A86839FAC1EC}" srcOrd="2" destOrd="0" parTransId="{9596DB64-3581-49C5-A9E0-74FFF82B37DE}" sibTransId="{E80417EF-7719-4880-9EB9-76DAD49C5215}"/>
    <dgm:cxn modelId="{A04D9E7E-E2FB-42DA-8904-15E79D71705A}" type="presOf" srcId="{2EEA7CA3-A67F-4B1F-A74A-88AF1F6648C5}" destId="{C9710A4B-233D-443E-91A7-213D89A58482}" srcOrd="1" destOrd="0" presId="urn:microsoft.com/office/officeart/2016/7/layout/BasicLinearProcessNumbered"/>
    <dgm:cxn modelId="{73F68D88-CD07-4C02-9104-3A3EFD036382}" type="presOf" srcId="{E5B4A7BF-6C72-4661-BB01-FEC539707150}" destId="{644A7F86-8E5C-4E89-9314-F2E5717AB33C}" srcOrd="0" destOrd="0" presId="urn:microsoft.com/office/officeart/2016/7/layout/BasicLinearProcessNumbered"/>
    <dgm:cxn modelId="{C3B0D999-5EDC-4081-AF99-174AFB75E0B3}" type="presOf" srcId="{91965EFF-7504-4F18-957D-A86839FAC1EC}" destId="{FC10C2E6-4B02-410A-B629-FE112EF1FE52}" srcOrd="0" destOrd="0" presId="urn:microsoft.com/office/officeart/2016/7/layout/BasicLinearProcessNumbered"/>
    <dgm:cxn modelId="{4BEC9BA0-A157-43E5-B2CC-24B92787E99C}" type="presOf" srcId="{EBD43CA5-1DFF-4992-9526-FDB6091CB5B1}" destId="{81F2A41B-4860-4A88-B248-16D47EDFAD63}" srcOrd="0" destOrd="0" presId="urn:microsoft.com/office/officeart/2016/7/layout/BasicLinearProcessNumbered"/>
    <dgm:cxn modelId="{37837EB8-400E-4847-824E-349C2EAFB361}" type="presOf" srcId="{4E27B6FA-8306-41BA-B006-C324DC09953D}" destId="{7B18FF08-8A93-4EAA-8A71-32687CCD4331}" srcOrd="0" destOrd="0" presId="urn:microsoft.com/office/officeart/2016/7/layout/BasicLinearProcessNumbered"/>
    <dgm:cxn modelId="{5D20B4D4-BA05-43A7-926D-8E68EB392B74}" type="presOf" srcId="{79B3D44F-E736-4626-A876-F833F996AED7}" destId="{14E5C56A-5008-46CD-8374-5243A6E580C2}" srcOrd="0" destOrd="0" presId="urn:microsoft.com/office/officeart/2016/7/layout/BasicLinearProcessNumbered"/>
    <dgm:cxn modelId="{BFB233EA-A0AD-4EB3-BD2A-C791AA382F71}" srcId="{01836A2E-D046-41C2-8FE1-8B741BF4B3AB}" destId="{2EEA7CA3-A67F-4B1F-A74A-88AF1F6648C5}" srcOrd="0" destOrd="0" parTransId="{68C708EF-A321-4382-A239-041B4C5B01DF}" sibTransId="{79B3D44F-E736-4626-A876-F833F996AED7}"/>
    <dgm:cxn modelId="{6B42B1F0-A1DE-4A7F-8244-43614C4971EF}" type="presOf" srcId="{E80417EF-7719-4880-9EB9-76DAD49C5215}" destId="{463E48CC-9E07-4B1C-9C36-BFCC184004BE}" srcOrd="0" destOrd="0" presId="urn:microsoft.com/office/officeart/2016/7/layout/BasicLinearProcessNumbered"/>
    <dgm:cxn modelId="{7090B2F0-A471-4705-8678-6230C19FA57D}" type="presOf" srcId="{2EEA7CA3-A67F-4B1F-A74A-88AF1F6648C5}" destId="{DD0BE163-12C2-407F-8D45-5EB4331A2BFF}" srcOrd="0" destOrd="0" presId="urn:microsoft.com/office/officeart/2016/7/layout/BasicLinearProcessNumbered"/>
    <dgm:cxn modelId="{392870FA-510B-4F2E-BBBC-472BFAE28348}" type="presOf" srcId="{4E27B6FA-8306-41BA-B006-C324DC09953D}" destId="{CFEF2DA7-ACA8-4972-9BB9-81FFE3AEDB26}" srcOrd="1" destOrd="0" presId="urn:microsoft.com/office/officeart/2016/7/layout/BasicLinearProcessNumbered"/>
    <dgm:cxn modelId="{E681B751-04DA-42D2-8E69-62EC50184225}" type="presParOf" srcId="{AC152B30-D502-4C31-95EE-39141D3B8C9E}" destId="{CE8FE5B4-0C79-4E38-9A2C-46430E9468CC}" srcOrd="0" destOrd="0" presId="urn:microsoft.com/office/officeart/2016/7/layout/BasicLinearProcessNumbered"/>
    <dgm:cxn modelId="{F265A7EF-5018-4AF0-A76A-AEA965525B4B}" type="presParOf" srcId="{CE8FE5B4-0C79-4E38-9A2C-46430E9468CC}" destId="{DD0BE163-12C2-407F-8D45-5EB4331A2BFF}" srcOrd="0" destOrd="0" presId="urn:microsoft.com/office/officeart/2016/7/layout/BasicLinearProcessNumbered"/>
    <dgm:cxn modelId="{C37935C5-C388-4B31-9D76-20ABDFCAA880}" type="presParOf" srcId="{CE8FE5B4-0C79-4E38-9A2C-46430E9468CC}" destId="{14E5C56A-5008-46CD-8374-5243A6E580C2}" srcOrd="1" destOrd="0" presId="urn:microsoft.com/office/officeart/2016/7/layout/BasicLinearProcessNumbered"/>
    <dgm:cxn modelId="{3E25E7CA-C49F-4D6F-B763-83249E9390FE}" type="presParOf" srcId="{CE8FE5B4-0C79-4E38-9A2C-46430E9468CC}" destId="{967CCBE6-0E86-4F07-A943-AA5853546118}" srcOrd="2" destOrd="0" presId="urn:microsoft.com/office/officeart/2016/7/layout/BasicLinearProcessNumbered"/>
    <dgm:cxn modelId="{3658AE8D-D903-40A9-B3AD-2B9920EC9BF6}" type="presParOf" srcId="{CE8FE5B4-0C79-4E38-9A2C-46430E9468CC}" destId="{C9710A4B-233D-443E-91A7-213D89A58482}" srcOrd="3" destOrd="0" presId="urn:microsoft.com/office/officeart/2016/7/layout/BasicLinearProcessNumbered"/>
    <dgm:cxn modelId="{5F9F670C-CAD4-4E55-806E-B9E177BE83C3}" type="presParOf" srcId="{AC152B30-D502-4C31-95EE-39141D3B8C9E}" destId="{A3097A9D-3437-4CC7-AAA8-D128788F772F}" srcOrd="1" destOrd="0" presId="urn:microsoft.com/office/officeart/2016/7/layout/BasicLinearProcessNumbered"/>
    <dgm:cxn modelId="{709E1961-DA09-48B6-9BA2-79A415A08555}" type="presParOf" srcId="{AC152B30-D502-4C31-95EE-39141D3B8C9E}" destId="{A9E26EFF-92B5-4B5C-A591-E95DC16D102D}" srcOrd="2" destOrd="0" presId="urn:microsoft.com/office/officeart/2016/7/layout/BasicLinearProcessNumbered"/>
    <dgm:cxn modelId="{C786B748-5777-4128-A52B-CE9E6E26FF80}" type="presParOf" srcId="{A9E26EFF-92B5-4B5C-A591-E95DC16D102D}" destId="{7B18FF08-8A93-4EAA-8A71-32687CCD4331}" srcOrd="0" destOrd="0" presId="urn:microsoft.com/office/officeart/2016/7/layout/BasicLinearProcessNumbered"/>
    <dgm:cxn modelId="{44351FAF-31B8-44A1-89CA-A8F3177793E7}" type="presParOf" srcId="{A9E26EFF-92B5-4B5C-A591-E95DC16D102D}" destId="{81F2A41B-4860-4A88-B248-16D47EDFAD63}" srcOrd="1" destOrd="0" presId="urn:microsoft.com/office/officeart/2016/7/layout/BasicLinearProcessNumbered"/>
    <dgm:cxn modelId="{6FB24CDF-DDCC-424F-8E65-3A1BB6708C00}" type="presParOf" srcId="{A9E26EFF-92B5-4B5C-A591-E95DC16D102D}" destId="{F29F2F78-2230-4A76-936F-ECBBF3FB0BC5}" srcOrd="2" destOrd="0" presId="urn:microsoft.com/office/officeart/2016/7/layout/BasicLinearProcessNumbered"/>
    <dgm:cxn modelId="{8A93FC89-1EC4-46D0-BBEE-1FD8868382F8}" type="presParOf" srcId="{A9E26EFF-92B5-4B5C-A591-E95DC16D102D}" destId="{CFEF2DA7-ACA8-4972-9BB9-81FFE3AEDB26}" srcOrd="3" destOrd="0" presId="urn:microsoft.com/office/officeart/2016/7/layout/BasicLinearProcessNumbered"/>
    <dgm:cxn modelId="{0E8C759F-62C9-45DF-8415-E1B5F68321A6}" type="presParOf" srcId="{AC152B30-D502-4C31-95EE-39141D3B8C9E}" destId="{FC3BE06C-935D-4D11-8C69-022BCD364C29}" srcOrd="3" destOrd="0" presId="urn:microsoft.com/office/officeart/2016/7/layout/BasicLinearProcessNumbered"/>
    <dgm:cxn modelId="{F43E394D-269E-46D6-AE74-6020F21FC02E}" type="presParOf" srcId="{AC152B30-D502-4C31-95EE-39141D3B8C9E}" destId="{E746A4B8-BD64-4677-8A7E-0EBECD9C44F9}" srcOrd="4" destOrd="0" presId="urn:microsoft.com/office/officeart/2016/7/layout/BasicLinearProcessNumbered"/>
    <dgm:cxn modelId="{3D8703F8-EBEF-48B9-A4CB-C60A0B5E1F25}" type="presParOf" srcId="{E746A4B8-BD64-4677-8A7E-0EBECD9C44F9}" destId="{FC10C2E6-4B02-410A-B629-FE112EF1FE52}" srcOrd="0" destOrd="0" presId="urn:microsoft.com/office/officeart/2016/7/layout/BasicLinearProcessNumbered"/>
    <dgm:cxn modelId="{57D3AEA2-7743-4CCE-965D-A8EB9E086C5C}" type="presParOf" srcId="{E746A4B8-BD64-4677-8A7E-0EBECD9C44F9}" destId="{463E48CC-9E07-4B1C-9C36-BFCC184004BE}" srcOrd="1" destOrd="0" presId="urn:microsoft.com/office/officeart/2016/7/layout/BasicLinearProcessNumbered"/>
    <dgm:cxn modelId="{EB282FD0-7055-44B3-8163-AC8152A5DFC9}" type="presParOf" srcId="{E746A4B8-BD64-4677-8A7E-0EBECD9C44F9}" destId="{8BC3DB0F-2321-418D-92E2-9ADD341D40D3}" srcOrd="2" destOrd="0" presId="urn:microsoft.com/office/officeart/2016/7/layout/BasicLinearProcessNumbered"/>
    <dgm:cxn modelId="{D0DA8535-9774-41CA-8786-4839A5F7DBA3}" type="presParOf" srcId="{E746A4B8-BD64-4677-8A7E-0EBECD9C44F9}" destId="{78AD68DA-02D9-4C9C-8397-C1EC5DD8D786}" srcOrd="3" destOrd="0" presId="urn:microsoft.com/office/officeart/2016/7/layout/BasicLinearProcessNumbered"/>
    <dgm:cxn modelId="{F64A641A-97C2-403A-833D-6DEFB83D3EA0}" type="presParOf" srcId="{AC152B30-D502-4C31-95EE-39141D3B8C9E}" destId="{A75A4765-C75E-433E-B8D2-85E5E02782F9}" srcOrd="5" destOrd="0" presId="urn:microsoft.com/office/officeart/2016/7/layout/BasicLinearProcessNumbered"/>
    <dgm:cxn modelId="{8EE79A9B-6862-4518-B0C8-29A88F579DE8}" type="presParOf" srcId="{AC152B30-D502-4C31-95EE-39141D3B8C9E}" destId="{B23A087E-ED49-4AE1-8A06-9D42362E4280}" srcOrd="6" destOrd="0" presId="urn:microsoft.com/office/officeart/2016/7/layout/BasicLinearProcessNumbered"/>
    <dgm:cxn modelId="{BC110953-4058-4CB4-897A-721F4BC663DD}" type="presParOf" srcId="{B23A087E-ED49-4AE1-8A06-9D42362E4280}" destId="{644A7F86-8E5C-4E89-9314-F2E5717AB33C}" srcOrd="0" destOrd="0" presId="urn:microsoft.com/office/officeart/2016/7/layout/BasicLinearProcessNumbered"/>
    <dgm:cxn modelId="{F4700A65-42AC-44E9-92A6-52BE997255EB}" type="presParOf" srcId="{B23A087E-ED49-4AE1-8A06-9D42362E4280}" destId="{254B5CD1-87DA-4F82-9E77-82850A6F501E}" srcOrd="1" destOrd="0" presId="urn:microsoft.com/office/officeart/2016/7/layout/BasicLinearProcessNumbered"/>
    <dgm:cxn modelId="{5E8936A3-6CC8-49E5-89B6-D16478546997}" type="presParOf" srcId="{B23A087E-ED49-4AE1-8A06-9D42362E4280}" destId="{D031CCE6-F594-476D-A312-41A13D1DC70D}" srcOrd="2" destOrd="0" presId="urn:microsoft.com/office/officeart/2016/7/layout/BasicLinearProcessNumbered"/>
    <dgm:cxn modelId="{2F1C14D6-36D6-4ADA-990D-4A3E1CC27F6C}" type="presParOf" srcId="{B23A087E-ED49-4AE1-8A06-9D42362E4280}" destId="{910E8904-2EF4-4A4A-8ECE-BDE1DFC1B6A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0BE163-12C2-407F-8D45-5EB4331A2BFF}">
      <dsp:nvSpPr>
        <dsp:cNvPr id="0" name=""/>
        <dsp:cNvSpPr/>
      </dsp:nvSpPr>
      <dsp:spPr>
        <a:xfrm>
          <a:off x="2842" y="247162"/>
          <a:ext cx="2254946" cy="315692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804" tIns="330200" rIns="175804" bIns="330200" numCol="1" spcCol="1270" anchor="t" anchorCtr="0">
          <a:noAutofit/>
        </a:bodyPr>
        <a:lstStyle/>
        <a:p>
          <a:pPr marL="0" lvl="0" indent="0" algn="l" defTabSz="977900">
            <a:lnSpc>
              <a:spcPct val="90000"/>
            </a:lnSpc>
            <a:spcBef>
              <a:spcPct val="0"/>
            </a:spcBef>
            <a:spcAft>
              <a:spcPct val="35000"/>
            </a:spcAft>
            <a:buNone/>
          </a:pPr>
          <a:r>
            <a:rPr lang="en-GB" sz="2200" b="0" i="0" kern="1200"/>
            <a:t>Help individuals cope with overly strong feelings</a:t>
          </a:r>
          <a:endParaRPr lang="en-US" sz="2200" kern="1200"/>
        </a:p>
      </dsp:txBody>
      <dsp:txXfrm>
        <a:off x="2842" y="1446794"/>
        <a:ext cx="2254946" cy="1894154"/>
      </dsp:txXfrm>
    </dsp:sp>
    <dsp:sp modelId="{14E5C56A-5008-46CD-8374-5243A6E580C2}">
      <dsp:nvSpPr>
        <dsp:cNvPr id="0" name=""/>
        <dsp:cNvSpPr/>
      </dsp:nvSpPr>
      <dsp:spPr>
        <a:xfrm>
          <a:off x="656776" y="562855"/>
          <a:ext cx="947077" cy="947077"/>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838" tIns="12700" rIns="73838" bIns="12700" numCol="1" spcCol="1270" anchor="ctr" anchorCtr="0">
          <a:noAutofit/>
        </a:bodyPr>
        <a:lstStyle/>
        <a:p>
          <a:pPr marL="0" lvl="0" indent="0" algn="ctr" defTabSz="2044700">
            <a:lnSpc>
              <a:spcPct val="90000"/>
            </a:lnSpc>
            <a:spcBef>
              <a:spcPct val="0"/>
            </a:spcBef>
            <a:spcAft>
              <a:spcPct val="35000"/>
            </a:spcAft>
            <a:buNone/>
          </a:pPr>
          <a:r>
            <a:rPr lang="en-US" sz="4600" kern="1200"/>
            <a:t>1</a:t>
          </a:r>
        </a:p>
      </dsp:txBody>
      <dsp:txXfrm>
        <a:off x="795472" y="701551"/>
        <a:ext cx="669685" cy="669685"/>
      </dsp:txXfrm>
    </dsp:sp>
    <dsp:sp modelId="{967CCBE6-0E86-4F07-A943-AA5853546118}">
      <dsp:nvSpPr>
        <dsp:cNvPr id="0" name=""/>
        <dsp:cNvSpPr/>
      </dsp:nvSpPr>
      <dsp:spPr>
        <a:xfrm>
          <a:off x="2842" y="3404015"/>
          <a:ext cx="2254946" cy="72"/>
        </a:xfrm>
        <a:prstGeom prst="rect">
          <a:avLst/>
        </a:prstGeom>
        <a:solidFill>
          <a:schemeClr val="accent2">
            <a:hueOff val="-1058267"/>
            <a:satOff val="-393"/>
            <a:lumOff val="896"/>
            <a:alphaOff val="0"/>
          </a:schemeClr>
        </a:solidFill>
        <a:ln w="12700" cap="flat" cmpd="sng" algn="ctr">
          <a:solidFill>
            <a:schemeClr val="accent2">
              <a:hueOff val="-1058267"/>
              <a:satOff val="-393"/>
              <a:lumOff val="8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18FF08-8A93-4EAA-8A71-32687CCD4331}">
      <dsp:nvSpPr>
        <dsp:cNvPr id="0" name=""/>
        <dsp:cNvSpPr/>
      </dsp:nvSpPr>
      <dsp:spPr>
        <a:xfrm>
          <a:off x="2483283" y="247162"/>
          <a:ext cx="2254946" cy="3156924"/>
        </a:xfrm>
        <a:prstGeom prst="rect">
          <a:avLst/>
        </a:prstGeom>
        <a:solidFill>
          <a:schemeClr val="accent2">
            <a:tint val="40000"/>
            <a:alpha val="90000"/>
            <a:hueOff val="-2469632"/>
            <a:satOff val="-356"/>
            <a:lumOff val="486"/>
            <a:alphaOff val="0"/>
          </a:schemeClr>
        </a:solidFill>
        <a:ln w="12700" cap="flat" cmpd="sng" algn="ctr">
          <a:solidFill>
            <a:schemeClr val="accent2">
              <a:tint val="40000"/>
              <a:alpha val="90000"/>
              <a:hueOff val="-2469632"/>
              <a:satOff val="-356"/>
              <a:lumOff val="48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804" tIns="330200" rIns="175804" bIns="330200" numCol="1" spcCol="1270" anchor="t" anchorCtr="0">
          <a:noAutofit/>
        </a:bodyPr>
        <a:lstStyle/>
        <a:p>
          <a:pPr marL="0" lvl="0" indent="0" algn="l" defTabSz="977900">
            <a:lnSpc>
              <a:spcPct val="90000"/>
            </a:lnSpc>
            <a:spcBef>
              <a:spcPct val="0"/>
            </a:spcBef>
            <a:spcAft>
              <a:spcPct val="35000"/>
            </a:spcAft>
            <a:buNone/>
          </a:pPr>
          <a:r>
            <a:rPr lang="en-GB" sz="2200" b="0" i="0" kern="1200"/>
            <a:t>Identify and express emotions</a:t>
          </a:r>
          <a:endParaRPr lang="en-US" sz="2200" kern="1200"/>
        </a:p>
      </dsp:txBody>
      <dsp:txXfrm>
        <a:off x="2483283" y="1446794"/>
        <a:ext cx="2254946" cy="1894154"/>
      </dsp:txXfrm>
    </dsp:sp>
    <dsp:sp modelId="{81F2A41B-4860-4A88-B248-16D47EDFAD63}">
      <dsp:nvSpPr>
        <dsp:cNvPr id="0" name=""/>
        <dsp:cNvSpPr/>
      </dsp:nvSpPr>
      <dsp:spPr>
        <a:xfrm>
          <a:off x="3137217" y="562855"/>
          <a:ext cx="947077" cy="947077"/>
        </a:xfrm>
        <a:prstGeom prst="ellipse">
          <a:avLst/>
        </a:prstGeom>
        <a:solidFill>
          <a:schemeClr val="accent2">
            <a:hueOff val="-2116534"/>
            <a:satOff val="-785"/>
            <a:lumOff val="1793"/>
            <a:alphaOff val="0"/>
          </a:schemeClr>
        </a:solidFill>
        <a:ln w="12700" cap="flat" cmpd="sng" algn="ctr">
          <a:solidFill>
            <a:schemeClr val="accent2">
              <a:hueOff val="-2116534"/>
              <a:satOff val="-785"/>
              <a:lumOff val="179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838" tIns="12700" rIns="73838" bIns="12700" numCol="1" spcCol="1270" anchor="ctr" anchorCtr="0">
          <a:noAutofit/>
        </a:bodyPr>
        <a:lstStyle/>
        <a:p>
          <a:pPr marL="0" lvl="0" indent="0" algn="ctr" defTabSz="2044700">
            <a:lnSpc>
              <a:spcPct val="90000"/>
            </a:lnSpc>
            <a:spcBef>
              <a:spcPct val="0"/>
            </a:spcBef>
            <a:spcAft>
              <a:spcPct val="35000"/>
            </a:spcAft>
            <a:buNone/>
          </a:pPr>
          <a:r>
            <a:rPr lang="en-US" sz="4600" kern="1200"/>
            <a:t>2</a:t>
          </a:r>
        </a:p>
      </dsp:txBody>
      <dsp:txXfrm>
        <a:off x="3275913" y="701551"/>
        <a:ext cx="669685" cy="669685"/>
      </dsp:txXfrm>
    </dsp:sp>
    <dsp:sp modelId="{F29F2F78-2230-4A76-936F-ECBBF3FB0BC5}">
      <dsp:nvSpPr>
        <dsp:cNvPr id="0" name=""/>
        <dsp:cNvSpPr/>
      </dsp:nvSpPr>
      <dsp:spPr>
        <a:xfrm>
          <a:off x="2483283" y="3404015"/>
          <a:ext cx="2254946" cy="72"/>
        </a:xfrm>
        <a:prstGeom prst="rect">
          <a:avLst/>
        </a:prstGeom>
        <a:solidFill>
          <a:schemeClr val="accent2">
            <a:hueOff val="-3174802"/>
            <a:satOff val="-1178"/>
            <a:lumOff val="2689"/>
            <a:alphaOff val="0"/>
          </a:schemeClr>
        </a:solidFill>
        <a:ln w="12700" cap="flat" cmpd="sng" algn="ctr">
          <a:solidFill>
            <a:schemeClr val="accent2">
              <a:hueOff val="-3174802"/>
              <a:satOff val="-1178"/>
              <a:lumOff val="268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10C2E6-4B02-410A-B629-FE112EF1FE52}">
      <dsp:nvSpPr>
        <dsp:cNvPr id="0" name=""/>
        <dsp:cNvSpPr/>
      </dsp:nvSpPr>
      <dsp:spPr>
        <a:xfrm>
          <a:off x="4963723" y="247162"/>
          <a:ext cx="2254946" cy="3156924"/>
        </a:xfrm>
        <a:prstGeom prst="rect">
          <a:avLst/>
        </a:prstGeom>
        <a:solidFill>
          <a:schemeClr val="accent2">
            <a:tint val="40000"/>
            <a:alpha val="90000"/>
            <a:hueOff val="-4939264"/>
            <a:satOff val="-712"/>
            <a:lumOff val="973"/>
            <a:alphaOff val="0"/>
          </a:schemeClr>
        </a:solidFill>
        <a:ln w="12700" cap="flat" cmpd="sng" algn="ctr">
          <a:solidFill>
            <a:schemeClr val="accent2">
              <a:tint val="40000"/>
              <a:alpha val="90000"/>
              <a:hueOff val="-4939264"/>
              <a:satOff val="-712"/>
              <a:lumOff val="9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804" tIns="330200" rIns="175804" bIns="330200" numCol="1" spcCol="1270" anchor="t" anchorCtr="0">
          <a:noAutofit/>
        </a:bodyPr>
        <a:lstStyle/>
        <a:p>
          <a:pPr marL="0" lvl="0" indent="0" algn="l" defTabSz="977900">
            <a:lnSpc>
              <a:spcPct val="90000"/>
            </a:lnSpc>
            <a:spcBef>
              <a:spcPct val="0"/>
            </a:spcBef>
            <a:spcAft>
              <a:spcPct val="35000"/>
            </a:spcAft>
            <a:buNone/>
          </a:pPr>
          <a:r>
            <a:rPr lang="en-GB" sz="2200" kern="1200"/>
            <a:t>Learn how to manage feelings</a:t>
          </a:r>
          <a:endParaRPr lang="en-US" sz="2200" kern="1200"/>
        </a:p>
      </dsp:txBody>
      <dsp:txXfrm>
        <a:off x="4963723" y="1446794"/>
        <a:ext cx="2254946" cy="1894154"/>
      </dsp:txXfrm>
    </dsp:sp>
    <dsp:sp modelId="{463E48CC-9E07-4B1C-9C36-BFCC184004BE}">
      <dsp:nvSpPr>
        <dsp:cNvPr id="0" name=""/>
        <dsp:cNvSpPr/>
      </dsp:nvSpPr>
      <dsp:spPr>
        <a:xfrm>
          <a:off x="5617658" y="562855"/>
          <a:ext cx="947077" cy="947077"/>
        </a:xfrm>
        <a:prstGeom prst="ellipse">
          <a:avLst/>
        </a:prstGeom>
        <a:solidFill>
          <a:schemeClr val="accent2">
            <a:hueOff val="-4233069"/>
            <a:satOff val="-1571"/>
            <a:lumOff val="3586"/>
            <a:alphaOff val="0"/>
          </a:schemeClr>
        </a:solidFill>
        <a:ln w="12700" cap="flat" cmpd="sng" algn="ctr">
          <a:solidFill>
            <a:schemeClr val="accent2">
              <a:hueOff val="-4233069"/>
              <a:satOff val="-1571"/>
              <a:lumOff val="358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838" tIns="12700" rIns="73838" bIns="12700" numCol="1" spcCol="1270" anchor="ctr" anchorCtr="0">
          <a:noAutofit/>
        </a:bodyPr>
        <a:lstStyle/>
        <a:p>
          <a:pPr marL="0" lvl="0" indent="0" algn="ctr" defTabSz="2044700">
            <a:lnSpc>
              <a:spcPct val="90000"/>
            </a:lnSpc>
            <a:spcBef>
              <a:spcPct val="0"/>
            </a:spcBef>
            <a:spcAft>
              <a:spcPct val="35000"/>
            </a:spcAft>
            <a:buNone/>
          </a:pPr>
          <a:r>
            <a:rPr lang="en-US" sz="4600" kern="1200"/>
            <a:t>3</a:t>
          </a:r>
        </a:p>
      </dsp:txBody>
      <dsp:txXfrm>
        <a:off x="5756354" y="701551"/>
        <a:ext cx="669685" cy="669685"/>
      </dsp:txXfrm>
    </dsp:sp>
    <dsp:sp modelId="{8BC3DB0F-2321-418D-92E2-9ADD341D40D3}">
      <dsp:nvSpPr>
        <dsp:cNvPr id="0" name=""/>
        <dsp:cNvSpPr/>
      </dsp:nvSpPr>
      <dsp:spPr>
        <a:xfrm>
          <a:off x="4963723" y="3404015"/>
          <a:ext cx="2254946" cy="72"/>
        </a:xfrm>
        <a:prstGeom prst="rect">
          <a:avLst/>
        </a:prstGeom>
        <a:solidFill>
          <a:schemeClr val="accent2">
            <a:hueOff val="-5291336"/>
            <a:satOff val="-1964"/>
            <a:lumOff val="4482"/>
            <a:alphaOff val="0"/>
          </a:schemeClr>
        </a:solidFill>
        <a:ln w="12700" cap="flat" cmpd="sng" algn="ctr">
          <a:solidFill>
            <a:schemeClr val="accent2">
              <a:hueOff val="-5291336"/>
              <a:satOff val="-1964"/>
              <a:lumOff val="44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4A7F86-8E5C-4E89-9314-F2E5717AB33C}">
      <dsp:nvSpPr>
        <dsp:cNvPr id="0" name=""/>
        <dsp:cNvSpPr/>
      </dsp:nvSpPr>
      <dsp:spPr>
        <a:xfrm>
          <a:off x="7444164" y="247162"/>
          <a:ext cx="2254946" cy="3156924"/>
        </a:xfrm>
        <a:prstGeom prst="rect">
          <a:avLst/>
        </a:prstGeom>
        <a:solidFill>
          <a:schemeClr val="accent2">
            <a:tint val="40000"/>
            <a:alpha val="90000"/>
            <a:hueOff val="-7408895"/>
            <a:satOff val="-1068"/>
            <a:lumOff val="1459"/>
            <a:alphaOff val="0"/>
          </a:schemeClr>
        </a:solidFill>
        <a:ln w="12700" cap="flat" cmpd="sng" algn="ctr">
          <a:solidFill>
            <a:schemeClr val="accent2">
              <a:tint val="40000"/>
              <a:alpha val="90000"/>
              <a:hueOff val="-7408895"/>
              <a:satOff val="-1068"/>
              <a:lumOff val="145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804" tIns="330200" rIns="175804" bIns="330200" numCol="1" spcCol="1270" anchor="t" anchorCtr="0">
          <a:noAutofit/>
        </a:bodyPr>
        <a:lstStyle/>
        <a:p>
          <a:pPr marL="0" lvl="0" indent="0" algn="l" defTabSz="977900">
            <a:lnSpc>
              <a:spcPct val="90000"/>
            </a:lnSpc>
            <a:spcBef>
              <a:spcPct val="0"/>
            </a:spcBef>
            <a:spcAft>
              <a:spcPct val="35000"/>
            </a:spcAft>
            <a:buNone/>
          </a:pPr>
          <a:r>
            <a:rPr lang="en-GB" sz="2200" kern="1200"/>
            <a:t>Learn self-acceptance</a:t>
          </a:r>
          <a:endParaRPr lang="en-US" sz="2200" kern="1200"/>
        </a:p>
      </dsp:txBody>
      <dsp:txXfrm>
        <a:off x="7444164" y="1446794"/>
        <a:ext cx="2254946" cy="1894154"/>
      </dsp:txXfrm>
    </dsp:sp>
    <dsp:sp modelId="{254B5CD1-87DA-4F82-9E77-82850A6F501E}">
      <dsp:nvSpPr>
        <dsp:cNvPr id="0" name=""/>
        <dsp:cNvSpPr/>
      </dsp:nvSpPr>
      <dsp:spPr>
        <a:xfrm>
          <a:off x="8098098" y="562855"/>
          <a:ext cx="947077" cy="947077"/>
        </a:xfrm>
        <a:prstGeom prst="ellipse">
          <a:avLst/>
        </a:prstGeom>
        <a:solidFill>
          <a:schemeClr val="accent2">
            <a:hueOff val="-6349603"/>
            <a:satOff val="-2356"/>
            <a:lumOff val="5379"/>
            <a:alphaOff val="0"/>
          </a:schemeClr>
        </a:solidFill>
        <a:ln w="12700" cap="flat" cmpd="sng" algn="ctr">
          <a:solidFill>
            <a:schemeClr val="accent2">
              <a:hueOff val="-6349603"/>
              <a:satOff val="-2356"/>
              <a:lumOff val="537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838" tIns="12700" rIns="73838" bIns="12700" numCol="1" spcCol="1270" anchor="ctr" anchorCtr="0">
          <a:noAutofit/>
        </a:bodyPr>
        <a:lstStyle/>
        <a:p>
          <a:pPr marL="0" lvl="0" indent="0" algn="ctr" defTabSz="2044700">
            <a:lnSpc>
              <a:spcPct val="90000"/>
            </a:lnSpc>
            <a:spcBef>
              <a:spcPct val="0"/>
            </a:spcBef>
            <a:spcAft>
              <a:spcPct val="35000"/>
            </a:spcAft>
            <a:buNone/>
          </a:pPr>
          <a:r>
            <a:rPr lang="en-US" sz="4600" kern="1200"/>
            <a:t>4</a:t>
          </a:r>
        </a:p>
      </dsp:txBody>
      <dsp:txXfrm>
        <a:off x="8236794" y="701551"/>
        <a:ext cx="669685" cy="669685"/>
      </dsp:txXfrm>
    </dsp:sp>
    <dsp:sp modelId="{D031CCE6-F594-476D-A312-41A13D1DC70D}">
      <dsp:nvSpPr>
        <dsp:cNvPr id="0" name=""/>
        <dsp:cNvSpPr/>
      </dsp:nvSpPr>
      <dsp:spPr>
        <a:xfrm>
          <a:off x="7444164" y="3404015"/>
          <a:ext cx="2254946" cy="72"/>
        </a:xfrm>
        <a:prstGeom prst="rect">
          <a:avLst/>
        </a:prstGeom>
        <a:solidFill>
          <a:schemeClr val="accent2">
            <a:hueOff val="-7407870"/>
            <a:satOff val="-2749"/>
            <a:lumOff val="6275"/>
            <a:alphaOff val="0"/>
          </a:schemeClr>
        </a:solidFill>
        <a:ln w="12700" cap="flat" cmpd="sng" algn="ctr">
          <a:solidFill>
            <a:schemeClr val="accent2">
              <a:hueOff val="-7407870"/>
              <a:satOff val="-2749"/>
              <a:lumOff val="62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934480B9-64CF-435B-B63C-B91C76B436B8}" type="datetimeFigureOut">
              <a:rPr lang="en-GB" smtClean="0"/>
              <a:t>04/03/2021</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328DD132-8C56-49A7-980A-127D13751890}"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792718819"/>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4480B9-64CF-435B-B63C-B91C76B436B8}" type="datetimeFigureOut">
              <a:rPr lang="en-GB" smtClean="0"/>
              <a:t>04/03/2021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DD132-8C56-49A7-980A-127D13751890}" type="slidenum">
              <a:rPr lang="en-GB" smtClean="0"/>
              <a:t>‹#›</a:t>
            </a:fld>
            <a:endParaRPr lang="en-GB"/>
          </a:p>
        </p:txBody>
      </p:sp>
    </p:spTree>
    <p:extLst>
      <p:ext uri="{BB962C8B-B14F-4D97-AF65-F5344CB8AC3E}">
        <p14:creationId xmlns:p14="http://schemas.microsoft.com/office/powerpoint/2010/main" val="2816658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934480B9-64CF-435B-B63C-B91C76B436B8}" type="datetimeFigureOut">
              <a:rPr lang="en-GB" smtClean="0"/>
              <a:t>04/03/2021</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328DD132-8C56-49A7-980A-127D13751890}"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268205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4480B9-64CF-435B-B63C-B91C76B436B8}" type="datetimeFigureOut">
              <a:rPr lang="en-GB" smtClean="0"/>
              <a:t>04/03/2021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8DD132-8C56-49A7-980A-127D13751890}" type="slidenum">
              <a:rPr lang="en-GB" smtClean="0"/>
              <a:t>‹#›</a:t>
            </a:fld>
            <a:endParaRPr lang="en-GB"/>
          </a:p>
        </p:txBody>
      </p:sp>
    </p:spTree>
    <p:extLst>
      <p:ext uri="{BB962C8B-B14F-4D97-AF65-F5344CB8AC3E}">
        <p14:creationId xmlns:p14="http://schemas.microsoft.com/office/powerpoint/2010/main" val="3897006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4480B9-64CF-435B-B63C-B91C76B436B8}" type="datetimeFigureOut">
              <a:rPr lang="en-GB" smtClean="0"/>
              <a:t>04/03/2021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8DD132-8C56-49A7-980A-127D13751890}" type="slidenum">
              <a:rPr lang="en-GB" smtClean="0"/>
              <a:t>‹#›</a:t>
            </a:fld>
            <a:endParaRPr lang="en-GB"/>
          </a:p>
        </p:txBody>
      </p:sp>
    </p:spTree>
    <p:extLst>
      <p:ext uri="{BB962C8B-B14F-4D97-AF65-F5344CB8AC3E}">
        <p14:creationId xmlns:p14="http://schemas.microsoft.com/office/powerpoint/2010/main" val="1739735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4480B9-64CF-435B-B63C-B91C76B436B8}" type="datetimeFigureOut">
              <a:rPr lang="en-GB" smtClean="0"/>
              <a:t>04/03/2021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8DD132-8C56-49A7-980A-127D13751890}" type="slidenum">
              <a:rPr lang="en-GB" smtClean="0"/>
              <a:t>‹#›</a:t>
            </a:fld>
            <a:endParaRPr lang="en-GB"/>
          </a:p>
        </p:txBody>
      </p:sp>
    </p:spTree>
    <p:extLst>
      <p:ext uri="{BB962C8B-B14F-4D97-AF65-F5344CB8AC3E}">
        <p14:creationId xmlns:p14="http://schemas.microsoft.com/office/powerpoint/2010/main" val="1314692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934480B9-64CF-435B-B63C-B91C76B436B8}" type="datetimeFigureOut">
              <a:rPr lang="en-GB" smtClean="0"/>
              <a:t>04/03/2021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8DD132-8C56-49A7-980A-127D13751890}" type="slidenum">
              <a:rPr lang="en-GB" smtClean="0"/>
              <a:t>‹#›</a:t>
            </a:fld>
            <a:endParaRPr lang="en-GB"/>
          </a:p>
        </p:txBody>
      </p:sp>
    </p:spTree>
    <p:extLst>
      <p:ext uri="{BB962C8B-B14F-4D97-AF65-F5344CB8AC3E}">
        <p14:creationId xmlns:p14="http://schemas.microsoft.com/office/powerpoint/2010/main" val="3192135100"/>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934480B9-64CF-435B-B63C-B91C76B436B8}" type="datetimeFigureOut">
              <a:rPr lang="en-GB" smtClean="0"/>
              <a:t>04/03/2021</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328DD132-8C56-49A7-980A-127D13751890}" type="slidenum">
              <a:rPr lang="en-GB" smtClean="0"/>
              <a:t>‹#›</a:t>
            </a:fld>
            <a:endParaRPr lang="en-GB"/>
          </a:p>
        </p:txBody>
      </p:sp>
    </p:spTree>
    <p:extLst>
      <p:ext uri="{BB962C8B-B14F-4D97-AF65-F5344CB8AC3E}">
        <p14:creationId xmlns:p14="http://schemas.microsoft.com/office/powerpoint/2010/main" val="1031393952"/>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934480B9-64CF-435B-B63C-B91C76B436B8}" type="datetimeFigureOut">
              <a:rPr lang="en-GB" smtClean="0"/>
              <a:t>04/03/2021</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328DD132-8C56-49A7-980A-127D13751890}" type="slidenum">
              <a:rPr lang="en-GB" smtClean="0"/>
              <a:t>‹#›</a:t>
            </a:fld>
            <a:endParaRPr lang="en-GB"/>
          </a:p>
        </p:txBody>
      </p:sp>
    </p:spTree>
    <p:extLst>
      <p:ext uri="{BB962C8B-B14F-4D97-AF65-F5344CB8AC3E}">
        <p14:creationId xmlns:p14="http://schemas.microsoft.com/office/powerpoint/2010/main" val="1522409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4480B9-64CF-435B-B63C-B91C76B436B8}" type="datetimeFigureOut">
              <a:rPr lang="en-GB" smtClean="0"/>
              <a:t>04/03/2021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DD132-8C56-49A7-980A-127D13751890}" type="slidenum">
              <a:rPr lang="en-GB" smtClean="0"/>
              <a:t>‹#›</a:t>
            </a:fld>
            <a:endParaRPr lang="en-GB"/>
          </a:p>
        </p:txBody>
      </p:sp>
    </p:spTree>
    <p:extLst>
      <p:ext uri="{BB962C8B-B14F-4D97-AF65-F5344CB8AC3E}">
        <p14:creationId xmlns:p14="http://schemas.microsoft.com/office/powerpoint/2010/main" val="147197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934480B9-64CF-435B-B63C-B91C76B436B8}" type="datetimeFigureOut">
              <a:rPr lang="en-GB" smtClean="0"/>
              <a:t>04/03/2021</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328DD132-8C56-49A7-980A-127D13751890}"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2537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934480B9-64CF-435B-B63C-B91C76B436B8}" type="datetimeFigureOut">
              <a:rPr lang="en-GB" smtClean="0"/>
              <a:t>04/03/2021</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328DD132-8C56-49A7-980A-127D13751890}"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07917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jaacap.org/article/S0002-7138(09)61618-6/pdf" TargetMode="External"/><Relationship Id="rId2" Type="http://schemas.openxmlformats.org/officeDocument/2006/relationships/hyperlink" Target="https://www.bapt.info/play-therapy/history-play-therap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A0238B-7919-4C52-882E-344BBBF0D2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74B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F6449741-B02F-40BC-BC52-49424E6BE0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rgbClr val="D1CEBC"/>
          </a:solidFill>
          <a:ln>
            <a:noFill/>
          </a:ln>
        </p:spPr>
      </p:sp>
      <p:sp>
        <p:nvSpPr>
          <p:cNvPr id="12" name="Freeform 13">
            <a:extLst>
              <a:ext uri="{FF2B5EF4-FFF2-40B4-BE49-F238E27FC236}">
                <a16:creationId xmlns:a16="http://schemas.microsoft.com/office/drawing/2014/main" id="{C6814A88-54CB-4638-85A3-59E68874B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rgbClr val="272930">
              <a:alpha val="50000"/>
            </a:srgbClr>
          </a:solidFill>
          <a:ln>
            <a:noFill/>
          </a:ln>
        </p:spPr>
      </p:sp>
      <p:sp>
        <p:nvSpPr>
          <p:cNvPr id="14" name="Right Triangle 13">
            <a:extLst>
              <a:ext uri="{FF2B5EF4-FFF2-40B4-BE49-F238E27FC236}">
                <a16:creationId xmlns:a16="http://schemas.microsoft.com/office/drawing/2014/main" id="{D303BC74-D6DA-47BC-9FBA-A71839FB61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8188"/>
            <a:ext cx="498190" cy="469812"/>
          </a:xfrm>
          <a:prstGeom prst="rtTriangle">
            <a:avLst/>
          </a:prstGeom>
          <a:solidFill>
            <a:srgbClr val="474B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9">
            <a:extLst>
              <a:ext uri="{FF2B5EF4-FFF2-40B4-BE49-F238E27FC236}">
                <a16:creationId xmlns:a16="http://schemas.microsoft.com/office/drawing/2014/main" id="{59C5479B-4FEF-4C92-9D43-29F00D64DF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rgbClr val="272930">
              <a:alpha val="50000"/>
            </a:srgbClr>
          </a:solidFill>
          <a:ln>
            <a:noFill/>
          </a:ln>
        </p:spPr>
      </p:sp>
      <p:sp useBgFill="1">
        <p:nvSpPr>
          <p:cNvPr id="18" name="Freeform: Shape 17">
            <a:extLst>
              <a:ext uri="{FF2B5EF4-FFF2-40B4-BE49-F238E27FC236}">
                <a16:creationId xmlns:a16="http://schemas.microsoft.com/office/drawing/2014/main" id="{7431560F-3C78-4191-93D5-F3F2A2F2F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2173" y="0"/>
            <a:ext cx="8699826" cy="6858000"/>
          </a:xfrm>
          <a:custGeom>
            <a:avLst/>
            <a:gdLst>
              <a:gd name="connsiteX0" fmla="*/ 248553 w 8699826"/>
              <a:gd name="connsiteY0" fmla="*/ 0 h 6858000"/>
              <a:gd name="connsiteX1" fmla="*/ 6206997 w 8699826"/>
              <a:gd name="connsiteY1" fmla="*/ 0 h 6858000"/>
              <a:gd name="connsiteX2" fmla="*/ 8699826 w 8699826"/>
              <a:gd name="connsiteY2" fmla="*/ 0 h 6858000"/>
              <a:gd name="connsiteX3" fmla="*/ 8699826 w 8699826"/>
              <a:gd name="connsiteY3" fmla="*/ 6858000 h 6858000"/>
              <a:gd name="connsiteX4" fmla="*/ 6206997 w 8699826"/>
              <a:gd name="connsiteY4" fmla="*/ 6858000 h 6858000"/>
              <a:gd name="connsiteX5" fmla="*/ 248553 w 8699826"/>
              <a:gd name="connsiteY5" fmla="*/ 6858000 h 6858000"/>
              <a:gd name="connsiteX6" fmla="*/ 248553 w 8699826"/>
              <a:gd name="connsiteY6" fmla="*/ 6826433 h 6858000"/>
              <a:gd name="connsiteX7" fmla="*/ 247260 w 8699826"/>
              <a:gd name="connsiteY7" fmla="*/ 6817540 h 6858000"/>
              <a:gd name="connsiteX8" fmla="*/ 229946 w 8699826"/>
              <a:gd name="connsiteY8" fmla="*/ 6698896 h 6858000"/>
              <a:gd name="connsiteX9" fmla="*/ 217844 w 8699826"/>
              <a:gd name="connsiteY9" fmla="*/ 6612485 h 6858000"/>
              <a:gd name="connsiteX10" fmla="*/ 205069 w 8699826"/>
              <a:gd name="connsiteY10" fmla="*/ 6509615 h 6858000"/>
              <a:gd name="connsiteX11" fmla="*/ 189773 w 8699826"/>
              <a:gd name="connsiteY11" fmla="*/ 6387543 h 6858000"/>
              <a:gd name="connsiteX12" fmla="*/ 173636 w 8699826"/>
              <a:gd name="connsiteY12" fmla="*/ 6252440 h 6858000"/>
              <a:gd name="connsiteX13" fmla="*/ 156659 w 8699826"/>
              <a:gd name="connsiteY13" fmla="*/ 6100193 h 6858000"/>
              <a:gd name="connsiteX14" fmla="*/ 138674 w 8699826"/>
              <a:gd name="connsiteY14" fmla="*/ 5934229 h 6858000"/>
              <a:gd name="connsiteX15" fmla="*/ 120688 w 8699826"/>
              <a:gd name="connsiteY15" fmla="*/ 5753864 h 6858000"/>
              <a:gd name="connsiteX16" fmla="*/ 102367 w 8699826"/>
              <a:gd name="connsiteY16" fmla="*/ 5561840 h 6858000"/>
              <a:gd name="connsiteX17" fmla="*/ 85390 w 8699826"/>
              <a:gd name="connsiteY17" fmla="*/ 5354728 h 6858000"/>
              <a:gd name="connsiteX18" fmla="*/ 69085 w 8699826"/>
              <a:gd name="connsiteY18" fmla="*/ 5138015 h 6858000"/>
              <a:gd name="connsiteX19" fmla="*/ 54293 w 8699826"/>
              <a:gd name="connsiteY19" fmla="*/ 4908958 h 6858000"/>
              <a:gd name="connsiteX20" fmla="*/ 40174 w 8699826"/>
              <a:gd name="connsiteY20" fmla="*/ 4670300 h 6858000"/>
              <a:gd name="connsiteX21" fmla="*/ 26894 w 8699826"/>
              <a:gd name="connsiteY21" fmla="*/ 4421354 h 6858000"/>
              <a:gd name="connsiteX22" fmla="*/ 22188 w 8699826"/>
              <a:gd name="connsiteY22" fmla="*/ 4293795 h 6858000"/>
              <a:gd name="connsiteX23" fmla="*/ 16977 w 8699826"/>
              <a:gd name="connsiteY23" fmla="*/ 4163494 h 6858000"/>
              <a:gd name="connsiteX24" fmla="*/ 12103 w 8699826"/>
              <a:gd name="connsiteY24" fmla="*/ 4031135 h 6858000"/>
              <a:gd name="connsiteX25" fmla="*/ 8909 w 8699826"/>
              <a:gd name="connsiteY25" fmla="*/ 3898089 h 6858000"/>
              <a:gd name="connsiteX26" fmla="*/ 6051 w 8699826"/>
              <a:gd name="connsiteY26" fmla="*/ 3762301 h 6858000"/>
              <a:gd name="connsiteX27" fmla="*/ 3026 w 8699826"/>
              <a:gd name="connsiteY27" fmla="*/ 3625141 h 6858000"/>
              <a:gd name="connsiteX28" fmla="*/ 1009 w 8699826"/>
              <a:gd name="connsiteY28" fmla="*/ 3485238 h 6858000"/>
              <a:gd name="connsiteX29" fmla="*/ 1009 w 8699826"/>
              <a:gd name="connsiteY29" fmla="*/ 3343963 h 6858000"/>
              <a:gd name="connsiteX30" fmla="*/ 0 w 8699826"/>
              <a:gd name="connsiteY30" fmla="*/ 3201317 h 6858000"/>
              <a:gd name="connsiteX31" fmla="*/ 1009 w 8699826"/>
              <a:gd name="connsiteY31" fmla="*/ 3057299 h 6858000"/>
              <a:gd name="connsiteX32" fmla="*/ 3026 w 8699826"/>
              <a:gd name="connsiteY32" fmla="*/ 2911223 h 6858000"/>
              <a:gd name="connsiteX33" fmla="*/ 4875 w 8699826"/>
              <a:gd name="connsiteY33" fmla="*/ 2765148 h 6858000"/>
              <a:gd name="connsiteX34" fmla="*/ 8909 w 8699826"/>
              <a:gd name="connsiteY34" fmla="*/ 2617015 h 6858000"/>
              <a:gd name="connsiteX35" fmla="*/ 13111 w 8699826"/>
              <a:gd name="connsiteY35" fmla="*/ 2467511 h 6858000"/>
              <a:gd name="connsiteX36" fmla="*/ 17986 w 8699826"/>
              <a:gd name="connsiteY36" fmla="*/ 2318006 h 6858000"/>
              <a:gd name="connsiteX37" fmla="*/ 24877 w 8699826"/>
              <a:gd name="connsiteY37" fmla="*/ 2167130 h 6858000"/>
              <a:gd name="connsiteX38" fmla="*/ 33114 w 8699826"/>
              <a:gd name="connsiteY38" fmla="*/ 2014883 h 6858000"/>
              <a:gd name="connsiteX39" fmla="*/ 41014 w 8699826"/>
              <a:gd name="connsiteY39" fmla="*/ 1861949 h 6858000"/>
              <a:gd name="connsiteX40" fmla="*/ 51099 w 8699826"/>
              <a:gd name="connsiteY40" fmla="*/ 1709016 h 6858000"/>
              <a:gd name="connsiteX41" fmla="*/ 63202 w 8699826"/>
              <a:gd name="connsiteY41" fmla="*/ 1554025 h 6858000"/>
              <a:gd name="connsiteX42" fmla="*/ 75304 w 8699826"/>
              <a:gd name="connsiteY42" fmla="*/ 1401092 h 6858000"/>
              <a:gd name="connsiteX43" fmla="*/ 89256 w 8699826"/>
              <a:gd name="connsiteY43" fmla="*/ 1245415 h 6858000"/>
              <a:gd name="connsiteX44" fmla="*/ 104552 w 8699826"/>
              <a:gd name="connsiteY44" fmla="*/ 1089053 h 6858000"/>
              <a:gd name="connsiteX45" fmla="*/ 120688 w 8699826"/>
              <a:gd name="connsiteY45" fmla="*/ 934748 h 6858000"/>
              <a:gd name="connsiteX46" fmla="*/ 139514 w 8699826"/>
              <a:gd name="connsiteY46" fmla="*/ 778385 h 6858000"/>
              <a:gd name="connsiteX47" fmla="*/ 159685 w 8699826"/>
              <a:gd name="connsiteY47" fmla="*/ 622709 h 6858000"/>
              <a:gd name="connsiteX48" fmla="*/ 179688 w 8699826"/>
              <a:gd name="connsiteY48" fmla="*/ 466346 h 6858000"/>
              <a:gd name="connsiteX49" fmla="*/ 203052 w 8699826"/>
              <a:gd name="connsiteY49" fmla="*/ 310670 h 6858000"/>
              <a:gd name="connsiteX50" fmla="*/ 226921 w 8699826"/>
              <a:gd name="connsiteY50" fmla="*/ 155679 h 6858000"/>
              <a:gd name="connsiteX51" fmla="*/ 248553 w 8699826"/>
              <a:gd name="connsiteY51" fmla="*/ 212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699826" h="6858000">
                <a:moveTo>
                  <a:pt x="248553" y="0"/>
                </a:moveTo>
                <a:lnTo>
                  <a:pt x="6206997" y="0"/>
                </a:lnTo>
                <a:lnTo>
                  <a:pt x="8699826" y="0"/>
                </a:lnTo>
                <a:lnTo>
                  <a:pt x="8699826" y="6858000"/>
                </a:lnTo>
                <a:lnTo>
                  <a:pt x="6206997" y="6858000"/>
                </a:lnTo>
                <a:lnTo>
                  <a:pt x="248553" y="6858000"/>
                </a:lnTo>
                <a:lnTo>
                  <a:pt x="248553" y="6826433"/>
                </a:lnTo>
                <a:lnTo>
                  <a:pt x="247260" y="6817540"/>
                </a:lnTo>
                <a:lnTo>
                  <a:pt x="229946" y="6698896"/>
                </a:lnTo>
                <a:lnTo>
                  <a:pt x="217844" y="6612485"/>
                </a:lnTo>
                <a:lnTo>
                  <a:pt x="205069" y="6509615"/>
                </a:lnTo>
                <a:lnTo>
                  <a:pt x="189773" y="6387543"/>
                </a:lnTo>
                <a:lnTo>
                  <a:pt x="173636" y="6252440"/>
                </a:lnTo>
                <a:lnTo>
                  <a:pt x="156659" y="6100193"/>
                </a:lnTo>
                <a:lnTo>
                  <a:pt x="138674" y="5934229"/>
                </a:lnTo>
                <a:lnTo>
                  <a:pt x="120688" y="5753864"/>
                </a:lnTo>
                <a:lnTo>
                  <a:pt x="102367" y="5561840"/>
                </a:lnTo>
                <a:lnTo>
                  <a:pt x="85390" y="5354728"/>
                </a:lnTo>
                <a:lnTo>
                  <a:pt x="69085" y="5138015"/>
                </a:lnTo>
                <a:lnTo>
                  <a:pt x="54293" y="4908958"/>
                </a:lnTo>
                <a:lnTo>
                  <a:pt x="40174" y="4670300"/>
                </a:lnTo>
                <a:lnTo>
                  <a:pt x="26894" y="4421354"/>
                </a:lnTo>
                <a:lnTo>
                  <a:pt x="22188" y="4293795"/>
                </a:lnTo>
                <a:lnTo>
                  <a:pt x="16977" y="4163494"/>
                </a:lnTo>
                <a:lnTo>
                  <a:pt x="12103" y="4031135"/>
                </a:lnTo>
                <a:lnTo>
                  <a:pt x="8909" y="3898089"/>
                </a:lnTo>
                <a:lnTo>
                  <a:pt x="6051" y="3762301"/>
                </a:lnTo>
                <a:lnTo>
                  <a:pt x="3026" y="3625141"/>
                </a:lnTo>
                <a:lnTo>
                  <a:pt x="1009" y="3485238"/>
                </a:lnTo>
                <a:lnTo>
                  <a:pt x="1009" y="3343963"/>
                </a:lnTo>
                <a:lnTo>
                  <a:pt x="0" y="3201317"/>
                </a:lnTo>
                <a:lnTo>
                  <a:pt x="1009" y="3057299"/>
                </a:lnTo>
                <a:lnTo>
                  <a:pt x="3026" y="2911223"/>
                </a:lnTo>
                <a:lnTo>
                  <a:pt x="4875" y="2765148"/>
                </a:lnTo>
                <a:lnTo>
                  <a:pt x="8909" y="2617015"/>
                </a:lnTo>
                <a:lnTo>
                  <a:pt x="13111" y="2467511"/>
                </a:lnTo>
                <a:lnTo>
                  <a:pt x="17986" y="2318006"/>
                </a:lnTo>
                <a:lnTo>
                  <a:pt x="24877" y="2167130"/>
                </a:lnTo>
                <a:lnTo>
                  <a:pt x="33114" y="2014883"/>
                </a:lnTo>
                <a:lnTo>
                  <a:pt x="41014" y="1861949"/>
                </a:lnTo>
                <a:lnTo>
                  <a:pt x="51099" y="1709016"/>
                </a:lnTo>
                <a:lnTo>
                  <a:pt x="63202" y="1554025"/>
                </a:lnTo>
                <a:lnTo>
                  <a:pt x="75304" y="1401092"/>
                </a:lnTo>
                <a:lnTo>
                  <a:pt x="89256" y="1245415"/>
                </a:lnTo>
                <a:lnTo>
                  <a:pt x="104552" y="1089053"/>
                </a:lnTo>
                <a:lnTo>
                  <a:pt x="120688" y="934748"/>
                </a:lnTo>
                <a:lnTo>
                  <a:pt x="139514" y="778385"/>
                </a:lnTo>
                <a:lnTo>
                  <a:pt x="159685" y="622709"/>
                </a:lnTo>
                <a:lnTo>
                  <a:pt x="179688" y="466346"/>
                </a:lnTo>
                <a:lnTo>
                  <a:pt x="203052" y="310670"/>
                </a:lnTo>
                <a:lnTo>
                  <a:pt x="226921" y="155679"/>
                </a:lnTo>
                <a:lnTo>
                  <a:pt x="248553" y="2121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C5EB8-DA17-42EB-83A7-6FEE76B40774}"/>
              </a:ext>
            </a:extLst>
          </p:cNvPr>
          <p:cNvSpPr>
            <a:spLocks noGrp="1"/>
          </p:cNvSpPr>
          <p:nvPr>
            <p:ph type="ctrTitle"/>
          </p:nvPr>
        </p:nvSpPr>
        <p:spPr>
          <a:xfrm>
            <a:off x="4220798" y="1284819"/>
            <a:ext cx="4198743" cy="4288362"/>
          </a:xfrm>
        </p:spPr>
        <p:txBody>
          <a:bodyPr anchor="ctr">
            <a:normAutofit/>
          </a:bodyPr>
          <a:lstStyle/>
          <a:p>
            <a:r>
              <a:rPr lang="en-GB" sz="4400">
                <a:solidFill>
                  <a:schemeClr val="tx2"/>
                </a:solidFill>
              </a:rPr>
              <a:t>Working therapeutically with children and young people</a:t>
            </a:r>
          </a:p>
        </p:txBody>
      </p:sp>
      <p:sp>
        <p:nvSpPr>
          <p:cNvPr id="3" name="Subtitle 2">
            <a:extLst>
              <a:ext uri="{FF2B5EF4-FFF2-40B4-BE49-F238E27FC236}">
                <a16:creationId xmlns:a16="http://schemas.microsoft.com/office/drawing/2014/main" id="{914AADCF-8FE4-4F42-9B87-8A7623BA4639}"/>
              </a:ext>
            </a:extLst>
          </p:cNvPr>
          <p:cNvSpPr>
            <a:spLocks noGrp="1"/>
          </p:cNvSpPr>
          <p:nvPr>
            <p:ph type="subTitle" idx="1"/>
          </p:nvPr>
        </p:nvSpPr>
        <p:spPr>
          <a:xfrm>
            <a:off x="8741276" y="1284819"/>
            <a:ext cx="2651421" cy="4252381"/>
          </a:xfrm>
        </p:spPr>
        <p:txBody>
          <a:bodyPr anchor="ctr">
            <a:normAutofit/>
          </a:bodyPr>
          <a:lstStyle/>
          <a:p>
            <a:r>
              <a:rPr lang="en-GB" sz="1800">
                <a:solidFill>
                  <a:schemeClr val="tx2"/>
                </a:solidFill>
              </a:rPr>
              <a:t>Sarah Knight</a:t>
            </a:r>
          </a:p>
          <a:p>
            <a:r>
              <a:rPr lang="en-GB" sz="1800">
                <a:solidFill>
                  <a:schemeClr val="tx2"/>
                </a:solidFill>
              </a:rPr>
              <a:t>05/03/2021</a:t>
            </a:r>
          </a:p>
        </p:txBody>
      </p:sp>
      <p:sp>
        <p:nvSpPr>
          <p:cNvPr id="20" name="Freeform: Shape 19">
            <a:extLst>
              <a:ext uri="{FF2B5EF4-FFF2-40B4-BE49-F238E27FC236}">
                <a16:creationId xmlns:a16="http://schemas.microsoft.com/office/drawing/2014/main" id="{FDDAF2F8-53FE-4F73-9DE1-06761A489E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94935" y="2"/>
            <a:ext cx="968535" cy="6858001"/>
          </a:xfrm>
          <a:custGeom>
            <a:avLst/>
            <a:gdLst>
              <a:gd name="connsiteX0" fmla="*/ 968535 w 968535"/>
              <a:gd name="connsiteY0" fmla="*/ 6858000 h 6858001"/>
              <a:gd name="connsiteX1" fmla="*/ 905354 w 968535"/>
              <a:gd name="connsiteY1" fmla="*/ 6858000 h 6858001"/>
              <a:gd name="connsiteX2" fmla="*/ 905354 w 968535"/>
              <a:gd name="connsiteY2" fmla="*/ 6858001 h 6858001"/>
              <a:gd name="connsiteX3" fmla="*/ 968535 w 968535"/>
              <a:gd name="connsiteY3" fmla="*/ 6858001 h 6858001"/>
              <a:gd name="connsiteX4" fmla="*/ 64358 w 968535"/>
              <a:gd name="connsiteY4" fmla="*/ 0 h 6858001"/>
              <a:gd name="connsiteX5" fmla="*/ 1177 w 968535"/>
              <a:gd name="connsiteY5" fmla="*/ 0 h 6858001"/>
              <a:gd name="connsiteX6" fmla="*/ 26222 w 968535"/>
              <a:gd name="connsiteY6" fmla="*/ 155677 h 6858001"/>
              <a:gd name="connsiteX7" fmla="*/ 50091 w 968535"/>
              <a:gd name="connsiteY7" fmla="*/ 310668 h 6858001"/>
              <a:gd name="connsiteX8" fmla="*/ 73455 w 968535"/>
              <a:gd name="connsiteY8" fmla="*/ 466344 h 6858001"/>
              <a:gd name="connsiteX9" fmla="*/ 93458 w 968535"/>
              <a:gd name="connsiteY9" fmla="*/ 622707 h 6858001"/>
              <a:gd name="connsiteX10" fmla="*/ 113629 w 968535"/>
              <a:gd name="connsiteY10" fmla="*/ 778383 h 6858001"/>
              <a:gd name="connsiteX11" fmla="*/ 132455 w 968535"/>
              <a:gd name="connsiteY11" fmla="*/ 934746 h 6858001"/>
              <a:gd name="connsiteX12" fmla="*/ 148591 w 968535"/>
              <a:gd name="connsiteY12" fmla="*/ 1089051 h 6858001"/>
              <a:gd name="connsiteX13" fmla="*/ 163887 w 968535"/>
              <a:gd name="connsiteY13" fmla="*/ 1245413 h 6858001"/>
              <a:gd name="connsiteX14" fmla="*/ 177839 w 968535"/>
              <a:gd name="connsiteY14" fmla="*/ 1401090 h 6858001"/>
              <a:gd name="connsiteX15" fmla="*/ 189941 w 968535"/>
              <a:gd name="connsiteY15" fmla="*/ 1554023 h 6858001"/>
              <a:gd name="connsiteX16" fmla="*/ 202044 w 968535"/>
              <a:gd name="connsiteY16" fmla="*/ 1709014 h 6858001"/>
              <a:gd name="connsiteX17" fmla="*/ 212129 w 968535"/>
              <a:gd name="connsiteY17" fmla="*/ 1861947 h 6858001"/>
              <a:gd name="connsiteX18" fmla="*/ 220029 w 968535"/>
              <a:gd name="connsiteY18" fmla="*/ 2014881 h 6858001"/>
              <a:gd name="connsiteX19" fmla="*/ 228266 w 968535"/>
              <a:gd name="connsiteY19" fmla="*/ 2167128 h 6858001"/>
              <a:gd name="connsiteX20" fmla="*/ 235157 w 968535"/>
              <a:gd name="connsiteY20" fmla="*/ 2318004 h 6858001"/>
              <a:gd name="connsiteX21" fmla="*/ 240032 w 968535"/>
              <a:gd name="connsiteY21" fmla="*/ 2467509 h 6858001"/>
              <a:gd name="connsiteX22" fmla="*/ 244234 w 968535"/>
              <a:gd name="connsiteY22" fmla="*/ 2617013 h 6858001"/>
              <a:gd name="connsiteX23" fmla="*/ 248268 w 968535"/>
              <a:gd name="connsiteY23" fmla="*/ 2765146 h 6858001"/>
              <a:gd name="connsiteX24" fmla="*/ 250117 w 968535"/>
              <a:gd name="connsiteY24" fmla="*/ 2911221 h 6858001"/>
              <a:gd name="connsiteX25" fmla="*/ 252134 w 968535"/>
              <a:gd name="connsiteY25" fmla="*/ 3057297 h 6858001"/>
              <a:gd name="connsiteX26" fmla="*/ 253143 w 968535"/>
              <a:gd name="connsiteY26" fmla="*/ 3201315 h 6858001"/>
              <a:gd name="connsiteX27" fmla="*/ 252134 w 968535"/>
              <a:gd name="connsiteY27" fmla="*/ 3343961 h 6858001"/>
              <a:gd name="connsiteX28" fmla="*/ 252134 w 968535"/>
              <a:gd name="connsiteY28" fmla="*/ 3485236 h 6858001"/>
              <a:gd name="connsiteX29" fmla="*/ 250117 w 968535"/>
              <a:gd name="connsiteY29" fmla="*/ 3625139 h 6858001"/>
              <a:gd name="connsiteX30" fmla="*/ 247092 w 968535"/>
              <a:gd name="connsiteY30" fmla="*/ 3762299 h 6858001"/>
              <a:gd name="connsiteX31" fmla="*/ 244234 w 968535"/>
              <a:gd name="connsiteY31" fmla="*/ 3898087 h 6858001"/>
              <a:gd name="connsiteX32" fmla="*/ 241040 w 968535"/>
              <a:gd name="connsiteY32" fmla="*/ 4031133 h 6858001"/>
              <a:gd name="connsiteX33" fmla="*/ 236166 w 968535"/>
              <a:gd name="connsiteY33" fmla="*/ 4163492 h 6858001"/>
              <a:gd name="connsiteX34" fmla="*/ 230955 w 968535"/>
              <a:gd name="connsiteY34" fmla="*/ 4293793 h 6858001"/>
              <a:gd name="connsiteX35" fmla="*/ 226249 w 968535"/>
              <a:gd name="connsiteY35" fmla="*/ 4421352 h 6858001"/>
              <a:gd name="connsiteX36" fmla="*/ 212969 w 968535"/>
              <a:gd name="connsiteY36" fmla="*/ 4670298 h 6858001"/>
              <a:gd name="connsiteX37" fmla="*/ 198850 w 968535"/>
              <a:gd name="connsiteY37" fmla="*/ 4908956 h 6858001"/>
              <a:gd name="connsiteX38" fmla="*/ 184058 w 968535"/>
              <a:gd name="connsiteY38" fmla="*/ 5138013 h 6858001"/>
              <a:gd name="connsiteX39" fmla="*/ 167753 w 968535"/>
              <a:gd name="connsiteY39" fmla="*/ 5354726 h 6858001"/>
              <a:gd name="connsiteX40" fmla="*/ 150776 w 968535"/>
              <a:gd name="connsiteY40" fmla="*/ 5561838 h 6858001"/>
              <a:gd name="connsiteX41" fmla="*/ 132455 w 968535"/>
              <a:gd name="connsiteY41" fmla="*/ 5753862 h 6858001"/>
              <a:gd name="connsiteX42" fmla="*/ 114469 w 968535"/>
              <a:gd name="connsiteY42" fmla="*/ 5934227 h 6858001"/>
              <a:gd name="connsiteX43" fmla="*/ 96484 w 968535"/>
              <a:gd name="connsiteY43" fmla="*/ 6100191 h 6858001"/>
              <a:gd name="connsiteX44" fmla="*/ 79507 w 968535"/>
              <a:gd name="connsiteY44" fmla="*/ 6252438 h 6858001"/>
              <a:gd name="connsiteX45" fmla="*/ 63370 w 968535"/>
              <a:gd name="connsiteY45" fmla="*/ 6387541 h 6858001"/>
              <a:gd name="connsiteX46" fmla="*/ 48074 w 968535"/>
              <a:gd name="connsiteY46" fmla="*/ 6509613 h 6858001"/>
              <a:gd name="connsiteX47" fmla="*/ 35299 w 968535"/>
              <a:gd name="connsiteY47" fmla="*/ 6612483 h 6858001"/>
              <a:gd name="connsiteX48" fmla="*/ 23197 w 968535"/>
              <a:gd name="connsiteY48" fmla="*/ 6698894 h 6858001"/>
              <a:gd name="connsiteX49" fmla="*/ 5883 w 968535"/>
              <a:gd name="connsiteY49" fmla="*/ 6817538 h 6858001"/>
              <a:gd name="connsiteX50" fmla="*/ 0 w 968535"/>
              <a:gd name="connsiteY50" fmla="*/ 6858000 h 6858001"/>
              <a:gd name="connsiteX51" fmla="*/ 63181 w 968535"/>
              <a:gd name="connsiteY51" fmla="*/ 6858000 h 6858001"/>
              <a:gd name="connsiteX52" fmla="*/ 69064 w 968535"/>
              <a:gd name="connsiteY52" fmla="*/ 6817538 h 6858001"/>
              <a:gd name="connsiteX53" fmla="*/ 86378 w 968535"/>
              <a:gd name="connsiteY53" fmla="*/ 6698894 h 6858001"/>
              <a:gd name="connsiteX54" fmla="*/ 98480 w 968535"/>
              <a:gd name="connsiteY54" fmla="*/ 6612483 h 6858001"/>
              <a:gd name="connsiteX55" fmla="*/ 111255 w 968535"/>
              <a:gd name="connsiteY55" fmla="*/ 6509613 h 6858001"/>
              <a:gd name="connsiteX56" fmla="*/ 126551 w 968535"/>
              <a:gd name="connsiteY56" fmla="*/ 6387541 h 6858001"/>
              <a:gd name="connsiteX57" fmla="*/ 142688 w 968535"/>
              <a:gd name="connsiteY57" fmla="*/ 6252438 h 6858001"/>
              <a:gd name="connsiteX58" fmla="*/ 159665 w 968535"/>
              <a:gd name="connsiteY58" fmla="*/ 6100191 h 6858001"/>
              <a:gd name="connsiteX59" fmla="*/ 177650 w 968535"/>
              <a:gd name="connsiteY59" fmla="*/ 5934227 h 6858001"/>
              <a:gd name="connsiteX60" fmla="*/ 195636 w 968535"/>
              <a:gd name="connsiteY60" fmla="*/ 5753862 h 6858001"/>
              <a:gd name="connsiteX61" fmla="*/ 213957 w 968535"/>
              <a:gd name="connsiteY61" fmla="*/ 5561838 h 6858001"/>
              <a:gd name="connsiteX62" fmla="*/ 230934 w 968535"/>
              <a:gd name="connsiteY62" fmla="*/ 5354726 h 6858001"/>
              <a:gd name="connsiteX63" fmla="*/ 247239 w 968535"/>
              <a:gd name="connsiteY63" fmla="*/ 5138013 h 6858001"/>
              <a:gd name="connsiteX64" fmla="*/ 262031 w 968535"/>
              <a:gd name="connsiteY64" fmla="*/ 4908956 h 6858001"/>
              <a:gd name="connsiteX65" fmla="*/ 276150 w 968535"/>
              <a:gd name="connsiteY65" fmla="*/ 4670298 h 6858001"/>
              <a:gd name="connsiteX66" fmla="*/ 289430 w 968535"/>
              <a:gd name="connsiteY66" fmla="*/ 4421352 h 6858001"/>
              <a:gd name="connsiteX67" fmla="*/ 294136 w 968535"/>
              <a:gd name="connsiteY67" fmla="*/ 4293793 h 6858001"/>
              <a:gd name="connsiteX68" fmla="*/ 299347 w 968535"/>
              <a:gd name="connsiteY68" fmla="*/ 4163492 h 6858001"/>
              <a:gd name="connsiteX69" fmla="*/ 304221 w 968535"/>
              <a:gd name="connsiteY69" fmla="*/ 4031133 h 6858001"/>
              <a:gd name="connsiteX70" fmla="*/ 307415 w 968535"/>
              <a:gd name="connsiteY70" fmla="*/ 3898087 h 6858001"/>
              <a:gd name="connsiteX71" fmla="*/ 310273 w 968535"/>
              <a:gd name="connsiteY71" fmla="*/ 3762299 h 6858001"/>
              <a:gd name="connsiteX72" fmla="*/ 313298 w 968535"/>
              <a:gd name="connsiteY72" fmla="*/ 3625139 h 6858001"/>
              <a:gd name="connsiteX73" fmla="*/ 315315 w 968535"/>
              <a:gd name="connsiteY73" fmla="*/ 3485236 h 6858001"/>
              <a:gd name="connsiteX74" fmla="*/ 315315 w 968535"/>
              <a:gd name="connsiteY74" fmla="*/ 3343961 h 6858001"/>
              <a:gd name="connsiteX75" fmla="*/ 316324 w 968535"/>
              <a:gd name="connsiteY75" fmla="*/ 3201315 h 6858001"/>
              <a:gd name="connsiteX76" fmla="*/ 315315 w 968535"/>
              <a:gd name="connsiteY76" fmla="*/ 3057297 h 6858001"/>
              <a:gd name="connsiteX77" fmla="*/ 313298 w 968535"/>
              <a:gd name="connsiteY77" fmla="*/ 2911221 h 6858001"/>
              <a:gd name="connsiteX78" fmla="*/ 311449 w 968535"/>
              <a:gd name="connsiteY78" fmla="*/ 2765146 h 6858001"/>
              <a:gd name="connsiteX79" fmla="*/ 307415 w 968535"/>
              <a:gd name="connsiteY79" fmla="*/ 2617013 h 6858001"/>
              <a:gd name="connsiteX80" fmla="*/ 303213 w 968535"/>
              <a:gd name="connsiteY80" fmla="*/ 2467509 h 6858001"/>
              <a:gd name="connsiteX81" fmla="*/ 298338 w 968535"/>
              <a:gd name="connsiteY81" fmla="*/ 2318004 h 6858001"/>
              <a:gd name="connsiteX82" fmla="*/ 291447 w 968535"/>
              <a:gd name="connsiteY82" fmla="*/ 2167128 h 6858001"/>
              <a:gd name="connsiteX83" fmla="*/ 283210 w 968535"/>
              <a:gd name="connsiteY83" fmla="*/ 2014881 h 6858001"/>
              <a:gd name="connsiteX84" fmla="*/ 275310 w 968535"/>
              <a:gd name="connsiteY84" fmla="*/ 1861947 h 6858001"/>
              <a:gd name="connsiteX85" fmla="*/ 265225 w 968535"/>
              <a:gd name="connsiteY85" fmla="*/ 1709014 h 6858001"/>
              <a:gd name="connsiteX86" fmla="*/ 253122 w 968535"/>
              <a:gd name="connsiteY86" fmla="*/ 1554023 h 6858001"/>
              <a:gd name="connsiteX87" fmla="*/ 241020 w 968535"/>
              <a:gd name="connsiteY87" fmla="*/ 1401090 h 6858001"/>
              <a:gd name="connsiteX88" fmla="*/ 227068 w 968535"/>
              <a:gd name="connsiteY88" fmla="*/ 1245413 h 6858001"/>
              <a:gd name="connsiteX89" fmla="*/ 211772 w 968535"/>
              <a:gd name="connsiteY89" fmla="*/ 1089051 h 6858001"/>
              <a:gd name="connsiteX90" fmla="*/ 195636 w 968535"/>
              <a:gd name="connsiteY90" fmla="*/ 934746 h 6858001"/>
              <a:gd name="connsiteX91" fmla="*/ 176810 w 968535"/>
              <a:gd name="connsiteY91" fmla="*/ 778383 h 6858001"/>
              <a:gd name="connsiteX92" fmla="*/ 156639 w 968535"/>
              <a:gd name="connsiteY92" fmla="*/ 622707 h 6858001"/>
              <a:gd name="connsiteX93" fmla="*/ 136636 w 968535"/>
              <a:gd name="connsiteY93" fmla="*/ 466344 h 6858001"/>
              <a:gd name="connsiteX94" fmla="*/ 113272 w 968535"/>
              <a:gd name="connsiteY94" fmla="*/ 310668 h 6858001"/>
              <a:gd name="connsiteX95" fmla="*/ 89403 w 968535"/>
              <a:gd name="connsiteY95" fmla="*/ 15567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68535" h="6858001">
                <a:moveTo>
                  <a:pt x="968535" y="6858000"/>
                </a:moveTo>
                <a:lnTo>
                  <a:pt x="905354" y="6858000"/>
                </a:lnTo>
                <a:lnTo>
                  <a:pt x="905354" y="6858001"/>
                </a:lnTo>
                <a:lnTo>
                  <a:pt x="968535" y="6858001"/>
                </a:lnTo>
                <a:close/>
                <a:moveTo>
                  <a:pt x="64358" y="0"/>
                </a:moveTo>
                <a:lnTo>
                  <a:pt x="1177" y="0"/>
                </a:lnTo>
                <a:lnTo>
                  <a:pt x="26222" y="155677"/>
                </a:lnTo>
                <a:lnTo>
                  <a:pt x="50091" y="310668"/>
                </a:lnTo>
                <a:lnTo>
                  <a:pt x="73455" y="466344"/>
                </a:lnTo>
                <a:lnTo>
                  <a:pt x="93458" y="622707"/>
                </a:lnTo>
                <a:lnTo>
                  <a:pt x="113629" y="778383"/>
                </a:lnTo>
                <a:lnTo>
                  <a:pt x="132455" y="934746"/>
                </a:lnTo>
                <a:lnTo>
                  <a:pt x="148591" y="1089051"/>
                </a:lnTo>
                <a:lnTo>
                  <a:pt x="163887" y="1245413"/>
                </a:lnTo>
                <a:lnTo>
                  <a:pt x="177839" y="1401090"/>
                </a:lnTo>
                <a:lnTo>
                  <a:pt x="189941" y="1554023"/>
                </a:lnTo>
                <a:lnTo>
                  <a:pt x="202044" y="1709014"/>
                </a:lnTo>
                <a:lnTo>
                  <a:pt x="212129" y="1861947"/>
                </a:lnTo>
                <a:lnTo>
                  <a:pt x="220029" y="2014881"/>
                </a:lnTo>
                <a:lnTo>
                  <a:pt x="228266" y="2167128"/>
                </a:lnTo>
                <a:lnTo>
                  <a:pt x="235157" y="2318004"/>
                </a:lnTo>
                <a:lnTo>
                  <a:pt x="240032" y="2467509"/>
                </a:lnTo>
                <a:lnTo>
                  <a:pt x="244234" y="2617013"/>
                </a:lnTo>
                <a:lnTo>
                  <a:pt x="248268" y="2765146"/>
                </a:lnTo>
                <a:lnTo>
                  <a:pt x="250117" y="2911221"/>
                </a:lnTo>
                <a:lnTo>
                  <a:pt x="252134" y="3057297"/>
                </a:lnTo>
                <a:lnTo>
                  <a:pt x="253143" y="3201315"/>
                </a:lnTo>
                <a:lnTo>
                  <a:pt x="252134" y="3343961"/>
                </a:lnTo>
                <a:lnTo>
                  <a:pt x="252134" y="3485236"/>
                </a:lnTo>
                <a:lnTo>
                  <a:pt x="250117" y="3625139"/>
                </a:lnTo>
                <a:lnTo>
                  <a:pt x="247092" y="3762299"/>
                </a:lnTo>
                <a:lnTo>
                  <a:pt x="244234" y="3898087"/>
                </a:lnTo>
                <a:lnTo>
                  <a:pt x="241040" y="4031133"/>
                </a:lnTo>
                <a:lnTo>
                  <a:pt x="236166" y="4163492"/>
                </a:lnTo>
                <a:lnTo>
                  <a:pt x="230955" y="4293793"/>
                </a:lnTo>
                <a:lnTo>
                  <a:pt x="226249" y="4421352"/>
                </a:lnTo>
                <a:lnTo>
                  <a:pt x="212969" y="4670298"/>
                </a:lnTo>
                <a:lnTo>
                  <a:pt x="198850" y="4908956"/>
                </a:lnTo>
                <a:lnTo>
                  <a:pt x="184058" y="5138013"/>
                </a:lnTo>
                <a:lnTo>
                  <a:pt x="167753" y="5354726"/>
                </a:lnTo>
                <a:lnTo>
                  <a:pt x="150776" y="5561838"/>
                </a:lnTo>
                <a:lnTo>
                  <a:pt x="132455" y="5753862"/>
                </a:lnTo>
                <a:lnTo>
                  <a:pt x="114469" y="5934227"/>
                </a:lnTo>
                <a:lnTo>
                  <a:pt x="96484" y="6100191"/>
                </a:lnTo>
                <a:lnTo>
                  <a:pt x="79507" y="6252438"/>
                </a:lnTo>
                <a:lnTo>
                  <a:pt x="63370" y="6387541"/>
                </a:lnTo>
                <a:lnTo>
                  <a:pt x="48074" y="6509613"/>
                </a:lnTo>
                <a:lnTo>
                  <a:pt x="35299" y="6612483"/>
                </a:lnTo>
                <a:lnTo>
                  <a:pt x="23197" y="6698894"/>
                </a:lnTo>
                <a:lnTo>
                  <a:pt x="5883" y="6817538"/>
                </a:lnTo>
                <a:lnTo>
                  <a:pt x="0" y="6858000"/>
                </a:lnTo>
                <a:lnTo>
                  <a:pt x="63181" y="6858000"/>
                </a:lnTo>
                <a:lnTo>
                  <a:pt x="69064" y="6817538"/>
                </a:lnTo>
                <a:lnTo>
                  <a:pt x="86378" y="6698894"/>
                </a:lnTo>
                <a:lnTo>
                  <a:pt x="98480" y="6612483"/>
                </a:lnTo>
                <a:lnTo>
                  <a:pt x="111255" y="6509613"/>
                </a:lnTo>
                <a:lnTo>
                  <a:pt x="126551" y="6387541"/>
                </a:lnTo>
                <a:lnTo>
                  <a:pt x="142688" y="6252438"/>
                </a:lnTo>
                <a:lnTo>
                  <a:pt x="159665" y="6100191"/>
                </a:lnTo>
                <a:lnTo>
                  <a:pt x="177650" y="5934227"/>
                </a:lnTo>
                <a:lnTo>
                  <a:pt x="195636" y="5753862"/>
                </a:lnTo>
                <a:lnTo>
                  <a:pt x="213957" y="5561838"/>
                </a:lnTo>
                <a:lnTo>
                  <a:pt x="230934" y="5354726"/>
                </a:lnTo>
                <a:lnTo>
                  <a:pt x="247239" y="5138013"/>
                </a:lnTo>
                <a:lnTo>
                  <a:pt x="262031" y="4908956"/>
                </a:lnTo>
                <a:lnTo>
                  <a:pt x="276150" y="4670298"/>
                </a:lnTo>
                <a:lnTo>
                  <a:pt x="289430" y="4421352"/>
                </a:lnTo>
                <a:lnTo>
                  <a:pt x="294136" y="4293793"/>
                </a:lnTo>
                <a:lnTo>
                  <a:pt x="299347" y="4163492"/>
                </a:lnTo>
                <a:lnTo>
                  <a:pt x="304221" y="4031133"/>
                </a:lnTo>
                <a:lnTo>
                  <a:pt x="307415" y="3898087"/>
                </a:lnTo>
                <a:lnTo>
                  <a:pt x="310273" y="3762299"/>
                </a:lnTo>
                <a:lnTo>
                  <a:pt x="313298" y="3625139"/>
                </a:lnTo>
                <a:lnTo>
                  <a:pt x="315315" y="3485236"/>
                </a:lnTo>
                <a:lnTo>
                  <a:pt x="315315" y="3343961"/>
                </a:lnTo>
                <a:lnTo>
                  <a:pt x="316324" y="3201315"/>
                </a:lnTo>
                <a:lnTo>
                  <a:pt x="315315" y="3057297"/>
                </a:lnTo>
                <a:lnTo>
                  <a:pt x="313298" y="2911221"/>
                </a:lnTo>
                <a:lnTo>
                  <a:pt x="311449" y="2765146"/>
                </a:lnTo>
                <a:lnTo>
                  <a:pt x="307415" y="2617013"/>
                </a:lnTo>
                <a:lnTo>
                  <a:pt x="303213" y="2467509"/>
                </a:lnTo>
                <a:lnTo>
                  <a:pt x="298338" y="2318004"/>
                </a:lnTo>
                <a:lnTo>
                  <a:pt x="291447" y="2167128"/>
                </a:lnTo>
                <a:lnTo>
                  <a:pt x="283210" y="2014881"/>
                </a:lnTo>
                <a:lnTo>
                  <a:pt x="275310" y="1861947"/>
                </a:lnTo>
                <a:lnTo>
                  <a:pt x="265225" y="1709014"/>
                </a:lnTo>
                <a:lnTo>
                  <a:pt x="253122" y="1554023"/>
                </a:lnTo>
                <a:lnTo>
                  <a:pt x="241020" y="1401090"/>
                </a:lnTo>
                <a:lnTo>
                  <a:pt x="227068" y="1245413"/>
                </a:lnTo>
                <a:lnTo>
                  <a:pt x="211772" y="1089051"/>
                </a:lnTo>
                <a:lnTo>
                  <a:pt x="195636" y="934746"/>
                </a:lnTo>
                <a:lnTo>
                  <a:pt x="176810" y="778383"/>
                </a:lnTo>
                <a:lnTo>
                  <a:pt x="156639" y="622707"/>
                </a:lnTo>
                <a:lnTo>
                  <a:pt x="136636" y="466344"/>
                </a:lnTo>
                <a:lnTo>
                  <a:pt x="113272" y="310668"/>
                </a:lnTo>
                <a:lnTo>
                  <a:pt x="89403" y="155677"/>
                </a:lnTo>
                <a:close/>
              </a:path>
            </a:pathLst>
          </a:custGeom>
          <a:solidFill>
            <a:srgbClr val="474B57"/>
          </a:solidFill>
          <a:ln>
            <a:noFill/>
          </a:ln>
        </p:spPr>
        <p:txBody>
          <a:bodyPr wrap="square" rtlCol="0" anchor="ctr">
            <a:noAutofit/>
          </a:bodyPr>
          <a:lstStyle/>
          <a:p>
            <a:pPr algn="ctr"/>
            <a:endParaRPr lang="en-US"/>
          </a:p>
        </p:txBody>
      </p:sp>
    </p:spTree>
    <p:extLst>
      <p:ext uri="{BB962C8B-B14F-4D97-AF65-F5344CB8AC3E}">
        <p14:creationId xmlns:p14="http://schemas.microsoft.com/office/powerpoint/2010/main" val="17942378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1381D-2477-4AB3-A945-A28317FDBE4F}"/>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A498C967-896E-42E5-8732-7D6A8CE342EA}"/>
              </a:ext>
            </a:extLst>
          </p:cNvPr>
          <p:cNvSpPr>
            <a:spLocks noGrp="1"/>
          </p:cNvSpPr>
          <p:nvPr>
            <p:ph idx="1"/>
          </p:nvPr>
        </p:nvSpPr>
        <p:spPr/>
        <p:txBody>
          <a:bodyPr/>
          <a:lstStyle/>
          <a:p>
            <a:pPr marL="0" lvl="0" indent="0">
              <a:lnSpc>
                <a:spcPct val="107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Aims</a:t>
            </a: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Examine why therapeut</a:t>
            </a:r>
            <a:r>
              <a:rPr lang="en-GB" sz="1800" dirty="0">
                <a:latin typeface="Arial" panose="020B0604020202020204" pitchFamily="34" charset="0"/>
                <a:ea typeface="Calibri" panose="020F0502020204030204" pitchFamily="34" charset="0"/>
                <a:cs typeface="Times New Roman" panose="02020603050405020304" pitchFamily="18" charset="0"/>
              </a:rPr>
              <a:t>ic intervention may be needed</a:t>
            </a: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Explore the history and role of play therapy</a:t>
            </a:r>
          </a:p>
          <a:p>
            <a:pPr marL="342900" lvl="0" indent="-342900">
              <a:lnSpc>
                <a:spcPct val="107000"/>
              </a:lnSpc>
              <a:buFont typeface="Symbol" panose="05050102010706020507" pitchFamily="18" charset="2"/>
              <a:buChar char=""/>
            </a:pPr>
            <a:r>
              <a:rPr lang="en-GB" sz="1800" dirty="0">
                <a:latin typeface="Arial" panose="020B0604020202020204" pitchFamily="34" charset="0"/>
                <a:ea typeface="Calibri" panose="020F0502020204030204" pitchFamily="34" charset="0"/>
                <a:cs typeface="Times New Roman" panose="02020603050405020304" pitchFamily="18" charset="0"/>
              </a:rPr>
              <a:t>Identify how play therapy can help childhood trauma.</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endParaRPr lang="en-GB" sz="1800" dirty="0">
              <a:latin typeface="Arial" panose="020B060402020202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1800" dirty="0">
                <a:latin typeface="Arial" panose="020B0604020202020204" pitchFamily="34" charset="0"/>
                <a:ea typeface="Calibri" panose="020F0502020204030204" pitchFamily="34" charset="0"/>
                <a:cs typeface="Times New Roman" panose="02020603050405020304" pitchFamily="18" charset="0"/>
              </a:rPr>
              <a:t>Objectives</a:t>
            </a:r>
          </a:p>
          <a:p>
            <a:pPr marL="342900" lvl="0" indent="-342900">
              <a:lnSpc>
                <a:spcPct val="107000"/>
              </a:lnSpc>
              <a:buFont typeface="Symbol" panose="05050102010706020507" pitchFamily="18" charset="2"/>
              <a:buChar char=""/>
            </a:pPr>
            <a:r>
              <a:rPr lang="en-GB" sz="1800" dirty="0">
                <a:latin typeface="Arial" panose="020B0604020202020204" pitchFamily="34" charset="0"/>
                <a:ea typeface="Calibri" panose="020F0502020204030204" pitchFamily="34" charset="0"/>
                <a:cs typeface="Times New Roman" panose="02020603050405020304" pitchFamily="18" charset="0"/>
              </a:rPr>
              <a:t>Identify the need for therapeutic intervention</a:t>
            </a:r>
          </a:p>
          <a:p>
            <a:pPr marL="342900" lvl="0" indent="-342900">
              <a:lnSpc>
                <a:spcPct val="107000"/>
              </a:lnSpc>
              <a:buFont typeface="Symbol" panose="05050102010706020507" pitchFamily="18" charset="2"/>
              <a:buChar char=""/>
            </a:pPr>
            <a:r>
              <a:rPr lang="en-GB" sz="1800" dirty="0">
                <a:latin typeface="Arial" panose="020B0604020202020204" pitchFamily="34" charset="0"/>
                <a:ea typeface="Calibri" panose="020F0502020204030204" pitchFamily="34" charset="0"/>
                <a:cs typeface="Times New Roman" panose="02020603050405020304" pitchFamily="18" charset="0"/>
              </a:rPr>
              <a:t>Gain an insight into the history and role of play therapy</a:t>
            </a:r>
          </a:p>
          <a:p>
            <a:pPr marL="342900" lvl="0" indent="-342900">
              <a:lnSpc>
                <a:spcPct val="107000"/>
              </a:lnSpc>
              <a:buFont typeface="Symbol" panose="05050102010706020507" pitchFamily="18" charset="2"/>
              <a:buChar char=""/>
            </a:pPr>
            <a:r>
              <a:rPr lang="en-GB" sz="1800" dirty="0">
                <a:latin typeface="Arial" panose="020B0604020202020204" pitchFamily="34" charset="0"/>
                <a:ea typeface="Calibri" panose="020F0502020204030204" pitchFamily="34" charset="0"/>
                <a:cs typeface="Times New Roman" panose="02020603050405020304" pitchFamily="18" charset="0"/>
              </a:rPr>
              <a:t>Recognise how therapy can help childhood trauma.</a:t>
            </a:r>
          </a:p>
          <a:p>
            <a:pPr marL="342900" lvl="0" indent="-342900">
              <a:lnSpc>
                <a:spcPct val="107000"/>
              </a:lnSpc>
              <a:buFont typeface="Symbol" panose="05050102010706020507" pitchFamily="18" charset="2"/>
              <a:buChar char=""/>
            </a:pPr>
            <a:endParaRPr lang="en-GB" sz="18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81951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06BAF-28EF-4BF2-AFD3-0D4F61CCB55F}"/>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E8163967-D45F-426A-8E10-D13E40F31A54}"/>
              </a:ext>
            </a:extLst>
          </p:cNvPr>
          <p:cNvSpPr>
            <a:spLocks noGrp="1"/>
          </p:cNvSpPr>
          <p:nvPr>
            <p:ph idx="1"/>
          </p:nvPr>
        </p:nvSpPr>
        <p:spPr/>
        <p:txBody>
          <a:bodyPr/>
          <a:lstStyle/>
          <a:p>
            <a:r>
              <a:rPr lang="en-GB" sz="2400" dirty="0"/>
              <a:t>Look at one aspect of play therapy</a:t>
            </a:r>
          </a:p>
          <a:p>
            <a:r>
              <a:rPr lang="en-GB" sz="2400" dirty="0"/>
              <a:t>Consider how a school can implement this</a:t>
            </a:r>
          </a:p>
          <a:p>
            <a:r>
              <a:rPr lang="en-GB" sz="2400" dirty="0"/>
              <a:t>What other settings could provide play therapy?</a:t>
            </a:r>
          </a:p>
          <a:p>
            <a:endParaRPr lang="en-GB" dirty="0"/>
          </a:p>
        </p:txBody>
      </p:sp>
    </p:spTree>
    <p:extLst>
      <p:ext uri="{BB962C8B-B14F-4D97-AF65-F5344CB8AC3E}">
        <p14:creationId xmlns:p14="http://schemas.microsoft.com/office/powerpoint/2010/main" val="2715060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4"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136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16" name="Rectangle 15">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419" y="0"/>
            <a:ext cx="753770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73DBFC-E2CB-48BA-B4FA-27AAD17DCFBD}"/>
              </a:ext>
            </a:extLst>
          </p:cNvPr>
          <p:cNvSpPr>
            <a:spLocks noGrp="1"/>
          </p:cNvSpPr>
          <p:nvPr>
            <p:ph type="title"/>
          </p:nvPr>
        </p:nvSpPr>
        <p:spPr>
          <a:xfrm>
            <a:off x="5140960" y="568345"/>
            <a:ext cx="6563311" cy="1560716"/>
          </a:xfrm>
        </p:spPr>
        <p:txBody>
          <a:bodyPr>
            <a:normAutofit/>
          </a:bodyPr>
          <a:lstStyle/>
          <a:p>
            <a:r>
              <a:rPr lang="en-GB" sz="4100" dirty="0"/>
              <a:t>When should we consider therapeutic intervention?</a:t>
            </a:r>
          </a:p>
        </p:txBody>
      </p:sp>
      <p:cxnSp>
        <p:nvCxnSpPr>
          <p:cNvPr id="18" name="Straight Connector 17">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0960" y="225751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AA7F44-B094-4C22-8E02-917F455DC1FA}"/>
              </a:ext>
            </a:extLst>
          </p:cNvPr>
          <p:cNvSpPr>
            <a:spLocks noGrp="1"/>
          </p:cNvSpPr>
          <p:nvPr>
            <p:ph idx="1"/>
          </p:nvPr>
        </p:nvSpPr>
        <p:spPr>
          <a:xfrm>
            <a:off x="5140960" y="2438400"/>
            <a:ext cx="6563311" cy="3651504"/>
          </a:xfrm>
        </p:spPr>
        <p:txBody>
          <a:bodyPr>
            <a:normAutofit/>
          </a:bodyPr>
          <a:lstStyle/>
          <a:p>
            <a:pPr marL="0" indent="0">
              <a:buNone/>
            </a:pPr>
            <a:endParaRPr lang="en-GB" dirty="0"/>
          </a:p>
          <a:p>
            <a:pPr marL="0" indent="0">
              <a:buNone/>
            </a:pPr>
            <a:endParaRPr lang="en-GB" dirty="0"/>
          </a:p>
          <a:p>
            <a:pPr marL="0" indent="0">
              <a:buNone/>
            </a:pPr>
            <a:r>
              <a:rPr lang="en-GB" sz="2400" b="1" dirty="0"/>
              <a:t>Task</a:t>
            </a:r>
          </a:p>
          <a:p>
            <a:r>
              <a:rPr lang="en-GB" sz="2400" dirty="0"/>
              <a:t>In groups consider when children and adults may need therapeutic intervention.</a:t>
            </a:r>
          </a:p>
        </p:txBody>
      </p:sp>
    </p:spTree>
    <p:extLst>
      <p:ext uri="{BB962C8B-B14F-4D97-AF65-F5344CB8AC3E}">
        <p14:creationId xmlns:p14="http://schemas.microsoft.com/office/powerpoint/2010/main" val="2169950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82C4845-0D78-4D23-853C-D2B548EAE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92C9F91-B229-4A62-92A5-028339E0BA2C}"/>
              </a:ext>
            </a:extLst>
          </p:cNvPr>
          <p:cNvSpPr>
            <a:spLocks noGrp="1"/>
          </p:cNvSpPr>
          <p:nvPr>
            <p:ph type="title"/>
          </p:nvPr>
        </p:nvSpPr>
        <p:spPr>
          <a:xfrm>
            <a:off x="1237966" y="1205362"/>
            <a:ext cx="3094598" cy="4449849"/>
          </a:xfrm>
        </p:spPr>
        <p:txBody>
          <a:bodyPr anchor="ctr">
            <a:normAutofit/>
          </a:bodyPr>
          <a:lstStyle/>
          <a:p>
            <a:pPr algn="r"/>
            <a:r>
              <a:rPr lang="en-GB" sz="3600" dirty="0">
                <a:solidFill>
                  <a:schemeClr val="tx2"/>
                </a:solidFill>
              </a:rPr>
              <a:t>When should we consider therapeutic intervention?</a:t>
            </a:r>
          </a:p>
        </p:txBody>
      </p:sp>
      <p:cxnSp>
        <p:nvCxnSpPr>
          <p:cNvPr id="12" name="Straight Connector 11">
            <a:extLst>
              <a:ext uri="{FF2B5EF4-FFF2-40B4-BE49-F238E27FC236}">
                <a16:creationId xmlns:a16="http://schemas.microsoft.com/office/drawing/2014/main" id="{4E5365E6-B851-45B6-821E-CBF24C76A2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64872"/>
            <a:ext cx="0" cy="2928257"/>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4A93C1-D561-4052-9F92-0132AECAA843}"/>
              </a:ext>
            </a:extLst>
          </p:cNvPr>
          <p:cNvSpPr>
            <a:spLocks noGrp="1"/>
          </p:cNvSpPr>
          <p:nvPr>
            <p:ph idx="1"/>
          </p:nvPr>
        </p:nvSpPr>
        <p:spPr>
          <a:xfrm>
            <a:off x="4811151" y="576774"/>
            <a:ext cx="5856849" cy="5542671"/>
          </a:xfrm>
        </p:spPr>
        <p:txBody>
          <a:bodyPr anchor="ctr">
            <a:normAutofit lnSpcReduction="10000"/>
          </a:bodyPr>
          <a:lstStyle/>
          <a:p>
            <a:pPr>
              <a:lnSpc>
                <a:spcPct val="101000"/>
              </a:lnSpc>
            </a:pPr>
            <a:endParaRPr lang="en-GB" sz="2400" dirty="0">
              <a:solidFill>
                <a:schemeClr val="tx2"/>
              </a:solidFill>
            </a:endParaRPr>
          </a:p>
          <a:p>
            <a:pPr>
              <a:lnSpc>
                <a:spcPct val="101000"/>
              </a:lnSpc>
            </a:pPr>
            <a:r>
              <a:rPr lang="en-GB" sz="2400" dirty="0">
                <a:solidFill>
                  <a:schemeClr val="tx2"/>
                </a:solidFill>
              </a:rPr>
              <a:t>Self-harming behaviours</a:t>
            </a:r>
          </a:p>
          <a:p>
            <a:pPr>
              <a:lnSpc>
                <a:spcPct val="101000"/>
              </a:lnSpc>
            </a:pPr>
            <a:r>
              <a:rPr lang="en-GB" sz="2400" dirty="0">
                <a:solidFill>
                  <a:schemeClr val="tx2"/>
                </a:solidFill>
              </a:rPr>
              <a:t>Addiction to alcohol or drugs</a:t>
            </a:r>
          </a:p>
          <a:p>
            <a:pPr>
              <a:lnSpc>
                <a:spcPct val="101000"/>
              </a:lnSpc>
            </a:pPr>
            <a:r>
              <a:rPr lang="en-GB" sz="2400" dirty="0">
                <a:solidFill>
                  <a:schemeClr val="tx2"/>
                </a:solidFill>
              </a:rPr>
              <a:t>Gambling addiction</a:t>
            </a:r>
          </a:p>
          <a:p>
            <a:pPr>
              <a:lnSpc>
                <a:spcPct val="101000"/>
              </a:lnSpc>
            </a:pPr>
            <a:r>
              <a:rPr lang="en-GB" sz="2400" dirty="0">
                <a:solidFill>
                  <a:schemeClr val="tx2"/>
                </a:solidFill>
              </a:rPr>
              <a:t>Victim of rape</a:t>
            </a:r>
          </a:p>
          <a:p>
            <a:pPr>
              <a:lnSpc>
                <a:spcPct val="101000"/>
              </a:lnSpc>
            </a:pPr>
            <a:r>
              <a:rPr lang="en-GB" sz="2400" dirty="0">
                <a:solidFill>
                  <a:schemeClr val="tx2"/>
                </a:solidFill>
              </a:rPr>
              <a:t>Eating disorders</a:t>
            </a:r>
          </a:p>
          <a:p>
            <a:pPr>
              <a:lnSpc>
                <a:spcPct val="101000"/>
              </a:lnSpc>
            </a:pPr>
            <a:r>
              <a:rPr lang="en-GB" sz="2400" dirty="0">
                <a:solidFill>
                  <a:schemeClr val="tx2"/>
                </a:solidFill>
              </a:rPr>
              <a:t>Depression</a:t>
            </a:r>
          </a:p>
          <a:p>
            <a:pPr>
              <a:lnSpc>
                <a:spcPct val="101000"/>
              </a:lnSpc>
            </a:pPr>
            <a:r>
              <a:rPr lang="en-GB" sz="2400" dirty="0">
                <a:solidFill>
                  <a:schemeClr val="tx2"/>
                </a:solidFill>
              </a:rPr>
              <a:t>Personality disorder</a:t>
            </a:r>
          </a:p>
          <a:p>
            <a:pPr>
              <a:lnSpc>
                <a:spcPct val="101000"/>
              </a:lnSpc>
            </a:pPr>
            <a:r>
              <a:rPr lang="en-GB" sz="2400" dirty="0">
                <a:solidFill>
                  <a:schemeClr val="tx2"/>
                </a:solidFill>
              </a:rPr>
              <a:t>Potential suicide behaviour</a:t>
            </a:r>
          </a:p>
          <a:p>
            <a:pPr>
              <a:lnSpc>
                <a:spcPct val="101000"/>
              </a:lnSpc>
            </a:pPr>
            <a:r>
              <a:rPr lang="en-GB" sz="2400" dirty="0">
                <a:solidFill>
                  <a:schemeClr val="tx2"/>
                </a:solidFill>
              </a:rPr>
              <a:t>Dementia </a:t>
            </a:r>
          </a:p>
          <a:p>
            <a:pPr>
              <a:lnSpc>
                <a:spcPct val="101000"/>
              </a:lnSpc>
            </a:pPr>
            <a:r>
              <a:rPr lang="en-GB" sz="2400" dirty="0">
                <a:solidFill>
                  <a:schemeClr val="tx2"/>
                </a:solidFill>
              </a:rPr>
              <a:t>Victim of abuse</a:t>
            </a:r>
          </a:p>
          <a:p>
            <a:pPr>
              <a:lnSpc>
                <a:spcPct val="101000"/>
              </a:lnSpc>
            </a:pPr>
            <a:r>
              <a:rPr lang="en-GB" sz="2400" dirty="0">
                <a:solidFill>
                  <a:schemeClr val="tx2"/>
                </a:solidFill>
              </a:rPr>
              <a:t>Phobia.</a:t>
            </a:r>
          </a:p>
          <a:p>
            <a:pPr>
              <a:lnSpc>
                <a:spcPct val="101000"/>
              </a:lnSpc>
            </a:pPr>
            <a:endParaRPr lang="en-GB" sz="1800" dirty="0">
              <a:solidFill>
                <a:schemeClr val="tx2"/>
              </a:solidFill>
            </a:endParaRPr>
          </a:p>
          <a:p>
            <a:pPr>
              <a:lnSpc>
                <a:spcPct val="101000"/>
              </a:lnSpc>
            </a:pPr>
            <a:endParaRPr lang="en-GB" sz="1800" dirty="0">
              <a:solidFill>
                <a:schemeClr val="tx2"/>
              </a:solidFill>
            </a:endParaRPr>
          </a:p>
        </p:txBody>
      </p:sp>
    </p:spTree>
    <p:extLst>
      <p:ext uri="{BB962C8B-B14F-4D97-AF65-F5344CB8AC3E}">
        <p14:creationId xmlns:p14="http://schemas.microsoft.com/office/powerpoint/2010/main" val="3275393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7FA2-34EF-4D5E-9260-776E959AC152}"/>
              </a:ext>
            </a:extLst>
          </p:cNvPr>
          <p:cNvSpPr>
            <a:spLocks noGrp="1"/>
          </p:cNvSpPr>
          <p:nvPr>
            <p:ph type="title"/>
          </p:nvPr>
        </p:nvSpPr>
        <p:spPr/>
        <p:txBody>
          <a:bodyPr/>
          <a:lstStyle/>
          <a:p>
            <a:r>
              <a:rPr lang="en-GB" dirty="0"/>
              <a:t>Alternate types of therapies</a:t>
            </a:r>
          </a:p>
        </p:txBody>
      </p:sp>
      <p:sp>
        <p:nvSpPr>
          <p:cNvPr id="3" name="Content Placeholder 2">
            <a:extLst>
              <a:ext uri="{FF2B5EF4-FFF2-40B4-BE49-F238E27FC236}">
                <a16:creationId xmlns:a16="http://schemas.microsoft.com/office/drawing/2014/main" id="{6E41F085-15DE-4AEB-AD96-B400F74CCD51}"/>
              </a:ext>
            </a:extLst>
          </p:cNvPr>
          <p:cNvSpPr>
            <a:spLocks noGrp="1"/>
          </p:cNvSpPr>
          <p:nvPr>
            <p:ph idx="1"/>
          </p:nvPr>
        </p:nvSpPr>
        <p:spPr>
          <a:xfrm>
            <a:off x="2933700" y="2129061"/>
            <a:ext cx="8897229" cy="4728939"/>
          </a:xfrm>
        </p:spPr>
        <p:txBody>
          <a:bodyPr>
            <a:noAutofit/>
          </a:bodyPr>
          <a:lstStyle/>
          <a:p>
            <a:r>
              <a:rPr lang="en-GB" sz="2400" dirty="0"/>
              <a:t>Interpersonal therapy</a:t>
            </a:r>
          </a:p>
          <a:p>
            <a:r>
              <a:rPr lang="en-GB" sz="2400" dirty="0"/>
              <a:t>Family therapy</a:t>
            </a:r>
          </a:p>
          <a:p>
            <a:r>
              <a:rPr lang="en-GB" sz="2400" dirty="0"/>
              <a:t>Group therapy</a:t>
            </a:r>
          </a:p>
          <a:p>
            <a:r>
              <a:rPr lang="en-GB" sz="2400" dirty="0"/>
              <a:t>Medical interventions</a:t>
            </a:r>
          </a:p>
          <a:p>
            <a:r>
              <a:rPr lang="en-GB" sz="2400" dirty="0"/>
              <a:t>Electroconvulsive therapy (ECT)</a:t>
            </a:r>
          </a:p>
          <a:p>
            <a:r>
              <a:rPr lang="en-GB" sz="2400" dirty="0"/>
              <a:t>Movement, art and music therapy</a:t>
            </a:r>
          </a:p>
          <a:p>
            <a:r>
              <a:rPr lang="en-GB" sz="2400" dirty="0"/>
              <a:t>Hypnotherapy</a:t>
            </a:r>
          </a:p>
          <a:p>
            <a:r>
              <a:rPr lang="en-GB" sz="2400" dirty="0"/>
              <a:t>Laughter therapy</a:t>
            </a:r>
          </a:p>
          <a:p>
            <a:r>
              <a:rPr lang="en-GB" sz="2400" dirty="0"/>
              <a:t>Have you heard of any other unusual therapies?</a:t>
            </a:r>
          </a:p>
        </p:txBody>
      </p:sp>
    </p:spTree>
    <p:extLst>
      <p:ext uri="{BB962C8B-B14F-4D97-AF65-F5344CB8AC3E}">
        <p14:creationId xmlns:p14="http://schemas.microsoft.com/office/powerpoint/2010/main" val="2626928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2247A-E9F8-4143-ADCA-0F842A18E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E8BE5-1FFE-4A44-A508-01CD5C813CFA}"/>
              </a:ext>
            </a:extLst>
          </p:cNvPr>
          <p:cNvSpPr>
            <a:spLocks noGrp="1"/>
          </p:cNvSpPr>
          <p:nvPr>
            <p:ph type="title"/>
          </p:nvPr>
        </p:nvSpPr>
        <p:spPr>
          <a:xfrm>
            <a:off x="1846580" y="568345"/>
            <a:ext cx="9701953" cy="1560716"/>
          </a:xfrm>
        </p:spPr>
        <p:txBody>
          <a:bodyPr>
            <a:normAutofit/>
          </a:bodyPr>
          <a:lstStyle/>
          <a:p>
            <a:r>
              <a:rPr lang="en-GB" dirty="0"/>
              <a:t>Why are interventions important?</a:t>
            </a:r>
          </a:p>
        </p:txBody>
      </p:sp>
      <p:cxnSp>
        <p:nvCxnSpPr>
          <p:cNvPr id="11" name="Straight Connector 10">
            <a:extLst>
              <a:ext uri="{FF2B5EF4-FFF2-40B4-BE49-F238E27FC236}">
                <a16:creationId xmlns:a16="http://schemas.microsoft.com/office/drawing/2014/main" id="{D6AAB1FD-37D2-44D2-9E77-C42AA85E78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46580" y="2176009"/>
            <a:ext cx="970195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F93046F-D7F0-41FE-8A82-4689F8CF2570}"/>
              </a:ext>
            </a:extLst>
          </p:cNvPr>
          <p:cNvGraphicFramePr>
            <a:graphicFrameLocks noGrp="1"/>
          </p:cNvGraphicFramePr>
          <p:nvPr>
            <p:ph idx="1"/>
            <p:extLst>
              <p:ext uri="{D42A27DB-BD31-4B8C-83A1-F6EECF244321}">
                <p14:modId xmlns:p14="http://schemas.microsoft.com/office/powerpoint/2010/main" val="3145158397"/>
              </p:ext>
            </p:extLst>
          </p:nvPr>
        </p:nvGraphicFramePr>
        <p:xfrm>
          <a:off x="1846580" y="2438400"/>
          <a:ext cx="9701953"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59334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8E2A3-933F-48E4-AE1C-22FF157FB265}"/>
              </a:ext>
            </a:extLst>
          </p:cNvPr>
          <p:cNvSpPr>
            <a:spLocks noGrp="1"/>
          </p:cNvSpPr>
          <p:nvPr>
            <p:ph type="title"/>
          </p:nvPr>
        </p:nvSpPr>
        <p:spPr/>
        <p:txBody>
          <a:bodyPr/>
          <a:lstStyle/>
          <a:p>
            <a:r>
              <a:rPr lang="en-GB" dirty="0"/>
              <a:t>Aspects of play therapy</a:t>
            </a:r>
          </a:p>
        </p:txBody>
      </p:sp>
      <p:sp>
        <p:nvSpPr>
          <p:cNvPr id="3" name="Content Placeholder 2">
            <a:extLst>
              <a:ext uri="{FF2B5EF4-FFF2-40B4-BE49-F238E27FC236}">
                <a16:creationId xmlns:a16="http://schemas.microsoft.com/office/drawing/2014/main" id="{44F0E0EC-1049-4242-B761-D331586CB604}"/>
              </a:ext>
            </a:extLst>
          </p:cNvPr>
          <p:cNvSpPr>
            <a:spLocks noGrp="1"/>
          </p:cNvSpPr>
          <p:nvPr>
            <p:ph idx="1"/>
          </p:nvPr>
        </p:nvSpPr>
        <p:spPr>
          <a:xfrm>
            <a:off x="2782958" y="2438399"/>
            <a:ext cx="8921314" cy="4174435"/>
          </a:xfrm>
        </p:spPr>
        <p:txBody>
          <a:bodyPr>
            <a:normAutofit/>
          </a:bodyPr>
          <a:lstStyle/>
          <a:p>
            <a:r>
              <a:rPr lang="en-GB" sz="2400" dirty="0"/>
              <a:t>Creative visualisation</a:t>
            </a:r>
          </a:p>
          <a:p>
            <a:r>
              <a:rPr lang="en-GB" sz="2400" dirty="0"/>
              <a:t>Story telling</a:t>
            </a:r>
          </a:p>
          <a:p>
            <a:r>
              <a:rPr lang="en-GB" sz="2400" dirty="0"/>
              <a:t>Role playing</a:t>
            </a:r>
          </a:p>
          <a:p>
            <a:r>
              <a:rPr lang="en-GB" sz="2400" dirty="0"/>
              <a:t>Toy phones</a:t>
            </a:r>
          </a:p>
          <a:p>
            <a:r>
              <a:rPr lang="en-GB" sz="2400" dirty="0"/>
              <a:t>Puppets, stuffed toys, masks</a:t>
            </a:r>
          </a:p>
          <a:p>
            <a:r>
              <a:rPr lang="en-GB" sz="2400" dirty="0"/>
              <a:t>Dolls, action figures</a:t>
            </a:r>
          </a:p>
          <a:p>
            <a:r>
              <a:rPr lang="en-GB" sz="2400" dirty="0"/>
              <a:t>Arts and crafts</a:t>
            </a:r>
          </a:p>
          <a:p>
            <a:r>
              <a:rPr lang="en-GB" sz="2400" dirty="0"/>
              <a:t>Water and sand play.</a:t>
            </a:r>
          </a:p>
        </p:txBody>
      </p:sp>
    </p:spTree>
    <p:extLst>
      <p:ext uri="{BB962C8B-B14F-4D97-AF65-F5344CB8AC3E}">
        <p14:creationId xmlns:p14="http://schemas.microsoft.com/office/powerpoint/2010/main" val="3311925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3FF27-C6BB-4344-BB24-A5D0929ADA28}"/>
              </a:ext>
            </a:extLst>
          </p:cNvPr>
          <p:cNvSpPr>
            <a:spLocks noGrp="1"/>
          </p:cNvSpPr>
          <p:nvPr>
            <p:ph type="title"/>
          </p:nvPr>
        </p:nvSpPr>
        <p:spPr/>
        <p:txBody>
          <a:bodyPr/>
          <a:lstStyle/>
          <a:p>
            <a:r>
              <a:rPr lang="en-GB" dirty="0"/>
              <a:t>Play therapy in schools</a:t>
            </a:r>
          </a:p>
        </p:txBody>
      </p:sp>
      <p:sp>
        <p:nvSpPr>
          <p:cNvPr id="3" name="Content Placeholder 2">
            <a:extLst>
              <a:ext uri="{FF2B5EF4-FFF2-40B4-BE49-F238E27FC236}">
                <a16:creationId xmlns:a16="http://schemas.microsoft.com/office/drawing/2014/main" id="{FA318A18-4807-4B84-B28E-4B8593606635}"/>
              </a:ext>
            </a:extLst>
          </p:cNvPr>
          <p:cNvSpPr>
            <a:spLocks noGrp="1"/>
          </p:cNvSpPr>
          <p:nvPr>
            <p:ph idx="1"/>
          </p:nvPr>
        </p:nvSpPr>
        <p:spPr>
          <a:xfrm>
            <a:off x="2348236" y="1643270"/>
            <a:ext cx="9485955" cy="5062331"/>
          </a:xfrm>
        </p:spPr>
        <p:txBody>
          <a:bodyPr>
            <a:noAutofit/>
          </a:bodyPr>
          <a:lstStyle/>
          <a:p>
            <a:r>
              <a:rPr lang="en-GB" sz="2400" dirty="0"/>
              <a:t>Schools will have access to education psychologists</a:t>
            </a:r>
          </a:p>
          <a:p>
            <a:r>
              <a:rPr lang="en-GB" sz="2400" dirty="0"/>
              <a:t>Counsellors may be arranged</a:t>
            </a:r>
          </a:p>
          <a:p>
            <a:r>
              <a:rPr lang="en-GB" sz="2400" dirty="0"/>
              <a:t>They may use someone trained in early childhood and child development</a:t>
            </a:r>
          </a:p>
          <a:p>
            <a:endParaRPr lang="en-GB" sz="2400" dirty="0"/>
          </a:p>
          <a:p>
            <a:r>
              <a:rPr lang="en-GB" sz="2400" dirty="0"/>
              <a:t>They may work with individual children </a:t>
            </a:r>
          </a:p>
          <a:p>
            <a:r>
              <a:rPr lang="en-GB" sz="2400" dirty="0"/>
              <a:t>They may work with groups of children</a:t>
            </a:r>
          </a:p>
          <a:p>
            <a:endParaRPr lang="en-GB" sz="2400" dirty="0"/>
          </a:p>
          <a:p>
            <a:r>
              <a:rPr lang="en-GB" sz="2400" dirty="0"/>
              <a:t>Work within the classroom</a:t>
            </a:r>
          </a:p>
          <a:p>
            <a:r>
              <a:rPr lang="en-GB" sz="2400" dirty="0"/>
              <a:t>After school clubs</a:t>
            </a:r>
          </a:p>
        </p:txBody>
      </p:sp>
    </p:spTree>
    <p:extLst>
      <p:ext uri="{BB962C8B-B14F-4D97-AF65-F5344CB8AC3E}">
        <p14:creationId xmlns:p14="http://schemas.microsoft.com/office/powerpoint/2010/main" val="2894660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FD7BB-A01F-4BFF-86AF-3E6E426D1195}"/>
              </a:ext>
            </a:extLst>
          </p:cNvPr>
          <p:cNvSpPr>
            <a:spLocks noGrp="1"/>
          </p:cNvSpPr>
          <p:nvPr>
            <p:ph type="title"/>
          </p:nvPr>
        </p:nvSpPr>
        <p:spPr/>
        <p:txBody>
          <a:bodyPr/>
          <a:lstStyle/>
          <a:p>
            <a:r>
              <a:rPr lang="en-GB" dirty="0"/>
              <a:t>Play therapy in schools</a:t>
            </a:r>
          </a:p>
        </p:txBody>
      </p:sp>
      <p:sp>
        <p:nvSpPr>
          <p:cNvPr id="3" name="Content Placeholder 2">
            <a:extLst>
              <a:ext uri="{FF2B5EF4-FFF2-40B4-BE49-F238E27FC236}">
                <a16:creationId xmlns:a16="http://schemas.microsoft.com/office/drawing/2014/main" id="{72B559BD-A3A8-4E61-B058-19F6DF33C700}"/>
              </a:ext>
            </a:extLst>
          </p:cNvPr>
          <p:cNvSpPr>
            <a:spLocks noGrp="1"/>
          </p:cNvSpPr>
          <p:nvPr>
            <p:ph idx="1"/>
          </p:nvPr>
        </p:nvSpPr>
        <p:spPr/>
        <p:txBody>
          <a:bodyPr>
            <a:normAutofit/>
          </a:bodyPr>
          <a:lstStyle/>
          <a:p>
            <a:r>
              <a:rPr lang="en-GB" sz="2400" dirty="0">
                <a:solidFill>
                  <a:srgbClr val="111111"/>
                </a:solidFill>
                <a:latin typeface="Open Sans"/>
              </a:rPr>
              <a:t>P</a:t>
            </a:r>
            <a:r>
              <a:rPr lang="en-GB" sz="2400" b="0" i="0" dirty="0">
                <a:solidFill>
                  <a:srgbClr val="111111"/>
                </a:solidFill>
                <a:effectLst/>
                <a:latin typeface="Open Sans"/>
              </a:rPr>
              <a:t>lay therapy takes time to develop </a:t>
            </a:r>
          </a:p>
          <a:p>
            <a:r>
              <a:rPr lang="en-GB" sz="2400" b="0" i="0" dirty="0">
                <a:solidFill>
                  <a:srgbClr val="111111"/>
                </a:solidFill>
                <a:effectLst/>
                <a:latin typeface="Open Sans"/>
              </a:rPr>
              <a:t>Children need space inside and outside</a:t>
            </a:r>
          </a:p>
          <a:p>
            <a:r>
              <a:rPr lang="en-GB" sz="2400" b="0" i="0" dirty="0">
                <a:solidFill>
                  <a:srgbClr val="111111"/>
                </a:solidFill>
                <a:effectLst/>
                <a:latin typeface="Open Sans"/>
              </a:rPr>
              <a:t>They need someone to communicate with</a:t>
            </a:r>
          </a:p>
          <a:p>
            <a:r>
              <a:rPr lang="en-GB" sz="2400" dirty="0">
                <a:solidFill>
                  <a:srgbClr val="111111"/>
                </a:solidFill>
                <a:latin typeface="Open Sans"/>
              </a:rPr>
              <a:t>The use of </a:t>
            </a:r>
            <a:r>
              <a:rPr lang="en-GB" sz="2400" b="0" i="0" dirty="0">
                <a:solidFill>
                  <a:srgbClr val="111111"/>
                </a:solidFill>
                <a:effectLst/>
                <a:latin typeface="Open Sans"/>
              </a:rPr>
              <a:t>props such as toys and real objects to learn to manipulate and symbolise.</a:t>
            </a:r>
          </a:p>
        </p:txBody>
      </p:sp>
    </p:spTree>
    <p:extLst>
      <p:ext uri="{BB962C8B-B14F-4D97-AF65-F5344CB8AC3E}">
        <p14:creationId xmlns:p14="http://schemas.microsoft.com/office/powerpoint/2010/main" val="158784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80732-BF7E-4520-97A6-719B4982C41D}"/>
              </a:ext>
            </a:extLst>
          </p:cNvPr>
          <p:cNvSpPr>
            <a:spLocks noGrp="1"/>
          </p:cNvSpPr>
          <p:nvPr>
            <p:ph type="title"/>
          </p:nvPr>
        </p:nvSpPr>
        <p:spPr/>
        <p:txBody>
          <a:bodyPr/>
          <a:lstStyle/>
          <a:p>
            <a:r>
              <a:rPr lang="en-GB" dirty="0"/>
              <a:t>Play therapy settings</a:t>
            </a:r>
          </a:p>
        </p:txBody>
      </p:sp>
      <p:sp>
        <p:nvSpPr>
          <p:cNvPr id="3" name="Content Placeholder 2">
            <a:extLst>
              <a:ext uri="{FF2B5EF4-FFF2-40B4-BE49-F238E27FC236}">
                <a16:creationId xmlns:a16="http://schemas.microsoft.com/office/drawing/2014/main" id="{F9EC77EC-CE54-43F4-AD81-BDFC008A530B}"/>
              </a:ext>
            </a:extLst>
          </p:cNvPr>
          <p:cNvSpPr>
            <a:spLocks noGrp="1"/>
          </p:cNvSpPr>
          <p:nvPr>
            <p:ph idx="1"/>
          </p:nvPr>
        </p:nvSpPr>
        <p:spPr/>
        <p:txBody>
          <a:bodyPr>
            <a:normAutofit/>
          </a:bodyPr>
          <a:lstStyle/>
          <a:p>
            <a:r>
              <a:rPr lang="en-GB" sz="2400" dirty="0"/>
              <a:t>Hospitals</a:t>
            </a:r>
          </a:p>
          <a:p>
            <a:r>
              <a:rPr lang="en-GB" sz="2400" dirty="0"/>
              <a:t>Private settings</a:t>
            </a:r>
          </a:p>
          <a:p>
            <a:r>
              <a:rPr lang="en-GB" sz="2400" dirty="0"/>
              <a:t>In the family home</a:t>
            </a:r>
          </a:p>
        </p:txBody>
      </p:sp>
    </p:spTree>
    <p:extLst>
      <p:ext uri="{BB962C8B-B14F-4D97-AF65-F5344CB8AC3E}">
        <p14:creationId xmlns:p14="http://schemas.microsoft.com/office/powerpoint/2010/main" val="417173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74262-9FB6-46C4-A2CF-CD792FA11222}"/>
              </a:ext>
            </a:extLst>
          </p:cNvPr>
          <p:cNvSpPr>
            <a:spLocks noGrp="1"/>
          </p:cNvSpPr>
          <p:nvPr>
            <p:ph type="title"/>
          </p:nvPr>
        </p:nvSpPr>
        <p:spPr/>
        <p:txBody>
          <a:bodyPr/>
          <a:lstStyle/>
          <a:p>
            <a:r>
              <a:rPr lang="en-GB" dirty="0"/>
              <a:t>Benefits of play therapy</a:t>
            </a:r>
          </a:p>
        </p:txBody>
      </p:sp>
      <p:sp>
        <p:nvSpPr>
          <p:cNvPr id="3" name="Content Placeholder 2">
            <a:extLst>
              <a:ext uri="{FF2B5EF4-FFF2-40B4-BE49-F238E27FC236}">
                <a16:creationId xmlns:a16="http://schemas.microsoft.com/office/drawing/2014/main" id="{74309660-89A2-4101-8CB6-9E9646C321A7}"/>
              </a:ext>
            </a:extLst>
          </p:cNvPr>
          <p:cNvSpPr>
            <a:spLocks noGrp="1"/>
          </p:cNvSpPr>
          <p:nvPr>
            <p:ph idx="1"/>
          </p:nvPr>
        </p:nvSpPr>
        <p:spPr/>
        <p:txBody>
          <a:bodyPr/>
          <a:lstStyle/>
          <a:p>
            <a:pPr algn="l">
              <a:buFont typeface="Arial" panose="020B0604020202020204" pitchFamily="34" charset="0"/>
              <a:buChar char="•"/>
            </a:pPr>
            <a:r>
              <a:rPr lang="en-GB" b="0" i="0" dirty="0">
                <a:solidFill>
                  <a:srgbClr val="231F20"/>
                </a:solidFill>
                <a:effectLst/>
                <a:latin typeface="Proxima Nova"/>
              </a:rPr>
              <a:t>Taking more responsibility for certain behaviours</a:t>
            </a:r>
          </a:p>
          <a:p>
            <a:pPr algn="l">
              <a:buFont typeface="Arial" panose="020B0604020202020204" pitchFamily="34" charset="0"/>
              <a:buChar char="•"/>
            </a:pPr>
            <a:r>
              <a:rPr lang="en-GB" b="0" i="0" dirty="0">
                <a:solidFill>
                  <a:srgbClr val="231F20"/>
                </a:solidFill>
                <a:effectLst/>
                <a:latin typeface="Proxima Nova"/>
              </a:rPr>
              <a:t>Developing coping strategies and creative problem-solving skills</a:t>
            </a:r>
          </a:p>
          <a:p>
            <a:pPr algn="l">
              <a:buFont typeface="Arial" panose="020B0604020202020204" pitchFamily="34" charset="0"/>
              <a:buChar char="•"/>
            </a:pPr>
            <a:r>
              <a:rPr lang="en-GB" dirty="0">
                <a:solidFill>
                  <a:srgbClr val="231F20"/>
                </a:solidFill>
                <a:latin typeface="Proxima Nova"/>
              </a:rPr>
              <a:t>S</a:t>
            </a:r>
            <a:r>
              <a:rPr lang="en-GB" b="0" i="0" dirty="0">
                <a:solidFill>
                  <a:srgbClr val="231F20"/>
                </a:solidFill>
                <a:effectLst/>
                <a:latin typeface="Proxima Nova"/>
              </a:rPr>
              <a:t>elf-respect</a:t>
            </a:r>
          </a:p>
          <a:p>
            <a:pPr algn="l">
              <a:buFont typeface="Arial" panose="020B0604020202020204" pitchFamily="34" charset="0"/>
              <a:buChar char="•"/>
            </a:pPr>
            <a:r>
              <a:rPr lang="en-GB" dirty="0">
                <a:solidFill>
                  <a:srgbClr val="231F20"/>
                </a:solidFill>
                <a:latin typeface="Proxima Nova"/>
              </a:rPr>
              <a:t>E</a:t>
            </a:r>
            <a:r>
              <a:rPr lang="en-GB" b="0" i="0" dirty="0">
                <a:solidFill>
                  <a:srgbClr val="231F20"/>
                </a:solidFill>
                <a:effectLst/>
                <a:latin typeface="Proxima Nova"/>
              </a:rPr>
              <a:t>mpathy and respect for others</a:t>
            </a:r>
          </a:p>
          <a:p>
            <a:pPr algn="l">
              <a:buFont typeface="Arial" panose="020B0604020202020204" pitchFamily="34" charset="0"/>
              <a:buChar char="•"/>
            </a:pPr>
            <a:r>
              <a:rPr lang="en-GB" dirty="0">
                <a:solidFill>
                  <a:srgbClr val="231F20"/>
                </a:solidFill>
                <a:latin typeface="Proxima Nova"/>
              </a:rPr>
              <a:t>Al</a:t>
            </a:r>
            <a:r>
              <a:rPr lang="en-GB" b="0" i="0" dirty="0">
                <a:solidFill>
                  <a:srgbClr val="231F20"/>
                </a:solidFill>
                <a:effectLst/>
                <a:latin typeface="Proxima Nova"/>
              </a:rPr>
              <a:t>leviation of anxiety</a:t>
            </a:r>
          </a:p>
          <a:p>
            <a:pPr algn="l">
              <a:buFont typeface="Arial" panose="020B0604020202020204" pitchFamily="34" charset="0"/>
              <a:buChar char="•"/>
            </a:pPr>
            <a:r>
              <a:rPr lang="en-GB" dirty="0">
                <a:solidFill>
                  <a:srgbClr val="231F20"/>
                </a:solidFill>
                <a:latin typeface="Proxima Nova"/>
              </a:rPr>
              <a:t>L</a:t>
            </a:r>
            <a:r>
              <a:rPr lang="en-GB" b="0" i="0" dirty="0">
                <a:solidFill>
                  <a:srgbClr val="231F20"/>
                </a:solidFill>
                <a:effectLst/>
                <a:latin typeface="Proxima Nova"/>
              </a:rPr>
              <a:t>earning to fully experience and express feelings</a:t>
            </a:r>
          </a:p>
          <a:p>
            <a:pPr algn="l">
              <a:buFont typeface="Arial" panose="020B0604020202020204" pitchFamily="34" charset="0"/>
              <a:buChar char="•"/>
            </a:pPr>
            <a:r>
              <a:rPr lang="en-GB" dirty="0">
                <a:solidFill>
                  <a:srgbClr val="231F20"/>
                </a:solidFill>
                <a:latin typeface="Proxima Nova"/>
              </a:rPr>
              <a:t>S</a:t>
            </a:r>
            <a:r>
              <a:rPr lang="en-GB" b="0" i="0" dirty="0">
                <a:solidFill>
                  <a:srgbClr val="231F20"/>
                </a:solidFill>
                <a:effectLst/>
                <a:latin typeface="Proxima Nova"/>
              </a:rPr>
              <a:t>tronger social skills</a:t>
            </a:r>
          </a:p>
          <a:p>
            <a:pPr algn="l">
              <a:buFont typeface="Arial" panose="020B0604020202020204" pitchFamily="34" charset="0"/>
              <a:buChar char="•"/>
            </a:pPr>
            <a:r>
              <a:rPr lang="en-GB" dirty="0">
                <a:solidFill>
                  <a:srgbClr val="231F20"/>
                </a:solidFill>
                <a:latin typeface="Proxima Nova"/>
              </a:rPr>
              <a:t>S</a:t>
            </a:r>
            <a:r>
              <a:rPr lang="en-GB" b="0" i="0" dirty="0">
                <a:solidFill>
                  <a:srgbClr val="231F20"/>
                </a:solidFill>
                <a:effectLst/>
                <a:latin typeface="Proxima Nova"/>
              </a:rPr>
              <a:t>tronger family relationships.</a:t>
            </a:r>
          </a:p>
          <a:p>
            <a:endParaRPr lang="en-GB" dirty="0"/>
          </a:p>
        </p:txBody>
      </p:sp>
    </p:spTree>
    <p:extLst>
      <p:ext uri="{BB962C8B-B14F-4D97-AF65-F5344CB8AC3E}">
        <p14:creationId xmlns:p14="http://schemas.microsoft.com/office/powerpoint/2010/main" val="355637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4"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136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16" name="Rectangle 15">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419" y="0"/>
            <a:ext cx="753770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7658CE-C2AE-4189-B360-F5306A8D574C}"/>
              </a:ext>
            </a:extLst>
          </p:cNvPr>
          <p:cNvSpPr>
            <a:spLocks noGrp="1"/>
          </p:cNvSpPr>
          <p:nvPr>
            <p:ph type="title"/>
          </p:nvPr>
        </p:nvSpPr>
        <p:spPr>
          <a:xfrm>
            <a:off x="5140960" y="568345"/>
            <a:ext cx="6563311" cy="1560716"/>
          </a:xfrm>
        </p:spPr>
        <p:txBody>
          <a:bodyPr>
            <a:normAutofit/>
          </a:bodyPr>
          <a:lstStyle/>
          <a:p>
            <a:r>
              <a:rPr lang="en-GB" dirty="0"/>
              <a:t>History of play therapy</a:t>
            </a:r>
          </a:p>
        </p:txBody>
      </p:sp>
      <p:cxnSp>
        <p:nvCxnSpPr>
          <p:cNvPr id="18" name="Straight Connector 17">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0960" y="225751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B009F4-EC8A-4636-9AC3-2D6B2E0D7EAA}"/>
              </a:ext>
            </a:extLst>
          </p:cNvPr>
          <p:cNvSpPr>
            <a:spLocks noGrp="1"/>
          </p:cNvSpPr>
          <p:nvPr>
            <p:ph idx="1"/>
          </p:nvPr>
        </p:nvSpPr>
        <p:spPr>
          <a:xfrm>
            <a:off x="5140960" y="2438400"/>
            <a:ext cx="6563311" cy="3651504"/>
          </a:xfrm>
        </p:spPr>
        <p:txBody>
          <a:bodyPr>
            <a:normAutofit/>
          </a:bodyPr>
          <a:lstStyle/>
          <a:p>
            <a:pPr marL="0" indent="0">
              <a:buNone/>
            </a:pPr>
            <a:endParaRPr lang="en-GB" dirty="0"/>
          </a:p>
          <a:p>
            <a:pPr marL="0" indent="0">
              <a:buNone/>
            </a:pPr>
            <a:endParaRPr lang="en-GB" dirty="0"/>
          </a:p>
          <a:p>
            <a:pPr marL="0" indent="0">
              <a:buNone/>
            </a:pPr>
            <a:r>
              <a:rPr lang="en-GB" sz="2400" b="1" dirty="0"/>
              <a:t>Task</a:t>
            </a:r>
          </a:p>
          <a:p>
            <a:r>
              <a:rPr lang="en-GB" sz="2400" dirty="0"/>
              <a:t>In groups research the history of play therapy.</a:t>
            </a:r>
          </a:p>
        </p:txBody>
      </p:sp>
    </p:spTree>
    <p:extLst>
      <p:ext uri="{BB962C8B-B14F-4D97-AF65-F5344CB8AC3E}">
        <p14:creationId xmlns:p14="http://schemas.microsoft.com/office/powerpoint/2010/main" val="29909589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659E1A-4BC7-4540-8805-C8DE92C03EAB}"/>
              </a:ext>
            </a:extLst>
          </p:cNvPr>
          <p:cNvSpPr>
            <a:spLocks noGrp="1"/>
          </p:cNvSpPr>
          <p:nvPr>
            <p:ph type="title"/>
          </p:nvPr>
        </p:nvSpPr>
        <p:spPr>
          <a:xfrm>
            <a:off x="1352846" y="1055489"/>
            <a:ext cx="9486309" cy="1073572"/>
          </a:xfrm>
        </p:spPr>
        <p:txBody>
          <a:bodyPr anchor="ctr">
            <a:normAutofit/>
          </a:bodyPr>
          <a:lstStyle/>
          <a:p>
            <a:pPr algn="ctr"/>
            <a:r>
              <a:rPr lang="en-GB" sz="3600"/>
              <a:t>History of play therapy</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6A98E7-4EC9-4218-A9DB-C5EEC12C343A}"/>
              </a:ext>
            </a:extLst>
          </p:cNvPr>
          <p:cNvSpPr>
            <a:spLocks noGrp="1"/>
          </p:cNvSpPr>
          <p:nvPr>
            <p:ph idx="1"/>
          </p:nvPr>
        </p:nvSpPr>
        <p:spPr>
          <a:xfrm>
            <a:off x="1153552" y="2438399"/>
            <a:ext cx="10016196" cy="3470027"/>
          </a:xfrm>
        </p:spPr>
        <p:txBody>
          <a:bodyPr anchor="ctr">
            <a:normAutofit fontScale="92500"/>
          </a:bodyPr>
          <a:lstStyle/>
          <a:p>
            <a:pPr marL="0" indent="0">
              <a:buNone/>
            </a:pPr>
            <a:r>
              <a:rPr lang="en-GB" sz="2400" b="1" i="0" dirty="0">
                <a:effectLst/>
                <a:latin typeface="Open Sans"/>
              </a:rPr>
              <a:t>British Play Therapy is currently defined as</a:t>
            </a:r>
            <a:r>
              <a:rPr lang="en-GB" sz="2400" b="0" i="0" dirty="0">
                <a:effectLst/>
                <a:latin typeface="Open Sans"/>
              </a:rPr>
              <a:t>:</a:t>
            </a:r>
          </a:p>
          <a:p>
            <a:r>
              <a:rPr lang="en-GB" sz="2400" dirty="0">
                <a:latin typeface="Open Sans"/>
              </a:rPr>
              <a:t>‘</a:t>
            </a:r>
            <a:r>
              <a:rPr lang="en-GB" sz="2400" b="0" i="0" dirty="0">
                <a:effectLst/>
                <a:latin typeface="Open Sans"/>
              </a:rPr>
              <a:t>Play Therapy is the dynamic process between child and Play Therapist in which the child explores at his or her own pace and with his or her own agenda those issues, past and current, conscious and unconscious, that are affecting the child’s life in the present. The child’s inner resources are enabled by the therapeutic alliance to bring about growth and change. Play Therapy is child-centred, in which play is the primary medium and speech is the secondary medium’ (British Association of Play Therapy, no date).</a:t>
            </a:r>
          </a:p>
          <a:p>
            <a:endParaRPr lang="en-GB" sz="1800" dirty="0"/>
          </a:p>
        </p:txBody>
      </p:sp>
    </p:spTree>
    <p:extLst>
      <p:ext uri="{BB962C8B-B14F-4D97-AF65-F5344CB8AC3E}">
        <p14:creationId xmlns:p14="http://schemas.microsoft.com/office/powerpoint/2010/main" val="18599035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3236-AC02-4EDC-BBC8-45A2474A425A}"/>
              </a:ext>
            </a:extLst>
          </p:cNvPr>
          <p:cNvSpPr>
            <a:spLocks noGrp="1"/>
          </p:cNvSpPr>
          <p:nvPr>
            <p:ph type="title"/>
          </p:nvPr>
        </p:nvSpPr>
        <p:spPr/>
        <p:txBody>
          <a:bodyPr/>
          <a:lstStyle/>
          <a:p>
            <a:r>
              <a:rPr lang="en-GB" dirty="0"/>
              <a:t>Prior to the 21</a:t>
            </a:r>
            <a:r>
              <a:rPr lang="en-GB" baseline="30000" dirty="0"/>
              <a:t>st</a:t>
            </a:r>
            <a:r>
              <a:rPr lang="en-GB" dirty="0"/>
              <a:t> century</a:t>
            </a:r>
          </a:p>
        </p:txBody>
      </p:sp>
      <p:sp>
        <p:nvSpPr>
          <p:cNvPr id="3" name="Content Placeholder 2">
            <a:extLst>
              <a:ext uri="{FF2B5EF4-FFF2-40B4-BE49-F238E27FC236}">
                <a16:creationId xmlns:a16="http://schemas.microsoft.com/office/drawing/2014/main" id="{E1AC94CA-677F-44B1-981C-46BCB57A587E}"/>
              </a:ext>
            </a:extLst>
          </p:cNvPr>
          <p:cNvSpPr>
            <a:spLocks noGrp="1"/>
          </p:cNvSpPr>
          <p:nvPr>
            <p:ph idx="1"/>
          </p:nvPr>
        </p:nvSpPr>
        <p:spPr/>
        <p:txBody>
          <a:bodyPr/>
          <a:lstStyle/>
          <a:p>
            <a:r>
              <a:rPr lang="en-GB" sz="2400" dirty="0"/>
              <a:t>Children were possessions</a:t>
            </a:r>
          </a:p>
          <a:p>
            <a:r>
              <a:rPr lang="en-GB" sz="2400" dirty="0"/>
              <a:t>Children were a workforce</a:t>
            </a:r>
          </a:p>
          <a:p>
            <a:r>
              <a:rPr lang="en-GB" sz="2400" dirty="0"/>
              <a:t>Children were a source of income</a:t>
            </a:r>
          </a:p>
          <a:p>
            <a:r>
              <a:rPr lang="en-GB" sz="2400" dirty="0"/>
              <a:t>Children, especially boys were seen as a means of survival of the human kind/the family name (O’Conner, Schaefer and Braverman, 2016).</a:t>
            </a:r>
          </a:p>
          <a:p>
            <a:endParaRPr lang="en-GB" dirty="0"/>
          </a:p>
        </p:txBody>
      </p:sp>
    </p:spTree>
    <p:extLst>
      <p:ext uri="{BB962C8B-B14F-4D97-AF65-F5344CB8AC3E}">
        <p14:creationId xmlns:p14="http://schemas.microsoft.com/office/powerpoint/2010/main" val="38508099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7DF49-7936-447D-BAAB-60068094CDBC}"/>
              </a:ext>
            </a:extLst>
          </p:cNvPr>
          <p:cNvSpPr>
            <a:spLocks noGrp="1"/>
          </p:cNvSpPr>
          <p:nvPr>
            <p:ph type="title"/>
          </p:nvPr>
        </p:nvSpPr>
        <p:spPr/>
        <p:txBody>
          <a:bodyPr/>
          <a:lstStyle/>
          <a:p>
            <a:r>
              <a:rPr lang="en-GB" dirty="0"/>
              <a:t>18</a:t>
            </a:r>
            <a:r>
              <a:rPr lang="en-GB" baseline="30000" dirty="0"/>
              <a:t>th</a:t>
            </a:r>
            <a:r>
              <a:rPr lang="en-GB" dirty="0"/>
              <a:t> and 19</a:t>
            </a:r>
            <a:r>
              <a:rPr lang="en-GB" baseline="30000" dirty="0"/>
              <a:t>th</a:t>
            </a:r>
            <a:r>
              <a:rPr lang="en-GB" dirty="0"/>
              <a:t> century</a:t>
            </a:r>
          </a:p>
        </p:txBody>
      </p:sp>
      <p:sp>
        <p:nvSpPr>
          <p:cNvPr id="3" name="Content Placeholder 2">
            <a:extLst>
              <a:ext uri="{FF2B5EF4-FFF2-40B4-BE49-F238E27FC236}">
                <a16:creationId xmlns:a16="http://schemas.microsoft.com/office/drawing/2014/main" id="{4D9B2C5F-9D6C-42E7-8CAA-4E7DD16BF8C8}"/>
              </a:ext>
            </a:extLst>
          </p:cNvPr>
          <p:cNvSpPr>
            <a:spLocks noGrp="1"/>
          </p:cNvSpPr>
          <p:nvPr>
            <p:ph idx="1"/>
          </p:nvPr>
        </p:nvSpPr>
        <p:spPr>
          <a:xfrm>
            <a:off x="2933700" y="2438400"/>
            <a:ext cx="8770571" cy="4032738"/>
          </a:xfrm>
        </p:spPr>
        <p:txBody>
          <a:bodyPr>
            <a:noAutofit/>
          </a:bodyPr>
          <a:lstStyle/>
          <a:p>
            <a:r>
              <a:rPr lang="en-GB" sz="2400" dirty="0"/>
              <a:t>Socioeconomics status determined who a child spend their day</a:t>
            </a:r>
          </a:p>
          <a:p>
            <a:r>
              <a:rPr lang="en-GB" sz="2400" dirty="0"/>
              <a:t>Some went to school</a:t>
            </a:r>
          </a:p>
          <a:p>
            <a:r>
              <a:rPr lang="en-GB" sz="2400" dirty="0"/>
              <a:t>Others were tutored</a:t>
            </a:r>
          </a:p>
          <a:p>
            <a:r>
              <a:rPr lang="en-GB" sz="2400" dirty="0"/>
              <a:t>Many worked the fields or in factories</a:t>
            </a:r>
          </a:p>
          <a:p>
            <a:r>
              <a:rPr lang="en-GB" sz="2400" dirty="0"/>
              <a:t>Some had to survive the streets</a:t>
            </a:r>
          </a:p>
          <a:p>
            <a:endParaRPr lang="en-GB" sz="2400" dirty="0"/>
          </a:p>
          <a:p>
            <a:pPr marL="0" indent="0">
              <a:buNone/>
            </a:pPr>
            <a:r>
              <a:rPr lang="en-GB" sz="2400" dirty="0"/>
              <a:t>Childhood was seen as a separate stage of life (O’Conner, Schaefer and Braverman, 2016).</a:t>
            </a:r>
          </a:p>
        </p:txBody>
      </p:sp>
    </p:spTree>
    <p:extLst>
      <p:ext uri="{BB962C8B-B14F-4D97-AF65-F5344CB8AC3E}">
        <p14:creationId xmlns:p14="http://schemas.microsoft.com/office/powerpoint/2010/main" val="9889765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4"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136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16" name="Rectangle 15">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419" y="0"/>
            <a:ext cx="753770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E8A74-A97A-437A-A268-830C69322A28}"/>
              </a:ext>
            </a:extLst>
          </p:cNvPr>
          <p:cNvSpPr>
            <a:spLocks noGrp="1"/>
          </p:cNvSpPr>
          <p:nvPr>
            <p:ph type="title"/>
          </p:nvPr>
        </p:nvSpPr>
        <p:spPr>
          <a:xfrm>
            <a:off x="5140960" y="568345"/>
            <a:ext cx="6563311" cy="1560716"/>
          </a:xfrm>
        </p:spPr>
        <p:txBody>
          <a:bodyPr>
            <a:normAutofit/>
          </a:bodyPr>
          <a:lstStyle/>
          <a:p>
            <a:r>
              <a:rPr lang="en-GB" dirty="0"/>
              <a:t>History</a:t>
            </a:r>
          </a:p>
        </p:txBody>
      </p:sp>
      <p:cxnSp>
        <p:nvCxnSpPr>
          <p:cNvPr id="18" name="Straight Connector 17">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0960" y="225751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1320EC-32E2-4A31-A80B-E204D2E0D71F}"/>
              </a:ext>
            </a:extLst>
          </p:cNvPr>
          <p:cNvSpPr>
            <a:spLocks noGrp="1"/>
          </p:cNvSpPr>
          <p:nvPr>
            <p:ph idx="1"/>
          </p:nvPr>
        </p:nvSpPr>
        <p:spPr>
          <a:xfrm>
            <a:off x="5140960" y="2438400"/>
            <a:ext cx="6563311" cy="3651504"/>
          </a:xfrm>
        </p:spPr>
        <p:txBody>
          <a:bodyPr>
            <a:normAutofit/>
          </a:bodyPr>
          <a:lstStyle/>
          <a:p>
            <a:r>
              <a:rPr lang="en-GB" sz="2400" dirty="0"/>
              <a:t>Social movements</a:t>
            </a:r>
          </a:p>
          <a:p>
            <a:r>
              <a:rPr lang="en-GB" sz="2400" dirty="0"/>
              <a:t>Social reform</a:t>
            </a:r>
          </a:p>
          <a:p>
            <a:r>
              <a:rPr lang="en-GB" sz="2400" dirty="0"/>
              <a:t>Humanitarian efforts</a:t>
            </a:r>
          </a:p>
          <a:p>
            <a:pPr marL="0" indent="0">
              <a:buNone/>
            </a:pPr>
            <a:r>
              <a:rPr lang="en-GB" sz="2400" dirty="0"/>
              <a:t>Brought to light the behavioural and emotional needs of children</a:t>
            </a:r>
          </a:p>
          <a:p>
            <a:r>
              <a:rPr lang="en-GB" sz="2400" dirty="0"/>
              <a:t>There grew a need for mental health services (O’Conner, Schaefer and Braverman, 2016).</a:t>
            </a:r>
          </a:p>
          <a:p>
            <a:endParaRPr lang="en-GB" dirty="0"/>
          </a:p>
        </p:txBody>
      </p:sp>
    </p:spTree>
    <p:extLst>
      <p:ext uri="{BB962C8B-B14F-4D97-AF65-F5344CB8AC3E}">
        <p14:creationId xmlns:p14="http://schemas.microsoft.com/office/powerpoint/2010/main" val="4279130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777D11-EB3F-4E66-BC1E-C7D73852CDDA}"/>
              </a:ext>
            </a:extLst>
          </p:cNvPr>
          <p:cNvSpPr>
            <a:spLocks noGrp="1"/>
          </p:cNvSpPr>
          <p:nvPr>
            <p:ph type="title"/>
          </p:nvPr>
        </p:nvSpPr>
        <p:spPr>
          <a:xfrm>
            <a:off x="1352846" y="1055489"/>
            <a:ext cx="9486309" cy="1073572"/>
          </a:xfrm>
        </p:spPr>
        <p:txBody>
          <a:bodyPr anchor="ctr">
            <a:normAutofit/>
          </a:bodyPr>
          <a:lstStyle/>
          <a:p>
            <a:pPr algn="ctr"/>
            <a:r>
              <a:rPr lang="en-GB" sz="3600" dirty="0"/>
              <a:t>1909</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E90844-917F-4FF3-A647-3C950D26B17B}"/>
              </a:ext>
            </a:extLst>
          </p:cNvPr>
          <p:cNvSpPr>
            <a:spLocks noGrp="1"/>
          </p:cNvSpPr>
          <p:nvPr>
            <p:ph idx="1"/>
          </p:nvPr>
        </p:nvSpPr>
        <p:spPr>
          <a:xfrm>
            <a:off x="859142" y="1895062"/>
            <a:ext cx="10226200" cy="4116942"/>
          </a:xfrm>
        </p:spPr>
        <p:txBody>
          <a:bodyPr anchor="ctr">
            <a:normAutofit/>
          </a:bodyPr>
          <a:lstStyle/>
          <a:p>
            <a:pPr marL="0" indent="0">
              <a:buNone/>
            </a:pPr>
            <a:r>
              <a:rPr lang="en-GB" sz="2400" dirty="0"/>
              <a:t>In 1909 2 events shaped the development of child psychotherapy and ultimately play therapy</a:t>
            </a:r>
          </a:p>
          <a:p>
            <a:r>
              <a:rPr lang="en-GB" sz="2400" dirty="0"/>
              <a:t>The National Committee for Mental hygiene (NCMH) was founded (O’Conner, Schaefer and Braverman, 2016).</a:t>
            </a:r>
          </a:p>
          <a:p>
            <a:pPr marL="0" indent="0">
              <a:buNone/>
            </a:pPr>
            <a:endParaRPr lang="en-GB" sz="2400" dirty="0"/>
          </a:p>
          <a:p>
            <a:pPr marL="0" indent="0">
              <a:buNone/>
            </a:pPr>
            <a:r>
              <a:rPr lang="en-GB" sz="2400" b="1" dirty="0"/>
              <a:t>Task</a:t>
            </a:r>
          </a:p>
          <a:p>
            <a:r>
              <a:rPr lang="en-GB" sz="2400" dirty="0"/>
              <a:t>In groups have a look at how the NCMH was founded.</a:t>
            </a:r>
          </a:p>
          <a:p>
            <a:endParaRPr lang="en-GB" sz="1800" dirty="0"/>
          </a:p>
          <a:p>
            <a:endParaRPr lang="en-GB" sz="1800" dirty="0"/>
          </a:p>
        </p:txBody>
      </p:sp>
    </p:spTree>
    <p:extLst>
      <p:ext uri="{BB962C8B-B14F-4D97-AF65-F5344CB8AC3E}">
        <p14:creationId xmlns:p14="http://schemas.microsoft.com/office/powerpoint/2010/main" val="32140530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82C4845-0D78-4D23-853C-D2B548EAE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91B40-4AFE-4B00-8E2F-AFD371FEA107}"/>
              </a:ext>
            </a:extLst>
          </p:cNvPr>
          <p:cNvSpPr>
            <a:spLocks noGrp="1"/>
          </p:cNvSpPr>
          <p:nvPr>
            <p:ph type="title"/>
          </p:nvPr>
        </p:nvSpPr>
        <p:spPr>
          <a:xfrm>
            <a:off x="1360714" y="1205363"/>
            <a:ext cx="2971849" cy="4447274"/>
          </a:xfrm>
        </p:spPr>
        <p:txBody>
          <a:bodyPr anchor="ctr">
            <a:normAutofit/>
          </a:bodyPr>
          <a:lstStyle/>
          <a:p>
            <a:pPr algn="r"/>
            <a:r>
              <a:rPr lang="en-GB" sz="3200" dirty="0">
                <a:solidFill>
                  <a:schemeClr val="tx2"/>
                </a:solidFill>
              </a:rPr>
              <a:t>1909</a:t>
            </a:r>
          </a:p>
        </p:txBody>
      </p:sp>
      <p:cxnSp>
        <p:nvCxnSpPr>
          <p:cNvPr id="10" name="Straight Connector 9">
            <a:extLst>
              <a:ext uri="{FF2B5EF4-FFF2-40B4-BE49-F238E27FC236}">
                <a16:creationId xmlns:a16="http://schemas.microsoft.com/office/drawing/2014/main" id="{4E5365E6-B851-45B6-821E-CBF24C76A2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64872"/>
            <a:ext cx="0" cy="2928257"/>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67CD81-2B90-477D-8083-72D08C7F8D5B}"/>
              </a:ext>
            </a:extLst>
          </p:cNvPr>
          <p:cNvSpPr>
            <a:spLocks noGrp="1"/>
          </p:cNvSpPr>
          <p:nvPr>
            <p:ph idx="1"/>
          </p:nvPr>
        </p:nvSpPr>
        <p:spPr>
          <a:xfrm>
            <a:off x="4937780" y="717452"/>
            <a:ext cx="5992816" cy="5809957"/>
          </a:xfrm>
        </p:spPr>
        <p:txBody>
          <a:bodyPr anchor="ctr">
            <a:normAutofit/>
          </a:bodyPr>
          <a:lstStyle/>
          <a:p>
            <a:pPr marL="0" indent="0">
              <a:buNone/>
            </a:pPr>
            <a:r>
              <a:rPr lang="en-GB" sz="2400" dirty="0">
                <a:solidFill>
                  <a:schemeClr val="tx2"/>
                </a:solidFill>
              </a:rPr>
              <a:t>G, Stanley Hall, launched the child study movement in the 1890s</a:t>
            </a:r>
          </a:p>
          <a:p>
            <a:r>
              <a:rPr lang="en-GB" sz="2400" dirty="0">
                <a:solidFill>
                  <a:schemeClr val="tx2"/>
                </a:solidFill>
              </a:rPr>
              <a:t>In 1909 his work was the starting point of for child psychotherapy in America</a:t>
            </a:r>
          </a:p>
          <a:p>
            <a:pPr marL="0" indent="0">
              <a:buNone/>
            </a:pPr>
            <a:r>
              <a:rPr lang="en-GB" sz="2400" dirty="0">
                <a:solidFill>
                  <a:schemeClr val="tx2"/>
                </a:solidFill>
              </a:rPr>
              <a:t>Sigmund Freud and Carl Jung were invited to lecture at Clark University</a:t>
            </a:r>
          </a:p>
          <a:p>
            <a:pPr marL="0" indent="0">
              <a:buNone/>
            </a:pPr>
            <a:r>
              <a:rPr lang="en-GB" sz="2400" dirty="0">
                <a:solidFill>
                  <a:schemeClr val="tx2"/>
                </a:solidFill>
              </a:rPr>
              <a:t>They presented case studies and this was a significant time for:</a:t>
            </a:r>
          </a:p>
          <a:p>
            <a:r>
              <a:rPr lang="en-GB" sz="2400" dirty="0">
                <a:solidFill>
                  <a:schemeClr val="tx2"/>
                </a:solidFill>
              </a:rPr>
              <a:t>Child development</a:t>
            </a:r>
          </a:p>
          <a:p>
            <a:r>
              <a:rPr lang="en-GB" sz="2400" dirty="0">
                <a:solidFill>
                  <a:schemeClr val="tx2"/>
                </a:solidFill>
              </a:rPr>
              <a:t>Treatment methods</a:t>
            </a:r>
          </a:p>
          <a:p>
            <a:r>
              <a:rPr lang="en-GB" sz="2400" dirty="0">
                <a:solidFill>
                  <a:schemeClr val="tx2"/>
                </a:solidFill>
              </a:rPr>
              <a:t>Play dominant guidance work (O’Conner, Schaefer and Braverman, 2016).</a:t>
            </a:r>
          </a:p>
          <a:p>
            <a:endParaRPr lang="en-GB" sz="1800" dirty="0">
              <a:solidFill>
                <a:schemeClr val="tx2"/>
              </a:solidFill>
            </a:endParaRPr>
          </a:p>
        </p:txBody>
      </p:sp>
    </p:spTree>
    <p:extLst>
      <p:ext uri="{BB962C8B-B14F-4D97-AF65-F5344CB8AC3E}">
        <p14:creationId xmlns:p14="http://schemas.microsoft.com/office/powerpoint/2010/main" val="33217848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04FA-0C5B-44E2-920F-5F6BA89C4439}"/>
              </a:ext>
            </a:extLst>
          </p:cNvPr>
          <p:cNvSpPr>
            <a:spLocks noGrp="1"/>
          </p:cNvSpPr>
          <p:nvPr>
            <p:ph type="title"/>
          </p:nvPr>
        </p:nvSpPr>
        <p:spPr/>
        <p:txBody>
          <a:bodyPr/>
          <a:lstStyle/>
          <a:p>
            <a:r>
              <a:rPr lang="en-GB" dirty="0"/>
              <a:t>Pioneers of play therapy</a:t>
            </a:r>
          </a:p>
        </p:txBody>
      </p:sp>
      <p:sp>
        <p:nvSpPr>
          <p:cNvPr id="3" name="Content Placeholder 2">
            <a:extLst>
              <a:ext uri="{FF2B5EF4-FFF2-40B4-BE49-F238E27FC236}">
                <a16:creationId xmlns:a16="http://schemas.microsoft.com/office/drawing/2014/main" id="{516508E4-A10D-4285-A6A7-894C1038CC3A}"/>
              </a:ext>
            </a:extLst>
          </p:cNvPr>
          <p:cNvSpPr>
            <a:spLocks noGrp="1"/>
          </p:cNvSpPr>
          <p:nvPr>
            <p:ph idx="1"/>
          </p:nvPr>
        </p:nvSpPr>
        <p:spPr/>
        <p:txBody>
          <a:bodyPr/>
          <a:lstStyle/>
          <a:p>
            <a:pPr marL="0" indent="0">
              <a:buNone/>
            </a:pPr>
            <a:r>
              <a:rPr lang="en-GB" sz="2400" b="1" dirty="0"/>
              <a:t>Task</a:t>
            </a:r>
          </a:p>
          <a:p>
            <a:r>
              <a:rPr lang="en-GB" sz="2400" dirty="0"/>
              <a:t>In groups have a look at pioneers of play therapy</a:t>
            </a:r>
          </a:p>
          <a:p>
            <a:endParaRPr lang="en-GB" sz="2400" dirty="0"/>
          </a:p>
          <a:p>
            <a:r>
              <a:rPr lang="en-GB" sz="2400" dirty="0"/>
              <a:t>Hermine Hug-Hellmuth</a:t>
            </a:r>
          </a:p>
          <a:p>
            <a:r>
              <a:rPr lang="en-GB" sz="2400" dirty="0"/>
              <a:t>Melanie </a:t>
            </a:r>
            <a:r>
              <a:rPr lang="en-GB" sz="2400" dirty="0" err="1"/>
              <a:t>Klien</a:t>
            </a:r>
            <a:endParaRPr lang="en-GB" sz="2400" dirty="0"/>
          </a:p>
          <a:p>
            <a:r>
              <a:rPr lang="en-GB" sz="2400" dirty="0"/>
              <a:t>Anna Freud</a:t>
            </a:r>
          </a:p>
          <a:p>
            <a:r>
              <a:rPr lang="en-GB" sz="2400" dirty="0"/>
              <a:t>Margaret </a:t>
            </a:r>
            <a:r>
              <a:rPr lang="en-GB" sz="2400" dirty="0" err="1"/>
              <a:t>Lowenfield</a:t>
            </a:r>
            <a:r>
              <a:rPr lang="en-GB" sz="2400" dirty="0"/>
              <a:t>.</a:t>
            </a:r>
          </a:p>
          <a:p>
            <a:endParaRPr lang="en-GB" dirty="0"/>
          </a:p>
        </p:txBody>
      </p:sp>
    </p:spTree>
    <p:extLst>
      <p:ext uri="{BB962C8B-B14F-4D97-AF65-F5344CB8AC3E}">
        <p14:creationId xmlns:p14="http://schemas.microsoft.com/office/powerpoint/2010/main" val="37977172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4"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136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16" name="Rectangle 15">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419" y="0"/>
            <a:ext cx="753770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9A59A-2F07-4047-9C5E-FA6DD486CE1D}"/>
              </a:ext>
            </a:extLst>
          </p:cNvPr>
          <p:cNvSpPr>
            <a:spLocks noGrp="1"/>
          </p:cNvSpPr>
          <p:nvPr>
            <p:ph type="title"/>
          </p:nvPr>
        </p:nvSpPr>
        <p:spPr>
          <a:xfrm>
            <a:off x="5140960" y="568345"/>
            <a:ext cx="6563311" cy="1560716"/>
          </a:xfrm>
        </p:spPr>
        <p:txBody>
          <a:bodyPr>
            <a:normAutofit/>
          </a:bodyPr>
          <a:lstStyle/>
          <a:p>
            <a:r>
              <a:rPr lang="en-GB" dirty="0"/>
              <a:t>Childhood trauma</a:t>
            </a:r>
          </a:p>
        </p:txBody>
      </p:sp>
      <p:cxnSp>
        <p:nvCxnSpPr>
          <p:cNvPr id="18" name="Straight Connector 17">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0960" y="225751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CEC995-05FD-402C-9825-F607BF1BE959}"/>
              </a:ext>
            </a:extLst>
          </p:cNvPr>
          <p:cNvSpPr>
            <a:spLocks noGrp="1"/>
          </p:cNvSpPr>
          <p:nvPr>
            <p:ph idx="1"/>
          </p:nvPr>
        </p:nvSpPr>
        <p:spPr>
          <a:xfrm>
            <a:off x="4867422" y="2438399"/>
            <a:ext cx="6836849" cy="4437064"/>
          </a:xfrm>
        </p:spPr>
        <p:txBody>
          <a:bodyPr>
            <a:noAutofit/>
          </a:bodyPr>
          <a:lstStyle/>
          <a:p>
            <a:pPr marL="0" indent="0">
              <a:buNone/>
            </a:pPr>
            <a:r>
              <a:rPr lang="en-GB" sz="2400" dirty="0"/>
              <a:t>Definition</a:t>
            </a:r>
          </a:p>
          <a:p>
            <a:r>
              <a:rPr lang="en-GB" sz="2400" dirty="0"/>
              <a:t>A traumatic experience as one that affects a child’s ordinary coping mechanisms, leaving them temporarily helpless Childhood trauma can be broken into two categories</a:t>
            </a:r>
          </a:p>
          <a:p>
            <a:r>
              <a:rPr lang="en-GB" sz="2400" dirty="0"/>
              <a:t>A single event that is relatively time limited and unexpected such as the sudden death of a parent</a:t>
            </a:r>
          </a:p>
          <a:p>
            <a:r>
              <a:rPr lang="en-GB" sz="2400" dirty="0"/>
              <a:t>A reoccurring stressor such as repeated sexual abuse or residing in a war torn country (LaMotte, 2011).</a:t>
            </a:r>
          </a:p>
        </p:txBody>
      </p:sp>
    </p:spTree>
    <p:extLst>
      <p:ext uri="{BB962C8B-B14F-4D97-AF65-F5344CB8AC3E}">
        <p14:creationId xmlns:p14="http://schemas.microsoft.com/office/powerpoint/2010/main" val="39963056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15825-08AF-40E4-BBBB-031BD44D613A}"/>
              </a:ext>
            </a:extLst>
          </p:cNvPr>
          <p:cNvSpPr>
            <a:spLocks noGrp="1"/>
          </p:cNvSpPr>
          <p:nvPr>
            <p:ph type="title"/>
          </p:nvPr>
        </p:nvSpPr>
        <p:spPr>
          <a:xfrm>
            <a:off x="1352846" y="1055489"/>
            <a:ext cx="9486309" cy="1073572"/>
          </a:xfrm>
        </p:spPr>
        <p:txBody>
          <a:bodyPr anchor="ctr">
            <a:normAutofit/>
          </a:bodyPr>
          <a:lstStyle/>
          <a:p>
            <a:pPr algn="ctr"/>
            <a:r>
              <a:rPr lang="en-GB" sz="3600"/>
              <a:t>Types of trauma</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84DEEE-B59B-4FF6-AEEF-314F82F8F079}"/>
              </a:ext>
            </a:extLst>
          </p:cNvPr>
          <p:cNvSpPr>
            <a:spLocks noGrp="1"/>
          </p:cNvSpPr>
          <p:nvPr>
            <p:ph idx="1"/>
          </p:nvPr>
        </p:nvSpPr>
        <p:spPr>
          <a:xfrm>
            <a:off x="1125416" y="2129061"/>
            <a:ext cx="9959926" cy="3882946"/>
          </a:xfrm>
        </p:spPr>
        <p:txBody>
          <a:bodyPr anchor="ctr">
            <a:normAutofit fontScale="85000" lnSpcReduction="20000"/>
          </a:bodyPr>
          <a:lstStyle/>
          <a:p>
            <a:endParaRPr lang="en-GB" sz="1800" dirty="0"/>
          </a:p>
          <a:p>
            <a:endParaRPr lang="en-GB" sz="1800" dirty="0"/>
          </a:p>
          <a:p>
            <a:r>
              <a:rPr lang="en-GB" sz="2800" dirty="0"/>
              <a:t>Natural disasters</a:t>
            </a:r>
          </a:p>
          <a:p>
            <a:r>
              <a:rPr lang="en-GB" sz="2800" dirty="0"/>
              <a:t>Chronic illness</a:t>
            </a:r>
          </a:p>
          <a:p>
            <a:r>
              <a:rPr lang="en-GB" sz="2800" dirty="0"/>
              <a:t>Abuse (physical, emotional)</a:t>
            </a:r>
          </a:p>
          <a:p>
            <a:r>
              <a:rPr lang="en-GB" sz="2800" dirty="0"/>
              <a:t>Unresolved trauma</a:t>
            </a:r>
          </a:p>
          <a:p>
            <a:r>
              <a:rPr lang="en-GB" sz="2800" dirty="0"/>
              <a:t>Witnessing or being bullied</a:t>
            </a:r>
          </a:p>
          <a:p>
            <a:r>
              <a:rPr lang="en-GB" sz="2800" dirty="0"/>
              <a:t>Bereavement</a:t>
            </a:r>
          </a:p>
          <a:p>
            <a:r>
              <a:rPr lang="en-GB" sz="2800" dirty="0"/>
              <a:t>Family situations (divorce).</a:t>
            </a:r>
          </a:p>
          <a:p>
            <a:endParaRPr lang="en-GB" sz="1800" dirty="0"/>
          </a:p>
          <a:p>
            <a:endParaRPr lang="en-GB" sz="1800" dirty="0"/>
          </a:p>
          <a:p>
            <a:endParaRPr lang="en-GB" sz="1800" dirty="0"/>
          </a:p>
          <a:p>
            <a:endParaRPr lang="en-GB" sz="1800" dirty="0"/>
          </a:p>
        </p:txBody>
      </p:sp>
    </p:spTree>
    <p:extLst>
      <p:ext uri="{BB962C8B-B14F-4D97-AF65-F5344CB8AC3E}">
        <p14:creationId xmlns:p14="http://schemas.microsoft.com/office/powerpoint/2010/main" val="1293450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F62F4-B8B4-4DF4-A4C6-EF35EAD6703C}"/>
              </a:ext>
            </a:extLst>
          </p:cNvPr>
          <p:cNvSpPr>
            <a:spLocks noGrp="1"/>
          </p:cNvSpPr>
          <p:nvPr>
            <p:ph type="title"/>
          </p:nvPr>
        </p:nvSpPr>
        <p:spPr/>
        <p:txBody>
          <a:bodyPr/>
          <a:lstStyle/>
          <a:p>
            <a:r>
              <a:rPr lang="en-GB" dirty="0"/>
              <a:t>Play therapy for trauma</a:t>
            </a:r>
          </a:p>
        </p:txBody>
      </p:sp>
      <p:sp>
        <p:nvSpPr>
          <p:cNvPr id="3" name="Content Placeholder 2">
            <a:extLst>
              <a:ext uri="{FF2B5EF4-FFF2-40B4-BE49-F238E27FC236}">
                <a16:creationId xmlns:a16="http://schemas.microsoft.com/office/drawing/2014/main" id="{33129A59-6C7E-4637-9A86-FC0536BD4A30}"/>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sz="2400" b="1" dirty="0"/>
              <a:t>Task</a:t>
            </a:r>
          </a:p>
          <a:p>
            <a:endParaRPr lang="en-GB" sz="2400" dirty="0"/>
          </a:p>
          <a:p>
            <a:r>
              <a:rPr lang="en-GB" sz="2400" dirty="0"/>
              <a:t>In groups have a look at what different types of play therapy can be used for children who have experienced trauma.</a:t>
            </a:r>
          </a:p>
        </p:txBody>
      </p:sp>
    </p:spTree>
    <p:extLst>
      <p:ext uri="{BB962C8B-B14F-4D97-AF65-F5344CB8AC3E}">
        <p14:creationId xmlns:p14="http://schemas.microsoft.com/office/powerpoint/2010/main" val="12054662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B81F-12B4-47D0-B66A-2CA0613B2B06}"/>
              </a:ext>
            </a:extLst>
          </p:cNvPr>
          <p:cNvSpPr>
            <a:spLocks noGrp="1"/>
          </p:cNvSpPr>
          <p:nvPr>
            <p:ph type="title"/>
          </p:nvPr>
        </p:nvSpPr>
        <p:spPr/>
        <p:txBody>
          <a:bodyPr/>
          <a:lstStyle/>
          <a:p>
            <a:r>
              <a:rPr lang="en-GB" dirty="0"/>
              <a:t>Play therapy and trauma</a:t>
            </a:r>
          </a:p>
        </p:txBody>
      </p:sp>
      <p:sp>
        <p:nvSpPr>
          <p:cNvPr id="3" name="Content Placeholder 2">
            <a:extLst>
              <a:ext uri="{FF2B5EF4-FFF2-40B4-BE49-F238E27FC236}">
                <a16:creationId xmlns:a16="http://schemas.microsoft.com/office/drawing/2014/main" id="{EDBE2A85-6BC4-4924-A686-2F27A476BE93}"/>
              </a:ext>
            </a:extLst>
          </p:cNvPr>
          <p:cNvSpPr>
            <a:spLocks noGrp="1"/>
          </p:cNvSpPr>
          <p:nvPr>
            <p:ph idx="1"/>
          </p:nvPr>
        </p:nvSpPr>
        <p:spPr/>
        <p:txBody>
          <a:bodyPr/>
          <a:lstStyle/>
          <a:p>
            <a:r>
              <a:rPr lang="en-GB" sz="2400" dirty="0"/>
              <a:t>Trauma drawings (can be used if a disaster has taken place (it can help the child take control)</a:t>
            </a:r>
          </a:p>
          <a:p>
            <a:r>
              <a:rPr lang="en-GB" sz="2400" dirty="0"/>
              <a:t>Mandala drawings (helps creativity and relaxation)</a:t>
            </a:r>
          </a:p>
          <a:p>
            <a:r>
              <a:rPr lang="en-GB" sz="2400" dirty="0"/>
              <a:t>Serial drawings (undirected at each session) discussion will take place after each drawing (helps determine what the trauma is)</a:t>
            </a:r>
          </a:p>
          <a:p>
            <a:r>
              <a:rPr lang="en-GB" sz="2400" dirty="0"/>
              <a:t>Collage (often used when a child is having nightmares) </a:t>
            </a:r>
          </a:p>
          <a:p>
            <a:r>
              <a:rPr lang="en-GB" sz="2400" dirty="0"/>
              <a:t>Painting (the child/adult can then talk about the painting).</a:t>
            </a:r>
          </a:p>
          <a:p>
            <a:endParaRPr lang="en-GB" dirty="0"/>
          </a:p>
          <a:p>
            <a:endParaRPr lang="en-GB" dirty="0"/>
          </a:p>
        </p:txBody>
      </p:sp>
    </p:spTree>
    <p:extLst>
      <p:ext uri="{BB962C8B-B14F-4D97-AF65-F5344CB8AC3E}">
        <p14:creationId xmlns:p14="http://schemas.microsoft.com/office/powerpoint/2010/main" val="22773275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4027E-3219-42F8-A35F-46C5C4ED5B0D}"/>
              </a:ext>
            </a:extLst>
          </p:cNvPr>
          <p:cNvSpPr>
            <a:spLocks noGrp="1"/>
          </p:cNvSpPr>
          <p:nvPr>
            <p:ph type="title"/>
          </p:nvPr>
        </p:nvSpPr>
        <p:spPr/>
        <p:txBody>
          <a:bodyPr/>
          <a:lstStyle/>
          <a:p>
            <a:r>
              <a:rPr lang="en-GB" dirty="0"/>
              <a:t>Play therapy and abuse </a:t>
            </a:r>
          </a:p>
        </p:txBody>
      </p:sp>
      <p:sp>
        <p:nvSpPr>
          <p:cNvPr id="3" name="Content Placeholder 2">
            <a:extLst>
              <a:ext uri="{FF2B5EF4-FFF2-40B4-BE49-F238E27FC236}">
                <a16:creationId xmlns:a16="http://schemas.microsoft.com/office/drawing/2014/main" id="{DADCCE99-0299-4E52-8141-FA5B233285E2}"/>
              </a:ext>
            </a:extLst>
          </p:cNvPr>
          <p:cNvSpPr>
            <a:spLocks noGrp="1"/>
          </p:cNvSpPr>
          <p:nvPr>
            <p:ph idx="1"/>
          </p:nvPr>
        </p:nvSpPr>
        <p:spPr/>
        <p:txBody>
          <a:bodyPr/>
          <a:lstStyle/>
          <a:p>
            <a:r>
              <a:rPr lang="en-GB" dirty="0"/>
              <a:t>Role play </a:t>
            </a:r>
          </a:p>
          <a:p>
            <a:r>
              <a:rPr lang="en-GB" dirty="0"/>
              <a:t>Role play using audio</a:t>
            </a:r>
          </a:p>
          <a:p>
            <a:pPr marL="0" indent="0">
              <a:buNone/>
            </a:pPr>
            <a:r>
              <a:rPr lang="en-GB" dirty="0"/>
              <a:t>This can create environmental manipulation (recreate)</a:t>
            </a:r>
          </a:p>
          <a:p>
            <a:pPr marL="0" indent="0">
              <a:buNone/>
            </a:pPr>
            <a:r>
              <a:rPr lang="en-GB" dirty="0"/>
              <a:t>This can help alleviate pain, fear and negative image, it also aids forgiveness</a:t>
            </a:r>
          </a:p>
          <a:p>
            <a:pPr marL="0" indent="0">
              <a:buNone/>
            </a:pPr>
            <a:r>
              <a:rPr lang="en-GB" dirty="0"/>
              <a:t>It can promote an image that attachment can be a positive experience, that their experience was not normal.</a:t>
            </a:r>
          </a:p>
          <a:p>
            <a:pPr marL="0" indent="0">
              <a:buNone/>
            </a:pPr>
            <a:endParaRPr lang="en-GB" dirty="0"/>
          </a:p>
        </p:txBody>
      </p:sp>
    </p:spTree>
    <p:extLst>
      <p:ext uri="{BB962C8B-B14F-4D97-AF65-F5344CB8AC3E}">
        <p14:creationId xmlns:p14="http://schemas.microsoft.com/office/powerpoint/2010/main" val="34756158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7B0D2-6FBE-4552-B458-4B90A051D9DF}"/>
              </a:ext>
            </a:extLst>
          </p:cNvPr>
          <p:cNvSpPr>
            <a:spLocks noGrp="1"/>
          </p:cNvSpPr>
          <p:nvPr>
            <p:ph type="title"/>
          </p:nvPr>
        </p:nvSpPr>
        <p:spPr/>
        <p:txBody>
          <a:bodyPr/>
          <a:lstStyle/>
          <a:p>
            <a:r>
              <a:rPr lang="en-GB" dirty="0"/>
              <a:t>Play therapy and bereavement</a:t>
            </a:r>
          </a:p>
        </p:txBody>
      </p:sp>
      <p:sp>
        <p:nvSpPr>
          <p:cNvPr id="3" name="Content Placeholder 2">
            <a:extLst>
              <a:ext uri="{FF2B5EF4-FFF2-40B4-BE49-F238E27FC236}">
                <a16:creationId xmlns:a16="http://schemas.microsoft.com/office/drawing/2014/main" id="{00FDA885-AF84-4F68-8525-3542B2E14EF8}"/>
              </a:ext>
            </a:extLst>
          </p:cNvPr>
          <p:cNvSpPr>
            <a:spLocks noGrp="1"/>
          </p:cNvSpPr>
          <p:nvPr>
            <p:ph idx="1"/>
          </p:nvPr>
        </p:nvSpPr>
        <p:spPr>
          <a:xfrm>
            <a:off x="2769704" y="2239617"/>
            <a:ext cx="9157253" cy="4293705"/>
          </a:xfrm>
        </p:spPr>
        <p:txBody>
          <a:bodyPr>
            <a:normAutofit/>
          </a:bodyPr>
          <a:lstStyle/>
          <a:p>
            <a:pPr algn="l" fontAlgn="base"/>
            <a:r>
              <a:rPr lang="en-GB" sz="2400" b="0" i="0" dirty="0">
                <a:solidFill>
                  <a:srgbClr val="777777"/>
                </a:solidFill>
                <a:effectLst/>
                <a:latin typeface="Open Sans"/>
              </a:rPr>
              <a:t>Children often struggle to express themselves in words, and unlike conventional talking therapies (CBT)</a:t>
            </a:r>
          </a:p>
          <a:p>
            <a:pPr algn="l" fontAlgn="base"/>
            <a:r>
              <a:rPr lang="en-GB" sz="2400" b="0" i="0" dirty="0">
                <a:solidFill>
                  <a:srgbClr val="777777"/>
                </a:solidFill>
                <a:effectLst/>
                <a:latin typeface="Open Sans"/>
              </a:rPr>
              <a:t>Play Therapy uses play and creative activities as a primary medium for communication</a:t>
            </a:r>
          </a:p>
          <a:p>
            <a:pPr algn="l" fontAlgn="base"/>
            <a:r>
              <a:rPr lang="en-GB" sz="2400" b="0" i="0" dirty="0">
                <a:solidFill>
                  <a:srgbClr val="777777"/>
                </a:solidFill>
                <a:effectLst/>
                <a:latin typeface="Open Sans"/>
              </a:rPr>
              <a:t>It helps bereaved children who have experienced the death or loss of a close family member or peer</a:t>
            </a:r>
          </a:p>
          <a:p>
            <a:pPr algn="l" fontAlgn="base"/>
            <a:r>
              <a:rPr lang="en-GB" sz="2400" dirty="0">
                <a:solidFill>
                  <a:srgbClr val="777777"/>
                </a:solidFill>
                <a:latin typeface="Open Sans"/>
              </a:rPr>
              <a:t>Without therapy the child may have </a:t>
            </a:r>
            <a:r>
              <a:rPr lang="en-GB" sz="2400" b="0" i="0" dirty="0">
                <a:solidFill>
                  <a:srgbClr val="777777"/>
                </a:solidFill>
                <a:effectLst/>
                <a:latin typeface="Open Sans"/>
              </a:rPr>
              <a:t>behaviour, emotional development and/or relationships issues with their family, friends or school (Peter and McDermott, no date).</a:t>
            </a:r>
          </a:p>
          <a:p>
            <a:endParaRPr lang="en-GB" dirty="0"/>
          </a:p>
        </p:txBody>
      </p:sp>
    </p:spTree>
    <p:extLst>
      <p:ext uri="{BB962C8B-B14F-4D97-AF65-F5344CB8AC3E}">
        <p14:creationId xmlns:p14="http://schemas.microsoft.com/office/powerpoint/2010/main" val="33901104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9E331-BC14-4131-A1C4-C365710C87C1}"/>
              </a:ext>
            </a:extLst>
          </p:cNvPr>
          <p:cNvSpPr>
            <a:spLocks noGrp="1"/>
          </p:cNvSpPr>
          <p:nvPr>
            <p:ph type="title"/>
          </p:nvPr>
        </p:nvSpPr>
        <p:spPr/>
        <p:txBody>
          <a:bodyPr/>
          <a:lstStyle/>
          <a:p>
            <a:r>
              <a:rPr lang="en-GB" dirty="0"/>
              <a:t>Asynchronous session</a:t>
            </a:r>
          </a:p>
        </p:txBody>
      </p:sp>
      <p:sp>
        <p:nvSpPr>
          <p:cNvPr id="3" name="Content Placeholder 2">
            <a:extLst>
              <a:ext uri="{FF2B5EF4-FFF2-40B4-BE49-F238E27FC236}">
                <a16:creationId xmlns:a16="http://schemas.microsoft.com/office/drawing/2014/main" id="{E947E32C-D9B3-42AE-AF65-AB026BD8A247}"/>
              </a:ext>
            </a:extLst>
          </p:cNvPr>
          <p:cNvSpPr>
            <a:spLocks noGrp="1"/>
          </p:cNvSpPr>
          <p:nvPr>
            <p:ph idx="1"/>
          </p:nvPr>
        </p:nvSpPr>
        <p:spPr>
          <a:xfrm>
            <a:off x="2584174" y="2129061"/>
            <a:ext cx="9250017" cy="4338000"/>
          </a:xfrm>
        </p:spPr>
        <p:txBody>
          <a:bodyPr>
            <a:normAutofit/>
          </a:bodyPr>
          <a:lstStyle/>
          <a:p>
            <a:pPr marL="0" marR="0" lvl="0" indent="0" algn="l" defTabSz="457200" rtl="0" eaLnBrk="1" fontAlgn="auto" latinLnBrk="0" hangingPunct="1">
              <a:lnSpc>
                <a:spcPct val="100000"/>
              </a:lnSpc>
              <a:spcBef>
                <a:spcPts val="1000"/>
              </a:spcBef>
              <a:spcAft>
                <a:spcPts val="0"/>
              </a:spcAft>
              <a:buClr>
                <a:srgbClr val="F496CB">
                  <a:lumMod val="75000"/>
                </a:srgbClr>
              </a:buClr>
              <a:buSzPct val="80000"/>
              <a:buFont typeface="Wingdings 3" charset="2"/>
              <a:buNone/>
              <a:tabLst/>
              <a:defRPr/>
            </a:pPr>
            <a:r>
              <a:rPr kumimoji="0" lang="en-GB" sz="24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Research topic:</a:t>
            </a:r>
          </a:p>
          <a:p>
            <a:pPr marL="0" marR="0" lvl="0" indent="0" algn="l" defTabSz="457200" rtl="0" eaLnBrk="1" fontAlgn="auto" latinLnBrk="0" hangingPunct="1">
              <a:lnSpc>
                <a:spcPct val="100000"/>
              </a:lnSpc>
              <a:spcBef>
                <a:spcPts val="1000"/>
              </a:spcBef>
              <a:spcAft>
                <a:spcPts val="0"/>
              </a:spcAft>
              <a:buClr>
                <a:srgbClr val="F496CB">
                  <a:lumMod val="75000"/>
                </a:srgbClr>
              </a:buClr>
              <a:buSzPct val="80000"/>
              <a:buNone/>
              <a:tabLst/>
              <a:defRPr/>
            </a:pPr>
            <a:endParaRPr kumimoji="0" lang="en-GB" sz="24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1000"/>
              </a:spcBef>
              <a:spcAft>
                <a:spcPts val="0"/>
              </a:spcAft>
              <a:buClr>
                <a:srgbClr val="F496CB">
                  <a:lumMod val="75000"/>
                </a:srgbClr>
              </a:buClr>
              <a:buSzPct val="80000"/>
              <a:buNone/>
              <a:tabLst/>
              <a:defRPr/>
            </a:pPr>
            <a:r>
              <a:rPr kumimoji="0" lang="en-GB" sz="24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A child or young person is resistant to therapy</a:t>
            </a:r>
          </a:p>
          <a:p>
            <a:pPr marL="0" indent="0" defTabSz="457200">
              <a:lnSpc>
                <a:spcPct val="100000"/>
              </a:lnSpc>
              <a:spcBef>
                <a:spcPts val="1000"/>
              </a:spcBef>
              <a:buClr>
                <a:srgbClr val="F496CB">
                  <a:lumMod val="75000"/>
                </a:srgbClr>
              </a:buClr>
              <a:buSzPct val="80000"/>
              <a:buNone/>
              <a:defRPr/>
            </a:pPr>
            <a:r>
              <a:rPr kumimoji="0" lang="en-GB" sz="24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Identify why this may happen and strategies that may help encourage a child or young person to be more open to therapy.</a:t>
            </a:r>
          </a:p>
          <a:p>
            <a:pPr marL="0" marR="0" lvl="0" indent="0" algn="l" defTabSz="457200" rtl="0" eaLnBrk="1" fontAlgn="auto" latinLnBrk="0" hangingPunct="1">
              <a:lnSpc>
                <a:spcPct val="100000"/>
              </a:lnSpc>
              <a:spcBef>
                <a:spcPts val="1000"/>
              </a:spcBef>
              <a:spcAft>
                <a:spcPts val="0"/>
              </a:spcAft>
              <a:buClr>
                <a:srgbClr val="F496CB">
                  <a:lumMod val="75000"/>
                </a:srgbClr>
              </a:buClr>
              <a:buSzPct val="80000"/>
              <a:buNone/>
              <a:tabLst/>
              <a:defRPr/>
            </a:pPr>
            <a:endParaRPr kumimoji="0" lang="en-GB" sz="24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endParaRPr>
          </a:p>
          <a:p>
            <a:pPr marL="342900" marR="0" lvl="0" indent="-342900" algn="l" defTabSz="457200" rtl="0" eaLnBrk="1" fontAlgn="auto" latinLnBrk="0" hangingPunct="1">
              <a:lnSpc>
                <a:spcPct val="100000"/>
              </a:lnSpc>
              <a:spcBef>
                <a:spcPts val="1000"/>
              </a:spcBef>
              <a:spcAft>
                <a:spcPts val="0"/>
              </a:spcAft>
              <a:buClr>
                <a:srgbClr val="F496CB">
                  <a:lumMod val="75000"/>
                </a:srgbClr>
              </a:buClr>
              <a:buSzPct val="80000"/>
              <a:buFont typeface="Wingdings 3" charset="2"/>
              <a:buChar char=""/>
              <a:tabLst/>
              <a:defRPr/>
            </a:pPr>
            <a:r>
              <a:rPr kumimoji="0" lang="en-GB" sz="2400" b="0" i="0" u="none" strike="noStrike" kern="1200" cap="none" spc="0" normalizeH="0" baseline="0" noProof="0" dirty="0" err="1">
                <a:ln>
                  <a:noFill/>
                </a:ln>
                <a:solidFill>
                  <a:prstClr val="black">
                    <a:lumMod val="75000"/>
                    <a:lumOff val="25000"/>
                  </a:prstClr>
                </a:solidFill>
                <a:effectLst/>
                <a:uLnTx/>
                <a:uFillTx/>
                <a:latin typeface="Trebuchet MS" panose="020B0603020202020204"/>
                <a:ea typeface="+mn-ea"/>
                <a:cs typeface="+mn-cs"/>
              </a:rPr>
              <a:t>Wakelet</a:t>
            </a:r>
            <a:r>
              <a:rPr kumimoji="0" lang="en-GB" sz="24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 will be available on teams</a:t>
            </a:r>
          </a:p>
          <a:p>
            <a:pPr marL="0" marR="0" lvl="0" indent="0" algn="l" defTabSz="457200" rtl="0" eaLnBrk="1" fontAlgn="auto" latinLnBrk="0" hangingPunct="1">
              <a:lnSpc>
                <a:spcPct val="100000"/>
              </a:lnSpc>
              <a:spcBef>
                <a:spcPts val="1000"/>
              </a:spcBef>
              <a:spcAft>
                <a:spcPts val="0"/>
              </a:spcAft>
              <a:buClr>
                <a:srgbClr val="F496CB">
                  <a:lumMod val="75000"/>
                </a:srgbClr>
              </a:buClr>
              <a:buSzPct val="80000"/>
              <a:buNone/>
              <a:tabLst/>
              <a:defRPr/>
            </a:pPr>
            <a:endParaRPr kumimoji="0" lang="en-GB" sz="2400" b="0" i="0" u="none" strike="noStrike" kern="1200" cap="none" spc="0" normalizeH="0" baseline="0" noProof="0" dirty="0">
              <a:ln>
                <a:noFill/>
              </a:ln>
              <a:solidFill>
                <a:prstClr val="black">
                  <a:lumMod val="75000"/>
                  <a:lumOff val="25000"/>
                </a:prstClr>
              </a:solidFill>
              <a:effectLst/>
              <a:uLnTx/>
              <a:uFillTx/>
              <a:latin typeface="Trebuchet MS" panose="020B0603020202020204" pitchFamily="34" charset="0"/>
            </a:endParaRPr>
          </a:p>
          <a:p>
            <a:pPr marL="0" indent="0" defTabSz="457200">
              <a:lnSpc>
                <a:spcPct val="100000"/>
              </a:lnSpc>
              <a:spcBef>
                <a:spcPts val="1000"/>
              </a:spcBef>
              <a:buClr>
                <a:srgbClr val="F496CB">
                  <a:lumMod val="75000"/>
                </a:srgbClr>
              </a:buClr>
              <a:buSzPct val="80000"/>
              <a:buNone/>
              <a:defRPr/>
            </a:pPr>
            <a:r>
              <a:rPr lang="en-GB" sz="2400" dirty="0">
                <a:latin typeface="Trebuchet MS" panose="020B0603020202020204" pitchFamily="34" charset="0"/>
              </a:rPr>
              <a:t>Please prepare your findings for discussion on 5</a:t>
            </a:r>
            <a:r>
              <a:rPr lang="en-GB" sz="2400" baseline="30000" dirty="0">
                <a:latin typeface="Trebuchet MS" panose="020B0603020202020204" pitchFamily="34" charset="0"/>
              </a:rPr>
              <a:t>th</a:t>
            </a:r>
            <a:r>
              <a:rPr lang="en-GB" sz="2400" dirty="0">
                <a:latin typeface="Trebuchet MS" panose="020B0603020202020204" pitchFamily="34" charset="0"/>
              </a:rPr>
              <a:t> March 2021.</a:t>
            </a:r>
          </a:p>
          <a:p>
            <a:pPr marL="0" marR="0" lvl="0" indent="0" algn="l" defTabSz="457200" rtl="0" eaLnBrk="1" fontAlgn="auto" latinLnBrk="0" hangingPunct="1">
              <a:lnSpc>
                <a:spcPct val="100000"/>
              </a:lnSpc>
              <a:spcBef>
                <a:spcPts val="1000"/>
              </a:spcBef>
              <a:spcAft>
                <a:spcPts val="0"/>
              </a:spcAft>
              <a:buClr>
                <a:srgbClr val="F496CB">
                  <a:lumMod val="75000"/>
                </a:srgbClr>
              </a:buClr>
              <a:buSzPct val="80000"/>
              <a:buNone/>
              <a:tabLst/>
              <a:defRPr/>
            </a:pPr>
            <a:endParaRPr kumimoji="0" lang="en-GB" sz="24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endParaRPr>
          </a:p>
          <a:p>
            <a:endParaRPr lang="en-GB" dirty="0"/>
          </a:p>
        </p:txBody>
      </p:sp>
    </p:spTree>
    <p:extLst>
      <p:ext uri="{BB962C8B-B14F-4D97-AF65-F5344CB8AC3E}">
        <p14:creationId xmlns:p14="http://schemas.microsoft.com/office/powerpoint/2010/main" val="29559984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15" name="Freeform: Shape 1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7" name="Rectangle: Rounded Corners 1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81DF49-CA4A-4009-B621-6039A3F19A5A}"/>
              </a:ext>
            </a:extLst>
          </p:cNvPr>
          <p:cNvSpPr>
            <a:spLocks noGrp="1"/>
          </p:cNvSpPr>
          <p:nvPr>
            <p:ph type="title"/>
          </p:nvPr>
        </p:nvSpPr>
        <p:spPr>
          <a:xfrm>
            <a:off x="1352846" y="1055489"/>
            <a:ext cx="9486309" cy="1073572"/>
          </a:xfrm>
        </p:spPr>
        <p:txBody>
          <a:bodyPr anchor="ctr">
            <a:normAutofit/>
          </a:bodyPr>
          <a:lstStyle/>
          <a:p>
            <a:pPr algn="ctr"/>
            <a:r>
              <a:rPr lang="en-GB" sz="3600"/>
              <a:t>References</a:t>
            </a:r>
          </a:p>
        </p:txBody>
      </p:sp>
      <p:cxnSp>
        <p:nvCxnSpPr>
          <p:cNvPr id="19" name="Straight Connector 1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9DD72E-E0AD-47F5-848A-886DEE44317F}"/>
              </a:ext>
            </a:extLst>
          </p:cNvPr>
          <p:cNvSpPr>
            <a:spLocks noGrp="1"/>
          </p:cNvSpPr>
          <p:nvPr>
            <p:ph idx="1"/>
          </p:nvPr>
        </p:nvSpPr>
        <p:spPr>
          <a:xfrm>
            <a:off x="1352846" y="2438399"/>
            <a:ext cx="9593450" cy="3364099"/>
          </a:xfrm>
        </p:spPr>
        <p:txBody>
          <a:bodyPr anchor="ctr">
            <a:normAutofit/>
          </a:bodyPr>
          <a:lstStyle/>
          <a:p>
            <a:r>
              <a:rPr lang="en-GB" sz="1800" dirty="0"/>
              <a:t>British Association of Play Therapy.  (no date).  </a:t>
            </a:r>
            <a:r>
              <a:rPr lang="en-GB" sz="1800" i="1" dirty="0"/>
              <a:t>History of Play Therapy.  </a:t>
            </a:r>
            <a:r>
              <a:rPr lang="en-GB" sz="1800" dirty="0"/>
              <a:t>Available at: </a:t>
            </a:r>
            <a:r>
              <a:rPr lang="en-GB" sz="1800" dirty="0">
                <a:hlinkClick r:id="rId2"/>
              </a:rPr>
              <a:t>History of Play Therapy - The British Association of Play Therapists (bapt.info)</a:t>
            </a:r>
            <a:r>
              <a:rPr lang="en-GB" sz="1800" dirty="0"/>
              <a:t> (Accessed:  24</a:t>
            </a:r>
            <a:r>
              <a:rPr lang="en-GB" sz="1800" baseline="30000" dirty="0"/>
              <a:t>th</a:t>
            </a:r>
            <a:r>
              <a:rPr lang="en-GB" sz="1800" dirty="0"/>
              <a:t> February 2021).</a:t>
            </a:r>
            <a:endParaRPr lang="en-GB" sz="1800" i="1" dirty="0"/>
          </a:p>
          <a:p>
            <a:r>
              <a:rPr lang="en-GB" sz="1800" dirty="0"/>
              <a:t>LaMotte, J.  (2011) ‘Psychotherapeutic Techniques and Play Therapy with Children Who Experienced Trauma: A Review of The Literature’, 7, pp.  68-72.</a:t>
            </a:r>
          </a:p>
          <a:p>
            <a:r>
              <a:rPr lang="en-GB" sz="1800" dirty="0"/>
              <a:t>O’Conner, K., Schaefer, C.  and Braverman, L.  (2016) </a:t>
            </a:r>
            <a:r>
              <a:rPr lang="en-GB" sz="1800" i="1" dirty="0"/>
              <a:t>Handbook of Play Therapy.  </a:t>
            </a:r>
            <a:r>
              <a:rPr lang="en-GB" sz="1800" dirty="0"/>
              <a:t>2</a:t>
            </a:r>
            <a:r>
              <a:rPr lang="en-GB" sz="1800" baseline="30000" dirty="0"/>
              <a:t>nd</a:t>
            </a:r>
            <a:r>
              <a:rPr lang="en-GB" sz="1800" dirty="0"/>
              <a:t> </a:t>
            </a:r>
            <a:r>
              <a:rPr lang="en-GB" sz="1800" dirty="0" err="1"/>
              <a:t>edn</a:t>
            </a:r>
            <a:r>
              <a:rPr lang="en-GB" sz="1800" i="1" dirty="0"/>
              <a:t>.  </a:t>
            </a:r>
            <a:r>
              <a:rPr lang="en-GB" sz="1800" dirty="0"/>
              <a:t>John Wiley and Sons:  New Jersey</a:t>
            </a:r>
            <a:r>
              <a:rPr lang="en-GB" sz="1800" i="1" dirty="0"/>
              <a:t>.</a:t>
            </a:r>
          </a:p>
          <a:p>
            <a:r>
              <a:rPr lang="en-GB" sz="1800" dirty="0"/>
              <a:t>Peter, A.  and McDermott, J.  (no date) </a:t>
            </a:r>
            <a:r>
              <a:rPr lang="en-GB" sz="1800" i="1" dirty="0"/>
              <a:t>The Treatment of Child Abuse</a:t>
            </a:r>
            <a:r>
              <a:rPr lang="en-GB" sz="1800" dirty="0"/>
              <a:t>.  Available at:  </a:t>
            </a:r>
            <a:r>
              <a:rPr lang="en-GB" sz="1600" dirty="0">
                <a:hlinkClick r:id="rId3"/>
              </a:rPr>
              <a:t>The Treatment of Child Abuse: Play Therapy with a 4-Year-Old Child (jaacap.org)</a:t>
            </a:r>
            <a:r>
              <a:rPr lang="en-GB" sz="1600" dirty="0"/>
              <a:t> (Accessed:  4</a:t>
            </a:r>
            <a:r>
              <a:rPr lang="en-GB" sz="1600" baseline="30000" dirty="0"/>
              <a:t>th</a:t>
            </a:r>
            <a:r>
              <a:rPr lang="en-GB" sz="1600" dirty="0"/>
              <a:t> March 2021).</a:t>
            </a:r>
            <a:endParaRPr lang="en-GB" sz="1800" dirty="0"/>
          </a:p>
        </p:txBody>
      </p:sp>
    </p:spTree>
    <p:extLst>
      <p:ext uri="{BB962C8B-B14F-4D97-AF65-F5344CB8AC3E}">
        <p14:creationId xmlns:p14="http://schemas.microsoft.com/office/powerpoint/2010/main" val="1004290147"/>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Feathered</Template>
  <TotalTime>384</TotalTime>
  <Words>1300</Words>
  <Application>Microsoft Office PowerPoint</Application>
  <PresentationFormat>Widescreen</PresentationFormat>
  <Paragraphs>194</Paragraphs>
  <Slides>28</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Arial</vt:lpstr>
      <vt:lpstr>Calibri</vt:lpstr>
      <vt:lpstr>Century Schoolbook</vt:lpstr>
      <vt:lpstr>Corbel</vt:lpstr>
      <vt:lpstr>Open Sans</vt:lpstr>
      <vt:lpstr>Proxima Nova</vt:lpstr>
      <vt:lpstr>Symbol</vt:lpstr>
      <vt:lpstr>Trebuchet MS</vt:lpstr>
      <vt:lpstr>Wingdings 3</vt:lpstr>
      <vt:lpstr>Feathered</vt:lpstr>
      <vt:lpstr>Working therapeutically with children and young people</vt:lpstr>
      <vt:lpstr>Aims and objectives</vt:lpstr>
      <vt:lpstr>Recap</vt:lpstr>
      <vt:lpstr>When should we consider therapeutic intervention?</vt:lpstr>
      <vt:lpstr>When should we consider therapeutic intervention?</vt:lpstr>
      <vt:lpstr>Alternate types of therapies</vt:lpstr>
      <vt:lpstr>Why are interventions important?</vt:lpstr>
      <vt:lpstr>Aspects of play therapy</vt:lpstr>
      <vt:lpstr>Play therapy in schools</vt:lpstr>
      <vt:lpstr>Play therapy in schools</vt:lpstr>
      <vt:lpstr>Play therapy settings</vt:lpstr>
      <vt:lpstr>Benefits of play therapy</vt:lpstr>
      <vt:lpstr>History of play therapy</vt:lpstr>
      <vt:lpstr>History of play therapy</vt:lpstr>
      <vt:lpstr>Prior to the 21st century</vt:lpstr>
      <vt:lpstr>18th and 19th century</vt:lpstr>
      <vt:lpstr>History</vt:lpstr>
      <vt:lpstr>1909</vt:lpstr>
      <vt:lpstr>1909</vt:lpstr>
      <vt:lpstr>Pioneers of play therapy</vt:lpstr>
      <vt:lpstr>Childhood trauma</vt:lpstr>
      <vt:lpstr>Types of trauma</vt:lpstr>
      <vt:lpstr>Play therapy for trauma</vt:lpstr>
      <vt:lpstr>Play therapy and trauma</vt:lpstr>
      <vt:lpstr>Play therapy and abuse </vt:lpstr>
      <vt:lpstr>Play therapy and bereavement</vt:lpstr>
      <vt:lpstr>Asynchronous session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Knight</dc:creator>
  <cp:lastModifiedBy>Sarah Knight</cp:lastModifiedBy>
  <cp:revision>33</cp:revision>
  <dcterms:created xsi:type="dcterms:W3CDTF">2021-02-24T09:37:57Z</dcterms:created>
  <dcterms:modified xsi:type="dcterms:W3CDTF">2021-03-04T19:45:15Z</dcterms:modified>
</cp:coreProperties>
</file>