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364" r:id="rId7"/>
    <p:sldId id="274" r:id="rId8"/>
    <p:sldId id="367" r:id="rId9"/>
    <p:sldId id="365" r:id="rId10"/>
    <p:sldId id="261" r:id="rId11"/>
    <p:sldId id="366" r:id="rId12"/>
    <p:sldId id="363" r:id="rId13"/>
    <p:sldId id="265" r:id="rId14"/>
    <p:sldId id="263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2" d="100"/>
          <a:sy n="82" d="100"/>
        </p:scale>
        <p:origin x="6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uby Ali" userId="95036bcb-dcbe-4eb7-b482-f98a8d8e4488" providerId="ADAL" clId="{B891E876-78E2-4CC4-A86C-341D3332CD1E}"/>
    <pc:docChg chg="undo redo custSel addSld delSld modSld sldOrd">
      <pc:chgData name="Ruby Ali" userId="95036bcb-dcbe-4eb7-b482-f98a8d8e4488" providerId="ADAL" clId="{B891E876-78E2-4CC4-A86C-341D3332CD1E}" dt="2026-10-11T18:44:16.647" v="4559" actId="1076"/>
      <pc:docMkLst>
        <pc:docMk/>
      </pc:docMkLst>
      <pc:sldChg chg="modSp mod">
        <pc:chgData name="Ruby Ali" userId="95036bcb-dcbe-4eb7-b482-f98a8d8e4488" providerId="ADAL" clId="{B891E876-78E2-4CC4-A86C-341D3332CD1E}" dt="2026-10-09T15:14:21.940" v="4396" actId="5793"/>
        <pc:sldMkLst>
          <pc:docMk/>
          <pc:sldMk cId="764605052" sldId="261"/>
        </pc:sldMkLst>
        <pc:spChg chg="mod">
          <ac:chgData name="Ruby Ali" userId="95036bcb-dcbe-4eb7-b482-f98a8d8e4488" providerId="ADAL" clId="{B891E876-78E2-4CC4-A86C-341D3332CD1E}" dt="2026-10-09T15:14:21.940" v="4396" actId="5793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Ruby Ali" userId="95036bcb-dcbe-4eb7-b482-f98a8d8e4488" providerId="ADAL" clId="{B891E876-78E2-4CC4-A86C-341D3332CD1E}" dt="2026-10-09T15:05:12.018" v="4331" actId="20577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mod">
        <pc:chgData name="Ruby Ali" userId="95036bcb-dcbe-4eb7-b482-f98a8d8e4488" providerId="ADAL" clId="{B891E876-78E2-4CC4-A86C-341D3332CD1E}" dt="2026-10-09T15:02:30.011" v="4268" actId="2711"/>
        <pc:sldMkLst>
          <pc:docMk/>
          <pc:sldMk cId="2451324015" sldId="263"/>
        </pc:sldMkLst>
        <pc:spChg chg="mod">
          <ac:chgData name="Ruby Ali" userId="95036bcb-dcbe-4eb7-b482-f98a8d8e4488" providerId="ADAL" clId="{B891E876-78E2-4CC4-A86C-341D3332CD1E}" dt="2026-10-09T15:02:30.011" v="4268" actId="2711"/>
          <ac:spMkLst>
            <pc:docMk/>
            <pc:sldMk cId="2451324015" sldId="263"/>
            <ac:spMk id="3" creationId="{E04C29E1-0FF6-7114-4118-5B68E71110F6}"/>
          </ac:spMkLst>
        </pc:spChg>
      </pc:sldChg>
      <pc:sldChg chg="modSp mod">
        <pc:chgData name="Ruby Ali" userId="95036bcb-dcbe-4eb7-b482-f98a8d8e4488" providerId="ADAL" clId="{B891E876-78E2-4CC4-A86C-341D3332CD1E}" dt="2026-10-09T15:18:50.975" v="4558" actId="20577"/>
        <pc:sldMkLst>
          <pc:docMk/>
          <pc:sldMk cId="1037257886" sldId="265"/>
        </pc:sldMkLst>
        <pc:spChg chg="mod">
          <ac:chgData name="Ruby Ali" userId="95036bcb-dcbe-4eb7-b482-f98a8d8e4488" providerId="ADAL" clId="{B891E876-78E2-4CC4-A86C-341D3332CD1E}" dt="2026-10-09T15:18:50.975" v="4558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Ruby Ali" userId="95036bcb-dcbe-4eb7-b482-f98a8d8e4488" providerId="ADAL" clId="{B891E876-78E2-4CC4-A86C-341D3332CD1E}" dt="2026-10-01T16:49:49.503" v="1038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 mod">
        <pc:chgData name="Ruby Ali" userId="95036bcb-dcbe-4eb7-b482-f98a8d8e4488" providerId="ADAL" clId="{B891E876-78E2-4CC4-A86C-341D3332CD1E}" dt="2026-10-11T18:44:16.647" v="4559" actId="1076"/>
        <pc:sldMkLst>
          <pc:docMk/>
          <pc:sldMk cId="702059637" sldId="270"/>
        </pc:sldMkLst>
        <pc:spChg chg="mod">
          <ac:chgData name="Ruby Ali" userId="95036bcb-dcbe-4eb7-b482-f98a8d8e4488" providerId="ADAL" clId="{B891E876-78E2-4CC4-A86C-341D3332CD1E}" dt="2026-10-11T18:44:16.647" v="4559" actId="1076"/>
          <ac:spMkLst>
            <pc:docMk/>
            <pc:sldMk cId="702059637" sldId="270"/>
            <ac:spMk id="4" creationId="{0275301B-F9FE-639C-99FA-5A78A9B0F8AC}"/>
          </ac:spMkLst>
        </pc:spChg>
      </pc:sldChg>
      <pc:sldChg chg="modSp mod">
        <pc:chgData name="Ruby Ali" userId="95036bcb-dcbe-4eb7-b482-f98a8d8e4488" providerId="ADAL" clId="{B891E876-78E2-4CC4-A86C-341D3332CD1E}" dt="2026-10-09T14:50:22.110" v="4171" actId="6549"/>
        <pc:sldMkLst>
          <pc:docMk/>
          <pc:sldMk cId="3321023050" sldId="271"/>
        </pc:sldMkLst>
        <pc:spChg chg="mod">
          <ac:chgData name="Ruby Ali" userId="95036bcb-dcbe-4eb7-b482-f98a8d8e4488" providerId="ADAL" clId="{B891E876-78E2-4CC4-A86C-341D3332CD1E}" dt="2026-10-09T14:50:22.110" v="4171" actId="6549"/>
          <ac:spMkLst>
            <pc:docMk/>
            <pc:sldMk cId="3321023050" sldId="271"/>
            <ac:spMk id="3" creationId="{04A3744F-9B08-5DB9-23DC-76B7A65F7E67}"/>
          </ac:spMkLst>
        </pc:spChg>
      </pc:sldChg>
      <pc:sldChg chg="modSp mod">
        <pc:chgData name="Ruby Ali" userId="95036bcb-dcbe-4eb7-b482-f98a8d8e4488" providerId="ADAL" clId="{B891E876-78E2-4CC4-A86C-341D3332CD1E}" dt="2026-10-09T15:06:23.417" v="4339" actId="5793"/>
        <pc:sldMkLst>
          <pc:docMk/>
          <pc:sldMk cId="860344735" sldId="274"/>
        </pc:sldMkLst>
        <pc:spChg chg="mod">
          <ac:chgData name="Ruby Ali" userId="95036bcb-dcbe-4eb7-b482-f98a8d8e4488" providerId="ADAL" clId="{B891E876-78E2-4CC4-A86C-341D3332CD1E}" dt="2026-10-09T15:06:23.417" v="4339" actId="5793"/>
          <ac:spMkLst>
            <pc:docMk/>
            <pc:sldMk cId="860344735" sldId="274"/>
            <ac:spMk id="3" creationId="{5A83545D-6FBE-2985-5F35-4C84283CFC53}"/>
          </ac:spMkLst>
        </pc:spChg>
      </pc:sldChg>
      <pc:sldChg chg="addSp delSp modSp mod">
        <pc:chgData name="Ruby Ali" userId="95036bcb-dcbe-4eb7-b482-f98a8d8e4488" providerId="ADAL" clId="{B891E876-78E2-4CC4-A86C-341D3332CD1E}" dt="2026-10-09T15:07:39.890" v="4340" actId="20577"/>
        <pc:sldMkLst>
          <pc:docMk/>
          <pc:sldMk cId="642852813" sldId="363"/>
        </pc:sldMkLst>
        <pc:spChg chg="mod">
          <ac:chgData name="Ruby Ali" userId="95036bcb-dcbe-4eb7-b482-f98a8d8e4488" providerId="ADAL" clId="{B891E876-78E2-4CC4-A86C-341D3332CD1E}" dt="2026-10-09T15:07:39.890" v="4340" actId="20577"/>
          <ac:spMkLst>
            <pc:docMk/>
            <pc:sldMk cId="642852813" sldId="363"/>
            <ac:spMk id="9" creationId="{61E62149-100D-392D-3127-3D301273C6F0}"/>
          </ac:spMkLst>
        </pc:spChg>
        <pc:spChg chg="mod">
          <ac:chgData name="Ruby Ali" userId="95036bcb-dcbe-4eb7-b482-f98a8d8e4488" providerId="ADAL" clId="{B891E876-78E2-4CC4-A86C-341D3332CD1E}" dt="2026-10-01T16:46:28.155" v="683" actId="313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Ruby Ali" userId="95036bcb-dcbe-4eb7-b482-f98a8d8e4488" providerId="ADAL" clId="{B891E876-78E2-4CC4-A86C-341D3332CD1E}" dt="2026-10-01T16:42:25.077" v="628" actId="255"/>
          <ac:spMkLst>
            <pc:docMk/>
            <pc:sldMk cId="642852813" sldId="363"/>
            <ac:spMk id="23" creationId="{8F167E83-1CE4-F3CA-7557-1CDDF3628DBE}"/>
          </ac:spMkLst>
        </pc:spChg>
        <pc:spChg chg="add del mod">
          <ac:chgData name="Ruby Ali" userId="95036bcb-dcbe-4eb7-b482-f98a8d8e4488" providerId="ADAL" clId="{B891E876-78E2-4CC4-A86C-341D3332CD1E}" dt="2026-10-01T16:41:59.752" v="613" actId="255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Ruby Ali" userId="95036bcb-dcbe-4eb7-b482-f98a8d8e4488" providerId="ADAL" clId="{B891E876-78E2-4CC4-A86C-341D3332CD1E}" dt="2026-10-01T16:41:46.421" v="611" actId="255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Ruby Ali" userId="95036bcb-dcbe-4eb7-b482-f98a8d8e4488" providerId="ADAL" clId="{B891E876-78E2-4CC4-A86C-341D3332CD1E}" dt="2026-10-01T16:44:47.286" v="670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Ruby Ali" userId="95036bcb-dcbe-4eb7-b482-f98a8d8e4488" providerId="ADAL" clId="{B891E876-78E2-4CC4-A86C-341D3332CD1E}" dt="2026-10-01T16:42:18.118" v="627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Ruby Ali" userId="95036bcb-dcbe-4eb7-b482-f98a8d8e4488" providerId="ADAL" clId="{B891E876-78E2-4CC4-A86C-341D3332CD1E}" dt="2026-10-01T16:44:40.392" v="668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Ruby Ali" userId="95036bcb-dcbe-4eb7-b482-f98a8d8e4488" providerId="ADAL" clId="{B891E876-78E2-4CC4-A86C-341D3332CD1E}" dt="2026-10-01T16:42:05.491" v="614" actId="255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Ruby Ali" userId="95036bcb-dcbe-4eb7-b482-f98a8d8e4488" providerId="ADAL" clId="{B891E876-78E2-4CC4-A86C-341D3332CD1E}" dt="2026-10-01T16:41:53.928" v="612" actId="255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Ruby Ali" userId="95036bcb-dcbe-4eb7-b482-f98a8d8e4488" providerId="ADAL" clId="{B891E876-78E2-4CC4-A86C-341D3332CD1E}" dt="2026-10-01T16:37:17.924" v="504" actId="255"/>
          <ac:spMkLst>
            <pc:docMk/>
            <pc:sldMk cId="642852813" sldId="363"/>
            <ac:spMk id="31" creationId="{D3B994F6-BB20-88F1-925A-272C4C1BB063}"/>
          </ac:spMkLst>
        </pc:spChg>
        <pc:spChg chg="mod">
          <ac:chgData name="Ruby Ali" userId="95036bcb-dcbe-4eb7-b482-f98a8d8e4488" providerId="ADAL" clId="{B891E876-78E2-4CC4-A86C-341D3332CD1E}" dt="2026-10-01T16:37:23.985" v="505" actId="255"/>
          <ac:spMkLst>
            <pc:docMk/>
            <pc:sldMk cId="642852813" sldId="363"/>
            <ac:spMk id="32" creationId="{5DB6A20C-CFF4-B26B-E98B-7BE2AD6107BC}"/>
          </ac:spMkLst>
        </pc:spChg>
        <pc:spChg chg="mod">
          <ac:chgData name="Ruby Ali" userId="95036bcb-dcbe-4eb7-b482-f98a8d8e4488" providerId="ADAL" clId="{B891E876-78E2-4CC4-A86C-341D3332CD1E}" dt="2026-10-01T16:37:35.941" v="508" actId="255"/>
          <ac:spMkLst>
            <pc:docMk/>
            <pc:sldMk cId="642852813" sldId="363"/>
            <ac:spMk id="33" creationId="{41489ABC-2CE6-75F6-77BF-F7A56B625F65}"/>
          </ac:spMkLst>
        </pc:spChg>
        <pc:spChg chg="mod">
          <ac:chgData name="Ruby Ali" userId="95036bcb-dcbe-4eb7-b482-f98a8d8e4488" providerId="ADAL" clId="{B891E876-78E2-4CC4-A86C-341D3332CD1E}" dt="2026-10-01T16:46:06.913" v="680" actId="207"/>
          <ac:spMkLst>
            <pc:docMk/>
            <pc:sldMk cId="642852813" sldId="363"/>
            <ac:spMk id="34" creationId="{18A0BA3C-0398-33B0-8A61-9B6B82677B43}"/>
          </ac:spMkLst>
        </pc:spChg>
        <pc:spChg chg="mod">
          <ac:chgData name="Ruby Ali" userId="95036bcb-dcbe-4eb7-b482-f98a8d8e4488" providerId="ADAL" clId="{B891E876-78E2-4CC4-A86C-341D3332CD1E}" dt="2026-10-01T16:46:15.057" v="681" actId="207"/>
          <ac:spMkLst>
            <pc:docMk/>
            <pc:sldMk cId="642852813" sldId="363"/>
            <ac:spMk id="35" creationId="{25280725-B1FF-C78B-7A5D-9000F381FF02}"/>
          </ac:spMkLst>
        </pc:spChg>
        <pc:spChg chg="mod">
          <ac:chgData name="Ruby Ali" userId="95036bcb-dcbe-4eb7-b482-f98a8d8e4488" providerId="ADAL" clId="{B891E876-78E2-4CC4-A86C-341D3332CD1E}" dt="2026-10-01T16:46:22.629" v="682" actId="207"/>
          <ac:spMkLst>
            <pc:docMk/>
            <pc:sldMk cId="642852813" sldId="363"/>
            <ac:spMk id="36" creationId="{182A6F30-A98D-AA4B-6D38-F12F52305694}"/>
          </ac:spMkLst>
        </pc:spChg>
        <pc:spChg chg="mod">
          <ac:chgData name="Ruby Ali" userId="95036bcb-dcbe-4eb7-b482-f98a8d8e4488" providerId="ADAL" clId="{B891E876-78E2-4CC4-A86C-341D3332CD1E}" dt="2026-10-01T16:41:39.972" v="610" actId="255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Ruby Ali" userId="95036bcb-dcbe-4eb7-b482-f98a8d8e4488" providerId="ADAL" clId="{B891E876-78E2-4CC4-A86C-341D3332CD1E}" dt="2026-10-01T16:31:43.866" v="418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Ruby Ali" userId="95036bcb-dcbe-4eb7-b482-f98a8d8e4488" providerId="ADAL" clId="{B891E876-78E2-4CC4-A86C-341D3332CD1E}" dt="2026-10-01T16:37:05.631" v="503" actId="255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Ruby Ali" userId="95036bcb-dcbe-4eb7-b482-f98a8d8e4488" providerId="ADAL" clId="{B891E876-78E2-4CC4-A86C-341D3332CD1E}" dt="2026-10-01T16:41:32.810" v="609" actId="255"/>
          <ac:spMkLst>
            <pc:docMk/>
            <pc:sldMk cId="642852813" sldId="363"/>
            <ac:spMk id="40" creationId="{1A129B97-8AB0-A07D-27D5-16E805A4DFB6}"/>
          </ac:spMkLst>
        </pc:spChg>
        <pc:cxnChg chg="mod">
          <ac:chgData name="Ruby Ali" userId="95036bcb-dcbe-4eb7-b482-f98a8d8e4488" providerId="ADAL" clId="{B891E876-78E2-4CC4-A86C-341D3332CD1E}" dt="2026-10-01T16:37:35.941" v="508" actId="255"/>
          <ac:cxnSpMkLst>
            <pc:docMk/>
            <pc:sldMk cId="642852813" sldId="363"/>
            <ac:cxnSpMk id="15" creationId="{7629CFFD-B4EB-9320-8F6D-4F5EB8E5314C}"/>
          </ac:cxnSpMkLst>
        </pc:cxnChg>
      </pc:sldChg>
      <pc:sldChg chg="addSp delSp modSp new mod">
        <pc:chgData name="Ruby Ali" userId="95036bcb-dcbe-4eb7-b482-f98a8d8e4488" providerId="ADAL" clId="{B891E876-78E2-4CC4-A86C-341D3332CD1E}" dt="2026-10-09T14:26:58.304" v="2658" actId="5793"/>
        <pc:sldMkLst>
          <pc:docMk/>
          <pc:sldMk cId="13870014" sldId="364"/>
        </pc:sldMkLst>
        <pc:spChg chg="add mod">
          <ac:chgData name="Ruby Ali" userId="95036bcb-dcbe-4eb7-b482-f98a8d8e4488" providerId="ADAL" clId="{B891E876-78E2-4CC4-A86C-341D3332CD1E}" dt="2026-10-09T14:26:58.304" v="2658" actId="5793"/>
          <ac:spMkLst>
            <pc:docMk/>
            <pc:sldMk cId="13870014" sldId="364"/>
            <ac:spMk id="3" creationId="{B4D4027A-AA3D-0005-01B6-9FA85CE95B49}"/>
          </ac:spMkLst>
        </pc:spChg>
        <pc:spChg chg="add mod">
          <ac:chgData name="Ruby Ali" userId="95036bcb-dcbe-4eb7-b482-f98a8d8e4488" providerId="ADAL" clId="{B891E876-78E2-4CC4-A86C-341D3332CD1E}" dt="2026-09-30T14:31:11.449" v="94" actId="931"/>
          <ac:spMkLst>
            <pc:docMk/>
            <pc:sldMk cId="13870014" sldId="364"/>
            <ac:spMk id="5" creationId="{CD2FC2B8-0BAB-28E6-895D-1FCC327FB913}"/>
          </ac:spMkLst>
        </pc:spChg>
        <pc:spChg chg="add mod">
          <ac:chgData name="Ruby Ali" userId="95036bcb-dcbe-4eb7-b482-f98a8d8e4488" providerId="ADAL" clId="{B891E876-78E2-4CC4-A86C-341D3332CD1E}" dt="2026-10-01T16:14:31.599" v="262" actId="1076"/>
          <ac:spMkLst>
            <pc:docMk/>
            <pc:sldMk cId="13870014" sldId="364"/>
            <ac:spMk id="8" creationId="{E7DDDEEB-EF93-2F4F-1830-6925CD6C55E9}"/>
          </ac:spMkLst>
        </pc:spChg>
        <pc:picChg chg="add mod">
          <ac:chgData name="Ruby Ali" userId="95036bcb-dcbe-4eb7-b482-f98a8d8e4488" providerId="ADAL" clId="{B891E876-78E2-4CC4-A86C-341D3332CD1E}" dt="2026-10-01T16:15:43.727" v="278" actId="1076"/>
          <ac:picMkLst>
            <pc:docMk/>
            <pc:sldMk cId="13870014" sldId="364"/>
            <ac:picMk id="4" creationId="{908BAB6B-B25C-5D33-780D-7E1A5A5D2C5C}"/>
          </ac:picMkLst>
        </pc:picChg>
        <pc:picChg chg="add mod">
          <ac:chgData name="Ruby Ali" userId="95036bcb-dcbe-4eb7-b482-f98a8d8e4488" providerId="ADAL" clId="{B891E876-78E2-4CC4-A86C-341D3332CD1E}" dt="2026-10-01T16:15:45.443" v="279" actId="1076"/>
          <ac:picMkLst>
            <pc:docMk/>
            <pc:sldMk cId="13870014" sldId="364"/>
            <ac:picMk id="7" creationId="{0FB07358-C385-5419-7653-E59E963D1485}"/>
          </ac:picMkLst>
        </pc:picChg>
        <pc:picChg chg="add mod">
          <ac:chgData name="Ruby Ali" userId="95036bcb-dcbe-4eb7-b482-f98a8d8e4488" providerId="ADAL" clId="{B891E876-78E2-4CC4-A86C-341D3332CD1E}" dt="2026-10-01T16:15:20.434" v="270" actId="1076"/>
          <ac:picMkLst>
            <pc:docMk/>
            <pc:sldMk cId="13870014" sldId="364"/>
            <ac:picMk id="10" creationId="{3008E3AA-640C-8D26-8DD6-DFB8EE2349B8}"/>
          </ac:picMkLst>
        </pc:picChg>
      </pc:sldChg>
      <pc:sldChg chg="modSp new mod">
        <pc:chgData name="Ruby Ali" userId="95036bcb-dcbe-4eb7-b482-f98a8d8e4488" providerId="ADAL" clId="{B891E876-78E2-4CC4-A86C-341D3332CD1E}" dt="2026-10-09T14:56:05.682" v="4239" actId="20577"/>
        <pc:sldMkLst>
          <pc:docMk/>
          <pc:sldMk cId="85542709" sldId="365"/>
        </pc:sldMkLst>
        <pc:spChg chg="mod">
          <ac:chgData name="Ruby Ali" userId="95036bcb-dcbe-4eb7-b482-f98a8d8e4488" providerId="ADAL" clId="{B891E876-78E2-4CC4-A86C-341D3332CD1E}" dt="2026-10-09T14:51:51.393" v="4186" actId="113"/>
          <ac:spMkLst>
            <pc:docMk/>
            <pc:sldMk cId="85542709" sldId="365"/>
            <ac:spMk id="2" creationId="{C1596C46-94A7-FFE6-DD87-AB21BFF2B495}"/>
          </ac:spMkLst>
        </pc:spChg>
        <pc:spChg chg="mod">
          <ac:chgData name="Ruby Ali" userId="95036bcb-dcbe-4eb7-b482-f98a8d8e4488" providerId="ADAL" clId="{B891E876-78E2-4CC4-A86C-341D3332CD1E}" dt="2026-10-09T14:56:05.682" v="4239" actId="20577"/>
          <ac:spMkLst>
            <pc:docMk/>
            <pc:sldMk cId="85542709" sldId="365"/>
            <ac:spMk id="3" creationId="{CDE0EDF2-6FC9-0C18-80DC-E7AE56AC6E69}"/>
          </ac:spMkLst>
        </pc:spChg>
      </pc:sldChg>
      <pc:sldChg chg="modSp new mod">
        <pc:chgData name="Ruby Ali" userId="95036bcb-dcbe-4eb7-b482-f98a8d8e4488" providerId="ADAL" clId="{B891E876-78E2-4CC4-A86C-341D3332CD1E}" dt="2026-10-09T15:18:31.889" v="4557" actId="255"/>
        <pc:sldMkLst>
          <pc:docMk/>
          <pc:sldMk cId="1408280553" sldId="366"/>
        </pc:sldMkLst>
        <pc:spChg chg="mod">
          <ac:chgData name="Ruby Ali" userId="95036bcb-dcbe-4eb7-b482-f98a8d8e4488" providerId="ADAL" clId="{B891E876-78E2-4CC4-A86C-341D3332CD1E}" dt="2026-10-09T15:16:19.913" v="4406" actId="27636"/>
          <ac:spMkLst>
            <pc:docMk/>
            <pc:sldMk cId="1408280553" sldId="366"/>
            <ac:spMk id="2" creationId="{B3EC6EA0-F937-E875-4697-E82670AD08AC}"/>
          </ac:spMkLst>
        </pc:spChg>
        <pc:spChg chg="mod">
          <ac:chgData name="Ruby Ali" userId="95036bcb-dcbe-4eb7-b482-f98a8d8e4488" providerId="ADAL" clId="{B891E876-78E2-4CC4-A86C-341D3332CD1E}" dt="2026-10-09T15:18:31.889" v="4557" actId="255"/>
          <ac:spMkLst>
            <pc:docMk/>
            <pc:sldMk cId="1408280553" sldId="366"/>
            <ac:spMk id="3" creationId="{0775B257-CE7B-3B86-3575-FFE4946C3A1D}"/>
          </ac:spMkLst>
        </pc:spChg>
      </pc:sldChg>
      <pc:sldChg chg="addSp delSp modSp new mod ord">
        <pc:chgData name="Ruby Ali" userId="95036bcb-dcbe-4eb7-b482-f98a8d8e4488" providerId="ADAL" clId="{B891E876-78E2-4CC4-A86C-341D3332CD1E}" dt="2026-10-09T15:15:14.266" v="4401"/>
        <pc:sldMkLst>
          <pc:docMk/>
          <pc:sldMk cId="662648356" sldId="367"/>
        </pc:sldMkLst>
        <pc:spChg chg="mod">
          <ac:chgData name="Ruby Ali" userId="95036bcb-dcbe-4eb7-b482-f98a8d8e4488" providerId="ADAL" clId="{B891E876-78E2-4CC4-A86C-341D3332CD1E}" dt="2026-10-09T15:14:06.544" v="4393" actId="20577"/>
          <ac:spMkLst>
            <pc:docMk/>
            <pc:sldMk cId="662648356" sldId="367"/>
            <ac:spMk id="2" creationId="{3BFD0B95-B2E3-A95C-D113-3535D71C2074}"/>
          </ac:spMkLst>
        </pc:spChg>
        <pc:spChg chg="mod">
          <ac:chgData name="Ruby Ali" userId="95036bcb-dcbe-4eb7-b482-f98a8d8e4488" providerId="ADAL" clId="{B891E876-78E2-4CC4-A86C-341D3332CD1E}" dt="2026-10-09T15:14:27.392" v="4397"/>
          <ac:spMkLst>
            <pc:docMk/>
            <pc:sldMk cId="662648356" sldId="367"/>
            <ac:spMk id="4" creationId="{EC9B4C63-F77B-DC61-5145-24D49C3A49A1}"/>
          </ac:spMkLst>
        </pc:spChg>
        <pc:picChg chg="add mod">
          <ac:chgData name="Ruby Ali" userId="95036bcb-dcbe-4eb7-b482-f98a8d8e4488" providerId="ADAL" clId="{B891E876-78E2-4CC4-A86C-341D3332CD1E}" dt="2026-10-09T15:14:55.559" v="4399" actId="1076"/>
          <ac:picMkLst>
            <pc:docMk/>
            <pc:sldMk cId="662648356" sldId="367"/>
            <ac:picMk id="14" creationId="{B8F2DAC8-DB76-004E-F6A3-0816FB6C0E7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hyperlink" Target="https://www.cde.ual.es/evolucion-covid-19-en-europa-1er-trimestre-2021/" TargetMode="External"/><Relationship Id="rId7" Type="http://schemas.openxmlformats.org/officeDocument/2006/relationships/hyperlink" Target="https://creativecommons.org/licenses/by-nd/3.0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ctmirror.org/2025/08/01/ct-public-benefits-charge-electric-billslls/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s://creativecommons.org/licenses/by-nc/3.0/" TargetMode="External"/><Relationship Id="rId9" Type="http://schemas.openxmlformats.org/officeDocument/2006/relationships/hyperlink" Target="https://www.walesonline.co.uk/news/politics/your-work-home-rights-andy-34645382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bmmagazine.co.uk/news/5500-small-businesses-business-rates-review-reeve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982176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Ruby Ali	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2536726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Dr Yetunde Everard-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Igweh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afternoon. My name is Ruby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 (</a:t>
            </a:r>
            <a:r>
              <a:rPr lang="en-GB" dirty="0"/>
              <a:t>Brooks, I. 2011)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08BAB6B-B25C-5D33-780D-7E1A5A5D2C5C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821" b="7821"/>
          <a:stretch>
            <a:fillRect/>
          </a:stretch>
        </p:blipFill>
        <p:spPr>
          <a:xfrm>
            <a:off x="9324101" y="410576"/>
            <a:ext cx="2716245" cy="193143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2FC2B8-0BAB-28E6-895D-1FCC327FB913}"/>
              </a:ext>
            </a:extLst>
          </p:cNvPr>
          <p:cNvSpPr txBox="1"/>
          <p:nvPr/>
        </p:nvSpPr>
        <p:spPr>
          <a:xfrm>
            <a:off x="0" y="685800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cde.ual.es/evolucion-covid-19-en-europa-1er-trimestre-2021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/3.0/"/>
              </a:rPr>
              <a:t>CC BY-NC</a:t>
            </a:r>
            <a:endParaRPr lang="en-GB" sz="9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4D4027A-AA3D-0005-01B6-9FA85CE95B49}"/>
              </a:ext>
            </a:extLst>
          </p:cNvPr>
          <p:cNvSpPr txBox="1"/>
          <p:nvPr/>
        </p:nvSpPr>
        <p:spPr>
          <a:xfrm>
            <a:off x="65314" y="83975"/>
            <a:ext cx="9081018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u="sng" dirty="0">
                <a:effectLst/>
                <a:latin typeface="+mn-lt"/>
                <a:ea typeface="Arial" panose="020B0604020202020204" pitchFamily="34" charset="0"/>
              </a:rPr>
              <a:t>Business 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u="sng" dirty="0">
              <a:ea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+mn-lt"/>
                <a:ea typeface="Arial" panose="020B0604020202020204" pitchFamily="34" charset="0"/>
              </a:rPr>
              <a:t>Basil’s Bakery is a small business founded in 2015, based in a Coventry Business Park. It offers cakes, pastries and bread made with organic ingredients.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u="sng" dirty="0">
              <a:ea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Arial" panose="020B0604020202020204" pitchFamily="34" charset="0"/>
              </a:rPr>
              <a:t>Primary customers include retail park shoppers, local shop staff and workers from nearby offices/businesses.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u="sng" dirty="0">
              <a:effectLst/>
              <a:latin typeface="+mn-lt"/>
              <a:ea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1" u="sng" dirty="0">
                <a:effectLst/>
                <a:latin typeface="+mn-lt"/>
                <a:ea typeface="Arial" panose="020B0604020202020204" pitchFamily="34" charset="0"/>
              </a:rPr>
              <a:t>Sales and Footfall </a:t>
            </a:r>
            <a:r>
              <a:rPr lang="en-GB" b="1" u="sng" dirty="0">
                <a:ea typeface="Arial" panose="020B0604020202020204" pitchFamily="34" charset="0"/>
              </a:rPr>
              <a:t>Trends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u="sng" dirty="0">
              <a:effectLst/>
              <a:latin typeface="+mn-lt"/>
              <a:ea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Arial" panose="020B0604020202020204" pitchFamily="34" charset="0"/>
              </a:rPr>
              <a:t>Sales grew year on year from 2015 to 2019.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u="sng" dirty="0">
              <a:ea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+mn-lt"/>
                <a:ea typeface="Arial" panose="020B0604020202020204" pitchFamily="34" charset="0"/>
              </a:rPr>
              <a:t>Following COVID-19 lockdown restrictions in 2020, sales and footfall dropped and has remained roughly under 25% below 2019 levels between 2023 and 2025.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+mn-lt"/>
              <a:ea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Arial" panose="020B0604020202020204" pitchFamily="34" charset="0"/>
              </a:rPr>
              <a:t>Retail park shops are closing regularly without being replaced, leading to job losses among previous customers.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1" u="sng" dirty="0">
              <a:effectLst/>
              <a:latin typeface="+mn-lt"/>
              <a:ea typeface="Arial" panose="020B0604020202020204" pitchFamily="34" charset="0"/>
            </a:endParaRPr>
          </a:p>
          <a:p>
            <a:br>
              <a:rPr lang="en-GB" sz="1800" b="1" u="sng" dirty="0">
                <a:effectLst/>
                <a:latin typeface="+mn-lt"/>
                <a:ea typeface="Arial" panose="020B0604020202020204" pitchFamily="34" charset="0"/>
              </a:rPr>
            </a:br>
            <a:endParaRPr lang="en-GB" dirty="0">
              <a:effectLst/>
            </a:endParaRPr>
          </a:p>
          <a:p>
            <a:endParaRPr lang="en-GB" sz="1800" dirty="0">
              <a:effectLst/>
              <a:latin typeface="+mn-lt"/>
              <a:ea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B07358-C385-5419-7653-E59E963D148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324100" y="2733261"/>
            <a:ext cx="2716246" cy="18125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7DDDEEB-EF93-2F4F-1830-6925CD6C55E9}"/>
              </a:ext>
            </a:extLst>
          </p:cNvPr>
          <p:cNvSpPr txBox="1"/>
          <p:nvPr/>
        </p:nvSpPr>
        <p:spPr>
          <a:xfrm>
            <a:off x="9597752" y="5838013"/>
            <a:ext cx="2594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ctmirror.org/2025/08/01/ct-public-benefits-charge-electric-billsll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d/3.0/"/>
              </a:rPr>
              <a:t>CC BY-ND</a:t>
            </a:r>
            <a:endParaRPr lang="en-GB" sz="9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008E3AA-640C-8D26-8DD6-DFB8EE2349B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9337160" y="4937110"/>
            <a:ext cx="2690129" cy="178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0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Basil’s Bakery are facing.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(approx. 1 minute)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40000" lnSpcReduction="20000"/>
          </a:bodyPr>
          <a:lstStyle/>
          <a:p>
            <a:pPr marL="0" indent="0" fontAlgn="base">
              <a:buNone/>
            </a:pPr>
            <a:r>
              <a:rPr lang="en-GB" sz="5500" b="1" u="sng" dirty="0"/>
              <a:t>INTERNAL FACTORS</a:t>
            </a:r>
          </a:p>
          <a:p>
            <a:pPr fontAlgn="base"/>
            <a:endParaRPr lang="en-GB" dirty="0"/>
          </a:p>
          <a:p>
            <a:pPr fontAlgn="base"/>
            <a:r>
              <a:rPr lang="en-GB" sz="3500" dirty="0"/>
              <a:t>When we look at why Basil’s Bakery is stuck at a 25% sales drop, we must split the causes into what he can and can't control.</a:t>
            </a:r>
          </a:p>
          <a:p>
            <a:pPr marL="0" indent="0" fontAlgn="base">
              <a:buNone/>
            </a:pPr>
            <a:endParaRPr lang="en-GB" sz="3500" dirty="0"/>
          </a:p>
          <a:p>
            <a:pPr fontAlgn="base"/>
            <a:r>
              <a:rPr lang="en-GB" sz="3500" dirty="0"/>
              <a:t>Basil cannot offer delivery because he has to stay onsite to handle the baking responsibilities.</a:t>
            </a:r>
          </a:p>
          <a:p>
            <a:pPr fontAlgn="base"/>
            <a:endParaRPr lang="en-GB" sz="3500" dirty="0"/>
          </a:p>
          <a:p>
            <a:pPr fontAlgn="base"/>
            <a:r>
              <a:rPr lang="en-GB" sz="3500" dirty="0"/>
              <a:t>Unable to effectively manage phone orders especially during peak hours, which leads to long customers waiting.</a:t>
            </a:r>
          </a:p>
          <a:p>
            <a:pPr marL="0" indent="0" fontAlgn="base">
              <a:buNone/>
            </a:pPr>
            <a:endParaRPr lang="en-GB" sz="3500" dirty="0"/>
          </a:p>
          <a:p>
            <a:pPr fontAlgn="base"/>
            <a:r>
              <a:rPr lang="en-GB" sz="3500" dirty="0"/>
              <a:t>Difficulty in managing the finances due to fluctuating ingredient costs.</a:t>
            </a:r>
          </a:p>
          <a:p>
            <a:pPr marL="0" indent="0" fontAlgn="base">
              <a:buNone/>
            </a:pPr>
            <a:endParaRPr lang="en-GB" b="1" u="sng" dirty="0"/>
          </a:p>
          <a:p>
            <a:pPr marL="0" indent="0" fontAlgn="base">
              <a:buNone/>
            </a:pPr>
            <a:r>
              <a:rPr lang="en-GB" sz="5500" b="1" u="sng" dirty="0"/>
              <a:t>EXTERNAL FACTORS</a:t>
            </a:r>
          </a:p>
          <a:p>
            <a:pPr marL="0" indent="0" fontAlgn="base">
              <a:buNone/>
            </a:pPr>
            <a:endParaRPr lang="en-GB" b="1" u="sng" dirty="0"/>
          </a:p>
          <a:p>
            <a:pPr fontAlgn="base"/>
            <a:r>
              <a:rPr lang="en-GB" sz="3500" dirty="0"/>
              <a:t>Office workers are no longer in the retail park five days a week due to the shift in working practices </a:t>
            </a:r>
            <a:r>
              <a:rPr lang="en-GB" sz="3500" dirty="0" err="1"/>
              <a:t>i.e</a:t>
            </a:r>
            <a:r>
              <a:rPr lang="en-GB" sz="3500" dirty="0"/>
              <a:t> hybrid/working from home.</a:t>
            </a:r>
          </a:p>
          <a:p>
            <a:pPr fontAlgn="base"/>
            <a:endParaRPr lang="en-GB" sz="3500" dirty="0"/>
          </a:p>
          <a:p>
            <a:pPr fontAlgn="base"/>
            <a:r>
              <a:rPr lang="en-GB" sz="3500" dirty="0"/>
              <a:t>Add in rising electric bills, higher rent, and insurance, he’s facing major external pressures that he simply cannot control.</a:t>
            </a:r>
          </a:p>
          <a:p>
            <a:pPr marL="0" indent="0" fontAlgn="base">
              <a:buNone/>
            </a:pPr>
            <a:endParaRPr lang="en-GB" sz="3500" dirty="0"/>
          </a:p>
          <a:p>
            <a:pPr fontAlgn="base"/>
            <a:r>
              <a:rPr lang="en-GB" sz="3500" dirty="0"/>
              <a:t>High cost of the supply of organic produce due to crop failures – Environmental factors</a:t>
            </a:r>
          </a:p>
          <a:p>
            <a:pPr marL="0" indent="0" fontAlgn="base">
              <a:buNone/>
            </a:pPr>
            <a:endParaRPr lang="en-GB" dirty="0"/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D0B95-B2E3-A95C-D113-3535D71C2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What is a PESTEL </a:t>
            </a:r>
            <a:r>
              <a:rPr lang="en-GB" b="1" dirty="0" err="1"/>
              <a:t>Anaylsis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9B4C63-F77B-DC61-5145-24D49C3A49A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 PESTEL analysis studies the key external factors (Political, Economic, Social, Technological, Environmental and Legal) that influence an organisation.</a:t>
            </a:r>
          </a:p>
          <a:p>
            <a:pPr algn="ctr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It can be used in a range of different scenarios and can guide senior management in strategic decision making.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/>
              <a:t>Brooks, I. 2011)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4" name="Picture Placeholder 13" descr="PESTEL Analysis (PEST Analysis ...">
            <a:extLst>
              <a:ext uri="{FF2B5EF4-FFF2-40B4-BE49-F238E27FC236}">
                <a16:creationId xmlns:a16="http://schemas.microsoft.com/office/drawing/2014/main" id="{B8F2DAC8-DB76-004E-F6A3-0816FB6C0E7D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539" r="14539"/>
          <a:stretch>
            <a:fillRect/>
          </a:stretch>
        </p:blipFill>
        <p:spPr bwMode="auto"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2648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96C46-94A7-FFE6-DD87-AB21BFF2B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u="sng" dirty="0"/>
              <a:t>Advantages and Disadvantage of PESTEL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0EDF2-6FC9-0C18-80DC-E7AE56AC6E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Advantages</a:t>
            </a:r>
          </a:p>
          <a:p>
            <a:r>
              <a:rPr lang="en-GB" sz="1800" dirty="0"/>
              <a:t>Explains why sales dropped</a:t>
            </a:r>
          </a:p>
          <a:p>
            <a:r>
              <a:rPr lang="en-GB" sz="1800" dirty="0"/>
              <a:t>Points to where business can grow </a:t>
            </a:r>
            <a:r>
              <a:rPr lang="en-GB" sz="1800" dirty="0" err="1"/>
              <a:t>i.e</a:t>
            </a:r>
            <a:r>
              <a:rPr lang="en-GB" sz="1800" dirty="0"/>
              <a:t> online orders</a:t>
            </a:r>
          </a:p>
          <a:p>
            <a:r>
              <a:rPr lang="en-GB" sz="1800" dirty="0"/>
              <a:t>Points out the risks and flags increase in bills, insurance and rent etc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b="1" dirty="0"/>
              <a:t>Disadvantages</a:t>
            </a:r>
          </a:p>
          <a:p>
            <a:r>
              <a:rPr lang="en-GB" sz="1800" dirty="0"/>
              <a:t>Provides limited guidance on things like answering customer calls as will require maybe a SWOT analysis (The Sandwich Revolution, Accessed 9</a:t>
            </a:r>
            <a:r>
              <a:rPr lang="en-GB" sz="1800" baseline="30000" dirty="0"/>
              <a:t>th</a:t>
            </a:r>
            <a:r>
              <a:rPr lang="en-GB" sz="1800" dirty="0"/>
              <a:t> October 2026)</a:t>
            </a:r>
          </a:p>
          <a:p>
            <a:r>
              <a:rPr lang="en-GB" sz="1800" dirty="0"/>
              <a:t>Does not warn Basil that he may lack a workforce to be able to do deliveries.</a:t>
            </a:r>
          </a:p>
        </p:txBody>
      </p:sp>
    </p:spTree>
    <p:extLst>
      <p:ext uri="{BB962C8B-B14F-4D97-AF65-F5344CB8AC3E}">
        <p14:creationId xmlns:p14="http://schemas.microsoft.com/office/powerpoint/2010/main" val="85542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/>
              <a:t>Brooks, I. 2011)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0356748"/>
              </p:ext>
            </p:extLst>
          </p:nvPr>
        </p:nvGraphicFramePr>
        <p:xfrm>
          <a:off x="682304" y="2132013"/>
          <a:ext cx="10827391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Taxes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Lockdown restrictions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Employment trends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sz="1400" b="1" dirty="0"/>
                        <a:t>Utility bills/Rent taxes insurance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Post 2020 drop in Footfall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Pandemic factors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Working trends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Customer demand for delivery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No app for orders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No delivery service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Lockdown restrictions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Health and Safety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Organic produce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Climate change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C6EA0-F937-E875-4697-E82670AD0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2392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u="sng" dirty="0"/>
              <a:t>Cause and Effect</a:t>
            </a:r>
            <a:br>
              <a:rPr lang="en-GB" sz="3200" b="1" u="sng" dirty="0"/>
            </a:br>
            <a:endParaRPr lang="en-GB" sz="32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5B257-CE7B-3B86-3575-FFE4946C3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7788"/>
            <a:ext cx="10515600" cy="54491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What is Cause and Effect? – it is the relationship between why something happen and what happens as a result?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(Proctor, T. 2014) </a:t>
            </a:r>
            <a:endParaRPr lang="en-GB" sz="1600" dirty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CAUSE:	Covid -19 pandemic restrictions, ongoing local shop closures and the shift in 			working practices</a:t>
            </a:r>
          </a:p>
          <a:p>
            <a:r>
              <a:rPr lang="en-GB" sz="2000" dirty="0"/>
              <a:t>EFFECT:	Footfall and sales have remained stuck below 2019 levels</a:t>
            </a:r>
          </a:p>
          <a:p>
            <a:r>
              <a:rPr lang="en-GB" sz="2000" dirty="0"/>
              <a:t>CAUSE:	High volume of orders during peak hours as left Basil being </a:t>
            </a:r>
            <a:r>
              <a:rPr lang="en-GB" sz="2000" dirty="0" err="1"/>
              <a:t>uable</a:t>
            </a:r>
            <a:r>
              <a:rPr lang="en-GB" sz="2000" dirty="0"/>
              <a:t> to answer the 			calls</a:t>
            </a:r>
          </a:p>
          <a:p>
            <a:r>
              <a:rPr lang="en-GB" sz="2000" dirty="0"/>
              <a:t>EFFECT:	Longer waiting times and queues and frustrated customers	</a:t>
            </a:r>
          </a:p>
          <a:p>
            <a:r>
              <a:rPr lang="en-GB" sz="2000" dirty="0"/>
              <a:t>CAUSE:	Basil works alone and has to stay onsite</a:t>
            </a:r>
          </a:p>
          <a:p>
            <a:r>
              <a:rPr lang="en-GB" sz="2000" dirty="0"/>
              <a:t>EFFECT:	Cannot offer delivery service and therefore looses out on sales – loyal customers 		who now work from home</a:t>
            </a:r>
          </a:p>
          <a:p>
            <a:r>
              <a:rPr lang="en-GB" sz="2000" dirty="0"/>
              <a:t>CAUSE:	Rising overheads i.e. rent utility bills, insurance and the prices of organic `			ingredients		</a:t>
            </a:r>
          </a:p>
          <a:p>
            <a:r>
              <a:rPr lang="en-GB" sz="2000" dirty="0"/>
              <a:t>EFFECT:	Finances can be unpredictable making budgeting difficult and profit is uncertain</a:t>
            </a:r>
          </a:p>
        </p:txBody>
      </p:sp>
    </p:spTree>
    <p:extLst>
      <p:ext uri="{BB962C8B-B14F-4D97-AF65-F5344CB8AC3E}">
        <p14:creationId xmlns:p14="http://schemas.microsoft.com/office/powerpoint/2010/main" val="1408280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2253408"/>
            <a:ext cx="1524174" cy="1164162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646331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  <a:p>
            <a:pPr algn="ctr"/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646331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	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738664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  <a:p>
            <a:pPr algn="ctr"/>
            <a:r>
              <a:rPr lang="en-GB" sz="1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and Demographics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  <a:p>
            <a:pPr algn="ctr"/>
            <a:r>
              <a:rPr lang="en-GB" sz="1200" dirty="0">
                <a:solidFill>
                  <a:srgbClr val="7030A0"/>
                </a:solidFill>
              </a:rPr>
              <a:t>Sourcing &amp; Stock</a:t>
            </a:r>
            <a:endParaRPr lang="en-GB" sz="1200" b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  <a:p>
            <a:pPr algn="ctr"/>
            <a:r>
              <a:rPr lang="en-GB" sz="1200" dirty="0">
                <a:solidFill>
                  <a:srgbClr val="00B0F0"/>
                </a:solidFill>
              </a:rPr>
              <a:t>Financials &amp; Overheads</a:t>
            </a:r>
            <a:endParaRPr lang="en-GB" sz="1200" b="1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  <a:p>
            <a:pPr algn="ctr"/>
            <a:r>
              <a:rPr lang="en-GB" sz="1200" dirty="0">
                <a:solidFill>
                  <a:srgbClr val="00B050"/>
                </a:solidFill>
              </a:rPr>
              <a:t>External Retail Conditions</a:t>
            </a:r>
            <a:endParaRPr lang="en-GB" sz="1200" b="1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Drop in Sales and Profit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Neighbouring shops closing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Local retail park job losses customer base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Single worker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Shift to hybrid work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Rising overheads -rent, bills, rates, insurance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Outdated ordering te4chniques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changing organic ingredient prices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Long in-store queues</a:t>
            </a:r>
          </a:p>
          <a:p>
            <a:r>
              <a:rPr lang="en-GB" sz="1200" dirty="0"/>
              <a:t> cause lost sales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No online ordering website or app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No automated call- voicemail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No delivery option</a:t>
            </a:r>
          </a:p>
          <a:p>
            <a:r>
              <a:rPr lang="en-GB" sz="1200" dirty="0"/>
              <a:t>for WFH/remote users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Phone pre-orders fail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Sproull, R. (2018) </a:t>
            </a:r>
            <a:r>
              <a:rPr lang="en-GB" i="1" dirty="0"/>
              <a:t>The problem-solving, problem-prevention, and decision-making guide 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Environmental – external conditions. Hybrid working has reduced footfall, and nearby shop closures mean fewer visitors.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Technology &amp;Ordering – lack of digital presence, online ordering system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Capacity internally – Basil creates chaos due to doing everything himself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i.e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ordering cooking serving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Financial Overhead and supply – Costs like rent rates and energy are rising and also unpredictable ingredient prices due to weather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Brooks, I. (2011)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The international business environment : challenges and changes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2nd ed. Edited by J. Weatherston and G. Wilkinson. Harlow, England ;; New York : Financial Times/Prentice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Hall</a:t>
            </a:r>
            <a:r>
              <a:rPr lang="en-GB" sz="20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</a:t>
            </a:r>
            <a:endParaRPr lang="en-GB" sz="2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‘The Sandwich Revolution’. Available at: https://www.ncass.org.uk/news/the-sandwich-revolution-from-humble-sarnie-to-hottest-food-trend/, Accessed 9 September 2026</a:t>
            </a:r>
            <a:endParaRPr lang="en-GB" sz="2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‘BM Business Matters’.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https://bmmagazine.co.uk/news/5500-small-businesses-business-rates-review-reeves/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Accessed 9 September 2026</a:t>
            </a:r>
            <a:endParaRPr lang="en-GB" sz="20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Solving problems and making decisions.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Fifth edition. (2007). Amsterdam : Pergamon Flexible Learning, p. 1 online resource (xi, 134 pages)</a:t>
            </a: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Sproull, R. (2018)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The problem-solving, problem-prevention, and decision-making guide : organized and systematic roadmaps for managers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New York : Taylor &amp; Francis, p. 1 online resource.</a:t>
            </a:r>
          </a:p>
          <a:p>
            <a:pPr algn="just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Proctor, T. (2014)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Creative problem solving for managers : developing skills for decision making and innovation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Fourth edition. Edited by Tony Proctor author. London : Routledge.</a:t>
            </a:r>
            <a:endParaRPr lang="en-GB" sz="22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2197</TotalTime>
  <Words>1246</Words>
  <Application>Microsoft Office PowerPoint</Application>
  <PresentationFormat>Widescreen</PresentationFormat>
  <Paragraphs>178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Provide an Overview of your presentation.  (approx. 30 seconds)</vt:lpstr>
      <vt:lpstr>PowerPoint Presentation</vt:lpstr>
      <vt:lpstr>Provide an insight into the problems Basil’s Bakery are facing. (approx. 1 minute)</vt:lpstr>
      <vt:lpstr>What is a PESTEL Anaylsis </vt:lpstr>
      <vt:lpstr>Advantages and Disadvantage of PESTEL Analysis </vt:lpstr>
      <vt:lpstr>  Provide an application and discuss the information provided in your PESTEL Framework  (approx. 1 minute 30 seconds).  </vt:lpstr>
      <vt:lpstr>Cause and Effect </vt:lpstr>
      <vt:lpstr>PowerPoint Presentation</vt:lpstr>
      <vt:lpstr>Provide a summary of your Key Findings  </vt:lpstr>
      <vt:lpstr>Reference List: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Ruby Ali</cp:lastModifiedBy>
  <cp:revision>98</cp:revision>
  <dcterms:created xsi:type="dcterms:W3CDTF">2024-01-29T11:42:05Z</dcterms:created>
  <dcterms:modified xsi:type="dcterms:W3CDTF">2026-10-11T18:44:22Z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  <property fmtid="{D5CDD505-2E9C-101B-9397-08002B2CF9AE}" pid="3" name="MSIP_Label_8f41158c-2b72-419a-8904-6eaa65702ef4_Enabled">
    <vt:lpwstr>true</vt:lpwstr>
  </property>
  <property fmtid="{D5CDD505-2E9C-101B-9397-08002B2CF9AE}" pid="4" name="MSIP_Label_8f41158c-2b72-419a-8904-6eaa65702ef4_SetDate">
    <vt:lpwstr>2026-09-25T13:36:02Z</vt:lpwstr>
  </property>
  <property fmtid="{D5CDD505-2E9C-101B-9397-08002B2CF9AE}" pid="5" name="MSIP_Label_8f41158c-2b72-419a-8904-6eaa65702ef4_Method">
    <vt:lpwstr>Privileged</vt:lpwstr>
  </property>
  <property fmtid="{D5CDD505-2E9C-101B-9397-08002B2CF9AE}" pid="6" name="MSIP_Label_8f41158c-2b72-419a-8904-6eaa65702ef4_Name">
    <vt:lpwstr>UNCLASSIFIED</vt:lpwstr>
  </property>
  <property fmtid="{D5CDD505-2E9C-101B-9397-08002B2CF9AE}" pid="7" name="MSIP_Label_8f41158c-2b72-419a-8904-6eaa65702ef4_SiteId">
    <vt:lpwstr>1d23ed27-6f11-4050-874b-7e04ca535809</vt:lpwstr>
  </property>
  <property fmtid="{D5CDD505-2E9C-101B-9397-08002B2CF9AE}" pid="8" name="MSIP_Label_8f41158c-2b72-419a-8904-6eaa65702ef4_ActionId">
    <vt:lpwstr>fbcc38cd-7fb3-46cd-97cf-83b713d6248d</vt:lpwstr>
  </property>
  <property fmtid="{D5CDD505-2E9C-101B-9397-08002B2CF9AE}" pid="9" name="MSIP_Label_8f41158c-2b72-419a-8904-6eaa65702ef4_ContentBits">
    <vt:lpwstr>0</vt:lpwstr>
  </property>
  <property fmtid="{D5CDD505-2E9C-101B-9397-08002B2CF9AE}" pid="10" name="MSIP_Label_8f41158c-2b72-419a-8904-6eaa65702ef4_Tag">
    <vt:lpwstr>10, 0, 1, 1</vt:lpwstr>
  </property>
</Properties>
</file>