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7" r:id="rId2"/>
  </p:sldMasterIdLst>
  <p:notesMasterIdLst>
    <p:notesMasterId r:id="rId11"/>
  </p:notesMasterIdLst>
  <p:sldIdLst>
    <p:sldId id="351" r:id="rId3"/>
    <p:sldId id="301" r:id="rId4"/>
    <p:sldId id="267" r:id="rId5"/>
    <p:sldId id="731" r:id="rId6"/>
    <p:sldId id="322" r:id="rId7"/>
    <p:sldId id="732" r:id="rId8"/>
    <p:sldId id="296" r:id="rId9"/>
    <p:sldId id="73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9413A7-718E-41D7-8167-33A91219D8BA}" v="1" dt="2026-09-14T09:41:34.8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5420" autoAdjust="0"/>
  </p:normalViewPr>
  <p:slideViewPr>
    <p:cSldViewPr snapToGrid="0">
      <p:cViewPr varScale="1">
        <p:scale>
          <a:sx n="84" d="100"/>
          <a:sy n="84" d="100"/>
        </p:scale>
        <p:origin x="163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an Felices" userId="8e38ee09-c2ff-4103-943a-2518637016e9" providerId="ADAL" clId="{3D4A4162-3B1C-4C16-B3BC-185E2CDA108B}"/>
    <pc:docChg chg="custSel modSld">
      <pc:chgData name="Christian Felices" userId="8e38ee09-c2ff-4103-943a-2518637016e9" providerId="ADAL" clId="{3D4A4162-3B1C-4C16-B3BC-185E2CDA108B}" dt="2026-09-14T09:42:38.623" v="193" actId="20577"/>
      <pc:docMkLst>
        <pc:docMk/>
      </pc:docMkLst>
      <pc:sldChg chg="addSp delSp modSp mod">
        <pc:chgData name="Christian Felices" userId="8e38ee09-c2ff-4103-943a-2518637016e9" providerId="ADAL" clId="{3D4A4162-3B1C-4C16-B3BC-185E2CDA108B}" dt="2026-09-14T09:42:38.623" v="193" actId="20577"/>
        <pc:sldMkLst>
          <pc:docMk/>
          <pc:sldMk cId="598635878" sldId="733"/>
        </pc:sldMkLst>
        <pc:spChg chg="add mod">
          <ac:chgData name="Christian Felices" userId="8e38ee09-c2ff-4103-943a-2518637016e9" providerId="ADAL" clId="{3D4A4162-3B1C-4C16-B3BC-185E2CDA108B}" dt="2026-09-14T09:40:50.262" v="6" actId="207"/>
          <ac:spMkLst>
            <pc:docMk/>
            <pc:sldMk cId="598635878" sldId="733"/>
            <ac:spMk id="5" creationId="{DB7DE9F7-3696-FEEC-265A-87200C3370A3}"/>
          </ac:spMkLst>
        </pc:spChg>
        <pc:spChg chg="add mod">
          <ac:chgData name="Christian Felices" userId="8e38ee09-c2ff-4103-943a-2518637016e9" providerId="ADAL" clId="{3D4A4162-3B1C-4C16-B3BC-185E2CDA108B}" dt="2026-09-14T09:40:59.908" v="8" actId="1076"/>
          <ac:spMkLst>
            <pc:docMk/>
            <pc:sldMk cId="598635878" sldId="733"/>
            <ac:spMk id="8" creationId="{55874DED-6577-86C6-1B3C-555C21DBC652}"/>
          </ac:spMkLst>
        </pc:spChg>
        <pc:spChg chg="add mod">
          <ac:chgData name="Christian Felices" userId="8e38ee09-c2ff-4103-943a-2518637016e9" providerId="ADAL" clId="{3D4A4162-3B1C-4C16-B3BC-185E2CDA108B}" dt="2026-09-14T09:42:38.623" v="193" actId="20577"/>
          <ac:spMkLst>
            <pc:docMk/>
            <pc:sldMk cId="598635878" sldId="733"/>
            <ac:spMk id="13" creationId="{E034C0BE-1261-1947-AFA1-994B2BA05325}"/>
          </ac:spMkLst>
        </pc:spChg>
        <pc:picChg chg="del">
          <ac:chgData name="Christian Felices" userId="8e38ee09-c2ff-4103-943a-2518637016e9" providerId="ADAL" clId="{3D4A4162-3B1C-4C16-B3BC-185E2CDA108B}" dt="2026-09-14T09:40:18.455" v="0" actId="478"/>
          <ac:picMkLst>
            <pc:docMk/>
            <pc:sldMk cId="598635878" sldId="733"/>
            <ac:picMk id="3" creationId="{4F8F3ED2-4FC5-F0A6-2A4D-EF98880B2AB4}"/>
          </ac:picMkLst>
        </pc:picChg>
        <pc:picChg chg="add mod">
          <ac:chgData name="Christian Felices" userId="8e38ee09-c2ff-4103-943a-2518637016e9" providerId="ADAL" clId="{3D4A4162-3B1C-4C16-B3BC-185E2CDA108B}" dt="2026-09-14T09:40:37.352" v="4" actId="1076"/>
          <ac:picMkLst>
            <pc:docMk/>
            <pc:sldMk cId="598635878" sldId="733"/>
            <ac:picMk id="4" creationId="{37BB96A0-B2FD-2C44-1643-589DC7845C51}"/>
          </ac:picMkLst>
        </pc:picChg>
        <pc:cxnChg chg="add mod">
          <ac:chgData name="Christian Felices" userId="8e38ee09-c2ff-4103-943a-2518637016e9" providerId="ADAL" clId="{3D4A4162-3B1C-4C16-B3BC-185E2CDA108B}" dt="2026-09-14T09:41:24.030" v="12" actId="13822"/>
          <ac:cxnSpMkLst>
            <pc:docMk/>
            <pc:sldMk cId="598635878" sldId="733"/>
            <ac:cxnSpMk id="10" creationId="{5D6F0141-D755-F5AD-7C4B-AA6F5F8FC25F}"/>
          </ac:cxnSpMkLst>
        </pc:cxnChg>
        <pc:cxnChg chg="add mod">
          <ac:chgData name="Christian Felices" userId="8e38ee09-c2ff-4103-943a-2518637016e9" providerId="ADAL" clId="{3D4A4162-3B1C-4C16-B3BC-185E2CDA108B}" dt="2026-09-14T09:41:19.883" v="11" actId="13822"/>
          <ac:cxnSpMkLst>
            <pc:docMk/>
            <pc:sldMk cId="598635878" sldId="733"/>
            <ac:cxnSpMk id="12" creationId="{D01BD98C-C29C-8EBD-83DA-87F36225F410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36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3948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052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4302D-B325-7579-295E-BC189FDB47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2DD40E-15A6-E703-8C80-3A917B54A3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2CAC26-4675-07AE-7C2C-47CDA79137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33E744-8620-4F27-43AB-7E62F29DF5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0977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3933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98625E-3F6B-1F4E-93CD-E47FD8A1E4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957614-C002-B421-5A83-07644DADA6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12BB98-07C8-22A6-97F6-6E70D4E954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B66449-BB05-D74B-B984-587692F1BE8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6B352B-CE58-8244-A246-7FE01DB8FCC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442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866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085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098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166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410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739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114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86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966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848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1681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464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8365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4921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6203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8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1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8730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3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14/09/2026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952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2.jpe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32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9185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lnSpc>
                <a:spcPct val="150000"/>
              </a:lnSpc>
              <a:defRPr/>
            </a:pP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2400" dirty="0"/>
              <a:t>Module: BMSE5000D</a:t>
            </a:r>
            <a:br>
              <a:rPr lang="en-GB" altLang="en-US" sz="2400" dirty="0"/>
            </a:br>
            <a:r>
              <a:rPr lang="en-GB" sz="2400" dirty="0"/>
              <a:t>Design Thinking &amp; Co-Production</a:t>
            </a:r>
            <a:br>
              <a:rPr lang="en-GB" sz="2400" dirty="0"/>
            </a:b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3116"/>
            <a:ext cx="9144000" cy="1449125"/>
          </a:xfrm>
        </p:spPr>
        <p:txBody>
          <a:bodyPr/>
          <a:lstStyle/>
          <a:p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Online Learning 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b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Session 1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8564" y="149514"/>
            <a:ext cx="11345957" cy="1143000"/>
          </a:xfrm>
        </p:spPr>
        <p:txBody>
          <a:bodyPr>
            <a:normAutofit/>
          </a:bodyPr>
          <a:lstStyle/>
          <a:p>
            <a:r>
              <a:rPr lang="en-GB" dirty="0"/>
              <a:t>Agenda: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1D3571-BDF7-3890-22E1-2FD9A843A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2372" y="1815259"/>
            <a:ext cx="9567578" cy="2356691"/>
          </a:xfrm>
        </p:spPr>
        <p:txBody>
          <a:bodyPr/>
          <a:lstStyle/>
          <a:p>
            <a:r>
              <a:rPr lang="en-GB" sz="2800" dirty="0"/>
              <a:t>Module Overview</a:t>
            </a:r>
          </a:p>
          <a:p>
            <a:r>
              <a:rPr lang="en-GB" sz="2800" dirty="0"/>
              <a:t>Assessments</a:t>
            </a:r>
          </a:p>
          <a:p>
            <a:r>
              <a:rPr lang="en-GB" sz="2800" dirty="0"/>
              <a:t>Using Moodle – the importance of weekly tasks and activities for success</a:t>
            </a:r>
          </a:p>
        </p:txBody>
      </p:sp>
    </p:spTree>
    <p:extLst>
      <p:ext uri="{BB962C8B-B14F-4D97-AF65-F5344CB8AC3E}">
        <p14:creationId xmlns:p14="http://schemas.microsoft.com/office/powerpoint/2010/main" val="3650600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What is design thinking and why should I care? | Stanford Online">
            <a:extLst>
              <a:ext uri="{FF2B5EF4-FFF2-40B4-BE49-F238E27FC236}">
                <a16:creationId xmlns:a16="http://schemas.microsoft.com/office/drawing/2014/main" id="{ADC1A1EA-0F32-E591-F24F-60A36C79735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53" t="17003" r="-53" b="1"/>
          <a:stretch>
            <a:fillRect/>
          </a:stretch>
        </p:blipFill>
        <p:spPr>
          <a:xfrm>
            <a:off x="-6453" y="34290"/>
            <a:ext cx="12198453" cy="569065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8564" y="149514"/>
            <a:ext cx="11345957" cy="1143000"/>
          </a:xfrm>
        </p:spPr>
        <p:txBody>
          <a:bodyPr>
            <a:normAutofit/>
          </a:bodyPr>
          <a:lstStyle/>
          <a:p>
            <a:r>
              <a:rPr lang="en-GB" dirty="0"/>
              <a:t>Overview of the Module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3DD4A7-5A37-8FBC-C6F5-A0D011B49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345180" cy="2654935"/>
          </a:xfrm>
        </p:spPr>
        <p:txBody>
          <a:bodyPr/>
          <a:lstStyle/>
          <a:p>
            <a:r>
              <a:rPr lang="en-GB" sz="2400" b="1" dirty="0"/>
              <a:t>Design thinking </a:t>
            </a:r>
            <a:r>
              <a:rPr lang="en-GB" sz="2400" dirty="0"/>
              <a:t>is about creating solutions to complex ill-defined problems by placing people at the centre of the process</a:t>
            </a:r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3A511DA9-84B4-D163-0A45-45E9CFF6B60E}"/>
              </a:ext>
            </a:extLst>
          </p:cNvPr>
          <p:cNvSpPr txBox="1">
            <a:spLocks/>
          </p:cNvSpPr>
          <p:nvPr/>
        </p:nvSpPr>
        <p:spPr>
          <a:xfrm>
            <a:off x="8442960" y="1825625"/>
            <a:ext cx="3345180" cy="2243455"/>
          </a:xfrm>
          <a:prstGeom prst="rect">
            <a:avLst/>
          </a:prstGeom>
        </p:spPr>
        <p:txBody>
          <a:bodyPr/>
          <a:lstStyle>
            <a:lvl1pPr marL="128588" indent="-128588" algn="l" defTabSz="514350" rtl="0" eaLnBrk="1" latinLnBrk="0" hangingPunct="1">
              <a:lnSpc>
                <a:spcPct val="90000"/>
              </a:lnSpc>
              <a:spcBef>
                <a:spcPts val="563"/>
              </a:spcBef>
              <a:buFont typeface="Arial" panose="020B0604020202020204" pitchFamily="34" charset="0"/>
              <a:buChar char="•"/>
              <a:defRPr sz="15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85763" indent="-128588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42938" indent="-128588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12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00113" indent="-128588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57288" indent="-128588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14463" indent="-128588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1638" indent="-128588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8813" indent="-128588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85988" indent="-128588" algn="l" defTabSz="514350" rtl="0" eaLnBrk="1" latinLnBrk="0" hangingPunct="1">
              <a:lnSpc>
                <a:spcPct val="90000"/>
              </a:lnSpc>
              <a:spcBef>
                <a:spcPts val="281"/>
              </a:spcBef>
              <a:buFont typeface="Arial" panose="020B0604020202020204" pitchFamily="34" charset="0"/>
              <a:buChar char="•"/>
              <a:defRPr sz="1013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Co-Production </a:t>
            </a:r>
            <a:r>
              <a:rPr lang="en-GB" sz="2400" dirty="0"/>
              <a:t>is about engaging with diverse people through collaborative actions to deliver value</a:t>
            </a:r>
          </a:p>
        </p:txBody>
      </p:sp>
    </p:spTree>
    <p:extLst>
      <p:ext uri="{BB962C8B-B14F-4D97-AF65-F5344CB8AC3E}">
        <p14:creationId xmlns:p14="http://schemas.microsoft.com/office/powerpoint/2010/main" val="2807621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F082-F4D9-A044-B2B1-85C2596EA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FE8F1C-4DC0-2CCD-9684-101BE41D6BC8}"/>
              </a:ext>
            </a:extLst>
          </p:cNvPr>
          <p:cNvSpPr txBox="1"/>
          <p:nvPr/>
        </p:nvSpPr>
        <p:spPr>
          <a:xfrm>
            <a:off x="838200" y="1027910"/>
            <a:ext cx="941260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Component 1 </a:t>
            </a:r>
            <a:r>
              <a:rPr lang="en-GB" dirty="0"/>
              <a:t>– 2,000word portfolio that consists of 3 elements related to the subjects explored in weeks 1-6:</a:t>
            </a:r>
          </a:p>
          <a:p>
            <a:endParaRPr lang="en-GB" dirty="0"/>
          </a:p>
          <a:p>
            <a:pPr lvl="2"/>
            <a:r>
              <a:rPr lang="en-GB" b="1" dirty="0"/>
              <a:t>Section 1: Understanding the Challenge</a:t>
            </a:r>
            <a:endParaRPr lang="en-GB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Describe the challenge.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Explain how design thinking can help address it.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Reflect on what you learned through empathy and user-focused activities.</a:t>
            </a:r>
          </a:p>
          <a:p>
            <a:pPr lvl="2"/>
            <a:r>
              <a:rPr lang="en-GB" b="1" dirty="0"/>
              <a:t>Section 2: Working with People</a:t>
            </a:r>
            <a:endParaRPr lang="en-GB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Identify key stakeholders.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Explain how co-production could be used.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Discuss issues of power, inclusion and participation.</a:t>
            </a:r>
          </a:p>
          <a:p>
            <a:pPr lvl="2"/>
            <a:r>
              <a:rPr lang="en-GB" b="1" dirty="0"/>
              <a:t>Section 3: Ethical and Sustainable Practice</a:t>
            </a:r>
            <a:endParaRPr lang="en-GB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Consider ethical and cultural issues.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Discuss how collaborative approaches can support sustainable change.</a:t>
            </a:r>
          </a:p>
          <a:p>
            <a:pPr lvl="2"/>
            <a:endParaRPr lang="en-GB" dirty="0"/>
          </a:p>
          <a:p>
            <a:r>
              <a:rPr lang="en-GB" b="1" dirty="0"/>
              <a:t>Your report must include a minimum of 15 academic quality 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4075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A80E45-410D-321A-E8DA-07CE740201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4D720-3FD3-B523-5736-1A02D8CBD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Assessments Continued: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9E3B60-C8D9-28FB-A4C5-AFAA075DA9AE}"/>
              </a:ext>
            </a:extLst>
          </p:cNvPr>
          <p:cNvSpPr txBox="1"/>
          <p:nvPr/>
        </p:nvSpPr>
        <p:spPr>
          <a:xfrm>
            <a:off x="838200" y="1027910"/>
            <a:ext cx="941260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Component 2 </a:t>
            </a:r>
            <a:r>
              <a:rPr lang="en-GB" dirty="0"/>
              <a:t>– 15-minute recorded presentation that will:</a:t>
            </a:r>
          </a:p>
          <a:p>
            <a:endParaRPr lang="en-GB" dirty="0"/>
          </a:p>
          <a:p>
            <a:pPr lvl="3"/>
            <a:r>
              <a:rPr lang="en-GB" b="1" dirty="0"/>
              <a:t>1. Introduce the Challenge</a:t>
            </a:r>
            <a:endParaRPr lang="en-GB" sz="1200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en-GB" dirty="0"/>
              <a:t>What is the issue?</a:t>
            </a:r>
            <a:endParaRPr lang="en-GB" sz="1200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en-GB" dirty="0"/>
              <a:t>Why is it important?</a:t>
            </a:r>
            <a:endParaRPr lang="en-GB" sz="1200" dirty="0"/>
          </a:p>
          <a:p>
            <a:pPr lvl="3"/>
            <a:r>
              <a:rPr lang="en-GB" b="1" dirty="0"/>
              <a:t>2. Explain Your Proposed Solution</a:t>
            </a:r>
            <a:endParaRPr lang="en-GB" sz="1200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en-GB" dirty="0"/>
              <a:t>What are you proposing?</a:t>
            </a:r>
            <a:endParaRPr lang="en-GB" sz="1200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en-GB" dirty="0"/>
              <a:t>How does it address user or community needs?</a:t>
            </a:r>
            <a:endParaRPr lang="en-GB" sz="1200" dirty="0"/>
          </a:p>
          <a:p>
            <a:pPr lvl="3"/>
            <a:r>
              <a:rPr lang="en-GB" b="1" dirty="0"/>
              <a:t>3. Demonstrate Co-production</a:t>
            </a:r>
            <a:endParaRPr lang="en-GB" sz="1200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en-GB" dirty="0"/>
              <a:t>Who would be involved?</a:t>
            </a:r>
            <a:endParaRPr lang="en-GB" sz="1200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en-GB" dirty="0"/>
              <a:t>How would stakeholders contribute?</a:t>
            </a:r>
            <a:endParaRPr lang="en-GB" sz="1200" dirty="0"/>
          </a:p>
          <a:p>
            <a:pPr lvl="3"/>
            <a:r>
              <a:rPr lang="en-GB" b="1" dirty="0"/>
              <a:t>4. Discuss Sustainability and Impact</a:t>
            </a:r>
            <a:endParaRPr lang="en-GB" sz="1200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en-GB" dirty="0"/>
              <a:t>How could the solution create positive change?</a:t>
            </a:r>
            <a:endParaRPr lang="en-GB" sz="1200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en-GB" dirty="0"/>
              <a:t>What challenges might arise?</a:t>
            </a:r>
            <a:endParaRPr lang="en-GB" sz="1200" dirty="0"/>
          </a:p>
          <a:p>
            <a:r>
              <a:rPr lang="en-GB" dirty="0"/>
              <a:t> </a:t>
            </a:r>
            <a:endParaRPr lang="en-GB" sz="1200" dirty="0"/>
          </a:p>
          <a:p>
            <a:r>
              <a:rPr lang="en-GB" b="1" dirty="0"/>
              <a:t>Your Presentation should include a minimum of 10 references.</a:t>
            </a:r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8215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A7A8209-FB3F-9246-98C9-F488A7F43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91" y="161955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Using Moodle for this Module: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C42446-7F06-D166-3496-44B924FA16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6098" y="648892"/>
            <a:ext cx="8845202" cy="4986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13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2DBB86-5160-33DB-6621-64D0F73D31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7028315-52E0-7217-E761-45DC579B4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91" y="161955"/>
            <a:ext cx="10649272" cy="1143000"/>
          </a:xfrm>
        </p:spPr>
        <p:txBody>
          <a:bodyPr>
            <a:normAutofit/>
          </a:bodyPr>
          <a:lstStyle/>
          <a:p>
            <a:r>
              <a:rPr lang="en-GB" dirty="0"/>
              <a:t>Using Moodle for this Module: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BB96A0-B2FD-2C44-1643-589DC7845C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70" y="929995"/>
            <a:ext cx="8435340" cy="4027384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DB7DE9F7-3696-FEEC-265A-87200C3370A3}"/>
              </a:ext>
            </a:extLst>
          </p:cNvPr>
          <p:cNvSpPr/>
          <p:nvPr/>
        </p:nvSpPr>
        <p:spPr>
          <a:xfrm>
            <a:off x="640080" y="4217670"/>
            <a:ext cx="2274570" cy="400050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5874DED-6577-86C6-1B3C-555C21DBC652}"/>
              </a:ext>
            </a:extLst>
          </p:cNvPr>
          <p:cNvSpPr/>
          <p:nvPr/>
        </p:nvSpPr>
        <p:spPr>
          <a:xfrm>
            <a:off x="3558540" y="3429000"/>
            <a:ext cx="2274570" cy="400050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D6F0141-D755-F5AD-7C4B-AA6F5F8FC25F}"/>
              </a:ext>
            </a:extLst>
          </p:cNvPr>
          <p:cNvCxnSpPr>
            <a:endCxn id="8" idx="6"/>
          </p:cNvCxnSpPr>
          <p:nvPr/>
        </p:nvCxnSpPr>
        <p:spPr>
          <a:xfrm flipH="1">
            <a:off x="5833110" y="3211830"/>
            <a:ext cx="3345180" cy="4171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01BD98C-C29C-8EBD-83DA-87F36225F410}"/>
              </a:ext>
            </a:extLst>
          </p:cNvPr>
          <p:cNvCxnSpPr/>
          <p:nvPr/>
        </p:nvCxnSpPr>
        <p:spPr>
          <a:xfrm flipH="1">
            <a:off x="2914650" y="3223260"/>
            <a:ext cx="6286500" cy="11944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E034C0BE-1261-1947-AFA1-994B2BA05325}"/>
              </a:ext>
            </a:extLst>
          </p:cNvPr>
          <p:cNvSpPr txBox="1"/>
          <p:nvPr/>
        </p:nvSpPr>
        <p:spPr>
          <a:xfrm>
            <a:off x="9201150" y="1405890"/>
            <a:ext cx="26289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Within each module tile, will be multiple activities that must be completed.</a:t>
            </a:r>
          </a:p>
          <a:p>
            <a:endParaRPr lang="en-GB" dirty="0"/>
          </a:p>
          <a:p>
            <a:r>
              <a:rPr lang="en-GB" dirty="0"/>
              <a:t>These activities are not only learning opportunities, but also feed directly into your assessments</a:t>
            </a:r>
          </a:p>
        </p:txBody>
      </p:sp>
    </p:spTree>
    <p:extLst>
      <p:ext uri="{BB962C8B-B14F-4D97-AF65-F5344CB8AC3E}">
        <p14:creationId xmlns:p14="http://schemas.microsoft.com/office/powerpoint/2010/main" val="598635878"/>
      </p:ext>
    </p:extLst>
  </p:cSld>
  <p:clrMapOvr>
    <a:masterClrMapping/>
  </p:clrMapOvr>
</p:sld>
</file>

<file path=ppt/theme/theme1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321</Words>
  <Application>Microsoft Office PowerPoint</Application>
  <PresentationFormat>Widescreen</PresentationFormat>
  <Paragraphs>53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3_Title Slide 1</vt:lpstr>
      <vt:lpstr>ALAMO Theme</vt:lpstr>
      <vt:lpstr>   Module: BMSE5000D Design Thinking &amp; Co-Production   </vt:lpstr>
      <vt:lpstr>PowerPoint Presentation</vt:lpstr>
      <vt:lpstr>Agenda:</vt:lpstr>
      <vt:lpstr>Overview of the Module</vt:lpstr>
      <vt:lpstr>Assessments:</vt:lpstr>
      <vt:lpstr>Assessments Continued:</vt:lpstr>
      <vt:lpstr>Using Moodle for this Module:</vt:lpstr>
      <vt:lpstr>Using Moodle for this Module: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BMSK4005</dc:title>
  <dc:creator>Michaela Schriek</dc:creator>
  <cp:lastModifiedBy>Christian Felices</cp:lastModifiedBy>
  <cp:revision>11</cp:revision>
  <dcterms:created xsi:type="dcterms:W3CDTF">2017-12-11T18:00:04Z</dcterms:created>
  <dcterms:modified xsi:type="dcterms:W3CDTF">2026-09-14T09:42:47Z</dcterms:modified>
</cp:coreProperties>
</file>