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emf" ContentType="image/x-emf"/>
  <Default Extension="rels" ContentType="application/vnd.openxmlformats-package.relationships+xml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8" r:id="rId1"/>
  </p:sldMasterIdLst>
  <p:notesMasterIdLst>
    <p:notesMasterId r:id="rId33"/>
  </p:notesMasterIdLst>
  <p:handoutMasterIdLst>
    <p:handoutMasterId r:id="rId34"/>
  </p:handoutMasterIdLst>
  <p:sldIdLst>
    <p:sldId id="256" r:id="rId2"/>
    <p:sldId id="257" r:id="rId3"/>
    <p:sldId id="306" r:id="rId4"/>
    <p:sldId id="299" r:id="rId5"/>
    <p:sldId id="303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1" r:id="rId14"/>
    <p:sldId id="292" r:id="rId15"/>
    <p:sldId id="293" r:id="rId16"/>
    <p:sldId id="304" r:id="rId17"/>
    <p:sldId id="305" r:id="rId18"/>
    <p:sldId id="295" r:id="rId19"/>
    <p:sldId id="294" r:id="rId20"/>
    <p:sldId id="298" r:id="rId21"/>
    <p:sldId id="259" r:id="rId22"/>
    <p:sldId id="302" r:id="rId23"/>
    <p:sldId id="271" r:id="rId24"/>
    <p:sldId id="272" r:id="rId25"/>
    <p:sldId id="273" r:id="rId26"/>
    <p:sldId id="274" r:id="rId27"/>
    <p:sldId id="275" r:id="rId28"/>
    <p:sldId id="276" r:id="rId29"/>
    <p:sldId id="270" r:id="rId30"/>
    <p:sldId id="308" r:id="rId31"/>
    <p:sldId id="307" r:id="rId3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3" clrMode="gray" hiddenSlides="1" frameSlides="1"/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632"/>
    <p:restoredTop sz="94723"/>
  </p:normalViewPr>
  <p:slideViewPr>
    <p:cSldViewPr snapToGrid="0" snapToObjects="1">
      <p:cViewPr varScale="1">
        <p:scale>
          <a:sx n="63" d="100"/>
          <a:sy n="63" d="100"/>
        </p:scale>
        <p:origin x="-1912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9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notesMaster" Target="notesMasters/notesMaster1.xml"/><Relationship Id="rId34" Type="http://schemas.openxmlformats.org/officeDocument/2006/relationships/handoutMaster" Target="handoutMasters/handoutMaster1.xml"/><Relationship Id="rId35" Type="http://schemas.openxmlformats.org/officeDocument/2006/relationships/printerSettings" Target="printerSettings/printerSettings1.bin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viewProps" Target="viewProps.xml"/><Relationship Id="rId38" Type="http://schemas.openxmlformats.org/officeDocument/2006/relationships/theme" Target="theme/theme1.xml"/><Relationship Id="rId3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EBBF16-1DB7-7745-8129-51E5ECBDD80D}" type="datetimeFigureOut">
              <a:rPr lang="en-US" smtClean="0"/>
              <a:t>30/01/2020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71D0D-298A-DA46-A1D1-9B21882997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47026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82C4EC-1594-6C44-B6A9-4CE6DF6E2793}" type="datetimeFigureOut">
              <a:rPr lang="en-US" smtClean="0"/>
              <a:t>30/01/2020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FD6F13-A2F2-F642-80CB-3EF10918AE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6149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32770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y-GB">
              <a:latin typeface="Calibri" charset="0"/>
            </a:endParaRPr>
          </a:p>
        </p:txBody>
      </p:sp>
      <p:sp>
        <p:nvSpPr>
          <p:cNvPr id="3277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65C8974C-5DAE-CA4E-BA3F-91C4A9941472}" type="slidenum">
              <a:rPr lang="cy-GB" sz="1200"/>
              <a:pPr eaLnBrk="1" hangingPunct="1"/>
              <a:t>13</a:t>
            </a:fld>
            <a:endParaRPr lang="cy-GB" sz="120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Hawlfraint Canolfan Peniarth 2014</a:t>
            </a:r>
          </a:p>
        </p:txBody>
      </p:sp>
    </p:spTree>
    <p:extLst>
      <p:ext uri="{BB962C8B-B14F-4D97-AF65-F5344CB8AC3E}">
        <p14:creationId xmlns:p14="http://schemas.microsoft.com/office/powerpoint/2010/main" val="19109855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36866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y-GB">
              <a:latin typeface="Calibri" charset="0"/>
            </a:endParaRPr>
          </a:p>
        </p:txBody>
      </p:sp>
      <p:sp>
        <p:nvSpPr>
          <p:cNvPr id="3686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DF1E6FA7-F30F-6F43-9D47-8591AA717B81}" type="slidenum">
              <a:rPr lang="cy-GB" sz="1200"/>
              <a:pPr eaLnBrk="1" hangingPunct="1"/>
              <a:t>14</a:t>
            </a:fld>
            <a:endParaRPr lang="cy-GB" sz="120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Hawlfraint Canolfan Peniarth 2014</a:t>
            </a:r>
          </a:p>
        </p:txBody>
      </p:sp>
    </p:spTree>
    <p:extLst>
      <p:ext uri="{BB962C8B-B14F-4D97-AF65-F5344CB8AC3E}">
        <p14:creationId xmlns:p14="http://schemas.microsoft.com/office/powerpoint/2010/main" val="7874514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FD6F13-A2F2-F642-80CB-3EF10918AE0C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7589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1281" y="2091263"/>
            <a:ext cx="6801440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6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1575" y="4682062"/>
            <a:ext cx="6803136" cy="50292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4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31920" y="1327188"/>
            <a:ext cx="1280160" cy="457200"/>
          </a:xfrm>
        </p:spPr>
        <p:txBody>
          <a:bodyPr/>
          <a:lstStyle>
            <a:lvl1pPr algn="ctr">
              <a:defRPr sz="11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62EEAE7C-DAE4-0643-A213-ED7DDFC12C07}" type="datetimeFigureOut">
              <a:rPr lang="en-US" smtClean="0"/>
              <a:t>30/01/2020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104936" y="5211060"/>
            <a:ext cx="4429125" cy="228600"/>
          </a:xfrm>
        </p:spPr>
        <p:txBody>
          <a:bodyPr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212080"/>
            <a:ext cx="158391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30/01/2020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717" y="2094309"/>
            <a:ext cx="6803136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6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2718" y="4682062"/>
            <a:ext cx="6803136" cy="50292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31920" y="1325880"/>
            <a:ext cx="1280160" cy="457200"/>
          </a:xfrm>
        </p:spPr>
        <p:txBody>
          <a:bodyPr/>
          <a:lstStyle>
            <a:lvl1pPr algn="ctr">
              <a:defRPr lang="en-US" sz="11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62EEAE7C-DAE4-0643-A213-ED7DDFC12C07}" type="datetimeFigureOut">
              <a:rPr lang="en-US" smtClean="0"/>
              <a:t>30/01/2020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04679" y="5211060"/>
            <a:ext cx="4430268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8" y="5211060"/>
            <a:ext cx="1584198" cy="228600"/>
          </a:xfrm>
        </p:spPr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152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488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30/01/2020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520" y="2755898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756581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30/01/2020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30/01/2020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30/01/2020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84147" y="173736"/>
            <a:ext cx="6398514" cy="65105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7392"/>
            <a:ext cx="1823085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976" y="907143"/>
            <a:ext cx="5428856" cy="5043714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3085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30/01/2020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5258" y="6310086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3504"/>
            <a:ext cx="1824228" cy="1645920"/>
          </a:xfrm>
        </p:spPr>
        <p:txBody>
          <a:bodyPr anchor="b">
            <a:noAutofit/>
          </a:bodyPr>
          <a:lstStyle>
            <a:lvl1pPr algn="l">
              <a:defRPr sz="24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49" y="173736"/>
            <a:ext cx="6398514" cy="6510528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4228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62EEAE7C-DAE4-0643-A213-ED7DDFC12C07}" type="datetimeFigureOut">
              <a:rPr lang="en-US" smtClean="0"/>
              <a:t>30/01/2020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9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309360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30/01/2020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762000"/>
            <a:ext cx="177165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762000"/>
            <a:ext cx="60579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30/01/2020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NUL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6022" y="173736"/>
            <a:ext cx="8791956" cy="6510528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768096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4768" y="6309360"/>
            <a:ext cx="20574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2EEAE7C-DAE4-0643-A213-ED7DDFC12C07}" type="datetimeFigureOut">
              <a:rPr lang="en-US" smtClean="0"/>
              <a:t>30/01/2020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96896" y="6309360"/>
            <a:ext cx="3950208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3382" y="6309360"/>
            <a:ext cx="10972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Peniarth powerpoint background.pdf"/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-370220" y="-423170"/>
            <a:ext cx="9989319" cy="7629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186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NUL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NUL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NUL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Relationship Id="rId3" Type="http://schemas.openxmlformats.org/officeDocument/2006/relationships/image" Target="NUL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Relationship Id="rId3" Type="http://schemas.openxmlformats.org/officeDocument/2006/relationships/image" Target="NUL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NUL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3.e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NUL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NUL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NUL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NUL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5173" y="1952950"/>
            <a:ext cx="5895940" cy="1789174"/>
          </a:xfrm>
        </p:spPr>
        <p:txBody>
          <a:bodyPr/>
          <a:lstStyle/>
          <a:p>
            <a:r>
              <a:rPr lang="en-US" sz="5400" dirty="0"/>
              <a:t/>
            </a:r>
            <a:br>
              <a:rPr lang="en-US" sz="5400" dirty="0"/>
            </a:br>
            <a:r>
              <a:rPr lang="en-US" sz="5400" dirty="0" err="1"/>
              <a:t>Darlith</a:t>
            </a:r>
            <a:r>
              <a:rPr lang="en-US" sz="5400" dirty="0"/>
              <a:t> </a:t>
            </a:r>
            <a:r>
              <a:rPr lang="en-US" sz="5400" dirty="0" smtClean="0"/>
              <a:t>3</a:t>
            </a:r>
            <a:endParaRPr lang="en-US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1575" y="4011066"/>
            <a:ext cx="6803136" cy="828135"/>
          </a:xfrm>
        </p:spPr>
        <p:txBody>
          <a:bodyPr>
            <a:noAutofit/>
          </a:bodyPr>
          <a:lstStyle/>
          <a:p>
            <a:r>
              <a:rPr lang="en-US" sz="2400" dirty="0" err="1"/>
              <a:t>Sillafu</a:t>
            </a:r>
            <a:r>
              <a:rPr lang="en-US" sz="2400" dirty="0"/>
              <a:t> a </a:t>
            </a:r>
            <a:r>
              <a:rPr lang="en-US" sz="2400" dirty="0" err="1"/>
              <a:t>Threiglo</a:t>
            </a:r>
            <a:endParaRPr lang="en-US" sz="2400" dirty="0"/>
          </a:p>
          <a:p>
            <a:r>
              <a:rPr lang="en-US" sz="2400" dirty="0" smtClean="0"/>
              <a:t> </a:t>
            </a:r>
            <a:endParaRPr lang="en-US" sz="2400" dirty="0"/>
          </a:p>
          <a:p>
            <a:r>
              <a:rPr lang="en-US" sz="2400" dirty="0" err="1" smtClean="0"/>
              <a:t>Siw</a:t>
            </a:r>
            <a:r>
              <a:rPr lang="en-US" sz="2400" dirty="0" smtClean="0"/>
              <a:t> Jones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Nodau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34174"/>
            <a:ext cx="8229600" cy="4595515"/>
          </a:xfrm>
        </p:spPr>
        <p:txBody>
          <a:bodyPr>
            <a:normAutofit/>
          </a:bodyPr>
          <a:lstStyle/>
          <a:p>
            <a:r>
              <a:rPr lang="en-US" sz="2400" dirty="0" smtClean="0"/>
              <a:t> </a:t>
            </a:r>
            <a:r>
              <a:rPr lang="en-US" sz="2400" dirty="0" smtClean="0"/>
              <a:t> </a:t>
            </a:r>
            <a:r>
              <a:rPr lang="en-US" sz="3200" dirty="0" err="1" smtClean="0"/>
              <a:t>Rhannau</a:t>
            </a:r>
            <a:r>
              <a:rPr lang="en-US" sz="3200" dirty="0" smtClean="0"/>
              <a:t> </a:t>
            </a:r>
            <a:r>
              <a:rPr lang="en-US" sz="3200" dirty="0" err="1" smtClean="0"/>
              <a:t>ymadrodd</a:t>
            </a:r>
            <a:r>
              <a:rPr lang="en-US" sz="3200" dirty="0" smtClean="0"/>
              <a:t>: </a:t>
            </a:r>
            <a:r>
              <a:rPr lang="en-US" sz="3200" dirty="0" err="1" smtClean="0"/>
              <a:t>adolygu</a:t>
            </a:r>
            <a:endParaRPr lang="en-US" sz="3200" dirty="0"/>
          </a:p>
          <a:p>
            <a:endParaRPr lang="en-US" sz="3200" dirty="0"/>
          </a:p>
          <a:p>
            <a:r>
              <a:rPr lang="en-US" sz="3200" dirty="0"/>
              <a:t> </a:t>
            </a:r>
            <a:r>
              <a:rPr lang="en-US" sz="3200" dirty="0" smtClean="0"/>
              <a:t> </a:t>
            </a:r>
            <a:r>
              <a:rPr lang="en-US" sz="3200" dirty="0" err="1" smtClean="0"/>
              <a:t>Sillafu</a:t>
            </a:r>
            <a:r>
              <a:rPr lang="en-US" sz="3200" dirty="0" smtClean="0"/>
              <a:t>: </a:t>
            </a:r>
            <a:r>
              <a:rPr lang="en-US" sz="3200" dirty="0" err="1" smtClean="0"/>
              <a:t>rheolau</a:t>
            </a:r>
            <a:endParaRPr lang="en-US" sz="3200" dirty="0"/>
          </a:p>
          <a:p>
            <a:endParaRPr lang="en-US" sz="3200" dirty="0"/>
          </a:p>
          <a:p>
            <a:r>
              <a:rPr lang="en-US" sz="3200" dirty="0" smtClean="0"/>
              <a:t>  </a:t>
            </a:r>
            <a:r>
              <a:rPr lang="en-US" sz="3200" dirty="0" err="1" smtClean="0"/>
              <a:t>Treigladau</a:t>
            </a:r>
            <a:r>
              <a:rPr lang="en-US" sz="3200" dirty="0" smtClean="0"/>
              <a:t>:  </a:t>
            </a:r>
            <a:endParaRPr lang="en-US" sz="3200" dirty="0"/>
          </a:p>
          <a:p>
            <a:pPr lvl="1">
              <a:buFontTx/>
              <a:buChar char="-"/>
            </a:pPr>
            <a:r>
              <a:rPr lang="en-US" sz="3200" dirty="0" smtClean="0"/>
              <a:t> </a:t>
            </a:r>
            <a:r>
              <a:rPr lang="en-US" sz="3200" dirty="0" err="1"/>
              <a:t>rheolau</a:t>
            </a:r>
            <a:endParaRPr lang="en-US" sz="3200" dirty="0"/>
          </a:p>
          <a:p>
            <a:pPr lvl="1">
              <a:buFontTx/>
              <a:buChar char="-"/>
            </a:pPr>
            <a:r>
              <a:rPr lang="en-US" sz="3200" dirty="0" err="1"/>
              <a:t>g</a:t>
            </a:r>
            <a:r>
              <a:rPr lang="en-US" sz="3200" dirty="0" err="1" smtClean="0"/>
              <a:t>weithgareddau</a:t>
            </a:r>
            <a:r>
              <a:rPr lang="en-US" sz="3200" dirty="0" smtClean="0"/>
              <a:t> </a:t>
            </a:r>
            <a:endParaRPr lang="en-US" sz="3200" dirty="0" smtClean="0"/>
          </a:p>
          <a:p>
            <a:pPr lvl="1">
              <a:buFontTx/>
              <a:buChar char="-"/>
            </a:pP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030204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 Beth </a:t>
            </a:r>
            <a:r>
              <a:rPr lang="en-US" dirty="0" err="1" smtClean="0"/>
              <a:t>rydych</a:t>
            </a:r>
            <a:r>
              <a:rPr lang="en-US" dirty="0" smtClean="0"/>
              <a:t> </a:t>
            </a:r>
            <a:r>
              <a:rPr lang="en-US" dirty="0" err="1" smtClean="0"/>
              <a:t>wedi’i</a:t>
            </a:r>
            <a:r>
              <a:rPr lang="en-US" dirty="0" smtClean="0"/>
              <a:t> </a:t>
            </a:r>
            <a:r>
              <a:rPr lang="en-US" dirty="0" err="1" smtClean="0"/>
              <a:t>ddysgu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 smtClean="0">
                <a:latin typeface="Arial"/>
                <a:cs typeface="Arial"/>
              </a:rPr>
              <a:t> </a:t>
            </a:r>
          </a:p>
          <a:p>
            <a:pPr marL="0" indent="0">
              <a:buNone/>
            </a:pPr>
            <a:r>
              <a:rPr lang="en-US" sz="3200" dirty="0" err="1" smtClean="0">
                <a:latin typeface="Arial"/>
                <a:cs typeface="Arial"/>
              </a:rPr>
              <a:t>C</a:t>
            </a:r>
            <a:r>
              <a:rPr lang="en-US" sz="3200" dirty="0" err="1" smtClean="0">
                <a:latin typeface="Arial"/>
                <a:cs typeface="Arial"/>
              </a:rPr>
              <a:t>ofnodwch</a:t>
            </a:r>
            <a:r>
              <a:rPr lang="en-US" sz="3200" dirty="0" smtClean="0">
                <a:latin typeface="Arial"/>
                <a:cs typeface="Arial"/>
              </a:rPr>
              <a:t> </a:t>
            </a:r>
            <a:r>
              <a:rPr lang="en-US" sz="3200" dirty="0" err="1" smtClean="0">
                <a:latin typeface="Arial"/>
                <a:cs typeface="Arial"/>
              </a:rPr>
              <a:t>hyd</a:t>
            </a:r>
            <a:r>
              <a:rPr lang="en-US" sz="3200" dirty="0" smtClean="0">
                <a:latin typeface="Arial"/>
                <a:cs typeface="Arial"/>
              </a:rPr>
              <a:t> </a:t>
            </a:r>
            <a:r>
              <a:rPr lang="en-US" sz="3200" dirty="0" smtClean="0">
                <a:latin typeface="Arial"/>
                <a:cs typeface="Arial"/>
              </a:rPr>
              <a:t>at 5 </a:t>
            </a:r>
            <a:r>
              <a:rPr lang="en-US" sz="3200" dirty="0" err="1" smtClean="0">
                <a:latin typeface="Arial"/>
                <a:cs typeface="Arial"/>
              </a:rPr>
              <a:t>peth</a:t>
            </a:r>
            <a:r>
              <a:rPr lang="en-US" sz="3200" dirty="0" smtClean="0">
                <a:latin typeface="Arial"/>
                <a:cs typeface="Arial"/>
              </a:rPr>
              <a:t> </a:t>
            </a:r>
            <a:r>
              <a:rPr lang="en-US" sz="3200" dirty="0" err="1" smtClean="0">
                <a:latin typeface="Arial"/>
                <a:cs typeface="Arial"/>
              </a:rPr>
              <a:t>rydych</a:t>
            </a:r>
            <a:r>
              <a:rPr lang="en-US" sz="3200" dirty="0" smtClean="0">
                <a:latin typeface="Arial"/>
                <a:cs typeface="Arial"/>
              </a:rPr>
              <a:t> </a:t>
            </a:r>
            <a:r>
              <a:rPr lang="en-US" sz="3200" dirty="0" err="1" smtClean="0">
                <a:latin typeface="Arial"/>
                <a:cs typeface="Arial"/>
              </a:rPr>
              <a:t>wedi</a:t>
            </a:r>
            <a:r>
              <a:rPr lang="en-US" sz="3200" dirty="0" smtClean="0">
                <a:latin typeface="Arial"/>
                <a:cs typeface="Arial"/>
              </a:rPr>
              <a:t> </a:t>
            </a:r>
            <a:r>
              <a:rPr lang="en-US" sz="3200" dirty="0" err="1" smtClean="0">
                <a:latin typeface="Arial"/>
                <a:cs typeface="Arial"/>
              </a:rPr>
              <a:t>ei</a:t>
            </a:r>
            <a:r>
              <a:rPr lang="en-US" sz="3200" dirty="0" smtClean="0">
                <a:latin typeface="Arial"/>
                <a:cs typeface="Arial"/>
              </a:rPr>
              <a:t> </a:t>
            </a:r>
            <a:r>
              <a:rPr lang="en-US" sz="3200" dirty="0" err="1" smtClean="0">
                <a:latin typeface="Arial"/>
                <a:cs typeface="Arial"/>
              </a:rPr>
              <a:t>ddysgu</a:t>
            </a:r>
            <a:r>
              <a:rPr lang="en-US" sz="3200" dirty="0" smtClean="0">
                <a:latin typeface="Arial"/>
                <a:cs typeface="Arial"/>
              </a:rPr>
              <a:t> </a:t>
            </a:r>
            <a:r>
              <a:rPr lang="en-US" sz="3200" u="sng" dirty="0" err="1" smtClean="0">
                <a:latin typeface="Arial"/>
                <a:cs typeface="Arial"/>
              </a:rPr>
              <a:t>o’r</a:t>
            </a:r>
            <a:r>
              <a:rPr lang="en-US" sz="3200" u="sng" dirty="0" smtClean="0">
                <a:latin typeface="Arial"/>
                <a:cs typeface="Arial"/>
              </a:rPr>
              <a:t> </a:t>
            </a:r>
            <a:r>
              <a:rPr lang="en-US" sz="3200" u="sng" dirty="0" err="1" smtClean="0">
                <a:latin typeface="Arial"/>
                <a:cs typeface="Arial"/>
              </a:rPr>
              <a:t>newydd</a:t>
            </a:r>
            <a:r>
              <a:rPr lang="en-US" sz="3200" u="sng" dirty="0" smtClean="0">
                <a:latin typeface="Arial"/>
                <a:cs typeface="Arial"/>
              </a:rPr>
              <a:t> </a:t>
            </a:r>
            <a:r>
              <a:rPr lang="en-US" sz="3200" dirty="0" err="1" smtClean="0">
                <a:latin typeface="Arial"/>
                <a:cs typeface="Arial"/>
              </a:rPr>
              <a:t>yn</a:t>
            </a:r>
            <a:r>
              <a:rPr lang="en-US" sz="3200" dirty="0" smtClean="0">
                <a:latin typeface="Arial"/>
                <a:cs typeface="Arial"/>
              </a:rPr>
              <a:t> y </a:t>
            </a:r>
            <a:r>
              <a:rPr lang="en-US" sz="3200" dirty="0" err="1" smtClean="0">
                <a:latin typeface="Arial"/>
                <a:cs typeface="Arial"/>
              </a:rPr>
              <a:t>ddarlith</a:t>
            </a:r>
            <a:r>
              <a:rPr lang="en-US" sz="3200" dirty="0" smtClean="0">
                <a:latin typeface="Arial"/>
                <a:cs typeface="Arial"/>
              </a:rPr>
              <a:t> </a:t>
            </a:r>
            <a:r>
              <a:rPr lang="en-US" sz="3200" dirty="0" err="1" smtClean="0">
                <a:latin typeface="Arial"/>
                <a:cs typeface="Arial"/>
              </a:rPr>
              <a:t>hon</a:t>
            </a:r>
            <a:r>
              <a:rPr lang="en-US" sz="3200" dirty="0" smtClean="0">
                <a:latin typeface="Arial"/>
                <a:cs typeface="Arial"/>
              </a:rPr>
              <a:t>? </a:t>
            </a:r>
          </a:p>
          <a:p>
            <a:endParaRPr lang="en-US" sz="3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405477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7402" y="2382982"/>
            <a:ext cx="8712486" cy="3327545"/>
          </a:xfrm>
        </p:spPr>
        <p:txBody>
          <a:bodyPr>
            <a:norm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dirty="0" err="1" smtClean="0">
                <a:latin typeface="Segoe Print" charset="0"/>
                <a:ea typeface="Segoe Print" charset="0"/>
                <a:cs typeface="Segoe Print" charset="0"/>
              </a:rPr>
              <a:t>Tasgau</a:t>
            </a:r>
            <a:r>
              <a:rPr lang="en-US" sz="4400" dirty="0" smtClean="0">
                <a:latin typeface="Segoe Print" charset="0"/>
                <a:ea typeface="Segoe Print" charset="0"/>
                <a:cs typeface="Segoe Print" charset="0"/>
              </a:rPr>
              <a:t> </a:t>
            </a:r>
            <a:r>
              <a:rPr lang="en-US" sz="4400" dirty="0" err="1" smtClean="0">
                <a:latin typeface="Segoe Print" charset="0"/>
                <a:ea typeface="Segoe Print" charset="0"/>
                <a:cs typeface="Segoe Print" charset="0"/>
              </a:rPr>
              <a:t>Adolygu</a:t>
            </a:r>
            <a:endParaRPr lang="en-US" sz="4400" dirty="0" smtClean="0">
              <a:latin typeface="Segoe Print" charset="0"/>
              <a:ea typeface="Segoe Print" charset="0"/>
              <a:cs typeface="Segoe Print" charset="0"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lang="en-US" sz="2800" dirty="0" smtClean="0">
              <a:latin typeface="Segoe Print" charset="0"/>
              <a:ea typeface="Segoe Print" charset="0"/>
              <a:cs typeface="Segoe Print" charset="0"/>
            </a:endParaRPr>
          </a:p>
          <a:p>
            <a:pPr marL="0" indent="0" algn="ctr">
              <a:spcBef>
                <a:spcPts val="0"/>
              </a:spcBef>
              <a:buClrTx/>
              <a:buNone/>
              <a:defRPr/>
            </a:pPr>
            <a:r>
              <a:rPr lang="en-US" sz="2800" dirty="0" smtClean="0">
                <a:latin typeface="Segoe Print" charset="0"/>
                <a:ea typeface="Segoe Print" charset="0"/>
                <a:cs typeface="Segoe Print" charset="0"/>
              </a:rPr>
              <a:t> </a:t>
            </a:r>
            <a:r>
              <a:rPr lang="en-US" sz="2800" dirty="0" err="1" smtClean="0">
                <a:latin typeface="Segoe Print" charset="0"/>
                <a:ea typeface="Segoe Print" charset="0"/>
                <a:cs typeface="Segoe Print" charset="0"/>
              </a:rPr>
              <a:t>Archwilio</a:t>
            </a:r>
            <a:r>
              <a:rPr lang="en-US" sz="2800" dirty="0" smtClean="0">
                <a:latin typeface="Segoe Print" charset="0"/>
                <a:ea typeface="Segoe Print" charset="0"/>
                <a:cs typeface="Segoe Print" charset="0"/>
              </a:rPr>
              <a:t> </a:t>
            </a:r>
            <a:r>
              <a:rPr lang="en-US" sz="2800" dirty="0" err="1" smtClean="0">
                <a:latin typeface="Segoe Print" charset="0"/>
                <a:ea typeface="Segoe Print" charset="0"/>
                <a:cs typeface="Segoe Print" charset="0"/>
              </a:rPr>
              <a:t>testun</a:t>
            </a:r>
            <a:r>
              <a:rPr lang="en-US" sz="2800" dirty="0">
                <a:latin typeface="Segoe Print" charset="0"/>
                <a:ea typeface="Segoe Print" charset="0"/>
                <a:cs typeface="Segoe Print" charset="0"/>
              </a:rPr>
              <a:t> </a:t>
            </a:r>
            <a:r>
              <a:rPr lang="en-US" sz="2800" dirty="0" smtClean="0">
                <a:latin typeface="Segoe Print" charset="0"/>
                <a:ea typeface="Segoe Print" charset="0"/>
                <a:cs typeface="Segoe Print" charset="0"/>
              </a:rPr>
              <a:t>- </a:t>
            </a:r>
            <a:r>
              <a:rPr lang="en-US" sz="2800" dirty="0" err="1" smtClean="0">
                <a:latin typeface="Segoe Print" charset="0"/>
                <a:ea typeface="Segoe Print" charset="0"/>
                <a:cs typeface="Segoe Print" charset="0"/>
              </a:rPr>
              <a:t>adnabod</a:t>
            </a:r>
            <a:r>
              <a:rPr lang="en-US" sz="2800" dirty="0" smtClean="0">
                <a:latin typeface="Segoe Print" charset="0"/>
                <a:ea typeface="Segoe Print" charset="0"/>
                <a:cs typeface="Segoe Print" charset="0"/>
              </a:rPr>
              <a:t> </a:t>
            </a:r>
            <a:r>
              <a:rPr lang="en-US" sz="2800" dirty="0" err="1" smtClean="0">
                <a:latin typeface="Segoe Print" charset="0"/>
                <a:ea typeface="Segoe Print" charset="0"/>
                <a:cs typeface="Segoe Print" charset="0"/>
              </a:rPr>
              <a:t>rhannau</a:t>
            </a:r>
            <a:r>
              <a:rPr lang="en-US" sz="2800" dirty="0" smtClean="0">
                <a:latin typeface="Segoe Print" charset="0"/>
                <a:ea typeface="Segoe Print" charset="0"/>
                <a:cs typeface="Segoe Print" charset="0"/>
              </a:rPr>
              <a:t> </a:t>
            </a:r>
            <a:r>
              <a:rPr lang="en-US" sz="2800" dirty="0" err="1" smtClean="0">
                <a:latin typeface="Segoe Print" charset="0"/>
                <a:ea typeface="Segoe Print" charset="0"/>
                <a:cs typeface="Segoe Print" charset="0"/>
              </a:rPr>
              <a:t>ymadrodd</a:t>
            </a:r>
            <a:r>
              <a:rPr lang="en-US" sz="2800" dirty="0" smtClean="0">
                <a:latin typeface="Segoe Print" charset="0"/>
                <a:ea typeface="Segoe Print" charset="0"/>
                <a:cs typeface="Segoe Print" charset="0"/>
              </a:rPr>
              <a:t> </a:t>
            </a:r>
          </a:p>
          <a:p>
            <a:pPr marL="0" indent="0" algn="ctr">
              <a:spcBef>
                <a:spcPts val="0"/>
              </a:spcBef>
              <a:buClrTx/>
              <a:buNone/>
              <a:defRPr/>
            </a:pPr>
            <a:endParaRPr lang="en-US" sz="2800" dirty="0">
              <a:latin typeface="Segoe Print" charset="0"/>
              <a:ea typeface="Segoe Print" charset="0"/>
              <a:cs typeface="Segoe Print" charset="0"/>
            </a:endParaRPr>
          </a:p>
          <a:p>
            <a:pPr marL="0" indent="0">
              <a:spcBef>
                <a:spcPts val="0"/>
              </a:spcBef>
              <a:buClrTx/>
              <a:buNone/>
              <a:defRPr/>
            </a:pPr>
            <a:r>
              <a:rPr lang="en-US" sz="2800" dirty="0">
                <a:latin typeface="Segoe Print" charset="0"/>
                <a:ea typeface="Segoe Print" charset="0"/>
                <a:cs typeface="Segoe Print" charset="0"/>
              </a:rPr>
              <a:t> </a:t>
            </a:r>
            <a:r>
              <a:rPr lang="en-US" sz="2800" dirty="0" smtClean="0">
                <a:latin typeface="Segoe Print" charset="0"/>
                <a:ea typeface="Segoe Print" charset="0"/>
                <a:cs typeface="Segoe Print" charset="0"/>
              </a:rPr>
              <a:t>      </a:t>
            </a:r>
            <a:r>
              <a:rPr lang="en-US" sz="2800" dirty="0" err="1" smtClean="0">
                <a:latin typeface="Segoe Print" charset="0"/>
                <a:ea typeface="Segoe Print" charset="0"/>
                <a:cs typeface="Segoe Print" charset="0"/>
              </a:rPr>
              <a:t>Cwblhau’r</a:t>
            </a:r>
            <a:r>
              <a:rPr lang="en-US" sz="2800" dirty="0" smtClean="0">
                <a:latin typeface="Segoe Print" charset="0"/>
                <a:ea typeface="Segoe Print" charset="0"/>
                <a:cs typeface="Segoe Print" charset="0"/>
              </a:rPr>
              <a:t> grid</a:t>
            </a:r>
          </a:p>
          <a:p>
            <a:pPr marL="514350" marR="0" lvl="0" indent="-51435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sz="2800" dirty="0" smtClean="0">
              <a:latin typeface="Segoe Print" charset="0"/>
              <a:ea typeface="Segoe Print" charset="0"/>
              <a:cs typeface="Segoe Print" charset="0"/>
            </a:endParaRPr>
          </a:p>
          <a:p>
            <a:pPr marL="514350" marR="0" lvl="0" indent="-51435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eriod"/>
              <a:tabLst/>
              <a:defRPr/>
            </a:pPr>
            <a:endParaRPr lang="en-US" sz="2800" dirty="0" smtClean="0">
              <a:latin typeface="Segoe Print" charset="0"/>
              <a:ea typeface="Segoe Print" charset="0"/>
              <a:cs typeface="Segoe Print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03563" y="900453"/>
            <a:ext cx="7536873" cy="76944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en-US" sz="4400" b="1" dirty="0" err="1" smtClean="0">
                <a:latin typeface="Segoe Print" charset="0"/>
                <a:ea typeface="Segoe Print" charset="0"/>
                <a:cs typeface="Segoe Print" charset="0"/>
              </a:rPr>
              <a:t>Rhannau</a:t>
            </a:r>
            <a:r>
              <a:rPr lang="en-US" sz="4400" b="1" dirty="0" smtClean="0">
                <a:latin typeface="Segoe Print" charset="0"/>
                <a:ea typeface="Segoe Print" charset="0"/>
                <a:cs typeface="Segoe Print" charset="0"/>
              </a:rPr>
              <a:t> </a:t>
            </a:r>
            <a:r>
              <a:rPr lang="en-US" sz="4400" b="1" dirty="0" err="1" smtClean="0">
                <a:latin typeface="Segoe Print" charset="0"/>
                <a:ea typeface="Segoe Print" charset="0"/>
                <a:cs typeface="Segoe Print" charset="0"/>
              </a:rPr>
              <a:t>Ymadrodd</a:t>
            </a:r>
            <a:endParaRPr lang="en-US" sz="4400" b="1" dirty="0">
              <a:latin typeface="Segoe Print" charset="0"/>
              <a:ea typeface="Segoe Print" charset="0"/>
              <a:cs typeface="Segoe Prin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4245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66799" y="2022764"/>
            <a:ext cx="710738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7000" dirty="0" err="1">
                <a:latin typeface="Segoe Print" charset="0"/>
                <a:ea typeface="Segoe Print" charset="0"/>
                <a:cs typeface="Segoe Print" charset="0"/>
              </a:rPr>
              <a:t>Pwysigrwydd</a:t>
            </a:r>
            <a:r>
              <a:rPr lang="en-US" sz="7000" dirty="0">
                <a:latin typeface="Segoe Print" charset="0"/>
                <a:ea typeface="Segoe Print" charset="0"/>
                <a:cs typeface="Segoe Print" charset="0"/>
              </a:rPr>
              <a:t> </a:t>
            </a:r>
            <a:r>
              <a:rPr lang="en-US" sz="7000" dirty="0" err="1">
                <a:latin typeface="Segoe Print" charset="0"/>
                <a:ea typeface="Segoe Print" charset="0"/>
                <a:cs typeface="Segoe Print" charset="0"/>
              </a:rPr>
              <a:t>Sillafu</a:t>
            </a:r>
            <a:endParaRPr lang="en-US" sz="7000" dirty="0">
              <a:latin typeface="Segoe Print" charset="0"/>
              <a:ea typeface="Segoe Print" charset="0"/>
              <a:cs typeface="Segoe Prin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3859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Sillafu</a:t>
            </a:r>
            <a:endParaRPr lang="en-US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863" y="423282"/>
            <a:ext cx="1614831" cy="1595453"/>
          </a:xfrm>
          <a:prstGeom prst="rect">
            <a:avLst/>
          </a:prstGeom>
        </p:spPr>
      </p:pic>
      <p:sp>
        <p:nvSpPr>
          <p:cNvPr id="13" name="Cloud 12"/>
          <p:cNvSpPr/>
          <p:nvPr/>
        </p:nvSpPr>
        <p:spPr>
          <a:xfrm>
            <a:off x="753580" y="2262937"/>
            <a:ext cx="3365595" cy="1823373"/>
          </a:xfrm>
          <a:prstGeom prst="cloud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/>
              <a:t>Sawl</a:t>
            </a:r>
            <a:r>
              <a:rPr lang="en-US" sz="2000" dirty="0"/>
              <a:t> ‘n’ </a:t>
            </a:r>
            <a:r>
              <a:rPr lang="en-US" sz="2000" dirty="0" err="1"/>
              <a:t>sydd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y </a:t>
            </a:r>
            <a:r>
              <a:rPr lang="en-US" sz="2000" dirty="0" err="1"/>
              <a:t>gair</a:t>
            </a:r>
            <a:r>
              <a:rPr lang="en-US" sz="2000" dirty="0"/>
              <a:t> ‘</a:t>
            </a:r>
            <a:r>
              <a:rPr lang="en-US" sz="2000" dirty="0" err="1"/>
              <a:t>penderfynu</a:t>
            </a:r>
            <a:r>
              <a:rPr lang="en-US" sz="2000" dirty="0"/>
              <a:t>’?</a:t>
            </a:r>
          </a:p>
        </p:txBody>
      </p:sp>
      <p:sp>
        <p:nvSpPr>
          <p:cNvPr id="14" name="Cloud 13"/>
          <p:cNvSpPr/>
          <p:nvPr/>
        </p:nvSpPr>
        <p:spPr>
          <a:xfrm>
            <a:off x="5161822" y="1823373"/>
            <a:ext cx="3365595" cy="1405969"/>
          </a:xfrm>
          <a:prstGeom prst="cloud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/>
              <a:t>Oes</a:t>
            </a:r>
            <a:r>
              <a:rPr lang="en-US" sz="2000" dirty="0"/>
              <a:t> to </a:t>
            </a:r>
            <a:r>
              <a:rPr lang="en-US" sz="2000" dirty="0" err="1"/>
              <a:t>bach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</a:t>
            </a:r>
            <a:r>
              <a:rPr lang="en-US" sz="2000" dirty="0" err="1"/>
              <a:t>tŷ</a:t>
            </a:r>
            <a:r>
              <a:rPr lang="en-US" sz="2000" dirty="0"/>
              <a:t>?</a:t>
            </a:r>
          </a:p>
        </p:txBody>
      </p:sp>
      <p:sp>
        <p:nvSpPr>
          <p:cNvPr id="15" name="Cloud 14"/>
          <p:cNvSpPr/>
          <p:nvPr/>
        </p:nvSpPr>
        <p:spPr>
          <a:xfrm>
            <a:off x="3256822" y="4086310"/>
            <a:ext cx="3365595" cy="1823373"/>
          </a:xfrm>
          <a:prstGeom prst="cloud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/>
              <a:t>Beth </a:t>
            </a:r>
            <a:r>
              <a:rPr lang="en-US" sz="2000" dirty="0" err="1"/>
              <a:t>yw’r</a:t>
            </a:r>
            <a:r>
              <a:rPr lang="en-US" sz="2000" dirty="0"/>
              <a:t> </a:t>
            </a:r>
            <a:r>
              <a:rPr lang="en-US" sz="2000" dirty="0" err="1"/>
              <a:t>gwahaniaeth</a:t>
            </a:r>
            <a:r>
              <a:rPr lang="en-US" sz="2000" dirty="0"/>
              <a:t> </a:t>
            </a:r>
            <a:r>
              <a:rPr lang="en-US" sz="2000" dirty="0" err="1"/>
              <a:t>rhwng</a:t>
            </a:r>
            <a:r>
              <a:rPr lang="en-US" sz="2000" dirty="0"/>
              <a:t> ‘</a:t>
            </a:r>
            <a:r>
              <a:rPr lang="en-US" sz="2000" dirty="0" err="1"/>
              <a:t>cofrestri</a:t>
            </a:r>
            <a:r>
              <a:rPr lang="en-US" sz="2000" dirty="0"/>
              <a:t>’ a ‘</a:t>
            </a:r>
            <a:r>
              <a:rPr lang="en-US" sz="2000" dirty="0" err="1"/>
              <a:t>cofrestru</a:t>
            </a:r>
            <a:r>
              <a:rPr lang="en-US" sz="2000" dirty="0"/>
              <a:t>’?</a:t>
            </a:r>
          </a:p>
        </p:txBody>
      </p:sp>
    </p:spTree>
    <p:extLst>
      <p:ext uri="{BB962C8B-B14F-4D97-AF65-F5344CB8AC3E}">
        <p14:creationId xmlns:p14="http://schemas.microsoft.com/office/powerpoint/2010/main" val="19889237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Dyblu’r</a:t>
            </a:r>
            <a:r>
              <a:rPr lang="en-US" dirty="0"/>
              <a:t> ‘n’ a ‘r’ …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53565" y="1508826"/>
            <a:ext cx="55152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>
                <a:latin typeface="Arial Unicode MS"/>
                <a:cs typeface="Arial Unicode MS"/>
              </a:rPr>
              <a:t>Rhai</a:t>
            </a:r>
            <a:r>
              <a:rPr lang="en-US" sz="2000" dirty="0">
                <a:latin typeface="Arial Unicode MS"/>
                <a:cs typeface="Arial Unicode MS"/>
              </a:rPr>
              <a:t> </a:t>
            </a:r>
            <a:r>
              <a:rPr lang="en-US" sz="2000" dirty="0" err="1">
                <a:latin typeface="Arial Unicode MS"/>
                <a:cs typeface="Arial Unicode MS"/>
              </a:rPr>
              <a:t>rheolau</a:t>
            </a:r>
            <a:r>
              <a:rPr lang="en-US" sz="2000" dirty="0">
                <a:latin typeface="Arial Unicode MS"/>
                <a:cs typeface="Arial Unicode MS"/>
              </a:rPr>
              <a:t> </a:t>
            </a:r>
            <a:r>
              <a:rPr lang="en-US" sz="2000" dirty="0" err="1">
                <a:latin typeface="Arial Unicode MS"/>
                <a:cs typeface="Arial Unicode MS"/>
              </a:rPr>
              <a:t>i’n</a:t>
            </a:r>
            <a:r>
              <a:rPr lang="en-US" sz="2000" dirty="0">
                <a:latin typeface="Arial Unicode MS"/>
                <a:cs typeface="Arial Unicode MS"/>
              </a:rPr>
              <a:t> </a:t>
            </a:r>
            <a:r>
              <a:rPr lang="en-US" sz="2000" dirty="0" err="1">
                <a:latin typeface="Arial Unicode MS"/>
                <a:cs typeface="Arial Unicode MS"/>
              </a:rPr>
              <a:t>helpu</a:t>
            </a:r>
            <a:r>
              <a:rPr lang="en-US" sz="2000" dirty="0">
                <a:latin typeface="Arial Unicode MS"/>
                <a:cs typeface="Arial Unicode MS"/>
              </a:rPr>
              <a:t> </a:t>
            </a:r>
            <a:r>
              <a:rPr lang="en-US" sz="2000" dirty="0" err="1">
                <a:latin typeface="Arial Unicode MS"/>
                <a:cs typeface="Arial Unicode MS"/>
              </a:rPr>
              <a:t>i</a:t>
            </a:r>
            <a:r>
              <a:rPr lang="en-US" sz="2000" dirty="0">
                <a:latin typeface="Arial Unicode MS"/>
                <a:cs typeface="Arial Unicode MS"/>
              </a:rPr>
              <a:t> </a:t>
            </a:r>
            <a:r>
              <a:rPr lang="en-US" sz="2000" dirty="0" err="1">
                <a:latin typeface="Arial Unicode MS"/>
                <a:cs typeface="Arial Unicode MS"/>
              </a:rPr>
              <a:t>wybod</a:t>
            </a:r>
            <a:r>
              <a:rPr lang="en-US" sz="2000" dirty="0">
                <a:latin typeface="Arial Unicode MS"/>
                <a:cs typeface="Arial Unicode MS"/>
              </a:rPr>
              <a:t> </a:t>
            </a:r>
            <a:r>
              <a:rPr lang="en-US" sz="2000" dirty="0" err="1">
                <a:latin typeface="Arial Unicode MS"/>
                <a:cs typeface="Arial Unicode MS"/>
              </a:rPr>
              <a:t>sawl</a:t>
            </a:r>
            <a:r>
              <a:rPr lang="en-US" sz="2000" dirty="0">
                <a:latin typeface="Arial Unicode MS"/>
                <a:cs typeface="Arial Unicode MS"/>
              </a:rPr>
              <a:t> ‘n’ </a:t>
            </a:r>
            <a:r>
              <a:rPr lang="en-US" sz="2000" dirty="0" err="1">
                <a:latin typeface="Arial Unicode MS"/>
                <a:cs typeface="Arial Unicode MS"/>
              </a:rPr>
              <a:t>neu</a:t>
            </a:r>
            <a:r>
              <a:rPr lang="en-US" sz="2000" dirty="0">
                <a:latin typeface="Arial Unicode MS"/>
                <a:cs typeface="Arial Unicode MS"/>
              </a:rPr>
              <a:t> ‘r’!</a:t>
            </a:r>
          </a:p>
        </p:txBody>
      </p:sp>
      <p:grpSp>
        <p:nvGrpSpPr>
          <p:cNvPr id="8" name="Group 7"/>
          <p:cNvGrpSpPr/>
          <p:nvPr/>
        </p:nvGrpSpPr>
        <p:grpSpPr>
          <a:xfrm>
            <a:off x="712685" y="2506132"/>
            <a:ext cx="3582690" cy="1845733"/>
            <a:chOff x="2964818" y="2506132"/>
            <a:chExt cx="2963334" cy="1845733"/>
          </a:xfrm>
        </p:grpSpPr>
        <p:sp>
          <p:nvSpPr>
            <p:cNvPr id="6" name="Rounded Rectangular Callout 5"/>
            <p:cNvSpPr/>
            <p:nvPr/>
          </p:nvSpPr>
          <p:spPr>
            <a:xfrm>
              <a:off x="2964818" y="2506132"/>
              <a:ext cx="2963334" cy="1845733"/>
            </a:xfrm>
            <a:prstGeom prst="wedgeRoundRectCallout">
              <a:avLst>
                <a:gd name="adj1" fmla="val -63119"/>
                <a:gd name="adj2" fmla="val -11812"/>
                <a:gd name="adj3" fmla="val 16667"/>
              </a:avLst>
            </a:prstGeom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3134151" y="2734270"/>
              <a:ext cx="2658533" cy="14773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 err="1"/>
                <a:t>Dywedwch</a:t>
              </a:r>
              <a:r>
                <a:rPr lang="en-US" b="1" dirty="0"/>
                <a:t> “</a:t>
              </a:r>
              <a:r>
                <a:rPr lang="en-US" b="1" dirty="0" err="1"/>
                <a:t>tôn</a:t>
              </a:r>
              <a:r>
                <a:rPr lang="en-US" b="1" dirty="0"/>
                <a:t>”.</a:t>
              </a:r>
            </a:p>
            <a:p>
              <a:endParaRPr lang="en-US" b="1" dirty="0"/>
            </a:p>
            <a:p>
              <a:r>
                <a:rPr lang="en-US" b="1" dirty="0" err="1"/>
                <a:t>Nawr</a:t>
              </a:r>
              <a:r>
                <a:rPr lang="en-US" b="1" dirty="0"/>
                <a:t>, </a:t>
              </a:r>
              <a:r>
                <a:rPr lang="en-US" b="1" dirty="0" err="1"/>
                <a:t>dywedwch</a:t>
              </a:r>
              <a:r>
                <a:rPr lang="en-US" b="1" dirty="0"/>
                <a:t> “ton”</a:t>
              </a:r>
            </a:p>
            <a:p>
              <a:endParaRPr lang="en-US" b="1" dirty="0"/>
            </a:p>
            <a:p>
              <a:r>
                <a:rPr lang="en-US" b="1" dirty="0"/>
                <a:t>Beth </a:t>
              </a:r>
              <a:r>
                <a:rPr lang="en-US" b="1" dirty="0" err="1"/>
                <a:t>yw’r</a:t>
              </a:r>
              <a:r>
                <a:rPr lang="en-US" b="1" dirty="0"/>
                <a:t> </a:t>
              </a:r>
              <a:r>
                <a:rPr lang="en-US" b="1" dirty="0" err="1"/>
                <a:t>gwahaniaeth</a:t>
              </a:r>
              <a:r>
                <a:rPr lang="en-US" b="1" dirty="0"/>
                <a:t>?</a:t>
              </a:r>
            </a:p>
          </p:txBody>
        </p:sp>
      </p:grpSp>
      <p:sp>
        <p:nvSpPr>
          <p:cNvPr id="7" name="Rectangle 6"/>
          <p:cNvSpPr/>
          <p:nvPr/>
        </p:nvSpPr>
        <p:spPr>
          <a:xfrm>
            <a:off x="731520" y="4736849"/>
            <a:ext cx="7605656" cy="1631216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000" b="1" dirty="0" err="1"/>
              <a:t>Os</a:t>
            </a:r>
            <a:r>
              <a:rPr lang="en-US" sz="2000" b="1" dirty="0"/>
              <a:t> </a:t>
            </a:r>
            <a:r>
              <a:rPr lang="en-US" sz="2000" b="1" dirty="0" err="1"/>
              <a:t>yw’r</a:t>
            </a:r>
            <a:r>
              <a:rPr lang="en-US" sz="2000" b="1" dirty="0"/>
              <a:t> </a:t>
            </a:r>
            <a:r>
              <a:rPr lang="en-US" sz="2000" b="1" dirty="0" err="1"/>
              <a:t>llafariad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hir</a:t>
            </a:r>
            <a:r>
              <a:rPr lang="en-US" sz="2000" b="1" dirty="0"/>
              <a:t> </a:t>
            </a:r>
            <a:r>
              <a:rPr lang="en-US" sz="2000" b="1" dirty="0" err="1"/>
              <a:t>mewn</a:t>
            </a:r>
            <a:r>
              <a:rPr lang="en-US" sz="2000" b="1" dirty="0"/>
              <a:t> </a:t>
            </a:r>
            <a:r>
              <a:rPr lang="en-US" sz="2000" b="1" dirty="0" err="1"/>
              <a:t>gair</a:t>
            </a:r>
            <a:r>
              <a:rPr lang="en-US" sz="2000" b="1" dirty="0"/>
              <a:t> </a:t>
            </a:r>
            <a:r>
              <a:rPr lang="en-US" sz="2000" b="1" dirty="0" err="1"/>
              <a:t>unsill</a:t>
            </a:r>
            <a:r>
              <a:rPr lang="en-US" sz="2000" b="1" dirty="0"/>
              <a:t>, </a:t>
            </a:r>
            <a:r>
              <a:rPr lang="en-US" sz="2000" b="1" dirty="0" err="1"/>
              <a:t>dydyn</a:t>
            </a:r>
            <a:r>
              <a:rPr lang="en-US" sz="2000" b="1" dirty="0"/>
              <a:t> </a:t>
            </a:r>
            <a:r>
              <a:rPr lang="en-US" sz="2000" b="1" dirty="0" err="1"/>
              <a:t>ni</a:t>
            </a:r>
            <a:r>
              <a:rPr lang="en-US" sz="2000" b="1" dirty="0"/>
              <a:t> </a:t>
            </a:r>
            <a:r>
              <a:rPr lang="en-US" sz="2000" b="1" dirty="0" err="1"/>
              <a:t>ddim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dyblu</a:t>
            </a:r>
            <a:r>
              <a:rPr lang="en-US" sz="2000" b="1" dirty="0"/>
              <a:t> </a:t>
            </a:r>
            <a:r>
              <a:rPr lang="en-US" sz="2000" b="1" dirty="0" err="1"/>
              <a:t>wrth</a:t>
            </a:r>
            <a:r>
              <a:rPr lang="en-US" sz="2000" b="1" dirty="0"/>
              <a:t> </a:t>
            </a:r>
            <a:r>
              <a:rPr lang="en-US" sz="2000" b="1" dirty="0" err="1"/>
              <a:t>ychwanegu</a:t>
            </a:r>
            <a:r>
              <a:rPr lang="en-US" sz="2000" b="1" dirty="0"/>
              <a:t> </a:t>
            </a:r>
            <a:r>
              <a:rPr lang="en-US" sz="2000" b="1" dirty="0" err="1"/>
              <a:t>sillaf</a:t>
            </a:r>
            <a:r>
              <a:rPr lang="en-US" sz="2000" b="1" dirty="0"/>
              <a:t>, </a:t>
            </a:r>
          </a:p>
          <a:p>
            <a:pPr algn="ctr"/>
            <a:endParaRPr lang="en-US" sz="2000" b="1" dirty="0"/>
          </a:p>
          <a:p>
            <a:pPr algn="ctr"/>
            <a:r>
              <a:rPr lang="en-US" sz="2000" b="1" dirty="0" err="1"/>
              <a:t>e.e</a:t>
            </a:r>
            <a:r>
              <a:rPr lang="en-US" sz="2000" b="1" dirty="0"/>
              <a:t>. </a:t>
            </a:r>
            <a:r>
              <a:rPr lang="en-US" sz="2000" b="1" dirty="0" err="1"/>
              <a:t>môr</a:t>
            </a:r>
            <a:r>
              <a:rPr lang="en-US" sz="2000" b="1" dirty="0"/>
              <a:t> &gt; </a:t>
            </a:r>
            <a:r>
              <a:rPr lang="en-US" sz="2000" b="1" dirty="0" err="1"/>
              <a:t>moroedd</a:t>
            </a:r>
            <a:r>
              <a:rPr lang="en-US" sz="2000" b="1" dirty="0"/>
              <a:t>, </a:t>
            </a:r>
            <a:r>
              <a:rPr lang="en-US" sz="2000" b="1" dirty="0" err="1"/>
              <a:t>tôn</a:t>
            </a:r>
            <a:r>
              <a:rPr lang="en-US" sz="2000" b="1" dirty="0"/>
              <a:t> &gt; </a:t>
            </a:r>
            <a:r>
              <a:rPr lang="en-US" sz="2000" b="1" dirty="0" err="1"/>
              <a:t>tonau</a:t>
            </a:r>
            <a:r>
              <a:rPr lang="en-US" sz="2000" b="1" dirty="0"/>
              <a:t>, </a:t>
            </a:r>
          </a:p>
          <a:p>
            <a:pPr algn="ctr"/>
            <a:r>
              <a:rPr lang="en-US" sz="2000" b="1" u="sng" dirty="0"/>
              <a:t>OND</a:t>
            </a:r>
            <a:r>
              <a:rPr lang="en-US" sz="2000" b="1" dirty="0"/>
              <a:t>  ton &gt; </a:t>
            </a:r>
            <a:r>
              <a:rPr lang="en-US" sz="2000" b="1" dirty="0" err="1"/>
              <a:t>tonnau</a:t>
            </a:r>
            <a:r>
              <a:rPr lang="en-US" sz="2000" b="1" dirty="0"/>
              <a:t> </a:t>
            </a:r>
            <a:r>
              <a:rPr lang="en-US" sz="2000" b="1" dirty="0" err="1"/>
              <a:t>achos</a:t>
            </a:r>
            <a:r>
              <a:rPr lang="en-US" sz="2000" b="1" dirty="0"/>
              <a:t> </a:t>
            </a:r>
            <a:r>
              <a:rPr lang="en-US" sz="2000" b="1" dirty="0" err="1"/>
              <a:t>llafariad</a:t>
            </a:r>
            <a:r>
              <a:rPr lang="en-US" sz="2000" b="1" dirty="0"/>
              <a:t> </a:t>
            </a:r>
            <a:r>
              <a:rPr lang="en-US" sz="2000" b="1" dirty="0" err="1"/>
              <a:t>byr</a:t>
            </a:r>
            <a:r>
              <a:rPr lang="en-US" sz="2000" b="1" dirty="0"/>
              <a:t> </a:t>
            </a:r>
            <a:r>
              <a:rPr lang="en-US" sz="2000" b="1" dirty="0" err="1"/>
              <a:t>sydd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y </a:t>
            </a:r>
            <a:r>
              <a:rPr lang="en-US" sz="2000" b="1" dirty="0" err="1"/>
              <a:t>gair</a:t>
            </a:r>
            <a:r>
              <a:rPr lang="en-US" sz="2000" b="1" dirty="0"/>
              <a:t> </a:t>
            </a:r>
            <a:r>
              <a:rPr lang="en-US" sz="2000" b="1" dirty="0" err="1"/>
              <a:t>unsill</a:t>
            </a:r>
            <a:r>
              <a:rPr lang="en-US" sz="2000" b="1" dirty="0"/>
              <a:t>.</a:t>
            </a:r>
          </a:p>
        </p:txBody>
      </p:sp>
      <p:sp>
        <p:nvSpPr>
          <p:cNvPr id="10" name="Rounded Rectangular Callout 9"/>
          <p:cNvSpPr/>
          <p:nvPr/>
        </p:nvSpPr>
        <p:spPr>
          <a:xfrm>
            <a:off x="5020732" y="2506132"/>
            <a:ext cx="3316444" cy="1845733"/>
          </a:xfrm>
          <a:prstGeom prst="wedgeRoundRectCallout">
            <a:avLst>
              <a:gd name="adj1" fmla="val -63119"/>
              <a:gd name="adj2" fmla="val -11812"/>
              <a:gd name="adj3" fmla="val 16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Nawr</a:t>
            </a:r>
            <a:r>
              <a:rPr lang="en-US" dirty="0"/>
              <a:t>, </a:t>
            </a:r>
            <a:r>
              <a:rPr lang="en-US" dirty="0" err="1"/>
              <a:t>beth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digwydd</a:t>
            </a:r>
            <a:r>
              <a:rPr lang="en-US" dirty="0"/>
              <a:t> pan </a:t>
            </a:r>
            <a:r>
              <a:rPr lang="en-US" dirty="0" err="1"/>
              <a:t>fyddwn</a:t>
            </a:r>
            <a:r>
              <a:rPr lang="en-US" dirty="0"/>
              <a:t> </a:t>
            </a:r>
            <a:r>
              <a:rPr lang="en-US" dirty="0" err="1"/>
              <a:t>ni’n</a:t>
            </a:r>
            <a:r>
              <a:rPr lang="en-US" dirty="0"/>
              <a:t> </a:t>
            </a:r>
            <a:r>
              <a:rPr lang="en-US" dirty="0" err="1"/>
              <a:t>ychwanegu</a:t>
            </a:r>
            <a:r>
              <a:rPr lang="en-US" dirty="0"/>
              <a:t> </a:t>
            </a:r>
            <a:r>
              <a:rPr lang="en-US" dirty="0" err="1"/>
              <a:t>sillaf</a:t>
            </a:r>
            <a:r>
              <a:rPr lang="en-US" dirty="0"/>
              <a:t> …</a:t>
            </a:r>
          </a:p>
          <a:p>
            <a:pPr algn="ctr"/>
            <a:endParaRPr lang="en-US" dirty="0"/>
          </a:p>
          <a:p>
            <a:pPr algn="ctr"/>
            <a:r>
              <a:rPr lang="en-US" dirty="0" err="1"/>
              <a:t>tôn</a:t>
            </a:r>
            <a:r>
              <a:rPr lang="en-US" dirty="0"/>
              <a:t> &gt; </a:t>
            </a:r>
            <a:r>
              <a:rPr lang="en-US" dirty="0" err="1"/>
              <a:t>tonau</a:t>
            </a:r>
            <a:endParaRPr lang="en-US" dirty="0"/>
          </a:p>
          <a:p>
            <a:pPr algn="ctr"/>
            <a:r>
              <a:rPr lang="en-US" dirty="0"/>
              <a:t>ton &gt; </a:t>
            </a:r>
            <a:r>
              <a:rPr lang="en-US" dirty="0" err="1"/>
              <a:t>tonnau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6136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Dyblu</a:t>
            </a:r>
            <a:r>
              <a:rPr lang="en-US" dirty="0"/>
              <a:t> ‘n’ a ‘r’ …</a:t>
            </a:r>
          </a:p>
        </p:txBody>
      </p:sp>
      <p:sp>
        <p:nvSpPr>
          <p:cNvPr id="6" name="Rectangle 5"/>
          <p:cNvSpPr/>
          <p:nvPr/>
        </p:nvSpPr>
        <p:spPr>
          <a:xfrm>
            <a:off x="380360" y="1755819"/>
            <a:ext cx="8383280" cy="2000548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000" dirty="0" err="1">
                <a:solidFill>
                  <a:srgbClr val="FF0000"/>
                </a:solidFill>
              </a:rPr>
              <a:t>Os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ydyn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ni’n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ychwanegu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sillaf</a:t>
            </a:r>
            <a:r>
              <a:rPr lang="en-US" sz="2000" dirty="0">
                <a:solidFill>
                  <a:srgbClr val="FF0000"/>
                </a:solidFill>
              </a:rPr>
              <a:t> at air </a:t>
            </a:r>
            <a:r>
              <a:rPr lang="en-US" sz="2000" dirty="0" err="1">
                <a:solidFill>
                  <a:srgbClr val="FF0000"/>
                </a:solidFill>
              </a:rPr>
              <a:t>sy’n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gorffen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gyda</a:t>
            </a:r>
            <a:r>
              <a:rPr lang="en-US" sz="2000" dirty="0">
                <a:solidFill>
                  <a:srgbClr val="FF0000"/>
                </a:solidFill>
              </a:rPr>
              <a:t> ‘-</a:t>
            </a:r>
            <a:r>
              <a:rPr lang="en-US" sz="2000" dirty="0" err="1">
                <a:solidFill>
                  <a:srgbClr val="FF0000"/>
                </a:solidFill>
              </a:rPr>
              <a:t>nt</a:t>
            </a:r>
            <a:r>
              <a:rPr lang="en-US" sz="2000" dirty="0">
                <a:solidFill>
                  <a:srgbClr val="FF0000"/>
                </a:solidFill>
              </a:rPr>
              <a:t>’, </a:t>
            </a:r>
          </a:p>
          <a:p>
            <a:pPr algn="ctr"/>
            <a:r>
              <a:rPr lang="en-US" sz="2000" dirty="0" err="1">
                <a:solidFill>
                  <a:srgbClr val="FF0000"/>
                </a:solidFill>
              </a:rPr>
              <a:t>rydyn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ni’n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colli’r</a:t>
            </a:r>
            <a:r>
              <a:rPr lang="en-US" sz="2000" dirty="0">
                <a:solidFill>
                  <a:srgbClr val="FF0000"/>
                </a:solidFill>
              </a:rPr>
              <a:t> ‘t’ ac </a:t>
            </a:r>
            <a:r>
              <a:rPr lang="en-US" sz="2000" dirty="0" err="1">
                <a:solidFill>
                  <a:srgbClr val="FF0000"/>
                </a:solidFill>
              </a:rPr>
              <a:t>yn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dyblu’r</a:t>
            </a:r>
            <a:r>
              <a:rPr lang="en-US" sz="2000" dirty="0">
                <a:solidFill>
                  <a:srgbClr val="FF0000"/>
                </a:solidFill>
              </a:rPr>
              <a:t> ‘n’, </a:t>
            </a:r>
          </a:p>
          <a:p>
            <a:pPr algn="ctr"/>
            <a:endParaRPr lang="en-US" sz="2000" dirty="0">
              <a:solidFill>
                <a:srgbClr val="FF0000"/>
              </a:solidFill>
            </a:endParaRPr>
          </a:p>
          <a:p>
            <a:pPr algn="ctr"/>
            <a:r>
              <a:rPr lang="en-US" sz="2000" dirty="0" err="1">
                <a:solidFill>
                  <a:srgbClr val="FF0000"/>
                </a:solidFill>
              </a:rPr>
              <a:t>e.e</a:t>
            </a:r>
            <a:r>
              <a:rPr lang="en-US" sz="2000" dirty="0">
                <a:solidFill>
                  <a:srgbClr val="FF0000"/>
                </a:solidFill>
              </a:rPr>
              <a:t>. cant  &gt; </a:t>
            </a:r>
            <a:r>
              <a:rPr lang="en-US" sz="2000" dirty="0" err="1">
                <a:solidFill>
                  <a:srgbClr val="FF0000"/>
                </a:solidFill>
              </a:rPr>
              <a:t>cannoedd</a:t>
            </a:r>
            <a:endParaRPr lang="en-US" sz="2000" dirty="0">
              <a:solidFill>
                <a:srgbClr val="FF0000"/>
              </a:solidFill>
            </a:endParaRPr>
          </a:p>
          <a:p>
            <a:pPr algn="ctr"/>
            <a:r>
              <a:rPr lang="en-US" sz="2000" dirty="0">
                <a:solidFill>
                  <a:srgbClr val="FF0000"/>
                </a:solidFill>
              </a:rPr>
              <a:t>punt  &gt; </a:t>
            </a:r>
            <a:r>
              <a:rPr lang="en-US" sz="2000" dirty="0" err="1">
                <a:solidFill>
                  <a:srgbClr val="FF0000"/>
                </a:solidFill>
              </a:rPr>
              <a:t>punnoedd</a:t>
            </a:r>
            <a:endParaRPr lang="en-US" sz="2000" dirty="0">
              <a:solidFill>
                <a:srgbClr val="FF0000"/>
              </a:solidFill>
            </a:endParaRPr>
          </a:p>
          <a:p>
            <a:pPr algn="ctr"/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26533" y="4435720"/>
            <a:ext cx="3945467" cy="4064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/>
              <a:t>llwyddiant</a:t>
            </a:r>
            <a:r>
              <a:rPr lang="en-US" sz="2400" dirty="0"/>
              <a:t> &gt; </a:t>
            </a:r>
            <a:r>
              <a:rPr lang="en-US" sz="2400" dirty="0" err="1"/>
              <a:t>llwyddia</a:t>
            </a:r>
            <a:r>
              <a:rPr lang="en-US" sz="2400" b="1" u="sng" dirty="0" err="1"/>
              <a:t>nn</a:t>
            </a:r>
            <a:r>
              <a:rPr lang="en-US" sz="2400" dirty="0" err="1"/>
              <a:t>us</a:t>
            </a:r>
            <a:endParaRPr lang="en-US" sz="2400" dirty="0"/>
          </a:p>
        </p:txBody>
      </p:sp>
      <p:sp>
        <p:nvSpPr>
          <p:cNvPr id="9" name="Rectangle 8"/>
          <p:cNvSpPr/>
          <p:nvPr/>
        </p:nvSpPr>
        <p:spPr>
          <a:xfrm>
            <a:off x="900113" y="6042111"/>
            <a:ext cx="3945467" cy="4064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/>
              <a:t>peiriant</a:t>
            </a:r>
            <a:r>
              <a:rPr lang="en-US" sz="2400" dirty="0"/>
              <a:t> &gt; </a:t>
            </a:r>
            <a:r>
              <a:rPr lang="en-US" sz="2400" dirty="0" err="1"/>
              <a:t>peiria</a:t>
            </a:r>
            <a:r>
              <a:rPr lang="en-US" sz="2400" b="1" u="sng" dirty="0" err="1"/>
              <a:t>nn</a:t>
            </a:r>
            <a:r>
              <a:rPr lang="en-US" sz="2400" dirty="0" err="1"/>
              <a:t>au</a:t>
            </a:r>
            <a:endParaRPr lang="en-US" sz="2400" dirty="0"/>
          </a:p>
        </p:txBody>
      </p:sp>
      <p:sp>
        <p:nvSpPr>
          <p:cNvPr id="10" name="Rectangle 9"/>
          <p:cNvSpPr/>
          <p:nvPr/>
        </p:nvSpPr>
        <p:spPr>
          <a:xfrm>
            <a:off x="3945467" y="5264302"/>
            <a:ext cx="3945467" cy="4064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 err="1"/>
              <a:t>diwylliant</a:t>
            </a:r>
            <a:r>
              <a:rPr lang="en-US" sz="2400" dirty="0"/>
              <a:t> &gt; </a:t>
            </a:r>
            <a:r>
              <a:rPr lang="en-US" sz="2400" dirty="0" err="1"/>
              <a:t>diwyllia</a:t>
            </a:r>
            <a:r>
              <a:rPr lang="en-US" sz="2400" b="1" u="sng" dirty="0" err="1"/>
              <a:t>nn</a:t>
            </a:r>
            <a:r>
              <a:rPr lang="en-US" sz="2400" dirty="0" err="1"/>
              <a:t>ol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107651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Dyblu</a:t>
            </a:r>
            <a:r>
              <a:rPr lang="en-US" dirty="0"/>
              <a:t> ‘n’ a ‘r’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35166" y="4534013"/>
            <a:ext cx="7409144" cy="20443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dirty="0"/>
              <a:t>*Mae </a:t>
            </a:r>
            <a:r>
              <a:rPr lang="cy-GB" sz="2400" b="1" dirty="0" smtClean="0"/>
              <a:t>emyn</a:t>
            </a:r>
            <a:r>
              <a:rPr lang="cy-GB" sz="2400" dirty="0" smtClean="0"/>
              <a:t> </a:t>
            </a:r>
            <a:r>
              <a:rPr lang="cy-GB" sz="2400" dirty="0"/>
              <a:t>a </a:t>
            </a:r>
            <a:r>
              <a:rPr lang="cy-GB" sz="2400" b="1" dirty="0"/>
              <a:t>telyn</a:t>
            </a:r>
            <a:r>
              <a:rPr lang="cy-GB" sz="2400" dirty="0"/>
              <a:t> yn eithriadau.</a:t>
            </a:r>
          </a:p>
          <a:p>
            <a:pPr marL="0" indent="0">
              <a:buNone/>
            </a:pPr>
            <a:r>
              <a:rPr lang="cy-GB" dirty="0"/>
              <a:t>Os ydyn ni’n ychwanegu mwy nag un sillaf, does dim angen dyblu’r ‘n’ – </a:t>
            </a:r>
          </a:p>
          <a:p>
            <a:pPr marL="0" indent="0">
              <a:buNone/>
            </a:pPr>
            <a:r>
              <a:rPr lang="cy-GB" dirty="0"/>
              <a:t>ysgrifen &gt; ysgrife</a:t>
            </a:r>
            <a:r>
              <a:rPr lang="cy-GB" b="1" u="sng" dirty="0"/>
              <a:t>nn</a:t>
            </a:r>
            <a:r>
              <a:rPr lang="cy-GB" dirty="0"/>
              <a:t>u OND ysgrife</a:t>
            </a:r>
            <a:r>
              <a:rPr lang="cy-GB" b="1" u="sng" dirty="0"/>
              <a:t>n</a:t>
            </a:r>
            <a:r>
              <a:rPr lang="cy-GB" dirty="0"/>
              <a:t>yddes</a:t>
            </a:r>
            <a:endParaRPr lang="en-GB" sz="2400" dirty="0"/>
          </a:p>
          <a:p>
            <a:endParaRPr lang="en-US" b="1" dirty="0"/>
          </a:p>
        </p:txBody>
      </p:sp>
      <p:sp>
        <p:nvSpPr>
          <p:cNvPr id="5" name="TextBox 4"/>
          <p:cNvSpPr txBox="1"/>
          <p:nvPr/>
        </p:nvSpPr>
        <p:spPr>
          <a:xfrm>
            <a:off x="939526" y="1733044"/>
            <a:ext cx="7577941" cy="110799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lvl="0" algn="ctr"/>
            <a:r>
              <a:rPr lang="cy-GB" sz="2400" dirty="0">
                <a:solidFill>
                  <a:srgbClr val="FF0000"/>
                </a:solidFill>
              </a:rPr>
              <a:t>Mae’r ‘n’ yn dyblu os ydym yn ychwanegu sillaf at air sy’n gorffen gyda </a:t>
            </a:r>
            <a:r>
              <a:rPr lang="cy-GB" sz="2400" b="1" dirty="0">
                <a:solidFill>
                  <a:srgbClr val="FF0000"/>
                </a:solidFill>
              </a:rPr>
              <a:t>-en </a:t>
            </a:r>
            <a:r>
              <a:rPr lang="cy-GB" sz="2400" dirty="0">
                <a:solidFill>
                  <a:srgbClr val="FF0000"/>
                </a:solidFill>
              </a:rPr>
              <a:t>neu </a:t>
            </a:r>
            <a:r>
              <a:rPr lang="cy-GB" sz="2400" b="1" dirty="0">
                <a:solidFill>
                  <a:srgbClr val="FF0000"/>
                </a:solidFill>
              </a:rPr>
              <a:t>-yn</a:t>
            </a:r>
            <a:r>
              <a:rPr lang="cy-GB" sz="2400" dirty="0">
                <a:solidFill>
                  <a:srgbClr val="FF0000"/>
                </a:solidFill>
              </a:rPr>
              <a:t>:</a:t>
            </a:r>
            <a:endParaRPr lang="en-GB" sz="2400" dirty="0">
              <a:solidFill>
                <a:srgbClr val="FF0000"/>
              </a:solidFill>
            </a:endParaRPr>
          </a:p>
          <a:p>
            <a:pPr algn="ctr"/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336162" y="3103657"/>
            <a:ext cx="3945467" cy="4064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2400" dirty="0"/>
              <a:t>llythyren – llythre</a:t>
            </a:r>
            <a:r>
              <a:rPr lang="cy-GB" sz="2400" b="1" dirty="0"/>
              <a:t>nn</a:t>
            </a:r>
            <a:r>
              <a:rPr lang="cy-GB" sz="2400" dirty="0"/>
              <a:t>au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2000" y="3103657"/>
            <a:ext cx="3945467" cy="4064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2400" dirty="0"/>
              <a:t>llyfryn – llyfry</a:t>
            </a:r>
            <a:r>
              <a:rPr lang="cy-GB" sz="2400" b="1" dirty="0"/>
              <a:t>nn</a:t>
            </a:r>
            <a:r>
              <a:rPr lang="cy-GB" sz="2400" dirty="0"/>
              <a:t>au</a:t>
            </a:r>
          </a:p>
        </p:txBody>
      </p:sp>
      <p:sp>
        <p:nvSpPr>
          <p:cNvPr id="8" name="Rectangle 7"/>
          <p:cNvSpPr/>
          <p:nvPr/>
        </p:nvSpPr>
        <p:spPr>
          <a:xfrm>
            <a:off x="336162" y="3818835"/>
            <a:ext cx="3945467" cy="4064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2400" dirty="0"/>
              <a:t>dogfen – dogfe</a:t>
            </a:r>
            <a:r>
              <a:rPr lang="cy-GB" sz="2400" b="1" dirty="0"/>
              <a:t>nn</a:t>
            </a:r>
            <a:r>
              <a:rPr lang="cy-GB" sz="2400" dirty="0"/>
              <a:t>au</a:t>
            </a:r>
          </a:p>
        </p:txBody>
      </p:sp>
      <p:sp>
        <p:nvSpPr>
          <p:cNvPr id="9" name="Rectangle 8"/>
          <p:cNvSpPr/>
          <p:nvPr/>
        </p:nvSpPr>
        <p:spPr>
          <a:xfrm>
            <a:off x="4572000" y="3874479"/>
            <a:ext cx="3945467" cy="4064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2400" dirty="0"/>
              <a:t>offeryn – offery</a:t>
            </a:r>
            <a:r>
              <a:rPr lang="cy-GB" sz="2400" b="1" dirty="0"/>
              <a:t>nn</a:t>
            </a:r>
            <a:r>
              <a:rPr lang="cy-GB" sz="2400" dirty="0"/>
              <a:t>au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440" y="4679130"/>
            <a:ext cx="1546726" cy="1345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996125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Dyblu</a:t>
            </a:r>
            <a:r>
              <a:rPr lang="en-US" dirty="0"/>
              <a:t> ‘n’ a ‘r’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722" y="1751114"/>
            <a:ext cx="8255076" cy="393192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y-GB" sz="2400" dirty="0">
                <a:solidFill>
                  <a:srgbClr val="FF0000"/>
                </a:solidFill>
              </a:rPr>
              <a:t>Nid yw </a:t>
            </a:r>
            <a:r>
              <a:rPr lang="cy-GB" sz="2400" b="1" dirty="0">
                <a:solidFill>
                  <a:srgbClr val="FF0000"/>
                </a:solidFill>
              </a:rPr>
              <a:t>‘n’ </a:t>
            </a:r>
            <a:r>
              <a:rPr lang="cy-GB" sz="2400" dirty="0">
                <a:solidFill>
                  <a:srgbClr val="FF0000"/>
                </a:solidFill>
              </a:rPr>
              <a:t>yn dyblu mewn geiriau sy’n gorffen gyda </a:t>
            </a:r>
          </a:p>
          <a:p>
            <a:pPr marL="0" lvl="0" indent="0">
              <a:buNone/>
            </a:pPr>
            <a:r>
              <a:rPr lang="en-US" sz="2400" b="1" dirty="0">
                <a:solidFill>
                  <a:srgbClr val="FF0000"/>
                </a:solidFill>
              </a:rPr>
              <a:t>–</a:t>
            </a:r>
            <a:r>
              <a:rPr lang="cy-GB" sz="2400" b="1" dirty="0">
                <a:solidFill>
                  <a:srgbClr val="FF0000"/>
                </a:solidFill>
              </a:rPr>
              <a:t>iwn, -ion</a:t>
            </a:r>
            <a:r>
              <a:rPr lang="cy-GB" sz="2400" dirty="0">
                <a:solidFill>
                  <a:srgbClr val="FF0000"/>
                </a:solidFill>
              </a:rPr>
              <a:t> (benthyciadau o’r Saesneg) os ydym yn ychwanegu sillaf:</a:t>
            </a:r>
          </a:p>
          <a:p>
            <a:pPr marL="0" lvl="0" indent="0">
              <a:buNone/>
            </a:pPr>
            <a:endParaRPr lang="en-GB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y-GB" sz="2400" dirty="0"/>
              <a:t>cwestiwn </a:t>
            </a:r>
            <a:r>
              <a:rPr lang="en-US" sz="2400" dirty="0"/>
              <a:t>–</a:t>
            </a:r>
            <a:r>
              <a:rPr lang="cy-GB" sz="2400" dirty="0"/>
              <a:t> 	cwestiy</a:t>
            </a:r>
            <a:r>
              <a:rPr lang="cy-GB" sz="2400" b="1" dirty="0"/>
              <a:t>n</a:t>
            </a:r>
            <a:r>
              <a:rPr lang="cy-GB" sz="2400" dirty="0"/>
              <a:t>au	cwestiy</a:t>
            </a:r>
            <a:r>
              <a:rPr lang="cy-GB" sz="2400" b="1" dirty="0"/>
              <a:t>n</a:t>
            </a:r>
            <a:r>
              <a:rPr lang="cy-GB" sz="2400" dirty="0"/>
              <a:t>u</a:t>
            </a:r>
          </a:p>
          <a:p>
            <a:pPr marL="0" indent="0">
              <a:buNone/>
            </a:pPr>
            <a:r>
              <a:rPr lang="cy-GB" sz="2400" dirty="0"/>
              <a:t>ffasiwn </a:t>
            </a:r>
            <a:r>
              <a:rPr lang="en-US" sz="2400" dirty="0"/>
              <a:t>–</a:t>
            </a:r>
            <a:r>
              <a:rPr lang="cy-GB" sz="2400" dirty="0"/>
              <a:t>	ffasiy</a:t>
            </a:r>
            <a:r>
              <a:rPr lang="cy-GB" sz="2400" b="1" dirty="0"/>
              <a:t>n</a:t>
            </a:r>
            <a:r>
              <a:rPr lang="cy-GB" sz="2400" dirty="0"/>
              <a:t>au	ffasiy</a:t>
            </a:r>
            <a:r>
              <a:rPr lang="cy-GB" sz="2400" b="1" dirty="0"/>
              <a:t>n</a:t>
            </a:r>
            <a:r>
              <a:rPr lang="cy-GB" sz="2400" dirty="0"/>
              <a:t>ol</a:t>
            </a:r>
          </a:p>
          <a:p>
            <a:pPr marL="0" indent="0">
              <a:buNone/>
            </a:pPr>
            <a:r>
              <a:rPr lang="cy-GB" sz="2400" dirty="0"/>
              <a:t>fersiwn - 	fersiy</a:t>
            </a:r>
            <a:r>
              <a:rPr lang="cy-GB" sz="2400" b="1" dirty="0"/>
              <a:t>n</a:t>
            </a:r>
            <a:r>
              <a:rPr lang="cy-GB" sz="2400" dirty="0"/>
              <a:t>au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776992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Dyblu</a:t>
            </a:r>
            <a:r>
              <a:rPr lang="en-US" dirty="0"/>
              <a:t> ‘n’ a ‘r’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9596" y="1726598"/>
            <a:ext cx="8108100" cy="2262031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US" sz="6000" dirty="0">
                <a:solidFill>
                  <a:srgbClr val="FF0000"/>
                </a:solidFill>
              </a:rPr>
              <a:t>Mae ‘an’ (</a:t>
            </a:r>
            <a:r>
              <a:rPr lang="en-US" sz="6000" dirty="0" err="1">
                <a:solidFill>
                  <a:srgbClr val="FF0000"/>
                </a:solidFill>
              </a:rPr>
              <a:t>negyddol</a:t>
            </a:r>
            <a:r>
              <a:rPr lang="en-US" sz="6000" dirty="0">
                <a:solidFill>
                  <a:srgbClr val="FF0000"/>
                </a:solidFill>
              </a:rPr>
              <a:t>) o </a:t>
            </a:r>
            <a:r>
              <a:rPr lang="en-US" sz="6000" dirty="0" err="1">
                <a:solidFill>
                  <a:srgbClr val="FF0000"/>
                </a:solidFill>
              </a:rPr>
              <a:t>flaen</a:t>
            </a:r>
            <a:r>
              <a:rPr lang="en-US" sz="6000" dirty="0">
                <a:solidFill>
                  <a:srgbClr val="FF0000"/>
                </a:solidFill>
              </a:rPr>
              <a:t> </a:t>
            </a:r>
            <a:r>
              <a:rPr lang="en-US" sz="6000" dirty="0" err="1">
                <a:solidFill>
                  <a:srgbClr val="FF0000"/>
                </a:solidFill>
              </a:rPr>
              <a:t>gair</a:t>
            </a:r>
            <a:r>
              <a:rPr lang="en-US" sz="6000" dirty="0">
                <a:solidFill>
                  <a:srgbClr val="FF0000"/>
                </a:solidFill>
              </a:rPr>
              <a:t> </a:t>
            </a:r>
            <a:r>
              <a:rPr lang="en-US" sz="6000" dirty="0" err="1">
                <a:solidFill>
                  <a:srgbClr val="FF0000"/>
                </a:solidFill>
              </a:rPr>
              <a:t>sy’n</a:t>
            </a:r>
            <a:r>
              <a:rPr lang="en-US" sz="6000" dirty="0">
                <a:solidFill>
                  <a:srgbClr val="FF0000"/>
                </a:solidFill>
              </a:rPr>
              <a:t> </a:t>
            </a:r>
            <a:r>
              <a:rPr lang="en-US" sz="6000" dirty="0" err="1">
                <a:solidFill>
                  <a:srgbClr val="FF0000"/>
                </a:solidFill>
              </a:rPr>
              <a:t>dechrau</a:t>
            </a:r>
            <a:r>
              <a:rPr lang="en-US" sz="6000" dirty="0">
                <a:solidFill>
                  <a:srgbClr val="FF0000"/>
                </a:solidFill>
              </a:rPr>
              <a:t> </a:t>
            </a:r>
            <a:r>
              <a:rPr lang="en-US" sz="6000" dirty="0" err="1">
                <a:solidFill>
                  <a:srgbClr val="FF0000"/>
                </a:solidFill>
              </a:rPr>
              <a:t>â</a:t>
            </a:r>
            <a:r>
              <a:rPr lang="en-US" sz="6000" dirty="0">
                <a:solidFill>
                  <a:srgbClr val="FF0000"/>
                </a:solidFill>
              </a:rPr>
              <a:t> ‘t’, ’d’ </a:t>
            </a:r>
            <a:r>
              <a:rPr lang="en-US" sz="6000" dirty="0" err="1">
                <a:solidFill>
                  <a:srgbClr val="FF0000"/>
                </a:solidFill>
              </a:rPr>
              <a:t>neu</a:t>
            </a:r>
            <a:r>
              <a:rPr lang="en-US" sz="6000" dirty="0">
                <a:solidFill>
                  <a:srgbClr val="FF0000"/>
                </a:solidFill>
              </a:rPr>
              <a:t> ‘n’ </a:t>
            </a:r>
            <a:r>
              <a:rPr lang="en-US" sz="6000" dirty="0" err="1">
                <a:solidFill>
                  <a:srgbClr val="FF0000"/>
                </a:solidFill>
              </a:rPr>
              <a:t>fel</a:t>
            </a:r>
            <a:r>
              <a:rPr lang="en-US" sz="6000" dirty="0">
                <a:solidFill>
                  <a:srgbClr val="FF0000"/>
                </a:solidFill>
              </a:rPr>
              <a:t> </a:t>
            </a:r>
            <a:r>
              <a:rPr lang="en-US" sz="6000" dirty="0" err="1">
                <a:solidFill>
                  <a:srgbClr val="FF0000"/>
                </a:solidFill>
              </a:rPr>
              <a:t>arfer</a:t>
            </a:r>
            <a:r>
              <a:rPr lang="en-US" sz="6000" dirty="0">
                <a:solidFill>
                  <a:srgbClr val="FF0000"/>
                </a:solidFill>
              </a:rPr>
              <a:t> </a:t>
            </a:r>
            <a:r>
              <a:rPr lang="en-US" sz="6000" dirty="0" err="1">
                <a:solidFill>
                  <a:srgbClr val="FF0000"/>
                </a:solidFill>
              </a:rPr>
              <a:t>yn</a:t>
            </a:r>
            <a:r>
              <a:rPr lang="en-US" sz="6000" dirty="0">
                <a:solidFill>
                  <a:srgbClr val="FF0000"/>
                </a:solidFill>
              </a:rPr>
              <a:t> </a:t>
            </a:r>
            <a:r>
              <a:rPr lang="en-US" sz="6000" dirty="0" err="1">
                <a:solidFill>
                  <a:srgbClr val="FF0000"/>
                </a:solidFill>
              </a:rPr>
              <a:t>troi’n</a:t>
            </a:r>
            <a:r>
              <a:rPr lang="en-US" sz="6000" dirty="0">
                <a:solidFill>
                  <a:srgbClr val="FF0000"/>
                </a:solidFill>
              </a:rPr>
              <a:t> ‘</a:t>
            </a:r>
            <a:r>
              <a:rPr lang="en-US" sz="6000" dirty="0" err="1">
                <a:solidFill>
                  <a:srgbClr val="FF0000"/>
                </a:solidFill>
              </a:rPr>
              <a:t>ann</a:t>
            </a:r>
            <a:r>
              <a:rPr lang="en-US" sz="6000" dirty="0">
                <a:solidFill>
                  <a:srgbClr val="FF0000"/>
                </a:solidFill>
              </a:rPr>
              <a:t>’ </a:t>
            </a:r>
            <a:r>
              <a:rPr lang="cy-GB" sz="6000" b="1" dirty="0">
                <a:solidFill>
                  <a:srgbClr val="FF0000"/>
                </a:solidFill>
              </a:rPr>
              <a:t>...</a:t>
            </a:r>
            <a:endParaRPr lang="en-GB" sz="2400" dirty="0"/>
          </a:p>
          <a:p>
            <a:pPr marL="0" indent="0" algn="ctr">
              <a:buNone/>
            </a:pPr>
            <a:endParaRPr lang="cy-GB" sz="4400" b="1" dirty="0"/>
          </a:p>
          <a:p>
            <a:pPr marL="0" indent="0" algn="ctr">
              <a:buNone/>
            </a:pPr>
            <a:r>
              <a:rPr lang="cy-GB" sz="4400" b="1" dirty="0"/>
              <a:t>an + t = annh        </a:t>
            </a:r>
            <a:r>
              <a:rPr lang="cy-GB" sz="4400" dirty="0"/>
              <a:t>  an + tebyg = a</a:t>
            </a:r>
            <a:r>
              <a:rPr lang="cy-GB" sz="4400" b="1" dirty="0"/>
              <a:t>nnh</a:t>
            </a:r>
            <a:r>
              <a:rPr lang="cy-GB" sz="4400" dirty="0"/>
              <a:t>ebyg</a:t>
            </a:r>
            <a:endParaRPr lang="en-GB" sz="4400" dirty="0"/>
          </a:p>
          <a:p>
            <a:pPr marL="0" indent="0" algn="ctr">
              <a:buNone/>
            </a:pPr>
            <a:r>
              <a:rPr lang="cy-GB" sz="4400" b="1" dirty="0"/>
              <a:t>an + d = ann    </a:t>
            </a:r>
            <a:r>
              <a:rPr lang="cy-GB" sz="4400" dirty="0"/>
              <a:t>an + dymunol = a</a:t>
            </a:r>
            <a:r>
              <a:rPr lang="cy-GB" sz="4400" b="1" dirty="0"/>
              <a:t>nn</a:t>
            </a:r>
            <a:r>
              <a:rPr lang="cy-GB" sz="4400" dirty="0"/>
              <a:t>ymunol</a:t>
            </a:r>
            <a:endParaRPr lang="en-GB" sz="4400" dirty="0"/>
          </a:p>
          <a:p>
            <a:pPr marL="0" indent="0" algn="ctr">
              <a:buNone/>
            </a:pPr>
            <a:r>
              <a:rPr lang="cy-GB" sz="4400" b="1" dirty="0"/>
              <a:t>an + n = ann        </a:t>
            </a:r>
            <a:r>
              <a:rPr lang="cy-GB" sz="4400" dirty="0"/>
              <a:t>an + naturiol = a</a:t>
            </a:r>
            <a:r>
              <a:rPr lang="cy-GB" sz="4400" b="1" dirty="0"/>
              <a:t>nn</a:t>
            </a:r>
            <a:r>
              <a:rPr lang="cy-GB" sz="4400" dirty="0"/>
              <a:t>aturiol</a:t>
            </a:r>
            <a:endParaRPr lang="en-GB" sz="4400" dirty="0"/>
          </a:p>
          <a:p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439596" y="4151430"/>
            <a:ext cx="7228909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u="sng" dirty="0">
                <a:solidFill>
                  <a:srgbClr val="FF0000"/>
                </a:solidFill>
              </a:rPr>
              <a:t>OND</a:t>
            </a:r>
            <a:r>
              <a:rPr lang="en-US" sz="2000" dirty="0">
                <a:solidFill>
                  <a:srgbClr val="FF0000"/>
                </a:solidFill>
              </a:rPr>
              <a:t>  </a:t>
            </a:r>
            <a:r>
              <a:rPr lang="en-US" sz="2000" dirty="0" err="1">
                <a:solidFill>
                  <a:srgbClr val="FF0000"/>
                </a:solidFill>
              </a:rPr>
              <a:t>os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oes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cytsain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arall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yn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dilyn</a:t>
            </a:r>
            <a:r>
              <a:rPr lang="en-US" sz="2000" dirty="0">
                <a:solidFill>
                  <a:srgbClr val="FF0000"/>
                </a:solidFill>
              </a:rPr>
              <a:t> y ‘d’ </a:t>
            </a:r>
            <a:r>
              <a:rPr lang="en-US" sz="2000" dirty="0" err="1">
                <a:solidFill>
                  <a:srgbClr val="FF0000"/>
                </a:solidFill>
              </a:rPr>
              <a:t>neu’r</a:t>
            </a:r>
            <a:r>
              <a:rPr lang="en-US" sz="2000" dirty="0">
                <a:solidFill>
                  <a:srgbClr val="FF0000"/>
                </a:solidFill>
              </a:rPr>
              <a:t> ‘t’, </a:t>
            </a:r>
            <a:r>
              <a:rPr lang="en-US" sz="2000" dirty="0" err="1">
                <a:solidFill>
                  <a:srgbClr val="FF0000"/>
                </a:solidFill>
              </a:rPr>
              <a:t>yn</a:t>
            </a:r>
            <a:r>
              <a:rPr lang="en-US" sz="2000" dirty="0">
                <a:solidFill>
                  <a:srgbClr val="FF0000"/>
                </a:solidFill>
              </a:rPr>
              <a:t> y </a:t>
            </a:r>
            <a:r>
              <a:rPr lang="en-US" sz="2000" dirty="0" err="1">
                <a:solidFill>
                  <a:srgbClr val="FF0000"/>
                </a:solidFill>
              </a:rPr>
              <a:t>ffurf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wreiddiol</a:t>
            </a:r>
            <a:r>
              <a:rPr lang="en-US" sz="2000" dirty="0">
                <a:solidFill>
                  <a:srgbClr val="FF0000"/>
                </a:solidFill>
              </a:rPr>
              <a:t>, </a:t>
            </a:r>
            <a:r>
              <a:rPr lang="en-US" sz="2000" dirty="0" err="1">
                <a:solidFill>
                  <a:srgbClr val="FF0000"/>
                </a:solidFill>
              </a:rPr>
              <a:t>yna</a:t>
            </a:r>
            <a:r>
              <a:rPr lang="en-US" sz="2000" dirty="0">
                <a:solidFill>
                  <a:srgbClr val="FF0000"/>
                </a:solidFill>
              </a:rPr>
              <a:t> does dim </a:t>
            </a:r>
            <a:r>
              <a:rPr lang="en-US" sz="2000" dirty="0" err="1">
                <a:solidFill>
                  <a:srgbClr val="FF0000"/>
                </a:solidFill>
              </a:rPr>
              <a:t>angen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dyblu</a:t>
            </a:r>
            <a:r>
              <a:rPr lang="en-US" sz="2000" dirty="0">
                <a:solidFill>
                  <a:srgbClr val="FF0000"/>
                </a:solidFill>
              </a:rPr>
              <a:t> ‘n’,</a:t>
            </a:r>
          </a:p>
          <a:p>
            <a:endParaRPr lang="en-US" sz="2000" dirty="0">
              <a:solidFill>
                <a:srgbClr val="FF0000"/>
              </a:solidFill>
            </a:endParaRPr>
          </a:p>
          <a:p>
            <a:pPr algn="ctr"/>
            <a:r>
              <a:rPr lang="en-US" sz="2000" dirty="0"/>
              <a:t> </a:t>
            </a:r>
            <a:r>
              <a:rPr lang="en-US" sz="2000" dirty="0" err="1"/>
              <a:t>e.e</a:t>
            </a:r>
            <a:r>
              <a:rPr lang="en-US" sz="2000" dirty="0"/>
              <a:t>. </a:t>
            </a:r>
            <a:r>
              <a:rPr lang="en-US" sz="2000" dirty="0" err="1"/>
              <a:t>trefn</a:t>
            </a:r>
            <a:r>
              <a:rPr lang="en-US" sz="2000" dirty="0"/>
              <a:t> &gt; </a:t>
            </a:r>
            <a:r>
              <a:rPr lang="en-US" sz="2000" dirty="0" err="1"/>
              <a:t>anh</a:t>
            </a:r>
            <a:r>
              <a:rPr lang="en-US" sz="2000" dirty="0"/>
              <a:t> </a:t>
            </a:r>
            <a:r>
              <a:rPr lang="en-US" sz="2000" dirty="0" err="1"/>
              <a:t>refn</a:t>
            </a:r>
            <a:r>
              <a:rPr lang="en-US" sz="2000" dirty="0"/>
              <a:t>.</a:t>
            </a:r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5308" y="4156696"/>
            <a:ext cx="1399309" cy="1345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543067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Dyblu</a:t>
            </a:r>
            <a:r>
              <a:rPr lang="en-US" dirty="0"/>
              <a:t> ‘n’ a ‘r’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cy-GB" sz="2400" dirty="0">
                <a:solidFill>
                  <a:srgbClr val="FF0000"/>
                </a:solidFill>
              </a:rPr>
              <a:t>Nid yw </a:t>
            </a:r>
            <a:r>
              <a:rPr lang="cy-GB" sz="2400" b="1" dirty="0">
                <a:solidFill>
                  <a:srgbClr val="FF0000"/>
                </a:solidFill>
              </a:rPr>
              <a:t>‘n’</a:t>
            </a:r>
            <a:r>
              <a:rPr lang="cy-GB" sz="2400" dirty="0">
                <a:solidFill>
                  <a:srgbClr val="FF0000"/>
                </a:solidFill>
              </a:rPr>
              <a:t> yn dyblu o flaen y terfyniadau</a:t>
            </a:r>
          </a:p>
          <a:p>
            <a:pPr marL="0" lvl="0" indent="0" algn="ctr">
              <a:buNone/>
            </a:pPr>
            <a:r>
              <a:rPr lang="cy-GB" sz="2400" dirty="0">
                <a:solidFill>
                  <a:srgbClr val="FF0000"/>
                </a:solidFill>
              </a:rPr>
              <a:t> </a:t>
            </a:r>
            <a:r>
              <a:rPr lang="cy-GB" sz="2400" b="1" dirty="0">
                <a:solidFill>
                  <a:srgbClr val="FF0000"/>
                </a:solidFill>
              </a:rPr>
              <a:t>-wyr, -ion, -iad</a:t>
            </a:r>
          </a:p>
          <a:p>
            <a:pPr marL="0" lvl="0" indent="0" algn="ctr">
              <a:buNone/>
            </a:pPr>
            <a:endParaRPr lang="en-GB" sz="2400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cy-GB" sz="2400" dirty="0"/>
              <a:t>difla</a:t>
            </a:r>
            <a:r>
              <a:rPr lang="cy-GB" sz="2400" b="1" dirty="0"/>
              <a:t>nn</a:t>
            </a:r>
            <a:r>
              <a:rPr lang="cy-GB" sz="2400" dirty="0"/>
              <a:t>u – difla</a:t>
            </a:r>
            <a:r>
              <a:rPr lang="cy-GB" sz="2400" b="1" dirty="0"/>
              <a:t>n</a:t>
            </a:r>
            <a:r>
              <a:rPr lang="cy-GB" sz="2400" dirty="0"/>
              <a:t>iad</a:t>
            </a:r>
          </a:p>
          <a:p>
            <a:pPr marL="0" lvl="0" indent="0">
              <a:buNone/>
            </a:pPr>
            <a:r>
              <a:rPr lang="cy-GB" sz="2400" dirty="0"/>
              <a:t>offery</a:t>
            </a:r>
            <a:r>
              <a:rPr lang="cy-GB" sz="2400" b="1" dirty="0"/>
              <a:t>nn</a:t>
            </a:r>
            <a:r>
              <a:rPr lang="cy-GB" sz="2400" dirty="0"/>
              <a:t>au – offery</a:t>
            </a:r>
            <a:r>
              <a:rPr lang="cy-GB" sz="2400" b="1" dirty="0"/>
              <a:t>n</a:t>
            </a:r>
            <a:r>
              <a:rPr lang="cy-GB" sz="2400" dirty="0"/>
              <a:t>wyr</a:t>
            </a:r>
          </a:p>
          <a:p>
            <a:pPr marL="0" lvl="0" indent="0">
              <a:buNone/>
            </a:pPr>
            <a:r>
              <a:rPr lang="cy-GB" sz="2400" dirty="0"/>
              <a:t>gwy</a:t>
            </a:r>
            <a:r>
              <a:rPr lang="cy-GB" sz="2400" b="1" dirty="0"/>
              <a:t>nn</a:t>
            </a:r>
            <a:r>
              <a:rPr lang="cy-GB" sz="2400" dirty="0"/>
              <a:t>u – gwy</a:t>
            </a:r>
            <a:r>
              <a:rPr lang="cy-GB" sz="2400" b="1" dirty="0"/>
              <a:t>n</a:t>
            </a:r>
            <a:r>
              <a:rPr lang="cy-GB" sz="2400" dirty="0"/>
              <a:t>ion</a:t>
            </a:r>
          </a:p>
          <a:p>
            <a:pPr marL="0" lvl="0" indent="0">
              <a:buNone/>
            </a:pPr>
            <a:r>
              <a:rPr lang="cy-GB" sz="2400" dirty="0"/>
              <a:t>gy</a:t>
            </a:r>
            <a:r>
              <a:rPr lang="cy-GB" sz="2400" b="1" dirty="0"/>
              <a:t>rr</a:t>
            </a:r>
            <a:r>
              <a:rPr lang="cy-GB" sz="2400" dirty="0"/>
              <a:t>u </a:t>
            </a:r>
            <a:r>
              <a:rPr lang="en-US" sz="2400" dirty="0"/>
              <a:t>–</a:t>
            </a:r>
            <a:r>
              <a:rPr lang="cy-GB" sz="2400" dirty="0"/>
              <a:t> gyrwyr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324308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14400" y="274638"/>
            <a:ext cx="8229600" cy="11430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3800" dirty="0">
                <a:effectLst>
                  <a:outerShdw blurRad="38100" dist="38100" dir="2700000" algn="tl">
                    <a:srgbClr val="DDDDDD"/>
                  </a:outerShdw>
                </a:effectLst>
                <a:cs typeface="+mj-cs"/>
              </a:rPr>
              <a:t>Beth </a:t>
            </a:r>
            <a:r>
              <a:rPr lang="en-GB" sz="3800" dirty="0" err="1">
                <a:effectLst>
                  <a:outerShdw blurRad="38100" dist="38100" dir="2700000" algn="tl">
                    <a:srgbClr val="DDDDDD"/>
                  </a:outerShdw>
                </a:effectLst>
                <a:cs typeface="+mj-cs"/>
              </a:rPr>
              <a:t>yw</a:t>
            </a:r>
            <a:r>
              <a:rPr lang="en-GB" sz="3800" dirty="0">
                <a:effectLst>
                  <a:outerShdw blurRad="38100" dist="38100" dir="2700000" algn="tl">
                    <a:srgbClr val="DDDDDD"/>
                  </a:outerShdw>
                </a:effectLst>
                <a:cs typeface="+mj-cs"/>
              </a:rPr>
              <a:t> </a:t>
            </a:r>
            <a:r>
              <a:rPr lang="en-GB" sz="3800" dirty="0" err="1">
                <a:effectLst>
                  <a:outerShdw blurRad="38100" dist="38100" dir="2700000" algn="tl">
                    <a:srgbClr val="DDDDDD"/>
                  </a:outerShdw>
                </a:effectLst>
                <a:cs typeface="+mj-cs"/>
              </a:rPr>
              <a:t>ffurf</a:t>
            </a:r>
            <a:r>
              <a:rPr lang="en-GB" sz="3800" dirty="0">
                <a:effectLst>
                  <a:outerShdw blurRad="38100" dist="38100" dir="2700000" algn="tl">
                    <a:srgbClr val="DDDDDD"/>
                  </a:outerShdw>
                </a:effectLst>
                <a:cs typeface="+mj-cs"/>
              </a:rPr>
              <a:t> </a:t>
            </a:r>
            <a:r>
              <a:rPr lang="en-GB" sz="3800" dirty="0" err="1">
                <a:effectLst>
                  <a:outerShdw blurRad="38100" dist="38100" dir="2700000" algn="tl">
                    <a:srgbClr val="DDDDDD"/>
                  </a:outerShdw>
                </a:effectLst>
                <a:cs typeface="+mj-cs"/>
              </a:rPr>
              <a:t>lluosog</a:t>
            </a:r>
            <a:r>
              <a:rPr lang="en-GB" sz="3800" dirty="0">
                <a:effectLst>
                  <a:outerShdw blurRad="38100" dist="38100" dir="2700000" algn="tl">
                    <a:srgbClr val="DDDDDD"/>
                  </a:outerShdw>
                </a:effectLst>
                <a:cs typeface="+mj-cs"/>
              </a:rPr>
              <a:t> y </a:t>
            </a:r>
            <a:r>
              <a:rPr lang="en-GB" sz="3800" dirty="0" err="1">
                <a:effectLst>
                  <a:outerShdw blurRad="38100" dist="38100" dir="2700000" algn="tl">
                    <a:srgbClr val="DDDDDD"/>
                  </a:outerShdw>
                </a:effectLst>
                <a:cs typeface="+mj-cs"/>
              </a:rPr>
              <a:t>geiriau</a:t>
            </a:r>
            <a:r>
              <a:rPr lang="en-GB" sz="3800" dirty="0">
                <a:effectLst>
                  <a:outerShdw blurRad="38100" dist="38100" dir="2700000" algn="tl">
                    <a:srgbClr val="DDDDDD"/>
                  </a:outerShdw>
                </a:effectLst>
                <a:cs typeface="+mj-cs"/>
              </a:rPr>
              <a:t> </a:t>
            </a:r>
            <a:r>
              <a:rPr lang="en-GB" sz="3800" dirty="0" err="1">
                <a:effectLst>
                  <a:outerShdw blurRad="38100" dist="38100" dir="2700000" algn="tl">
                    <a:srgbClr val="DDDDDD"/>
                  </a:outerShdw>
                </a:effectLst>
                <a:cs typeface="+mj-cs"/>
              </a:rPr>
              <a:t>yma</a:t>
            </a:r>
            <a:r>
              <a:rPr lang="en-GB" sz="3800" dirty="0">
                <a:effectLst>
                  <a:outerShdw blurRad="38100" dist="38100" dir="2700000" algn="tl">
                    <a:srgbClr val="DDDDDD"/>
                  </a:outerShdw>
                </a:effectLst>
                <a:cs typeface="+mj-cs"/>
              </a:rPr>
              <a:t>?</a:t>
            </a:r>
          </a:p>
        </p:txBody>
      </p:sp>
      <p:graphicFrame>
        <p:nvGraphicFramePr>
          <p:cNvPr id="8272" name="Group 80"/>
          <p:cNvGraphicFramePr>
            <a:graphicFrameLocks noGrp="1"/>
          </p:cNvGraphicFramePr>
          <p:nvPr>
            <p:extLst/>
          </p:nvPr>
        </p:nvGraphicFramePr>
        <p:xfrm>
          <a:off x="900113" y="1905000"/>
          <a:ext cx="7010400" cy="4114800"/>
        </p:xfrm>
        <a:graphic>
          <a:graphicData uri="http://schemas.openxmlformats.org/drawingml/2006/table">
            <a:tbl>
              <a:tblPr/>
              <a:tblGrid>
                <a:gridCol w="23368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3368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33680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2057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0000"/>
                        <a:buFont typeface="Wingdings" charset="0"/>
                        <a:buNone/>
                        <a:tabLst/>
                      </a:pPr>
                      <a:r>
                        <a:rPr kumimoji="0" lang="en-GB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latin typeface="Arial" charset="0"/>
                          <a:ea typeface="ＭＳ Ｐゴシック" charset="0"/>
                        </a:rPr>
                        <a:t>Man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0000"/>
                        <a:buFont typeface="Wingdings" charset="0"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latin typeface="Arial" charset="0"/>
                          <a:ea typeface="ＭＳ Ｐゴシック" charset="0"/>
                        </a:rPr>
                        <a:t>Môr</a:t>
                      </a:r>
                      <a:endParaRPr kumimoji="0" lang="en-GB" sz="26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>
                          <a:outerShdw blurRad="38100" dist="38100" dir="2700000" algn="tl">
                            <a:srgbClr val="DDDDDD"/>
                          </a:outerShdw>
                        </a:effectLst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0000"/>
                        <a:buFont typeface="Wingdings" charset="0"/>
                        <a:buNone/>
                        <a:tabLst/>
                      </a:pPr>
                      <a:r>
                        <a:rPr kumimoji="0" lang="en-GB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latin typeface="Arial" charset="0"/>
                          <a:ea typeface="ＭＳ Ｐゴシック" charset="0"/>
                        </a:rPr>
                        <a:t>Pennawd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2057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0000"/>
                        <a:buFont typeface="Wingdings" charset="0"/>
                        <a:buNone/>
                        <a:tabLst/>
                      </a:pPr>
                      <a:r>
                        <a:rPr kumimoji="0" lang="en-GB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latin typeface="Arial" charset="0"/>
                          <a:ea typeface="ＭＳ Ｐゴシック" charset="0"/>
                        </a:rPr>
                        <a:t>Dant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0000"/>
                        <a:buFont typeface="Wingdings" charset="0"/>
                        <a:buNone/>
                        <a:tabLst/>
                      </a:pPr>
                      <a:r>
                        <a:rPr kumimoji="0" lang="en-GB" sz="2600" b="0" i="0" u="none" strike="noStrike" cap="none" normalizeH="0" baseline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latin typeface="Arial" charset="0"/>
                          <a:ea typeface="ＭＳ Ｐゴシック" charset="0"/>
                        </a:rPr>
                        <a:t>Gyrrwr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1"/>
                        </a:buClr>
                        <a:buSzPct val="70000"/>
                        <a:buFont typeface="Wingdings" charset="0"/>
                        <a:buNone/>
                        <a:tabLst/>
                      </a:pPr>
                      <a:r>
                        <a:rPr kumimoji="0" lang="en-GB" sz="26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>
                            <a:outerShdw blurRad="38100" dist="38100" dir="2700000" algn="tl">
                              <a:srgbClr val="DDDDDD"/>
                            </a:outerShdw>
                          </a:effectLst>
                          <a:latin typeface="Arial" charset="0"/>
                          <a:ea typeface="ＭＳ Ｐゴシック" charset="0"/>
                        </a:rPr>
                        <a:t>Cwestiwn</a:t>
                      </a:r>
                      <a:endParaRPr kumimoji="0" lang="en-GB" sz="2600" b="0" i="0" u="none" strike="noStrike" cap="none" normalizeH="0" baseline="0" dirty="0">
                        <a:ln>
                          <a:noFill/>
                        </a:ln>
                        <a:solidFill>
                          <a:schemeClr val="tx2"/>
                        </a:solidFill>
                        <a:effectLst>
                          <a:outerShdw blurRad="38100" dist="38100" dir="2700000" algn="tl">
                            <a:srgbClr val="DDDDDD"/>
                          </a:outerShdw>
                        </a:effectLst>
                        <a:latin typeface="Arial" charset="0"/>
                        <a:ea typeface="ＭＳ Ｐゴシック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847" y="179784"/>
            <a:ext cx="1109721" cy="1481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1213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941816" y="356742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2900" dirty="0" err="1">
                <a:effectLst>
                  <a:outerShdw blurRad="38100" dist="38100" dir="2700000" algn="tl">
                    <a:srgbClr val="DDDDDD"/>
                  </a:outerShdw>
                </a:effectLst>
                <a:cs typeface="+mj-cs"/>
              </a:rPr>
              <a:t>Dewiswch</a:t>
            </a:r>
            <a:r>
              <a:rPr lang="en-GB" sz="2900" dirty="0">
                <a:effectLst>
                  <a:outerShdw blurRad="38100" dist="38100" dir="2700000" algn="tl">
                    <a:srgbClr val="DDDDDD"/>
                  </a:outerShdw>
                </a:effectLst>
                <a:cs typeface="+mj-cs"/>
              </a:rPr>
              <a:t> y </a:t>
            </a:r>
            <a:r>
              <a:rPr lang="en-GB" sz="2900" dirty="0" err="1">
                <a:effectLst>
                  <a:outerShdw blurRad="38100" dist="38100" dir="2700000" algn="tl">
                    <a:srgbClr val="DDDDDD"/>
                  </a:outerShdw>
                </a:effectLst>
                <a:cs typeface="+mj-cs"/>
              </a:rPr>
              <a:t>ffurfiau</a:t>
            </a:r>
            <a:r>
              <a:rPr lang="en-GB" sz="2900" dirty="0">
                <a:effectLst>
                  <a:outerShdw blurRad="38100" dist="38100" dir="2700000" algn="tl">
                    <a:srgbClr val="DDDDDD"/>
                  </a:outerShdw>
                </a:effectLst>
                <a:cs typeface="+mj-cs"/>
              </a:rPr>
              <a:t> </a:t>
            </a:r>
            <a:r>
              <a:rPr lang="en-GB" sz="2900" dirty="0" err="1">
                <a:effectLst>
                  <a:outerShdw blurRad="38100" dist="38100" dir="2700000" algn="tl">
                    <a:srgbClr val="DDDDDD"/>
                  </a:outerShdw>
                </a:effectLst>
                <a:cs typeface="+mj-cs"/>
              </a:rPr>
              <a:t>cywir</a:t>
            </a:r>
            <a:endParaRPr lang="en-GB" sz="2900" dirty="0">
              <a:effectLst>
                <a:outerShdw blurRad="38100" dist="38100" dir="2700000" algn="tl">
                  <a:srgbClr val="DDDDDD"/>
                </a:outerShdw>
              </a:effectLst>
              <a:cs typeface="+mj-cs"/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91110" y="2390453"/>
            <a:ext cx="8140700" cy="3932238"/>
          </a:xfrm>
        </p:spPr>
        <p:txBody>
          <a:bodyPr>
            <a:noAutofit/>
          </a:bodyPr>
          <a:lstStyle/>
          <a:p>
            <a:pPr marL="609600" indent="-609600" eaLnBrk="1" hangingPunct="1">
              <a:lnSpc>
                <a:spcPct val="80000"/>
              </a:lnSpc>
              <a:buFont typeface="Wingdings" charset="0"/>
              <a:buNone/>
              <a:defRPr/>
            </a:pP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1. 	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Mae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  <a:latin typeface="Arial"/>
              </a:rPr>
              <a:t>’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r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diwydiant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yn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wynebu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nifer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o … </a:t>
            </a:r>
            <a:r>
              <a:rPr lang="en-GB" sz="2400" i="1" dirty="0">
                <a:solidFill>
                  <a:srgbClr val="0070C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(</a:t>
            </a:r>
            <a:r>
              <a:rPr lang="en-GB" sz="2400" i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doriadau</a:t>
            </a:r>
            <a:r>
              <a:rPr lang="en-GB" sz="2400" i="1" dirty="0">
                <a:solidFill>
                  <a:srgbClr val="0070C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/</a:t>
            </a:r>
            <a:r>
              <a:rPr lang="en-GB" sz="2400" i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dorriadau</a:t>
            </a:r>
            <a:r>
              <a:rPr lang="en-GB" sz="2400" i="1" dirty="0">
                <a:solidFill>
                  <a:srgbClr val="0070C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)</a:t>
            </a:r>
          </a:p>
          <a:p>
            <a:pPr marL="609600" indent="-609600" eaLnBrk="1" hangingPunct="1">
              <a:lnSpc>
                <a:spcPct val="80000"/>
              </a:lnSpc>
              <a:buFont typeface="Wingdings" charset="0"/>
              <a:buNone/>
              <a:defRPr/>
            </a:pPr>
            <a:endParaRPr lang="en-GB" sz="2400" dirty="0">
              <a:effectLst>
                <a:outerShdw blurRad="38100" dist="38100" dir="2700000" algn="tl">
                  <a:srgbClr val="DDDDDD"/>
                </a:outerShdw>
              </a:effectLst>
            </a:endParaRPr>
          </a:p>
          <a:p>
            <a:pPr marL="609600" indent="-609600" eaLnBrk="1" hangingPunct="1">
              <a:lnSpc>
                <a:spcPct val="80000"/>
              </a:lnSpc>
              <a:buFont typeface="Wingdings" charset="0"/>
              <a:buAutoNum type="arabicPeriod" startAt="2"/>
              <a:defRPr/>
            </a:pP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Mae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  <a:latin typeface="Arial"/>
              </a:rPr>
              <a:t>’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n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rhaid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i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chi -________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  <a:latin typeface="Arial"/>
              </a:rPr>
              <a:t>’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r 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penderfyniad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 </a:t>
            </a:r>
            <a:r>
              <a:rPr lang="en-GB" sz="2400" i="1" dirty="0">
                <a:solidFill>
                  <a:srgbClr val="0070C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(</a:t>
            </a:r>
            <a:r>
              <a:rPr lang="en-GB" sz="2400" i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gwestiynnu</a:t>
            </a:r>
            <a:r>
              <a:rPr lang="en-GB" sz="2400" i="1" dirty="0">
                <a:solidFill>
                  <a:srgbClr val="0070C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/</a:t>
            </a:r>
            <a:r>
              <a:rPr lang="en-GB" sz="2400" i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gwestiynu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)</a:t>
            </a:r>
          </a:p>
          <a:p>
            <a:pPr marL="609600" indent="-609600" eaLnBrk="1" hangingPunct="1">
              <a:lnSpc>
                <a:spcPct val="80000"/>
              </a:lnSpc>
              <a:buFont typeface="Wingdings" charset="0"/>
              <a:buNone/>
              <a:defRPr/>
            </a:pPr>
            <a:endParaRPr lang="en-GB" sz="2400" dirty="0">
              <a:effectLst>
                <a:outerShdw blurRad="38100" dist="38100" dir="2700000" algn="tl">
                  <a:srgbClr val="DDDDDD"/>
                </a:outerShdw>
              </a:effectLst>
            </a:endParaRPr>
          </a:p>
          <a:p>
            <a:pPr marL="609600" indent="-609600" eaLnBrk="1" hangingPunct="1">
              <a:lnSpc>
                <a:spcPct val="80000"/>
              </a:lnSpc>
              <a:buFont typeface="Wingdings" charset="0"/>
              <a:buAutoNum type="arabicPeriod" startAt="3"/>
              <a:defRPr/>
            </a:pP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Mae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  <a:latin typeface="Arial"/>
              </a:rPr>
              <a:t>’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r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sefyllfa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yn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… </a:t>
            </a:r>
            <a:r>
              <a:rPr lang="en-GB" sz="2400" i="1" dirty="0">
                <a:solidFill>
                  <a:srgbClr val="0070C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(</a:t>
            </a:r>
            <a:r>
              <a:rPr lang="en-GB" sz="2400" i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anheg</a:t>
            </a:r>
            <a:r>
              <a:rPr lang="en-GB" sz="2400" i="1" dirty="0">
                <a:solidFill>
                  <a:srgbClr val="0070C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/</a:t>
            </a:r>
            <a:r>
              <a:rPr lang="en-GB" sz="2400" i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annheg</a:t>
            </a:r>
            <a:r>
              <a:rPr lang="en-GB" sz="2400" i="1" dirty="0">
                <a:solidFill>
                  <a:srgbClr val="0070C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)</a:t>
            </a:r>
          </a:p>
          <a:p>
            <a:pPr marL="609600" indent="-609600" eaLnBrk="1" hangingPunct="1">
              <a:lnSpc>
                <a:spcPct val="80000"/>
              </a:lnSpc>
              <a:buFont typeface="Wingdings" charset="0"/>
              <a:buNone/>
              <a:defRPr/>
            </a:pPr>
            <a:endParaRPr lang="en-GB" sz="2400" dirty="0">
              <a:effectLst>
                <a:outerShdw blurRad="38100" dist="38100" dir="2700000" algn="tl">
                  <a:srgbClr val="DDDDDD"/>
                </a:outerShdw>
              </a:effectLst>
            </a:endParaRP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4.    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Wyt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ti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wedi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dod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o 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hyd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i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  <a:latin typeface="Arial"/>
              </a:rPr>
              <a:t>’</a:t>
            </a:r>
            <a:r>
              <a:rPr lang="en-GB" sz="2400" dirty="0" err="1">
                <a:effectLst>
                  <a:outerShdw blurRad="38100" dist="38100" dir="2700000" algn="tl">
                    <a:srgbClr val="DDDDDD"/>
                  </a:outerShdw>
                </a:effectLst>
              </a:rPr>
              <a:t>r</a:t>
            </a:r>
            <a:r>
              <a:rPr lang="en-GB" sz="2400" dirty="0">
                <a:effectLst>
                  <a:outerShdw blurRad="38100" dist="38100" dir="2700000" algn="tl">
                    <a:srgbClr val="DDDDDD"/>
                  </a:outerShdw>
                </a:effectLst>
              </a:rPr>
              <a:t> …?    </a:t>
            </a:r>
          </a:p>
          <a:p>
            <a:pPr marL="0" indent="0" eaLnBrk="1" hangingPunct="1">
              <a:lnSpc>
                <a:spcPct val="80000"/>
              </a:lnSpc>
              <a:buNone/>
              <a:defRPr/>
            </a:pPr>
            <a:r>
              <a:rPr lang="en-GB" sz="2400" i="1" dirty="0">
                <a:solidFill>
                  <a:srgbClr val="0070C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      (</a:t>
            </a:r>
            <a:r>
              <a:rPr lang="en-GB" sz="2400" i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cyfrifiaduron</a:t>
            </a:r>
            <a:r>
              <a:rPr lang="en-GB" sz="2400" i="1" dirty="0">
                <a:solidFill>
                  <a:srgbClr val="0070C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/</a:t>
            </a:r>
            <a:r>
              <a:rPr lang="en-GB" sz="2400" i="1" dirty="0" err="1">
                <a:solidFill>
                  <a:srgbClr val="0070C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cyfrifiadurron</a:t>
            </a:r>
            <a:r>
              <a:rPr lang="en-GB" sz="2400" i="1" dirty="0">
                <a:solidFill>
                  <a:srgbClr val="0070C0"/>
                </a:solidFill>
                <a:effectLst>
                  <a:outerShdw blurRad="38100" dist="38100" dir="2700000" algn="tl">
                    <a:srgbClr val="DDDDDD"/>
                  </a:outerShdw>
                </a:effectLst>
              </a:rPr>
              <a:t>)</a:t>
            </a:r>
          </a:p>
          <a:p>
            <a:pPr marL="609600" indent="-609600" eaLnBrk="1" hangingPunct="1">
              <a:lnSpc>
                <a:spcPct val="80000"/>
              </a:lnSpc>
              <a:buFont typeface="Wingdings" charset="0"/>
              <a:buAutoNum type="arabicPeriod" startAt="3"/>
              <a:defRPr/>
            </a:pPr>
            <a:endParaRPr lang="en-GB" sz="1900" dirty="0">
              <a:effectLst>
                <a:outerShdw blurRad="38100" dist="38100" dir="2700000" algn="tl">
                  <a:srgbClr val="DDDDDD"/>
                </a:outerShdw>
              </a:effectLst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buFont typeface="Wingdings" charset="0"/>
              <a:buAutoNum type="arabicPeriod" startAt="3"/>
              <a:defRPr/>
            </a:pPr>
            <a:endParaRPr lang="en-GB" sz="1900" dirty="0">
              <a:effectLst>
                <a:outerShdw blurRad="38100" dist="38100" dir="2700000" algn="tl">
                  <a:srgbClr val="DDDDDD"/>
                </a:outerShdw>
              </a:effectLst>
              <a:cs typeface="+mn-cs"/>
            </a:endParaRPr>
          </a:p>
          <a:p>
            <a:pPr marL="609600" indent="-609600" eaLnBrk="1" hangingPunct="1">
              <a:lnSpc>
                <a:spcPct val="80000"/>
              </a:lnSpc>
              <a:buFont typeface="Wingdings" charset="0"/>
              <a:buNone/>
              <a:defRPr/>
            </a:pPr>
            <a:r>
              <a:rPr lang="en-GB" sz="1900" dirty="0">
                <a:effectLst>
                  <a:outerShdw blurRad="38100" dist="38100" dir="2700000" algn="tl">
                    <a:srgbClr val="DDDDDD"/>
                  </a:outerShdw>
                </a:effectLst>
                <a:cs typeface="+mn-cs"/>
              </a:rPr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291" y="244158"/>
            <a:ext cx="1371643" cy="18312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185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‘</a:t>
            </a:r>
            <a:r>
              <a:rPr lang="en-US" dirty="0" err="1"/>
              <a:t>i</a:t>
            </a:r>
            <a:r>
              <a:rPr lang="en-US" dirty="0"/>
              <a:t>’ </a:t>
            </a:r>
            <a:r>
              <a:rPr lang="en-US" dirty="0" err="1"/>
              <a:t>neu</a:t>
            </a:r>
            <a:r>
              <a:rPr lang="en-US" dirty="0"/>
              <a:t> ‘u’??</a:t>
            </a:r>
          </a:p>
        </p:txBody>
      </p:sp>
      <p:sp>
        <p:nvSpPr>
          <p:cNvPr id="3" name="Rectangle 2"/>
          <p:cNvSpPr/>
          <p:nvPr/>
        </p:nvSpPr>
        <p:spPr>
          <a:xfrm>
            <a:off x="330715" y="1849975"/>
            <a:ext cx="848257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0000"/>
                </a:solidFill>
              </a:rPr>
              <a:t>  ‘o’ </a:t>
            </a:r>
            <a:r>
              <a:rPr lang="en-US" sz="2000" dirty="0" err="1">
                <a:solidFill>
                  <a:srgbClr val="FF0000"/>
                </a:solidFill>
              </a:rPr>
              <a:t>yng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nghanol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berfenw</a:t>
            </a:r>
            <a:endParaRPr lang="en-US" sz="2000" dirty="0">
              <a:solidFill>
                <a:srgbClr val="FF0000"/>
              </a:solidFill>
            </a:endParaRPr>
          </a:p>
          <a:p>
            <a:pPr algn="ctr"/>
            <a:r>
              <a:rPr lang="en-US" sz="2000" dirty="0">
                <a:solidFill>
                  <a:srgbClr val="FF0000"/>
                </a:solidFill>
              </a:rPr>
              <a:t>= ‘</a:t>
            </a:r>
            <a:r>
              <a:rPr lang="en-US" sz="2000" dirty="0" err="1">
                <a:solidFill>
                  <a:srgbClr val="FF0000"/>
                </a:solidFill>
              </a:rPr>
              <a:t>i</a:t>
            </a:r>
            <a:r>
              <a:rPr lang="en-US" sz="2000" dirty="0">
                <a:solidFill>
                  <a:srgbClr val="FF0000"/>
                </a:solidFill>
              </a:rPr>
              <a:t>’ </a:t>
            </a:r>
            <a:r>
              <a:rPr lang="en-US" sz="2000" dirty="0" err="1">
                <a:solidFill>
                  <a:srgbClr val="FF0000"/>
                </a:solidFill>
              </a:rPr>
              <a:t>ar</a:t>
            </a:r>
            <a:r>
              <a:rPr lang="en-US" sz="2000" dirty="0">
                <a:solidFill>
                  <a:srgbClr val="FF0000"/>
                </a:solidFill>
              </a:rPr>
              <a:t> y </a:t>
            </a:r>
            <a:r>
              <a:rPr lang="en-US" sz="2000" dirty="0" err="1">
                <a:solidFill>
                  <a:srgbClr val="FF0000"/>
                </a:solidFill>
              </a:rPr>
              <a:t>diwedd</a:t>
            </a:r>
            <a:r>
              <a:rPr lang="en-US" sz="2000" dirty="0">
                <a:solidFill>
                  <a:srgbClr val="FF0000"/>
                </a:solidFill>
              </a:rPr>
              <a:t>, </a:t>
            </a:r>
            <a:r>
              <a:rPr lang="en-US" sz="2000" dirty="0" err="1">
                <a:solidFill>
                  <a:srgbClr val="FF0000"/>
                </a:solidFill>
              </a:rPr>
              <a:t>e.e</a:t>
            </a:r>
            <a:r>
              <a:rPr lang="en-US" sz="2000" dirty="0">
                <a:solidFill>
                  <a:srgbClr val="FF0000"/>
                </a:solidFill>
              </a:rPr>
              <a:t>. </a:t>
            </a:r>
            <a:r>
              <a:rPr lang="en-US" sz="2000" dirty="0" err="1">
                <a:solidFill>
                  <a:srgbClr val="FF0000"/>
                </a:solidFill>
              </a:rPr>
              <a:t>colli</a:t>
            </a:r>
            <a:r>
              <a:rPr lang="en-US" sz="2000" dirty="0">
                <a:solidFill>
                  <a:srgbClr val="FF0000"/>
                </a:solidFill>
              </a:rPr>
              <a:t>, </a:t>
            </a:r>
            <a:r>
              <a:rPr lang="en-US" sz="2000" dirty="0" err="1">
                <a:solidFill>
                  <a:srgbClr val="FF0000"/>
                </a:solidFill>
              </a:rPr>
              <a:t>pori</a:t>
            </a:r>
            <a:endParaRPr lang="en-US" sz="2000" dirty="0">
              <a:solidFill>
                <a:srgbClr val="FF0000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0000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0000"/>
                </a:solidFill>
              </a:rPr>
              <a:t>  ‘a’ </a:t>
            </a:r>
            <a:r>
              <a:rPr lang="en-US" sz="2000" dirty="0" err="1">
                <a:solidFill>
                  <a:srgbClr val="FF0000"/>
                </a:solidFill>
              </a:rPr>
              <a:t>yng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nghanol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berfenw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</a:rPr>
              <a:t>= ‘u’ </a:t>
            </a:r>
            <a:r>
              <a:rPr lang="en-US" sz="2000" dirty="0" err="1">
                <a:solidFill>
                  <a:srgbClr val="FF0000"/>
                </a:solidFill>
              </a:rPr>
              <a:t>ar</a:t>
            </a:r>
            <a:r>
              <a:rPr lang="en-US" sz="2000" dirty="0">
                <a:solidFill>
                  <a:srgbClr val="FF0000"/>
                </a:solidFill>
              </a:rPr>
              <a:t> y </a:t>
            </a:r>
            <a:r>
              <a:rPr lang="en-US" sz="2000" dirty="0" err="1">
                <a:solidFill>
                  <a:srgbClr val="FF0000"/>
                </a:solidFill>
              </a:rPr>
              <a:t>diwedd</a:t>
            </a:r>
            <a:r>
              <a:rPr lang="en-US" sz="2000" dirty="0">
                <a:solidFill>
                  <a:srgbClr val="FF0000"/>
                </a:solidFill>
              </a:rPr>
              <a:t>, </a:t>
            </a:r>
            <a:r>
              <a:rPr lang="en-US" sz="2000" dirty="0" err="1">
                <a:solidFill>
                  <a:srgbClr val="FF0000"/>
                </a:solidFill>
              </a:rPr>
              <a:t>e.e</a:t>
            </a:r>
            <a:r>
              <a:rPr lang="en-US" sz="2000" dirty="0">
                <a:solidFill>
                  <a:srgbClr val="FF0000"/>
                </a:solidFill>
              </a:rPr>
              <a:t>. </a:t>
            </a:r>
            <a:r>
              <a:rPr lang="en-US" sz="2000" dirty="0" err="1">
                <a:solidFill>
                  <a:srgbClr val="FF0000"/>
                </a:solidFill>
              </a:rPr>
              <a:t>canu</a:t>
            </a:r>
            <a:r>
              <a:rPr lang="en-US" sz="2000" dirty="0">
                <a:solidFill>
                  <a:srgbClr val="FF0000"/>
                </a:solidFill>
              </a:rPr>
              <a:t>, </a:t>
            </a:r>
            <a:r>
              <a:rPr lang="en-US" sz="2000" dirty="0" err="1">
                <a:solidFill>
                  <a:srgbClr val="FF0000"/>
                </a:solidFill>
              </a:rPr>
              <a:t>taranu</a:t>
            </a:r>
            <a:endParaRPr lang="en-US" sz="2000" dirty="0">
              <a:solidFill>
                <a:srgbClr val="FF0000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0000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0000"/>
                </a:solidFill>
              </a:rPr>
              <a:t>  ‘y’ </a:t>
            </a:r>
            <a:r>
              <a:rPr lang="en-US" sz="2000" dirty="0" err="1">
                <a:solidFill>
                  <a:srgbClr val="FF0000"/>
                </a:solidFill>
              </a:rPr>
              <a:t>neu</a:t>
            </a:r>
            <a:r>
              <a:rPr lang="en-US" sz="2000" dirty="0">
                <a:solidFill>
                  <a:srgbClr val="FF0000"/>
                </a:solidFill>
              </a:rPr>
              <a:t> ‘w’ </a:t>
            </a:r>
            <a:r>
              <a:rPr lang="en-US" sz="2000" dirty="0" err="1">
                <a:solidFill>
                  <a:srgbClr val="FF0000"/>
                </a:solidFill>
              </a:rPr>
              <a:t>yng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nghanol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berfenw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</a:p>
          <a:p>
            <a:pPr algn="ctr"/>
            <a:r>
              <a:rPr lang="en-US" sz="2000" dirty="0">
                <a:solidFill>
                  <a:srgbClr val="FF0000"/>
                </a:solidFill>
              </a:rPr>
              <a:t>= ‘u’ </a:t>
            </a:r>
            <a:r>
              <a:rPr lang="en-US" sz="2000" dirty="0" err="1">
                <a:solidFill>
                  <a:srgbClr val="FF0000"/>
                </a:solidFill>
              </a:rPr>
              <a:t>ar</a:t>
            </a:r>
            <a:r>
              <a:rPr lang="en-US" sz="2000" dirty="0">
                <a:solidFill>
                  <a:srgbClr val="FF0000"/>
                </a:solidFill>
              </a:rPr>
              <a:t> y </a:t>
            </a:r>
            <a:r>
              <a:rPr lang="en-US" sz="2000" dirty="0" err="1">
                <a:solidFill>
                  <a:srgbClr val="FF0000"/>
                </a:solidFill>
              </a:rPr>
              <a:t>diwedd</a:t>
            </a:r>
            <a:r>
              <a:rPr lang="en-US" sz="2000" dirty="0">
                <a:solidFill>
                  <a:srgbClr val="FF0000"/>
                </a:solidFill>
              </a:rPr>
              <a:t>, </a:t>
            </a:r>
            <a:r>
              <a:rPr lang="en-US" sz="2000" dirty="0" err="1">
                <a:solidFill>
                  <a:srgbClr val="FF0000"/>
                </a:solidFill>
              </a:rPr>
              <a:t>e.e</a:t>
            </a:r>
            <a:r>
              <a:rPr lang="en-US" sz="2000" dirty="0">
                <a:solidFill>
                  <a:srgbClr val="FF0000"/>
                </a:solidFill>
              </a:rPr>
              <a:t>. </a:t>
            </a:r>
            <a:r>
              <a:rPr lang="en-US" sz="2000" dirty="0" err="1">
                <a:solidFill>
                  <a:srgbClr val="FF0000"/>
                </a:solidFill>
              </a:rPr>
              <a:t>cysgu</a:t>
            </a:r>
            <a:r>
              <a:rPr lang="en-US" sz="2000" dirty="0">
                <a:solidFill>
                  <a:srgbClr val="FF0000"/>
                </a:solidFill>
              </a:rPr>
              <a:t>, </a:t>
            </a:r>
            <a:r>
              <a:rPr lang="en-US" sz="2000" dirty="0" err="1">
                <a:solidFill>
                  <a:srgbClr val="FF0000"/>
                </a:solidFill>
              </a:rPr>
              <a:t>chwyrnu</a:t>
            </a:r>
            <a:endParaRPr lang="en-US" sz="2000" dirty="0">
              <a:solidFill>
                <a:srgbClr val="FF0000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0000"/>
              </a:solidFill>
            </a:endParaRP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0000"/>
                </a:solidFill>
              </a:rPr>
              <a:t>  ‘w’ </a:t>
            </a:r>
            <a:r>
              <a:rPr lang="en-US" sz="2000" dirty="0" err="1">
                <a:solidFill>
                  <a:srgbClr val="FF0000"/>
                </a:solidFill>
              </a:rPr>
              <a:t>yn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agos</a:t>
            </a:r>
            <a:r>
              <a:rPr lang="en-US" sz="2000" dirty="0">
                <a:solidFill>
                  <a:srgbClr val="FF0000"/>
                </a:solidFill>
              </a:rPr>
              <a:t> at </a:t>
            </a:r>
            <a:r>
              <a:rPr lang="en-US" sz="2000" dirty="0" err="1">
                <a:solidFill>
                  <a:srgbClr val="FF0000"/>
                </a:solidFill>
              </a:rPr>
              <a:t>ddiwedd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berfenw</a:t>
            </a:r>
            <a:endParaRPr lang="en-US" sz="2000" dirty="0">
              <a:solidFill>
                <a:srgbClr val="FF0000"/>
              </a:solidFill>
            </a:endParaRPr>
          </a:p>
          <a:p>
            <a:pPr algn="ctr"/>
            <a:r>
              <a:rPr lang="en-US" sz="2000" dirty="0">
                <a:solidFill>
                  <a:srgbClr val="FF0000"/>
                </a:solidFill>
              </a:rPr>
              <a:t>= ‘</a:t>
            </a:r>
            <a:r>
              <a:rPr lang="en-US" sz="2000" dirty="0" err="1">
                <a:solidFill>
                  <a:srgbClr val="FF0000"/>
                </a:solidFill>
              </a:rPr>
              <a:t>i</a:t>
            </a:r>
            <a:r>
              <a:rPr lang="en-US" sz="2000" dirty="0">
                <a:solidFill>
                  <a:srgbClr val="FF0000"/>
                </a:solidFill>
              </a:rPr>
              <a:t>’ </a:t>
            </a:r>
            <a:r>
              <a:rPr lang="en-US" sz="2000" dirty="0" err="1">
                <a:solidFill>
                  <a:srgbClr val="FF0000"/>
                </a:solidFill>
              </a:rPr>
              <a:t>yn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ei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 err="1">
                <a:solidFill>
                  <a:srgbClr val="FF0000"/>
                </a:solidFill>
              </a:rPr>
              <a:t>dilyn</a:t>
            </a:r>
            <a:r>
              <a:rPr lang="en-US" sz="2000" dirty="0">
                <a:solidFill>
                  <a:srgbClr val="FF0000"/>
                </a:solidFill>
              </a:rPr>
              <a:t>, </a:t>
            </a:r>
            <a:r>
              <a:rPr lang="en-US" sz="2000" dirty="0" err="1">
                <a:solidFill>
                  <a:srgbClr val="FF0000"/>
                </a:solidFill>
              </a:rPr>
              <a:t>e.e</a:t>
            </a:r>
            <a:r>
              <a:rPr lang="en-US" sz="2000" dirty="0">
                <a:solidFill>
                  <a:srgbClr val="FF0000"/>
                </a:solidFill>
              </a:rPr>
              <a:t>. </a:t>
            </a:r>
            <a:r>
              <a:rPr lang="en-US" sz="2000" dirty="0" err="1">
                <a:solidFill>
                  <a:srgbClr val="FF0000"/>
                </a:solidFill>
              </a:rPr>
              <a:t>berwi</a:t>
            </a:r>
            <a:r>
              <a:rPr lang="en-US" sz="2000" dirty="0">
                <a:solidFill>
                  <a:srgbClr val="FF0000"/>
                </a:solidFill>
              </a:rPr>
              <a:t>, </a:t>
            </a:r>
            <a:r>
              <a:rPr lang="en-US" sz="2000" dirty="0" err="1">
                <a:solidFill>
                  <a:srgbClr val="FF0000"/>
                </a:solidFill>
              </a:rPr>
              <a:t>drewi</a:t>
            </a:r>
            <a:endParaRPr lang="en-US" sz="2000" dirty="0">
              <a:solidFill>
                <a:srgbClr val="FF0000"/>
              </a:solidFill>
            </a:endParaRPr>
          </a:p>
          <a:p>
            <a:pPr algn="ctr"/>
            <a:endParaRPr lang="en-US" sz="2000" dirty="0">
              <a:solidFill>
                <a:srgbClr val="FF0000"/>
              </a:solidFill>
            </a:endParaRPr>
          </a:p>
          <a:p>
            <a:pPr marL="342900" lvl="0" indent="-342900" algn="ctr">
              <a:buFont typeface="Arial"/>
              <a:buChar char="•"/>
            </a:pPr>
            <a:r>
              <a:rPr lang="cy-GB" sz="2000" dirty="0">
                <a:solidFill>
                  <a:srgbClr val="FF0000"/>
                </a:solidFill>
              </a:rPr>
              <a:t>Gyda geiriau tebyg eu sain, mae berfenwau fel arfer yn gorffen gydag </a:t>
            </a:r>
            <a:r>
              <a:rPr lang="cy-GB" sz="2000" b="1" dirty="0">
                <a:solidFill>
                  <a:srgbClr val="FF0000"/>
                </a:solidFill>
              </a:rPr>
              <a:t>u</a:t>
            </a:r>
            <a:r>
              <a:rPr lang="cy-GB" sz="2000" dirty="0">
                <a:solidFill>
                  <a:srgbClr val="FF0000"/>
                </a:solidFill>
              </a:rPr>
              <a:t>, ac enwau lluosog yn gorffen gydag </a:t>
            </a:r>
            <a:r>
              <a:rPr lang="cy-GB" sz="2000" b="1" dirty="0">
                <a:solidFill>
                  <a:srgbClr val="FF0000"/>
                </a:solidFill>
              </a:rPr>
              <a:t>i</a:t>
            </a:r>
            <a:r>
              <a:rPr lang="cy-GB" sz="2000" dirty="0">
                <a:solidFill>
                  <a:srgbClr val="FF0000"/>
                </a:solidFill>
              </a:rPr>
              <a:t>, </a:t>
            </a:r>
          </a:p>
          <a:p>
            <a:pPr lvl="0" algn="ctr"/>
            <a:r>
              <a:rPr lang="cy-GB" sz="2000" dirty="0">
                <a:solidFill>
                  <a:srgbClr val="FF0000"/>
                </a:solidFill>
              </a:rPr>
              <a:t>e.e. rhestru (</a:t>
            </a:r>
            <a:r>
              <a:rPr lang="cy-GB" sz="2000" i="1" dirty="0">
                <a:solidFill>
                  <a:srgbClr val="FF0000"/>
                </a:solidFill>
              </a:rPr>
              <a:t>to list</a:t>
            </a:r>
            <a:r>
              <a:rPr lang="cy-GB" sz="2000" dirty="0">
                <a:solidFill>
                  <a:srgbClr val="FF0000"/>
                </a:solidFill>
              </a:rPr>
              <a:t>), rhestri (lists)</a:t>
            </a:r>
            <a:endParaRPr lang="en-GB" sz="2000" dirty="0">
              <a:solidFill>
                <a:srgbClr val="FF0000"/>
              </a:solidFill>
            </a:endParaRPr>
          </a:p>
          <a:p>
            <a:endParaRPr lang="en-US" sz="24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863" y="423282"/>
            <a:ext cx="1444021" cy="1426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25898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2682B17D-77CD-4542-A43F-EC2BFE49F8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428" t="22741"/>
          <a:stretch/>
        </p:blipFill>
        <p:spPr>
          <a:xfrm>
            <a:off x="1726058" y="541620"/>
            <a:ext cx="5085708" cy="6664536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EBD26322-CA43-2541-9BEE-E286FE9C032E}"/>
              </a:ext>
            </a:extLst>
          </p:cNvPr>
          <p:cNvSpPr/>
          <p:nvPr/>
        </p:nvSpPr>
        <p:spPr>
          <a:xfrm>
            <a:off x="665846" y="1960469"/>
            <a:ext cx="1142404" cy="452431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9600" b="1" cap="none" spc="0" dirty="0" err="1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i</a:t>
            </a:r>
            <a:endParaRPr lang="en-US" sz="96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  <a:p>
            <a:pPr algn="ctr"/>
            <a:r>
              <a:rPr lang="en-US" sz="96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u</a:t>
            </a:r>
          </a:p>
          <a:p>
            <a:pPr algn="ctr"/>
            <a:r>
              <a:rPr lang="en-US" sz="96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y</a:t>
            </a:r>
          </a:p>
        </p:txBody>
      </p:sp>
    </p:spTree>
    <p:extLst>
      <p:ext uri="{BB962C8B-B14F-4D97-AF65-F5344CB8AC3E}">
        <p14:creationId xmlns:p14="http://schemas.microsoft.com/office/powerpoint/2010/main" val="20782501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092E1BC0-BA65-B442-B0C9-C73EDC090C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482" y="1458095"/>
            <a:ext cx="8590668" cy="4264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9352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 to </a:t>
            </a:r>
            <a:r>
              <a:rPr lang="en-US" dirty="0" err="1"/>
              <a:t>bach</a:t>
            </a:r>
            <a:r>
              <a:rPr lang="en-US" dirty="0"/>
              <a:t> </a:t>
            </a:r>
            <a:r>
              <a:rPr lang="en-US" dirty="0" smtClean="0"/>
              <a:t>…</a:t>
            </a:r>
            <a:r>
              <a:rPr lang="en-US" dirty="0" err="1" smtClean="0"/>
              <a:t>hir</a:t>
            </a:r>
            <a:r>
              <a:rPr lang="en-US" dirty="0" smtClean="0"/>
              <a:t>-nod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029" y="1778896"/>
            <a:ext cx="1512814" cy="111483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863" y="423282"/>
            <a:ext cx="1444021" cy="1426693"/>
          </a:xfrm>
          <a:prstGeom prst="rect">
            <a:avLst/>
          </a:prstGeom>
        </p:spPr>
      </p:pic>
      <p:sp>
        <p:nvSpPr>
          <p:cNvPr id="4" name="Rounded Rectangular Callout 3"/>
          <p:cNvSpPr/>
          <p:nvPr/>
        </p:nvSpPr>
        <p:spPr>
          <a:xfrm>
            <a:off x="574863" y="2116415"/>
            <a:ext cx="928036" cy="618645"/>
          </a:xfrm>
          <a:prstGeom prst="wedgeRoundRectCallout">
            <a:avLst>
              <a:gd name="adj1" fmla="val 14234"/>
              <a:gd name="adj2" fmla="val -155921"/>
              <a:gd name="adj3" fmla="val 16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BLE?</a:t>
            </a:r>
          </a:p>
        </p:txBody>
      </p:sp>
      <p:sp>
        <p:nvSpPr>
          <p:cNvPr id="7" name="Rounded Rectangular Callout 6"/>
          <p:cNvSpPr/>
          <p:nvPr/>
        </p:nvSpPr>
        <p:spPr>
          <a:xfrm>
            <a:off x="1709539" y="1849975"/>
            <a:ext cx="1085453" cy="618645"/>
          </a:xfrm>
          <a:prstGeom prst="wedgeRoundRectCallout">
            <a:avLst>
              <a:gd name="adj1" fmla="val -66065"/>
              <a:gd name="adj2" fmla="val -137500"/>
              <a:gd name="adj3" fmla="val 166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PRYD?</a:t>
            </a:r>
          </a:p>
        </p:txBody>
      </p:sp>
      <p:sp>
        <p:nvSpPr>
          <p:cNvPr id="6" name="Rectangle 5"/>
          <p:cNvSpPr/>
          <p:nvPr/>
        </p:nvSpPr>
        <p:spPr>
          <a:xfrm>
            <a:off x="585747" y="2757809"/>
            <a:ext cx="8092199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rgbClr val="FF0000"/>
                </a:solidFill>
              </a:rPr>
              <a:t> Mae to </a:t>
            </a:r>
            <a:r>
              <a:rPr lang="en-US" dirty="0" err="1">
                <a:solidFill>
                  <a:srgbClr val="FF0000"/>
                </a:solidFill>
              </a:rPr>
              <a:t>bach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ar</a:t>
            </a:r>
            <a:r>
              <a:rPr lang="en-US" dirty="0">
                <a:solidFill>
                  <a:srgbClr val="FF0000"/>
                </a:solidFill>
              </a:rPr>
              <a:t> y </a:t>
            </a:r>
            <a:r>
              <a:rPr lang="en-US" dirty="0" err="1">
                <a:solidFill>
                  <a:srgbClr val="FF0000"/>
                </a:solidFill>
              </a:rPr>
              <a:t>llafariaid</a:t>
            </a:r>
            <a:r>
              <a:rPr lang="en-US" dirty="0">
                <a:solidFill>
                  <a:srgbClr val="FF0000"/>
                </a:solidFill>
              </a:rPr>
              <a:t> ‘a’, ‘e’, ‘o’, ‘w’, ‘y’ </a:t>
            </a:r>
            <a:r>
              <a:rPr lang="en-US" dirty="0" err="1">
                <a:solidFill>
                  <a:srgbClr val="FF0000"/>
                </a:solidFill>
              </a:rPr>
              <a:t>os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ydyn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nhw’n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hir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mewn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gair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unsill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sy’n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gorffen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gyda</a:t>
            </a:r>
            <a:r>
              <a:rPr lang="en-US" dirty="0">
                <a:solidFill>
                  <a:srgbClr val="FF0000"/>
                </a:solidFill>
              </a:rPr>
              <a:t> ‘l’, ‘n’ </a:t>
            </a:r>
            <a:r>
              <a:rPr lang="en-US" dirty="0" err="1">
                <a:solidFill>
                  <a:srgbClr val="FF0000"/>
                </a:solidFill>
              </a:rPr>
              <a:t>neu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fr-FR" dirty="0">
                <a:solidFill>
                  <a:srgbClr val="FF0000"/>
                </a:solidFill>
              </a:rPr>
              <a:t>‘r’, </a:t>
            </a:r>
            <a:r>
              <a:rPr lang="fr-FR" dirty="0" err="1">
                <a:solidFill>
                  <a:srgbClr val="FF0000"/>
                </a:solidFill>
              </a:rPr>
              <a:t>e.e</a:t>
            </a:r>
            <a:r>
              <a:rPr lang="fr-FR" dirty="0">
                <a:solidFill>
                  <a:srgbClr val="FF0000"/>
                </a:solidFill>
              </a:rPr>
              <a:t>. </a:t>
            </a:r>
            <a:r>
              <a:rPr lang="fr-FR" dirty="0" err="1">
                <a:solidFill>
                  <a:srgbClr val="FF0000"/>
                </a:solidFill>
              </a:rPr>
              <a:t>sêr</a:t>
            </a:r>
            <a:r>
              <a:rPr lang="fr-FR" dirty="0">
                <a:solidFill>
                  <a:srgbClr val="FF0000"/>
                </a:solidFill>
              </a:rPr>
              <a:t>, </a:t>
            </a:r>
            <a:r>
              <a:rPr lang="fr-FR" dirty="0" err="1">
                <a:solidFill>
                  <a:srgbClr val="FF0000"/>
                </a:solidFill>
              </a:rPr>
              <a:t>pêl</a:t>
            </a:r>
            <a:r>
              <a:rPr lang="fr-FR" dirty="0">
                <a:solidFill>
                  <a:srgbClr val="FF0000"/>
                </a:solidFill>
              </a:rPr>
              <a:t>, </a:t>
            </a:r>
            <a:r>
              <a:rPr lang="fr-FR" dirty="0" err="1">
                <a:solidFill>
                  <a:srgbClr val="FF0000"/>
                </a:solidFill>
              </a:rPr>
              <a:t>sŵn</a:t>
            </a:r>
            <a:endParaRPr lang="fr-FR" dirty="0">
              <a:solidFill>
                <a:srgbClr val="FF0000"/>
              </a:solidFill>
            </a:endParaRPr>
          </a:p>
          <a:p>
            <a:endParaRPr lang="fr-FR" dirty="0">
              <a:solidFill>
                <a:srgbClr val="FF0000"/>
              </a:solidFill>
            </a:endParaRPr>
          </a:p>
          <a:p>
            <a:r>
              <a:rPr lang="fr-FR" dirty="0">
                <a:solidFill>
                  <a:srgbClr val="FF0000"/>
                </a:solidFill>
              </a:rPr>
              <a:t>Mae to </a:t>
            </a:r>
            <a:r>
              <a:rPr lang="fr-FR" dirty="0" err="1">
                <a:solidFill>
                  <a:srgbClr val="FF0000"/>
                </a:solidFill>
              </a:rPr>
              <a:t>bach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mewn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geiriau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â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mwy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nag</a:t>
            </a:r>
            <a:r>
              <a:rPr lang="fr-FR" dirty="0">
                <a:solidFill>
                  <a:srgbClr val="FF0000"/>
                </a:solidFill>
              </a:rPr>
              <a:t> un </a:t>
            </a:r>
            <a:r>
              <a:rPr lang="fr-FR" dirty="0" err="1">
                <a:solidFill>
                  <a:srgbClr val="FF0000"/>
                </a:solidFill>
              </a:rPr>
              <a:t>sillaf</a:t>
            </a:r>
            <a:r>
              <a:rPr lang="fr-FR" dirty="0">
                <a:solidFill>
                  <a:srgbClr val="FF0000"/>
                </a:solidFill>
              </a:rPr>
              <a:t> os </a:t>
            </a:r>
            <a:r>
              <a:rPr lang="fr-FR" dirty="0" err="1">
                <a:solidFill>
                  <a:srgbClr val="FF0000"/>
                </a:solidFill>
              </a:rPr>
              <a:t>yw’r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pwyslais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ar</a:t>
            </a:r>
            <a:r>
              <a:rPr lang="fr-FR" dirty="0">
                <a:solidFill>
                  <a:srgbClr val="FF0000"/>
                </a:solidFill>
              </a:rPr>
              <a:t> y </a:t>
            </a:r>
            <a:r>
              <a:rPr lang="fr-FR" dirty="0" err="1">
                <a:solidFill>
                  <a:srgbClr val="FF0000"/>
                </a:solidFill>
              </a:rPr>
              <a:t>sillaf</a:t>
            </a:r>
            <a:r>
              <a:rPr lang="fr-FR" dirty="0">
                <a:solidFill>
                  <a:srgbClr val="FF0000"/>
                </a:solidFill>
              </a:rPr>
              <a:t> 	</a:t>
            </a:r>
            <a:r>
              <a:rPr lang="fr-FR" dirty="0" err="1">
                <a:solidFill>
                  <a:srgbClr val="FF0000"/>
                </a:solidFill>
              </a:rPr>
              <a:t>olaf</a:t>
            </a:r>
            <a:r>
              <a:rPr lang="fr-FR" dirty="0">
                <a:solidFill>
                  <a:srgbClr val="FF0000"/>
                </a:solidFill>
              </a:rPr>
              <a:t>, </a:t>
            </a:r>
            <a:r>
              <a:rPr lang="fr-FR" dirty="0" err="1">
                <a:solidFill>
                  <a:srgbClr val="FF0000"/>
                </a:solidFill>
              </a:rPr>
              <a:t>e.e</a:t>
            </a:r>
            <a:r>
              <a:rPr lang="fr-FR" dirty="0">
                <a:solidFill>
                  <a:srgbClr val="FF0000"/>
                </a:solidFill>
              </a:rPr>
              <a:t>. </a:t>
            </a:r>
            <a:r>
              <a:rPr lang="fr-FR" dirty="0" err="1">
                <a:solidFill>
                  <a:srgbClr val="FF0000"/>
                </a:solidFill>
              </a:rPr>
              <a:t>ar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wahân</a:t>
            </a:r>
            <a:r>
              <a:rPr lang="fr-FR" dirty="0">
                <a:solidFill>
                  <a:srgbClr val="FF0000"/>
                </a:solidFill>
              </a:rPr>
              <a:t>.</a:t>
            </a:r>
          </a:p>
          <a:p>
            <a:endParaRPr lang="fr-FR" dirty="0">
              <a:solidFill>
                <a:srgbClr val="FF0000"/>
              </a:solidFill>
            </a:endParaRPr>
          </a:p>
          <a:p>
            <a:r>
              <a:rPr lang="fr-FR" dirty="0">
                <a:solidFill>
                  <a:srgbClr val="FF0000"/>
                </a:solidFill>
              </a:rPr>
              <a:t>Mae to </a:t>
            </a:r>
            <a:r>
              <a:rPr lang="fr-FR" dirty="0" err="1">
                <a:solidFill>
                  <a:srgbClr val="FF0000"/>
                </a:solidFill>
              </a:rPr>
              <a:t>bach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ar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lafariad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hir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mewn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gair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unsill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sy’n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gorffen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gyda’r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cytseiniaid</a:t>
            </a:r>
            <a:r>
              <a:rPr lang="fr-FR" dirty="0">
                <a:solidFill>
                  <a:srgbClr val="FF0000"/>
                </a:solidFill>
              </a:rPr>
              <a:t> ‘p’, 	‘t’, ‘c’, ‘m’, </a:t>
            </a:r>
            <a:r>
              <a:rPr lang="fr-FR" dirty="0" err="1">
                <a:solidFill>
                  <a:srgbClr val="FF0000"/>
                </a:solidFill>
              </a:rPr>
              <a:t>e.e</a:t>
            </a:r>
            <a:r>
              <a:rPr lang="fr-FR" dirty="0">
                <a:solidFill>
                  <a:srgbClr val="FF0000"/>
                </a:solidFill>
              </a:rPr>
              <a:t>. </a:t>
            </a:r>
            <a:r>
              <a:rPr lang="fr-FR" dirty="0" err="1">
                <a:solidFill>
                  <a:srgbClr val="FF0000"/>
                </a:solidFill>
              </a:rPr>
              <a:t>tîm</a:t>
            </a:r>
            <a:r>
              <a:rPr lang="fr-FR" dirty="0">
                <a:solidFill>
                  <a:srgbClr val="FF0000"/>
                </a:solidFill>
              </a:rPr>
              <a:t>, </a:t>
            </a:r>
            <a:r>
              <a:rPr lang="fr-FR" dirty="0" err="1">
                <a:solidFill>
                  <a:srgbClr val="FF0000"/>
                </a:solidFill>
              </a:rPr>
              <a:t>plât</a:t>
            </a:r>
            <a:r>
              <a:rPr lang="fr-FR" dirty="0">
                <a:solidFill>
                  <a:srgbClr val="FF0000"/>
                </a:solidFill>
              </a:rPr>
              <a:t>, </a:t>
            </a:r>
            <a:r>
              <a:rPr lang="fr-FR" dirty="0" err="1">
                <a:solidFill>
                  <a:srgbClr val="FF0000"/>
                </a:solidFill>
              </a:rPr>
              <a:t>grŵp</a:t>
            </a:r>
            <a:r>
              <a:rPr lang="fr-FR" dirty="0">
                <a:solidFill>
                  <a:srgbClr val="FF0000"/>
                </a:solidFill>
              </a:rPr>
              <a:t>.</a:t>
            </a:r>
          </a:p>
          <a:p>
            <a:endParaRPr lang="fr-FR" dirty="0">
              <a:solidFill>
                <a:srgbClr val="FF0000"/>
              </a:solidFill>
            </a:endParaRPr>
          </a:p>
          <a:p>
            <a:r>
              <a:rPr lang="fr-FR" dirty="0" err="1">
                <a:solidFill>
                  <a:srgbClr val="FF0000"/>
                </a:solidFill>
              </a:rPr>
              <a:t>Does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dim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angen</a:t>
            </a:r>
            <a:r>
              <a:rPr lang="fr-FR" dirty="0">
                <a:solidFill>
                  <a:srgbClr val="FF0000"/>
                </a:solidFill>
              </a:rPr>
              <a:t> to </a:t>
            </a:r>
            <a:r>
              <a:rPr lang="fr-FR" dirty="0" err="1">
                <a:solidFill>
                  <a:srgbClr val="FF0000"/>
                </a:solidFill>
              </a:rPr>
              <a:t>bach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mewn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geiriau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unsill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sy’n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gorffen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gyda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llafariad</a:t>
            </a:r>
            <a:r>
              <a:rPr lang="fr-FR" dirty="0">
                <a:solidFill>
                  <a:srgbClr val="FF0000"/>
                </a:solidFill>
              </a:rPr>
              <a:t>, </a:t>
            </a:r>
            <a:r>
              <a:rPr lang="fr-FR" dirty="0" err="1">
                <a:solidFill>
                  <a:srgbClr val="FF0000"/>
                </a:solidFill>
              </a:rPr>
              <a:t>e.e</a:t>
            </a:r>
            <a:r>
              <a:rPr lang="fr-FR" dirty="0">
                <a:solidFill>
                  <a:srgbClr val="FF0000"/>
                </a:solidFill>
              </a:rPr>
              <a:t>. to, 	te. OND , </a:t>
            </a:r>
            <a:r>
              <a:rPr lang="fr-FR" dirty="0" err="1">
                <a:solidFill>
                  <a:srgbClr val="FF0000"/>
                </a:solidFill>
              </a:rPr>
              <a:t>mae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tŷ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yn</a:t>
            </a:r>
            <a:r>
              <a:rPr lang="fr-FR" dirty="0">
                <a:solidFill>
                  <a:srgbClr val="FF0000"/>
                </a:solidFill>
              </a:rPr>
              <a:t> </a:t>
            </a:r>
            <a:r>
              <a:rPr lang="fr-FR" dirty="0" err="1">
                <a:solidFill>
                  <a:srgbClr val="FF0000"/>
                </a:solidFill>
              </a:rPr>
              <a:t>eithriad</a:t>
            </a:r>
            <a:r>
              <a:rPr lang="fr-FR" dirty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31520" y="6029229"/>
            <a:ext cx="701468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008000"/>
                </a:solidFill>
              </a:rPr>
              <a:t>COFIWCH: Mae to </a:t>
            </a:r>
            <a:r>
              <a:rPr lang="en-US" sz="2000" dirty="0" err="1">
                <a:solidFill>
                  <a:srgbClr val="008000"/>
                </a:solidFill>
              </a:rPr>
              <a:t>ar</a:t>
            </a:r>
            <a:r>
              <a:rPr lang="en-US" sz="2000" dirty="0">
                <a:solidFill>
                  <a:srgbClr val="008000"/>
                </a:solidFill>
              </a:rPr>
              <a:t> y </a:t>
            </a:r>
            <a:r>
              <a:rPr lang="en-US" sz="2000" dirty="0" err="1">
                <a:solidFill>
                  <a:srgbClr val="008000"/>
                </a:solidFill>
              </a:rPr>
              <a:t>tŷ</a:t>
            </a:r>
            <a:r>
              <a:rPr lang="en-US" sz="2000" dirty="0">
                <a:solidFill>
                  <a:srgbClr val="008000"/>
                </a:solidFill>
              </a:rPr>
              <a:t>, </a:t>
            </a:r>
            <a:r>
              <a:rPr lang="en-US" sz="2000" dirty="0" err="1">
                <a:solidFill>
                  <a:srgbClr val="008000"/>
                </a:solidFill>
              </a:rPr>
              <a:t>ond</a:t>
            </a:r>
            <a:r>
              <a:rPr lang="en-US" sz="2000" dirty="0">
                <a:solidFill>
                  <a:srgbClr val="008000"/>
                </a:solidFill>
              </a:rPr>
              <a:t> does dim to </a:t>
            </a:r>
            <a:r>
              <a:rPr lang="en-US" sz="2000" dirty="0" err="1">
                <a:solidFill>
                  <a:srgbClr val="008000"/>
                </a:solidFill>
              </a:rPr>
              <a:t>ar</a:t>
            </a:r>
            <a:r>
              <a:rPr lang="en-US" sz="2000" dirty="0">
                <a:solidFill>
                  <a:srgbClr val="008000"/>
                </a:solidFill>
              </a:rPr>
              <a:t> y to!</a:t>
            </a:r>
          </a:p>
        </p:txBody>
      </p:sp>
    </p:spTree>
    <p:extLst>
      <p:ext uri="{BB962C8B-B14F-4D97-AF65-F5344CB8AC3E}">
        <p14:creationId xmlns:p14="http://schemas.microsoft.com/office/powerpoint/2010/main" val="4103667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Ymarferion</a:t>
            </a:r>
            <a:r>
              <a:rPr lang="en-US" dirty="0"/>
              <a:t> …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230" y="244158"/>
            <a:ext cx="1169621" cy="156150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437396" y="2135132"/>
            <a:ext cx="629623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dirty="0" err="1"/>
              <a:t>Trowch</a:t>
            </a:r>
            <a:r>
              <a:rPr lang="en-US" sz="3000" dirty="0"/>
              <a:t> at y </a:t>
            </a:r>
            <a:r>
              <a:rPr lang="en-US" sz="3000" dirty="0" err="1"/>
              <a:t>pecyn</a:t>
            </a:r>
            <a:r>
              <a:rPr lang="en-US" sz="3000" dirty="0"/>
              <a:t> </a:t>
            </a:r>
            <a:r>
              <a:rPr lang="en-US" sz="3000" dirty="0" err="1"/>
              <a:t>ymarferion</a:t>
            </a:r>
            <a:r>
              <a:rPr lang="en-US" sz="3000" dirty="0"/>
              <a:t>. </a:t>
            </a:r>
            <a:r>
              <a:rPr lang="en-US" sz="3000" dirty="0" err="1"/>
              <a:t>Gyda</a:t>
            </a:r>
            <a:r>
              <a:rPr lang="en-US" sz="3000" dirty="0"/>
              <a:t> </a:t>
            </a:r>
            <a:r>
              <a:rPr lang="en-US" sz="3000" dirty="0" err="1"/>
              <a:t>phartner</a:t>
            </a:r>
            <a:r>
              <a:rPr lang="en-US" sz="3000" dirty="0"/>
              <a:t>, </a:t>
            </a:r>
            <a:r>
              <a:rPr lang="en-US" sz="3000" dirty="0" err="1"/>
              <a:t>cwblhewch</a:t>
            </a:r>
            <a:r>
              <a:rPr lang="en-US" sz="3000" dirty="0"/>
              <a:t> </a:t>
            </a:r>
            <a:r>
              <a:rPr lang="en-US" sz="3000" dirty="0" err="1"/>
              <a:t>yr</a:t>
            </a:r>
            <a:r>
              <a:rPr lang="en-US" sz="3000" dirty="0"/>
              <a:t> </a:t>
            </a:r>
            <a:r>
              <a:rPr lang="en-US" sz="3000" dirty="0" err="1"/>
              <a:t>ymarferion</a:t>
            </a:r>
            <a:r>
              <a:rPr lang="en-US" sz="3000" dirty="0"/>
              <a:t> ‘</a:t>
            </a:r>
            <a:r>
              <a:rPr lang="en-US" sz="3000" dirty="0" err="1"/>
              <a:t>i</a:t>
            </a:r>
            <a:r>
              <a:rPr lang="en-US" sz="3000" dirty="0"/>
              <a:t>’ </a:t>
            </a:r>
            <a:r>
              <a:rPr lang="en-US" sz="3000" dirty="0" err="1"/>
              <a:t>neu</a:t>
            </a:r>
            <a:r>
              <a:rPr lang="en-US" sz="3000" dirty="0"/>
              <a:t> ‘u’.</a:t>
            </a:r>
          </a:p>
        </p:txBody>
      </p:sp>
    </p:spTree>
    <p:extLst>
      <p:ext uri="{BB962C8B-B14F-4D97-AF65-F5344CB8AC3E}">
        <p14:creationId xmlns:p14="http://schemas.microsoft.com/office/powerpoint/2010/main" val="796306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xplosion 2 3"/>
          <p:cNvSpPr/>
          <p:nvPr/>
        </p:nvSpPr>
        <p:spPr>
          <a:xfrm>
            <a:off x="304800" y="235526"/>
            <a:ext cx="8659091" cy="6289965"/>
          </a:xfrm>
          <a:prstGeom prst="irregularSeal2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200" dirty="0">
                <a:solidFill>
                  <a:schemeClr val="tx1"/>
                </a:solidFill>
                <a:latin typeface="Segoe Print" charset="0"/>
                <a:ea typeface="Segoe Print" charset="0"/>
                <a:cs typeface="Segoe Print" charset="0"/>
              </a:rPr>
              <a:t>Y </a:t>
            </a:r>
            <a:r>
              <a:rPr lang="en-US" sz="5200" dirty="0" err="1">
                <a:solidFill>
                  <a:schemeClr val="tx1"/>
                </a:solidFill>
                <a:latin typeface="Segoe Print" charset="0"/>
                <a:ea typeface="Segoe Print" charset="0"/>
                <a:cs typeface="Segoe Print" charset="0"/>
              </a:rPr>
              <a:t>Treigladau</a:t>
            </a:r>
            <a:endParaRPr lang="en-US" sz="5200" dirty="0">
              <a:solidFill>
                <a:schemeClr val="tx1"/>
              </a:solidFill>
              <a:latin typeface="Segoe Print" charset="0"/>
              <a:ea typeface="Segoe Print" charset="0"/>
              <a:cs typeface="Segoe Print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63555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yw’r</a:t>
            </a:r>
            <a:r>
              <a:rPr lang="en-US" dirty="0"/>
              <a:t> </a:t>
            </a:r>
            <a:r>
              <a:rPr lang="en-US" dirty="0" err="1"/>
              <a:t>treigladau</a:t>
            </a:r>
            <a:r>
              <a:rPr lang="en-US" dirty="0"/>
              <a:t>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59942" y="1808056"/>
            <a:ext cx="8229600" cy="470852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2000" dirty="0" err="1"/>
              <a:t>Treiglad</a:t>
            </a:r>
            <a:r>
              <a:rPr lang="en-US" sz="2000" dirty="0"/>
              <a:t> </a:t>
            </a:r>
            <a:r>
              <a:rPr lang="en-US" sz="2000" dirty="0" err="1"/>
              <a:t>yw</a:t>
            </a:r>
            <a:r>
              <a:rPr lang="en-US" sz="2000" dirty="0"/>
              <a:t> pan </a:t>
            </a:r>
            <a:r>
              <a:rPr lang="en-US" sz="2000" dirty="0" err="1"/>
              <a:t>fydd</a:t>
            </a:r>
            <a:r>
              <a:rPr lang="en-US" sz="2000" dirty="0"/>
              <a:t> </a:t>
            </a:r>
            <a:r>
              <a:rPr lang="en-US" sz="2000" dirty="0" err="1"/>
              <a:t>llythyren</a:t>
            </a:r>
            <a:r>
              <a:rPr lang="en-US" sz="2000" dirty="0"/>
              <a:t> </a:t>
            </a:r>
            <a:r>
              <a:rPr lang="en-US" sz="2000" dirty="0" err="1"/>
              <a:t>gyntaf</a:t>
            </a:r>
            <a:r>
              <a:rPr lang="en-US" sz="2000" dirty="0"/>
              <a:t> </a:t>
            </a:r>
            <a:r>
              <a:rPr lang="en-US" sz="2000" dirty="0" err="1"/>
              <a:t>gair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newid</a:t>
            </a:r>
            <a:r>
              <a:rPr lang="en-US" sz="2000" dirty="0"/>
              <a:t>. 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 err="1"/>
              <a:t>Gan</a:t>
            </a:r>
            <a:r>
              <a:rPr lang="en-US" sz="2000" dirty="0"/>
              <a:t> </a:t>
            </a:r>
            <a:r>
              <a:rPr lang="en-US" sz="2000" dirty="0" err="1"/>
              <a:t>amlaf</a:t>
            </a:r>
            <a:r>
              <a:rPr lang="en-US" sz="2000" dirty="0"/>
              <a:t>, dim </a:t>
            </a:r>
            <a:r>
              <a:rPr lang="en-US" sz="2000" dirty="0" err="1"/>
              <a:t>ond</a:t>
            </a:r>
            <a:r>
              <a:rPr lang="en-US" sz="2000" dirty="0"/>
              <a:t> y </a:t>
            </a:r>
            <a:r>
              <a:rPr lang="en-US" sz="2000" dirty="0" err="1"/>
              <a:t>llythyren</a:t>
            </a:r>
            <a:r>
              <a:rPr lang="en-US" sz="2000" dirty="0"/>
              <a:t> </a:t>
            </a:r>
            <a:r>
              <a:rPr lang="en-US" sz="2000" dirty="0" err="1"/>
              <a:t>gyntaf</a:t>
            </a:r>
            <a:r>
              <a:rPr lang="en-US" sz="2000" dirty="0"/>
              <a:t> </a:t>
            </a:r>
            <a:r>
              <a:rPr lang="en-US" sz="2000" dirty="0" err="1"/>
              <a:t>fydd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newid</a:t>
            </a:r>
            <a:r>
              <a:rPr lang="en-US" sz="2000" dirty="0"/>
              <a:t>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Y </a:t>
            </a:r>
            <a:r>
              <a:rPr lang="en-US" sz="2000" dirty="0" err="1"/>
              <a:t>Gymraeg</a:t>
            </a:r>
            <a:r>
              <a:rPr lang="en-US" sz="2000" dirty="0"/>
              <a:t> </a:t>
            </a:r>
            <a:r>
              <a:rPr lang="en-US" sz="2000" dirty="0" err="1"/>
              <a:t>yw’r</a:t>
            </a:r>
            <a:r>
              <a:rPr lang="en-US" sz="2000" dirty="0"/>
              <a:t> </a:t>
            </a:r>
            <a:r>
              <a:rPr lang="en-US" sz="2000" dirty="0" err="1"/>
              <a:t>unig</a:t>
            </a:r>
            <a:r>
              <a:rPr lang="en-US" sz="2000" dirty="0"/>
              <a:t> </a:t>
            </a:r>
            <a:r>
              <a:rPr lang="en-US" sz="2000" dirty="0" err="1"/>
              <a:t>iaith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y </a:t>
            </a:r>
            <a:r>
              <a:rPr lang="en-US" sz="2000" dirty="0" err="1"/>
              <a:t>byd</a:t>
            </a:r>
            <a:r>
              <a:rPr lang="en-US" sz="2000" dirty="0"/>
              <a:t> </a:t>
            </a:r>
            <a:r>
              <a:rPr lang="en-US" sz="2000" dirty="0" err="1"/>
              <a:t>sy’n</a:t>
            </a:r>
            <a:r>
              <a:rPr lang="en-US" sz="2000" dirty="0"/>
              <a:t> </a:t>
            </a:r>
            <a:r>
              <a:rPr lang="en-US" sz="2000" dirty="0" err="1"/>
              <a:t>defnyddio’r</a:t>
            </a:r>
            <a:r>
              <a:rPr lang="en-US" sz="2000" dirty="0"/>
              <a:t> </a:t>
            </a:r>
            <a:r>
              <a:rPr lang="en-US" sz="2000" dirty="0" err="1"/>
              <a:t>treiglad</a:t>
            </a:r>
            <a:r>
              <a:rPr lang="en-US" sz="2000" dirty="0"/>
              <a:t>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 err="1"/>
              <a:t>Gan</a:t>
            </a:r>
            <a:r>
              <a:rPr lang="en-US" sz="2000" dirty="0"/>
              <a:t> </a:t>
            </a:r>
            <a:r>
              <a:rPr lang="en-US" sz="2000" dirty="0" err="1"/>
              <a:t>amlaf</a:t>
            </a:r>
            <a:r>
              <a:rPr lang="en-US" sz="2000" dirty="0"/>
              <a:t>, y </a:t>
            </a:r>
            <a:r>
              <a:rPr lang="en-US" sz="2000" dirty="0" err="1"/>
              <a:t>gair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union o </a:t>
            </a:r>
            <a:r>
              <a:rPr lang="en-US" sz="2000" dirty="0" err="1"/>
              <a:t>flaen</a:t>
            </a:r>
            <a:r>
              <a:rPr lang="en-US" sz="2000" dirty="0"/>
              <a:t> y </a:t>
            </a:r>
            <a:r>
              <a:rPr lang="en-US" sz="2000" dirty="0" err="1"/>
              <a:t>gair</a:t>
            </a:r>
            <a:r>
              <a:rPr lang="en-US" sz="2000" dirty="0"/>
              <a:t> </a:t>
            </a:r>
            <a:r>
              <a:rPr lang="en-US" sz="2000" dirty="0" err="1"/>
              <a:t>fydd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achosi’r</a:t>
            </a:r>
            <a:r>
              <a:rPr lang="en-US" sz="2000" dirty="0"/>
              <a:t> </a:t>
            </a:r>
            <a:r>
              <a:rPr lang="en-US" sz="2000" dirty="0" err="1"/>
              <a:t>treiglad</a:t>
            </a:r>
            <a:r>
              <a:rPr lang="en-US" sz="2000" dirty="0"/>
              <a:t>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Mae 3 math </a:t>
            </a:r>
            <a:r>
              <a:rPr lang="en-US" sz="2000" dirty="0" err="1"/>
              <a:t>gwahanol</a:t>
            </a:r>
            <a:r>
              <a:rPr lang="en-US" sz="2000" dirty="0"/>
              <a:t> o </a:t>
            </a:r>
            <a:r>
              <a:rPr lang="en-US" sz="2000" dirty="0" err="1"/>
              <a:t>dreiglad</a:t>
            </a:r>
            <a:r>
              <a:rPr lang="en-US" sz="2000" dirty="0"/>
              <a:t> – </a:t>
            </a:r>
            <a:r>
              <a:rPr lang="en-US" sz="2000" dirty="0" err="1"/>
              <a:t>meddal</a:t>
            </a:r>
            <a:r>
              <a:rPr lang="en-US" sz="2000" dirty="0"/>
              <a:t>, </a:t>
            </a:r>
            <a:r>
              <a:rPr lang="en-US" sz="2000" dirty="0" err="1"/>
              <a:t>trwynol</a:t>
            </a:r>
            <a:r>
              <a:rPr lang="en-US" sz="2000" dirty="0"/>
              <a:t> a </a:t>
            </a:r>
            <a:r>
              <a:rPr lang="en-US" sz="2000" dirty="0" err="1"/>
              <a:t>llaes</a:t>
            </a:r>
            <a:r>
              <a:rPr lang="en-US" sz="2000" dirty="0"/>
              <a:t>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 err="1"/>
              <a:t>Dydy’r</a:t>
            </a:r>
            <a:r>
              <a:rPr lang="en-US" sz="2000" dirty="0"/>
              <a:t> </a:t>
            </a:r>
            <a:r>
              <a:rPr lang="en-US" sz="2000" dirty="0" err="1"/>
              <a:t>treigladau</a:t>
            </a:r>
            <a:r>
              <a:rPr lang="en-US" sz="2000" dirty="0"/>
              <a:t> </a:t>
            </a:r>
            <a:r>
              <a:rPr lang="en-US" sz="2000" dirty="0" err="1"/>
              <a:t>ddim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effeithio</a:t>
            </a:r>
            <a:r>
              <a:rPr lang="en-US" sz="2000" dirty="0"/>
              <a:t> </a:t>
            </a:r>
            <a:r>
              <a:rPr lang="en-US" sz="2000" dirty="0" err="1"/>
              <a:t>ar</a:t>
            </a:r>
            <a:r>
              <a:rPr lang="en-US" sz="2000" dirty="0"/>
              <a:t> bob </a:t>
            </a:r>
            <a:r>
              <a:rPr lang="en-US" sz="2000" dirty="0" err="1"/>
              <a:t>llythyren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yr</a:t>
            </a:r>
            <a:r>
              <a:rPr lang="en-US" sz="2000" dirty="0"/>
              <a:t> </a:t>
            </a:r>
            <a:r>
              <a:rPr lang="en-US" sz="2000" dirty="0" err="1"/>
              <a:t>wyddor</a:t>
            </a:r>
            <a:r>
              <a:rPr lang="en-US" sz="2000" dirty="0"/>
              <a:t>…</a:t>
            </a:r>
          </a:p>
          <a:p>
            <a:pPr marL="0" indent="0">
              <a:buNone/>
            </a:pPr>
            <a:r>
              <a:rPr lang="en-US" sz="2000" dirty="0"/>
              <a:t>	</a:t>
            </a:r>
            <a:r>
              <a:rPr lang="en-US" sz="2000" dirty="0" err="1"/>
              <a:t>treiglad</a:t>
            </a:r>
            <a:r>
              <a:rPr lang="en-US" sz="2000" dirty="0"/>
              <a:t> </a:t>
            </a:r>
            <a:r>
              <a:rPr lang="en-US" sz="2000" dirty="0" err="1"/>
              <a:t>meddal</a:t>
            </a:r>
            <a:r>
              <a:rPr lang="en-US" sz="2000" dirty="0"/>
              <a:t> – 9 </a:t>
            </a:r>
            <a:r>
              <a:rPr lang="en-US" sz="2000" dirty="0" err="1"/>
              <a:t>llythyren</a:t>
            </a:r>
            <a:endParaRPr lang="en-US" sz="2000" dirty="0"/>
          </a:p>
          <a:p>
            <a:pPr marL="0" indent="0">
              <a:buNone/>
            </a:pPr>
            <a:r>
              <a:rPr lang="en-US" sz="2000" dirty="0"/>
              <a:t>	</a:t>
            </a:r>
            <a:r>
              <a:rPr lang="en-US" sz="2000" dirty="0" err="1"/>
              <a:t>treiglad</a:t>
            </a:r>
            <a:r>
              <a:rPr lang="en-US" sz="2000" dirty="0"/>
              <a:t> </a:t>
            </a:r>
            <a:r>
              <a:rPr lang="en-US" sz="2000" dirty="0" err="1"/>
              <a:t>trwynol</a:t>
            </a:r>
            <a:r>
              <a:rPr lang="en-US" sz="2000" dirty="0"/>
              <a:t> – 6 </a:t>
            </a:r>
            <a:r>
              <a:rPr lang="en-US" sz="2000" dirty="0" err="1"/>
              <a:t>llythyren</a:t>
            </a:r>
            <a:endParaRPr lang="en-US" sz="2000" dirty="0"/>
          </a:p>
          <a:p>
            <a:pPr marL="0" indent="0">
              <a:buNone/>
            </a:pPr>
            <a:r>
              <a:rPr lang="en-US" sz="2000" dirty="0"/>
              <a:t>	</a:t>
            </a:r>
            <a:r>
              <a:rPr lang="en-US" sz="2000" dirty="0" err="1"/>
              <a:t>treiglad</a:t>
            </a:r>
            <a:r>
              <a:rPr lang="en-US" sz="2000" dirty="0"/>
              <a:t> </a:t>
            </a:r>
            <a:r>
              <a:rPr lang="en-US" sz="2000" dirty="0" err="1"/>
              <a:t>llaes</a:t>
            </a:r>
            <a:r>
              <a:rPr lang="en-US" sz="2000" dirty="0"/>
              <a:t> – 3 </a:t>
            </a:r>
            <a:r>
              <a:rPr lang="en-US" sz="2000" dirty="0" err="1"/>
              <a:t>llythyren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690456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8754068"/>
              </p:ext>
            </p:extLst>
          </p:nvPr>
        </p:nvGraphicFramePr>
        <p:xfrm>
          <a:off x="1277541" y="998935"/>
          <a:ext cx="6588920" cy="48637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723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64723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64723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64723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486371">
                <a:tc>
                  <a:txBody>
                    <a:bodyPr/>
                    <a:lstStyle/>
                    <a:p>
                      <a:r>
                        <a:rPr lang="en-US" sz="2100" dirty="0" err="1">
                          <a:solidFill>
                            <a:schemeClr val="tx1"/>
                          </a:solidFill>
                        </a:rPr>
                        <a:t>Tabl</a:t>
                      </a:r>
                      <a:r>
                        <a:rPr lang="en-US" sz="2100" baseline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100" baseline="0" dirty="0" err="1">
                          <a:solidFill>
                            <a:schemeClr val="tx1"/>
                          </a:solidFill>
                        </a:rPr>
                        <a:t>Treiglo</a:t>
                      </a:r>
                      <a:endParaRPr lang="en-US" sz="2100" dirty="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 err="1">
                          <a:solidFill>
                            <a:schemeClr val="tx1"/>
                          </a:solidFill>
                        </a:rPr>
                        <a:t>Meddal</a:t>
                      </a:r>
                      <a:endParaRPr lang="en-US" sz="2100" dirty="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 err="1">
                          <a:solidFill>
                            <a:schemeClr val="tx1"/>
                          </a:solidFill>
                        </a:rPr>
                        <a:t>Trwynol</a:t>
                      </a:r>
                      <a:endParaRPr lang="en-US" sz="2100" dirty="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100" dirty="0" err="1">
                          <a:solidFill>
                            <a:schemeClr val="tx1"/>
                          </a:solidFill>
                        </a:rPr>
                        <a:t>Llaes</a:t>
                      </a:r>
                      <a:endParaRPr lang="en-US" sz="2100" dirty="0">
                        <a:solidFill>
                          <a:schemeClr val="tx1"/>
                        </a:solidFill>
                      </a:endParaRP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48637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p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b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mh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ph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48637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t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d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nh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th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48637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c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g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ngh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ch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48637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b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f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m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48637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d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dd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n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48637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g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/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ng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48637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ll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l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48637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m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f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  <a:tr h="486371">
                <a:tc>
                  <a:txBody>
                    <a:bodyPr/>
                    <a:lstStyle/>
                    <a:p>
                      <a:pPr algn="ctr"/>
                      <a:r>
                        <a:rPr lang="en-US" sz="2700" dirty="0" err="1"/>
                        <a:t>rh</a:t>
                      </a:r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700" dirty="0"/>
                        <a:t>r</a:t>
                      </a:r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700" dirty="0"/>
                    </a:p>
                  </a:txBody>
                  <a:tcPr marL="68582" marR="68582" marT="34286" marB="34286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39215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Y </a:t>
            </a:r>
            <a:r>
              <a:rPr lang="en-US" dirty="0" err="1"/>
              <a:t>Treiglad</a:t>
            </a:r>
            <a:r>
              <a:rPr lang="en-US" dirty="0"/>
              <a:t> </a:t>
            </a:r>
            <a:r>
              <a:rPr lang="en-US" dirty="0" err="1"/>
              <a:t>Meddal</a:t>
            </a:r>
            <a:r>
              <a:rPr lang="en-US" dirty="0"/>
              <a:t>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rcRect t="10034" b="10034"/>
          <a:stretch>
            <a:fillRect/>
          </a:stretch>
        </p:blipFill>
        <p:spPr>
          <a:xfrm>
            <a:off x="571170" y="2588540"/>
            <a:ext cx="2974790" cy="1839652"/>
          </a:xfrm>
        </p:spPr>
      </p:pic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7653052"/>
              </p:ext>
            </p:extLst>
          </p:nvPr>
        </p:nvGraphicFramePr>
        <p:xfrm>
          <a:off x="4399105" y="2014194"/>
          <a:ext cx="3859014" cy="4358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29507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929507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gwreiddiol</a:t>
                      </a:r>
                      <a:endParaRPr lang="en-US" sz="2000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treiglad</a:t>
                      </a:r>
                      <a:endParaRPr lang="en-US" sz="2000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p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b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t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d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c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g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b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f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d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dd</a:t>
                      </a:r>
                      <a:endParaRPr lang="en-US" sz="2000" b="1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g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-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ll</a:t>
                      </a:r>
                      <a:endParaRPr lang="en-US" sz="2000" b="1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l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m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f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rh</a:t>
                      </a:r>
                      <a:endParaRPr lang="en-US" sz="2000" b="1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r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US" sz="200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2000" dirty="0"/>
                    </a:p>
                  </a:txBody>
                  <a:tcPr>
                    <a:gradFill flip="none" rotWithShape="1">
                      <a:gsLst>
                        <a:gs pos="0">
                          <a:srgbClr val="FF0000">
                            <a:tint val="66000"/>
                            <a:satMod val="160000"/>
                          </a:srgbClr>
                        </a:gs>
                        <a:gs pos="50000">
                          <a:srgbClr val="FF0000">
                            <a:tint val="44500"/>
                            <a:satMod val="160000"/>
                          </a:srgbClr>
                        </a:gs>
                        <a:gs pos="100000">
                          <a:srgbClr val="FF0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xmlns="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27212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US" dirty="0" err="1"/>
              <a:t>Rheolau’r</a:t>
            </a:r>
            <a:r>
              <a:rPr lang="en-US" dirty="0"/>
              <a:t> </a:t>
            </a:r>
            <a:r>
              <a:rPr lang="en-US" dirty="0" err="1"/>
              <a:t>Treiglad</a:t>
            </a:r>
            <a:r>
              <a:rPr lang="en-US" dirty="0"/>
              <a:t> </a:t>
            </a:r>
            <a:r>
              <a:rPr lang="en-US" dirty="0" err="1"/>
              <a:t>Meddal</a:t>
            </a:r>
            <a:r>
              <a:rPr lang="en-US" dirty="0"/>
              <a:t>…</a:t>
            </a:r>
          </a:p>
        </p:txBody>
      </p:sp>
      <p:sp>
        <p:nvSpPr>
          <p:cNvPr id="4" name="Explosion 2 3"/>
          <p:cNvSpPr/>
          <p:nvPr/>
        </p:nvSpPr>
        <p:spPr>
          <a:xfrm>
            <a:off x="241073" y="1071069"/>
            <a:ext cx="4254305" cy="3190508"/>
          </a:xfrm>
          <a:prstGeom prst="irregularSeal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Bydd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enwau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benywaidd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unigol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yn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treiglo’n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feddal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ar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ôl</a:t>
            </a:r>
            <a:r>
              <a:rPr lang="en-US" dirty="0">
                <a:solidFill>
                  <a:srgbClr val="000000"/>
                </a:solidFill>
              </a:rPr>
              <a:t> y </a:t>
            </a:r>
            <a:r>
              <a:rPr lang="en-US" dirty="0" err="1">
                <a:solidFill>
                  <a:srgbClr val="000000"/>
                </a:solidFill>
              </a:rPr>
              <a:t>fannod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Explosion 2 4"/>
          <p:cNvSpPr/>
          <p:nvPr/>
        </p:nvSpPr>
        <p:spPr>
          <a:xfrm rot="348137">
            <a:off x="4142299" y="1270450"/>
            <a:ext cx="4698567" cy="2740002"/>
          </a:xfrm>
          <a:prstGeom prst="irregularSeal2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Bydd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ansoddeiriau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sy’n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disgrifio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ebu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yn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treiglo’n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feddal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6" name="Explosion 2 5"/>
          <p:cNvSpPr/>
          <p:nvPr/>
        </p:nvSpPr>
        <p:spPr>
          <a:xfrm rot="812199">
            <a:off x="604634" y="3449422"/>
            <a:ext cx="4034640" cy="3585301"/>
          </a:xfrm>
          <a:prstGeom prst="irregularSeal2">
            <a:avLst/>
          </a:prstGeom>
          <a:solidFill>
            <a:srgbClr val="EDB39B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Bydd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enwau</a:t>
            </a:r>
            <a:r>
              <a:rPr lang="en-US" dirty="0">
                <a:solidFill>
                  <a:srgbClr val="000000"/>
                </a:solidFill>
              </a:rPr>
              <a:t> ac </a:t>
            </a:r>
            <a:r>
              <a:rPr lang="en-US" dirty="0" err="1">
                <a:solidFill>
                  <a:srgbClr val="000000"/>
                </a:solidFill>
              </a:rPr>
              <a:t>ansoddeiriau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yn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treiglo’n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feddal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ar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ôl</a:t>
            </a:r>
            <a:r>
              <a:rPr lang="en-US" dirty="0">
                <a:solidFill>
                  <a:srgbClr val="000000"/>
                </a:solidFill>
              </a:rPr>
              <a:t> ‘</a:t>
            </a:r>
            <a:r>
              <a:rPr lang="en-US" dirty="0" err="1">
                <a:solidFill>
                  <a:srgbClr val="000000"/>
                </a:solidFill>
              </a:rPr>
              <a:t>yn</a:t>
            </a:r>
            <a:r>
              <a:rPr lang="en-US" dirty="0">
                <a:solidFill>
                  <a:srgbClr val="000000"/>
                </a:solidFill>
              </a:rPr>
              <a:t>’ (</a:t>
            </a:r>
            <a:r>
              <a:rPr lang="en-US" dirty="0" err="1">
                <a:solidFill>
                  <a:srgbClr val="000000"/>
                </a:solidFill>
              </a:rPr>
              <a:t>yn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golygu</a:t>
            </a:r>
            <a:r>
              <a:rPr lang="en-US" dirty="0">
                <a:solidFill>
                  <a:srgbClr val="000000"/>
                </a:solidFill>
              </a:rPr>
              <a:t> ‘is’)</a:t>
            </a:r>
          </a:p>
        </p:txBody>
      </p:sp>
      <p:sp>
        <p:nvSpPr>
          <p:cNvPr id="7" name="Explosion 2 6"/>
          <p:cNvSpPr/>
          <p:nvPr/>
        </p:nvSpPr>
        <p:spPr>
          <a:xfrm>
            <a:off x="4378037" y="3839857"/>
            <a:ext cx="4589296" cy="2574797"/>
          </a:xfrm>
          <a:prstGeom prst="irregularSeal2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Bydd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gwrthrych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berf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bersonol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gryno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yn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treiglo’n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feddal</a:t>
            </a: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398648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US" dirty="0" err="1"/>
              <a:t>Rheolau</a:t>
            </a:r>
            <a:r>
              <a:rPr lang="en-US" dirty="0"/>
              <a:t> </a:t>
            </a:r>
            <a:r>
              <a:rPr lang="en-US" dirty="0" err="1"/>
              <a:t>grŵp</a:t>
            </a:r>
            <a:r>
              <a:rPr lang="en-US" dirty="0"/>
              <a:t> 2 …</a:t>
            </a:r>
          </a:p>
        </p:txBody>
      </p:sp>
      <p:sp>
        <p:nvSpPr>
          <p:cNvPr id="4" name="Explosion 2 3"/>
          <p:cNvSpPr/>
          <p:nvPr/>
        </p:nvSpPr>
        <p:spPr>
          <a:xfrm rot="21281086">
            <a:off x="16783" y="1007150"/>
            <a:ext cx="3605554" cy="2233727"/>
          </a:xfrm>
          <a:prstGeom prst="irregularSeal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chemeClr val="tx1"/>
                </a:solidFill>
              </a:rPr>
              <a:t>Bydd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treiglad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meddal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ôl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yr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arddodiaid</a:t>
            </a:r>
            <a:r>
              <a:rPr lang="en-US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5" name="Explosion 2 4"/>
          <p:cNvSpPr/>
          <p:nvPr/>
        </p:nvSpPr>
        <p:spPr>
          <a:xfrm>
            <a:off x="3909367" y="688369"/>
            <a:ext cx="4777434" cy="3595955"/>
          </a:xfrm>
          <a:prstGeom prst="irregularSeal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Bydd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berfau’n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treiglo’n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feddal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ar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ôl</a:t>
            </a:r>
            <a:r>
              <a:rPr lang="en-US" dirty="0">
                <a:solidFill>
                  <a:srgbClr val="000000"/>
                </a:solidFill>
              </a:rPr>
              <a:t> ‘A’ </a:t>
            </a:r>
            <a:r>
              <a:rPr lang="en-US" dirty="0" err="1">
                <a:solidFill>
                  <a:srgbClr val="000000"/>
                </a:solidFill>
              </a:rPr>
              <a:t>ar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ddechrau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cwestiwn</a:t>
            </a:r>
            <a:r>
              <a:rPr lang="en-US" dirty="0">
                <a:solidFill>
                  <a:srgbClr val="000000"/>
                </a:solidFill>
              </a:rPr>
              <a:t> …</a:t>
            </a:r>
          </a:p>
          <a:p>
            <a:pPr algn="ctr"/>
            <a:r>
              <a:rPr lang="en-US" dirty="0">
                <a:solidFill>
                  <a:srgbClr val="000000"/>
                </a:solidFill>
              </a:rPr>
              <a:t>A </a:t>
            </a:r>
            <a:r>
              <a:rPr lang="en-US" b="1" u="sng" dirty="0" err="1">
                <a:solidFill>
                  <a:srgbClr val="000000"/>
                </a:solidFill>
              </a:rPr>
              <a:t>w</a:t>
            </a:r>
            <a:r>
              <a:rPr lang="en-US" dirty="0" err="1">
                <a:solidFill>
                  <a:srgbClr val="000000"/>
                </a:solidFill>
              </a:rPr>
              <a:t>elaist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ti’r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ddrama</a:t>
            </a:r>
            <a:r>
              <a:rPr lang="en-US" dirty="0">
                <a:solidFill>
                  <a:srgbClr val="000000"/>
                </a:solidFill>
              </a:rPr>
              <a:t>?</a:t>
            </a:r>
          </a:p>
        </p:txBody>
      </p:sp>
      <p:sp>
        <p:nvSpPr>
          <p:cNvPr id="6" name="Explosion 2 5"/>
          <p:cNvSpPr/>
          <p:nvPr/>
        </p:nvSpPr>
        <p:spPr>
          <a:xfrm>
            <a:off x="112392" y="2847100"/>
            <a:ext cx="4254305" cy="3691745"/>
          </a:xfrm>
          <a:prstGeom prst="irregularSeal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Bydd</a:t>
            </a:r>
            <a:r>
              <a:rPr lang="en-US" dirty="0">
                <a:solidFill>
                  <a:srgbClr val="000000"/>
                </a:solidFill>
              </a:rPr>
              <a:t> TM </a:t>
            </a:r>
            <a:r>
              <a:rPr lang="en-US" dirty="0" err="1">
                <a:solidFill>
                  <a:srgbClr val="000000"/>
                </a:solidFill>
              </a:rPr>
              <a:t>ar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ôl</a:t>
            </a:r>
            <a:r>
              <a:rPr lang="en-US" dirty="0">
                <a:solidFill>
                  <a:srgbClr val="000000"/>
                </a:solidFill>
              </a:rPr>
              <a:t> y </a:t>
            </a:r>
            <a:r>
              <a:rPr lang="en-US" dirty="0" err="1">
                <a:solidFill>
                  <a:srgbClr val="000000"/>
                </a:solidFill>
              </a:rPr>
              <a:t>rhagenwau</a:t>
            </a:r>
            <a:r>
              <a:rPr lang="en-US" dirty="0">
                <a:solidFill>
                  <a:srgbClr val="000000"/>
                </a:solidFill>
              </a:rPr>
              <a:t> ‘</a:t>
            </a:r>
            <a:r>
              <a:rPr lang="en-US" dirty="0" err="1">
                <a:solidFill>
                  <a:srgbClr val="000000"/>
                </a:solidFill>
              </a:rPr>
              <a:t>dy</a:t>
            </a:r>
            <a:r>
              <a:rPr lang="en-US" dirty="0">
                <a:solidFill>
                  <a:srgbClr val="000000"/>
                </a:solidFill>
              </a:rPr>
              <a:t>’ …</a:t>
            </a:r>
          </a:p>
          <a:p>
            <a:pPr algn="ctr"/>
            <a:r>
              <a:rPr lang="en-US" dirty="0" err="1">
                <a:solidFill>
                  <a:srgbClr val="000000"/>
                </a:solidFill>
              </a:rPr>
              <a:t>dy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b="1" u="sng" dirty="0" err="1">
                <a:solidFill>
                  <a:srgbClr val="000000"/>
                </a:solidFill>
              </a:rPr>
              <a:t>b</a:t>
            </a:r>
            <a:r>
              <a:rPr lang="en-US" dirty="0" err="1">
                <a:solidFill>
                  <a:srgbClr val="000000"/>
                </a:solidFill>
              </a:rPr>
              <a:t>ensil</a:t>
            </a:r>
            <a:endParaRPr lang="en-US" dirty="0">
              <a:solidFill>
                <a:srgbClr val="000000"/>
              </a:solidFill>
            </a:endParaRPr>
          </a:p>
          <a:p>
            <a:pPr algn="ctr"/>
            <a:r>
              <a:rPr lang="en-US" dirty="0" err="1">
                <a:solidFill>
                  <a:srgbClr val="000000"/>
                </a:solidFill>
              </a:rPr>
              <a:t>dy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b="1" dirty="0" err="1">
                <a:solidFill>
                  <a:srgbClr val="000000"/>
                </a:solidFill>
              </a:rPr>
              <a:t>w</a:t>
            </a:r>
            <a:r>
              <a:rPr lang="en-US" dirty="0" err="1">
                <a:solidFill>
                  <a:srgbClr val="000000"/>
                </a:solidFill>
              </a:rPr>
              <a:t>raig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7" name="Explosion 2 6"/>
          <p:cNvSpPr/>
          <p:nvPr/>
        </p:nvSpPr>
        <p:spPr>
          <a:xfrm>
            <a:off x="4366697" y="3524036"/>
            <a:ext cx="5121305" cy="3250058"/>
          </a:xfrm>
          <a:prstGeom prst="irregularSeal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Bydd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berfau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negyddol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yn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treiglo’n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feddal</a:t>
            </a:r>
            <a:r>
              <a:rPr lang="en-US" dirty="0">
                <a:solidFill>
                  <a:srgbClr val="000000"/>
                </a:solidFill>
              </a:rPr>
              <a:t> ag </a:t>
            </a:r>
            <a:r>
              <a:rPr lang="en-US" dirty="0" err="1">
                <a:solidFill>
                  <a:srgbClr val="000000"/>
                </a:solidFill>
              </a:rPr>
              <a:t>eithrio</a:t>
            </a:r>
            <a:r>
              <a:rPr lang="en-US" dirty="0">
                <a:solidFill>
                  <a:srgbClr val="000000"/>
                </a:solidFill>
              </a:rPr>
              <a:t> P, T a C </a:t>
            </a:r>
            <a:r>
              <a:rPr lang="en-US" dirty="0" err="1">
                <a:solidFill>
                  <a:srgbClr val="000000"/>
                </a:solidFill>
              </a:rPr>
              <a:t>fydd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yn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treiglo’n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llaes</a:t>
            </a: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75476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457200" y="4497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/>
              <a:t>Rheolau</a:t>
            </a:r>
            <a:r>
              <a:rPr lang="en-US" dirty="0"/>
              <a:t> </a:t>
            </a:r>
            <a:r>
              <a:rPr lang="en-US" dirty="0" err="1"/>
              <a:t>grŵp</a:t>
            </a:r>
            <a:r>
              <a:rPr lang="en-US" dirty="0"/>
              <a:t> 3 …</a:t>
            </a:r>
          </a:p>
        </p:txBody>
      </p:sp>
      <p:sp>
        <p:nvSpPr>
          <p:cNvPr id="5" name="Explosion 2 4"/>
          <p:cNvSpPr/>
          <p:nvPr/>
        </p:nvSpPr>
        <p:spPr>
          <a:xfrm>
            <a:off x="200364" y="1240389"/>
            <a:ext cx="4254305" cy="3691745"/>
          </a:xfrm>
          <a:prstGeom prst="irregularSeal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Bydd</a:t>
            </a:r>
            <a:r>
              <a:rPr lang="en-US" dirty="0">
                <a:solidFill>
                  <a:srgbClr val="000000"/>
                </a:solidFill>
              </a:rPr>
              <a:t> TM </a:t>
            </a:r>
            <a:r>
              <a:rPr lang="en-US" dirty="0" err="1">
                <a:solidFill>
                  <a:srgbClr val="000000"/>
                </a:solidFill>
              </a:rPr>
              <a:t>ar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ôl</a:t>
            </a:r>
            <a:r>
              <a:rPr lang="en-US" dirty="0">
                <a:solidFill>
                  <a:srgbClr val="000000"/>
                </a:solidFill>
              </a:rPr>
              <a:t> y </a:t>
            </a:r>
            <a:r>
              <a:rPr lang="en-US" dirty="0" err="1">
                <a:solidFill>
                  <a:srgbClr val="000000"/>
                </a:solidFill>
              </a:rPr>
              <a:t>rhagenw</a:t>
            </a:r>
            <a:r>
              <a:rPr lang="en-US" dirty="0">
                <a:solidFill>
                  <a:srgbClr val="000000"/>
                </a:solidFill>
              </a:rPr>
              <a:t> ‘</a:t>
            </a:r>
            <a:r>
              <a:rPr lang="en-US" dirty="0" err="1">
                <a:solidFill>
                  <a:srgbClr val="000000"/>
                </a:solidFill>
              </a:rPr>
              <a:t>ei</a:t>
            </a:r>
            <a:r>
              <a:rPr lang="en-US" dirty="0">
                <a:solidFill>
                  <a:srgbClr val="000000"/>
                </a:solidFill>
              </a:rPr>
              <a:t>’ (</a:t>
            </a:r>
            <a:r>
              <a:rPr lang="en-US" dirty="0" err="1">
                <a:solidFill>
                  <a:srgbClr val="000000"/>
                </a:solidFill>
              </a:rPr>
              <a:t>gwr</a:t>
            </a:r>
            <a:r>
              <a:rPr lang="en-US" dirty="0">
                <a:solidFill>
                  <a:srgbClr val="000000"/>
                </a:solidFill>
              </a:rPr>
              <a:t>) …</a:t>
            </a:r>
          </a:p>
          <a:p>
            <a:pPr algn="ctr"/>
            <a:r>
              <a:rPr lang="en-US" dirty="0" err="1">
                <a:solidFill>
                  <a:srgbClr val="000000"/>
                </a:solidFill>
              </a:rPr>
              <a:t>ei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b="1" u="sng" dirty="0">
                <a:solidFill>
                  <a:srgbClr val="000000"/>
                </a:solidFill>
              </a:rPr>
              <a:t>g</a:t>
            </a:r>
            <a:r>
              <a:rPr lang="en-US" dirty="0">
                <a:solidFill>
                  <a:srgbClr val="000000"/>
                </a:solidFill>
              </a:rPr>
              <a:t>ot e</a:t>
            </a:r>
          </a:p>
          <a:p>
            <a:pPr algn="ctr"/>
            <a:r>
              <a:rPr lang="en-US" dirty="0" err="1">
                <a:solidFill>
                  <a:srgbClr val="000000"/>
                </a:solidFill>
              </a:rPr>
              <a:t>ei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b="1" dirty="0">
                <a:solidFill>
                  <a:srgbClr val="000000"/>
                </a:solidFill>
              </a:rPr>
              <a:t>f</a:t>
            </a:r>
            <a:r>
              <a:rPr lang="en-US" dirty="0">
                <a:solidFill>
                  <a:srgbClr val="000000"/>
                </a:solidFill>
              </a:rPr>
              <a:t>ag e</a:t>
            </a:r>
          </a:p>
        </p:txBody>
      </p:sp>
      <p:sp>
        <p:nvSpPr>
          <p:cNvPr id="6" name="Explosion 2 5"/>
          <p:cNvSpPr/>
          <p:nvPr/>
        </p:nvSpPr>
        <p:spPr>
          <a:xfrm rot="548155">
            <a:off x="5089140" y="1066398"/>
            <a:ext cx="3605554" cy="2486878"/>
          </a:xfrm>
          <a:prstGeom prst="irregularSeal2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Bydd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enwau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yn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treiglo’n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feddal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ar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ôl</a:t>
            </a:r>
            <a:r>
              <a:rPr lang="en-US" dirty="0">
                <a:solidFill>
                  <a:srgbClr val="000000"/>
                </a:solidFill>
              </a:rPr>
              <a:t> ‘</a:t>
            </a:r>
            <a:r>
              <a:rPr lang="en-US" dirty="0" err="1">
                <a:solidFill>
                  <a:srgbClr val="000000"/>
                </a:solidFill>
              </a:rPr>
              <a:t>dau</a:t>
            </a:r>
            <a:r>
              <a:rPr lang="en-US" dirty="0">
                <a:solidFill>
                  <a:srgbClr val="000000"/>
                </a:solidFill>
              </a:rPr>
              <a:t>’ a ‘</a:t>
            </a:r>
            <a:r>
              <a:rPr lang="en-US" dirty="0" err="1">
                <a:solidFill>
                  <a:srgbClr val="000000"/>
                </a:solidFill>
              </a:rPr>
              <a:t>dwy</a:t>
            </a:r>
            <a:r>
              <a:rPr lang="en-US" dirty="0">
                <a:solidFill>
                  <a:srgbClr val="000000"/>
                </a:solidFill>
              </a:rPr>
              <a:t>’</a:t>
            </a:r>
            <a:r>
              <a:rPr lang="en-US" dirty="0"/>
              <a:t>.</a:t>
            </a:r>
          </a:p>
        </p:txBody>
      </p:sp>
      <p:sp>
        <p:nvSpPr>
          <p:cNvPr id="7" name="Explosion 2 6"/>
          <p:cNvSpPr/>
          <p:nvPr/>
        </p:nvSpPr>
        <p:spPr>
          <a:xfrm rot="21081049">
            <a:off x="1314814" y="4185748"/>
            <a:ext cx="3605554" cy="2233727"/>
          </a:xfrm>
          <a:prstGeom prst="irregularSeal2">
            <a:avLst/>
          </a:prstGeom>
          <a:solidFill>
            <a:srgbClr val="EDB39B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Bydd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ebu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yn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treiglo’n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feddal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ar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ôl</a:t>
            </a:r>
            <a:r>
              <a:rPr lang="en-US" dirty="0">
                <a:solidFill>
                  <a:srgbClr val="000000"/>
                </a:solidFill>
              </a:rPr>
              <a:t> ‘un’.</a:t>
            </a:r>
          </a:p>
        </p:txBody>
      </p:sp>
      <p:sp>
        <p:nvSpPr>
          <p:cNvPr id="8" name="Explosion 2 7"/>
          <p:cNvSpPr/>
          <p:nvPr/>
        </p:nvSpPr>
        <p:spPr>
          <a:xfrm>
            <a:off x="4649832" y="3086261"/>
            <a:ext cx="4298960" cy="4007266"/>
          </a:xfrm>
          <a:prstGeom prst="irregularSeal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Rhaid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treiglo’n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feddal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wrth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gyfarch</a:t>
            </a:r>
            <a:r>
              <a:rPr lang="en-US" dirty="0">
                <a:solidFill>
                  <a:srgbClr val="000000"/>
                </a:solidFill>
              </a:rPr>
              <a:t> …</a:t>
            </a:r>
          </a:p>
          <a:p>
            <a:pPr algn="ctr"/>
            <a:r>
              <a:rPr lang="en-US" dirty="0">
                <a:solidFill>
                  <a:srgbClr val="000000"/>
                </a:solidFill>
              </a:rPr>
              <a:t>Bore da, </a:t>
            </a:r>
            <a:r>
              <a:rPr lang="en-US" b="1" u="sng" dirty="0" err="1">
                <a:solidFill>
                  <a:srgbClr val="000000"/>
                </a:solidFill>
              </a:rPr>
              <a:t>b</a:t>
            </a:r>
            <a:r>
              <a:rPr lang="en-US" dirty="0" err="1">
                <a:solidFill>
                  <a:srgbClr val="000000"/>
                </a:solidFill>
              </a:rPr>
              <a:t>lant</a:t>
            </a:r>
            <a:endParaRPr lang="en-US" dirty="0">
              <a:solidFill>
                <a:srgbClr val="000000"/>
              </a:solidFill>
            </a:endParaRPr>
          </a:p>
          <a:p>
            <a:pPr algn="ctr"/>
            <a:r>
              <a:rPr lang="en-US" b="1" u="sng" dirty="0" err="1">
                <a:solidFill>
                  <a:srgbClr val="000000"/>
                </a:solidFill>
              </a:rPr>
              <a:t>G</a:t>
            </a:r>
            <a:r>
              <a:rPr lang="en-US" dirty="0" err="1">
                <a:solidFill>
                  <a:srgbClr val="000000"/>
                </a:solidFill>
              </a:rPr>
              <a:t>yfeillion</a:t>
            </a:r>
            <a:r>
              <a:rPr lang="en-US" dirty="0">
                <a:solidFill>
                  <a:srgbClr val="000000"/>
                </a:solidFill>
              </a:rPr>
              <a:t>, </a:t>
            </a:r>
            <a:r>
              <a:rPr lang="en-US" dirty="0" err="1">
                <a:solidFill>
                  <a:srgbClr val="000000"/>
                </a:solidFill>
              </a:rPr>
              <a:t>croeso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i’r</a:t>
            </a:r>
            <a:r>
              <a:rPr lang="en-US" dirty="0">
                <a:solidFill>
                  <a:srgbClr val="000000"/>
                </a:solidFill>
              </a:rPr>
              <a:t> …</a:t>
            </a:r>
          </a:p>
        </p:txBody>
      </p:sp>
    </p:spTree>
    <p:extLst>
      <p:ext uri="{BB962C8B-B14F-4D97-AF65-F5344CB8AC3E}">
        <p14:creationId xmlns:p14="http://schemas.microsoft.com/office/powerpoint/2010/main" val="27440608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457200" y="336722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/>
              <a:t>Rheolau</a:t>
            </a:r>
            <a:r>
              <a:rPr lang="en-US" dirty="0"/>
              <a:t> </a:t>
            </a:r>
            <a:r>
              <a:rPr lang="en-US" dirty="0" err="1"/>
              <a:t>grŵp</a:t>
            </a:r>
            <a:r>
              <a:rPr lang="en-US" dirty="0"/>
              <a:t> 4 …</a:t>
            </a:r>
          </a:p>
        </p:txBody>
      </p:sp>
      <p:sp>
        <p:nvSpPr>
          <p:cNvPr id="5" name="Explosion 2 4"/>
          <p:cNvSpPr/>
          <p:nvPr/>
        </p:nvSpPr>
        <p:spPr>
          <a:xfrm rot="21183352">
            <a:off x="303781" y="1243035"/>
            <a:ext cx="3772277" cy="2995048"/>
          </a:xfrm>
          <a:prstGeom prst="irregularSeal2">
            <a:avLst/>
          </a:prstGeom>
          <a:solidFill>
            <a:srgbClr val="EDB39B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Bydd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enwau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sy’n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dilyn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ansoddair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yn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treiglo’n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feddal</a:t>
            </a:r>
            <a:r>
              <a:rPr lang="en-US" dirty="0">
                <a:solidFill>
                  <a:srgbClr val="000000"/>
                </a:solidFill>
              </a:rPr>
              <a:t>,</a:t>
            </a:r>
          </a:p>
        </p:txBody>
      </p:sp>
      <p:sp>
        <p:nvSpPr>
          <p:cNvPr id="6" name="Explosion 2 5"/>
          <p:cNvSpPr/>
          <p:nvPr/>
        </p:nvSpPr>
        <p:spPr>
          <a:xfrm>
            <a:off x="4572000" y="1154322"/>
            <a:ext cx="4254305" cy="2807603"/>
          </a:xfrm>
          <a:prstGeom prst="irregularSeal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Bydd</a:t>
            </a:r>
            <a:r>
              <a:rPr lang="en-US" dirty="0">
                <a:solidFill>
                  <a:srgbClr val="000000"/>
                </a:solidFill>
              </a:rPr>
              <a:t> TM </a:t>
            </a:r>
            <a:r>
              <a:rPr lang="en-US" dirty="0" err="1">
                <a:solidFill>
                  <a:srgbClr val="000000"/>
                </a:solidFill>
              </a:rPr>
              <a:t>ar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ôl</a:t>
            </a:r>
            <a:r>
              <a:rPr lang="en-US" dirty="0">
                <a:solidFill>
                  <a:srgbClr val="000000"/>
                </a:solidFill>
              </a:rPr>
              <a:t> y </a:t>
            </a:r>
            <a:r>
              <a:rPr lang="en-US" dirty="0" err="1">
                <a:solidFill>
                  <a:srgbClr val="000000"/>
                </a:solidFill>
              </a:rPr>
              <a:t>cysylltair</a:t>
            </a:r>
            <a:r>
              <a:rPr lang="en-US" dirty="0">
                <a:solidFill>
                  <a:srgbClr val="000000"/>
                </a:solidFill>
              </a:rPr>
              <a:t> ‘</a:t>
            </a:r>
            <a:r>
              <a:rPr lang="en-US" dirty="0" err="1">
                <a:solidFill>
                  <a:srgbClr val="000000"/>
                </a:solidFill>
              </a:rPr>
              <a:t>neu</a:t>
            </a:r>
            <a:r>
              <a:rPr lang="en-US" dirty="0">
                <a:solidFill>
                  <a:srgbClr val="000000"/>
                </a:solidFill>
              </a:rPr>
              <a:t>’ ...</a:t>
            </a:r>
          </a:p>
          <a:p>
            <a:pPr algn="ctr"/>
            <a:r>
              <a:rPr lang="en-US" dirty="0">
                <a:solidFill>
                  <a:srgbClr val="000000"/>
                </a:solidFill>
              </a:rPr>
              <a:t>ci </a:t>
            </a:r>
            <a:r>
              <a:rPr lang="en-US" dirty="0" err="1">
                <a:solidFill>
                  <a:srgbClr val="000000"/>
                </a:solidFill>
              </a:rPr>
              <a:t>neu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b="1" u="sng" dirty="0" err="1">
                <a:solidFill>
                  <a:srgbClr val="000000"/>
                </a:solidFill>
              </a:rPr>
              <a:t>g</a:t>
            </a:r>
            <a:r>
              <a:rPr lang="en-US" dirty="0" err="1">
                <a:solidFill>
                  <a:srgbClr val="000000"/>
                </a:solidFill>
              </a:rPr>
              <a:t>ath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7" name="Explosion 2 6"/>
          <p:cNvSpPr/>
          <p:nvPr/>
        </p:nvSpPr>
        <p:spPr>
          <a:xfrm>
            <a:off x="108632" y="3961925"/>
            <a:ext cx="5355340" cy="2807603"/>
          </a:xfrm>
          <a:prstGeom prst="irregularSeal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Bydd</a:t>
            </a:r>
            <a:r>
              <a:rPr lang="en-US" dirty="0">
                <a:solidFill>
                  <a:srgbClr val="000000"/>
                </a:solidFill>
              </a:rPr>
              <a:t> TM </a:t>
            </a:r>
            <a:r>
              <a:rPr lang="en-US" dirty="0" err="1">
                <a:solidFill>
                  <a:srgbClr val="000000"/>
                </a:solidFill>
              </a:rPr>
              <a:t>ar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ôl</a:t>
            </a:r>
            <a:r>
              <a:rPr lang="en-US" dirty="0">
                <a:solidFill>
                  <a:srgbClr val="000000"/>
                </a:solidFill>
              </a:rPr>
              <a:t> ‘</a:t>
            </a:r>
            <a:r>
              <a:rPr lang="en-US" dirty="0" err="1">
                <a:solidFill>
                  <a:srgbClr val="000000"/>
                </a:solidFill>
              </a:rPr>
              <a:t>dyma</a:t>
            </a:r>
            <a:r>
              <a:rPr lang="en-US" dirty="0">
                <a:solidFill>
                  <a:srgbClr val="000000"/>
                </a:solidFill>
              </a:rPr>
              <a:t>’ </a:t>
            </a:r>
            <a:r>
              <a:rPr lang="en-US" dirty="0" err="1">
                <a:solidFill>
                  <a:srgbClr val="000000"/>
                </a:solidFill>
              </a:rPr>
              <a:t>neu</a:t>
            </a:r>
            <a:r>
              <a:rPr lang="en-US" dirty="0">
                <a:solidFill>
                  <a:srgbClr val="000000"/>
                </a:solidFill>
              </a:rPr>
              <a:t> ‘</a:t>
            </a:r>
            <a:r>
              <a:rPr lang="en-US" dirty="0" err="1">
                <a:solidFill>
                  <a:srgbClr val="000000"/>
                </a:solidFill>
              </a:rPr>
              <a:t>dyna</a:t>
            </a:r>
            <a:r>
              <a:rPr lang="en-US" dirty="0">
                <a:solidFill>
                  <a:srgbClr val="000000"/>
                </a:solidFill>
              </a:rPr>
              <a:t>’…</a:t>
            </a:r>
          </a:p>
          <a:p>
            <a:pPr algn="ctr"/>
            <a:r>
              <a:rPr lang="en-US" dirty="0" err="1">
                <a:solidFill>
                  <a:srgbClr val="000000"/>
                </a:solidFill>
              </a:rPr>
              <a:t>Dyna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b="1" u="sng" dirty="0" err="1">
                <a:solidFill>
                  <a:srgbClr val="000000"/>
                </a:solidFill>
              </a:rPr>
              <a:t>dd</a:t>
            </a:r>
            <a:r>
              <a:rPr lang="en-US" dirty="0" err="1">
                <a:solidFill>
                  <a:srgbClr val="000000"/>
                </a:solidFill>
              </a:rPr>
              <a:t>a</a:t>
            </a:r>
            <a:r>
              <a:rPr lang="en-US" dirty="0">
                <a:solidFill>
                  <a:srgbClr val="000000"/>
                </a:solidFill>
              </a:rPr>
              <a:t> …</a:t>
            </a:r>
          </a:p>
          <a:p>
            <a:pPr algn="ctr"/>
            <a:r>
              <a:rPr lang="en-US" dirty="0" err="1">
                <a:solidFill>
                  <a:srgbClr val="000000"/>
                </a:solidFill>
              </a:rPr>
              <a:t>Dyma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b="1" u="sng" dirty="0" err="1">
                <a:solidFill>
                  <a:srgbClr val="000000"/>
                </a:solidFill>
              </a:rPr>
              <a:t>w</a:t>
            </a:r>
            <a:r>
              <a:rPr lang="en-US" dirty="0" err="1">
                <a:solidFill>
                  <a:srgbClr val="000000"/>
                </a:solidFill>
              </a:rPr>
              <a:t>aith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gwych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8" name="Explosion 2 7"/>
          <p:cNvSpPr/>
          <p:nvPr/>
        </p:nvSpPr>
        <p:spPr>
          <a:xfrm rot="1707048">
            <a:off x="5266232" y="4188374"/>
            <a:ext cx="3757814" cy="2004234"/>
          </a:xfrm>
          <a:prstGeom prst="irregularSeal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>
                <a:solidFill>
                  <a:srgbClr val="000000"/>
                </a:solidFill>
              </a:rPr>
              <a:t>Bydd</a:t>
            </a:r>
            <a:r>
              <a:rPr lang="en-US" dirty="0">
                <a:solidFill>
                  <a:srgbClr val="000000"/>
                </a:solidFill>
              </a:rPr>
              <a:t> TM </a:t>
            </a:r>
            <a:r>
              <a:rPr lang="en-US" dirty="0" err="1">
                <a:solidFill>
                  <a:srgbClr val="000000"/>
                </a:solidFill>
              </a:rPr>
              <a:t>ar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dirty="0" err="1">
                <a:solidFill>
                  <a:srgbClr val="000000"/>
                </a:solidFill>
              </a:rPr>
              <a:t>ôl</a:t>
            </a:r>
            <a:r>
              <a:rPr lang="en-US" dirty="0">
                <a:solidFill>
                  <a:srgbClr val="000000"/>
                </a:solidFill>
              </a:rPr>
              <a:t> ‘</a:t>
            </a:r>
            <a:r>
              <a:rPr lang="en-US" dirty="0" err="1">
                <a:solidFill>
                  <a:srgbClr val="000000"/>
                </a:solidFill>
              </a:rPr>
              <a:t>mor</a:t>
            </a:r>
            <a:r>
              <a:rPr lang="en-US" dirty="0">
                <a:solidFill>
                  <a:srgbClr val="000000"/>
                </a:solidFill>
              </a:rPr>
              <a:t>’ </a:t>
            </a:r>
          </a:p>
          <a:p>
            <a:pPr algn="ctr"/>
            <a:r>
              <a:rPr lang="en-US" dirty="0" err="1">
                <a:solidFill>
                  <a:srgbClr val="000000"/>
                </a:solidFill>
              </a:rPr>
              <a:t>mor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US" b="1" dirty="0" err="1">
                <a:solidFill>
                  <a:srgbClr val="000000"/>
                </a:solidFill>
              </a:rPr>
              <a:t>f</a:t>
            </a:r>
            <a:r>
              <a:rPr lang="en-US" dirty="0" err="1">
                <a:solidFill>
                  <a:srgbClr val="000000"/>
                </a:solidFill>
              </a:rPr>
              <a:t>awr</a:t>
            </a:r>
            <a:r>
              <a:rPr lang="en-US" dirty="0">
                <a:solidFill>
                  <a:srgbClr val="000000"/>
                </a:solidFill>
              </a:rPr>
              <a:t> </a:t>
            </a:r>
            <a:r>
              <a:rPr lang="en-GB" dirty="0" err="1">
                <a:solidFill>
                  <a:srgbClr val="000000"/>
                </a:solidFill>
              </a:rPr>
              <a:t>â</a:t>
            </a:r>
            <a:endParaRPr lang="en-US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865666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Ble</a:t>
            </a:r>
            <a:r>
              <a:rPr lang="en-US" dirty="0"/>
              <a:t> </a:t>
            </a:r>
            <a:r>
              <a:rPr lang="en-US" dirty="0" err="1"/>
              <a:t>mae’r</a:t>
            </a:r>
            <a:r>
              <a:rPr lang="en-US" dirty="0"/>
              <a:t> talent??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Edrychwch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eiriau’r</a:t>
            </a:r>
            <a:r>
              <a:rPr lang="en-US" dirty="0"/>
              <a:t> </a:t>
            </a:r>
            <a:r>
              <a:rPr lang="en-US" dirty="0" err="1"/>
              <a:t>caneuon</a:t>
            </a:r>
            <a:r>
              <a:rPr lang="en-US" dirty="0"/>
              <a:t> </a:t>
            </a:r>
            <a:r>
              <a:rPr lang="en-US" dirty="0" err="1"/>
              <a:t>poblogaidd</a:t>
            </a:r>
            <a:r>
              <a:rPr lang="en-US" dirty="0"/>
              <a:t> – </a:t>
            </a:r>
            <a:r>
              <a:rPr lang="en-US" dirty="0" err="1"/>
              <a:t>ble</a:t>
            </a:r>
            <a:r>
              <a:rPr lang="en-US" dirty="0"/>
              <a:t>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treigladau</a:t>
            </a:r>
            <a:r>
              <a:rPr lang="en-US" dirty="0"/>
              <a:t>?</a:t>
            </a:r>
          </a:p>
          <a:p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gallu</a:t>
            </a:r>
            <a:r>
              <a:rPr lang="en-US" dirty="0"/>
              <a:t> </a:t>
            </a:r>
            <a:r>
              <a:rPr lang="en-US" dirty="0" err="1"/>
              <a:t>dweud</a:t>
            </a:r>
            <a:r>
              <a:rPr lang="en-US" dirty="0"/>
              <a:t> pam </a:t>
            </a:r>
            <a:r>
              <a:rPr lang="en-US" dirty="0" err="1"/>
              <a:t>eu</a:t>
            </a:r>
            <a:r>
              <a:rPr lang="en-US" dirty="0"/>
              <a:t> bod </a:t>
            </a:r>
            <a:r>
              <a:rPr lang="en-US" dirty="0" err="1"/>
              <a:t>nhw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treiglo</a:t>
            </a:r>
            <a:r>
              <a:rPr lang="en-US" dirty="0"/>
              <a:t>?</a:t>
            </a:r>
          </a:p>
          <a:p>
            <a:r>
              <a:rPr lang="en-US" dirty="0"/>
              <a:t>Beth </a:t>
            </a:r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wybod</a:t>
            </a:r>
            <a:r>
              <a:rPr lang="en-US" dirty="0"/>
              <a:t> am y 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tanlinellu</a:t>
            </a:r>
            <a:r>
              <a:rPr lang="en-US" dirty="0"/>
              <a:t>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0500" y="4383088"/>
            <a:ext cx="2032000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53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xmlns:p14="http://schemas.microsoft.com/office/powerpoint/2010/main" spd="slow"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Gwaith</a:t>
            </a:r>
            <a:r>
              <a:rPr lang="en-US" dirty="0"/>
              <a:t> </a:t>
            </a:r>
            <a:r>
              <a:rPr lang="en-US" dirty="0" err="1"/>
              <a:t>Cartref</a:t>
            </a:r>
            <a:r>
              <a:rPr lang="en-US" dirty="0"/>
              <a:t> /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Cyfeiriol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91310"/>
            <a:ext cx="8229600" cy="4003675"/>
          </a:xfrm>
        </p:spPr>
        <p:txBody>
          <a:bodyPr>
            <a:normAutofit/>
          </a:bodyPr>
          <a:lstStyle/>
          <a:p>
            <a:r>
              <a:rPr lang="en-US" sz="3600" dirty="0" err="1" smtClean="0"/>
              <a:t>Adolygu’r</a:t>
            </a:r>
            <a:r>
              <a:rPr lang="en-US" sz="3600" dirty="0" smtClean="0"/>
              <a:t> </a:t>
            </a:r>
            <a:r>
              <a:rPr lang="en-US" sz="3600" dirty="0" err="1" smtClean="0"/>
              <a:t>rheolau</a:t>
            </a:r>
            <a:r>
              <a:rPr lang="en-US" sz="3600" dirty="0" smtClean="0"/>
              <a:t> </a:t>
            </a:r>
            <a:r>
              <a:rPr lang="en-US" sz="3600" dirty="0" err="1" smtClean="0"/>
              <a:t>sillafu</a:t>
            </a:r>
            <a:r>
              <a:rPr lang="en-US" sz="3600" dirty="0" smtClean="0"/>
              <a:t>.</a:t>
            </a:r>
            <a:endParaRPr lang="en-US" sz="3600" dirty="0"/>
          </a:p>
          <a:p>
            <a:endParaRPr lang="en-US" sz="3600" dirty="0"/>
          </a:p>
          <a:p>
            <a:r>
              <a:rPr lang="en-US" sz="3600" dirty="0" err="1"/>
              <a:t>Adolygu</a:t>
            </a:r>
            <a:r>
              <a:rPr lang="en-US" sz="3600" dirty="0"/>
              <a:t> a </a:t>
            </a:r>
            <a:r>
              <a:rPr lang="en-US" sz="3600" dirty="0" err="1"/>
              <a:t>dysgu’r</a:t>
            </a:r>
            <a:r>
              <a:rPr lang="en-US" sz="3600" dirty="0"/>
              <a:t> </a:t>
            </a:r>
            <a:r>
              <a:rPr lang="en-US" sz="3600" dirty="0" err="1"/>
              <a:t>rheolau</a:t>
            </a:r>
            <a:r>
              <a:rPr lang="en-US" sz="3600" dirty="0"/>
              <a:t> </a:t>
            </a:r>
            <a:r>
              <a:rPr lang="en-US" sz="3600" dirty="0" err="1"/>
              <a:t>treiglo</a:t>
            </a:r>
            <a:endParaRPr lang="en-US" sz="3600" dirty="0"/>
          </a:p>
          <a:p>
            <a:pPr marL="0" indent="0">
              <a:buNone/>
            </a:pPr>
            <a:endParaRPr lang="en-US" sz="3600" dirty="0"/>
          </a:p>
          <a:p>
            <a:r>
              <a:rPr lang="en-US" sz="3600" dirty="0" err="1"/>
              <a:t>Prawf</a:t>
            </a:r>
            <a:r>
              <a:rPr lang="en-US" sz="3600" dirty="0"/>
              <a:t> </a:t>
            </a:r>
            <a:r>
              <a:rPr lang="en-US" sz="3600" dirty="0" err="1"/>
              <a:t>sillafu</a:t>
            </a:r>
            <a:r>
              <a:rPr lang="en-US" sz="3600" dirty="0"/>
              <a:t> </a:t>
            </a:r>
            <a:r>
              <a:rPr lang="en-US" sz="3600" dirty="0" err="1"/>
              <a:t>yn</a:t>
            </a:r>
            <a:r>
              <a:rPr lang="en-US" sz="3600" dirty="0"/>
              <a:t> y </a:t>
            </a:r>
            <a:r>
              <a:rPr lang="en-US" sz="3600" dirty="0" err="1"/>
              <a:t>ddarlith</a:t>
            </a:r>
            <a:r>
              <a:rPr lang="en-US" sz="3600" dirty="0"/>
              <a:t> </a:t>
            </a:r>
            <a:r>
              <a:rPr lang="en-US" sz="3600" dirty="0" err="1"/>
              <a:t>nesaf</a:t>
            </a:r>
            <a:r>
              <a:rPr lang="en-US" sz="36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99965733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Treiglad</a:t>
            </a:r>
            <a:r>
              <a:rPr lang="en-US" dirty="0" smtClean="0"/>
              <a:t> </a:t>
            </a:r>
            <a:r>
              <a:rPr lang="en-US" dirty="0" err="1" smtClean="0"/>
              <a:t>Meddal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 err="1" smtClean="0"/>
              <a:t>Dyma’r</a:t>
            </a:r>
            <a:r>
              <a:rPr lang="en-US" sz="2400" b="1" dirty="0" smtClean="0"/>
              <a:t> </a:t>
            </a:r>
            <a:r>
              <a:rPr lang="en-US" sz="2400" b="1" dirty="0" err="1" smtClean="0"/>
              <a:t>llythrennau</a:t>
            </a:r>
            <a:r>
              <a:rPr lang="en-US" sz="2400" b="1" dirty="0" smtClean="0"/>
              <a:t> </a:t>
            </a:r>
            <a:r>
              <a:rPr lang="en-US" sz="2400" b="1" dirty="0" err="1" smtClean="0"/>
              <a:t>sy’n</a:t>
            </a:r>
            <a:r>
              <a:rPr lang="en-US" sz="2400" b="1" dirty="0" smtClean="0"/>
              <a:t> </a:t>
            </a:r>
            <a:r>
              <a:rPr lang="en-US" sz="2400" b="1" dirty="0" err="1" smtClean="0"/>
              <a:t>newid</a:t>
            </a:r>
            <a:r>
              <a:rPr lang="en-US" sz="2400" b="1" dirty="0" smtClean="0"/>
              <a:t>: </a:t>
            </a:r>
          </a:p>
          <a:p>
            <a:endParaRPr lang="en-US" dirty="0"/>
          </a:p>
          <a:p>
            <a:r>
              <a:rPr lang="en-US" sz="3200" dirty="0">
                <a:latin typeface="Arial"/>
                <a:cs typeface="Arial"/>
              </a:rPr>
              <a:t>c</a:t>
            </a:r>
            <a:r>
              <a:rPr lang="en-US" sz="3200" dirty="0" smtClean="0">
                <a:latin typeface="Arial"/>
                <a:cs typeface="Arial"/>
              </a:rPr>
              <a:t> &gt; g                  g  &gt; __           </a:t>
            </a:r>
            <a:r>
              <a:rPr lang="en-US" sz="3200" dirty="0" err="1" smtClean="0">
                <a:latin typeface="Arial"/>
                <a:cs typeface="Arial"/>
              </a:rPr>
              <a:t>ll</a:t>
            </a:r>
            <a:r>
              <a:rPr lang="en-US" sz="3200" dirty="0" smtClean="0">
                <a:latin typeface="Arial"/>
                <a:cs typeface="Arial"/>
              </a:rPr>
              <a:t> &gt; l </a:t>
            </a:r>
          </a:p>
          <a:p>
            <a:r>
              <a:rPr lang="en-US" sz="3200" dirty="0" smtClean="0">
                <a:latin typeface="Arial"/>
                <a:cs typeface="Arial"/>
              </a:rPr>
              <a:t>p &gt; b                  b &gt; f               m &gt; f </a:t>
            </a:r>
          </a:p>
          <a:p>
            <a:r>
              <a:rPr lang="en-US" sz="3200" dirty="0" smtClean="0">
                <a:latin typeface="Arial"/>
                <a:cs typeface="Arial"/>
              </a:rPr>
              <a:t>t  &gt; d                  d &gt; </a:t>
            </a:r>
            <a:r>
              <a:rPr lang="en-US" sz="3200" dirty="0" err="1" smtClean="0">
                <a:latin typeface="Arial"/>
                <a:cs typeface="Arial"/>
              </a:rPr>
              <a:t>dd</a:t>
            </a:r>
            <a:r>
              <a:rPr lang="en-US" sz="3200" dirty="0" smtClean="0">
                <a:latin typeface="Arial"/>
                <a:cs typeface="Arial"/>
              </a:rPr>
              <a:t>            </a:t>
            </a:r>
            <a:r>
              <a:rPr lang="en-US" sz="3200" dirty="0" err="1" smtClean="0">
                <a:latin typeface="Arial"/>
                <a:cs typeface="Arial"/>
              </a:rPr>
              <a:t>rh</a:t>
            </a:r>
            <a:r>
              <a:rPr lang="en-US" sz="3200" dirty="0" smtClean="0">
                <a:latin typeface="Arial"/>
                <a:cs typeface="Arial"/>
              </a:rPr>
              <a:t> &gt; r </a:t>
            </a:r>
            <a:endParaRPr lang="en-US" sz="3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562591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Treiglad</a:t>
            </a:r>
            <a:r>
              <a:rPr lang="en-US" dirty="0" smtClean="0"/>
              <a:t> </a:t>
            </a:r>
            <a:r>
              <a:rPr lang="en-US" dirty="0" err="1"/>
              <a:t>M</a:t>
            </a:r>
            <a:r>
              <a:rPr lang="en-US" dirty="0" err="1" smtClean="0"/>
              <a:t>eddal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0" y="1814286"/>
            <a:ext cx="7680960" cy="48260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en-US" dirty="0"/>
              <a:t> </a:t>
            </a:r>
            <a:r>
              <a:rPr lang="en-US" dirty="0" smtClean="0"/>
              <a:t>1</a:t>
            </a:r>
            <a:r>
              <a:rPr lang="en-US" sz="2000" dirty="0" smtClean="0"/>
              <a:t>. </a:t>
            </a:r>
            <a:r>
              <a:rPr lang="en-US" sz="2400" dirty="0" err="1" smtClean="0"/>
              <a:t>Rwyf</a:t>
            </a:r>
            <a:r>
              <a:rPr lang="en-US" sz="2400" dirty="0" smtClean="0"/>
              <a:t> </a:t>
            </a:r>
            <a:r>
              <a:rPr lang="en-US" sz="2400" dirty="0" err="1"/>
              <a:t>i</a:t>
            </a:r>
            <a:r>
              <a:rPr lang="en-US" sz="2400" dirty="0" err="1" smtClean="0"/>
              <a:t>’n</a:t>
            </a:r>
            <a:r>
              <a:rPr lang="en-US" sz="2400" dirty="0" smtClean="0"/>
              <a:t> </a:t>
            </a:r>
            <a:r>
              <a:rPr lang="en-US" sz="2400" dirty="0" err="1" smtClean="0"/>
              <a:t>dod</a:t>
            </a:r>
            <a:r>
              <a:rPr lang="en-US" sz="2400" dirty="0" smtClean="0"/>
              <a:t> o ____________(</a:t>
            </a:r>
            <a:r>
              <a:rPr lang="en-US" sz="2400" dirty="0" err="1" smtClean="0"/>
              <a:t>Caerfyrddin</a:t>
            </a:r>
            <a:r>
              <a:rPr lang="en-US" sz="2400" dirty="0" smtClean="0"/>
              <a:t>)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wreiddiol</a:t>
            </a:r>
            <a:r>
              <a:rPr lang="en-US" sz="2400" dirty="0" smtClean="0"/>
              <a:t>. </a:t>
            </a:r>
          </a:p>
          <a:p>
            <a:r>
              <a:rPr lang="en-US" sz="2400" dirty="0" smtClean="0"/>
              <a:t>2.  </a:t>
            </a:r>
            <a:r>
              <a:rPr lang="en-US" sz="2400" dirty="0" err="1" smtClean="0"/>
              <a:t>Byddai’n</a:t>
            </a:r>
            <a:r>
              <a:rPr lang="en-US" sz="2400" dirty="0" smtClean="0"/>
              <a:t> well gen </a:t>
            </a:r>
            <a:r>
              <a:rPr lang="en-US" sz="2400" dirty="0" err="1" smtClean="0"/>
              <a:t>i</a:t>
            </a:r>
            <a:r>
              <a:rPr lang="en-US" sz="2400" dirty="0" smtClean="0"/>
              <a:t> _______(</a:t>
            </a:r>
            <a:r>
              <a:rPr lang="en-US" sz="2400" dirty="0" err="1" smtClean="0"/>
              <a:t>gyrru</a:t>
            </a:r>
            <a:r>
              <a:rPr lang="en-US" sz="2400" dirty="0" smtClean="0"/>
              <a:t>) </a:t>
            </a:r>
            <a:r>
              <a:rPr lang="en-US" sz="2400" dirty="0" err="1" smtClean="0"/>
              <a:t>na</a:t>
            </a:r>
            <a:r>
              <a:rPr lang="en-US" sz="2400" dirty="0" smtClean="0"/>
              <a:t> </a:t>
            </a:r>
            <a:r>
              <a:rPr lang="en-US" sz="2400" dirty="0" err="1" smtClean="0"/>
              <a:t>cherdded</a:t>
            </a:r>
            <a:r>
              <a:rPr lang="en-US" sz="2400" dirty="0" smtClean="0"/>
              <a:t>. </a:t>
            </a:r>
          </a:p>
          <a:p>
            <a:r>
              <a:rPr lang="en-US" sz="2400" dirty="0" smtClean="0"/>
              <a:t>3. </a:t>
            </a:r>
            <a:r>
              <a:rPr lang="en-US" sz="2400" dirty="0" err="1" smtClean="0"/>
              <a:t>Darllenais</a:t>
            </a:r>
            <a:r>
              <a:rPr lang="en-US" sz="2400" dirty="0" smtClean="0"/>
              <a:t> _______ (</a:t>
            </a:r>
            <a:r>
              <a:rPr lang="en-US" sz="2400" dirty="0" err="1" smtClean="0"/>
              <a:t>llyfr</a:t>
            </a:r>
            <a:r>
              <a:rPr lang="en-US" sz="2400" dirty="0" smtClean="0"/>
              <a:t>) </a:t>
            </a:r>
            <a:r>
              <a:rPr lang="en-US" sz="2400" dirty="0" err="1" smtClean="0"/>
              <a:t>ardderchog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ystod</a:t>
            </a:r>
            <a:r>
              <a:rPr lang="en-US" sz="2400" dirty="0" smtClean="0"/>
              <a:t> y </a:t>
            </a:r>
            <a:r>
              <a:rPr lang="en-US" sz="2400" dirty="0" err="1" smtClean="0"/>
              <a:t>gwyliau</a:t>
            </a:r>
            <a:r>
              <a:rPr lang="en-US" sz="2400" dirty="0" smtClean="0"/>
              <a:t>. </a:t>
            </a:r>
          </a:p>
          <a:p>
            <a:r>
              <a:rPr lang="en-US" sz="2400" dirty="0" smtClean="0"/>
              <a:t>4. </a:t>
            </a:r>
            <a:r>
              <a:rPr lang="en-US" sz="2400" dirty="0"/>
              <a:t>M</a:t>
            </a:r>
            <a:r>
              <a:rPr lang="en-US" sz="2400" dirty="0" smtClean="0"/>
              <a:t>ae </a:t>
            </a:r>
            <a:r>
              <a:rPr lang="en-US" sz="2400" dirty="0" err="1" smtClean="0"/>
              <a:t>gan</a:t>
            </a:r>
            <a:r>
              <a:rPr lang="en-US" sz="2400" dirty="0" smtClean="0"/>
              <a:t> </a:t>
            </a:r>
            <a:r>
              <a:rPr lang="en-US" sz="2400" dirty="0" err="1" smtClean="0"/>
              <a:t>blant</a:t>
            </a:r>
            <a:r>
              <a:rPr lang="en-US" sz="2400" dirty="0" smtClean="0"/>
              <a:t> </a:t>
            </a:r>
            <a:r>
              <a:rPr lang="en-US" sz="2400" dirty="0" err="1" smtClean="0"/>
              <a:t>heddiw</a:t>
            </a:r>
            <a:r>
              <a:rPr lang="en-US" sz="2400" dirty="0" smtClean="0"/>
              <a:t> </a:t>
            </a:r>
            <a:r>
              <a:rPr lang="en-US" sz="2400" dirty="0" err="1" smtClean="0"/>
              <a:t>lawer</a:t>
            </a:r>
            <a:r>
              <a:rPr lang="en-US" sz="2400" dirty="0" smtClean="0"/>
              <a:t> </a:t>
            </a:r>
            <a:r>
              <a:rPr lang="en-US" sz="2400" dirty="0" err="1" smtClean="0"/>
              <a:t>gormod</a:t>
            </a:r>
            <a:r>
              <a:rPr lang="en-US" sz="2400" dirty="0" smtClean="0"/>
              <a:t> o ________(</a:t>
            </a:r>
            <a:r>
              <a:rPr lang="en-US" sz="2400" dirty="0" err="1"/>
              <a:t>t</a:t>
            </a:r>
            <a:r>
              <a:rPr lang="en-US" sz="2400" dirty="0" err="1" smtClean="0"/>
              <a:t>eganau</a:t>
            </a:r>
            <a:r>
              <a:rPr lang="en-US" sz="2400" dirty="0" smtClean="0"/>
              <a:t>). </a:t>
            </a:r>
          </a:p>
          <a:p>
            <a:r>
              <a:rPr lang="en-US" sz="2400" dirty="0" smtClean="0"/>
              <a:t>5. </a:t>
            </a:r>
            <a:r>
              <a:rPr lang="en-US" sz="2400" dirty="0" err="1" smtClean="0"/>
              <a:t>Mae’r</a:t>
            </a:r>
            <a:r>
              <a:rPr lang="en-US" sz="2400" dirty="0" smtClean="0"/>
              <a:t> </a:t>
            </a:r>
            <a:r>
              <a:rPr lang="en-US" sz="2400" dirty="0" err="1" smtClean="0"/>
              <a:t>gyfres</a:t>
            </a:r>
            <a:r>
              <a:rPr lang="en-US" sz="2400" dirty="0" smtClean="0"/>
              <a:t> </a:t>
            </a:r>
            <a:r>
              <a:rPr lang="en-US" sz="2400" dirty="0" err="1" smtClean="0"/>
              <a:t>deledu</a:t>
            </a:r>
            <a:r>
              <a:rPr lang="en-US" sz="2400" dirty="0" smtClean="0"/>
              <a:t>  </a:t>
            </a:r>
            <a:r>
              <a:rPr lang="en-US" sz="2400" dirty="0" err="1" smtClean="0"/>
              <a:t>Pobol</a:t>
            </a:r>
            <a:r>
              <a:rPr lang="en-US" sz="2400" dirty="0" smtClean="0"/>
              <a:t> Y Cwm </a:t>
            </a:r>
            <a:r>
              <a:rPr lang="en-US" sz="2400" dirty="0" err="1" smtClean="0"/>
              <a:t>yn</a:t>
            </a:r>
            <a:r>
              <a:rPr lang="en-US" sz="2400" dirty="0" smtClean="0"/>
              <a:t> _________(</a:t>
            </a:r>
            <a:r>
              <a:rPr lang="en-US" sz="2400" dirty="0" err="1" smtClean="0"/>
              <a:t>poblogaidd</a:t>
            </a:r>
            <a:r>
              <a:rPr lang="en-US" sz="2400" dirty="0" smtClean="0"/>
              <a:t>) </a:t>
            </a:r>
            <a:r>
              <a:rPr lang="en-US" sz="2400" dirty="0" err="1" smtClean="0"/>
              <a:t>iawn</a:t>
            </a:r>
            <a:r>
              <a:rPr lang="en-US" sz="2400" dirty="0" smtClean="0"/>
              <a:t>. </a:t>
            </a:r>
          </a:p>
          <a:p>
            <a:r>
              <a:rPr lang="en-US" sz="2400" dirty="0" smtClean="0"/>
              <a:t>6. Mae </a:t>
            </a:r>
            <a:r>
              <a:rPr lang="en-US" sz="2400" dirty="0" err="1" smtClean="0"/>
              <a:t>arno</a:t>
            </a:r>
            <a:r>
              <a:rPr lang="en-US" sz="2400" dirty="0" smtClean="0"/>
              <a:t> </a:t>
            </a:r>
            <a:r>
              <a:rPr lang="en-US" sz="2400" dirty="0" err="1" smtClean="0"/>
              <a:t>fe</a:t>
            </a:r>
            <a:r>
              <a:rPr lang="en-US" sz="2400" dirty="0" smtClean="0"/>
              <a:t> _________ (can punt) </a:t>
            </a:r>
            <a:r>
              <a:rPr lang="en-US" sz="2400" dirty="0" err="1" smtClean="0"/>
              <a:t>i</a:t>
            </a:r>
            <a:r>
              <a:rPr lang="en-US" sz="2400" dirty="0" smtClean="0"/>
              <a:t> fi. </a:t>
            </a:r>
          </a:p>
          <a:p>
            <a:r>
              <a:rPr lang="en-US" sz="2400" dirty="0" smtClean="0"/>
              <a:t>7. </a:t>
            </a:r>
            <a:r>
              <a:rPr lang="en-US" sz="2400" dirty="0" err="1" smtClean="0"/>
              <a:t>Bwytodd</a:t>
            </a:r>
            <a:r>
              <a:rPr lang="en-US" sz="2400" dirty="0" smtClean="0"/>
              <a:t> </a:t>
            </a:r>
            <a:r>
              <a:rPr lang="en-US" sz="2400" dirty="0" err="1" smtClean="0"/>
              <a:t>ei</a:t>
            </a:r>
            <a:r>
              <a:rPr lang="en-US" sz="2400" dirty="0" smtClean="0"/>
              <a:t> ___________ (</a:t>
            </a:r>
            <a:r>
              <a:rPr lang="en-US" sz="2400" dirty="0" err="1" smtClean="0"/>
              <a:t>brecwast</a:t>
            </a:r>
            <a:r>
              <a:rPr lang="en-US" sz="2400" dirty="0" smtClean="0"/>
              <a:t>) </a:t>
            </a:r>
            <a:r>
              <a:rPr lang="en-US" sz="2400" dirty="0" err="1" smtClean="0"/>
              <a:t>i</a:t>
            </a:r>
            <a:r>
              <a:rPr lang="en-US" sz="2400" dirty="0" smtClean="0"/>
              <a:t> </a:t>
            </a:r>
            <a:r>
              <a:rPr lang="en-US" sz="2400" dirty="0" err="1" smtClean="0"/>
              <a:t>gyd</a:t>
            </a:r>
            <a:r>
              <a:rPr lang="en-US" sz="2400" dirty="0" smtClean="0"/>
              <a:t>.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13561848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1979</TotalTime>
  <Words>1350</Words>
  <Application>Microsoft Macintosh PowerPoint</Application>
  <PresentationFormat>On-screen Show (4:3)</PresentationFormat>
  <Paragraphs>261</Paragraphs>
  <Slides>31</Slides>
  <Notes>3</Notes>
  <HiddenSlides>2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Savon</vt:lpstr>
      <vt:lpstr> Darlith 3</vt:lpstr>
      <vt:lpstr>Nodau Dysgu</vt:lpstr>
      <vt:lpstr>  Beth rydych wedi’i ddysgu?</vt:lpstr>
      <vt:lpstr>PowerPoint Presentation</vt:lpstr>
      <vt:lpstr>PowerPoint Presentation</vt:lpstr>
      <vt:lpstr>Sillafu</vt:lpstr>
      <vt:lpstr>Dyblu’r ‘n’ a ‘r’ …</vt:lpstr>
      <vt:lpstr>Dyblu ‘n’ a ‘r’ …</vt:lpstr>
      <vt:lpstr>Dyblu ‘n’ a ‘r’ …</vt:lpstr>
      <vt:lpstr>Dyblu ‘n’ a ‘r’ …</vt:lpstr>
      <vt:lpstr>Dyblu ‘n’ a ‘r’ …</vt:lpstr>
      <vt:lpstr>Dyblu ‘n’ a ‘r’ …</vt:lpstr>
      <vt:lpstr>Beth yw ffurf lluosog y geiriau yma?</vt:lpstr>
      <vt:lpstr>Dewiswch y ffurfiau cywir</vt:lpstr>
      <vt:lpstr>‘i’ neu ‘u’??</vt:lpstr>
      <vt:lpstr>PowerPoint Presentation</vt:lpstr>
      <vt:lpstr>PowerPoint Presentation</vt:lpstr>
      <vt:lpstr>Y to bach …hir-nod</vt:lpstr>
      <vt:lpstr>Ymarferion …</vt:lpstr>
      <vt:lpstr>PowerPoint Presentation</vt:lpstr>
      <vt:lpstr>Beth yw’r treigladau?</vt:lpstr>
      <vt:lpstr>PowerPoint Presentation</vt:lpstr>
      <vt:lpstr>Y Treiglad Meddal </vt:lpstr>
      <vt:lpstr>Rheolau’r Treiglad Meddal…</vt:lpstr>
      <vt:lpstr>Rheolau grŵp 2 …</vt:lpstr>
      <vt:lpstr>PowerPoint Presentation</vt:lpstr>
      <vt:lpstr>PowerPoint Presentation</vt:lpstr>
      <vt:lpstr>Ble mae’r talent??</vt:lpstr>
      <vt:lpstr>Gwaith Cartref / Dysgu Cyfeiriol</vt:lpstr>
      <vt:lpstr>Y Treiglad Meddal </vt:lpstr>
      <vt:lpstr>Y Treiglad Meddal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Rhiannon</dc:creator>
  <cp:lastModifiedBy>Dilwyn Jones</cp:lastModifiedBy>
  <cp:revision>83</cp:revision>
  <cp:lastPrinted>2020-01-27T12:22:25Z</cp:lastPrinted>
  <dcterms:created xsi:type="dcterms:W3CDTF">2014-09-17T09:59:26Z</dcterms:created>
  <dcterms:modified xsi:type="dcterms:W3CDTF">2020-01-30T11:41:08Z</dcterms:modified>
</cp:coreProperties>
</file>