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75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7" r:id="rId12"/>
    <p:sldId id="268" r:id="rId13"/>
    <p:sldId id="269" r:id="rId14"/>
    <p:sldId id="274" r:id="rId15"/>
    <p:sldId id="270" r:id="rId16"/>
    <p:sldId id="272" r:id="rId17"/>
    <p:sldId id="273" r:id="rId18"/>
  </p:sldIdLst>
  <p:sldSz cx="18288000" cy="10287000"/>
  <p:notesSz cx="6858000" cy="9144000"/>
  <p:embeddedFontLst>
    <p:embeddedFont>
      <p:font typeface="Arial Bold" panose="020B0604020202020204" charset="0"/>
      <p:regular r:id="rId19"/>
      <p:bold r:id="rId20"/>
    </p:embeddedFont>
    <p:embeddedFont>
      <p:font typeface="Poppins" panose="00000500000000000000" pitchFamily="2" charset="0"/>
      <p:regular r:id="rId21"/>
      <p:bold r:id="rId22"/>
      <p:italic r:id="rId23"/>
      <p:boldItalic r:id="rId24"/>
    </p:embeddedFont>
    <p:embeddedFont>
      <p:font typeface="Signika Bold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50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5BF688-00DB-4A00-826F-AF0BF001C713}" type="doc">
      <dgm:prSet loTypeId="urn:microsoft.com/office/officeart/2005/8/layout/vList5" loCatId="list" qsTypeId="urn:microsoft.com/office/officeart/2005/8/quickstyle/3d2" qsCatId="3D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049BB43D-100A-4E82-B961-17DD68F44C8C}">
      <dgm:prSet phldrT="[Text]" phldr="0" custT="1"/>
      <dgm:spPr/>
      <dgm:t>
        <a:bodyPr/>
        <a:lstStyle/>
        <a:p>
          <a:r>
            <a:rPr lang="en-US" sz="4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endParaRPr lang="en-GB" sz="4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8723C4-2C47-4DEF-A565-62C875E23DCC}" type="parTrans" cxnId="{5CF27D63-3DF8-4425-96AE-9C2AFD2BE138}">
      <dgm:prSet/>
      <dgm:spPr/>
      <dgm:t>
        <a:bodyPr/>
        <a:lstStyle/>
        <a:p>
          <a:endParaRPr lang="en-GB"/>
        </a:p>
      </dgm:t>
    </dgm:pt>
    <dgm:pt modelId="{8D9058EE-74BA-440A-9433-3EDEA9E66603}" type="sibTrans" cxnId="{5CF27D63-3DF8-4425-96AE-9C2AFD2BE138}">
      <dgm:prSet/>
      <dgm:spPr/>
      <dgm:t>
        <a:bodyPr/>
        <a:lstStyle/>
        <a:p>
          <a:endParaRPr lang="en-GB"/>
        </a:p>
      </dgm:t>
    </dgm:pt>
    <dgm:pt modelId="{4FFF6D63-9010-4152-8872-A1798E9772D9}">
      <dgm:prSet phldrT="[Text]" phldr="0" custT="1"/>
      <dgm:spPr/>
      <dgm:t>
        <a:bodyPr/>
        <a:lstStyle/>
        <a:p>
          <a:r>
            <a:rPr lang="en-US" sz="4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  <a:endParaRPr lang="en-GB" sz="4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161365-7FB1-444B-9826-00915938BAEB}" type="parTrans" cxnId="{58E88E89-A88D-4B4F-BDE4-A2E575B57303}">
      <dgm:prSet/>
      <dgm:spPr/>
      <dgm:t>
        <a:bodyPr/>
        <a:lstStyle/>
        <a:p>
          <a:endParaRPr lang="en-GB"/>
        </a:p>
      </dgm:t>
    </dgm:pt>
    <dgm:pt modelId="{DAB88265-E764-48C9-BECA-3B679BE9F27C}" type="sibTrans" cxnId="{58E88E89-A88D-4B4F-BDE4-A2E575B57303}">
      <dgm:prSet/>
      <dgm:spPr/>
      <dgm:t>
        <a:bodyPr/>
        <a:lstStyle/>
        <a:p>
          <a:endParaRPr lang="en-GB"/>
        </a:p>
      </dgm:t>
    </dgm:pt>
    <dgm:pt modelId="{E7DFED44-4E60-4062-9FB0-E63A8D52FA12}">
      <dgm:prSet phldrT="[Text]" phldr="0" custT="1"/>
      <dgm:spPr/>
      <dgm:t>
        <a:bodyPr/>
        <a:lstStyle/>
        <a:p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  <a:r>
            <a:rPr kumimoji="0" lang="en-US" altLang="en-US" sz="2400" b="0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 is quality of life to make meaningful contributions to the world by individuals and communities (WHO,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GB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4B836E-C42F-4244-8012-A2CACB356C6C}" type="parTrans" cxnId="{8B4E6A39-C6F5-4F8F-A15B-A07DF3660EE7}">
      <dgm:prSet/>
      <dgm:spPr/>
      <dgm:t>
        <a:bodyPr/>
        <a:lstStyle/>
        <a:p>
          <a:endParaRPr lang="en-GB"/>
        </a:p>
      </dgm:t>
    </dgm:pt>
    <dgm:pt modelId="{5C0C5827-F830-4ACA-8563-FD2DFB46D384}" type="sibTrans" cxnId="{8B4E6A39-C6F5-4F8F-A15B-A07DF3660EE7}">
      <dgm:prSet/>
      <dgm:spPr/>
      <dgm:t>
        <a:bodyPr/>
        <a:lstStyle/>
        <a:p>
          <a:endParaRPr lang="en-GB"/>
        </a:p>
      </dgm:t>
    </dgm:pt>
    <dgm:pt modelId="{24AA4685-E7C1-465E-8C06-79C5C1E8FC14}">
      <dgm:prSet phldrT="[Text]" phldr="0"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Objective: </a:t>
          </a:r>
          <a:r>
            <a:rPr lang="en-US" sz="2400" b="0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kumimoji="0" lang="en-US" altLang="en-US" sz="24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he 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measurable, external conditions that affect a person's life and health (Department of health, 2014).</a:t>
          </a:r>
          <a:endParaRPr lang="en-GB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9D317C-4370-4E5D-8FA2-63C6DD608679}" type="parTrans" cxnId="{5AA8C750-E68D-45E3-8FEE-E2B93514720A}">
      <dgm:prSet/>
      <dgm:spPr/>
      <dgm:t>
        <a:bodyPr/>
        <a:lstStyle/>
        <a:p>
          <a:endParaRPr lang="en-GB"/>
        </a:p>
      </dgm:t>
    </dgm:pt>
    <dgm:pt modelId="{C65F4A66-8A27-48A1-AD47-D0234C628A2E}" type="sibTrans" cxnId="{5AA8C750-E68D-45E3-8FEE-E2B93514720A}">
      <dgm:prSet/>
      <dgm:spPr/>
      <dgm:t>
        <a:bodyPr/>
        <a:lstStyle/>
        <a:p>
          <a:endParaRPr lang="en-GB"/>
        </a:p>
      </dgm:t>
    </dgm:pt>
    <dgm:pt modelId="{C9FD1079-3235-489C-805A-4DDCD0AF6BF2}">
      <dgm:prSet phldrT="[Text]" phldr="0" custT="1"/>
      <dgm:spPr/>
      <dgm:t>
        <a:bodyPr/>
        <a:lstStyle/>
        <a:p>
          <a:r>
            <a:rPr lang="en-US" sz="4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endParaRPr lang="en-GB" sz="48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D3C363-EAA1-4011-9444-9A23E5A80D66}" type="parTrans" cxnId="{EB3A4934-BC66-4D3B-AC88-FEBD91E3FFE5}">
      <dgm:prSet/>
      <dgm:spPr/>
      <dgm:t>
        <a:bodyPr/>
        <a:lstStyle/>
        <a:p>
          <a:endParaRPr lang="en-GB"/>
        </a:p>
      </dgm:t>
    </dgm:pt>
    <dgm:pt modelId="{D8631BCD-A45C-434C-824E-FCD533F2D30A}" type="sibTrans" cxnId="{EB3A4934-BC66-4D3B-AC88-FEBD91E3FFE5}">
      <dgm:prSet/>
      <dgm:spPr/>
      <dgm:t>
        <a:bodyPr/>
        <a:lstStyle/>
        <a:p>
          <a:endParaRPr lang="en-GB"/>
        </a:p>
      </dgm:t>
    </dgm:pt>
    <dgm:pt modelId="{24154394-F46B-45C4-BE50-68031CD08B86}">
      <dgm:prSet phldrT="[Text]" custT="1"/>
      <dgm:spPr/>
      <dgm:t>
        <a:bodyPr/>
        <a:lstStyle/>
        <a:p>
          <a:pPr>
            <a:buClrTx/>
            <a:buSzTx/>
            <a:buFontTx/>
            <a:buNone/>
          </a:pPr>
          <a:r>
            <a:rPr kumimoji="0" lang="en-US" altLang="en-US" sz="28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“Meeting the needs of the present without compromising the ability of future generations to meet their own needs," 1987 United Nations Brundtland Commission </a:t>
          </a: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(United Nations, 2025).</a:t>
          </a:r>
        </a:p>
      </dgm:t>
    </dgm:pt>
    <dgm:pt modelId="{D7A93187-08DC-4D5E-8565-680B7BC696DB}" type="parTrans" cxnId="{98772AFE-DC7C-46C4-BB86-2A60E78FD81D}">
      <dgm:prSet/>
      <dgm:spPr/>
      <dgm:t>
        <a:bodyPr/>
        <a:lstStyle/>
        <a:p>
          <a:endParaRPr lang="en-GB"/>
        </a:p>
      </dgm:t>
    </dgm:pt>
    <dgm:pt modelId="{5D1F3A34-FBA2-4E6A-B95D-E15703821BBB}" type="sibTrans" cxnId="{98772AFE-DC7C-46C4-BB86-2A60E78FD81D}">
      <dgm:prSet/>
      <dgm:spPr/>
      <dgm:t>
        <a:bodyPr/>
        <a:lstStyle/>
        <a:p>
          <a:endParaRPr lang="en-GB"/>
        </a:p>
      </dgm:t>
    </dgm:pt>
    <dgm:pt modelId="{D25343FF-44E3-41D5-A9A0-63A5EB1DC851}">
      <dgm:prSet custT="1"/>
      <dgm:spPr/>
      <dgm:t>
        <a:bodyPr/>
        <a:lstStyle/>
        <a:p>
          <a:r>
            <a:rPr kumimoji="0" lang="en-US" altLang="en-US" sz="2800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Health is more than just an absence of disease or disability; it is a state of whole physical, mental, and social well-being </a:t>
          </a: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(World Health Organization, 1948).</a:t>
          </a:r>
          <a:endParaRPr kumimoji="0" lang="en-US" altLang="en-US" sz="2800" b="0" i="0" u="none" strike="noStrike" cap="none" normalizeH="0" baseline="0" dirty="0">
            <a:ln/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144D04-F7D9-4586-B7DE-42B038909F8F}" type="parTrans" cxnId="{85635A6F-141D-4D4D-8F99-5C41C24CD69C}">
      <dgm:prSet/>
      <dgm:spPr/>
      <dgm:t>
        <a:bodyPr/>
        <a:lstStyle/>
        <a:p>
          <a:endParaRPr lang="en-GB"/>
        </a:p>
      </dgm:t>
    </dgm:pt>
    <dgm:pt modelId="{5947C446-DBD6-49DA-879A-E33611DFE048}" type="sibTrans" cxnId="{85635A6F-141D-4D4D-8F99-5C41C24CD69C}">
      <dgm:prSet/>
      <dgm:spPr/>
      <dgm:t>
        <a:bodyPr/>
        <a:lstStyle/>
        <a:p>
          <a:endParaRPr lang="en-GB"/>
        </a:p>
      </dgm:t>
    </dgm:pt>
    <dgm:pt modelId="{8C093F48-2C22-4309-9210-5EE01170267B}">
      <dgm:prSet phldrT="[Text]" phldr="0"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Subjective: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According to 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Diener </a:t>
          </a:r>
          <a:r>
            <a:rPr lang="en-GB" sz="2400" i="1" dirty="0">
              <a:latin typeface="Arial" panose="020B0604020202020204" pitchFamily="34" charset="0"/>
              <a:cs typeface="Arial" panose="020B0604020202020204" pitchFamily="34" charset="0"/>
            </a:rPr>
            <a:t>et al.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 (2009), </a:t>
          </a:r>
          <a:r>
            <a:rPr kumimoji="0" lang="en-US" altLang="en-US" sz="2400" b="0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subjective well-being: </a:t>
          </a:r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life satisfaction</a:t>
          </a:r>
          <a:r>
            <a:rPr kumimoji="0" lang="en-US" altLang="en-US" sz="2400" b="0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pleasant affect</a:t>
          </a:r>
          <a:r>
            <a:rPr kumimoji="0" lang="en-US" altLang="en-US" sz="2400" b="0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, and </a:t>
          </a:r>
          <a:r>
            <a:rPr kumimoji="0" lang="en-US" altLang="en-US" sz="2400" b="1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unpleasant affect</a:t>
          </a:r>
          <a:r>
            <a:rPr kumimoji="0" lang="en-US" altLang="en-US" sz="2400" b="0" i="0" u="none" strike="noStrike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GB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B5C72C-B90B-4A3A-9CA0-4A1E92397C25}" type="parTrans" cxnId="{AD7201C7-B837-4146-AA2B-A225671C7B6A}">
      <dgm:prSet/>
      <dgm:spPr/>
      <dgm:t>
        <a:bodyPr/>
        <a:lstStyle/>
        <a:p>
          <a:endParaRPr lang="en-GB"/>
        </a:p>
      </dgm:t>
    </dgm:pt>
    <dgm:pt modelId="{0D8B0D95-7E39-4F01-9EA2-80811851B2C4}" type="sibTrans" cxnId="{AD7201C7-B837-4146-AA2B-A225671C7B6A}">
      <dgm:prSet/>
      <dgm:spPr/>
      <dgm:t>
        <a:bodyPr/>
        <a:lstStyle/>
        <a:p>
          <a:endParaRPr lang="en-GB"/>
        </a:p>
      </dgm:t>
    </dgm:pt>
    <dgm:pt modelId="{C65A297B-913B-4A4C-8233-FF036A190121}" type="pres">
      <dgm:prSet presAssocID="{C25BF688-00DB-4A00-826F-AF0BF001C713}" presName="Name0" presStyleCnt="0">
        <dgm:presLayoutVars>
          <dgm:dir/>
          <dgm:animLvl val="lvl"/>
          <dgm:resizeHandles val="exact"/>
        </dgm:presLayoutVars>
      </dgm:prSet>
      <dgm:spPr/>
    </dgm:pt>
    <dgm:pt modelId="{FBE6BB5B-E28E-48DC-9F29-6861C9C4ACE2}" type="pres">
      <dgm:prSet presAssocID="{049BB43D-100A-4E82-B961-17DD68F44C8C}" presName="linNode" presStyleCnt="0"/>
      <dgm:spPr/>
    </dgm:pt>
    <dgm:pt modelId="{42A38943-E0BF-4018-B09C-5FB2E4F87362}" type="pres">
      <dgm:prSet presAssocID="{049BB43D-100A-4E82-B961-17DD68F44C8C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7EE8521-A83A-4998-9AC7-FA974E38A525}" type="pres">
      <dgm:prSet presAssocID="{049BB43D-100A-4E82-B961-17DD68F44C8C}" presName="descendantText" presStyleLbl="alignAccFollowNode1" presStyleIdx="0" presStyleCnt="3">
        <dgm:presLayoutVars>
          <dgm:bulletEnabled val="1"/>
        </dgm:presLayoutVars>
      </dgm:prSet>
      <dgm:spPr/>
    </dgm:pt>
    <dgm:pt modelId="{5455B610-C82A-4D8B-9337-7772FD1DA3A2}" type="pres">
      <dgm:prSet presAssocID="{8D9058EE-74BA-440A-9433-3EDEA9E66603}" presName="sp" presStyleCnt="0"/>
      <dgm:spPr/>
    </dgm:pt>
    <dgm:pt modelId="{F94DD7DB-0806-453B-9B57-BED4CCD7BDB5}" type="pres">
      <dgm:prSet presAssocID="{4FFF6D63-9010-4152-8872-A1798E9772D9}" presName="linNode" presStyleCnt="0"/>
      <dgm:spPr/>
    </dgm:pt>
    <dgm:pt modelId="{13DEF06A-3E50-4F88-823F-313EF512140E}" type="pres">
      <dgm:prSet presAssocID="{4FFF6D63-9010-4152-8872-A1798E9772D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7F1E61E-4044-48E3-9DEF-CB5666C2A188}" type="pres">
      <dgm:prSet presAssocID="{4FFF6D63-9010-4152-8872-A1798E9772D9}" presName="descendantText" presStyleLbl="alignAccFollowNode1" presStyleIdx="1" presStyleCnt="3" custScaleY="131056">
        <dgm:presLayoutVars>
          <dgm:bulletEnabled val="1"/>
        </dgm:presLayoutVars>
      </dgm:prSet>
      <dgm:spPr/>
    </dgm:pt>
    <dgm:pt modelId="{23F90F4B-9992-4C72-BF95-F0A928B717A8}" type="pres">
      <dgm:prSet presAssocID="{DAB88265-E764-48C9-BECA-3B679BE9F27C}" presName="sp" presStyleCnt="0"/>
      <dgm:spPr/>
    </dgm:pt>
    <dgm:pt modelId="{BFC05CF4-CBE5-4EC9-AB55-1F1DA13213E4}" type="pres">
      <dgm:prSet presAssocID="{C9FD1079-3235-489C-805A-4DDCD0AF6BF2}" presName="linNode" presStyleCnt="0"/>
      <dgm:spPr/>
    </dgm:pt>
    <dgm:pt modelId="{D9C19901-01E4-4563-B221-96F76F2F7850}" type="pres">
      <dgm:prSet presAssocID="{C9FD1079-3235-489C-805A-4DDCD0AF6BF2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36F3283E-FFA5-45FE-A976-75617B348B3C}" type="pres">
      <dgm:prSet presAssocID="{C9FD1079-3235-489C-805A-4DDCD0AF6BF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C7EE330-9F42-4C45-99D2-0BEB6CBC8F66}" type="presOf" srcId="{D25343FF-44E3-41D5-A9A0-63A5EB1DC851}" destId="{67EE8521-A83A-4998-9AC7-FA974E38A525}" srcOrd="0" destOrd="0" presId="urn:microsoft.com/office/officeart/2005/8/layout/vList5"/>
    <dgm:cxn modelId="{EB3A4934-BC66-4D3B-AC88-FEBD91E3FFE5}" srcId="{C25BF688-00DB-4A00-826F-AF0BF001C713}" destId="{C9FD1079-3235-489C-805A-4DDCD0AF6BF2}" srcOrd="2" destOrd="0" parTransId="{3CD3C363-EAA1-4011-9444-9A23E5A80D66}" sibTransId="{D8631BCD-A45C-434C-824E-FCD533F2D30A}"/>
    <dgm:cxn modelId="{440F4136-D684-4BA9-B03A-0B204AD5A6A0}" type="presOf" srcId="{049BB43D-100A-4E82-B961-17DD68F44C8C}" destId="{42A38943-E0BF-4018-B09C-5FB2E4F87362}" srcOrd="0" destOrd="0" presId="urn:microsoft.com/office/officeart/2005/8/layout/vList5"/>
    <dgm:cxn modelId="{8B4E6A39-C6F5-4F8F-A15B-A07DF3660EE7}" srcId="{4FFF6D63-9010-4152-8872-A1798E9772D9}" destId="{E7DFED44-4E60-4062-9FB0-E63A8D52FA12}" srcOrd="0" destOrd="0" parTransId="{8C4B836E-C42F-4244-8012-A2CACB356C6C}" sibTransId="{5C0C5827-F830-4ACA-8563-FD2DFB46D384}"/>
    <dgm:cxn modelId="{56C9D840-3623-49DD-8E5B-117E5DBD68FB}" type="presOf" srcId="{4FFF6D63-9010-4152-8872-A1798E9772D9}" destId="{13DEF06A-3E50-4F88-823F-313EF512140E}" srcOrd="0" destOrd="0" presId="urn:microsoft.com/office/officeart/2005/8/layout/vList5"/>
    <dgm:cxn modelId="{5CF27D63-3DF8-4425-96AE-9C2AFD2BE138}" srcId="{C25BF688-00DB-4A00-826F-AF0BF001C713}" destId="{049BB43D-100A-4E82-B961-17DD68F44C8C}" srcOrd="0" destOrd="0" parTransId="{998723C4-2C47-4DEF-A565-62C875E23DCC}" sibTransId="{8D9058EE-74BA-440A-9433-3EDEA9E66603}"/>
    <dgm:cxn modelId="{FCABF069-7FA5-41B7-B76B-FB25D9FF6B8C}" type="presOf" srcId="{24AA4685-E7C1-465E-8C06-79C5C1E8FC14}" destId="{17F1E61E-4044-48E3-9DEF-CB5666C2A188}" srcOrd="0" destOrd="2" presId="urn:microsoft.com/office/officeart/2005/8/layout/vList5"/>
    <dgm:cxn modelId="{85635A6F-141D-4D4D-8F99-5C41C24CD69C}" srcId="{049BB43D-100A-4E82-B961-17DD68F44C8C}" destId="{D25343FF-44E3-41D5-A9A0-63A5EB1DC851}" srcOrd="0" destOrd="0" parTransId="{1C144D04-F7D9-4586-B7DE-42B038909F8F}" sibTransId="{5947C446-DBD6-49DA-879A-E33611DFE048}"/>
    <dgm:cxn modelId="{312F2B70-552B-412E-8B39-960AADB483FC}" type="presOf" srcId="{C25BF688-00DB-4A00-826F-AF0BF001C713}" destId="{C65A297B-913B-4A4C-8233-FF036A190121}" srcOrd="0" destOrd="0" presId="urn:microsoft.com/office/officeart/2005/8/layout/vList5"/>
    <dgm:cxn modelId="{5AA8C750-E68D-45E3-8FEE-E2B93514720A}" srcId="{4FFF6D63-9010-4152-8872-A1798E9772D9}" destId="{24AA4685-E7C1-465E-8C06-79C5C1E8FC14}" srcOrd="2" destOrd="0" parTransId="{BF9D317C-4370-4E5D-8FA2-63C6DD608679}" sibTransId="{C65F4A66-8A27-48A1-AD47-D0234C628A2E}"/>
    <dgm:cxn modelId="{58E88E89-A88D-4B4F-BDE4-A2E575B57303}" srcId="{C25BF688-00DB-4A00-826F-AF0BF001C713}" destId="{4FFF6D63-9010-4152-8872-A1798E9772D9}" srcOrd="1" destOrd="0" parTransId="{19161365-7FB1-444B-9826-00915938BAEB}" sibTransId="{DAB88265-E764-48C9-BECA-3B679BE9F27C}"/>
    <dgm:cxn modelId="{DA189AB8-57DF-41DA-8B77-59FF2D5CB591}" type="presOf" srcId="{24154394-F46B-45C4-BE50-68031CD08B86}" destId="{36F3283E-FFA5-45FE-A976-75617B348B3C}" srcOrd="0" destOrd="0" presId="urn:microsoft.com/office/officeart/2005/8/layout/vList5"/>
    <dgm:cxn modelId="{963485C4-0819-4D62-B7DC-248756061954}" type="presOf" srcId="{C9FD1079-3235-489C-805A-4DDCD0AF6BF2}" destId="{D9C19901-01E4-4563-B221-96F76F2F7850}" srcOrd="0" destOrd="0" presId="urn:microsoft.com/office/officeart/2005/8/layout/vList5"/>
    <dgm:cxn modelId="{AD7201C7-B837-4146-AA2B-A225671C7B6A}" srcId="{4FFF6D63-9010-4152-8872-A1798E9772D9}" destId="{8C093F48-2C22-4309-9210-5EE01170267B}" srcOrd="1" destOrd="0" parTransId="{1EB5C72C-B90B-4A3A-9CA0-4A1E92397C25}" sibTransId="{0D8B0D95-7E39-4F01-9EA2-80811851B2C4}"/>
    <dgm:cxn modelId="{1965EDD6-1E75-435D-AD1E-BD3A8EF9F80F}" type="presOf" srcId="{E7DFED44-4E60-4062-9FB0-E63A8D52FA12}" destId="{17F1E61E-4044-48E3-9DEF-CB5666C2A188}" srcOrd="0" destOrd="0" presId="urn:microsoft.com/office/officeart/2005/8/layout/vList5"/>
    <dgm:cxn modelId="{C82F43F6-E4FD-4694-92A1-9DE461B4256D}" type="presOf" srcId="{8C093F48-2C22-4309-9210-5EE01170267B}" destId="{17F1E61E-4044-48E3-9DEF-CB5666C2A188}" srcOrd="0" destOrd="1" presId="urn:microsoft.com/office/officeart/2005/8/layout/vList5"/>
    <dgm:cxn modelId="{98772AFE-DC7C-46C4-BB86-2A60E78FD81D}" srcId="{C9FD1079-3235-489C-805A-4DDCD0AF6BF2}" destId="{24154394-F46B-45C4-BE50-68031CD08B86}" srcOrd="0" destOrd="0" parTransId="{D7A93187-08DC-4D5E-8565-680B7BC696DB}" sibTransId="{5D1F3A34-FBA2-4E6A-B95D-E15703821BBB}"/>
    <dgm:cxn modelId="{C6D821C0-BFA2-44F6-8461-76B641A26665}" type="presParOf" srcId="{C65A297B-913B-4A4C-8233-FF036A190121}" destId="{FBE6BB5B-E28E-48DC-9F29-6861C9C4ACE2}" srcOrd="0" destOrd="0" presId="urn:microsoft.com/office/officeart/2005/8/layout/vList5"/>
    <dgm:cxn modelId="{5EB2B5A1-EAFF-4EAB-94FB-0178817A44A4}" type="presParOf" srcId="{FBE6BB5B-E28E-48DC-9F29-6861C9C4ACE2}" destId="{42A38943-E0BF-4018-B09C-5FB2E4F87362}" srcOrd="0" destOrd="0" presId="urn:microsoft.com/office/officeart/2005/8/layout/vList5"/>
    <dgm:cxn modelId="{676CBFAE-7F55-4CDA-87D6-437EA130F0EA}" type="presParOf" srcId="{FBE6BB5B-E28E-48DC-9F29-6861C9C4ACE2}" destId="{67EE8521-A83A-4998-9AC7-FA974E38A525}" srcOrd="1" destOrd="0" presId="urn:microsoft.com/office/officeart/2005/8/layout/vList5"/>
    <dgm:cxn modelId="{16D5B2BE-DEFD-48B6-A63A-49A611838FF4}" type="presParOf" srcId="{C65A297B-913B-4A4C-8233-FF036A190121}" destId="{5455B610-C82A-4D8B-9337-7772FD1DA3A2}" srcOrd="1" destOrd="0" presId="urn:microsoft.com/office/officeart/2005/8/layout/vList5"/>
    <dgm:cxn modelId="{4B235DE4-66EA-4E44-AEC9-D14C758040BF}" type="presParOf" srcId="{C65A297B-913B-4A4C-8233-FF036A190121}" destId="{F94DD7DB-0806-453B-9B57-BED4CCD7BDB5}" srcOrd="2" destOrd="0" presId="urn:microsoft.com/office/officeart/2005/8/layout/vList5"/>
    <dgm:cxn modelId="{C754020B-D963-449F-97FC-105676E6B32D}" type="presParOf" srcId="{F94DD7DB-0806-453B-9B57-BED4CCD7BDB5}" destId="{13DEF06A-3E50-4F88-823F-313EF512140E}" srcOrd="0" destOrd="0" presId="urn:microsoft.com/office/officeart/2005/8/layout/vList5"/>
    <dgm:cxn modelId="{FB8E7C24-7772-4C0D-9BED-C612AAB37025}" type="presParOf" srcId="{F94DD7DB-0806-453B-9B57-BED4CCD7BDB5}" destId="{17F1E61E-4044-48E3-9DEF-CB5666C2A188}" srcOrd="1" destOrd="0" presId="urn:microsoft.com/office/officeart/2005/8/layout/vList5"/>
    <dgm:cxn modelId="{1D5492C1-237E-4AE1-9E40-6DD50B64D839}" type="presParOf" srcId="{C65A297B-913B-4A4C-8233-FF036A190121}" destId="{23F90F4B-9992-4C72-BF95-F0A928B717A8}" srcOrd="3" destOrd="0" presId="urn:microsoft.com/office/officeart/2005/8/layout/vList5"/>
    <dgm:cxn modelId="{2CA7CF91-A900-4031-9671-65D03F8C4BC5}" type="presParOf" srcId="{C65A297B-913B-4A4C-8233-FF036A190121}" destId="{BFC05CF4-CBE5-4EC9-AB55-1F1DA13213E4}" srcOrd="4" destOrd="0" presId="urn:microsoft.com/office/officeart/2005/8/layout/vList5"/>
    <dgm:cxn modelId="{2DCBE607-5149-4F4C-B1AA-E17EADA0E2B4}" type="presParOf" srcId="{BFC05CF4-CBE5-4EC9-AB55-1F1DA13213E4}" destId="{D9C19901-01E4-4563-B221-96F76F2F7850}" srcOrd="0" destOrd="0" presId="urn:microsoft.com/office/officeart/2005/8/layout/vList5"/>
    <dgm:cxn modelId="{DF2E1523-183A-4342-BDAA-710C31B88A5C}" type="presParOf" srcId="{BFC05CF4-CBE5-4EC9-AB55-1F1DA13213E4}" destId="{36F3283E-FFA5-45FE-A976-75617B348B3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E8521-A83A-4998-9AC7-FA974E38A525}">
      <dsp:nvSpPr>
        <dsp:cNvPr id="0" name=""/>
        <dsp:cNvSpPr/>
      </dsp:nvSpPr>
      <dsp:spPr>
        <a:xfrm rot="5400000">
          <a:off x="10937621" y="-4339866"/>
          <a:ext cx="2063750" cy="11265408"/>
        </a:xfrm>
        <a:prstGeom prst="round2Same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28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Health is more than just an absence of disease or disability; it is a state of whole physical, mental, and social well-being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(World Health Organization, 1948).</a:t>
          </a:r>
          <a:endParaRPr kumimoji="0" lang="en-US" altLang="en-US" sz="2800" b="0" i="0" u="none" strike="noStrike" kern="1200" cap="none" normalizeH="0" baseline="0" dirty="0">
            <a:ln/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6336792" y="361707"/>
        <a:ext cx="11164664" cy="1862262"/>
      </dsp:txXfrm>
    </dsp:sp>
    <dsp:sp modelId="{42A38943-E0BF-4018-B09C-5FB2E4F87362}">
      <dsp:nvSpPr>
        <dsp:cNvPr id="0" name=""/>
        <dsp:cNvSpPr/>
      </dsp:nvSpPr>
      <dsp:spPr>
        <a:xfrm>
          <a:off x="0" y="2994"/>
          <a:ext cx="6336792" cy="257968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endParaRPr lang="en-GB" sz="4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5930" y="128924"/>
        <a:ext cx="6084932" cy="2327827"/>
      </dsp:txXfrm>
    </dsp:sp>
    <dsp:sp modelId="{17F1E61E-4044-48E3-9DEF-CB5666C2A188}">
      <dsp:nvSpPr>
        <dsp:cNvPr id="0" name=""/>
        <dsp:cNvSpPr/>
      </dsp:nvSpPr>
      <dsp:spPr>
        <a:xfrm rot="5400000">
          <a:off x="10605472" y="-1563203"/>
          <a:ext cx="2704668" cy="11254406"/>
        </a:xfrm>
        <a:prstGeom prst="round2Same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  <a:r>
            <a:rPr kumimoji="0" lang="en-US" altLang="en-US" sz="2400" b="0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 is quality of life to make meaningful contributions to the world by individuals and communities (WHO,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2021).</a:t>
          </a:r>
          <a:endParaRPr lang="en-GB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Subjective: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According to 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Diener </a:t>
          </a:r>
          <a:r>
            <a:rPr lang="en-GB" sz="2400" i="1" kern="1200" dirty="0">
              <a:latin typeface="Arial" panose="020B0604020202020204" pitchFamily="34" charset="0"/>
              <a:cs typeface="Arial" panose="020B0604020202020204" pitchFamily="34" charset="0"/>
            </a:rPr>
            <a:t>et al.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 (2009), </a:t>
          </a:r>
          <a:r>
            <a:rPr kumimoji="0" lang="en-US" altLang="en-US" sz="2400" b="0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subjective well-being: </a:t>
          </a: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life satisfaction</a:t>
          </a:r>
          <a:r>
            <a:rPr kumimoji="0" lang="en-US" altLang="en-US" sz="2400" b="0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pleasant affect</a:t>
          </a:r>
          <a:r>
            <a:rPr kumimoji="0" lang="en-US" altLang="en-US" sz="2400" b="0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, and </a:t>
          </a:r>
          <a:r>
            <a:rPr kumimoji="0" lang="en-US" altLang="en-US" sz="2400" b="1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unpleasant affect</a:t>
          </a:r>
          <a:r>
            <a:rPr kumimoji="0" lang="en-US" altLang="en-US" sz="2400" b="0" i="0" u="none" strike="noStrike" kern="1200" cap="none" normalizeH="0" baseline="0" dirty="0">
              <a:ln/>
              <a:effectLst/>
              <a:latin typeface="Arial" panose="020B0604020202020204" pitchFamily="34" charset="0"/>
              <a:cs typeface="Arial" panose="020B0604020202020204" pitchFamily="34" charset="0"/>
            </a:rPr>
            <a:t>.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GB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Objective: </a:t>
          </a:r>
          <a:r>
            <a:rPr lang="en-US" sz="2400" b="0" kern="1200" dirty="0">
              <a:latin typeface="Arial" panose="020B0604020202020204" pitchFamily="34" charset="0"/>
              <a:cs typeface="Arial" panose="020B0604020202020204" pitchFamily="34" charset="0"/>
            </a:rPr>
            <a:t>T</a:t>
          </a:r>
          <a:r>
            <a:rPr kumimoji="0" lang="en-US" altLang="en-US" sz="24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he 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measurable, external conditions that affect a person's life and health (Department of health, 2014).</a:t>
          </a:r>
          <a:endParaRPr lang="en-GB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6330604" y="2843696"/>
        <a:ext cx="11122375" cy="2440606"/>
      </dsp:txXfrm>
    </dsp:sp>
    <dsp:sp modelId="{13DEF06A-3E50-4F88-823F-313EF512140E}">
      <dsp:nvSpPr>
        <dsp:cNvPr id="0" name=""/>
        <dsp:cNvSpPr/>
      </dsp:nvSpPr>
      <dsp:spPr>
        <a:xfrm>
          <a:off x="0" y="2774156"/>
          <a:ext cx="6330603" cy="257968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  <a:endParaRPr lang="en-GB" sz="4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5930" y="2900086"/>
        <a:ext cx="6078743" cy="2327827"/>
      </dsp:txXfrm>
    </dsp:sp>
    <dsp:sp modelId="{36F3283E-FFA5-45FE-A976-75617B348B3C}">
      <dsp:nvSpPr>
        <dsp:cNvPr id="0" name=""/>
        <dsp:cNvSpPr/>
      </dsp:nvSpPr>
      <dsp:spPr>
        <a:xfrm rot="5400000">
          <a:off x="10937621" y="1202458"/>
          <a:ext cx="2063750" cy="11265408"/>
        </a:xfrm>
        <a:prstGeom prst="round2Same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</a:pPr>
          <a:r>
            <a:rPr kumimoji="0" lang="en-US" altLang="en-US" sz="28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“Meeting the needs of the present without compromising the ability of future generations to meet their own needs," 1987 United Nations Brundtland Commission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(United Nations, 2025).</a:t>
          </a:r>
        </a:p>
      </dsp:txBody>
      <dsp:txXfrm rot="-5400000">
        <a:off x="6336792" y="5904031"/>
        <a:ext cx="11164664" cy="1862262"/>
      </dsp:txXfrm>
    </dsp:sp>
    <dsp:sp modelId="{D9C19901-01E4-4563-B221-96F76F2F7850}">
      <dsp:nvSpPr>
        <dsp:cNvPr id="0" name=""/>
        <dsp:cNvSpPr/>
      </dsp:nvSpPr>
      <dsp:spPr>
        <a:xfrm>
          <a:off x="0" y="5545318"/>
          <a:ext cx="6336792" cy="257968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endParaRPr lang="en-GB" sz="48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5930" y="5671248"/>
        <a:ext cx="6084932" cy="23278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X069KJuT4zs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/digital-inclusion-action-plan-first-steps/digital-inclusion-action-plan-first-steps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government/uploads/system/uploads/attachment_data/file/630217/Towards_a_Smoke_free_Generation_-_A_Tobacco_Control_Plan_for_England_2017-2022__2_.pdf" TargetMode="External"/><Relationship Id="rId13" Type="http://schemas.openxmlformats.org/officeDocument/2006/relationships/hyperlink" Target="https://doi.org/10.1136/bmj-2023-077341" TargetMode="External"/><Relationship Id="rId18" Type="http://schemas.openxmlformats.org/officeDocument/2006/relationships/hyperlink" Target="https://doi.org/10.1186/s12905-022-01624-1" TargetMode="External"/><Relationship Id="rId3" Type="http://schemas.openxmlformats.org/officeDocument/2006/relationships/hyperlink" Target="https://www.ncbi.nlm.nih.gov/books/NBK606120/" TargetMode="External"/><Relationship Id="rId21" Type="http://schemas.openxmlformats.org/officeDocument/2006/relationships/hyperlink" Target="https://www.england.nhs.uk/about/equality/equality-hub/national-healthcare-inequalities-improvement-programme/core20plus5/" TargetMode="External"/><Relationship Id="rId7" Type="http://schemas.openxmlformats.org/officeDocument/2006/relationships/hyperlink" Target="https://doi.org/10.7759/cureus.33425" TargetMode="External"/><Relationship Id="rId12" Type="http://schemas.openxmlformats.org/officeDocument/2006/relationships/hyperlink" Target="https://www.internationaljournalofwellbeing.org/index.php/ijow/article/view/89/238" TargetMode="External"/><Relationship Id="rId17" Type="http://schemas.openxmlformats.org/officeDocument/2006/relationships/hyperlink" Target="https://www.gov.uk/government/publications/digital-inclusion-action-plan-first-steps/digital-inclusion-action-plan-first-steps" TargetMode="External"/><Relationship Id="rId2" Type="http://schemas.openxmlformats.org/officeDocument/2006/relationships/hyperlink" Target="https://doi.org/10.7759/cureus.39549" TargetMode="External"/><Relationship Id="rId16" Type="http://schemas.openxmlformats.org/officeDocument/2006/relationships/hyperlink" Target="https://assets.publishing.service.gov.uk/media/64919b26103ca6000c03a212/HPV_Vaccination_For_All_-_English_Leaflet_from_September_2023.pdf" TargetMode="External"/><Relationship Id="rId20" Type="http://schemas.openxmlformats.org/officeDocument/2006/relationships/hyperlink" Target="https://post.parliament.uk/integrating-health-and-social-care-a-path-to-better-services-and-outcomes/#_edn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kingsfund.org.uk/insight-and-analysis/long-reads/nhs-long-term-plan-explained" TargetMode="External"/><Relationship Id="rId11" Type="http://schemas.openxmlformats.org/officeDocument/2006/relationships/hyperlink" Target="https://doi.org/10.1007/978-90-481-2354-4_12" TargetMode="External"/><Relationship Id="rId5" Type="http://schemas.openxmlformats.org/officeDocument/2006/relationships/hyperlink" Target="https://bhma.org/about-us/what-is-holistic-healthcare/" TargetMode="External"/><Relationship Id="rId15" Type="http://schemas.openxmlformats.org/officeDocument/2006/relationships/hyperlink" Target="https://sdgdata.gov.uk/3-4-1/" TargetMode="External"/><Relationship Id="rId10" Type="http://schemas.openxmlformats.org/officeDocument/2006/relationships/hyperlink" Target="https://www.gov.uk/government/publications/the-tobacco-control-plan-for-england" TargetMode="External"/><Relationship Id="rId19" Type="http://schemas.openxmlformats.org/officeDocument/2006/relationships/hyperlink" Target="https://www.linkedin.com/pulse/holistic-health-systems-nurturing-resilient-thriving-sindi-ph-d-fursf" TargetMode="External"/><Relationship Id="rId4" Type="http://schemas.openxmlformats.org/officeDocument/2006/relationships/hyperlink" Target="https://ash.org.uk/uploads/ASH-Briefing_Health-Inequalities.pdf" TargetMode="External"/><Relationship Id="rId9" Type="http://schemas.openxmlformats.org/officeDocument/2006/relationships/hyperlink" Target="https://assets.publishing.service.gov.uk/media/5a7baa00ed915d4147621d62/The_relationship_between_wellbeing_and_health.pdf" TargetMode="External"/><Relationship Id="rId14" Type="http://schemas.openxmlformats.org/officeDocument/2006/relationships/hyperlink" Target="https://www.gov.uk/government/speeches/official-development-assistance-foreign-secretarys-statement-november-202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statistics/public-health-outcomes-framework-may-2025-data-update/public-health-outcomes-framework-commentary-may-2025--2" TargetMode="External"/><Relationship Id="rId13" Type="http://schemas.openxmlformats.org/officeDocument/2006/relationships/hyperlink" Target="https://ukhsa.blog.gov.uk/2018/05/24/health-matters-preventing-type-2-diabetes/" TargetMode="External"/><Relationship Id="rId18" Type="http://schemas.openxmlformats.org/officeDocument/2006/relationships/hyperlink" Target="https://www.un.org/en/academic-impact/sustainability" TargetMode="External"/><Relationship Id="rId26" Type="http://schemas.openxmlformats.org/officeDocument/2006/relationships/hyperlink" Target="https://www.who.int/news-room/fact-sheets/detail/cervical-cancer" TargetMode="External"/><Relationship Id="rId3" Type="http://schemas.openxmlformats.org/officeDocument/2006/relationships/hyperlink" Target="https://thetutburypractice.nhs.uk/stoptober-2025/" TargetMode="External"/><Relationship Id="rId21" Type="http://schemas.openxmlformats.org/officeDocument/2006/relationships/hyperlink" Target="https://www.who.int/activities/promoting-health-in-all-policies-and" TargetMode="External"/><Relationship Id="rId7" Type="http://schemas.openxmlformats.org/officeDocument/2006/relationships/hyperlink" Target="https://www.gov.uk/government/publications/health-disparities-and-health-inequalities-applying-all-our-health/health-disparities-and-health-inequalities-applying-all-our-health" TargetMode="External"/><Relationship Id="rId12" Type="http://schemas.openxmlformats.org/officeDocument/2006/relationships/hyperlink" Target="https://ukhsa.blog.gov.uk/2018/06/18/ten-years-on-since-the-start-of-the-hpv-vaccine-programme-what-impact-is-it-having/" TargetMode="External"/><Relationship Id="rId17" Type="http://schemas.openxmlformats.org/officeDocument/2006/relationships/hyperlink" Target="https://www.time-to-change.org.uk/" TargetMode="External"/><Relationship Id="rId25" Type="http://schemas.openxmlformats.org/officeDocument/2006/relationships/hyperlink" Target="https://www.who.int/activities/promoting-well-being" TargetMode="External"/><Relationship Id="rId2" Type="http://schemas.openxmlformats.org/officeDocument/2006/relationships/hyperlink" Target="https://www.england.nhs.uk/diabetes/diabetes-prevention/" TargetMode="External"/><Relationship Id="rId16" Type="http://schemas.openxmlformats.org/officeDocument/2006/relationships/hyperlink" Target="https://www.health.org.uk/reports-and-analysis/reports/health-in-2040-projected-patterns-of-illness-in-england" TargetMode="External"/><Relationship Id="rId20" Type="http://schemas.openxmlformats.org/officeDocument/2006/relationships/hyperlink" Target="https://doi.org/10.1093/oxrep/graf00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mc.org.uk/standards/guidance/holistic-care/" TargetMode="External"/><Relationship Id="rId11" Type="http://schemas.openxmlformats.org/officeDocument/2006/relationships/hyperlink" Target="https://www.health.org.uk/sites/default/files/upload/publications/2024/Health%20inequalities%20in%202040.pdf" TargetMode="External"/><Relationship Id="rId24" Type="http://schemas.openxmlformats.org/officeDocument/2006/relationships/hyperlink" Target="https://www.who.int/about/governance/constitution" TargetMode="External"/><Relationship Id="rId5" Type="http://schemas.openxmlformats.org/officeDocument/2006/relationships/hyperlink" Target="https://www.youtube.com/watch?v=X069KJuT4zs" TargetMode="External"/><Relationship Id="rId15" Type="http://schemas.openxmlformats.org/officeDocument/2006/relationships/hyperlink" Target="https://www.theaspiringmedics.co.uk/post/public-health-health-promotion" TargetMode="External"/><Relationship Id="rId23" Type="http://schemas.openxmlformats.org/officeDocument/2006/relationships/hyperlink" Target="https://www.afro.who.int/media-centre/infographics/sustainable-development-goals" TargetMode="External"/><Relationship Id="rId10" Type="http://schemas.openxmlformats.org/officeDocument/2006/relationships/hyperlink" Target="https://www.researchgate.net/publication/365776394_How_the_UK_is_performing_on_the_Sustainable_Development_Goals#pf19" TargetMode="External"/><Relationship Id="rId19" Type="http://schemas.openxmlformats.org/officeDocument/2006/relationships/hyperlink" Target="https://www.med.upenn.edu/hbhe4/part2-ch3-main-constructs.shtml" TargetMode="External"/><Relationship Id="rId4" Type="http://schemas.openxmlformats.org/officeDocument/2006/relationships/hyperlink" Target="https://www.niddk.nih.gov/about-niddk/research-areas/diabetes/diabetes-prevention-program-dpp" TargetMode="External"/><Relationship Id="rId9" Type="http://schemas.openxmlformats.org/officeDocument/2006/relationships/hyperlink" Target="https://www.gov.uk/government/publications/health-matters-smoking-and-quitting-in-england/smoking-and-quitting-in-england" TargetMode="External"/><Relationship Id="rId14" Type="http://schemas.openxmlformats.org/officeDocument/2006/relationships/hyperlink" Target="https://www.sd-commission.org.uk/data/files/publications/Healthy_Futures10v1.pdf" TargetMode="External"/><Relationship Id="rId22" Type="http://schemas.openxmlformats.org/officeDocument/2006/relationships/hyperlink" Target="https://www.who.int/data/gho/data/indicators/indicator-details/GHO/probability-of-dying-between-exact-ages-30-and-70-from-any-of-cardiovascular-disease-cancer-diabetes-or-chroni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7D7A02-907B-496F-BA7E-AA378073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BA5268-0AE7-4CAD-9537-D0EB09E76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8D065B-39DA-4077-B9CF-E489CE4C0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6230600" cy="822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575FEF2-E673-F79B-84B9-3D6DE0CC1889}"/>
              </a:ext>
            </a:extLst>
          </p:cNvPr>
          <p:cNvSpPr txBox="1">
            <a:spLocks/>
          </p:cNvSpPr>
          <p:nvPr/>
        </p:nvSpPr>
        <p:spPr>
          <a:xfrm>
            <a:off x="4141693" y="3281082"/>
            <a:ext cx="10327343" cy="22449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E2B89457-2CD4-AB62-D3D5-528EF129D51E}"/>
              </a:ext>
            </a:extLst>
          </p:cNvPr>
          <p:cNvSpPr txBox="1"/>
          <p:nvPr/>
        </p:nvSpPr>
        <p:spPr>
          <a:xfrm>
            <a:off x="2705100" y="1400649"/>
            <a:ext cx="12877800" cy="31520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BMHP6030 </a:t>
            </a:r>
          </a:p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Health, Wellbeing and Sustainable Development</a:t>
            </a:r>
          </a:p>
          <a:p>
            <a:pPr algn="ctr">
              <a:lnSpc>
                <a:spcPct val="200000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Component 1: Presentation </a:t>
            </a:r>
          </a:p>
        </p:txBody>
      </p:sp>
      <p:pic>
        <p:nvPicPr>
          <p:cNvPr id="6" name="Picture 4" descr="Sustainable Development Goals | WHO | Regional Office for Africa">
            <a:extLst>
              <a:ext uri="{FF2B5EF4-FFF2-40B4-BE49-F238E27FC236}">
                <a16:creationId xmlns:a16="http://schemas.microsoft.com/office/drawing/2014/main" id="{89D4B66A-17F9-50C9-E5F1-8DCF39D450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4" t="3259" r="15796" b="2457"/>
          <a:stretch>
            <a:fillRect/>
          </a:stretch>
        </p:blipFill>
        <p:spPr bwMode="auto">
          <a:xfrm>
            <a:off x="12496800" y="3790714"/>
            <a:ext cx="4341710" cy="447549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B4D2C6-C433-85F6-EA0E-73DFBF4476F1}"/>
              </a:ext>
            </a:extLst>
          </p:cNvPr>
          <p:cNvSpPr txBox="1"/>
          <p:nvPr/>
        </p:nvSpPr>
        <p:spPr>
          <a:xfrm>
            <a:off x="15659521" y="8112323"/>
            <a:ext cx="117898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(WHO, 2025)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997E09-E577-BC47-C67A-C6EFBA31CFFA}"/>
              </a:ext>
            </a:extLst>
          </p:cNvPr>
          <p:cNvSpPr txBox="1"/>
          <p:nvPr/>
        </p:nvSpPr>
        <p:spPr>
          <a:xfrm>
            <a:off x="1187429" y="6646507"/>
            <a:ext cx="7987921" cy="22398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Shazia Parveen</a:t>
            </a:r>
          </a:p>
          <a:p>
            <a:pPr algn="ctr">
              <a:lnSpc>
                <a:spcPct val="150000"/>
              </a:lnSpc>
            </a:pPr>
            <a:r>
              <a:rPr lang="en-US" alt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22312168</a:t>
            </a:r>
          </a:p>
          <a:p>
            <a:pPr algn="ctr">
              <a:lnSpc>
                <a:spcPct val="150000"/>
              </a:lnSpc>
            </a:pPr>
            <a:r>
              <a:rPr lang="en-US" alt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BMHP6030 -   Health, Wellbeing and 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37188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762000" y="6057900"/>
            <a:ext cx="6705600" cy="3325069"/>
            <a:chOff x="0" y="0"/>
            <a:chExt cx="2041211" cy="41464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41210" cy="414649"/>
            </a:xfrm>
            <a:custGeom>
              <a:avLst/>
              <a:gdLst/>
              <a:ahLst/>
              <a:cxnLst/>
              <a:rect l="l" t="t" r="r" b="b"/>
              <a:pathLst>
                <a:path w="2041210" h="414649">
                  <a:moveTo>
                    <a:pt x="0" y="0"/>
                  </a:moveTo>
                  <a:lnTo>
                    <a:pt x="2041210" y="0"/>
                  </a:lnTo>
                  <a:lnTo>
                    <a:pt x="2041210" y="414649"/>
                  </a:lnTo>
                  <a:lnTo>
                    <a:pt x="0" y="414649"/>
                  </a:lnTo>
                  <a:close/>
                </a:path>
              </a:pathLst>
            </a:custGeom>
            <a:blipFill>
              <a:blip r:embed="rId2"/>
              <a:stretch>
                <a:fillRect t="-59983" b="-16819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696200" y="766625"/>
            <a:ext cx="9753600" cy="85851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UN Sustainable Goals(SDG) 2015 aim to end poverty, protect the planet and promote well being by 2030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(WHO, 2025b).</a:t>
            </a: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SDG 3 Good Health And Wellbeing: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Ensure Healthy life for all at every age.</a:t>
            </a:r>
          </a:p>
          <a:p>
            <a:pPr>
              <a:lnSpc>
                <a:spcPts val="3168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Rooted in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Organization, 1946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Health is a human right supported by adequate social measures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WHO, 2018).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ts val="3168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Integration of policies, governance and frameworks targeting health detriments and socio-economic ideologies shapes sustainable health delivery (Sustainable Development Commission, 2015)</a:t>
            </a:r>
          </a:p>
          <a:p>
            <a:pPr>
              <a:lnSpc>
                <a:spcPts val="3168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By 2030 UK’s ageing population, rising care demands, and evolving medical technologies pose major challenges to sustaining equitable and efficient HSC targeting SDG goals (Warner and Zaranko, 2025).</a:t>
            </a: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168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presentation critically explore gaps, models and evidence-based recommendations to enhance sustainable practice across HSC in UK.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2400" y="266700"/>
            <a:ext cx="4991100" cy="893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60"/>
              </a:lnSpc>
            </a:pPr>
            <a:r>
              <a:rPr lang="en-US" sz="3600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Introduction</a:t>
            </a:r>
          </a:p>
        </p:txBody>
      </p:sp>
      <p:pic>
        <p:nvPicPr>
          <p:cNvPr id="1026" name="Picture 2" descr="Sustainable Development Goal 3 - Wikipedia">
            <a:extLst>
              <a:ext uri="{FF2B5EF4-FFF2-40B4-BE49-F238E27FC236}">
                <a16:creationId xmlns:a16="http://schemas.microsoft.com/office/drawing/2014/main" id="{A4932960-D3FF-7ABE-5627-1F89AB84B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5" t="7037" r="13704" b="12963"/>
          <a:stretch>
            <a:fillRect/>
          </a:stretch>
        </p:blipFill>
        <p:spPr bwMode="auto">
          <a:xfrm>
            <a:off x="838200" y="1405838"/>
            <a:ext cx="4876800" cy="483205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28">
            <a:extLst>
              <a:ext uri="{FF2B5EF4-FFF2-40B4-BE49-F238E27FC236}">
                <a16:creationId xmlns:a16="http://schemas.microsoft.com/office/drawing/2014/main" id="{E75BE911-0CDE-6FF9-4E37-C8C1941F8FF2}"/>
              </a:ext>
            </a:extLst>
          </p:cNvPr>
          <p:cNvSpPr txBox="1"/>
          <p:nvPr/>
        </p:nvSpPr>
        <p:spPr>
          <a:xfrm>
            <a:off x="5486400" y="419100"/>
            <a:ext cx="7787464" cy="7515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646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Definitions and Key Concepts</a:t>
            </a:r>
            <a:r>
              <a:rPr lang="en-US" sz="4000" b="1" dirty="0">
                <a:solidFill>
                  <a:srgbClr val="12455E"/>
                </a:solidFill>
                <a:latin typeface="Arial" panose="020B0604020202020204" pitchFamily="34" charset="0"/>
                <a:ea typeface="Signika Bold"/>
                <a:cs typeface="Arial" panose="020B0604020202020204" pitchFamily="34" charset="0"/>
                <a:sym typeface="Signika Bold"/>
              </a:rPr>
              <a:t> 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0C6A6B75-3C24-F67D-FDB8-B1021DCA9E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1722146"/>
              </p:ext>
            </p:extLst>
          </p:nvPr>
        </p:nvGraphicFramePr>
        <p:xfrm>
          <a:off x="342900" y="1409700"/>
          <a:ext cx="176022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/>
          <p:nvPr/>
        </p:nvSpPr>
        <p:spPr>
          <a:xfrm>
            <a:off x="278994" y="1244316"/>
            <a:ext cx="17120412" cy="0"/>
          </a:xfrm>
          <a:prstGeom prst="line">
            <a:avLst/>
          </a:prstGeom>
          <a:ln>
            <a:headEnd type="none" w="sm" len="sm"/>
            <a:tailEnd type="none" w="sm" len="sm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0343156" y="3072190"/>
            <a:ext cx="1226015" cy="1054373"/>
          </a:xfrm>
          <a:custGeom>
            <a:avLst/>
            <a:gdLst/>
            <a:ahLst/>
            <a:cxnLst/>
            <a:rect l="l" t="t" r="r" b="b"/>
            <a:pathLst>
              <a:path w="1226015" h="1054373">
                <a:moveTo>
                  <a:pt x="0" y="0"/>
                </a:moveTo>
                <a:lnTo>
                  <a:pt x="1226015" y="0"/>
                </a:lnTo>
                <a:lnTo>
                  <a:pt x="1226015" y="1054373"/>
                </a:lnTo>
                <a:lnTo>
                  <a:pt x="0" y="10543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28" name="Freeform 28"/>
          <p:cNvSpPr/>
          <p:nvPr/>
        </p:nvSpPr>
        <p:spPr>
          <a:xfrm>
            <a:off x="4834179" y="109432"/>
            <a:ext cx="1185621" cy="1065496"/>
          </a:xfrm>
          <a:custGeom>
            <a:avLst/>
            <a:gdLst/>
            <a:ahLst/>
            <a:cxnLst/>
            <a:rect l="l" t="t" r="r" b="b"/>
            <a:pathLst>
              <a:path w="1253387" h="1134885">
                <a:moveTo>
                  <a:pt x="0" y="0"/>
                </a:moveTo>
                <a:lnTo>
                  <a:pt x="1253387" y="0"/>
                </a:lnTo>
                <a:lnTo>
                  <a:pt x="1253387" y="1134886"/>
                </a:lnTo>
                <a:lnTo>
                  <a:pt x="0" y="11348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-533400" y="178821"/>
            <a:ext cx="5766612" cy="9961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15"/>
              </a:lnSpc>
            </a:pPr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Integration</a:t>
            </a:r>
          </a:p>
        </p:txBody>
      </p:sp>
      <p:pic>
        <p:nvPicPr>
          <p:cNvPr id="41" name="Picture 2" descr="Sustainable Development Goal 3 - Points to Remember | Epomedicine">
            <a:extLst>
              <a:ext uri="{FF2B5EF4-FFF2-40B4-BE49-F238E27FC236}">
                <a16:creationId xmlns:a16="http://schemas.microsoft.com/office/drawing/2014/main" id="{2F7727B9-4261-E35E-3037-A93DC1BDF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7955" y="642180"/>
            <a:ext cx="6345989" cy="45894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0E91F2F-7E3E-CD4A-71DB-2AAE576530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15058" y="6237965"/>
            <a:ext cx="5257800" cy="38120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8AC1D7EB-1CE1-8511-C34D-95041FCD62BB}"/>
              </a:ext>
            </a:extLst>
          </p:cNvPr>
          <p:cNvSpPr txBox="1"/>
          <p:nvPr/>
        </p:nvSpPr>
        <p:spPr>
          <a:xfrm>
            <a:off x="394456" y="1292668"/>
            <a:ext cx="11803042" cy="5009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UN Sustainable Development Goals (SDGs)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2030 Agenda for Sustainable Development with 17 Sustainable Development Goals (SDGs),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 inequality, health, education, climate change, and peace.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SDG 3: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healthy life and fosters wellbeing.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Universal health coverage, infectious diseases, mental health, and maternity and child health.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nations for investments in healthcare systems and care access (United Nations, 2025).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2884EC5-202A-4037-D3CF-7AE60E6F517B}"/>
              </a:ext>
            </a:extLst>
          </p:cNvPr>
          <p:cNvSpPr txBox="1"/>
          <p:nvPr/>
        </p:nvSpPr>
        <p:spPr>
          <a:xfrm>
            <a:off x="193356" y="6275731"/>
            <a:ext cx="7132022" cy="39018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 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SDG3 Target 3.4 (Mental health and noncommunicable diseases) By 2030, reduce premature mortality caused by non-communicable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diseases and support mental health and wellbeing (WHO, 2025a; GOV.UK, 2023a).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36B028F-F05F-D3C0-3FBA-B81102A74141}"/>
              </a:ext>
            </a:extLst>
          </p:cNvPr>
          <p:cNvSpPr txBox="1"/>
          <p:nvPr/>
        </p:nvSpPr>
        <p:spPr>
          <a:xfrm>
            <a:off x="12962538" y="5397315"/>
            <a:ext cx="4968413" cy="46519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</a:t>
            </a:r>
            <a:r>
              <a:rPr lang="en-GB" sz="2000" b="1" noProof="0" dirty="0">
                <a:latin typeface="Arial" panose="020B0604020202020204" pitchFamily="34" charset="0"/>
                <a:cs typeface="Arial" panose="020B0604020202020204" pitchFamily="34" charset="0"/>
              </a:rPr>
              <a:t>Programme(The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Healthier </a:t>
            </a:r>
            <a:r>
              <a:rPr lang="en-US" altLang="en-US" sz="20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project) , identifies people at risk of Type 2 Diabetes. 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Participants reduced risk by 58% (NHS England, 2023).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Effective across diverse demographics, racial and ethnic groups.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individuals 60 years or older, the risk reduced to 71% (NIH, 2021).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D5C6646-A9A8-333C-DE7E-B9BFFB38582B}"/>
              </a:ext>
            </a:extLst>
          </p:cNvPr>
          <p:cNvSpPr txBox="1"/>
          <p:nvPr/>
        </p:nvSpPr>
        <p:spPr>
          <a:xfrm>
            <a:off x="9738293" y="6514880"/>
            <a:ext cx="18530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(Smith, 2018)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/>
          <p:cNvSpPr txBox="1"/>
          <p:nvPr/>
        </p:nvSpPr>
        <p:spPr>
          <a:xfrm>
            <a:off x="572542" y="6805918"/>
            <a:ext cx="9361002" cy="3181170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405"/>
              </a:lnSpc>
            </a:pPr>
            <a:endParaRPr dirty="0"/>
          </a:p>
        </p:txBody>
      </p:sp>
      <p:sp>
        <p:nvSpPr>
          <p:cNvPr id="31" name="TextBox 31"/>
          <p:cNvSpPr txBox="1"/>
          <p:nvPr/>
        </p:nvSpPr>
        <p:spPr>
          <a:xfrm>
            <a:off x="228600" y="2251645"/>
            <a:ext cx="9829800" cy="402674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lIns="0" tIns="0" rIns="0" bIns="0" rtlCol="0" anchor="t">
            <a:spAutoFit/>
          </a:bodyPr>
          <a:lstStyle/>
          <a:p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Poppins Bold Italics"/>
                <a:cs typeface="Arial" panose="020B0604020202020204" pitchFamily="34" charset="0"/>
                <a:sym typeface="Poppins Bold Italics"/>
              </a:rPr>
              <a:t> Definition:</a:t>
            </a:r>
          </a:p>
          <a:p>
            <a:pPr lvl="0"/>
            <a:endParaRPr lang="en-US" altLang="en-US" sz="2400" dirty="0">
              <a:ln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Why people take or avoid action to prevent disease or improve health. </a:t>
            </a:r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noProof="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 analysis assist professionals in creating health campaigns (such as promoting exercise, weight management or healthy lifestyle)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(University of Pennsylvania, 2019; BMHP6030 , 2025 Week 1).</a:t>
            </a:r>
            <a:endParaRPr lang="en-US" altLang="en-US" sz="2400" dirty="0">
              <a:ln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ts val="2604"/>
              </a:lnSpc>
            </a:pPr>
            <a:endParaRPr lang="en-US" sz="2264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" name="TextBox 11">
            <a:extLst>
              <a:ext uri="{FF2B5EF4-FFF2-40B4-BE49-F238E27FC236}">
                <a16:creationId xmlns:a16="http://schemas.microsoft.com/office/drawing/2014/main" id="{5F04D085-FB70-DF5D-76A5-020A91942EC5}"/>
              </a:ext>
            </a:extLst>
          </p:cNvPr>
          <p:cNvSpPr txBox="1"/>
          <p:nvPr/>
        </p:nvSpPr>
        <p:spPr>
          <a:xfrm>
            <a:off x="-2446855" y="291049"/>
            <a:ext cx="14706600" cy="1586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Theories: Health Belief Model</a:t>
            </a:r>
          </a:p>
          <a:p>
            <a:pPr algn="ctr">
              <a:lnSpc>
                <a:spcPts val="6646"/>
              </a:lnSpc>
            </a:pP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Developed in the </a:t>
            </a:r>
            <a:r>
              <a:rPr lang="en-US" altLang="en-US" sz="2400" b="1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1950s</a:t>
            </a: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 for  assessing health-preventive </a:t>
            </a:r>
            <a:r>
              <a:rPr lang="en-GB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303CC25-9F60-114A-8A4C-600AE9229931}"/>
              </a:ext>
            </a:extLst>
          </p:cNvPr>
          <p:cNvSpPr txBox="1"/>
          <p:nvPr/>
        </p:nvSpPr>
        <p:spPr>
          <a:xfrm>
            <a:off x="228600" y="6513567"/>
            <a:ext cx="9829800" cy="353250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kumimoji="0" lang="en-US" altLang="en-US" sz="2400" b="1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Critique: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HBM ignores </a:t>
            </a:r>
            <a:r>
              <a:rPr kumimoji="0" lang="en-US" altLang="en-US" sz="2400" b="1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kumimoji="0" lang="en-US" altLang="en-US" sz="2400" b="0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US" altLang="en-US" sz="2400" b="1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kumimoji="0" lang="en-US" altLang="en-US" sz="2400" b="0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aspects focusing on cognitive notions. </a:t>
            </a:r>
          </a:p>
          <a:p>
            <a:pPr lvl="0"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/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decisions are made without considering emotional complexity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(Alyafei and Carr, 2024).</a:t>
            </a:r>
          </a:p>
        </p:txBody>
      </p:sp>
      <p:pic>
        <p:nvPicPr>
          <p:cNvPr id="50" name="Picture 2" descr="Health Promotion">
            <a:extLst>
              <a:ext uri="{FF2B5EF4-FFF2-40B4-BE49-F238E27FC236}">
                <a16:creationId xmlns:a16="http://schemas.microsoft.com/office/drawing/2014/main" id="{32627024-7813-4921-CD80-B6944DAA3C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47"/>
          <a:stretch>
            <a:fillRect/>
          </a:stretch>
        </p:blipFill>
        <p:spPr bwMode="auto">
          <a:xfrm>
            <a:off x="11277600" y="5656854"/>
            <a:ext cx="5410200" cy="403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Rectangle 3">
            <a:extLst>
              <a:ext uri="{FF2B5EF4-FFF2-40B4-BE49-F238E27FC236}">
                <a16:creationId xmlns:a16="http://schemas.microsoft.com/office/drawing/2014/main" id="{D1E7545D-C9CC-AC2B-36FD-A3C066D4AB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35000" y="9791700"/>
            <a:ext cx="5105400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 Aspiring Medics, 2022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; NHS England, 2023) 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798E74A8-B272-E657-7FCA-938D071C9BAC}"/>
              </a:ext>
            </a:extLst>
          </p:cNvPr>
          <p:cNvSpPr txBox="1"/>
          <p:nvPr/>
        </p:nvSpPr>
        <p:spPr>
          <a:xfrm>
            <a:off x="10232944" y="300054"/>
            <a:ext cx="7826456" cy="511364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Relevance with Diabetes Prevention </a:t>
            </a:r>
            <a:r>
              <a:rPr lang="en-GB" sz="2000" b="1" noProof="0" dirty="0">
                <a:latin typeface="Arial" panose="020B0604020202020204" pitchFamily="34" charset="0"/>
              </a:rPr>
              <a:t>Programme</a:t>
            </a:r>
            <a:endParaRPr lang="en-US" altLang="en-US" sz="2000" b="1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Two million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 in England at high risk.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Threats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are kidney failure, heart attacks, and strokes, and vision loss in working-age individuals. </a:t>
            </a:r>
          </a:p>
          <a:p>
            <a:pPr marL="285750" lvl="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NHS DPP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highlights personal risk(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perceived susceptibility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), and understanding consequences(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perceived threats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 decrease risk of type 2 diabetes, making healthy lifestyle choices are the </a:t>
            </a: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perceived benefits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positive health outcomes.</a:t>
            </a:r>
          </a:p>
          <a:p>
            <a:pPr marL="285750" indent="-28575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cue to action is answering few easy questions on riskscore.diabetes.org.uk  "Know Your Risk" tool.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1">
            <a:extLst>
              <a:ext uri="{FF2B5EF4-FFF2-40B4-BE49-F238E27FC236}">
                <a16:creationId xmlns:a16="http://schemas.microsoft.com/office/drawing/2014/main" id="{07CE7640-5792-0D25-C00A-82F614733E58}"/>
              </a:ext>
            </a:extLst>
          </p:cNvPr>
          <p:cNvSpPr txBox="1"/>
          <p:nvPr/>
        </p:nvSpPr>
        <p:spPr>
          <a:xfrm>
            <a:off x="286703" y="9071"/>
            <a:ext cx="7713557" cy="7398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Theories: Holistic Model of Care</a:t>
            </a:r>
            <a:endParaRPr lang="en-US" sz="3600" b="1" dirty="0">
              <a:solidFill>
                <a:srgbClr val="365B6D"/>
              </a:solidFill>
              <a:latin typeface="Arial" panose="020B0604020202020204" pitchFamily="34" charset="0"/>
              <a:ea typeface="Signika Bold"/>
              <a:cs typeface="Arial" panose="020B0604020202020204" pitchFamily="34" charset="0"/>
              <a:sym typeface="Signika Bold"/>
            </a:endParaRPr>
          </a:p>
        </p:txBody>
      </p:sp>
      <p:pic>
        <p:nvPicPr>
          <p:cNvPr id="19" name="Picture 2" descr="Holistic Health Systems: Nurturing Resilient Communities for a Thriving  Africa">
            <a:extLst>
              <a:ext uri="{FF2B5EF4-FFF2-40B4-BE49-F238E27FC236}">
                <a16:creationId xmlns:a16="http://schemas.microsoft.com/office/drawing/2014/main" id="{C2844BE6-6AD9-A7F1-BDFD-EA99967E88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89" b="20000"/>
          <a:stretch>
            <a:fillRect/>
          </a:stretch>
        </p:blipFill>
        <p:spPr bwMode="auto">
          <a:xfrm>
            <a:off x="14020800" y="938851"/>
            <a:ext cx="3962400" cy="50428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B4E7B4D-085B-EFD9-24C3-C8531FF942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083" t="13704" r="37083" b="21852"/>
          <a:stretch>
            <a:fillRect/>
          </a:stretch>
        </p:blipFill>
        <p:spPr>
          <a:xfrm>
            <a:off x="198265" y="938851"/>
            <a:ext cx="6888335" cy="91576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E5DAF96-D68B-2C12-C320-A3069988C56D}"/>
              </a:ext>
            </a:extLst>
          </p:cNvPr>
          <p:cNvSpPr txBox="1"/>
          <p:nvPr/>
        </p:nvSpPr>
        <p:spPr>
          <a:xfrm>
            <a:off x="7580572" y="973322"/>
            <a:ext cx="6287828" cy="48936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</a:p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 viewed as entire being,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body, mind, and spirit.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romotes health rather than just the absence of disease. </a:t>
            </a:r>
          </a:p>
          <a:p>
            <a:pPr marL="342900" marR="0" lvl="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Based on providing healthcare that enhances patient outcomes. 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Equips professionals to deliver better care and engage with patients in more meaningful ways (BHMA, 2021).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BE0682-BDC9-BC66-72D7-EC45D340E599}"/>
              </a:ext>
            </a:extLst>
          </p:cNvPr>
          <p:cNvSpPr txBox="1"/>
          <p:nvPr/>
        </p:nvSpPr>
        <p:spPr>
          <a:xfrm>
            <a:off x="7412502" y="6413068"/>
            <a:ext cx="10677233" cy="34163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/>
              <a:t>Relevance to UK Healthcare </a:t>
            </a:r>
          </a:p>
          <a:p>
            <a:endParaRPr lang="en-US" sz="2400" b="1" dirty="0"/>
          </a:p>
          <a:p>
            <a:r>
              <a:rPr lang="en-US" altLang="en-US" sz="2400" b="1" dirty="0">
                <a:cs typeface="Arial" panose="020B0604020202020204" pitchFamily="34" charset="0"/>
              </a:rPr>
              <a:t>SDG3 Target 3.1(Reduce Maternal Mortality), 3.2(End Preventable Child Deaths)</a:t>
            </a:r>
          </a:p>
          <a:p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dirty="0"/>
              <a:t>NMC standards </a:t>
            </a:r>
            <a:r>
              <a:rPr lang="en-US" altLang="en-US" sz="2400" dirty="0"/>
              <a:t>support all nurses for </a:t>
            </a:r>
            <a:r>
              <a:rPr lang="en-US" altLang="en-US" sz="2400" b="1" dirty="0"/>
              <a:t>person-</a:t>
            </a:r>
            <a:r>
              <a:rPr lang="en-GB" sz="2400" b="1" noProof="0" dirty="0"/>
              <a:t>centred</a:t>
            </a:r>
            <a:r>
              <a:rPr lang="en-US" altLang="en-US" sz="2400" b="1" dirty="0"/>
              <a:t>, holistic care.</a:t>
            </a:r>
            <a:endParaRPr lang="en-US" alt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According to Caroline Ogunsola, Lead Nurse for Community &amp; Primary Care Services East London NHS Foundation Trust "People recover better when they have ownership of their care." </a:t>
            </a:r>
            <a:r>
              <a:rPr lang="en-US" altLang="en-US" sz="2400" dirty="0">
                <a:cs typeface="Arial" panose="020B0604020202020204" pitchFamily="34" charset="0"/>
              </a:rPr>
              <a:t>(Nursing and Midwifery Council, 2024). 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4A54858-1D9B-4D59-BCEA-B473D5E16251}"/>
              </a:ext>
            </a:extLst>
          </p:cNvPr>
          <p:cNvSpPr txBox="1"/>
          <p:nvPr/>
        </p:nvSpPr>
        <p:spPr>
          <a:xfrm>
            <a:off x="16154400" y="6012718"/>
            <a:ext cx="1600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(Kirimi, 2024)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32D5A0-F444-47AC-E0C2-E166D6BD18AB}"/>
              </a:ext>
            </a:extLst>
          </p:cNvPr>
          <p:cNvSpPr txBox="1"/>
          <p:nvPr/>
        </p:nvSpPr>
        <p:spPr>
          <a:xfrm>
            <a:off x="2691048" y="9744120"/>
            <a:ext cx="40145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>
                <a:cs typeface="Arial" panose="020B0604020202020204" pitchFamily="34" charset="0"/>
              </a:rPr>
              <a:t>(Nursing and Midwifery Council, 2024).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5">
            <a:extLst>
              <a:ext uri="{FF2B5EF4-FFF2-40B4-BE49-F238E27FC236}">
                <a16:creationId xmlns:a16="http://schemas.microsoft.com/office/drawing/2014/main" id="{B66F7737-5D21-5C90-D034-FDBCC4493654}"/>
              </a:ext>
            </a:extLst>
          </p:cNvPr>
          <p:cNvSpPr txBox="1"/>
          <p:nvPr/>
        </p:nvSpPr>
        <p:spPr>
          <a:xfrm>
            <a:off x="2133600" y="0"/>
            <a:ext cx="13030200" cy="12510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US" sz="3200" b="1" dirty="0">
                <a:latin typeface="Arial" panose="020B0604020202020204" pitchFamily="34" charset="0"/>
                <a:ea typeface="Signika Bold"/>
                <a:cs typeface="Arial" panose="020B0604020202020204" pitchFamily="34" charset="0"/>
                <a:sym typeface="Signika Bold"/>
              </a:rPr>
              <a:t>Policy and Governance: Shaping Health and Social Care </a:t>
            </a:r>
          </a:p>
          <a:p>
            <a:pPr>
              <a:lnSpc>
                <a:spcPct val="150000"/>
              </a:lnSpc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D293EE1-209F-5B8F-95AE-2010EBB07450}"/>
              </a:ext>
            </a:extLst>
          </p:cNvPr>
          <p:cNvSpPr txBox="1"/>
          <p:nvPr/>
        </p:nvSpPr>
        <p:spPr>
          <a:xfrm>
            <a:off x="300346" y="952500"/>
            <a:ext cx="17687305" cy="526297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Frameworks: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in All Policies (HiAP) :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ealth of people is not only the result of health initiatives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 is shaped by policies and direct action outside health sector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(WHO, 2018).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National Frameworks and Policies: </a:t>
            </a:r>
          </a:p>
          <a:p>
            <a:pPr lvl="0">
              <a:lnSpc>
                <a:spcPct val="100000"/>
              </a:lnSpc>
            </a:pPr>
            <a:r>
              <a:rPr lang="en-US" altLang="en-US" sz="2400" b="1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The NHS Long Term Plan(2019)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Shift NHS from reactive disease focused service to proactive and preventive one.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Key pillars of change: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care(ICS)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 adoption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view mental and physical health as a whole.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Community-based assistance and crisis treatment for mental wellbeing.</a:t>
            </a:r>
          </a:p>
          <a:p>
            <a:pPr marL="342900" lvl="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Personalized care</a:t>
            </a:r>
            <a:r>
              <a:rPr lang="en-US" altLang="en-US" sz="2400" dirty="0">
                <a:ln/>
                <a:latin typeface="Arial" panose="020B0604020202020204" pitchFamily="34" charset="0"/>
                <a:cs typeface="Arial" panose="020B0604020202020204" pitchFamily="34" charset="0"/>
              </a:rPr>
              <a:t> for long-term conditions such as heart disease, diabetes, and asthma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(Charles </a:t>
            </a: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pPr lvl="0">
              <a:lnSpc>
                <a:spcPct val="10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The Health and Care Act of 2022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seeks to enhance the health of people through collaborative systems.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Encourages coordinated, person-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care and lowering health disparities it aligns with Targets 3.8 (universal health coverage).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9441E91-BF17-6504-4C91-181379025EF9}"/>
              </a:ext>
            </a:extLst>
          </p:cNvPr>
          <p:cNvSpPr txBox="1"/>
          <p:nvPr/>
        </p:nvSpPr>
        <p:spPr>
          <a:xfrm>
            <a:off x="219694" y="6591300"/>
            <a:ext cx="17848611" cy="34163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Processes and Ideologies:</a:t>
            </a:r>
          </a:p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Factors like stigma, social determinants and health inequalities shape user experience (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Ahad, Gonzalez and Junquera, 2023).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Economic and political ideologies like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Brexit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influence resource allocation, workforce supply, funding, access and policy design (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https://youtu.be/X069KJuT4zs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Public Health Campaigns like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Stoptober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help 2 Million people quit smoking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(NHS England, 2025)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Time to change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 mental health Stigma,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NHS Core20PLUS5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targets health inequalities.</a:t>
            </a:r>
          </a:p>
        </p:txBody>
      </p:sp>
      <p:sp>
        <p:nvSpPr>
          <p:cNvPr id="27" name="Rectangle 2">
            <a:extLst>
              <a:ext uri="{FF2B5EF4-FFF2-40B4-BE49-F238E27FC236}">
                <a16:creationId xmlns:a16="http://schemas.microsoft.com/office/drawing/2014/main" id="{6901FF5C-AC14-A20C-807D-C58DDD4606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Reducing healthcare inequalities - Core20PLUS infographic">
            <a:extLst>
              <a:ext uri="{FF2B5EF4-FFF2-40B4-BE49-F238E27FC236}">
                <a16:creationId xmlns:a16="http://schemas.microsoft.com/office/drawing/2014/main" id="{5C4AC898-60FD-FFB1-B2F1-3C793B178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07052"/>
            <a:ext cx="9672012" cy="544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ime to Change to close after funding ends">
            <a:extLst>
              <a:ext uri="{FF2B5EF4-FFF2-40B4-BE49-F238E27FC236}">
                <a16:creationId xmlns:a16="http://schemas.microsoft.com/office/drawing/2014/main" id="{65E72A12-376B-3BA1-6AA5-2A4E9809C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8400" y="876300"/>
            <a:ext cx="5885366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toptober 2025 | Campaigns | Campaign Resource Centre">
            <a:extLst>
              <a:ext uri="{FF2B5EF4-FFF2-40B4-BE49-F238E27FC236}">
                <a16:creationId xmlns:a16="http://schemas.microsoft.com/office/drawing/2014/main" id="{A93122CA-3C03-7408-A899-D246E179B8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407" y="6100557"/>
            <a:ext cx="6327186" cy="39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7">
            <a:extLst>
              <a:ext uri="{FF2B5EF4-FFF2-40B4-BE49-F238E27FC236}">
                <a16:creationId xmlns:a16="http://schemas.microsoft.com/office/drawing/2014/main" id="{A24D0EBA-5C4D-E9D9-E255-DA25A1EF54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5915891"/>
            <a:ext cx="210666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(NHS England, 2021)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30838441-474D-B275-B821-D5A7FCC157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96800" y="9241423"/>
            <a:ext cx="189026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(NHS England, 2025)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67CA9B1F-FE23-F3F7-CAB0-02C7478020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2806" y="4744088"/>
            <a:ext cx="2138021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(Time To Change, 2024)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337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609600" y="-184666"/>
            <a:ext cx="8022696" cy="9948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75"/>
              </a:lnSpc>
            </a:pPr>
            <a:r>
              <a:rPr lang="en-US" sz="3600" b="1" dirty="0">
                <a:solidFill>
                  <a:srgbClr val="000000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Challenges and Recommendations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C45C2FA-9816-59C6-EBF2-70728B3014A1}"/>
              </a:ext>
            </a:extLst>
          </p:cNvPr>
          <p:cNvSpPr txBox="1"/>
          <p:nvPr/>
        </p:nvSpPr>
        <p:spPr>
          <a:xfrm>
            <a:off x="463826" y="1104900"/>
            <a:ext cx="17373600" cy="415498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sz="2400" b="1" dirty="0">
                <a:latin typeface="Arial" panose="020B0604020202020204" pitchFamily="34" charset="0"/>
              </a:rPr>
              <a:t>Challenges: </a:t>
            </a:r>
            <a:endParaRPr lang="en-US" altLang="en-US" sz="2400" b="1" dirty="0"/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rising demand for NHS and social care services is burdening healthcare system (Mutebi and Powell, 2025).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the Health Foundation, the number of individuals in England who suffer from serious illnesses is expected to rise from 6.7 million in 2023 to 9.1 million in 2040, a 37% increase (The Health Foundation, 2023).</a:t>
            </a: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lack the strategy of involving communities and the public in service shaping.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Staff shortages pose the biggest threat to delivery.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Without workforce the NHS will not be able to fulfil its goals (Charles </a:t>
            </a: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EEE8225C-798C-E0EE-21A1-6C408F1A3D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CE1FAE71-4287-BBD4-E538-846D05FB7E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39D82A-3F25-CF8F-CB43-889CA458351C}"/>
              </a:ext>
            </a:extLst>
          </p:cNvPr>
          <p:cNvSpPr txBox="1"/>
          <p:nvPr/>
        </p:nvSpPr>
        <p:spPr>
          <a:xfrm>
            <a:off x="463826" y="5905500"/>
            <a:ext cx="17373600" cy="378565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Coherent National SDG Strategy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Bond's 2019 SDG report urged the UK government to </a:t>
            </a:r>
            <a:r>
              <a:rPr lang="en-GB" sz="2400" noProof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several policy areas, including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access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high-quality medications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vaccines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diagnostics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Bond, 2019).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Expand Initiatives like NHS Core20PLUS5: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disparities highlight the need for more upstream interventions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aking sure that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 one is left behind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require addressing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socioeconomic determinants of health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Create And Carry Out A Swift Plan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deal with the issue of healthcare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staff recruitment and retention.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Encourage and fund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the health concerns in both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preventative and curative health services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(Ramzani </a:t>
            </a:r>
            <a:r>
              <a:rPr lang="en-US" alt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7">
            <a:extLst>
              <a:ext uri="{FF2B5EF4-FFF2-40B4-BE49-F238E27FC236}">
                <a16:creationId xmlns:a16="http://schemas.microsoft.com/office/drawing/2014/main" id="{F9FC412A-CC36-DE03-DFCB-69069D16F7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74" y="966494"/>
            <a:ext cx="6402054" cy="821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8">
            <a:extLst>
              <a:ext uri="{FF2B5EF4-FFF2-40B4-BE49-F238E27FC236}">
                <a16:creationId xmlns:a16="http://schemas.microsoft.com/office/drawing/2014/main" id="{FA646EDB-3EEC-DBCB-8BCA-693622E8AB17}"/>
              </a:ext>
            </a:extLst>
          </p:cNvPr>
          <p:cNvSpPr txBox="1"/>
          <p:nvPr/>
        </p:nvSpPr>
        <p:spPr>
          <a:xfrm>
            <a:off x="288669" y="325272"/>
            <a:ext cx="6402054" cy="756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US" sz="3600" b="1" dirty="0">
                <a:ea typeface="Signika Bold"/>
                <a:cs typeface="Signika Bold"/>
                <a:sym typeface="Signika Bold"/>
              </a:rPr>
              <a:t>Examples and Case Studies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EE2254-EC32-518E-2AC6-832582E23697}"/>
              </a:ext>
            </a:extLst>
          </p:cNvPr>
          <p:cNvSpPr txBox="1"/>
          <p:nvPr/>
        </p:nvSpPr>
        <p:spPr>
          <a:xfrm>
            <a:off x="165095" y="9466229"/>
            <a:ext cx="648721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SDG3 Target 3B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(R&amp;D  and Universal Access to affordable vaccines)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649647D-B4AC-35C8-9987-55D094EBC602}"/>
              </a:ext>
            </a:extLst>
          </p:cNvPr>
          <p:cNvSpPr txBox="1"/>
          <p:nvPr/>
        </p:nvSpPr>
        <p:spPr>
          <a:xfrm>
            <a:off x="4785723" y="8772915"/>
            <a:ext cx="1905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(UKHSA, 2018)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E769F49-8347-6008-1449-68DF0FC5EA04}"/>
              </a:ext>
            </a:extLst>
          </p:cNvPr>
          <p:cNvSpPr txBox="1"/>
          <p:nvPr/>
        </p:nvSpPr>
        <p:spPr>
          <a:xfrm>
            <a:off x="6850741" y="215566"/>
            <a:ext cx="11285416" cy="470898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Approximately 350 000 deaths from cervical cancer were reported in 2022. It is 4th most common cancer diagnosed in women globally.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HPV vaccine effectively prevent HPV-related malignancies (World Health Organization, 2024).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Over 10 million doses administered in the UK (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GOV.UK, 2023).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From the age of 12 to the age of 18, the NHS provides all girls with the HPV vaccine at no cost. 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noProof="0" dirty="0">
                <a:latin typeface="Arial" panose="020B0604020202020204" pitchFamily="34" charset="0"/>
                <a:cs typeface="Arial" panose="020B0604020202020204" pitchFamily="34" charset="0"/>
              </a:rPr>
              <a:t>immunisation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program is administered in schools (Saliba and UKHSA, 2018).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New study shows high effectiveness of HPV vaccination in England.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Substantially reduced rates across all socioeconomic groups (Falcaro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2024).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C217CF-3770-5BBA-6D0A-0D2E3B4185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750" t="10762" r="34217" b="15138"/>
          <a:stretch>
            <a:fillRect/>
          </a:stretch>
        </p:blipFill>
        <p:spPr>
          <a:xfrm>
            <a:off x="10888010" y="5085495"/>
            <a:ext cx="7231582" cy="4998303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0C2F366-F57C-2B4C-8C4E-795B855D4619}"/>
              </a:ext>
            </a:extLst>
          </p:cNvPr>
          <p:cNvSpPr txBox="1"/>
          <p:nvPr/>
        </p:nvSpPr>
        <p:spPr>
          <a:xfrm>
            <a:off x="6697349" y="5900955"/>
            <a:ext cx="4513847" cy="310375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R="0" lvl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elements help healthcare systems determine the barriers and facilitators that can influence public health initiatives to design a plan for maximum benefit (Becker, 1974).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A0B651-B06A-13FA-3B68-4553ABFF3511}"/>
              </a:ext>
            </a:extLst>
          </p:cNvPr>
          <p:cNvSpPr txBox="1"/>
          <p:nvPr/>
        </p:nvSpPr>
        <p:spPr>
          <a:xfrm>
            <a:off x="10917826" y="9820172"/>
            <a:ext cx="2633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Self Generated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6AD7DD-F7A4-791E-A221-E1611F08D5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67" t="13704" r="30833" b="11481"/>
          <a:stretch>
            <a:fillRect/>
          </a:stretch>
        </p:blipFill>
        <p:spPr>
          <a:xfrm>
            <a:off x="304800" y="250313"/>
            <a:ext cx="7022231" cy="9446986"/>
          </a:xfrm>
          <a:prstGeom prst="rect">
            <a:avLst/>
          </a:prstGeom>
        </p:spPr>
      </p:pic>
      <p:sp>
        <p:nvSpPr>
          <p:cNvPr id="3" name="TextBox 20">
            <a:extLst>
              <a:ext uri="{FF2B5EF4-FFF2-40B4-BE49-F238E27FC236}">
                <a16:creationId xmlns:a16="http://schemas.microsoft.com/office/drawing/2014/main" id="{7E0CAF2C-F04B-B45E-5035-446181140006}"/>
              </a:ext>
            </a:extLst>
          </p:cNvPr>
          <p:cNvSpPr txBox="1"/>
          <p:nvPr/>
        </p:nvSpPr>
        <p:spPr>
          <a:xfrm>
            <a:off x="8305800" y="207769"/>
            <a:ext cx="7230049" cy="763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GB" sz="3600" b="1" dirty="0"/>
              <a:t>Equity and Access</a:t>
            </a:r>
            <a:endParaRPr lang="en-US" sz="3600" b="1" dirty="0">
              <a:solidFill>
                <a:srgbClr val="365B6D"/>
              </a:solidFill>
              <a:latin typeface="Signika Bold"/>
              <a:ea typeface="Signika Bold"/>
              <a:cs typeface="Signika Bold"/>
              <a:sym typeface="Signika Bol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AC9C45-BF83-268D-477E-EA2514717BBF}"/>
              </a:ext>
            </a:extLst>
          </p:cNvPr>
          <p:cNvSpPr txBox="1"/>
          <p:nvPr/>
        </p:nvSpPr>
        <p:spPr>
          <a:xfrm>
            <a:off x="7543800" y="1060832"/>
            <a:ext cx="10439400" cy="86364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disparity is the health difference associated with environmental, social, or economic disadvantage. </a:t>
            </a:r>
          </a:p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disparities are barriers to health and have negative impact (Office for Health Improvement &amp; Disparities, 2022). </a:t>
            </a:r>
          </a:p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Poorer health outcomes and restricted access to preventative care are associated with lower socioeconomic level (Chelak and Chakole, 2024). </a:t>
            </a:r>
          </a:p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Accessing and obtaining high-quality healthcare is significantly hampered by stigma and discrimination (Ahad, Gonzalez, and Junquera, 2023). </a:t>
            </a:r>
          </a:p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England, lowering health disparities continues to be a top priority for public policy.</a:t>
            </a:r>
            <a:endParaRPr lang="en-US" sz="2400" dirty="0">
              <a:effectLst/>
              <a:latin typeface="Arial" panose="020B0604020202020204" pitchFamily="34" charset="0"/>
              <a:ea typeface="Arial Nova" panose="020B0504020202020204" pitchFamily="34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Equality Act 2010 — Legislation protecting against discrimination.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Community Cohesion </a:t>
            </a:r>
            <a:r>
              <a:rPr lang="en-GB" sz="2400" noProof="0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2400" dirty="0">
                <a:effectLst/>
                <a:latin typeface="Arial" panose="020B0604020202020204" pitchFamily="34" charset="0"/>
                <a:ea typeface="Arial Nova" panose="020B0504020202020204" pitchFamily="34" charset="0"/>
                <a:cs typeface="Arial" panose="020B0604020202020204" pitchFamily="34" charset="0"/>
              </a:rPr>
              <a:t> — Initiatives to reduce social and ethnic inequalities.</a:t>
            </a:r>
          </a:p>
          <a:p>
            <a:pPr marL="342900" indent="-342900">
              <a:lnSpc>
                <a:spcPct val="116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disparities will continue to exist for the next two decades based on current trends(Raymond </a:t>
            </a:r>
            <a:r>
              <a:rPr lang="en-US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45877B-5D3F-DD3A-B2F2-58AE578E4FE5}"/>
              </a:ext>
            </a:extLst>
          </p:cNvPr>
          <p:cNvSpPr txBox="1"/>
          <p:nvPr/>
        </p:nvSpPr>
        <p:spPr>
          <a:xfrm>
            <a:off x="360218" y="9865179"/>
            <a:ext cx="2667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(Raymond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378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A0A267-9956-7416-492B-97B745EAB482}"/>
              </a:ext>
            </a:extLst>
          </p:cNvPr>
          <p:cNvSpPr txBox="1"/>
          <p:nvPr/>
        </p:nvSpPr>
        <p:spPr>
          <a:xfrm>
            <a:off x="233492" y="1028700"/>
            <a:ext cx="5000918" cy="821763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ealth disparities cost £31 billion in lost productivity annually.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Long Term Plan (January 2019)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Integration and Innovation are working together to improve health and social care for all.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 and Care Bill 2021–22 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 the policies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better health outcome.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Bill intends to 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 data exchange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gives the 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 (CQC)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authority to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local authorities.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&amp; Disparities, 2022)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EBD92774-BC10-EF5B-0C39-B07D582F9A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229"/>
          <a:stretch/>
        </p:blipFill>
        <p:spPr>
          <a:xfrm>
            <a:off x="10741914" y="882332"/>
            <a:ext cx="7305919" cy="4520538"/>
          </a:xfrm>
          <a:prstGeom prst="rect">
            <a:avLst/>
          </a:prstGeom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0AB691-E3B8-4594-6FC1-217EA61F76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171" r="14278"/>
          <a:stretch>
            <a:fillRect/>
          </a:stretch>
        </p:blipFill>
        <p:spPr>
          <a:xfrm>
            <a:off x="5410200" y="4801733"/>
            <a:ext cx="5562600" cy="5485267"/>
          </a:xfrm>
          <a:prstGeom prst="rect">
            <a:avLst/>
          </a:prstGeom>
        </p:spPr>
      </p:pic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2A1739EB-94FA-7D1E-1340-6AB1B413AB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43216" y="6982510"/>
            <a:ext cx="6934200" cy="1123712"/>
          </a:xfrm>
          <a:prstGeom prst="flowChartAlternateProcess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broad range of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individual characteristics and societal factors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have been identified as contributing to health inequalities(OHID,2022).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CEBA49-B344-461D-73D8-834CFB74C648}"/>
              </a:ext>
            </a:extLst>
          </p:cNvPr>
          <p:cNvSpPr txBox="1"/>
          <p:nvPr/>
        </p:nvSpPr>
        <p:spPr>
          <a:xfrm>
            <a:off x="5450798" y="1943100"/>
            <a:ext cx="5562601" cy="1464231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Dahlgren and Whitehead Model (1991)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'rainbow model' shows how a variety of environmental, social, economic, and personal factors affect health.</a:t>
            </a:r>
          </a:p>
        </p:txBody>
      </p:sp>
      <p:sp>
        <p:nvSpPr>
          <p:cNvPr id="7" name="TextBox 20">
            <a:extLst>
              <a:ext uri="{FF2B5EF4-FFF2-40B4-BE49-F238E27FC236}">
                <a16:creationId xmlns:a16="http://schemas.microsoft.com/office/drawing/2014/main" id="{483EA4B6-E545-28FB-E357-19878339A4E7}"/>
              </a:ext>
            </a:extLst>
          </p:cNvPr>
          <p:cNvSpPr txBox="1"/>
          <p:nvPr/>
        </p:nvSpPr>
        <p:spPr>
          <a:xfrm>
            <a:off x="4926808" y="98216"/>
            <a:ext cx="8434383" cy="7165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US" sz="2800" b="1" dirty="0">
                <a:latin typeface="Arial" panose="020B0604020202020204" pitchFamily="34" charset="0"/>
                <a:ea typeface="Signika Bold"/>
                <a:cs typeface="Arial" panose="020B0604020202020204" pitchFamily="34" charset="0"/>
                <a:sym typeface="Signika Bold"/>
              </a:rPr>
              <a:t>Models To Target Health Disparities</a:t>
            </a:r>
          </a:p>
        </p:txBody>
      </p:sp>
    </p:spTree>
    <p:extLst>
      <p:ext uri="{BB962C8B-B14F-4D97-AF65-F5344CB8AC3E}">
        <p14:creationId xmlns:p14="http://schemas.microsoft.com/office/powerpoint/2010/main" val="3594057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0">
            <a:extLst>
              <a:ext uri="{FF2B5EF4-FFF2-40B4-BE49-F238E27FC236}">
                <a16:creationId xmlns:a16="http://schemas.microsoft.com/office/drawing/2014/main" id="{C32C4D09-6575-A96F-ECCB-278F14914231}"/>
              </a:ext>
            </a:extLst>
          </p:cNvPr>
          <p:cNvSpPr txBox="1"/>
          <p:nvPr/>
        </p:nvSpPr>
        <p:spPr>
          <a:xfrm>
            <a:off x="533400" y="190500"/>
            <a:ext cx="4648200" cy="7638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US" sz="3600" b="1" dirty="0">
                <a:ea typeface="Signika Bold"/>
                <a:cs typeface="Signika Bold"/>
                <a:sym typeface="Signika Bold"/>
              </a:rPr>
              <a:t>Relevance To HSC</a:t>
            </a:r>
          </a:p>
        </p:txBody>
      </p:sp>
      <p:pic>
        <p:nvPicPr>
          <p:cNvPr id="3" name="Picture 9" descr="People in most deprived areas are more than twice as likely to smoke than people in the least deprived areas">
            <a:extLst>
              <a:ext uri="{FF2B5EF4-FFF2-40B4-BE49-F238E27FC236}">
                <a16:creationId xmlns:a16="http://schemas.microsoft.com/office/drawing/2014/main" id="{4B2DC77F-5D41-3AAC-3AF6-1365B0903A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" r="12746" b="3512"/>
          <a:stretch>
            <a:fillRect/>
          </a:stretch>
        </p:blipFill>
        <p:spPr bwMode="auto">
          <a:xfrm>
            <a:off x="228600" y="1952165"/>
            <a:ext cx="8388046" cy="638267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06B9E0-CCE6-DBF9-F68E-1D216C4E4644}"/>
              </a:ext>
            </a:extLst>
          </p:cNvPr>
          <p:cNvSpPr txBox="1"/>
          <p:nvPr/>
        </p:nvSpPr>
        <p:spPr>
          <a:xfrm>
            <a:off x="9144000" y="800100"/>
            <a:ext cx="8915400" cy="83338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Michael Marmot (2010)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study, outlin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moral implications of addressing health disparities: </a:t>
            </a:r>
          </a:p>
          <a:p>
            <a:pPr lvl="0"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"Inequalities are a matter of life and death, of health and sickness, of well-being and misery." 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England, smoking related cause of death are 77,800 in 2017. 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ost Deprived groups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have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highest smoking rates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For instance, 77% of homeless individuals smoke (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ASH, 2019).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Tobacco Control Plan targets reducing 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disparities and lowering smoking prevalence in under privileged </a:t>
            </a:r>
            <a:r>
              <a:rPr lang="en-US" alt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Care, 2011).</a:t>
            </a:r>
          </a:p>
          <a:p>
            <a:pPr marL="342900" lvl="0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 are pregnant women, mental health disorders patients, people from low socioeconomic backgrounds (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Health, 2017;</a:t>
            </a: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ASH, 2019).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EBD747-DEC9-4F46-5CA9-8B9A23C83D49}"/>
              </a:ext>
            </a:extLst>
          </p:cNvPr>
          <p:cNvSpPr txBox="1"/>
          <p:nvPr/>
        </p:nvSpPr>
        <p:spPr>
          <a:xfrm>
            <a:off x="2590800" y="8574157"/>
            <a:ext cx="29648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(Public Health England, 2021)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80941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69057B6-1A43-F1B5-ABB2-4CF86DE703CF}"/>
              </a:ext>
            </a:extLst>
          </p:cNvPr>
          <p:cNvSpPr txBox="1"/>
          <p:nvPr/>
        </p:nvSpPr>
        <p:spPr>
          <a:xfrm>
            <a:off x="542509" y="6632358"/>
            <a:ext cx="8251770" cy="2978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And Equity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Access To Free Internet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Invest In Digital Literacy Plans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Effective A</a:t>
            </a:r>
            <a:r>
              <a:rPr lang="en-US" altLang="en-US" sz="2400" dirty="0">
                <a:latin typeface="Arial" panose="020B0604020202020204" pitchFamily="34" charset="0"/>
              </a:rPr>
              <a:t>ccessible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Design For Disabled And Old People 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9E644510-7D93-7AC4-6081-9B901F413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509" y="222200"/>
            <a:ext cx="12650030" cy="6001643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Challenges to Equitable Service Delivery: Digital Exclusion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Inclusion is giving everyone the same access to knowledge, opportunities to connect with others, and means of leading happy, healthy lives.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Millions of people in the UK, lack the necessary digital access, connectivity, and skills to use it efficiently.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Lloyds, 23% of the UK population may find it difficult to use online services, and 1.6 million individuals live offline (GOV.UK, 2025).</a:t>
            </a: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Case Study: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Digital platforms-based smoking campaign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Stoptober,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has helped millions of individuals to stop smoking since 2012.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Target: Digital exclusion and  high smoking rates in deprived communities through Digital Inclusion Action Plans.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help England's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five million remaining smokers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year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 England, 2025).</a:t>
            </a:r>
          </a:p>
        </p:txBody>
      </p:sp>
      <p:pic>
        <p:nvPicPr>
          <p:cNvPr id="9" name="Picture 14" descr="Take the Stoptober challenge and feel the benefits | News Centre - Official  news site of Calderdale Council">
            <a:extLst>
              <a:ext uri="{FF2B5EF4-FFF2-40B4-BE49-F238E27FC236}">
                <a16:creationId xmlns:a16="http://schemas.microsoft.com/office/drawing/2014/main" id="{9C6FDE6E-4A54-E1A7-589A-E124D8D792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4505" y="164723"/>
            <a:ext cx="4543153" cy="530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E47351F-9111-56C2-EF44-4CB9737088DF}"/>
              </a:ext>
            </a:extLst>
          </p:cNvPr>
          <p:cNvSpPr txBox="1"/>
          <p:nvPr/>
        </p:nvSpPr>
        <p:spPr>
          <a:xfrm>
            <a:off x="15849600" y="5557366"/>
            <a:ext cx="22790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(NHS England, 2025).</a:t>
            </a:r>
            <a:endParaRPr lang="en-GB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2EA35DA3-EA63-789E-2284-B06827DB6E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4104" y="6382624"/>
            <a:ext cx="6477830" cy="32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F010AC-A027-647A-6085-8F5429FF7B7D}"/>
              </a:ext>
            </a:extLst>
          </p:cNvPr>
          <p:cNvSpPr txBox="1"/>
          <p:nvPr/>
        </p:nvSpPr>
        <p:spPr>
          <a:xfrm>
            <a:off x="6333710" y="9693811"/>
            <a:ext cx="119642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https://www.gov.uk/government/publications/digital-inclusion-action-plan-first-steps/digital-inclusion-action-plan-first-steps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3734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5">
            <a:extLst>
              <a:ext uri="{FF2B5EF4-FFF2-40B4-BE49-F238E27FC236}">
                <a16:creationId xmlns:a16="http://schemas.microsoft.com/office/drawing/2014/main" id="{0412917F-AF08-199E-EF29-771D001A45F2}"/>
              </a:ext>
            </a:extLst>
          </p:cNvPr>
          <p:cNvSpPr txBox="1"/>
          <p:nvPr/>
        </p:nvSpPr>
        <p:spPr>
          <a:xfrm>
            <a:off x="685800" y="1866900"/>
            <a:ext cx="16916400" cy="78029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l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SDGS introduced in 2015 by United Nations, promote a holistic approach to health and well being.</a:t>
            </a:r>
          </a:p>
          <a:p>
            <a:pPr algn="l">
              <a:lnSpc>
                <a:spcPts val="3550"/>
              </a:lnSpc>
            </a:pPr>
            <a:endParaRPr lang="en-US" sz="2400" dirty="0">
              <a:latin typeface="Arial" panose="020B0604020202020204" pitchFamily="34" charset="0"/>
              <a:ea typeface="DM Sans Bold"/>
              <a:cs typeface="Arial" panose="020B0604020202020204" pitchFamily="34" charset="0"/>
              <a:sym typeface="DM Sans Bold"/>
            </a:endParaRPr>
          </a:p>
          <a:p>
            <a:pPr marL="342900" indent="-342900" algn="l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Health</a:t>
            </a:r>
            <a:r>
              <a:rPr lang="en-US" sz="2400" dirty="0">
                <a:latin typeface="Arial" panose="020B0604020202020204" pitchFamily="34" charset="0"/>
                <a:ea typeface="DM Sans Bold"/>
                <a:cs typeface="Arial" panose="020B0604020202020204" pitchFamily="34" charset="0"/>
                <a:sym typeface="DM Sans Bold"/>
              </a:rPr>
              <a:t> is absence of disease and mental wellbeing.</a:t>
            </a:r>
          </a:p>
          <a:p>
            <a:pPr algn="l">
              <a:lnSpc>
                <a:spcPts val="3550"/>
              </a:lnSpc>
            </a:pPr>
            <a:endParaRPr lang="en-US" sz="2400" dirty="0">
              <a:latin typeface="Arial" panose="020B0604020202020204" pitchFamily="34" charset="0"/>
              <a:ea typeface="DM Sans Bold"/>
              <a:cs typeface="Arial" panose="020B0604020202020204" pitchFamily="34" charset="0"/>
              <a:sym typeface="DM Sans Bold"/>
            </a:endParaRPr>
          </a:p>
          <a:p>
            <a:pPr marL="342900" indent="-342900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health are closely related. </a:t>
            </a:r>
          </a:p>
          <a:p>
            <a:pPr>
              <a:lnSpc>
                <a:spcPts val="3550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Wellbeing is how individuals feel and behave in their daily lives. </a:t>
            </a:r>
          </a:p>
          <a:p>
            <a:pPr>
              <a:lnSpc>
                <a:spcPts val="3550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It is 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general quality of life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emotional stability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life pleasure.</a:t>
            </a:r>
          </a:p>
          <a:p>
            <a:pPr>
              <a:lnSpc>
                <a:spcPts val="3550"/>
              </a:lnSpc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sustainable health care system means empowering people and communities to enhance their health and well-being through policy advocacy, education, and supportive settings.</a:t>
            </a:r>
          </a:p>
          <a:p>
            <a:pPr>
              <a:lnSpc>
                <a:spcPts val="3550"/>
              </a:lnSpc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outcomes are also influenced by and intersect with other SDGs, including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SDG 1 (No Poverty), SDG 4 (Quality Education), and SDG 10 (Reduced Inequalities).</a:t>
            </a:r>
          </a:p>
          <a:p>
            <a:pPr>
              <a:lnSpc>
                <a:spcPts val="3550"/>
              </a:lnSpc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ts val="355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Holistic approach is needed to counter disparities targeting the goal of health for all.</a:t>
            </a:r>
          </a:p>
        </p:txBody>
      </p:sp>
      <p:sp>
        <p:nvSpPr>
          <p:cNvPr id="3" name="TextBox 21">
            <a:extLst>
              <a:ext uri="{FF2B5EF4-FFF2-40B4-BE49-F238E27FC236}">
                <a16:creationId xmlns:a16="http://schemas.microsoft.com/office/drawing/2014/main" id="{DEC3B482-4BD3-4217-F2A6-0AB97D2144A0}"/>
              </a:ext>
            </a:extLst>
          </p:cNvPr>
          <p:cNvSpPr txBox="1"/>
          <p:nvPr/>
        </p:nvSpPr>
        <p:spPr>
          <a:xfrm>
            <a:off x="6248400" y="419100"/>
            <a:ext cx="4267200" cy="7660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6"/>
              </a:lnSpc>
            </a:pPr>
            <a:r>
              <a:rPr lang="en-US" sz="3600" b="1" dirty="0">
                <a:ea typeface="Signika Bold"/>
                <a:cs typeface="Signika Bold"/>
                <a:sym typeface="Signika Bold"/>
              </a:rPr>
              <a:t>Conclusion</a:t>
            </a:r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2ED10321-0F86-2289-E496-6676CEF5CE72}"/>
              </a:ext>
            </a:extLst>
          </p:cNvPr>
          <p:cNvGrpSpPr/>
          <p:nvPr/>
        </p:nvGrpSpPr>
        <p:grpSpPr>
          <a:xfrm flipH="1">
            <a:off x="14097000" y="419100"/>
            <a:ext cx="3807542" cy="5943600"/>
            <a:chOff x="0" y="0"/>
            <a:chExt cx="3571341" cy="6836328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9D581AAA-6152-C013-4786-DCFD52340D65}"/>
                </a:ext>
              </a:extLst>
            </p:cNvPr>
            <p:cNvSpPr/>
            <p:nvPr/>
          </p:nvSpPr>
          <p:spPr>
            <a:xfrm>
              <a:off x="0" y="0"/>
              <a:ext cx="3571341" cy="6836328"/>
            </a:xfrm>
            <a:custGeom>
              <a:avLst/>
              <a:gdLst/>
              <a:ahLst/>
              <a:cxnLst/>
              <a:rect l="l" t="t" r="r" b="b"/>
              <a:pathLst>
                <a:path w="3571341" h="6836328">
                  <a:moveTo>
                    <a:pt x="3571341" y="3418164"/>
                  </a:moveTo>
                  <a:cubicBezTo>
                    <a:pt x="3571341" y="5305961"/>
                    <a:pt x="1972395" y="6836328"/>
                    <a:pt x="0" y="6836328"/>
                  </a:cubicBezTo>
                  <a:lnTo>
                    <a:pt x="0" y="0"/>
                  </a:lnTo>
                  <a:cubicBezTo>
                    <a:pt x="1972395" y="0"/>
                    <a:pt x="3571341" y="1530367"/>
                    <a:pt x="3571341" y="3418164"/>
                  </a:cubicBezTo>
                  <a:close/>
                </a:path>
              </a:pathLst>
            </a:custGeom>
            <a:blipFill>
              <a:blip r:embed="rId2"/>
              <a:stretch>
                <a:fillRect l="-42494" r="-144817"/>
              </a:stretch>
            </a:blipFill>
            <a:ln w="2857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295293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65B029-711C-E5F7-4C4A-6CE11ED9EF52}"/>
              </a:ext>
            </a:extLst>
          </p:cNvPr>
          <p:cNvSpPr txBox="1"/>
          <p:nvPr/>
        </p:nvSpPr>
        <p:spPr>
          <a:xfrm>
            <a:off x="190500" y="266700"/>
            <a:ext cx="17907000" cy="9694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Ahad, A., Gonzalez, M. and Junquera, P. (2023) ‘Understanding and Addressing Mental Health Stigma Across Cultures for Improving Psychiatric Care: A Narrative Review’, </a:t>
            </a:r>
            <a:r>
              <a:rPr kumimoji="0" lang="en-GB" sz="1600" b="0" i="1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15(5).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https://doi.org/10.7759/cureus.39549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Alyafei, A. and Carr, R.E.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 Belief Model of Behavior Change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Library of Medicine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StatPearls Publishing.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https://www.ncbi.nlm.nih.gov/books/NBK606120/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ASH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Inequalities and Smoking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https://ash.org.uk/uploads/ASH-Briefing_Health-Inequalities.pdf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Becker, M.H. (1974)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 Belief Model and Personal Health Behavior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Slack.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BHMA (2021)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holistic healthcare?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Holistic Medical Association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https://bhma.org/about-us/what-is-holistic-healthcare/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BMHP6030 (2025) ‘The Health Belief Model (HBM): A Simple Guide’.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Bond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SDG 3: Progress, gaps and recommendations for the 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https://www.bond.org.uk/wp-content/uploads/2022/09/sdg3.pdf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The UK’s global contribution to the Sustainable Development Goals / 2022.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Charles, A.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NHS Long-term Plan Explained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King’s Fund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https://www.kingsfund.org.uk/insight-and-analysis/long-reads/nhs-long-term-plan-explained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Chelak, K. and Chakole, S. (2023) ‘The role of social determinants of health in promoting health equality: a narrative review’,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15(1).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https://doi.org/10.7759/cureus.33425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(2017)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Towards a Smokefree Generation A Tobacco Control Plan for 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Department of Health.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https://assets.publishing.service.gov.uk/government/uploads/system/uploads/attachment_data/file/630217/Towards_a_Smoke_free_Generation_-_A_Tobacco_Control_Plan_for_England_2017-2022__2_.pdf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(2014)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Relationship between Wellbeing and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https://assets.publishing.service.gov.uk/media/5a7baa00ed915d4147621d62/The_relationship_between_wellbeing_and_health.pdf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(2011)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tobacco control plan for 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https://www.gov.uk/government/publications/the-tobacco-control-plan-for-england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Diener, 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(2009) ‘New Measures of Well-Being’,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Assessing Well-Being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39, pp. 247–266.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https://doi.org/10.1007/978-90-481-2354-4_12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Dodge, R.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(2012) ‘The challenge of defining wellbeing’,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Wellbeing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2(3).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https://www.internationaljournalofwellbeing.org/index.php/ijow/article/view/89/238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Falcaro, M.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‘Effect of the HPV vaccination programme on incidence of cervical cancer and grade 3 cervical intraepithelial neoplasia by socioeconomic deprivation in England: population based observational study’,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385(385), p. e077341.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https://doi.org/10.1136/bmj-2023-077341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(2020)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Official Development Assistance: Foreign Secretary’s statement, November 2020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https://www.gov.uk/government/speeches/official-development-assistance-foreign-secretarys-statement-november-2020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(2023a)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Indicator 3.4.1 - Mortality rate attributed to cardiovascular disease, cancer, diabetes or chronic respiratory disease - U.K. Indicators For The Sustainable Development Goals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sdgdata.gov.uk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https://sdgdata.gov.uk/3-4-1/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(2023b)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Protecting against HPV infection to help reduce your risk of cancer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https://assets.publishing.service.gov.uk/media/64919b26103ca6000c03a212/HPV_Vaccination_For_All_-_English_Leaflet_from_September_2023.pdf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Inclusion Action Plan: First Steps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https://www.gov.uk/government/publications/digital-inclusion-action-plan-first-steps/digital-inclusion-action-plan-first-steps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Kim, H.W.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‘Knowledge, attitudes, and perceptions associated with HPV vaccination among female Korean and Chinese university students’,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Women’s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22(1).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https://doi.org/10.1186/s12905-022-01624-1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Kirimi, J.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Introduction: Cultivating Holistic Health for Societal Resilience In this article we explore the ‘Holistic Health Systems: Nurturing Resilient Communities for a Thriving Africa’. Going beyond the conventional definition of health, this segment recognizes that health is not merely the absence of dise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Linkedin.com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https://www.linkedin.com/pulse/holistic-health -systems-nurturing-resilient-thriving-sindi-ph-d-fursf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Mutebi, N. and Powell, T.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Integrating health and social care: a path to better services and outcomes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https://post.parliament.uk/integrating-health-and-social-care-a-path-to-better-services-and-outcomes/#_edn9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(2021)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Core20PLUS5 an Approach to Reducing Health Inequalities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www.england.nhs.uk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https://www.england.nhs.uk/about/equality/equality-hub/national-healthcare-inequalities-improvement-programme/core20plus5/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7147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9F857C-8C1D-BA8E-EAAC-62EE207F2170}"/>
              </a:ext>
            </a:extLst>
          </p:cNvPr>
          <p:cNvSpPr txBox="1"/>
          <p:nvPr/>
        </p:nvSpPr>
        <p:spPr>
          <a:xfrm>
            <a:off x="304800" y="172908"/>
            <a:ext cx="17678400" cy="9941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(NHS DPP)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NHS England.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https://www.england.nhs.uk/diabetes/diabetes-prevention/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Stoptober 2025 – The Tutbury Practice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Thetutburypractice.nhs.uk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https://thetutburypractice.nhs.uk/stoptober-2025/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7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NIH (2021)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Prevention Program (DPP)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of Diabetes and Digestive and Kidney Diseases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https://www.niddk.nih.gov/about-niddk/research-areas/diabetes/diabetes-prevention-program-dpp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Nuffield Trust (2022)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impact have five years of Brexit had on health and care in the UK?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https://www.youtube.com/watch?v=X069KJuT4zs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8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Holistic Care - the Nursing and Midwifery Council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Nursing and Midwifery Council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NMC.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https://www.nmc.org.uk/standards/guidance/holistic-care/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Office for Health Improvement &amp; Disparities (2022)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disparities and health inequalities: Applying all our 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https://www.gov.uk/government/publications/health-disparities-and-health-inequalities-applying-all-our-health/health-disparities-and-health-inequalities-applying-all-our-health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OHID (2025)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Outcomes Framework: commentary, May 2025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https://www.gov.uk/government/statistics/public-health-outcomes-framework-may-2025-data-update/public-health-outcomes-framework-commentary-may-2025--2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Public Health England (2021)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matters: smoking and quitting in 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https://www.gov.uk/government/publications/health-matters-smoking-and-quitting-in-england/smoking-and-quitting-in-england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Ramzani, S.R.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the UK is performing on the Sustainable Development Goals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ResearchGate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unknown.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https://www.researchgate.net/publication/365776394_How_the_UK_is_performing_on_the_Sustainable_Development_Goals#pf19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7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Raymond, A.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 Centre Insight report • April 2024 Health inequalities in 2040: current and projected patterns of illness by deprivation in 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https://www.health.org.uk/sites/default/files/upload/publications/2024/Health%20inequalities%20in%202040.pdf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Saliba, V. and UKHSA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Ten years on since the start of the HPV vaccine programme – what impact is it having? - UK Health Security Agency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ukhsa.blog.gov.uk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https://ukhsa.blog.gov.uk/2018/06/18/ten-years-on-since-the-start-of-the-hpv-vaccine-programme-what-impact-is-it-having/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Smith, J.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Matters: Preventing Type 2 diabetes - UK Health Security Agency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ukhsa.blog.gov.uk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https://ukhsa.blog.gov.uk/2018/05/24/health-matters-preventing-type-2-diabetes/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Development Comission (2015)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development and health inequalities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https://www.sd-commission.org.uk/data/files/publications/Healthy_Futures10v1.pdf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Aspiring Medics (2022)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www.theaspiringmedics.co.uk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https://www.theaspiringmedics.co.uk/post/public-health-health-promotion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 Foundation (2023)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in 2040: projected patterns of illness in 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Health Foundation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https://www.health.org.uk/reports-and-analysis/reports/health-in-2040-projected-patterns-of-illness-in-england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 To Change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 to Change | Let’s End Mental Health Discrimination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Time-to-change.org.uk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https://www.time-to-change.org.uk/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Nations (2025) ‘Sustainability’,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 Nations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https://www.un.org/en/academic-impact/sustainability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Pennsylvania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behavior and health education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Upenn.edu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https://www.med.upenn.edu/hbhe4/part2-ch3-main-constructs.shtml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Warner, M. and Zaranko, B. (2025) ‘Future challenges for health and social care provision in the UK’,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Oxford Review of Economic Policy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41(1), pp. 179–194.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https://doi.org/10.1093/oxrep/graf005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(2018)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Health in All Policies and intersectoral action capacities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https://www.who.int/activities/promoting-health-in-all-policies-and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-intersectoral-action-capacities.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(2025a)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Probability of dying between the exact ages 30 and 70 years from cardiovascular diseases, cancer, diabetes, or chronic respiratory diseases (SDG 3.4.1)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www.who.int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https://www.who.int/data/gho/data/indicators/indicator-details/GHO/probability-of-dying-between-exact-ages-30-and-70-from-any-of-cardiovascular-disease-cancer-diabetes-or-chronic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-respiratory-(-).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(2025b)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Development Goals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| Regional Office for Africa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https://www.afro.who.int/media-centre/infographics/sustainable-development-goals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(1948)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https://www.who.int/about/governance/constitution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well-being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https://www.who.int/activities/promoting-well-being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Cervical Cancer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https://www.who.int/news-room/fact-sheets/detail/cervical-cancer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30968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4345</Words>
  <Application>Microsoft Office PowerPoint</Application>
  <PresentationFormat>Custom</PresentationFormat>
  <Paragraphs>255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 Bold</vt:lpstr>
      <vt:lpstr>Poppins</vt:lpstr>
      <vt:lpstr>Arial</vt:lpstr>
      <vt:lpstr>Signika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Teal White and Black Modern Hospital Promotion Medical Presentation</dc:title>
  <dc:creator>Shazia Parveen</dc:creator>
  <cp:revision>13</cp:revision>
  <dcterms:created xsi:type="dcterms:W3CDTF">2006-08-16T00:00:00Z</dcterms:created>
  <dcterms:modified xsi:type="dcterms:W3CDTF">2025-10-08T20:41:18Z</dcterms:modified>
  <dc:identifier>DAG1KisIYys</dc:identifier>
</cp:coreProperties>
</file>