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3" r:id="rId5"/>
    <p:sldMasterId id="2147483669" r:id="rId6"/>
    <p:sldMasterId id="2147483677" r:id="rId7"/>
    <p:sldMasterId id="2147483648" r:id="rId8"/>
  </p:sldMasterIdLst>
  <p:notesMasterIdLst>
    <p:notesMasterId r:id="rId133"/>
  </p:notesMasterIdLst>
  <p:sldIdLst>
    <p:sldId id="256" r:id="rId9"/>
    <p:sldId id="257" r:id="rId10"/>
    <p:sldId id="383" r:id="rId11"/>
    <p:sldId id="384" r:id="rId12"/>
    <p:sldId id="380" r:id="rId13"/>
    <p:sldId id="381" r:id="rId14"/>
    <p:sldId id="382" r:id="rId15"/>
    <p:sldId id="261" r:id="rId16"/>
    <p:sldId id="364" r:id="rId17"/>
    <p:sldId id="258" r:id="rId18"/>
    <p:sldId id="262" r:id="rId19"/>
    <p:sldId id="260" r:id="rId20"/>
    <p:sldId id="263" r:id="rId21"/>
    <p:sldId id="362" r:id="rId22"/>
    <p:sldId id="264" r:id="rId23"/>
    <p:sldId id="358" r:id="rId24"/>
    <p:sldId id="363" r:id="rId25"/>
    <p:sldId id="341" r:id="rId26"/>
    <p:sldId id="268" r:id="rId27"/>
    <p:sldId id="265" r:id="rId28"/>
    <p:sldId id="266" r:id="rId29"/>
    <p:sldId id="267" r:id="rId30"/>
    <p:sldId id="269" r:id="rId31"/>
    <p:sldId id="273" r:id="rId32"/>
    <p:sldId id="270" r:id="rId33"/>
    <p:sldId id="271" r:id="rId34"/>
    <p:sldId id="272" r:id="rId35"/>
    <p:sldId id="361" r:id="rId36"/>
    <p:sldId id="274" r:id="rId37"/>
    <p:sldId id="279" r:id="rId38"/>
    <p:sldId id="275" r:id="rId39"/>
    <p:sldId id="276" r:id="rId40"/>
    <p:sldId id="277" r:id="rId41"/>
    <p:sldId id="280" r:id="rId42"/>
    <p:sldId id="290" r:id="rId43"/>
    <p:sldId id="291" r:id="rId44"/>
    <p:sldId id="294" r:id="rId45"/>
    <p:sldId id="317" r:id="rId46"/>
    <p:sldId id="365" r:id="rId47"/>
    <p:sldId id="320" r:id="rId48"/>
    <p:sldId id="332" r:id="rId49"/>
    <p:sldId id="331" r:id="rId50"/>
    <p:sldId id="321" r:id="rId51"/>
    <p:sldId id="333" r:id="rId52"/>
    <p:sldId id="334" r:id="rId53"/>
    <p:sldId id="359" r:id="rId54"/>
    <p:sldId id="360" r:id="rId55"/>
    <p:sldId id="324" r:id="rId56"/>
    <p:sldId id="318" r:id="rId57"/>
    <p:sldId id="319" r:id="rId58"/>
    <p:sldId id="323" r:id="rId59"/>
    <p:sldId id="325" r:id="rId60"/>
    <p:sldId id="366" r:id="rId61"/>
    <p:sldId id="326" r:id="rId62"/>
    <p:sldId id="322" r:id="rId63"/>
    <p:sldId id="281" r:id="rId64"/>
    <p:sldId id="282" r:id="rId65"/>
    <p:sldId id="283" r:id="rId66"/>
    <p:sldId id="284" r:id="rId67"/>
    <p:sldId id="292" r:id="rId68"/>
    <p:sldId id="295" r:id="rId69"/>
    <p:sldId id="293" r:id="rId70"/>
    <p:sldId id="296" r:id="rId71"/>
    <p:sldId id="297" r:id="rId72"/>
    <p:sldId id="298" r:id="rId73"/>
    <p:sldId id="299" r:id="rId74"/>
    <p:sldId id="314" r:id="rId75"/>
    <p:sldId id="315" r:id="rId76"/>
    <p:sldId id="327" r:id="rId77"/>
    <p:sldId id="312" r:id="rId78"/>
    <p:sldId id="343" r:id="rId79"/>
    <p:sldId id="316" r:id="rId80"/>
    <p:sldId id="344" r:id="rId81"/>
    <p:sldId id="335" r:id="rId82"/>
    <p:sldId id="336" r:id="rId83"/>
    <p:sldId id="337" r:id="rId84"/>
    <p:sldId id="345" r:id="rId85"/>
    <p:sldId id="286" r:id="rId86"/>
    <p:sldId id="287" r:id="rId87"/>
    <p:sldId id="288" r:id="rId88"/>
    <p:sldId id="300" r:id="rId89"/>
    <p:sldId id="372" r:id="rId90"/>
    <p:sldId id="301" r:id="rId91"/>
    <p:sldId id="302" r:id="rId92"/>
    <p:sldId id="303" r:id="rId93"/>
    <p:sldId id="304" r:id="rId94"/>
    <p:sldId id="373" r:id="rId95"/>
    <p:sldId id="305" r:id="rId96"/>
    <p:sldId id="374" r:id="rId97"/>
    <p:sldId id="306" r:id="rId98"/>
    <p:sldId id="307" r:id="rId99"/>
    <p:sldId id="346" r:id="rId100"/>
    <p:sldId id="375" r:id="rId101"/>
    <p:sldId id="347" r:id="rId102"/>
    <p:sldId id="348" r:id="rId103"/>
    <p:sldId id="376" r:id="rId104"/>
    <p:sldId id="313" r:id="rId105"/>
    <p:sldId id="350" r:id="rId106"/>
    <p:sldId id="349" r:id="rId107"/>
    <p:sldId id="377" r:id="rId108"/>
    <p:sldId id="351" r:id="rId109"/>
    <p:sldId id="352" r:id="rId110"/>
    <p:sldId id="353" r:id="rId111"/>
    <p:sldId id="354" r:id="rId112"/>
    <p:sldId id="355" r:id="rId113"/>
    <p:sldId id="308" r:id="rId114"/>
    <p:sldId id="378" r:id="rId115"/>
    <p:sldId id="309" r:id="rId116"/>
    <p:sldId id="310" r:id="rId117"/>
    <p:sldId id="379" r:id="rId118"/>
    <p:sldId id="356" r:id="rId119"/>
    <p:sldId id="357" r:id="rId120"/>
    <p:sldId id="339" r:id="rId121"/>
    <p:sldId id="278" r:id="rId122"/>
    <p:sldId id="342" r:id="rId123"/>
    <p:sldId id="289" r:id="rId124"/>
    <p:sldId id="328" r:id="rId125"/>
    <p:sldId id="329" r:id="rId126"/>
    <p:sldId id="330" r:id="rId127"/>
    <p:sldId id="338" r:id="rId128"/>
    <p:sldId id="285" r:id="rId129"/>
    <p:sldId id="367" r:id="rId130"/>
    <p:sldId id="368" r:id="rId131"/>
    <p:sldId id="369" r:id="rId1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5597"/>
    <a:srgbClr val="F014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8B709E-1198-4123-BC8A-F9DD0B57AD2A}" v="2" dt="2026-08-27T10:37:00.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105" y="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09.xml"/><Relationship Id="rId21" Type="http://schemas.openxmlformats.org/officeDocument/2006/relationships/slide" Target="slides/slide13.xml"/><Relationship Id="rId42" Type="http://schemas.openxmlformats.org/officeDocument/2006/relationships/slide" Target="slides/slide34.xml"/><Relationship Id="rId63" Type="http://schemas.openxmlformats.org/officeDocument/2006/relationships/slide" Target="slides/slide55.xml"/><Relationship Id="rId84" Type="http://schemas.openxmlformats.org/officeDocument/2006/relationships/slide" Target="slides/slide76.xml"/><Relationship Id="rId138" Type="http://schemas.microsoft.com/office/2016/11/relationships/changesInfo" Target="changesInfos/changesInfo1.xml"/><Relationship Id="rId16" Type="http://schemas.openxmlformats.org/officeDocument/2006/relationships/slide" Target="slides/slide8.xml"/><Relationship Id="rId107" Type="http://schemas.openxmlformats.org/officeDocument/2006/relationships/slide" Target="slides/slide99.xml"/><Relationship Id="rId11" Type="http://schemas.openxmlformats.org/officeDocument/2006/relationships/slide" Target="slides/slide3.xml"/><Relationship Id="rId32" Type="http://schemas.openxmlformats.org/officeDocument/2006/relationships/slide" Target="slides/slide24.xml"/><Relationship Id="rId37" Type="http://schemas.openxmlformats.org/officeDocument/2006/relationships/slide" Target="slides/slide29.xml"/><Relationship Id="rId53" Type="http://schemas.openxmlformats.org/officeDocument/2006/relationships/slide" Target="slides/slide45.xml"/><Relationship Id="rId58" Type="http://schemas.openxmlformats.org/officeDocument/2006/relationships/slide" Target="slides/slide50.xml"/><Relationship Id="rId74" Type="http://schemas.openxmlformats.org/officeDocument/2006/relationships/slide" Target="slides/slide66.xml"/><Relationship Id="rId79" Type="http://schemas.openxmlformats.org/officeDocument/2006/relationships/slide" Target="slides/slide71.xml"/><Relationship Id="rId102" Type="http://schemas.openxmlformats.org/officeDocument/2006/relationships/slide" Target="slides/slide94.xml"/><Relationship Id="rId123" Type="http://schemas.openxmlformats.org/officeDocument/2006/relationships/slide" Target="slides/slide115.xml"/><Relationship Id="rId128" Type="http://schemas.openxmlformats.org/officeDocument/2006/relationships/slide" Target="slides/slide120.xml"/><Relationship Id="rId5" Type="http://schemas.openxmlformats.org/officeDocument/2006/relationships/slideMaster" Target="slideMasters/slideMaster2.xml"/><Relationship Id="rId90" Type="http://schemas.openxmlformats.org/officeDocument/2006/relationships/slide" Target="slides/slide82.xml"/><Relationship Id="rId95" Type="http://schemas.openxmlformats.org/officeDocument/2006/relationships/slide" Target="slides/slide87.xml"/><Relationship Id="rId22" Type="http://schemas.openxmlformats.org/officeDocument/2006/relationships/slide" Target="slides/slide14.xml"/><Relationship Id="rId27" Type="http://schemas.openxmlformats.org/officeDocument/2006/relationships/slide" Target="slides/slide19.xml"/><Relationship Id="rId43" Type="http://schemas.openxmlformats.org/officeDocument/2006/relationships/slide" Target="slides/slide35.xml"/><Relationship Id="rId48" Type="http://schemas.openxmlformats.org/officeDocument/2006/relationships/slide" Target="slides/slide40.xml"/><Relationship Id="rId64" Type="http://schemas.openxmlformats.org/officeDocument/2006/relationships/slide" Target="slides/slide56.xml"/><Relationship Id="rId69" Type="http://schemas.openxmlformats.org/officeDocument/2006/relationships/slide" Target="slides/slide61.xml"/><Relationship Id="rId113" Type="http://schemas.openxmlformats.org/officeDocument/2006/relationships/slide" Target="slides/slide105.xml"/><Relationship Id="rId118" Type="http://schemas.openxmlformats.org/officeDocument/2006/relationships/slide" Target="slides/slide110.xml"/><Relationship Id="rId134" Type="http://schemas.openxmlformats.org/officeDocument/2006/relationships/presProps" Target="presProps.xml"/><Relationship Id="rId139" Type="http://schemas.microsoft.com/office/2015/10/relationships/revisionInfo" Target="revisionInfo.xml"/><Relationship Id="rId80" Type="http://schemas.openxmlformats.org/officeDocument/2006/relationships/slide" Target="slides/slide72.xml"/><Relationship Id="rId85" Type="http://schemas.openxmlformats.org/officeDocument/2006/relationships/slide" Target="slides/slide77.xml"/><Relationship Id="rId12" Type="http://schemas.openxmlformats.org/officeDocument/2006/relationships/slide" Target="slides/slide4.xml"/><Relationship Id="rId17" Type="http://schemas.openxmlformats.org/officeDocument/2006/relationships/slide" Target="slides/slide9.xml"/><Relationship Id="rId33" Type="http://schemas.openxmlformats.org/officeDocument/2006/relationships/slide" Target="slides/slide25.xml"/><Relationship Id="rId38" Type="http://schemas.openxmlformats.org/officeDocument/2006/relationships/slide" Target="slides/slide30.xml"/><Relationship Id="rId59" Type="http://schemas.openxmlformats.org/officeDocument/2006/relationships/slide" Target="slides/slide51.xml"/><Relationship Id="rId103" Type="http://schemas.openxmlformats.org/officeDocument/2006/relationships/slide" Target="slides/slide95.xml"/><Relationship Id="rId108" Type="http://schemas.openxmlformats.org/officeDocument/2006/relationships/slide" Target="slides/slide100.xml"/><Relationship Id="rId124" Type="http://schemas.openxmlformats.org/officeDocument/2006/relationships/slide" Target="slides/slide116.xml"/><Relationship Id="rId129" Type="http://schemas.openxmlformats.org/officeDocument/2006/relationships/slide" Target="slides/slide121.xml"/><Relationship Id="rId54" Type="http://schemas.openxmlformats.org/officeDocument/2006/relationships/slide" Target="slides/slide46.xml"/><Relationship Id="rId70" Type="http://schemas.openxmlformats.org/officeDocument/2006/relationships/slide" Target="slides/slide62.xml"/><Relationship Id="rId75" Type="http://schemas.openxmlformats.org/officeDocument/2006/relationships/slide" Target="slides/slide67.xml"/><Relationship Id="rId91" Type="http://schemas.openxmlformats.org/officeDocument/2006/relationships/slide" Target="slides/slide83.xml"/><Relationship Id="rId96" Type="http://schemas.openxmlformats.org/officeDocument/2006/relationships/slide" Target="slides/slide88.xml"/><Relationship Id="rId1" Type="http://schemas.openxmlformats.org/officeDocument/2006/relationships/customXml" Target="../customXml/item1.xml"/><Relationship Id="rId6" Type="http://schemas.openxmlformats.org/officeDocument/2006/relationships/slideMaster" Target="slideMasters/slideMaster3.xml"/><Relationship Id="rId23" Type="http://schemas.openxmlformats.org/officeDocument/2006/relationships/slide" Target="slides/slide15.xml"/><Relationship Id="rId28" Type="http://schemas.openxmlformats.org/officeDocument/2006/relationships/slide" Target="slides/slide20.xml"/><Relationship Id="rId49" Type="http://schemas.openxmlformats.org/officeDocument/2006/relationships/slide" Target="slides/slide41.xml"/><Relationship Id="rId114" Type="http://schemas.openxmlformats.org/officeDocument/2006/relationships/slide" Target="slides/slide106.xml"/><Relationship Id="rId119" Type="http://schemas.openxmlformats.org/officeDocument/2006/relationships/slide" Target="slides/slide111.xml"/><Relationship Id="rId44" Type="http://schemas.openxmlformats.org/officeDocument/2006/relationships/slide" Target="slides/slide36.xml"/><Relationship Id="rId60" Type="http://schemas.openxmlformats.org/officeDocument/2006/relationships/slide" Target="slides/slide52.xml"/><Relationship Id="rId65" Type="http://schemas.openxmlformats.org/officeDocument/2006/relationships/slide" Target="slides/slide57.xml"/><Relationship Id="rId81" Type="http://schemas.openxmlformats.org/officeDocument/2006/relationships/slide" Target="slides/slide73.xml"/><Relationship Id="rId86" Type="http://schemas.openxmlformats.org/officeDocument/2006/relationships/slide" Target="slides/slide78.xml"/><Relationship Id="rId130" Type="http://schemas.openxmlformats.org/officeDocument/2006/relationships/slide" Target="slides/slide122.xml"/><Relationship Id="rId135" Type="http://schemas.openxmlformats.org/officeDocument/2006/relationships/viewProps" Target="viewProps.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109" Type="http://schemas.openxmlformats.org/officeDocument/2006/relationships/slide" Target="slides/slide10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slide" Target="slides/slide68.xml"/><Relationship Id="rId97" Type="http://schemas.openxmlformats.org/officeDocument/2006/relationships/slide" Target="slides/slide89.xml"/><Relationship Id="rId104" Type="http://schemas.openxmlformats.org/officeDocument/2006/relationships/slide" Target="slides/slide96.xml"/><Relationship Id="rId120" Type="http://schemas.openxmlformats.org/officeDocument/2006/relationships/slide" Target="slides/slide112.xml"/><Relationship Id="rId125" Type="http://schemas.openxmlformats.org/officeDocument/2006/relationships/slide" Target="slides/slide117.xml"/><Relationship Id="rId7" Type="http://schemas.openxmlformats.org/officeDocument/2006/relationships/slideMaster" Target="slideMasters/slideMaster4.xml"/><Relationship Id="rId71" Type="http://schemas.openxmlformats.org/officeDocument/2006/relationships/slide" Target="slides/slide63.xml"/><Relationship Id="rId92" Type="http://schemas.openxmlformats.org/officeDocument/2006/relationships/slide" Target="slides/slide84.xml"/><Relationship Id="rId2" Type="http://schemas.openxmlformats.org/officeDocument/2006/relationships/customXml" Target="../customXml/item2.xml"/><Relationship Id="rId29" Type="http://schemas.openxmlformats.org/officeDocument/2006/relationships/slide" Target="slides/slide21.xml"/><Relationship Id="rId24" Type="http://schemas.openxmlformats.org/officeDocument/2006/relationships/slide" Target="slides/slide16.xml"/><Relationship Id="rId40" Type="http://schemas.openxmlformats.org/officeDocument/2006/relationships/slide" Target="slides/slide32.xml"/><Relationship Id="rId45" Type="http://schemas.openxmlformats.org/officeDocument/2006/relationships/slide" Target="slides/slide37.xml"/><Relationship Id="rId66" Type="http://schemas.openxmlformats.org/officeDocument/2006/relationships/slide" Target="slides/slide58.xml"/><Relationship Id="rId87" Type="http://schemas.openxmlformats.org/officeDocument/2006/relationships/slide" Target="slides/slide79.xml"/><Relationship Id="rId110" Type="http://schemas.openxmlformats.org/officeDocument/2006/relationships/slide" Target="slides/slide102.xml"/><Relationship Id="rId115" Type="http://schemas.openxmlformats.org/officeDocument/2006/relationships/slide" Target="slides/slide107.xml"/><Relationship Id="rId131" Type="http://schemas.openxmlformats.org/officeDocument/2006/relationships/slide" Target="slides/slide123.xml"/><Relationship Id="rId136" Type="http://schemas.openxmlformats.org/officeDocument/2006/relationships/theme" Target="theme/theme1.xml"/><Relationship Id="rId61" Type="http://schemas.openxmlformats.org/officeDocument/2006/relationships/slide" Target="slides/slide53.xml"/><Relationship Id="rId82" Type="http://schemas.openxmlformats.org/officeDocument/2006/relationships/slide" Target="slides/slide74.xml"/><Relationship Id="rId19" Type="http://schemas.openxmlformats.org/officeDocument/2006/relationships/slide" Target="slides/slide11.xml"/><Relationship Id="rId14" Type="http://schemas.openxmlformats.org/officeDocument/2006/relationships/slide" Target="slides/slide6.xml"/><Relationship Id="rId30" Type="http://schemas.openxmlformats.org/officeDocument/2006/relationships/slide" Target="slides/slide22.xml"/><Relationship Id="rId35" Type="http://schemas.openxmlformats.org/officeDocument/2006/relationships/slide" Target="slides/slide27.xml"/><Relationship Id="rId56" Type="http://schemas.openxmlformats.org/officeDocument/2006/relationships/slide" Target="slides/slide48.xml"/><Relationship Id="rId77" Type="http://schemas.openxmlformats.org/officeDocument/2006/relationships/slide" Target="slides/slide69.xml"/><Relationship Id="rId100" Type="http://schemas.openxmlformats.org/officeDocument/2006/relationships/slide" Target="slides/slide92.xml"/><Relationship Id="rId105" Type="http://schemas.openxmlformats.org/officeDocument/2006/relationships/slide" Target="slides/slide97.xml"/><Relationship Id="rId126" Type="http://schemas.openxmlformats.org/officeDocument/2006/relationships/slide" Target="slides/slide118.xml"/><Relationship Id="rId8" Type="http://schemas.openxmlformats.org/officeDocument/2006/relationships/slideMaster" Target="slideMasters/slideMaster5.xml"/><Relationship Id="rId51" Type="http://schemas.openxmlformats.org/officeDocument/2006/relationships/slide" Target="slides/slide43.xml"/><Relationship Id="rId72" Type="http://schemas.openxmlformats.org/officeDocument/2006/relationships/slide" Target="slides/slide64.xml"/><Relationship Id="rId93" Type="http://schemas.openxmlformats.org/officeDocument/2006/relationships/slide" Target="slides/slide85.xml"/><Relationship Id="rId98" Type="http://schemas.openxmlformats.org/officeDocument/2006/relationships/slide" Target="slides/slide90.xml"/><Relationship Id="rId121" Type="http://schemas.openxmlformats.org/officeDocument/2006/relationships/slide" Target="slides/slide113.xml"/><Relationship Id="rId3" Type="http://schemas.openxmlformats.org/officeDocument/2006/relationships/customXml" Target="../customXml/item3.xml"/><Relationship Id="rId25" Type="http://schemas.openxmlformats.org/officeDocument/2006/relationships/slide" Target="slides/slide17.xml"/><Relationship Id="rId46" Type="http://schemas.openxmlformats.org/officeDocument/2006/relationships/slide" Target="slides/slide38.xml"/><Relationship Id="rId67" Type="http://schemas.openxmlformats.org/officeDocument/2006/relationships/slide" Target="slides/slide59.xml"/><Relationship Id="rId116" Type="http://schemas.openxmlformats.org/officeDocument/2006/relationships/slide" Target="slides/slide108.xml"/><Relationship Id="rId137" Type="http://schemas.openxmlformats.org/officeDocument/2006/relationships/tableStyles" Target="tableStyles.xml"/><Relationship Id="rId20" Type="http://schemas.openxmlformats.org/officeDocument/2006/relationships/slide" Target="slides/slide12.xml"/><Relationship Id="rId41" Type="http://schemas.openxmlformats.org/officeDocument/2006/relationships/slide" Target="slides/slide33.xml"/><Relationship Id="rId62" Type="http://schemas.openxmlformats.org/officeDocument/2006/relationships/slide" Target="slides/slide54.xml"/><Relationship Id="rId83" Type="http://schemas.openxmlformats.org/officeDocument/2006/relationships/slide" Target="slides/slide75.xml"/><Relationship Id="rId88" Type="http://schemas.openxmlformats.org/officeDocument/2006/relationships/slide" Target="slides/slide80.xml"/><Relationship Id="rId111" Type="http://schemas.openxmlformats.org/officeDocument/2006/relationships/slide" Target="slides/slide103.xml"/><Relationship Id="rId132" Type="http://schemas.openxmlformats.org/officeDocument/2006/relationships/slide" Target="slides/slide124.xml"/><Relationship Id="rId15" Type="http://schemas.openxmlformats.org/officeDocument/2006/relationships/slide" Target="slides/slide7.xml"/><Relationship Id="rId36" Type="http://schemas.openxmlformats.org/officeDocument/2006/relationships/slide" Target="slides/slide28.xml"/><Relationship Id="rId57" Type="http://schemas.openxmlformats.org/officeDocument/2006/relationships/slide" Target="slides/slide49.xml"/><Relationship Id="rId106" Type="http://schemas.openxmlformats.org/officeDocument/2006/relationships/slide" Target="slides/slide98.xml"/><Relationship Id="rId127" Type="http://schemas.openxmlformats.org/officeDocument/2006/relationships/slide" Target="slides/slide119.xml"/><Relationship Id="rId10" Type="http://schemas.openxmlformats.org/officeDocument/2006/relationships/slide" Target="slides/slide2.xml"/><Relationship Id="rId31" Type="http://schemas.openxmlformats.org/officeDocument/2006/relationships/slide" Target="slides/slide23.xml"/><Relationship Id="rId52" Type="http://schemas.openxmlformats.org/officeDocument/2006/relationships/slide" Target="slides/slide44.xml"/><Relationship Id="rId73" Type="http://schemas.openxmlformats.org/officeDocument/2006/relationships/slide" Target="slides/slide65.xml"/><Relationship Id="rId78" Type="http://schemas.openxmlformats.org/officeDocument/2006/relationships/slide" Target="slides/slide70.xml"/><Relationship Id="rId94" Type="http://schemas.openxmlformats.org/officeDocument/2006/relationships/slide" Target="slides/slide86.xml"/><Relationship Id="rId99" Type="http://schemas.openxmlformats.org/officeDocument/2006/relationships/slide" Target="slides/slide91.xml"/><Relationship Id="rId101" Type="http://schemas.openxmlformats.org/officeDocument/2006/relationships/slide" Target="slides/slide93.xml"/><Relationship Id="rId122" Type="http://schemas.openxmlformats.org/officeDocument/2006/relationships/slide" Target="slides/slide114.xml"/><Relationship Id="rId4" Type="http://schemas.openxmlformats.org/officeDocument/2006/relationships/slideMaster" Target="slideMasters/slideMaster1.xml"/><Relationship Id="rId9" Type="http://schemas.openxmlformats.org/officeDocument/2006/relationships/slide" Target="slides/slide1.xml"/><Relationship Id="rId26" Type="http://schemas.openxmlformats.org/officeDocument/2006/relationships/slide" Target="slides/slide18.xml"/><Relationship Id="rId47" Type="http://schemas.openxmlformats.org/officeDocument/2006/relationships/slide" Target="slides/slide39.xml"/><Relationship Id="rId68" Type="http://schemas.openxmlformats.org/officeDocument/2006/relationships/slide" Target="slides/slide60.xml"/><Relationship Id="rId89" Type="http://schemas.openxmlformats.org/officeDocument/2006/relationships/slide" Target="slides/slide81.xml"/><Relationship Id="rId112" Type="http://schemas.openxmlformats.org/officeDocument/2006/relationships/slide" Target="slides/slide104.xml"/><Relationship Id="rId133"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lenda Tinney" userId="56b889b2-370d-4cf5-add0-fc776a2ba020" providerId="ADAL" clId="{285346D7-3811-4BB2-AED7-6B49C2654E26}"/>
    <pc:docChg chg="undo custSel addSld modSld">
      <pc:chgData name="Glenda Tinney" userId="56b889b2-370d-4cf5-add0-fc776a2ba020" providerId="ADAL" clId="{285346D7-3811-4BB2-AED7-6B49C2654E26}" dt="2026-08-27T12:32:54.497" v="1857" actId="14100"/>
      <pc:docMkLst>
        <pc:docMk/>
      </pc:docMkLst>
      <pc:sldChg chg="modSp mod">
        <pc:chgData name="Glenda Tinney" userId="56b889b2-370d-4cf5-add0-fc776a2ba020" providerId="ADAL" clId="{285346D7-3811-4BB2-AED7-6B49C2654E26}" dt="2026-08-27T10:42:04.414" v="1710"/>
        <pc:sldMkLst>
          <pc:docMk/>
          <pc:sldMk cId="814790064" sldId="369"/>
        </pc:sldMkLst>
        <pc:spChg chg="mod">
          <ac:chgData name="Glenda Tinney" userId="56b889b2-370d-4cf5-add0-fc776a2ba020" providerId="ADAL" clId="{285346D7-3811-4BB2-AED7-6B49C2654E26}" dt="2026-08-27T10:42:04.414" v="1710"/>
          <ac:spMkLst>
            <pc:docMk/>
            <pc:sldMk cId="814790064" sldId="369"/>
            <ac:spMk id="3" creationId="{4A3D2400-6BF5-223C-F90D-9F8F9243309E}"/>
          </ac:spMkLst>
        </pc:spChg>
      </pc:sldChg>
      <pc:sldChg chg="modSp mod">
        <pc:chgData name="Glenda Tinney" userId="56b889b2-370d-4cf5-add0-fc776a2ba020" providerId="ADAL" clId="{285346D7-3811-4BB2-AED7-6B49C2654E26}" dt="2026-08-27T12:28:40.569" v="1818" actId="27636"/>
        <pc:sldMkLst>
          <pc:docMk/>
          <pc:sldMk cId="2761687790" sldId="383"/>
        </pc:sldMkLst>
        <pc:spChg chg="mod">
          <ac:chgData name="Glenda Tinney" userId="56b889b2-370d-4cf5-add0-fc776a2ba020" providerId="ADAL" clId="{285346D7-3811-4BB2-AED7-6B49C2654E26}" dt="2026-08-27T12:28:40.569" v="1818" actId="27636"/>
          <ac:spMkLst>
            <pc:docMk/>
            <pc:sldMk cId="2761687790" sldId="383"/>
            <ac:spMk id="3" creationId="{E3F5CA4A-EAD1-7AB4-6422-75A5D561A20A}"/>
          </ac:spMkLst>
        </pc:spChg>
      </pc:sldChg>
      <pc:sldChg chg="addSp delSp modSp new mod modClrScheme chgLayout">
        <pc:chgData name="Glenda Tinney" userId="56b889b2-370d-4cf5-add0-fc776a2ba020" providerId="ADAL" clId="{285346D7-3811-4BB2-AED7-6B49C2654E26}" dt="2026-08-27T12:32:54.497" v="1857" actId="14100"/>
        <pc:sldMkLst>
          <pc:docMk/>
          <pc:sldMk cId="3353093209" sldId="384"/>
        </pc:sldMkLst>
        <pc:spChg chg="mod ord">
          <ac:chgData name="Glenda Tinney" userId="56b889b2-370d-4cf5-add0-fc776a2ba020" providerId="ADAL" clId="{285346D7-3811-4BB2-AED7-6B49C2654E26}" dt="2026-08-27T10:34:52.785" v="1580" actId="21"/>
          <ac:spMkLst>
            <pc:docMk/>
            <pc:sldMk cId="3353093209" sldId="384"/>
            <ac:spMk id="2" creationId="{F4149AB4-44BA-BF5E-C2DC-B58668ADE808}"/>
          </ac:spMkLst>
        </pc:spChg>
        <pc:spChg chg="del mod ord">
          <ac:chgData name="Glenda Tinney" userId="56b889b2-370d-4cf5-add0-fc776a2ba020" providerId="ADAL" clId="{285346D7-3811-4BB2-AED7-6B49C2654E26}" dt="2026-08-27T10:11:40.610" v="500" actId="700"/>
          <ac:spMkLst>
            <pc:docMk/>
            <pc:sldMk cId="3353093209" sldId="384"/>
            <ac:spMk id="3" creationId="{756FCA5B-3ACC-B78D-A326-378DD110EBA6}"/>
          </ac:spMkLst>
        </pc:spChg>
        <pc:spChg chg="add mod ord">
          <ac:chgData name="Glenda Tinney" userId="56b889b2-370d-4cf5-add0-fc776a2ba020" providerId="ADAL" clId="{285346D7-3811-4BB2-AED7-6B49C2654E26}" dt="2026-08-27T12:32:54.497" v="1857" actId="14100"/>
          <ac:spMkLst>
            <pc:docMk/>
            <pc:sldMk cId="3353093209" sldId="384"/>
            <ac:spMk id="4" creationId="{9CEC7CC6-A955-BF34-2EA6-AE2CB2B38D61}"/>
          </ac:spMkLst>
        </pc:spChg>
        <pc:spChg chg="add mod ord">
          <ac:chgData name="Glenda Tinney" userId="56b889b2-370d-4cf5-add0-fc776a2ba020" providerId="ADAL" clId="{285346D7-3811-4BB2-AED7-6B49C2654E26}" dt="2026-08-27T12:31:10.871" v="1847" actId="5793"/>
          <ac:spMkLst>
            <pc:docMk/>
            <pc:sldMk cId="3353093209" sldId="384"/>
            <ac:spMk id="5" creationId="{FE10A922-DBA2-D51D-6B93-68C93756762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5D5E18-DFC1-4B4D-950A-5F564DC5D2A3}" type="datetimeFigureOut">
              <a:rPr lang="en-GB" smtClean="0"/>
              <a:t>27/08/2026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E9749-0E35-40C4-A491-1F6C5C244F58}" type="slidenum">
              <a:rPr lang="en-GB" smtClean="0"/>
              <a:t>‹#›</a:t>
            </a:fld>
            <a:endParaRPr lang="en-GB"/>
          </a:p>
        </p:txBody>
      </p:sp>
    </p:spTree>
    <p:extLst>
      <p:ext uri="{BB962C8B-B14F-4D97-AF65-F5344CB8AC3E}">
        <p14:creationId xmlns:p14="http://schemas.microsoft.com/office/powerpoint/2010/main" val="3716748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xfrm>
            <a:off x="90488" y="744538"/>
            <a:ext cx="6616700" cy="3722687"/>
          </a:xfrm>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a:latin typeface="Arial" panose="020B0604020202020204" pitchFamily="34" charset="0"/>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376AFD6C-5D6C-46E1-90DE-603B0732D3C1}" type="slidenum">
              <a:rPr lang="cy-GB" altLang="en-US" sz="1200" smtClean="0">
                <a:latin typeface="Arial" panose="020B0604020202020204" pitchFamily="34" charset="0"/>
              </a:rPr>
              <a:pPr/>
              <a:t>5</a:t>
            </a:fld>
            <a:endParaRPr lang="cy-GB" altLang="en-US" sz="1200">
              <a:latin typeface="Arial" panose="020B0604020202020204" pitchFamily="34" charset="0"/>
            </a:endParaRPr>
          </a:p>
        </p:txBody>
      </p:sp>
    </p:spTree>
    <p:extLst>
      <p:ext uri="{BB962C8B-B14F-4D97-AF65-F5344CB8AC3E}">
        <p14:creationId xmlns:p14="http://schemas.microsoft.com/office/powerpoint/2010/main" val="16538614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xfrm>
            <a:off x="90488" y="744538"/>
            <a:ext cx="6616700" cy="3722687"/>
          </a:xfrm>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a:latin typeface="Arial" panose="020B0604020202020204" pitchFamily="34" charset="0"/>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376AFD6C-5D6C-46E1-90DE-603B0732D3C1}" type="slidenum">
              <a:rPr lang="cy-GB" altLang="en-US" sz="1200" smtClean="0">
                <a:latin typeface="Arial" panose="020B0604020202020204" pitchFamily="34" charset="0"/>
              </a:rPr>
              <a:pPr/>
              <a:t>6</a:t>
            </a:fld>
            <a:endParaRPr lang="cy-GB" altLang="en-US" sz="1200">
              <a:latin typeface="Arial" panose="020B0604020202020204" pitchFamily="34" charset="0"/>
            </a:endParaRPr>
          </a:p>
        </p:txBody>
      </p:sp>
    </p:spTree>
    <p:extLst>
      <p:ext uri="{BB962C8B-B14F-4D97-AF65-F5344CB8AC3E}">
        <p14:creationId xmlns:p14="http://schemas.microsoft.com/office/powerpoint/2010/main" val="281065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B39E918-88F5-4DC3-ADC2-D63BF93AAE5D}" type="slidenum">
              <a:rPr lang="en-GB" smtClean="0"/>
              <a:t>7</a:t>
            </a:fld>
            <a:endParaRPr lang="en-GB"/>
          </a:p>
        </p:txBody>
      </p:sp>
    </p:spTree>
    <p:extLst>
      <p:ext uri="{BB962C8B-B14F-4D97-AF65-F5344CB8AC3E}">
        <p14:creationId xmlns:p14="http://schemas.microsoft.com/office/powerpoint/2010/main" val="30718830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Ask students, what they know, if anything, about referencing?</a:t>
            </a:r>
          </a:p>
        </p:txBody>
      </p:sp>
      <p:sp>
        <p:nvSpPr>
          <p:cNvPr id="4" name="Slide Number Placeholder 3"/>
          <p:cNvSpPr>
            <a:spLocks noGrp="1"/>
          </p:cNvSpPr>
          <p:nvPr>
            <p:ph type="sldNum" sz="quarter" idx="5"/>
          </p:nvPr>
        </p:nvSpPr>
        <p:spPr/>
        <p:txBody>
          <a:bodyPr/>
          <a:lstStyle/>
          <a:p>
            <a:fld id="{737E9749-0E35-40C4-A491-1F6C5C244F58}" type="slidenum">
              <a:rPr lang="en-GB" smtClean="0"/>
              <a:t>10</a:t>
            </a:fld>
            <a:endParaRPr lang="en-GB"/>
          </a:p>
        </p:txBody>
      </p:sp>
    </p:spTree>
    <p:extLst>
      <p:ext uri="{BB962C8B-B14F-4D97-AF65-F5344CB8AC3E}">
        <p14:creationId xmlns:p14="http://schemas.microsoft.com/office/powerpoint/2010/main" val="27478332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will talk about plagiarism shortly</a:t>
            </a:r>
          </a:p>
        </p:txBody>
      </p:sp>
      <p:sp>
        <p:nvSpPr>
          <p:cNvPr id="4" name="Slide Number Placeholder 3"/>
          <p:cNvSpPr>
            <a:spLocks noGrp="1"/>
          </p:cNvSpPr>
          <p:nvPr>
            <p:ph type="sldNum" sz="quarter" idx="5"/>
          </p:nvPr>
        </p:nvSpPr>
        <p:spPr/>
        <p:txBody>
          <a:bodyPr/>
          <a:lstStyle/>
          <a:p>
            <a:fld id="{737E9749-0E35-40C4-A491-1F6C5C244F58}" type="slidenum">
              <a:rPr lang="en-GB" smtClean="0"/>
              <a:t>12</a:t>
            </a:fld>
            <a:endParaRPr lang="en-GB"/>
          </a:p>
        </p:txBody>
      </p:sp>
    </p:spTree>
    <p:extLst>
      <p:ext uri="{BB962C8B-B14F-4D97-AF65-F5344CB8AC3E}">
        <p14:creationId xmlns:p14="http://schemas.microsoft.com/office/powerpoint/2010/main" val="39609350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37E9749-0E35-40C4-A491-1F6C5C244F58}" type="slidenum">
              <a:rPr lang="en-GB" smtClean="0"/>
              <a:t>15</a:t>
            </a:fld>
            <a:endParaRPr lang="en-GB"/>
          </a:p>
        </p:txBody>
      </p:sp>
    </p:spTree>
    <p:extLst>
      <p:ext uri="{BB962C8B-B14F-4D97-AF65-F5344CB8AC3E}">
        <p14:creationId xmlns:p14="http://schemas.microsoft.com/office/powerpoint/2010/main" val="4139388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lecture is going to show us how to do this accurately and effectively to avoid plagiarism</a:t>
            </a:r>
          </a:p>
        </p:txBody>
      </p:sp>
      <p:sp>
        <p:nvSpPr>
          <p:cNvPr id="4" name="Slide Number Placeholder 3"/>
          <p:cNvSpPr>
            <a:spLocks noGrp="1"/>
          </p:cNvSpPr>
          <p:nvPr>
            <p:ph type="sldNum" sz="quarter" idx="5"/>
          </p:nvPr>
        </p:nvSpPr>
        <p:spPr/>
        <p:txBody>
          <a:bodyPr/>
          <a:lstStyle/>
          <a:p>
            <a:fld id="{737E9749-0E35-40C4-A491-1F6C5C244F58}" type="slidenum">
              <a:rPr lang="en-GB" smtClean="0"/>
              <a:t>18</a:t>
            </a:fld>
            <a:endParaRPr lang="en-GB"/>
          </a:p>
        </p:txBody>
      </p:sp>
    </p:spTree>
    <p:extLst>
      <p:ext uri="{BB962C8B-B14F-4D97-AF65-F5344CB8AC3E}">
        <p14:creationId xmlns:p14="http://schemas.microsoft.com/office/powerpoint/2010/main" val="6213849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Ask students, what they know, if anything, about plagiarism?</a:t>
            </a:r>
          </a:p>
        </p:txBody>
      </p:sp>
      <p:sp>
        <p:nvSpPr>
          <p:cNvPr id="4" name="Slide Number Placeholder 3"/>
          <p:cNvSpPr>
            <a:spLocks noGrp="1"/>
          </p:cNvSpPr>
          <p:nvPr>
            <p:ph type="sldNum" sz="quarter" idx="5"/>
          </p:nvPr>
        </p:nvSpPr>
        <p:spPr/>
        <p:txBody>
          <a:bodyPr/>
          <a:lstStyle/>
          <a:p>
            <a:fld id="{737E9749-0E35-40C4-A491-1F6C5C244F58}" type="slidenum">
              <a:rPr lang="en-GB" smtClean="0"/>
              <a:t>19</a:t>
            </a:fld>
            <a:endParaRPr lang="en-GB"/>
          </a:p>
        </p:txBody>
      </p:sp>
    </p:spTree>
    <p:extLst>
      <p:ext uri="{BB962C8B-B14F-4D97-AF65-F5344CB8AC3E}">
        <p14:creationId xmlns:p14="http://schemas.microsoft.com/office/powerpoint/2010/main" val="2510512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Remind students that plagiarism is a form of academic misconduct and that UWTSD take this seriously. Possibly resulting in expulsion. Link to policy. </a:t>
            </a:r>
          </a:p>
        </p:txBody>
      </p:sp>
      <p:sp>
        <p:nvSpPr>
          <p:cNvPr id="4" name="Slide Number Placeholder 3"/>
          <p:cNvSpPr>
            <a:spLocks noGrp="1"/>
          </p:cNvSpPr>
          <p:nvPr>
            <p:ph type="sldNum" sz="quarter" idx="5"/>
          </p:nvPr>
        </p:nvSpPr>
        <p:spPr/>
        <p:txBody>
          <a:bodyPr/>
          <a:lstStyle/>
          <a:p>
            <a:fld id="{737E9749-0E35-40C4-A491-1F6C5C244F58}" type="slidenum">
              <a:rPr lang="en-GB" smtClean="0"/>
              <a:t>22</a:t>
            </a:fld>
            <a:endParaRPr lang="en-GB"/>
          </a:p>
        </p:txBody>
      </p:sp>
    </p:spTree>
    <p:extLst>
      <p:ext uri="{BB962C8B-B14F-4D97-AF65-F5344CB8AC3E}">
        <p14:creationId xmlns:p14="http://schemas.microsoft.com/office/powerpoint/2010/main" val="38090436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Get them to discuss, do some research and then go over answers on the next 3 slides</a:t>
            </a:r>
          </a:p>
        </p:txBody>
      </p:sp>
      <p:sp>
        <p:nvSpPr>
          <p:cNvPr id="4" name="Slide Number Placeholder 3"/>
          <p:cNvSpPr>
            <a:spLocks noGrp="1"/>
          </p:cNvSpPr>
          <p:nvPr>
            <p:ph type="sldNum" sz="quarter" idx="5"/>
          </p:nvPr>
        </p:nvSpPr>
        <p:spPr/>
        <p:txBody>
          <a:bodyPr/>
          <a:lstStyle/>
          <a:p>
            <a:fld id="{737E9749-0E35-40C4-A491-1F6C5C244F58}" type="slidenum">
              <a:rPr lang="en-GB" smtClean="0"/>
              <a:t>24</a:t>
            </a:fld>
            <a:endParaRPr lang="en-GB"/>
          </a:p>
        </p:txBody>
      </p:sp>
    </p:spTree>
    <p:extLst>
      <p:ext uri="{BB962C8B-B14F-4D97-AF65-F5344CB8AC3E}">
        <p14:creationId xmlns:p14="http://schemas.microsoft.com/office/powerpoint/2010/main" val="13952467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a:t>The Clone – you copy all of someone’s work and call it yours so there are no citations. Copying an exact passage (or entire work) and making small changes to the content to produce smooth changes and make it seem as though the content is not copied.</a:t>
            </a:r>
          </a:p>
          <a:p>
            <a:pPr marL="228600" indent="-228600">
              <a:buAutoNum type="arabicPeriod"/>
            </a:pPr>
            <a:r>
              <a:rPr lang="en-GB"/>
              <a:t>The Mashup - part of the writing is original or correctly cited, but other parts are copied from one or multiple sources without using any quotation marks or citation. Properly citing but then relying excessively on the original work’s wording and structure.</a:t>
            </a:r>
          </a:p>
          <a:p>
            <a:pPr marL="228600" indent="-228600">
              <a:buAutoNum type="arabicPeriod"/>
            </a:pPr>
            <a:r>
              <a:rPr lang="en-GB"/>
              <a:t>Find &amp; Replace -Parts of the text are copied from the internet, and certain words and phrases have been changed to make the passages sound different. The text is still too close to the author’s original wording or the structure. </a:t>
            </a:r>
          </a:p>
          <a:p>
            <a:pPr marL="228600" indent="-228600">
              <a:buAutoNum type="arabicPeriod"/>
            </a:pPr>
            <a:r>
              <a:rPr lang="en-GB"/>
              <a:t>Hybrid plagiarism: A mixture of perfectly cited sources and copying of passages with no citations.</a:t>
            </a:r>
          </a:p>
          <a:p>
            <a:pPr marL="228600" indent="-228600">
              <a:buAutoNum type="arabicPeriod"/>
            </a:pPr>
            <a:r>
              <a:rPr lang="en-GB"/>
              <a:t>The Recycler /self-plagiarism - Submitting work you did for one class to a different one, or straight away recycling your old work for a different assignment and also failing to cite yourself in subsequent work that references the original. You could also be properly citing all sources in the work, nonetheless, leaving out any original thought, ideas, or points of view.</a:t>
            </a:r>
          </a:p>
          <a:p>
            <a:pPr marL="228600" indent="-228600">
              <a:buAutoNum type="arabicPeriod"/>
            </a:pPr>
            <a:r>
              <a:rPr lang="en-GB"/>
              <a:t>The 404 Error - All copied text is cited, but some citations are inaccurate or leading to non- existent sources.</a:t>
            </a:r>
          </a:p>
        </p:txBody>
      </p:sp>
      <p:sp>
        <p:nvSpPr>
          <p:cNvPr id="4" name="Slide Number Placeholder 3"/>
          <p:cNvSpPr>
            <a:spLocks noGrp="1"/>
          </p:cNvSpPr>
          <p:nvPr>
            <p:ph type="sldNum" sz="quarter" idx="5"/>
          </p:nvPr>
        </p:nvSpPr>
        <p:spPr/>
        <p:txBody>
          <a:bodyPr/>
          <a:lstStyle/>
          <a:p>
            <a:fld id="{737E9749-0E35-40C4-A491-1F6C5C244F58}" type="slidenum">
              <a:rPr lang="en-GB" smtClean="0"/>
              <a:t>28</a:t>
            </a:fld>
            <a:endParaRPr lang="en-GB"/>
          </a:p>
        </p:txBody>
      </p:sp>
    </p:spTree>
    <p:extLst>
      <p:ext uri="{BB962C8B-B14F-4D97-AF65-F5344CB8AC3E}">
        <p14:creationId xmlns:p14="http://schemas.microsoft.com/office/powerpoint/2010/main" val="19173484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Highlight some of the key information here, due date, date marks and feedback are returned, similarity percentage, mark/grade and where to find feedback</a:t>
            </a:r>
          </a:p>
        </p:txBody>
      </p:sp>
      <p:sp>
        <p:nvSpPr>
          <p:cNvPr id="4" name="Slide Number Placeholder 3"/>
          <p:cNvSpPr>
            <a:spLocks noGrp="1"/>
          </p:cNvSpPr>
          <p:nvPr>
            <p:ph type="sldNum" sz="quarter" idx="5"/>
          </p:nvPr>
        </p:nvSpPr>
        <p:spPr/>
        <p:txBody>
          <a:bodyPr/>
          <a:lstStyle/>
          <a:p>
            <a:fld id="{737E9749-0E35-40C4-A491-1F6C5C244F58}" type="slidenum">
              <a:rPr lang="en-GB" smtClean="0"/>
              <a:t>30</a:t>
            </a:fld>
            <a:endParaRPr lang="en-GB"/>
          </a:p>
        </p:txBody>
      </p:sp>
    </p:spTree>
    <p:extLst>
      <p:ext uri="{BB962C8B-B14F-4D97-AF65-F5344CB8AC3E}">
        <p14:creationId xmlns:p14="http://schemas.microsoft.com/office/powerpoint/2010/main" val="33069726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Again, go through this with students. They will have the opportunity to practice this at the end of the lecture with a paraphrasing task</a:t>
            </a:r>
          </a:p>
        </p:txBody>
      </p:sp>
      <p:sp>
        <p:nvSpPr>
          <p:cNvPr id="4" name="Slide Number Placeholder 3"/>
          <p:cNvSpPr>
            <a:spLocks noGrp="1"/>
          </p:cNvSpPr>
          <p:nvPr>
            <p:ph type="sldNum" sz="quarter" idx="5"/>
          </p:nvPr>
        </p:nvSpPr>
        <p:spPr/>
        <p:txBody>
          <a:bodyPr/>
          <a:lstStyle/>
          <a:p>
            <a:fld id="{737E9749-0E35-40C4-A491-1F6C5C244F58}" type="slidenum">
              <a:rPr lang="en-GB" smtClean="0"/>
              <a:t>31</a:t>
            </a:fld>
            <a:endParaRPr lang="en-GB"/>
          </a:p>
        </p:txBody>
      </p:sp>
    </p:spTree>
    <p:extLst>
      <p:ext uri="{BB962C8B-B14F-4D97-AF65-F5344CB8AC3E}">
        <p14:creationId xmlns:p14="http://schemas.microsoft.com/office/powerpoint/2010/main" val="38623296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Go over</a:t>
            </a:r>
          </a:p>
        </p:txBody>
      </p:sp>
      <p:sp>
        <p:nvSpPr>
          <p:cNvPr id="4" name="Slide Number Placeholder 3"/>
          <p:cNvSpPr>
            <a:spLocks noGrp="1"/>
          </p:cNvSpPr>
          <p:nvPr>
            <p:ph type="sldNum" sz="quarter" idx="5"/>
          </p:nvPr>
        </p:nvSpPr>
        <p:spPr/>
        <p:txBody>
          <a:bodyPr/>
          <a:lstStyle/>
          <a:p>
            <a:fld id="{737E9749-0E35-40C4-A491-1F6C5C244F58}" type="slidenum">
              <a:rPr lang="en-GB" smtClean="0"/>
              <a:t>33</a:t>
            </a:fld>
            <a:endParaRPr lang="en-GB"/>
          </a:p>
        </p:txBody>
      </p:sp>
    </p:spTree>
    <p:extLst>
      <p:ext uri="{BB962C8B-B14F-4D97-AF65-F5344CB8AC3E}">
        <p14:creationId xmlns:p14="http://schemas.microsoft.com/office/powerpoint/2010/main" val="23841257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Reiterate</a:t>
            </a:r>
          </a:p>
        </p:txBody>
      </p:sp>
      <p:sp>
        <p:nvSpPr>
          <p:cNvPr id="4" name="Slide Number Placeholder 3"/>
          <p:cNvSpPr>
            <a:spLocks noGrp="1"/>
          </p:cNvSpPr>
          <p:nvPr>
            <p:ph type="sldNum" sz="quarter" idx="5"/>
          </p:nvPr>
        </p:nvSpPr>
        <p:spPr/>
        <p:txBody>
          <a:bodyPr/>
          <a:lstStyle/>
          <a:p>
            <a:fld id="{737E9749-0E35-40C4-A491-1F6C5C244F58}" type="slidenum">
              <a:rPr lang="en-GB" smtClean="0"/>
              <a:t>34</a:t>
            </a:fld>
            <a:endParaRPr lang="en-GB"/>
          </a:p>
        </p:txBody>
      </p:sp>
    </p:spTree>
    <p:extLst>
      <p:ext uri="{BB962C8B-B14F-4D97-AF65-F5344CB8AC3E}">
        <p14:creationId xmlns:p14="http://schemas.microsoft.com/office/powerpoint/2010/main" val="35458079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Remind students it is far easier to this as you go along rather than trying to go back and find sources you have used at a later date</a:t>
            </a:r>
          </a:p>
        </p:txBody>
      </p:sp>
      <p:sp>
        <p:nvSpPr>
          <p:cNvPr id="4" name="Slide Number Placeholder 3"/>
          <p:cNvSpPr>
            <a:spLocks noGrp="1"/>
          </p:cNvSpPr>
          <p:nvPr>
            <p:ph type="sldNum" sz="quarter" idx="5"/>
          </p:nvPr>
        </p:nvSpPr>
        <p:spPr/>
        <p:txBody>
          <a:bodyPr/>
          <a:lstStyle/>
          <a:p>
            <a:fld id="{737E9749-0E35-40C4-A491-1F6C5C244F58}" type="slidenum">
              <a:rPr lang="en-GB" smtClean="0"/>
              <a:t>35</a:t>
            </a:fld>
            <a:endParaRPr lang="en-GB"/>
          </a:p>
        </p:txBody>
      </p:sp>
    </p:spTree>
    <p:extLst>
      <p:ext uri="{BB962C8B-B14F-4D97-AF65-F5344CB8AC3E}">
        <p14:creationId xmlns:p14="http://schemas.microsoft.com/office/powerpoint/2010/main" val="27754562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just some of the key information to record to make it easier to find later. </a:t>
            </a:r>
          </a:p>
        </p:txBody>
      </p:sp>
      <p:sp>
        <p:nvSpPr>
          <p:cNvPr id="4" name="Slide Number Placeholder 3"/>
          <p:cNvSpPr>
            <a:spLocks noGrp="1"/>
          </p:cNvSpPr>
          <p:nvPr>
            <p:ph type="sldNum" sz="quarter" idx="5"/>
          </p:nvPr>
        </p:nvSpPr>
        <p:spPr/>
        <p:txBody>
          <a:bodyPr/>
          <a:lstStyle/>
          <a:p>
            <a:fld id="{737E9749-0E35-40C4-A491-1F6C5C244F58}" type="slidenum">
              <a:rPr lang="en-GB" smtClean="0"/>
              <a:t>36</a:t>
            </a:fld>
            <a:endParaRPr lang="en-GB"/>
          </a:p>
        </p:txBody>
      </p:sp>
    </p:spTree>
    <p:extLst>
      <p:ext uri="{BB962C8B-B14F-4D97-AF65-F5344CB8AC3E}">
        <p14:creationId xmlns:p14="http://schemas.microsoft.com/office/powerpoint/2010/main" val="34833190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rPr>
              <a:t>Better to paraphrase as it shows a better </a:t>
            </a:r>
            <a:r>
              <a:rPr lang="en-US" sz="1200" err="1">
                <a:latin typeface="Arial" panose="020B0604020202020204" pitchFamily="34" charset="0"/>
              </a:rPr>
              <a:t>understanidn</a:t>
            </a:r>
            <a:r>
              <a:rPr lang="en-US" sz="1200">
                <a:latin typeface="Arial" panose="020B0604020202020204" pitchFamily="34" charset="0"/>
              </a:rPr>
              <a:t>, anyone can copy and paste quotes – it does not portray </a:t>
            </a:r>
            <a:r>
              <a:rPr lang="en-US" sz="1200" err="1">
                <a:latin typeface="Arial" panose="020B0604020202020204" pitchFamily="34" charset="0"/>
              </a:rPr>
              <a:t>understanidng</a:t>
            </a:r>
            <a:endParaRPr lang="en-US" sz="120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737E9749-0E35-40C4-A491-1F6C5C244F58}" type="slidenum">
              <a:rPr lang="en-GB" smtClean="0"/>
              <a:t>38</a:t>
            </a:fld>
            <a:endParaRPr lang="en-GB"/>
          </a:p>
        </p:txBody>
      </p:sp>
    </p:spTree>
    <p:extLst>
      <p:ext uri="{BB962C8B-B14F-4D97-AF65-F5344CB8AC3E}">
        <p14:creationId xmlns:p14="http://schemas.microsoft.com/office/powerpoint/2010/main" val="15726400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rPr>
              <a:t>Better to paraphrase as it shows a better </a:t>
            </a:r>
            <a:r>
              <a:rPr lang="en-US" sz="1200" err="1">
                <a:latin typeface="Arial" panose="020B0604020202020204" pitchFamily="34" charset="0"/>
              </a:rPr>
              <a:t>understanidn</a:t>
            </a:r>
            <a:r>
              <a:rPr lang="en-US" sz="1200">
                <a:latin typeface="Arial" panose="020B0604020202020204" pitchFamily="34" charset="0"/>
              </a:rPr>
              <a:t>, anyone can copy and paste quotes – it does not portray </a:t>
            </a:r>
            <a:r>
              <a:rPr lang="en-US" sz="1200" err="1">
                <a:latin typeface="Arial" panose="020B0604020202020204" pitchFamily="34" charset="0"/>
              </a:rPr>
              <a:t>understanidng</a:t>
            </a:r>
            <a:endParaRPr lang="en-US" sz="120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737E9749-0E35-40C4-A491-1F6C5C244F58}" type="slidenum">
              <a:rPr lang="en-GB" smtClean="0"/>
              <a:t>39</a:t>
            </a:fld>
            <a:endParaRPr lang="en-GB"/>
          </a:p>
        </p:txBody>
      </p:sp>
    </p:spTree>
    <p:extLst>
      <p:ext uri="{BB962C8B-B14F-4D97-AF65-F5344CB8AC3E}">
        <p14:creationId xmlns:p14="http://schemas.microsoft.com/office/powerpoint/2010/main" val="3361023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Point out that this is referenced in the reference list as per the medium</a:t>
            </a:r>
          </a:p>
        </p:txBody>
      </p:sp>
      <p:sp>
        <p:nvSpPr>
          <p:cNvPr id="4" name="Slide Number Placeholder 3"/>
          <p:cNvSpPr>
            <a:spLocks noGrp="1"/>
          </p:cNvSpPr>
          <p:nvPr>
            <p:ph type="sldNum" sz="quarter" idx="5"/>
          </p:nvPr>
        </p:nvSpPr>
        <p:spPr/>
        <p:txBody>
          <a:bodyPr/>
          <a:lstStyle/>
          <a:p>
            <a:fld id="{737E9749-0E35-40C4-A491-1F6C5C244F58}" type="slidenum">
              <a:rPr lang="en-GB" smtClean="0"/>
              <a:t>40</a:t>
            </a:fld>
            <a:endParaRPr lang="en-GB"/>
          </a:p>
        </p:txBody>
      </p:sp>
    </p:spTree>
    <p:extLst>
      <p:ext uri="{BB962C8B-B14F-4D97-AF65-F5344CB8AC3E}">
        <p14:creationId xmlns:p14="http://schemas.microsoft.com/office/powerpoint/2010/main" val="1346158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Which brings us on to Paraphrasing</a:t>
            </a:r>
          </a:p>
        </p:txBody>
      </p:sp>
      <p:sp>
        <p:nvSpPr>
          <p:cNvPr id="4" name="Slide Number Placeholder 3"/>
          <p:cNvSpPr>
            <a:spLocks noGrp="1"/>
          </p:cNvSpPr>
          <p:nvPr>
            <p:ph type="sldNum" sz="quarter" idx="5"/>
          </p:nvPr>
        </p:nvSpPr>
        <p:spPr/>
        <p:txBody>
          <a:bodyPr/>
          <a:lstStyle/>
          <a:p>
            <a:fld id="{737E9749-0E35-40C4-A491-1F6C5C244F58}" type="slidenum">
              <a:rPr lang="en-GB" smtClean="0"/>
              <a:t>43</a:t>
            </a:fld>
            <a:endParaRPr lang="en-GB"/>
          </a:p>
        </p:txBody>
      </p:sp>
    </p:spTree>
    <p:extLst>
      <p:ext uri="{BB962C8B-B14F-4D97-AF65-F5344CB8AC3E}">
        <p14:creationId xmlns:p14="http://schemas.microsoft.com/office/powerpoint/2010/main" val="25872816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Ask students what is paraphrasing. What they know about it?</a:t>
            </a:r>
          </a:p>
        </p:txBody>
      </p:sp>
      <p:sp>
        <p:nvSpPr>
          <p:cNvPr id="4" name="Slide Number Placeholder 3"/>
          <p:cNvSpPr>
            <a:spLocks noGrp="1"/>
          </p:cNvSpPr>
          <p:nvPr>
            <p:ph type="sldNum" sz="quarter" idx="5"/>
          </p:nvPr>
        </p:nvSpPr>
        <p:spPr/>
        <p:txBody>
          <a:bodyPr/>
          <a:lstStyle/>
          <a:p>
            <a:fld id="{737E9749-0E35-40C4-A491-1F6C5C244F58}" type="slidenum">
              <a:rPr lang="en-GB" smtClean="0"/>
              <a:t>48</a:t>
            </a:fld>
            <a:endParaRPr lang="en-GB"/>
          </a:p>
        </p:txBody>
      </p:sp>
    </p:spTree>
    <p:extLst>
      <p:ext uri="{BB962C8B-B14F-4D97-AF65-F5344CB8AC3E}">
        <p14:creationId xmlns:p14="http://schemas.microsoft.com/office/powerpoint/2010/main" val="39229428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n.b. Paraphrasing is using someone else’s idea and putting it into your own words. Summarising is providing a brief overview of someone else’s idea. You would only need to provide a page (or paragraph number) in your in-text citation if you are referring to a specific area or part of the text. You will need to use your judgement as to whether this is necessary. Place yourself in the shoes of the reader: are you referring to a whole work, concept, or a small section of it?</a:t>
            </a:r>
          </a:p>
        </p:txBody>
      </p:sp>
      <p:sp>
        <p:nvSpPr>
          <p:cNvPr id="4" name="Slide Number Placeholder 3"/>
          <p:cNvSpPr>
            <a:spLocks noGrp="1"/>
          </p:cNvSpPr>
          <p:nvPr>
            <p:ph type="sldNum" sz="quarter" idx="5"/>
          </p:nvPr>
        </p:nvSpPr>
        <p:spPr/>
        <p:txBody>
          <a:bodyPr/>
          <a:lstStyle/>
          <a:p>
            <a:fld id="{737E9749-0E35-40C4-A491-1F6C5C244F58}" type="slidenum">
              <a:rPr lang="en-GB" smtClean="0"/>
              <a:t>49</a:t>
            </a:fld>
            <a:endParaRPr lang="en-GB"/>
          </a:p>
        </p:txBody>
      </p:sp>
    </p:spTree>
    <p:extLst>
      <p:ext uri="{BB962C8B-B14F-4D97-AF65-F5344CB8AC3E}">
        <p14:creationId xmlns:p14="http://schemas.microsoft.com/office/powerpoint/2010/main" val="42851114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n.b. Paraphrasing is using someone else’s idea and putting it into your own words. Summarising is providing a brief overview of someone else’s idea. You would only need to provide a page (or paragraph number) in your in-text citation if you are referring to a specific area or part of the text. You will need to use your judgement as to whether this is necessary. Place yourself in the shoes of the reader: are you referring to a whole work, concept, or a small section of it?</a:t>
            </a:r>
          </a:p>
        </p:txBody>
      </p:sp>
      <p:sp>
        <p:nvSpPr>
          <p:cNvPr id="4" name="Slide Number Placeholder 3"/>
          <p:cNvSpPr>
            <a:spLocks noGrp="1"/>
          </p:cNvSpPr>
          <p:nvPr>
            <p:ph type="sldNum" sz="quarter" idx="5"/>
          </p:nvPr>
        </p:nvSpPr>
        <p:spPr/>
        <p:txBody>
          <a:bodyPr/>
          <a:lstStyle/>
          <a:p>
            <a:fld id="{737E9749-0E35-40C4-A491-1F6C5C244F58}" type="slidenum">
              <a:rPr lang="en-GB" smtClean="0"/>
              <a:t>55</a:t>
            </a:fld>
            <a:endParaRPr lang="en-GB"/>
          </a:p>
        </p:txBody>
      </p:sp>
    </p:spTree>
    <p:extLst>
      <p:ext uri="{BB962C8B-B14F-4D97-AF65-F5344CB8AC3E}">
        <p14:creationId xmlns:p14="http://schemas.microsoft.com/office/powerpoint/2010/main" val="32205711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Go over the difference</a:t>
            </a:r>
          </a:p>
        </p:txBody>
      </p:sp>
      <p:sp>
        <p:nvSpPr>
          <p:cNvPr id="4" name="Slide Number Placeholder 3"/>
          <p:cNvSpPr>
            <a:spLocks noGrp="1"/>
          </p:cNvSpPr>
          <p:nvPr>
            <p:ph type="sldNum" sz="quarter" idx="5"/>
          </p:nvPr>
        </p:nvSpPr>
        <p:spPr/>
        <p:txBody>
          <a:bodyPr/>
          <a:lstStyle/>
          <a:p>
            <a:fld id="{737E9749-0E35-40C4-A491-1F6C5C244F58}" type="slidenum">
              <a:rPr lang="en-GB" smtClean="0"/>
              <a:t>57</a:t>
            </a:fld>
            <a:endParaRPr lang="en-GB"/>
          </a:p>
        </p:txBody>
      </p:sp>
    </p:spTree>
    <p:extLst>
      <p:ext uri="{BB962C8B-B14F-4D97-AF65-F5344CB8AC3E}">
        <p14:creationId xmlns:p14="http://schemas.microsoft.com/office/powerpoint/2010/main" val="42514962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Go over the difference</a:t>
            </a:r>
          </a:p>
        </p:txBody>
      </p:sp>
      <p:sp>
        <p:nvSpPr>
          <p:cNvPr id="4" name="Slide Number Placeholder 3"/>
          <p:cNvSpPr>
            <a:spLocks noGrp="1"/>
          </p:cNvSpPr>
          <p:nvPr>
            <p:ph type="sldNum" sz="quarter" idx="5"/>
          </p:nvPr>
        </p:nvSpPr>
        <p:spPr/>
        <p:txBody>
          <a:bodyPr/>
          <a:lstStyle/>
          <a:p>
            <a:fld id="{737E9749-0E35-40C4-A491-1F6C5C244F58}" type="slidenum">
              <a:rPr lang="en-GB" smtClean="0"/>
              <a:t>58</a:t>
            </a:fld>
            <a:endParaRPr lang="en-GB"/>
          </a:p>
        </p:txBody>
      </p:sp>
    </p:spTree>
    <p:extLst>
      <p:ext uri="{BB962C8B-B14F-4D97-AF65-F5344CB8AC3E}">
        <p14:creationId xmlns:p14="http://schemas.microsoft.com/office/powerpoint/2010/main" val="28058344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Referenced the same way in the reference list regardless of direct or indirect</a:t>
            </a:r>
          </a:p>
        </p:txBody>
      </p:sp>
      <p:sp>
        <p:nvSpPr>
          <p:cNvPr id="4" name="Slide Number Placeholder 3"/>
          <p:cNvSpPr>
            <a:spLocks noGrp="1"/>
          </p:cNvSpPr>
          <p:nvPr>
            <p:ph type="sldNum" sz="quarter" idx="5"/>
          </p:nvPr>
        </p:nvSpPr>
        <p:spPr/>
        <p:txBody>
          <a:bodyPr/>
          <a:lstStyle/>
          <a:p>
            <a:fld id="{737E9749-0E35-40C4-A491-1F6C5C244F58}" type="slidenum">
              <a:rPr lang="en-GB" smtClean="0"/>
              <a:t>59</a:t>
            </a:fld>
            <a:endParaRPr lang="en-GB"/>
          </a:p>
        </p:txBody>
      </p:sp>
    </p:spTree>
    <p:extLst>
      <p:ext uri="{BB962C8B-B14F-4D97-AF65-F5344CB8AC3E}">
        <p14:creationId xmlns:p14="http://schemas.microsoft.com/office/powerpoint/2010/main" val="91125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Highlight that Books and E-books are referenced the same way</a:t>
            </a:r>
          </a:p>
        </p:txBody>
      </p:sp>
      <p:sp>
        <p:nvSpPr>
          <p:cNvPr id="4" name="Slide Number Placeholder 3"/>
          <p:cNvSpPr>
            <a:spLocks noGrp="1"/>
          </p:cNvSpPr>
          <p:nvPr>
            <p:ph type="sldNum" sz="quarter" idx="5"/>
          </p:nvPr>
        </p:nvSpPr>
        <p:spPr/>
        <p:txBody>
          <a:bodyPr/>
          <a:lstStyle/>
          <a:p>
            <a:fld id="{737E9749-0E35-40C4-A491-1F6C5C244F58}" type="slidenum">
              <a:rPr lang="en-GB" smtClean="0"/>
              <a:t>60</a:t>
            </a:fld>
            <a:endParaRPr lang="en-GB"/>
          </a:p>
        </p:txBody>
      </p:sp>
    </p:spTree>
    <p:extLst>
      <p:ext uri="{BB962C8B-B14F-4D97-AF65-F5344CB8AC3E}">
        <p14:creationId xmlns:p14="http://schemas.microsoft.com/office/powerpoint/2010/main" val="1691482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Reiterate that an </a:t>
            </a:r>
            <a:r>
              <a:rPr lang="en-GB" err="1"/>
              <a:t>ebook</a:t>
            </a:r>
            <a:r>
              <a:rPr lang="en-GB"/>
              <a:t> and a printed book are referenced the same way</a:t>
            </a:r>
          </a:p>
        </p:txBody>
      </p:sp>
      <p:sp>
        <p:nvSpPr>
          <p:cNvPr id="4" name="Slide Number Placeholder 3"/>
          <p:cNvSpPr>
            <a:spLocks noGrp="1"/>
          </p:cNvSpPr>
          <p:nvPr>
            <p:ph type="sldNum" sz="quarter" idx="5"/>
          </p:nvPr>
        </p:nvSpPr>
        <p:spPr/>
        <p:txBody>
          <a:bodyPr/>
          <a:lstStyle/>
          <a:p>
            <a:fld id="{737E9749-0E35-40C4-A491-1F6C5C244F58}" type="slidenum">
              <a:rPr lang="en-GB" smtClean="0"/>
              <a:t>61</a:t>
            </a:fld>
            <a:endParaRPr lang="en-GB"/>
          </a:p>
        </p:txBody>
      </p:sp>
    </p:spTree>
    <p:extLst>
      <p:ext uri="{BB962C8B-B14F-4D97-AF65-F5344CB8AC3E}">
        <p14:creationId xmlns:p14="http://schemas.microsoft.com/office/powerpoint/2010/main" val="36409933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Avoid using the </a:t>
            </a:r>
            <a:r>
              <a:rPr lang="en-GB" err="1"/>
              <a:t>ampisand</a:t>
            </a:r>
            <a:r>
              <a:rPr lang="en-GB"/>
              <a:t> &amp;</a:t>
            </a:r>
          </a:p>
        </p:txBody>
      </p:sp>
      <p:sp>
        <p:nvSpPr>
          <p:cNvPr id="4" name="Slide Number Placeholder 3"/>
          <p:cNvSpPr>
            <a:spLocks noGrp="1"/>
          </p:cNvSpPr>
          <p:nvPr>
            <p:ph type="sldNum" sz="quarter" idx="5"/>
          </p:nvPr>
        </p:nvSpPr>
        <p:spPr/>
        <p:txBody>
          <a:bodyPr/>
          <a:lstStyle/>
          <a:p>
            <a:fld id="{737E9749-0E35-40C4-A491-1F6C5C244F58}" type="slidenum">
              <a:rPr lang="en-GB" smtClean="0"/>
              <a:t>63</a:t>
            </a:fld>
            <a:endParaRPr lang="en-GB"/>
          </a:p>
        </p:txBody>
      </p:sp>
    </p:spTree>
    <p:extLst>
      <p:ext uri="{BB962C8B-B14F-4D97-AF65-F5344CB8AC3E}">
        <p14:creationId xmlns:p14="http://schemas.microsoft.com/office/powerpoint/2010/main" val="17934261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Avoid using the </a:t>
            </a:r>
            <a:r>
              <a:rPr lang="en-GB" err="1"/>
              <a:t>ampisand</a:t>
            </a:r>
            <a:r>
              <a:rPr lang="en-GB"/>
              <a:t> &amp;</a:t>
            </a:r>
          </a:p>
          <a:p>
            <a:endParaRPr lang="en-GB"/>
          </a:p>
        </p:txBody>
      </p:sp>
      <p:sp>
        <p:nvSpPr>
          <p:cNvPr id="4" name="Slide Number Placeholder 3"/>
          <p:cNvSpPr>
            <a:spLocks noGrp="1"/>
          </p:cNvSpPr>
          <p:nvPr>
            <p:ph type="sldNum" sz="quarter" idx="5"/>
          </p:nvPr>
        </p:nvSpPr>
        <p:spPr/>
        <p:txBody>
          <a:bodyPr/>
          <a:lstStyle/>
          <a:p>
            <a:fld id="{737E9749-0E35-40C4-A491-1F6C5C244F58}" type="slidenum">
              <a:rPr lang="en-GB" smtClean="0"/>
              <a:t>64</a:t>
            </a:fld>
            <a:endParaRPr lang="en-GB"/>
          </a:p>
        </p:txBody>
      </p:sp>
    </p:spTree>
    <p:extLst>
      <p:ext uri="{BB962C8B-B14F-4D97-AF65-F5344CB8AC3E}">
        <p14:creationId xmlns:p14="http://schemas.microsoft.com/office/powerpoint/2010/main" val="13746844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Revisit the previous slides. Reiterate that et al. for 4 or more is ok in text but in the list all authors must be listed</a:t>
            </a:r>
          </a:p>
        </p:txBody>
      </p:sp>
      <p:sp>
        <p:nvSpPr>
          <p:cNvPr id="4" name="Slide Number Placeholder 3"/>
          <p:cNvSpPr>
            <a:spLocks noGrp="1"/>
          </p:cNvSpPr>
          <p:nvPr>
            <p:ph type="sldNum" sz="quarter" idx="5"/>
          </p:nvPr>
        </p:nvSpPr>
        <p:spPr/>
        <p:txBody>
          <a:bodyPr/>
          <a:lstStyle/>
          <a:p>
            <a:fld id="{737E9749-0E35-40C4-A491-1F6C5C244F58}" type="slidenum">
              <a:rPr lang="en-GB" smtClean="0"/>
              <a:t>65</a:t>
            </a:fld>
            <a:endParaRPr lang="en-GB"/>
          </a:p>
        </p:txBody>
      </p:sp>
    </p:spTree>
    <p:extLst>
      <p:ext uri="{BB962C8B-B14F-4D97-AF65-F5344CB8AC3E}">
        <p14:creationId xmlns:p14="http://schemas.microsoft.com/office/powerpoint/2010/main" val="10868217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Reiterate, no bullet points or numbering, same font and size, alphabetical order, italics and </a:t>
            </a:r>
            <a:r>
              <a:rPr lang="en-GB" err="1"/>
              <a:t>puntuation</a:t>
            </a:r>
            <a:endParaRPr lang="en-GB"/>
          </a:p>
        </p:txBody>
      </p:sp>
      <p:sp>
        <p:nvSpPr>
          <p:cNvPr id="4" name="Slide Number Placeholder 3"/>
          <p:cNvSpPr>
            <a:spLocks noGrp="1"/>
          </p:cNvSpPr>
          <p:nvPr>
            <p:ph type="sldNum" sz="quarter" idx="5"/>
          </p:nvPr>
        </p:nvSpPr>
        <p:spPr/>
        <p:txBody>
          <a:bodyPr/>
          <a:lstStyle/>
          <a:p>
            <a:fld id="{737E9749-0E35-40C4-A491-1F6C5C244F58}" type="slidenum">
              <a:rPr lang="en-GB" smtClean="0"/>
              <a:t>66</a:t>
            </a:fld>
            <a:endParaRPr lang="en-GB"/>
          </a:p>
        </p:txBody>
      </p:sp>
    </p:spTree>
    <p:extLst>
      <p:ext uri="{BB962C8B-B14F-4D97-AF65-F5344CB8AC3E}">
        <p14:creationId xmlns:p14="http://schemas.microsoft.com/office/powerpoint/2010/main" val="20079679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Revisit the previous slides. Reiterate that et al. for 4 or more is ok in text but in the list all authors must be listed</a:t>
            </a:r>
          </a:p>
        </p:txBody>
      </p:sp>
      <p:sp>
        <p:nvSpPr>
          <p:cNvPr id="4" name="Slide Number Placeholder 3"/>
          <p:cNvSpPr>
            <a:spLocks noGrp="1"/>
          </p:cNvSpPr>
          <p:nvPr>
            <p:ph type="sldNum" sz="quarter" idx="5"/>
          </p:nvPr>
        </p:nvSpPr>
        <p:spPr/>
        <p:txBody>
          <a:bodyPr/>
          <a:lstStyle/>
          <a:p>
            <a:fld id="{737E9749-0E35-40C4-A491-1F6C5C244F58}" type="slidenum">
              <a:rPr lang="en-GB" smtClean="0"/>
              <a:t>73</a:t>
            </a:fld>
            <a:endParaRPr lang="en-GB"/>
          </a:p>
        </p:txBody>
      </p:sp>
    </p:spTree>
    <p:extLst>
      <p:ext uri="{BB962C8B-B14F-4D97-AF65-F5344CB8AC3E}">
        <p14:creationId xmlns:p14="http://schemas.microsoft.com/office/powerpoint/2010/main" val="217039305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Advise student to put the full </a:t>
            </a:r>
            <a:r>
              <a:rPr lang="en-GB" err="1"/>
              <a:t>url</a:t>
            </a:r>
            <a:r>
              <a:rPr lang="en-GB"/>
              <a:t> rather than a hyperlink. Remind there is no need for ordinal symbol on the date</a:t>
            </a:r>
          </a:p>
        </p:txBody>
      </p:sp>
      <p:sp>
        <p:nvSpPr>
          <p:cNvPr id="4" name="Slide Number Placeholder 3"/>
          <p:cNvSpPr>
            <a:spLocks noGrp="1"/>
          </p:cNvSpPr>
          <p:nvPr>
            <p:ph type="sldNum" sz="quarter" idx="5"/>
          </p:nvPr>
        </p:nvSpPr>
        <p:spPr/>
        <p:txBody>
          <a:bodyPr/>
          <a:lstStyle/>
          <a:p>
            <a:fld id="{737E9749-0E35-40C4-A491-1F6C5C244F58}" type="slidenum">
              <a:rPr lang="en-GB" smtClean="0"/>
              <a:t>80</a:t>
            </a:fld>
            <a:endParaRPr lang="en-GB"/>
          </a:p>
        </p:txBody>
      </p:sp>
    </p:spTree>
    <p:extLst>
      <p:ext uri="{BB962C8B-B14F-4D97-AF65-F5344CB8AC3E}">
        <p14:creationId xmlns:p14="http://schemas.microsoft.com/office/powerpoint/2010/main" val="37552089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Remind students that in text they can use </a:t>
            </a:r>
            <a:r>
              <a:rPr lang="en-GB" i="1"/>
              <a:t>et al. </a:t>
            </a:r>
            <a:r>
              <a:rPr lang="en-GB"/>
              <a:t>for 4 or more authors but in the reference list, all authors must be listed.</a:t>
            </a:r>
          </a:p>
        </p:txBody>
      </p:sp>
      <p:sp>
        <p:nvSpPr>
          <p:cNvPr id="4" name="Slide Number Placeholder 3"/>
          <p:cNvSpPr>
            <a:spLocks noGrp="1"/>
          </p:cNvSpPr>
          <p:nvPr>
            <p:ph type="sldNum" sz="quarter" idx="5"/>
          </p:nvPr>
        </p:nvSpPr>
        <p:spPr/>
        <p:txBody>
          <a:bodyPr/>
          <a:lstStyle/>
          <a:p>
            <a:fld id="{737E9749-0E35-40C4-A491-1F6C5C244F58}" type="slidenum">
              <a:rPr lang="en-GB" smtClean="0"/>
              <a:t>85</a:t>
            </a:fld>
            <a:endParaRPr lang="en-GB"/>
          </a:p>
        </p:txBody>
      </p:sp>
    </p:spTree>
    <p:extLst>
      <p:ext uri="{BB962C8B-B14F-4D97-AF65-F5344CB8AC3E}">
        <p14:creationId xmlns:p14="http://schemas.microsoft.com/office/powerpoint/2010/main" val="38762779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Remind them that if the article is only one page then it’s a </a:t>
            </a:r>
            <a:r>
              <a:rPr lang="en-GB" err="1"/>
              <a:t>singl</a:t>
            </a:r>
            <a:r>
              <a:rPr lang="en-GB"/>
              <a:t> ‘p’.</a:t>
            </a:r>
          </a:p>
        </p:txBody>
      </p:sp>
      <p:sp>
        <p:nvSpPr>
          <p:cNvPr id="4" name="Slide Number Placeholder 3"/>
          <p:cNvSpPr>
            <a:spLocks noGrp="1"/>
          </p:cNvSpPr>
          <p:nvPr>
            <p:ph type="sldNum" sz="quarter" idx="5"/>
          </p:nvPr>
        </p:nvSpPr>
        <p:spPr/>
        <p:txBody>
          <a:bodyPr/>
          <a:lstStyle/>
          <a:p>
            <a:fld id="{737E9749-0E35-40C4-A491-1F6C5C244F58}" type="slidenum">
              <a:rPr lang="en-GB" smtClean="0"/>
              <a:t>87</a:t>
            </a:fld>
            <a:endParaRPr lang="en-GB"/>
          </a:p>
        </p:txBody>
      </p:sp>
    </p:spTree>
    <p:extLst>
      <p:ext uri="{BB962C8B-B14F-4D97-AF65-F5344CB8AC3E}">
        <p14:creationId xmlns:p14="http://schemas.microsoft.com/office/powerpoint/2010/main" val="253995681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Remind them that if the article is only one page then it’s a </a:t>
            </a:r>
            <a:r>
              <a:rPr lang="en-GB" err="1"/>
              <a:t>singl</a:t>
            </a:r>
            <a:r>
              <a:rPr lang="en-GB"/>
              <a:t> ‘p’.</a:t>
            </a:r>
          </a:p>
        </p:txBody>
      </p:sp>
      <p:sp>
        <p:nvSpPr>
          <p:cNvPr id="4" name="Slide Number Placeholder 3"/>
          <p:cNvSpPr>
            <a:spLocks noGrp="1"/>
          </p:cNvSpPr>
          <p:nvPr>
            <p:ph type="sldNum" sz="quarter" idx="5"/>
          </p:nvPr>
        </p:nvSpPr>
        <p:spPr/>
        <p:txBody>
          <a:bodyPr/>
          <a:lstStyle/>
          <a:p>
            <a:fld id="{737E9749-0E35-40C4-A491-1F6C5C244F58}" type="slidenum">
              <a:rPr lang="en-GB" smtClean="0"/>
              <a:t>88</a:t>
            </a:fld>
            <a:endParaRPr lang="en-GB"/>
          </a:p>
        </p:txBody>
      </p:sp>
    </p:spTree>
    <p:extLst>
      <p:ext uri="{BB962C8B-B14F-4D97-AF65-F5344CB8AC3E}">
        <p14:creationId xmlns:p14="http://schemas.microsoft.com/office/powerpoint/2010/main" val="281400762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Explain that DOI is a digital object identifier</a:t>
            </a:r>
          </a:p>
        </p:txBody>
      </p:sp>
      <p:sp>
        <p:nvSpPr>
          <p:cNvPr id="4" name="Slide Number Placeholder 3"/>
          <p:cNvSpPr>
            <a:spLocks noGrp="1"/>
          </p:cNvSpPr>
          <p:nvPr>
            <p:ph type="sldNum" sz="quarter" idx="5"/>
          </p:nvPr>
        </p:nvSpPr>
        <p:spPr/>
        <p:txBody>
          <a:bodyPr/>
          <a:lstStyle/>
          <a:p>
            <a:fld id="{737E9749-0E35-40C4-A491-1F6C5C244F58}" type="slidenum">
              <a:rPr lang="en-GB" smtClean="0"/>
              <a:t>89</a:t>
            </a:fld>
            <a:endParaRPr lang="en-GB"/>
          </a:p>
        </p:txBody>
      </p:sp>
    </p:spTree>
    <p:extLst>
      <p:ext uri="{BB962C8B-B14F-4D97-AF65-F5344CB8AC3E}">
        <p14:creationId xmlns:p14="http://schemas.microsoft.com/office/powerpoint/2010/main" val="40430156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Explain that DOI is a digital object identifier</a:t>
            </a:r>
          </a:p>
        </p:txBody>
      </p:sp>
      <p:sp>
        <p:nvSpPr>
          <p:cNvPr id="4" name="Slide Number Placeholder 3"/>
          <p:cNvSpPr>
            <a:spLocks noGrp="1"/>
          </p:cNvSpPr>
          <p:nvPr>
            <p:ph type="sldNum" sz="quarter" idx="5"/>
          </p:nvPr>
        </p:nvSpPr>
        <p:spPr/>
        <p:txBody>
          <a:bodyPr/>
          <a:lstStyle/>
          <a:p>
            <a:fld id="{737E9749-0E35-40C4-A491-1F6C5C244F58}" type="slidenum">
              <a:rPr lang="en-GB" smtClean="0"/>
              <a:t>90</a:t>
            </a:fld>
            <a:endParaRPr lang="en-GB"/>
          </a:p>
        </p:txBody>
      </p:sp>
    </p:spTree>
    <p:extLst>
      <p:ext uri="{BB962C8B-B14F-4D97-AF65-F5344CB8AC3E}">
        <p14:creationId xmlns:p14="http://schemas.microsoft.com/office/powerpoint/2010/main" val="78740802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Explain that where there are multiple dates, they should go in chronological order – oldest first</a:t>
            </a:r>
          </a:p>
        </p:txBody>
      </p:sp>
      <p:sp>
        <p:nvSpPr>
          <p:cNvPr id="4" name="Slide Number Placeholder 3"/>
          <p:cNvSpPr>
            <a:spLocks noGrp="1"/>
          </p:cNvSpPr>
          <p:nvPr>
            <p:ph type="sldNum" sz="quarter" idx="5"/>
          </p:nvPr>
        </p:nvSpPr>
        <p:spPr/>
        <p:txBody>
          <a:bodyPr/>
          <a:lstStyle/>
          <a:p>
            <a:fld id="{737E9749-0E35-40C4-A491-1F6C5C244F58}" type="slidenum">
              <a:rPr lang="en-GB" smtClean="0"/>
              <a:t>107</a:t>
            </a:fld>
            <a:endParaRPr lang="en-GB"/>
          </a:p>
        </p:txBody>
      </p:sp>
    </p:spTree>
    <p:extLst>
      <p:ext uri="{BB962C8B-B14F-4D97-AF65-F5344CB8AC3E}">
        <p14:creationId xmlns:p14="http://schemas.microsoft.com/office/powerpoint/2010/main" val="141535637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Explain that where there are multiple dates, they should go in chronological order – oldest first</a:t>
            </a:r>
          </a:p>
        </p:txBody>
      </p:sp>
      <p:sp>
        <p:nvSpPr>
          <p:cNvPr id="4" name="Slide Number Placeholder 3"/>
          <p:cNvSpPr>
            <a:spLocks noGrp="1"/>
          </p:cNvSpPr>
          <p:nvPr>
            <p:ph type="sldNum" sz="quarter" idx="5"/>
          </p:nvPr>
        </p:nvSpPr>
        <p:spPr/>
        <p:txBody>
          <a:bodyPr/>
          <a:lstStyle/>
          <a:p>
            <a:fld id="{737E9749-0E35-40C4-A491-1F6C5C244F58}" type="slidenum">
              <a:rPr lang="en-GB" smtClean="0"/>
              <a:t>108</a:t>
            </a:fld>
            <a:endParaRPr lang="en-GB"/>
          </a:p>
        </p:txBody>
      </p:sp>
    </p:spTree>
    <p:extLst>
      <p:ext uri="{BB962C8B-B14F-4D97-AF65-F5344CB8AC3E}">
        <p14:creationId xmlns:p14="http://schemas.microsoft.com/office/powerpoint/2010/main" val="61875255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Explain that where there are multiple dates, they should go in chronological order – oldest first</a:t>
            </a:r>
          </a:p>
        </p:txBody>
      </p:sp>
      <p:sp>
        <p:nvSpPr>
          <p:cNvPr id="4" name="Slide Number Placeholder 3"/>
          <p:cNvSpPr>
            <a:spLocks noGrp="1"/>
          </p:cNvSpPr>
          <p:nvPr>
            <p:ph type="sldNum" sz="quarter" idx="5"/>
          </p:nvPr>
        </p:nvSpPr>
        <p:spPr/>
        <p:txBody>
          <a:bodyPr/>
          <a:lstStyle/>
          <a:p>
            <a:fld id="{737E9749-0E35-40C4-A491-1F6C5C244F58}" type="slidenum">
              <a:rPr lang="en-GB" smtClean="0"/>
              <a:t>110</a:t>
            </a:fld>
            <a:endParaRPr lang="en-GB"/>
          </a:p>
        </p:txBody>
      </p:sp>
    </p:spTree>
    <p:extLst>
      <p:ext uri="{BB962C8B-B14F-4D97-AF65-F5344CB8AC3E}">
        <p14:creationId xmlns:p14="http://schemas.microsoft.com/office/powerpoint/2010/main" val="233009404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Explain that where there are multiple dates, they should go in chronological order – oldest first</a:t>
            </a:r>
          </a:p>
        </p:txBody>
      </p:sp>
      <p:sp>
        <p:nvSpPr>
          <p:cNvPr id="4" name="Slide Number Placeholder 3"/>
          <p:cNvSpPr>
            <a:spLocks noGrp="1"/>
          </p:cNvSpPr>
          <p:nvPr>
            <p:ph type="sldNum" sz="quarter" idx="5"/>
          </p:nvPr>
        </p:nvSpPr>
        <p:spPr/>
        <p:txBody>
          <a:bodyPr/>
          <a:lstStyle/>
          <a:p>
            <a:fld id="{737E9749-0E35-40C4-A491-1F6C5C244F58}" type="slidenum">
              <a:rPr lang="en-GB" smtClean="0"/>
              <a:t>111</a:t>
            </a:fld>
            <a:endParaRPr lang="en-GB"/>
          </a:p>
        </p:txBody>
      </p:sp>
    </p:spTree>
    <p:extLst>
      <p:ext uri="{BB962C8B-B14F-4D97-AF65-F5344CB8AC3E}">
        <p14:creationId xmlns:p14="http://schemas.microsoft.com/office/powerpoint/2010/main" val="239578612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7E9749-0E35-40C4-A491-1F6C5C244F58}" type="slidenum">
              <a:rPr lang="en-GB" smtClean="0"/>
              <a:t>113</a:t>
            </a:fld>
            <a:endParaRPr lang="en-GB"/>
          </a:p>
        </p:txBody>
      </p:sp>
    </p:spTree>
    <p:extLst>
      <p:ext uri="{BB962C8B-B14F-4D97-AF65-F5344CB8AC3E}">
        <p14:creationId xmlns:p14="http://schemas.microsoft.com/office/powerpoint/2010/main" val="346589181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Get them to complete the paraphrasing task on Moodle and ask them to submit their piece and reference list to the appropriate link on Moodle. Get them to check their similarity. Feedback as you go. </a:t>
            </a:r>
          </a:p>
        </p:txBody>
      </p:sp>
      <p:sp>
        <p:nvSpPr>
          <p:cNvPr id="4" name="Slide Number Placeholder 3"/>
          <p:cNvSpPr>
            <a:spLocks noGrp="1"/>
          </p:cNvSpPr>
          <p:nvPr>
            <p:ph type="sldNum" sz="quarter" idx="5"/>
          </p:nvPr>
        </p:nvSpPr>
        <p:spPr/>
        <p:txBody>
          <a:bodyPr/>
          <a:lstStyle/>
          <a:p>
            <a:fld id="{737E9749-0E35-40C4-A491-1F6C5C244F58}" type="slidenum">
              <a:rPr lang="en-GB" smtClean="0"/>
              <a:t>114</a:t>
            </a:fld>
            <a:endParaRPr lang="en-GB"/>
          </a:p>
        </p:txBody>
      </p:sp>
    </p:spTree>
    <p:extLst>
      <p:ext uri="{BB962C8B-B14F-4D97-AF65-F5344CB8AC3E}">
        <p14:creationId xmlns:p14="http://schemas.microsoft.com/office/powerpoint/2010/main" val="132624228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7E9749-0E35-40C4-A491-1F6C5C244F58}" type="slidenum">
              <a:rPr lang="en-GB" smtClean="0"/>
              <a:t>115</a:t>
            </a:fld>
            <a:endParaRPr lang="en-GB"/>
          </a:p>
        </p:txBody>
      </p:sp>
    </p:spTree>
    <p:extLst>
      <p:ext uri="{BB962C8B-B14F-4D97-AF65-F5344CB8AC3E}">
        <p14:creationId xmlns:p14="http://schemas.microsoft.com/office/powerpoint/2010/main" val="92423371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Highlight to student that this is where words such as </a:t>
            </a:r>
            <a:r>
              <a:rPr lang="en-GB" err="1"/>
              <a:t>xxxx</a:t>
            </a:r>
            <a:r>
              <a:rPr lang="en-GB"/>
              <a:t> suggests, support, according to……….this is </a:t>
            </a:r>
            <a:r>
              <a:rPr lang="en-GB" b="1">
                <a:solidFill>
                  <a:srgbClr val="FF0000"/>
                </a:solidFill>
              </a:rPr>
              <a:t>directly</a:t>
            </a:r>
            <a:r>
              <a:rPr lang="en-GB"/>
              <a:t> telling us that the author has said this</a:t>
            </a:r>
          </a:p>
        </p:txBody>
      </p:sp>
      <p:sp>
        <p:nvSpPr>
          <p:cNvPr id="4" name="Slide Number Placeholder 3"/>
          <p:cNvSpPr>
            <a:spLocks noGrp="1"/>
          </p:cNvSpPr>
          <p:nvPr>
            <p:ph type="sldNum" sz="quarter" idx="5"/>
          </p:nvPr>
        </p:nvSpPr>
        <p:spPr/>
        <p:txBody>
          <a:bodyPr/>
          <a:lstStyle/>
          <a:p>
            <a:fld id="{737E9749-0E35-40C4-A491-1F6C5C244F58}" type="slidenum">
              <a:rPr lang="en-GB" smtClean="0"/>
              <a:t>118</a:t>
            </a:fld>
            <a:endParaRPr lang="en-GB"/>
          </a:p>
        </p:txBody>
      </p:sp>
    </p:spTree>
    <p:extLst>
      <p:ext uri="{BB962C8B-B14F-4D97-AF65-F5344CB8AC3E}">
        <p14:creationId xmlns:p14="http://schemas.microsoft.com/office/powerpoint/2010/main" val="395422897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 over some of the common errors in referencing</a:t>
            </a:r>
          </a:p>
          <a:p>
            <a:r>
              <a:rPr lang="en-GB" dirty="0"/>
              <a:t>Forgetting to include date</a:t>
            </a:r>
          </a:p>
          <a:p>
            <a:r>
              <a:rPr lang="en-GB" dirty="0"/>
              <a:t>Forgetting to format the reference list including italics or other…</a:t>
            </a:r>
          </a:p>
          <a:p>
            <a:r>
              <a:rPr lang="en-GB" dirty="0"/>
              <a:t>Adding initials to in text citations Jones, H. (2026) noted… is incorrect Jones (2006) </a:t>
            </a:r>
            <a:r>
              <a:rPr lang="en-GB"/>
              <a:t>noted iscorrect</a:t>
            </a:r>
            <a:endParaRPr lang="en-GB" dirty="0"/>
          </a:p>
        </p:txBody>
      </p:sp>
      <p:sp>
        <p:nvSpPr>
          <p:cNvPr id="4" name="Slide Number Placeholder 3"/>
          <p:cNvSpPr>
            <a:spLocks noGrp="1"/>
          </p:cNvSpPr>
          <p:nvPr>
            <p:ph type="sldNum" sz="quarter" idx="5"/>
          </p:nvPr>
        </p:nvSpPr>
        <p:spPr/>
        <p:txBody>
          <a:bodyPr/>
          <a:lstStyle/>
          <a:p>
            <a:fld id="{737E9749-0E35-40C4-A491-1F6C5C244F58}" type="slidenum">
              <a:rPr lang="en-GB" smtClean="0"/>
              <a:t>121</a:t>
            </a:fld>
            <a:endParaRPr lang="en-GB"/>
          </a:p>
        </p:txBody>
      </p:sp>
    </p:spTree>
    <p:extLst>
      <p:ext uri="{BB962C8B-B14F-4D97-AF65-F5344CB8AC3E}">
        <p14:creationId xmlns:p14="http://schemas.microsoft.com/office/powerpoint/2010/main" val="190817918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Click the link/ picture to take you the page</a:t>
            </a:r>
          </a:p>
        </p:txBody>
      </p:sp>
      <p:sp>
        <p:nvSpPr>
          <p:cNvPr id="4" name="Slide Number Placeholder 3"/>
          <p:cNvSpPr>
            <a:spLocks noGrp="1"/>
          </p:cNvSpPr>
          <p:nvPr>
            <p:ph type="sldNum" sz="quarter" idx="5"/>
          </p:nvPr>
        </p:nvSpPr>
        <p:spPr/>
        <p:txBody>
          <a:bodyPr/>
          <a:lstStyle/>
          <a:p>
            <a:fld id="{737E9749-0E35-40C4-A491-1F6C5C244F58}" type="slidenum">
              <a:rPr lang="en-GB" smtClean="0"/>
              <a:t>122</a:t>
            </a:fld>
            <a:endParaRPr lang="en-GB"/>
          </a:p>
        </p:txBody>
      </p:sp>
    </p:spTree>
    <p:extLst>
      <p:ext uri="{BB962C8B-B14F-4D97-AF65-F5344CB8AC3E}">
        <p14:creationId xmlns:p14="http://schemas.microsoft.com/office/powerpoint/2010/main" val="2017132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614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0849C-3569-87AC-5303-DEC049B5C88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D33653B-BD6D-45D2-1E9A-237AAF6F38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C645544-D271-C112-4B66-A81A169F8349}"/>
              </a:ext>
            </a:extLst>
          </p:cNvPr>
          <p:cNvSpPr>
            <a:spLocks noGrp="1"/>
          </p:cNvSpPr>
          <p:nvPr>
            <p:ph type="dt" sz="half" idx="10"/>
          </p:nvPr>
        </p:nvSpPr>
        <p:spPr/>
        <p:txBody>
          <a:bodyPr/>
          <a:lstStyle/>
          <a:p>
            <a:fld id="{C9F2051D-C22D-4143-A15D-2930F96F52F6}" type="datetimeFigureOut">
              <a:rPr lang="en-GB" smtClean="0"/>
              <a:t>27/08/2026</a:t>
            </a:fld>
            <a:endParaRPr lang="en-GB"/>
          </a:p>
        </p:txBody>
      </p:sp>
      <p:sp>
        <p:nvSpPr>
          <p:cNvPr id="5" name="Footer Placeholder 4">
            <a:extLst>
              <a:ext uri="{FF2B5EF4-FFF2-40B4-BE49-F238E27FC236}">
                <a16:creationId xmlns:a16="http://schemas.microsoft.com/office/drawing/2014/main" id="{807E4D95-EADE-CD7C-861B-0A4C2F278A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F6A200-6544-E1B1-E39C-FFED63E4F33E}"/>
              </a:ext>
            </a:extLst>
          </p:cNvPr>
          <p:cNvSpPr>
            <a:spLocks noGrp="1"/>
          </p:cNvSpPr>
          <p:nvPr>
            <p:ph type="sldNum" sz="quarter" idx="12"/>
          </p:nvPr>
        </p:nvSpPr>
        <p:spPr/>
        <p:txBody>
          <a:bodyPr/>
          <a:lstStyle/>
          <a:p>
            <a:fld id="{2188E393-9B3F-4F1A-A4E0-E1EDE9055574}" type="slidenum">
              <a:rPr lang="en-GB" smtClean="0"/>
              <a:t>‹#›</a:t>
            </a:fld>
            <a:endParaRPr lang="en-GB"/>
          </a:p>
        </p:txBody>
      </p:sp>
    </p:spTree>
    <p:extLst>
      <p:ext uri="{BB962C8B-B14F-4D97-AF65-F5344CB8AC3E}">
        <p14:creationId xmlns:p14="http://schemas.microsoft.com/office/powerpoint/2010/main" val="3825077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091862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99506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583631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843239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711926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7831724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664595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055377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2415438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6952525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594548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9462804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376703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928021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51A19B51-0D45-457F-B13E-2F28EAE6A722}" type="datetimeFigureOut">
              <a:rPr lang="en-GB" smtClean="0"/>
              <a:t>27/08/2026</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793434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51A19B51-0D45-457F-B13E-2F28EAE6A722}" type="datetimeFigureOut">
              <a:rPr lang="en-GB" smtClean="0"/>
              <a:t>27/08/2026</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4726132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51A19B51-0D45-457F-B13E-2F28EAE6A722}" type="datetimeFigureOut">
              <a:rPr lang="en-GB" smtClean="0"/>
              <a:t>27/08/2026</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54124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endParaRPr lang="en-GB"/>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a:t>
            </a:r>
            <a:r>
              <a:rPr lang="en-US" err="1"/>
              <a:t>levelflkfdl</a:t>
            </a:r>
            <a:r>
              <a:rPr lang="en-US"/>
              <a:t>;</a:t>
            </a:r>
          </a:p>
          <a:p>
            <a:pPr lvl="4"/>
            <a:r>
              <a:rPr lang="en-US"/>
              <a:t>Fifth level</a:t>
            </a:r>
            <a:endParaRPr lang="en-GB"/>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51A19B51-0D45-457F-B13E-2F28EAE6A722}" type="datetimeFigureOut">
              <a:rPr lang="en-GB" smtClean="0"/>
              <a:t>27/08/2026</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14569034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51A19B51-0D45-457F-B13E-2F28EAE6A722}" type="datetimeFigureOut">
              <a:rPr lang="en-GB" smtClean="0"/>
              <a:t>27/08/2026</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0719377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51A19B51-0D45-457F-B13E-2F28EAE6A722}" type="datetimeFigureOut">
              <a:rPr lang="en-GB" smtClean="0"/>
              <a:t>27/08/2026</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6116559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51A19B51-0D45-457F-B13E-2F28EAE6A722}" type="datetimeFigureOut">
              <a:rPr lang="en-GB" smtClean="0"/>
              <a:t>27/08/2026</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2764387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51A19B51-0D45-457F-B13E-2F28EAE6A722}" type="datetimeFigureOut">
              <a:rPr lang="en-GB" smtClean="0"/>
              <a:t>27/08/2026</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34780154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51A19B51-0D45-457F-B13E-2F28EAE6A722}" type="datetimeFigureOut">
              <a:rPr lang="en-GB" smtClean="0"/>
              <a:t>27/08/2026</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018092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51A19B51-0D45-457F-B13E-2F28EAE6A722}" type="datetimeFigureOut">
              <a:rPr lang="en-GB" smtClean="0"/>
              <a:t>27/08/2026</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7744505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51A19B51-0D45-457F-B13E-2F28EAE6A722}" type="datetimeFigureOut">
              <a:rPr lang="en-GB" smtClean="0"/>
              <a:t>27/08/2026</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7881994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2.png"/><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2.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image" Target="../media/image14.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image" Target="../media/image16.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5.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F2051D-C22D-4143-A15D-2930F96F52F6}" type="datetimeFigureOut">
              <a:rPr lang="en-GB" smtClean="0"/>
              <a:t>27/08/2026</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88E393-9B3F-4F1A-A4E0-E1EDE9055574}"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964945137"/>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209102153"/>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4032180139"/>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4096710"/>
      </p:ext>
    </p:extLst>
  </p:cSld>
  <p:clrMap bg1="lt1" tx1="dk1" bg2="lt2" tx2="dk2" accent1="accent1" accent2="accent2" accent3="accent3" accent4="accent4" accent5="accent5" accent6="accent6" hlink="hlink" folHlink="folHlink"/>
  <p:sldLayoutIdLst>
    <p:sldLayoutId id="2147483678" r:id="rId1"/>
    <p:sldLayoutId id="2147483679"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A19B51-0D45-457F-B13E-2F28EAE6A722}" type="datetimeFigureOut">
              <a:rPr lang="en-GB" smtClean="0"/>
              <a:t>27/08/2026</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B01440-DAD1-442B-B960-439509CB9D9E}"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userDrawn="1">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userDrawn="1"/>
        </p:nvPicPr>
        <p:blipFill>
          <a:blip r:embed="rId13"/>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18824382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hyperlink" Target="file:///C:\Users\n.young\Downloads\Polisi%20Camymddwyn%20Academaidd.pdf" TargetMode="External"/><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21.png"/><Relationship Id="rId5" Type="http://schemas.openxmlformats.org/officeDocument/2006/relationships/hyperlink" Target="file:///C:\Users\n.young\Downloads\Academic_Misconduct_Policy_2022-23.pdf" TargetMode="Externa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moodle.uwtsd.ac.uk/course/section.php?id=210394" TargetMode="External"/><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6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67.xml.rels><?xml version="1.0" encoding="UTF-8" standalone="yes"?>
<Relationships xmlns="http://schemas.openxmlformats.org/package/2006/relationships"><Relationship Id="rId2" Type="http://schemas.openxmlformats.org/officeDocument/2006/relationships/hyperlink" Target="https://www-citethemrightonline-com.uwtsd.idm.oclc.org/home" TargetMode="External"/><Relationship Id="rId1" Type="http://schemas.openxmlformats.org/officeDocument/2006/relationships/slideLayout" Target="../slideLayouts/slideLayout15.xml"/></Relationships>
</file>

<file path=ppt/slides/_rels/slide6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5.xml"/></Relationships>
</file>

<file path=ppt/slides/_rels/slide6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5.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7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5.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7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5.xml"/><Relationship Id="rId5" Type="http://schemas.openxmlformats.org/officeDocument/2006/relationships/image" Target="../media/image46.jpeg"/><Relationship Id="rId4" Type="http://schemas.openxmlformats.org/officeDocument/2006/relationships/image" Target="../media/image45.jpeg"/></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0.xml.rels><?xml version="1.0" encoding="UTF-8" standalone="yes"?>
<Relationships xmlns="http://schemas.openxmlformats.org/package/2006/relationships"><Relationship Id="rId3" Type="http://schemas.openxmlformats.org/officeDocument/2006/relationships/hyperlink" Target="https://www.early-education.org.uk/babies-learning-starts-first-day" TargetMode="External"/><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81.xml.rels><?xml version="1.0" encoding="UTF-8" standalone="yes"?>
<Relationships xmlns="http://schemas.openxmlformats.org/package/2006/relationships"><Relationship Id="rId2" Type="http://schemas.openxmlformats.org/officeDocument/2006/relationships/hyperlink" Target="https://www.nspcc.org.uk/what-is-child-abuse/" TargetMode="External"/><Relationship Id="rId1" Type="http://schemas.openxmlformats.org/officeDocument/2006/relationships/slideLayout" Target="../slideLayouts/slideLayout15.xml"/></Relationships>
</file>

<file path=ppt/slides/_rels/slide82.xml.rels><?xml version="1.0" encoding="UTF-8" standalone="yes"?>
<Relationships xmlns="http://schemas.openxmlformats.org/package/2006/relationships"><Relationship Id="rId3" Type="http://schemas.openxmlformats.org/officeDocument/2006/relationships/hyperlink" Target="https://www.youtube.com/watch?v=Txuq1sO8fkY" TargetMode="External"/><Relationship Id="rId2" Type="http://schemas.openxmlformats.org/officeDocument/2006/relationships/hyperlink" Target="https://www.youtube.com/watch?v=gIZ8PkLMMUo" TargetMode="External"/><Relationship Id="rId1" Type="http://schemas.openxmlformats.org/officeDocument/2006/relationships/slideLayout" Target="../slideLayouts/slideLayout15.xml"/></Relationships>
</file>

<file path=ppt/slides/_rels/slide83.xml.rels><?xml version="1.0" encoding="UTF-8" standalone="yes"?>
<Relationships xmlns="http://schemas.openxmlformats.org/package/2006/relationships"><Relationship Id="rId3" Type="http://schemas.openxmlformats.org/officeDocument/2006/relationships/hyperlink" Target="https://www.youtube.com/watch?v=Txuq1sO8fkY" TargetMode="External"/><Relationship Id="rId2" Type="http://schemas.openxmlformats.org/officeDocument/2006/relationships/hyperlink" Target="https://www.youtube.com/watch?v=gIZ8PkLMMUo" TargetMode="External"/><Relationship Id="rId1" Type="http://schemas.openxmlformats.org/officeDocument/2006/relationships/slideLayout" Target="../slideLayouts/slideLayout15.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7.xml.rels><?xml version="1.0" encoding="UTF-8" standalone="yes"?>
<Relationships xmlns="http://schemas.openxmlformats.org/package/2006/relationships"><Relationship Id="rId3" Type="http://schemas.openxmlformats.org/officeDocument/2006/relationships/hyperlink" Target="http://www.jstor.org/stable/44376239" TargetMode="External"/><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88.xml.rels><?xml version="1.0" encoding="UTF-8" standalone="yes"?>
<Relationships xmlns="http://schemas.openxmlformats.org/package/2006/relationships"><Relationship Id="rId3" Type="http://schemas.openxmlformats.org/officeDocument/2006/relationships/hyperlink" Target="http://www.jstor.org/stable/44376239" TargetMode="External"/><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5.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2.xml.rels><?xml version="1.0" encoding="UTF-8" standalone="yes"?>
<Relationships xmlns="http://schemas.openxmlformats.org/package/2006/relationships"><Relationship Id="rId2" Type="http://schemas.openxmlformats.org/officeDocument/2006/relationships/hyperlink" Target="https://early-education.org.uk/nursery-community-links/" TargetMode="External"/><Relationship Id="rId1" Type="http://schemas.openxmlformats.org/officeDocument/2006/relationships/slideLayout" Target="../slideLayouts/slideLayout15.xml"/></Relationships>
</file>

<file path=ppt/slides/_rels/slide93.xml.rels><?xml version="1.0" encoding="UTF-8" standalone="yes"?>
<Relationships xmlns="http://schemas.openxmlformats.org/package/2006/relationships"><Relationship Id="rId2" Type="http://schemas.openxmlformats.org/officeDocument/2006/relationships/hyperlink" Target="https://early-education.org.uk/nursery-community-links/" TargetMode="External"/><Relationship Id="rId1" Type="http://schemas.openxmlformats.org/officeDocument/2006/relationships/slideLayout" Target="../slideLayouts/slideLayout15.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6.xml.rels><?xml version="1.0" encoding="UTF-8" standalone="yes"?>
<Relationships xmlns="http://schemas.openxmlformats.org/package/2006/relationships"><Relationship Id="rId2" Type="http://schemas.openxmlformats.org/officeDocument/2006/relationships/hyperlink" Target="https://www.legislation.gov.uk/ukpga/1989/41/contents" TargetMode="External"/><Relationship Id="rId1" Type="http://schemas.openxmlformats.org/officeDocument/2006/relationships/slideLayout" Target="../slideLayouts/slideLayout15.xml"/></Relationships>
</file>

<file path=ppt/slides/_rels/slide97.xml.rels><?xml version="1.0" encoding="UTF-8" standalone="yes"?>
<Relationships xmlns="http://schemas.openxmlformats.org/package/2006/relationships"><Relationship Id="rId2" Type="http://schemas.openxmlformats.org/officeDocument/2006/relationships/hyperlink" Target="https://www.legislation.gov.uk/ukpga/1989/41/contents" TargetMode="External"/><Relationship Id="rId1" Type="http://schemas.openxmlformats.org/officeDocument/2006/relationships/slideLayout" Target="../slideLayouts/slideLayout15.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0.xml.rels><?xml version="1.0" encoding="UTF-8" standalone="yes"?>
<Relationships xmlns="http://schemas.openxmlformats.org/package/2006/relationships"><Relationship Id="rId2" Type="http://schemas.openxmlformats.org/officeDocument/2006/relationships/hyperlink" Target="https://www.legislation.gov.uk/anaw/2014/4/contents" TargetMode="External"/><Relationship Id="rId1" Type="http://schemas.openxmlformats.org/officeDocument/2006/relationships/slideLayout" Target="../slideLayouts/slideLayout15.xml"/></Relationships>
</file>

<file path=ppt/slides/_rels/slide101.xml.rels><?xml version="1.0" encoding="UTF-8" standalone="yes"?>
<Relationships xmlns="http://schemas.openxmlformats.org/package/2006/relationships"><Relationship Id="rId2" Type="http://schemas.openxmlformats.org/officeDocument/2006/relationships/hyperlink" Target="https://www.legislation.gov.uk/anaw/2014/4/contents" TargetMode="External"/><Relationship Id="rId1" Type="http://schemas.openxmlformats.org/officeDocument/2006/relationships/slideLayout" Target="../slideLayouts/slideLayout15.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10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10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10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15.xml"/><Relationship Id="rId4" Type="http://schemas.openxmlformats.org/officeDocument/2006/relationships/image" Target="../media/image49.jpeg"/></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5.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5.xml"/></Relationships>
</file>

<file path=ppt/slides/_rels/slide10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5.xml"/></Relationships>
</file>

<file path=ppt/slides/_rels/slide110.xml.rels><?xml version="1.0" encoding="UTF-8" standalone="yes"?>
<Relationships xmlns="http://schemas.openxmlformats.org/package/2006/relationships"><Relationship Id="rId3" Type="http://schemas.openxmlformats.org/officeDocument/2006/relationships/hyperlink" Target="https://aaronmullins.com/2020/01/19/beaches-for-writing-inspiration/" TargetMode="External"/><Relationship Id="rId2" Type="http://schemas.openxmlformats.org/officeDocument/2006/relationships/notesSlide" Target="../notesSlides/notesSlide43.xml"/><Relationship Id="rId1" Type="http://schemas.openxmlformats.org/officeDocument/2006/relationships/slideLayout" Target="../slideLayouts/slideLayout15.xml"/><Relationship Id="rId4" Type="http://schemas.openxmlformats.org/officeDocument/2006/relationships/hyperlink" Target="https://twitter.com/UNICEF/status/766156466264891392" TargetMode="External"/></Relationships>
</file>

<file path=ppt/slides/_rels/slide111.xml.rels><?xml version="1.0" encoding="UTF-8" standalone="yes"?>
<Relationships xmlns="http://schemas.openxmlformats.org/package/2006/relationships"><Relationship Id="rId3" Type="http://schemas.openxmlformats.org/officeDocument/2006/relationships/hyperlink" Target="https://aaronmullins.com/2020/01/19/beaches-for-writing-inspiration/" TargetMode="External"/><Relationship Id="rId2" Type="http://schemas.openxmlformats.org/officeDocument/2006/relationships/notesSlide" Target="../notesSlides/notesSlide44.xml"/><Relationship Id="rId1" Type="http://schemas.openxmlformats.org/officeDocument/2006/relationships/slideLayout" Target="../slideLayouts/slideLayout15.xml"/><Relationship Id="rId4" Type="http://schemas.openxmlformats.org/officeDocument/2006/relationships/hyperlink" Target="https://twitter.com/UNICEF/status/766156466264891392" TargetMode="External"/></Relationships>
</file>

<file path=ppt/slides/_rels/slide1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5.xml"/></Relationships>
</file>

<file path=ppt/slides/_rels/slide1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6.xml"/><Relationship Id="rId1" Type="http://schemas.openxmlformats.org/officeDocument/2006/relationships/slideLayout" Target="../slideLayouts/slideLayout15.xml"/></Relationships>
</file>

<file path=ppt/slides/_rels/slide1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7.xml"/><Relationship Id="rId1" Type="http://schemas.openxmlformats.org/officeDocument/2006/relationships/slideLayout" Target="../slideLayouts/slideLayout15.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5.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9.xml"/><Relationship Id="rId1" Type="http://schemas.openxmlformats.org/officeDocument/2006/relationships/slideLayout" Target="../slideLayouts/slideLayout15.xml"/></Relationships>
</file>

<file path=ppt/slides/_rels/slide122.xml.rels><?xml version="1.0" encoding="UTF-8" standalone="yes"?>
<Relationships xmlns="http://schemas.openxmlformats.org/package/2006/relationships"><Relationship Id="rId3" Type="http://schemas.openxmlformats.org/officeDocument/2006/relationships/hyperlink" Target="https://digitallearning.uwtsd.ac.uk/study-skills-resources.html" TargetMode="External"/><Relationship Id="rId2" Type="http://schemas.openxmlformats.org/officeDocument/2006/relationships/notesSlide" Target="../notesSlides/notesSlide50.xml"/><Relationship Id="rId1" Type="http://schemas.openxmlformats.org/officeDocument/2006/relationships/slideLayout" Target="../slideLayouts/slideLayout15.xml"/><Relationship Id="rId4" Type="http://schemas.openxmlformats.org/officeDocument/2006/relationships/image" Target="../media/image53.png"/></Relationships>
</file>

<file path=ppt/slides/_rels/slide123.xml.rels><?xml version="1.0" encoding="UTF-8" standalone="yes"?>
<Relationships xmlns="http://schemas.openxmlformats.org/package/2006/relationships"><Relationship Id="rId3" Type="http://schemas.openxmlformats.org/officeDocument/2006/relationships/hyperlink" Target="https://www.ncl.ac.uk/academic-skills-kit/good-academic-practice/plagiarism/how-to-quote/#:~:text=Quotation%20is%20one%20way%20to,effectively%20to%20support%20your%20argument" TargetMode="External"/><Relationship Id="rId2" Type="http://schemas.openxmlformats.org/officeDocument/2006/relationships/hyperlink" Target="http://www.lifehack.org/articles/lifestyle/7-reasons-why-beach-vacation-good-for-your-health.html" TargetMode="External"/><Relationship Id="rId1" Type="http://schemas.openxmlformats.org/officeDocument/2006/relationships/slideLayout" Target="../slideLayouts/slideLayout15.xml"/></Relationships>
</file>

<file path=ppt/slides/_rels/slide124.xml.rels><?xml version="1.0" encoding="UTF-8" standalone="yes"?>
<Relationships xmlns="http://schemas.openxmlformats.org/package/2006/relationships"><Relationship Id="rId3" Type="http://schemas.openxmlformats.org/officeDocument/2006/relationships/hyperlink" Target="https://www.brookes.ac.uk/students/academic-development/online-resources/paraphrasing" TargetMode="External"/><Relationship Id="rId2" Type="http://schemas.openxmlformats.org/officeDocument/2006/relationships/hyperlink" Target="https://learn.unizulu.ac.za/facultyOfArts/pluginfile.php/64200/mod_resource/content/0/Plagiarism%20and%20Paraphrasing.pdf" TargetMode="External"/><Relationship Id="rId1" Type="http://schemas.openxmlformats.org/officeDocument/2006/relationships/slideLayout" Target="../slideLayouts/slideLayout15.xml"/><Relationship Id="rId4" Type="http://schemas.openxmlformats.org/officeDocument/2006/relationships/hyperlink" Target="https://twitter.com/UNICEF/status/76615646626489139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0284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933AE7C-4909-B6AD-DEB9-4F32DC5339A3}"/>
              </a:ext>
            </a:extLst>
          </p:cNvPr>
          <p:cNvSpPr>
            <a:spLocks noGrp="1"/>
          </p:cNvSpPr>
          <p:nvPr>
            <p:ph idx="1"/>
          </p:nvPr>
        </p:nvSpPr>
        <p:spPr>
          <a:xfrm>
            <a:off x="243733" y="1908147"/>
            <a:ext cx="4535079" cy="3864989"/>
          </a:xfrm>
        </p:spPr>
        <p:txBody>
          <a:bodyPr/>
          <a:lstStyle/>
          <a:p>
            <a:r>
              <a:rPr lang="en-GB" sz="4800" dirty="0" err="1">
                <a:latin typeface="Arial" panose="020B0604020202020204" pitchFamily="34" charset="0"/>
                <a:cs typeface="Arial" panose="020B0604020202020204" pitchFamily="34" charset="0"/>
              </a:rPr>
              <a:t>Sgiliau</a:t>
            </a:r>
            <a:r>
              <a:rPr lang="en-GB" sz="4800" dirty="0">
                <a:latin typeface="Arial" panose="020B0604020202020204" pitchFamily="34" charset="0"/>
                <a:cs typeface="Arial" panose="020B0604020202020204" pitchFamily="34" charset="0"/>
              </a:rPr>
              <a:t> </a:t>
            </a:r>
            <a:r>
              <a:rPr lang="en-GB" sz="4800" dirty="0" err="1">
                <a:latin typeface="Arial" panose="020B0604020202020204" pitchFamily="34" charset="0"/>
                <a:cs typeface="Arial" panose="020B0604020202020204" pitchFamily="34" charset="0"/>
              </a:rPr>
              <a:t>Academaidd</a:t>
            </a:r>
            <a:endParaRPr lang="en-GB" sz="4800" dirty="0">
              <a:latin typeface="Arial" panose="020B0604020202020204" pitchFamily="34" charset="0"/>
              <a:cs typeface="Arial" panose="020B0604020202020204" pitchFamily="34" charset="0"/>
            </a:endParaRPr>
          </a:p>
          <a:p>
            <a:r>
              <a:rPr lang="en-GB" sz="4800" dirty="0">
                <a:latin typeface="Arial" panose="020B0604020202020204" pitchFamily="34" charset="0"/>
                <a:cs typeface="Arial" panose="020B0604020202020204" pitchFamily="34" charset="0"/>
              </a:rPr>
              <a:t>ECEY4012/C</a:t>
            </a:r>
          </a:p>
          <a:p>
            <a:r>
              <a:rPr lang="en-GB" sz="4800" dirty="0">
                <a:latin typeface="Arial" panose="020B0604020202020204" pitchFamily="34" charset="0"/>
                <a:cs typeface="Arial" panose="020B0604020202020204" pitchFamily="34" charset="0"/>
              </a:rPr>
              <a:t>Academic Skills</a:t>
            </a:r>
          </a:p>
          <a:p>
            <a:r>
              <a:rPr lang="en-GB" sz="4800" dirty="0">
                <a:latin typeface="Arial" panose="020B0604020202020204" pitchFamily="34" charset="0"/>
                <a:cs typeface="Arial" panose="020B0604020202020204" pitchFamily="34" charset="0"/>
              </a:rPr>
              <a:t>ECEY4012</a:t>
            </a:r>
          </a:p>
        </p:txBody>
      </p:sp>
    </p:spTree>
    <p:extLst>
      <p:ext uri="{BB962C8B-B14F-4D97-AF65-F5344CB8AC3E}">
        <p14:creationId xmlns:p14="http://schemas.microsoft.com/office/powerpoint/2010/main" val="39518772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2499A-BB28-9EB8-7EFA-989CFC82D4F8}"/>
              </a:ext>
            </a:extLst>
          </p:cNvPr>
          <p:cNvSpPr>
            <a:spLocks noGrp="1"/>
          </p:cNvSpPr>
          <p:nvPr>
            <p:ph type="ctrTitle"/>
          </p:nvPr>
        </p:nvSpPr>
        <p:spPr/>
        <p:txBody>
          <a:bodyPr>
            <a:normAutofit fontScale="90000"/>
          </a:bodyPr>
          <a:lstStyle/>
          <a:p>
            <a:pPr algn="l"/>
            <a:br>
              <a:rPr lang="en-US" dirty="0">
                <a:cs typeface="Arial"/>
              </a:rPr>
            </a:br>
            <a:br>
              <a:rPr lang="en-US" dirty="0">
                <a:cs typeface="Arial"/>
              </a:rPr>
            </a:br>
            <a:r>
              <a:rPr lang="en-US" sz="3600" dirty="0">
                <a:cs typeface="Arial"/>
              </a:rPr>
              <a:t>ECEY 4012 C-</a:t>
            </a:r>
            <a:r>
              <a:rPr lang="en-US" sz="3600" dirty="0" err="1">
                <a:cs typeface="Arial"/>
              </a:rPr>
              <a:t>Cyfeirnodi</a:t>
            </a:r>
            <a:r>
              <a:rPr lang="en-US" sz="3600" dirty="0">
                <a:cs typeface="Arial"/>
              </a:rPr>
              <a:t>, Ll</a:t>
            </a:r>
            <a:r>
              <a:rPr lang="en-GB" sz="3600" dirty="0">
                <a:cs typeface="Arial"/>
              </a:rPr>
              <a:t>ê</a:t>
            </a:r>
            <a:r>
              <a:rPr lang="en-US" sz="3600" dirty="0">
                <a:cs typeface="Arial"/>
              </a:rPr>
              <a:t>n-</a:t>
            </a:r>
            <a:r>
              <a:rPr lang="en-US" sz="3600" dirty="0" err="1">
                <a:cs typeface="Arial"/>
              </a:rPr>
              <a:t>ladrad</a:t>
            </a:r>
            <a:r>
              <a:rPr lang="en-US" sz="3600" dirty="0">
                <a:cs typeface="Arial"/>
              </a:rPr>
              <a:t>, Turnitin ac </a:t>
            </a:r>
            <a:r>
              <a:rPr lang="en-US" sz="3600" dirty="0" err="1">
                <a:cs typeface="Arial"/>
              </a:rPr>
              <a:t>Aralleirio</a:t>
            </a:r>
            <a:r>
              <a:rPr lang="en-US" sz="3600" dirty="0">
                <a:cs typeface="Arial"/>
              </a:rPr>
              <a:t>  </a:t>
            </a:r>
            <a:br>
              <a:rPr lang="en-US" sz="3600" dirty="0">
                <a:cs typeface="Arial"/>
              </a:rPr>
            </a:br>
            <a:r>
              <a:rPr lang="en-US" sz="3600" dirty="0">
                <a:solidFill>
                  <a:srgbClr val="2F5597"/>
                </a:solidFill>
                <a:cs typeface="Arial"/>
              </a:rPr>
              <a:t>ECEY4012- Referencing, Plagiarism, Turnitin and Paraphrasing</a:t>
            </a:r>
            <a:endParaRPr lang="en-US" dirty="0">
              <a:solidFill>
                <a:srgbClr val="2F5597"/>
              </a:solidFill>
              <a:cs typeface="Arial"/>
            </a:endParaRPr>
          </a:p>
        </p:txBody>
      </p:sp>
      <p:sp>
        <p:nvSpPr>
          <p:cNvPr id="3" name="Subtitle 2">
            <a:extLst>
              <a:ext uri="{FF2B5EF4-FFF2-40B4-BE49-F238E27FC236}">
                <a16:creationId xmlns:a16="http://schemas.microsoft.com/office/drawing/2014/main" id="{E3F5CA4A-EAD1-7AB4-6422-75A5D561A20A}"/>
              </a:ext>
            </a:extLst>
          </p:cNvPr>
          <p:cNvSpPr>
            <a:spLocks noGrp="1"/>
          </p:cNvSpPr>
          <p:nvPr>
            <p:ph type="subTitle" idx="1"/>
          </p:nvPr>
        </p:nvSpPr>
        <p:spPr/>
        <p:txBody>
          <a:bodyPr>
            <a:normAutofit fontScale="70000" lnSpcReduction="20000"/>
          </a:bodyPr>
          <a:lstStyle/>
          <a:p>
            <a:pPr>
              <a:lnSpc>
                <a:spcPct val="120000"/>
              </a:lnSpc>
            </a:pPr>
            <a:r>
              <a:rPr lang="en-GB" dirty="0"/>
              <a:t>Mae </a:t>
            </a:r>
            <a:r>
              <a:rPr lang="en-GB" dirty="0" err="1"/>
              <a:t>hwn</a:t>
            </a:r>
            <a:r>
              <a:rPr lang="en-GB" dirty="0"/>
              <a:t> </a:t>
            </a:r>
            <a:r>
              <a:rPr lang="en-GB" dirty="0" err="1"/>
              <a:t>yn</a:t>
            </a:r>
            <a:r>
              <a:rPr lang="en-GB" dirty="0"/>
              <a:t> </a:t>
            </a:r>
            <a:r>
              <a:rPr lang="en-GB" dirty="0" err="1"/>
              <a:t>Pwerbwynt</a:t>
            </a:r>
            <a:r>
              <a:rPr lang="en-GB" dirty="0"/>
              <a:t> hir. Ni </a:t>
            </a:r>
            <a:r>
              <a:rPr lang="en-GB" dirty="0" err="1"/>
              <a:t>fydd</a:t>
            </a:r>
            <a:r>
              <a:rPr lang="en-GB" dirty="0"/>
              <a:t> </a:t>
            </a:r>
            <a:r>
              <a:rPr lang="en-GB" dirty="0" err="1"/>
              <a:t>angen</a:t>
            </a:r>
            <a:r>
              <a:rPr lang="en-GB" dirty="0"/>
              <a:t> </a:t>
            </a:r>
            <a:r>
              <a:rPr lang="en-GB" dirty="0" err="1"/>
              <a:t>gwneud</a:t>
            </a:r>
            <a:r>
              <a:rPr lang="en-GB" dirty="0"/>
              <a:t> bob darn </a:t>
            </a:r>
            <a:r>
              <a:rPr lang="en-GB" dirty="0" err="1"/>
              <a:t>yn</a:t>
            </a:r>
            <a:r>
              <a:rPr lang="en-GB" dirty="0"/>
              <a:t> y </a:t>
            </a:r>
            <a:r>
              <a:rPr lang="en-GB" dirty="0" err="1"/>
              <a:t>darlith</a:t>
            </a:r>
            <a:r>
              <a:rPr lang="en-GB" dirty="0"/>
              <a:t> </a:t>
            </a:r>
            <a:r>
              <a:rPr lang="en-GB" dirty="0" err="1"/>
              <a:t>gan</a:t>
            </a:r>
            <a:r>
              <a:rPr lang="en-GB" dirty="0"/>
              <a:t> </a:t>
            </a:r>
            <a:r>
              <a:rPr lang="en-GB" dirty="0" err="1"/>
              <a:t>mae</a:t>
            </a:r>
            <a:r>
              <a:rPr lang="en-GB" dirty="0"/>
              <a:t> </a:t>
            </a:r>
            <a:r>
              <a:rPr lang="en-GB" dirty="0" err="1"/>
              <a:t>canllaw</a:t>
            </a:r>
            <a:r>
              <a:rPr lang="en-GB" dirty="0"/>
              <a:t> </a:t>
            </a:r>
            <a:r>
              <a:rPr lang="en-GB" dirty="0" err="1"/>
              <a:t>i</a:t>
            </a:r>
            <a:r>
              <a:rPr lang="en-GB" dirty="0"/>
              <a:t> </a:t>
            </a:r>
            <a:r>
              <a:rPr lang="en-GB" dirty="0" err="1"/>
              <a:t>ddefnyddio</a:t>
            </a:r>
            <a:r>
              <a:rPr lang="en-GB" dirty="0"/>
              <a:t> pan </a:t>
            </a:r>
            <a:r>
              <a:rPr lang="en-GB" dirty="0" err="1"/>
              <a:t>fo</a:t>
            </a:r>
            <a:r>
              <a:rPr lang="en-GB" dirty="0"/>
              <a:t> </a:t>
            </a:r>
            <a:r>
              <a:rPr lang="en-GB" dirty="0" err="1"/>
              <a:t>angen</a:t>
            </a:r>
            <a:r>
              <a:rPr lang="en-GB" dirty="0"/>
              <a:t>, </a:t>
            </a:r>
            <a:r>
              <a:rPr lang="en-GB" dirty="0" err="1"/>
              <a:t>yw</a:t>
            </a:r>
            <a:r>
              <a:rPr lang="en-GB" dirty="0"/>
              <a:t> </a:t>
            </a:r>
            <a:r>
              <a:rPr lang="en-GB" dirty="0" err="1"/>
              <a:t>llawer</a:t>
            </a:r>
            <a:r>
              <a:rPr lang="en-GB" dirty="0"/>
              <a:t> </a:t>
            </a:r>
            <a:r>
              <a:rPr lang="en-GB" dirty="0" err="1"/>
              <a:t>o’r</a:t>
            </a:r>
            <a:r>
              <a:rPr lang="en-GB" dirty="0"/>
              <a:t> </a:t>
            </a:r>
            <a:r>
              <a:rPr lang="en-GB" dirty="0" err="1"/>
              <a:t>sleidiau</a:t>
            </a:r>
            <a:r>
              <a:rPr lang="en-GB" dirty="0"/>
              <a:t>. Mae y </a:t>
            </a:r>
            <a:r>
              <a:rPr lang="en-GB" dirty="0" err="1"/>
              <a:t>cynnwys</a:t>
            </a:r>
            <a:r>
              <a:rPr lang="en-GB" dirty="0"/>
              <a:t> </a:t>
            </a:r>
            <a:r>
              <a:rPr lang="en-GB" dirty="0" err="1"/>
              <a:t>i</a:t>
            </a:r>
            <a:r>
              <a:rPr lang="en-GB" dirty="0"/>
              <a:t> </a:t>
            </a:r>
            <a:r>
              <a:rPr lang="en-GB" dirty="0" err="1"/>
              <a:t>helpu</a:t>
            </a:r>
            <a:r>
              <a:rPr lang="en-GB" dirty="0"/>
              <a:t> chi </a:t>
            </a:r>
            <a:r>
              <a:rPr lang="en-GB" dirty="0" err="1"/>
              <a:t>darganfod</a:t>
            </a:r>
            <a:r>
              <a:rPr lang="en-GB" dirty="0"/>
              <a:t> </a:t>
            </a:r>
            <a:r>
              <a:rPr lang="en-GB" dirty="0" err="1"/>
              <a:t>gwybodaeth</a:t>
            </a:r>
            <a:br>
              <a:rPr lang="en-GB" dirty="0"/>
            </a:br>
            <a:r>
              <a:rPr lang="en-GB" dirty="0">
                <a:solidFill>
                  <a:srgbClr val="2F5597"/>
                </a:solidFill>
              </a:rPr>
              <a:t>This is a long </a:t>
            </a:r>
            <a:r>
              <a:rPr lang="en-GB" dirty="0" err="1">
                <a:solidFill>
                  <a:srgbClr val="2F5597"/>
                </a:solidFill>
              </a:rPr>
              <a:t>Powerpoint</a:t>
            </a:r>
            <a:r>
              <a:rPr lang="en-GB" dirty="0">
                <a:solidFill>
                  <a:srgbClr val="2F5597"/>
                </a:solidFill>
              </a:rPr>
              <a:t>. Not all sections need to be covered in the lecture as much is guidance you can dip into when needed. The content below is to help you find information</a:t>
            </a:r>
            <a:br>
              <a:rPr lang="en-GB" dirty="0"/>
            </a:br>
            <a:endParaRPr lang="en-US" dirty="0"/>
          </a:p>
        </p:txBody>
      </p:sp>
    </p:spTree>
    <p:extLst>
      <p:ext uri="{BB962C8B-B14F-4D97-AF65-F5344CB8AC3E}">
        <p14:creationId xmlns:p14="http://schemas.microsoft.com/office/powerpoint/2010/main" val="27616877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49AB4-44BA-BF5E-C2DC-B58668ADE808}"/>
              </a:ext>
            </a:extLst>
          </p:cNvPr>
          <p:cNvSpPr>
            <a:spLocks noGrp="1"/>
          </p:cNvSpPr>
          <p:nvPr>
            <p:ph type="title"/>
          </p:nvPr>
        </p:nvSpPr>
        <p:spPr>
          <a:xfrm>
            <a:off x="1339645" y="328255"/>
            <a:ext cx="10515600" cy="586146"/>
          </a:xfrm>
        </p:spPr>
        <p:txBody>
          <a:bodyPr>
            <a:normAutofit fontScale="90000"/>
          </a:bodyPr>
          <a:lstStyle/>
          <a:p>
            <a:br>
              <a:rPr lang="en-GB" sz="2000" dirty="0"/>
            </a:br>
            <a:endParaRPr lang="en-GB" sz="2000" dirty="0"/>
          </a:p>
        </p:txBody>
      </p:sp>
      <p:sp>
        <p:nvSpPr>
          <p:cNvPr id="4" name="Content Placeholder 3">
            <a:extLst>
              <a:ext uri="{FF2B5EF4-FFF2-40B4-BE49-F238E27FC236}">
                <a16:creationId xmlns:a16="http://schemas.microsoft.com/office/drawing/2014/main" id="{9CEC7CC6-A955-BF34-2EA6-AE2CB2B38D61}"/>
              </a:ext>
            </a:extLst>
          </p:cNvPr>
          <p:cNvSpPr>
            <a:spLocks noGrp="1"/>
          </p:cNvSpPr>
          <p:nvPr>
            <p:ph sz="half" idx="1"/>
          </p:nvPr>
        </p:nvSpPr>
        <p:spPr>
          <a:xfrm>
            <a:off x="210590" y="371301"/>
            <a:ext cx="5458690" cy="5148349"/>
          </a:xfrm>
        </p:spPr>
        <p:txBody>
          <a:bodyPr>
            <a:normAutofit fontScale="62500" lnSpcReduction="20000"/>
          </a:bodyPr>
          <a:lstStyle/>
          <a:p>
            <a:pPr marL="0" indent="0">
              <a:spcBef>
                <a:spcPts val="0"/>
              </a:spcBef>
              <a:buNone/>
            </a:pPr>
            <a:r>
              <a:rPr lang="cy-GB" sz="3400" b="1" noProof="0" dirty="0"/>
              <a:t>Cynnwys</a:t>
            </a:r>
          </a:p>
          <a:p>
            <a:pPr marL="0">
              <a:spcBef>
                <a:spcPts val="0"/>
              </a:spcBef>
            </a:pPr>
            <a:r>
              <a:rPr lang="cy-GB" sz="2900" noProof="0" dirty="0"/>
              <a:t>Tudalen- 1-27- Llên-ladrad</a:t>
            </a:r>
          </a:p>
          <a:p>
            <a:pPr marL="0">
              <a:spcBef>
                <a:spcPts val="0"/>
              </a:spcBef>
            </a:pPr>
            <a:r>
              <a:rPr lang="cy-GB" sz="2900" noProof="0" dirty="0"/>
              <a:t>Tudalen- 28-33- </a:t>
            </a:r>
            <a:r>
              <a:rPr lang="cy-GB" sz="2900" noProof="0" dirty="0" err="1"/>
              <a:t>Turnitin</a:t>
            </a:r>
            <a:endParaRPr lang="cy-GB" sz="2900" noProof="0" dirty="0"/>
          </a:p>
          <a:p>
            <a:pPr marL="0">
              <a:spcBef>
                <a:spcPts val="0"/>
              </a:spcBef>
            </a:pPr>
            <a:r>
              <a:rPr lang="cy-GB" sz="2900" noProof="0" dirty="0"/>
              <a:t>Tudalen- 34-37- Cyflwyno cyfeirnodi</a:t>
            </a:r>
          </a:p>
          <a:p>
            <a:pPr marL="0">
              <a:spcBef>
                <a:spcPts val="0"/>
              </a:spcBef>
            </a:pPr>
            <a:r>
              <a:rPr lang="cy-GB" sz="2900" noProof="0" dirty="0"/>
              <a:t>Tudalen 38-47- Dyfyniadau</a:t>
            </a:r>
          </a:p>
          <a:p>
            <a:pPr marL="0">
              <a:spcBef>
                <a:spcPts val="0"/>
              </a:spcBef>
            </a:pPr>
            <a:r>
              <a:rPr lang="cy-GB" sz="2900" noProof="0" dirty="0"/>
              <a:t>Tudalen 48-55- Aralleirio</a:t>
            </a:r>
          </a:p>
          <a:p>
            <a:pPr marL="0">
              <a:spcBef>
                <a:spcPts val="0"/>
              </a:spcBef>
            </a:pPr>
            <a:r>
              <a:rPr lang="cy-GB" sz="2900" noProof="0" dirty="0"/>
              <a:t>Tudalen 56-66 Sut i gyfeirnodi</a:t>
            </a:r>
          </a:p>
          <a:p>
            <a:pPr marL="0">
              <a:spcBef>
                <a:spcPts val="0"/>
              </a:spcBef>
            </a:pPr>
            <a:r>
              <a:rPr lang="cy-GB" sz="2900" noProof="0" dirty="0"/>
              <a:t>Tudalen 67-70- </a:t>
            </a:r>
            <a:r>
              <a:rPr lang="cy-GB" sz="2900" noProof="0" dirty="0" err="1"/>
              <a:t>Cite</a:t>
            </a:r>
            <a:r>
              <a:rPr lang="cy-GB" sz="2900" noProof="0" dirty="0"/>
              <a:t> </a:t>
            </a:r>
            <a:r>
              <a:rPr lang="cy-GB" sz="2900" noProof="0" dirty="0" err="1"/>
              <a:t>them</a:t>
            </a:r>
            <a:r>
              <a:rPr lang="cy-GB" sz="2900" noProof="0" dirty="0"/>
              <a:t> </a:t>
            </a:r>
            <a:r>
              <a:rPr lang="cy-GB" sz="2900" noProof="0" dirty="0" err="1"/>
              <a:t>Right</a:t>
            </a:r>
            <a:endParaRPr lang="cy-GB" sz="2900" noProof="0" dirty="0"/>
          </a:p>
          <a:p>
            <a:pPr marL="0">
              <a:spcBef>
                <a:spcPts val="0"/>
              </a:spcBef>
            </a:pPr>
            <a:r>
              <a:rPr lang="cy-GB" sz="2900" noProof="0" dirty="0"/>
              <a:t>Tudalen 71- Tasg Dosbarth</a:t>
            </a:r>
          </a:p>
          <a:p>
            <a:pPr marL="0">
              <a:spcBef>
                <a:spcPts val="0"/>
              </a:spcBef>
            </a:pPr>
            <a:r>
              <a:rPr lang="cy-GB" sz="2900" noProof="0" dirty="0"/>
              <a:t>Tudalen 72-73 Cyfeirnodi llyfr wedi golygu</a:t>
            </a:r>
          </a:p>
          <a:p>
            <a:pPr marL="0">
              <a:spcBef>
                <a:spcPts val="0"/>
              </a:spcBef>
            </a:pPr>
            <a:r>
              <a:rPr lang="cy-GB" sz="2900" noProof="0" dirty="0"/>
              <a:t>Tudalen 74-76- Cyfeirnodi eilaidd</a:t>
            </a:r>
          </a:p>
          <a:p>
            <a:pPr marL="0">
              <a:spcBef>
                <a:spcPts val="0"/>
              </a:spcBef>
            </a:pPr>
            <a:r>
              <a:rPr lang="cy-GB" sz="2900" noProof="0" dirty="0"/>
              <a:t>Tudalen 77- Tasg Dosbarth</a:t>
            </a:r>
          </a:p>
          <a:p>
            <a:pPr marL="0">
              <a:spcBef>
                <a:spcPts val="0"/>
              </a:spcBef>
            </a:pPr>
            <a:r>
              <a:rPr lang="cy-GB" sz="2900" noProof="0" dirty="0"/>
              <a:t>Tudalen 78-102- Cyfeirnodi wahanol fathau o adnoddau</a:t>
            </a:r>
          </a:p>
          <a:p>
            <a:pPr marL="0">
              <a:spcBef>
                <a:spcPts val="0"/>
              </a:spcBef>
            </a:pPr>
            <a:r>
              <a:rPr lang="cy-GB" sz="2900" noProof="0" dirty="0"/>
              <a:t>Tudalen 103-105- Tasgau annibynnol</a:t>
            </a:r>
          </a:p>
          <a:p>
            <a:pPr marL="0">
              <a:spcBef>
                <a:spcPts val="0"/>
              </a:spcBef>
            </a:pPr>
            <a:r>
              <a:rPr lang="cy-GB" sz="2900" noProof="0" dirty="0"/>
              <a:t>Tudalen 106-112 Cyfeirnodi lluniau</a:t>
            </a:r>
          </a:p>
          <a:p>
            <a:pPr marL="0">
              <a:spcBef>
                <a:spcPts val="0"/>
              </a:spcBef>
            </a:pPr>
            <a:r>
              <a:rPr lang="cy-GB" sz="2900" noProof="0" dirty="0"/>
              <a:t>Tudalen 113- Cyfeirnodi mwy nag un adnodd gyda’r un awdur a dyddiad</a:t>
            </a:r>
          </a:p>
          <a:p>
            <a:pPr marL="0">
              <a:spcBef>
                <a:spcPts val="0"/>
              </a:spcBef>
            </a:pPr>
            <a:r>
              <a:rPr lang="cy-GB" sz="2900" noProof="0" dirty="0"/>
              <a:t>Tudalen 114-115- Tasg aralleirio</a:t>
            </a:r>
          </a:p>
          <a:p>
            <a:pPr marL="0">
              <a:spcBef>
                <a:spcPts val="0"/>
              </a:spcBef>
            </a:pPr>
            <a:r>
              <a:rPr lang="cy-GB" sz="2900" noProof="0" dirty="0"/>
              <a:t>Tudalen 116-119-Cymorth aralleirio</a:t>
            </a:r>
          </a:p>
          <a:p>
            <a:pPr marL="0">
              <a:spcBef>
                <a:spcPts val="0"/>
              </a:spcBef>
            </a:pPr>
            <a:r>
              <a:rPr lang="cy-GB" sz="2900" noProof="0" dirty="0"/>
              <a:t>Tudalen 120- Rhestr cyfeirnodi</a:t>
            </a:r>
          </a:p>
          <a:p>
            <a:pPr marL="0">
              <a:spcBef>
                <a:spcPts val="0"/>
              </a:spcBef>
            </a:pPr>
            <a:r>
              <a:rPr lang="cy-GB" sz="2900" noProof="0" dirty="0"/>
              <a:t>Tudalen 121- Trafod am camsyniadau </a:t>
            </a:r>
          </a:p>
          <a:p>
            <a:pPr marL="0">
              <a:spcBef>
                <a:spcPts val="0"/>
              </a:spcBef>
            </a:pPr>
            <a:r>
              <a:rPr lang="cy-GB" sz="2900" noProof="0" dirty="0"/>
              <a:t>Tudalen 122- Manylion y llyfrgell</a:t>
            </a:r>
          </a:p>
          <a:p>
            <a:pPr marL="0">
              <a:spcBef>
                <a:spcPts val="0"/>
              </a:spcBef>
            </a:pPr>
            <a:r>
              <a:rPr lang="cy-GB" sz="2900" noProof="0" dirty="0"/>
              <a:t>Tudalen  123-124- Rhestr cyfeiriadau</a:t>
            </a:r>
          </a:p>
          <a:p>
            <a:endParaRPr lang="cy-GB" sz="3400" noProof="0" dirty="0"/>
          </a:p>
          <a:p>
            <a:endParaRPr lang="en-GB" sz="2000" dirty="0"/>
          </a:p>
          <a:p>
            <a:endParaRPr lang="en-GB" sz="2000" dirty="0"/>
          </a:p>
          <a:p>
            <a:endParaRPr lang="en-GB" sz="2000" dirty="0"/>
          </a:p>
          <a:p>
            <a:endParaRPr lang="en-GB" sz="2000" dirty="0"/>
          </a:p>
          <a:p>
            <a:endParaRPr lang="en-GB" sz="2000" dirty="0"/>
          </a:p>
        </p:txBody>
      </p:sp>
      <p:sp>
        <p:nvSpPr>
          <p:cNvPr id="5" name="Content Placeholder 4">
            <a:extLst>
              <a:ext uri="{FF2B5EF4-FFF2-40B4-BE49-F238E27FC236}">
                <a16:creationId xmlns:a16="http://schemas.microsoft.com/office/drawing/2014/main" id="{FE10A922-DBA2-D51D-6B93-68C93756762F}"/>
              </a:ext>
            </a:extLst>
          </p:cNvPr>
          <p:cNvSpPr>
            <a:spLocks noGrp="1"/>
          </p:cNvSpPr>
          <p:nvPr>
            <p:ph sz="half" idx="2"/>
          </p:nvPr>
        </p:nvSpPr>
        <p:spPr>
          <a:xfrm>
            <a:off x="5829993" y="0"/>
            <a:ext cx="5924202" cy="5652655"/>
          </a:xfrm>
        </p:spPr>
        <p:txBody>
          <a:bodyPr>
            <a:noAutofit/>
          </a:bodyPr>
          <a:lstStyle/>
          <a:p>
            <a:pPr marL="0" indent="0">
              <a:lnSpc>
                <a:spcPct val="100000"/>
              </a:lnSpc>
              <a:spcBef>
                <a:spcPts val="0"/>
              </a:spcBef>
              <a:buNone/>
            </a:pPr>
            <a:r>
              <a:rPr lang="en-GB" sz="1800" b="1" dirty="0">
                <a:solidFill>
                  <a:srgbClr val="2F5597"/>
                </a:solidFill>
              </a:rPr>
              <a:t>Content</a:t>
            </a:r>
          </a:p>
          <a:p>
            <a:pPr marL="0">
              <a:lnSpc>
                <a:spcPct val="100000"/>
              </a:lnSpc>
              <a:spcBef>
                <a:spcPts val="0"/>
              </a:spcBef>
            </a:pPr>
            <a:r>
              <a:rPr lang="en-GB" sz="1600" dirty="0">
                <a:solidFill>
                  <a:srgbClr val="2F5597"/>
                </a:solidFill>
              </a:rPr>
              <a:t>Page- 1-27- Plagiarism</a:t>
            </a:r>
          </a:p>
          <a:p>
            <a:pPr marL="0">
              <a:lnSpc>
                <a:spcPct val="100000"/>
              </a:lnSpc>
              <a:spcBef>
                <a:spcPts val="0"/>
              </a:spcBef>
            </a:pPr>
            <a:r>
              <a:rPr lang="en-GB" sz="1600" dirty="0">
                <a:solidFill>
                  <a:srgbClr val="2F5597"/>
                </a:solidFill>
              </a:rPr>
              <a:t>Pages- 28-33- Turntable</a:t>
            </a:r>
          </a:p>
          <a:p>
            <a:pPr marL="0">
              <a:lnSpc>
                <a:spcPct val="100000"/>
              </a:lnSpc>
              <a:spcBef>
                <a:spcPts val="0"/>
              </a:spcBef>
            </a:pPr>
            <a:r>
              <a:rPr lang="en-GB" sz="1600" dirty="0">
                <a:solidFill>
                  <a:srgbClr val="2F5597"/>
                </a:solidFill>
              </a:rPr>
              <a:t>Page-34-37 Introduction of referencing</a:t>
            </a:r>
          </a:p>
          <a:p>
            <a:pPr marL="0">
              <a:lnSpc>
                <a:spcPct val="100000"/>
              </a:lnSpc>
              <a:spcBef>
                <a:spcPts val="0"/>
              </a:spcBef>
            </a:pPr>
            <a:r>
              <a:rPr lang="en-GB" sz="1600" dirty="0">
                <a:solidFill>
                  <a:srgbClr val="2F5597"/>
                </a:solidFill>
              </a:rPr>
              <a:t>Page 38-47- Quotations</a:t>
            </a:r>
          </a:p>
          <a:p>
            <a:pPr marL="0">
              <a:lnSpc>
                <a:spcPct val="100000"/>
              </a:lnSpc>
              <a:spcBef>
                <a:spcPts val="0"/>
              </a:spcBef>
            </a:pPr>
            <a:r>
              <a:rPr lang="en-GB" sz="1600" dirty="0">
                <a:solidFill>
                  <a:srgbClr val="2F5597"/>
                </a:solidFill>
              </a:rPr>
              <a:t>Page 48-55- Citations</a:t>
            </a:r>
          </a:p>
          <a:p>
            <a:pPr marL="0">
              <a:lnSpc>
                <a:spcPct val="100000"/>
              </a:lnSpc>
              <a:spcBef>
                <a:spcPts val="0"/>
              </a:spcBef>
            </a:pPr>
            <a:r>
              <a:rPr lang="en-GB" sz="1600" dirty="0">
                <a:solidFill>
                  <a:srgbClr val="2F5597"/>
                </a:solidFill>
              </a:rPr>
              <a:t>Page 56-66- How to reference</a:t>
            </a:r>
          </a:p>
          <a:p>
            <a:pPr marL="0">
              <a:lnSpc>
                <a:spcPct val="100000"/>
              </a:lnSpc>
              <a:spcBef>
                <a:spcPts val="0"/>
              </a:spcBef>
            </a:pPr>
            <a:r>
              <a:rPr lang="en-GB" sz="1600" dirty="0">
                <a:solidFill>
                  <a:srgbClr val="2F5597"/>
                </a:solidFill>
              </a:rPr>
              <a:t>Page 67-70- Cite them Right</a:t>
            </a:r>
          </a:p>
          <a:p>
            <a:pPr marL="0">
              <a:lnSpc>
                <a:spcPct val="100000"/>
              </a:lnSpc>
              <a:spcBef>
                <a:spcPts val="0"/>
              </a:spcBef>
            </a:pPr>
            <a:r>
              <a:rPr lang="en-GB" sz="1600" dirty="0">
                <a:solidFill>
                  <a:srgbClr val="2F5597"/>
                </a:solidFill>
              </a:rPr>
              <a:t>Page 71- Class Task</a:t>
            </a:r>
          </a:p>
          <a:p>
            <a:pPr marL="0">
              <a:lnSpc>
                <a:spcPct val="100000"/>
              </a:lnSpc>
              <a:spcBef>
                <a:spcPts val="0"/>
              </a:spcBef>
            </a:pPr>
            <a:r>
              <a:rPr lang="en-GB" sz="1600" dirty="0">
                <a:solidFill>
                  <a:srgbClr val="2F5597"/>
                </a:solidFill>
              </a:rPr>
              <a:t>Page 72-73 Edited book reference</a:t>
            </a:r>
          </a:p>
          <a:p>
            <a:pPr marL="0">
              <a:lnSpc>
                <a:spcPct val="100000"/>
              </a:lnSpc>
              <a:spcBef>
                <a:spcPts val="0"/>
              </a:spcBef>
            </a:pPr>
            <a:r>
              <a:rPr lang="en-GB" sz="1600" dirty="0">
                <a:solidFill>
                  <a:srgbClr val="2F5597"/>
                </a:solidFill>
              </a:rPr>
              <a:t>Page 74-76- Secondary references</a:t>
            </a:r>
          </a:p>
          <a:p>
            <a:pPr marL="0">
              <a:lnSpc>
                <a:spcPct val="100000"/>
              </a:lnSpc>
              <a:spcBef>
                <a:spcPts val="0"/>
              </a:spcBef>
            </a:pPr>
            <a:r>
              <a:rPr lang="en-GB" sz="1600" dirty="0">
                <a:solidFill>
                  <a:srgbClr val="2F5597"/>
                </a:solidFill>
              </a:rPr>
              <a:t>Page 77- Class Task</a:t>
            </a:r>
          </a:p>
          <a:p>
            <a:pPr marL="0">
              <a:lnSpc>
                <a:spcPct val="100000"/>
              </a:lnSpc>
              <a:spcBef>
                <a:spcPts val="0"/>
              </a:spcBef>
            </a:pPr>
            <a:r>
              <a:rPr lang="en-GB" sz="1600" dirty="0">
                <a:solidFill>
                  <a:srgbClr val="2F5597"/>
                </a:solidFill>
              </a:rPr>
              <a:t>Page 78-102- Reference different types of resources</a:t>
            </a:r>
          </a:p>
          <a:p>
            <a:pPr marL="0">
              <a:lnSpc>
                <a:spcPct val="100000"/>
              </a:lnSpc>
              <a:spcBef>
                <a:spcPts val="0"/>
              </a:spcBef>
            </a:pPr>
            <a:r>
              <a:rPr lang="en-GB" sz="1600" dirty="0">
                <a:solidFill>
                  <a:srgbClr val="2F5597"/>
                </a:solidFill>
              </a:rPr>
              <a:t>Page 103-105- Independent tasks</a:t>
            </a:r>
          </a:p>
          <a:p>
            <a:pPr marL="0">
              <a:lnSpc>
                <a:spcPct val="100000"/>
              </a:lnSpc>
              <a:spcBef>
                <a:spcPts val="0"/>
              </a:spcBef>
            </a:pPr>
            <a:r>
              <a:rPr lang="en-GB" sz="1600" dirty="0">
                <a:solidFill>
                  <a:srgbClr val="2F5597"/>
                </a:solidFill>
              </a:rPr>
              <a:t>Page 106-112- Photograph reference</a:t>
            </a:r>
          </a:p>
          <a:p>
            <a:pPr marL="0">
              <a:lnSpc>
                <a:spcPct val="100000"/>
              </a:lnSpc>
              <a:spcBef>
                <a:spcPts val="0"/>
              </a:spcBef>
            </a:pPr>
            <a:r>
              <a:rPr lang="en-GB" sz="1600" dirty="0">
                <a:solidFill>
                  <a:srgbClr val="2F5597"/>
                </a:solidFill>
              </a:rPr>
              <a:t>Page 113- Reference more than one resource with the same  author and date</a:t>
            </a:r>
          </a:p>
          <a:p>
            <a:pPr marL="0">
              <a:lnSpc>
                <a:spcPct val="100000"/>
              </a:lnSpc>
              <a:spcBef>
                <a:spcPts val="0"/>
              </a:spcBef>
            </a:pPr>
            <a:r>
              <a:rPr lang="en-GB" sz="1600" dirty="0">
                <a:solidFill>
                  <a:srgbClr val="2F5597"/>
                </a:solidFill>
              </a:rPr>
              <a:t>Page 114-115 Paraphrasing Task</a:t>
            </a:r>
          </a:p>
          <a:p>
            <a:pPr marL="0">
              <a:lnSpc>
                <a:spcPct val="100000"/>
              </a:lnSpc>
              <a:spcBef>
                <a:spcPts val="0"/>
              </a:spcBef>
            </a:pPr>
            <a:r>
              <a:rPr lang="en-GB" sz="1600" dirty="0">
                <a:solidFill>
                  <a:srgbClr val="2F5597"/>
                </a:solidFill>
              </a:rPr>
              <a:t>Page 116-119-Paraphrasing  support</a:t>
            </a:r>
          </a:p>
          <a:p>
            <a:pPr marL="0">
              <a:lnSpc>
                <a:spcPct val="100000"/>
              </a:lnSpc>
              <a:spcBef>
                <a:spcPts val="0"/>
              </a:spcBef>
            </a:pPr>
            <a:r>
              <a:rPr lang="en-GB" sz="1600" dirty="0">
                <a:solidFill>
                  <a:srgbClr val="2F5597"/>
                </a:solidFill>
              </a:rPr>
              <a:t>Page 120- Reference list</a:t>
            </a:r>
          </a:p>
          <a:p>
            <a:pPr marL="0">
              <a:lnSpc>
                <a:spcPct val="100000"/>
              </a:lnSpc>
              <a:spcBef>
                <a:spcPts val="0"/>
              </a:spcBef>
            </a:pPr>
            <a:r>
              <a:rPr lang="en-GB" sz="1600" dirty="0">
                <a:solidFill>
                  <a:srgbClr val="2F5597"/>
                </a:solidFill>
              </a:rPr>
              <a:t>Page 121- Discussing common mistakes</a:t>
            </a:r>
          </a:p>
          <a:p>
            <a:pPr marL="0">
              <a:lnSpc>
                <a:spcPct val="100000"/>
              </a:lnSpc>
              <a:spcBef>
                <a:spcPts val="0"/>
              </a:spcBef>
            </a:pPr>
            <a:r>
              <a:rPr lang="en-GB" sz="1600" dirty="0">
                <a:solidFill>
                  <a:srgbClr val="2F5597"/>
                </a:solidFill>
              </a:rPr>
              <a:t>Page 122- Library details</a:t>
            </a:r>
          </a:p>
          <a:p>
            <a:pPr marL="0">
              <a:lnSpc>
                <a:spcPct val="100000"/>
              </a:lnSpc>
              <a:spcBef>
                <a:spcPts val="0"/>
              </a:spcBef>
            </a:pPr>
            <a:r>
              <a:rPr lang="en-GB" sz="1600" dirty="0">
                <a:solidFill>
                  <a:srgbClr val="2F5597"/>
                </a:solidFill>
              </a:rPr>
              <a:t>Page 123-124- Reference  list</a:t>
            </a:r>
          </a:p>
        </p:txBody>
      </p:sp>
    </p:spTree>
    <p:extLst>
      <p:ext uri="{BB962C8B-B14F-4D97-AF65-F5344CB8AC3E}">
        <p14:creationId xmlns:p14="http://schemas.microsoft.com/office/powerpoint/2010/main" val="3353093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007" y="365125"/>
            <a:ext cx="11031793" cy="1098193"/>
          </a:xfrm>
        </p:spPr>
        <p:txBody>
          <a:bodyPr>
            <a:noAutofit/>
          </a:bodyPr>
          <a:lstStyle/>
          <a:p>
            <a:pPr>
              <a:defRPr/>
            </a:pPr>
            <a:r>
              <a:rPr lang="cy-GB" altLang="cy-GB" sz="4800" kern="0" dirty="0">
                <a:solidFill>
                  <a:srgbClr val="000000"/>
                </a:solidFill>
                <a:latin typeface="Arial"/>
                <a:cs typeface="Arial"/>
              </a:rPr>
              <a:t>Cynnwys</a:t>
            </a:r>
            <a:r>
              <a:rPr lang="en-GB" altLang="cy-GB" sz="4800" kern="0" dirty="0">
                <a:solidFill>
                  <a:srgbClr val="000000"/>
                </a:solidFill>
                <a:latin typeface="Arial"/>
                <a:cs typeface="Arial"/>
              </a:rPr>
              <a:t>         </a:t>
            </a:r>
            <a:br>
              <a:rPr lang="en-GB" altLang="cy-GB" sz="4800" kern="0" dirty="0">
                <a:latin typeface="Arial"/>
                <a:cs typeface="Arial"/>
              </a:rPr>
            </a:br>
            <a:r>
              <a:rPr lang="en-GB" altLang="cy-GB" sz="4800" kern="0" dirty="0">
                <a:solidFill>
                  <a:srgbClr val="2F5597"/>
                </a:solidFill>
                <a:latin typeface="Arial"/>
                <a:cs typeface="Arial"/>
              </a:rPr>
              <a:t>Contents</a:t>
            </a:r>
            <a:br>
              <a:rPr lang="en-GB" altLang="cy-GB" sz="4800" kern="0" dirty="0">
                <a:latin typeface="Arial"/>
                <a:cs typeface="Arial"/>
              </a:rPr>
            </a:br>
            <a:endParaRPr lang="cy-GB" sz="4800">
              <a:latin typeface="Arial"/>
              <a:cs typeface="Arial"/>
            </a:endParaRPr>
          </a:p>
        </p:txBody>
      </p:sp>
      <p:sp>
        <p:nvSpPr>
          <p:cNvPr id="3" name="Content Placeholder 2"/>
          <p:cNvSpPr txBox="1">
            <a:spLocks/>
          </p:cNvSpPr>
          <p:nvPr/>
        </p:nvSpPr>
        <p:spPr>
          <a:xfrm>
            <a:off x="291281" y="1176185"/>
            <a:ext cx="6005050" cy="4513673"/>
          </a:xfrm>
          <a:prstGeom prst="rect">
            <a:avLst/>
          </a:prstGeom>
        </p:spPr>
        <p:txBody>
          <a:bodyPr lIns="91440" tIns="45720" rIns="91440" bIns="45720" anchor="t"/>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Char char="•"/>
              <a:defRPr/>
            </a:pPr>
            <a:r>
              <a:rPr lang="cy-GB" sz="2400" kern="0">
                <a:solidFill>
                  <a:srgbClr val="000000"/>
                </a:solidFill>
                <a:latin typeface="Arial"/>
                <a:cs typeface="Arial"/>
              </a:rPr>
              <a:t>Adnoddau</a:t>
            </a:r>
            <a:endParaRPr lang="en-US"/>
          </a:p>
          <a:p>
            <a:pPr>
              <a:buFontTx/>
              <a:buChar char="•"/>
              <a:defRPr/>
            </a:pPr>
            <a:r>
              <a:rPr lang="cy-GB" sz="2400" kern="0">
                <a:solidFill>
                  <a:srgbClr val="000000"/>
                </a:solidFill>
                <a:latin typeface="Arial"/>
                <a:cs typeface="Arial"/>
              </a:rPr>
              <a:t>Sgiliau</a:t>
            </a:r>
            <a:endParaRPr lang="cy-GB">
              <a:solidFill>
                <a:srgbClr val="000000"/>
              </a:solidFill>
              <a:latin typeface="Arial"/>
              <a:cs typeface="Arial"/>
            </a:endParaRPr>
          </a:p>
          <a:p>
            <a:pPr>
              <a:buFontTx/>
              <a:buChar char="•"/>
              <a:defRPr/>
            </a:pPr>
            <a:r>
              <a:rPr lang="cy-GB" sz="2400" kern="0">
                <a:solidFill>
                  <a:srgbClr val="000000"/>
                </a:solidFill>
                <a:latin typeface="Arial"/>
                <a:cs typeface="Arial"/>
              </a:rPr>
              <a:t>Amcanion</a:t>
            </a:r>
            <a:endParaRPr lang="cy-GB">
              <a:cs typeface="Arial"/>
            </a:endParaRPr>
          </a:p>
          <a:p>
            <a:pPr>
              <a:buFontTx/>
              <a:buChar char="•"/>
              <a:defRPr/>
            </a:pPr>
            <a:r>
              <a:rPr lang="cy-GB" sz="2400" kern="0">
                <a:solidFill>
                  <a:srgbClr val="000000"/>
                </a:solidFill>
                <a:latin typeface="Arial"/>
                <a:cs typeface="Arial"/>
              </a:rPr>
              <a:t>Cyfeirnodi</a:t>
            </a:r>
          </a:p>
          <a:p>
            <a:pPr>
              <a:buFont typeface="Arial"/>
              <a:buChar char="•"/>
              <a:defRPr/>
            </a:pPr>
            <a:r>
              <a:rPr lang="cy-GB" sz="2400" kern="0">
                <a:solidFill>
                  <a:srgbClr val="000000"/>
                </a:solidFill>
                <a:latin typeface="Arial"/>
                <a:cs typeface="Arial"/>
              </a:rPr>
              <a:t>Camymddwyn academaidd/ l</a:t>
            </a:r>
            <a:r>
              <a:rPr lang="en-GB" sz="2400" kern="0" err="1">
                <a:solidFill>
                  <a:srgbClr val="000000"/>
                </a:solidFill>
                <a:latin typeface="Arial"/>
                <a:cs typeface="Arial"/>
              </a:rPr>
              <a:t>lên-ladrad</a:t>
            </a:r>
            <a:endParaRPr lang="cy-GB" sz="2400" kern="0" err="1">
              <a:solidFill>
                <a:srgbClr val="000000"/>
              </a:solidFill>
              <a:latin typeface="Arial"/>
              <a:cs typeface="Arial"/>
            </a:endParaRPr>
          </a:p>
          <a:p>
            <a:pPr>
              <a:buFontTx/>
              <a:buChar char="•"/>
              <a:defRPr/>
            </a:pPr>
            <a:r>
              <a:rPr lang="cy-GB" sz="2400" kern="0" err="1">
                <a:solidFill>
                  <a:srgbClr val="000000"/>
                </a:solidFill>
                <a:latin typeface="Arial"/>
                <a:cs typeface="Arial"/>
              </a:rPr>
              <a:t>Turnitin</a:t>
            </a:r>
            <a:endParaRPr lang="cy-GB" sz="2400" kern="0">
              <a:solidFill>
                <a:srgbClr val="000000"/>
              </a:solidFill>
              <a:latin typeface="Arial"/>
              <a:cs typeface="Arial"/>
            </a:endParaRPr>
          </a:p>
          <a:p>
            <a:pPr>
              <a:buFontTx/>
              <a:buChar char="•"/>
              <a:defRPr/>
            </a:pPr>
            <a:r>
              <a:rPr lang="cy-GB" sz="2400" kern="0">
                <a:solidFill>
                  <a:srgbClr val="000000"/>
                </a:solidFill>
                <a:latin typeface="Arial"/>
                <a:cs typeface="Arial"/>
              </a:rPr>
              <a:t>Aralleirio</a:t>
            </a:r>
          </a:p>
          <a:p>
            <a:pPr>
              <a:buFontTx/>
              <a:buChar char="•"/>
              <a:defRPr/>
            </a:pPr>
            <a:r>
              <a:rPr lang="cy-GB" sz="2400" kern="0">
                <a:solidFill>
                  <a:srgbClr val="000000"/>
                </a:solidFill>
                <a:latin typeface="Arial"/>
                <a:cs typeface="Arial"/>
              </a:rPr>
              <a:t>Dyfyniadau</a:t>
            </a:r>
          </a:p>
          <a:p>
            <a:pPr>
              <a:buFontTx/>
              <a:buChar char="•"/>
              <a:defRPr/>
            </a:pPr>
            <a:r>
              <a:rPr lang="cy-GB" sz="2400" kern="0">
                <a:solidFill>
                  <a:srgbClr val="000000"/>
                </a:solidFill>
                <a:latin typeface="Arial"/>
                <a:cs typeface="Arial"/>
              </a:rPr>
              <a:t>Enghreifftiau o gyfeirnodi</a:t>
            </a:r>
          </a:p>
          <a:p>
            <a:pPr>
              <a:buFontTx/>
              <a:buChar char="•"/>
              <a:defRPr/>
            </a:pPr>
            <a:endParaRPr lang="en-GB" sz="2400" kern="0">
              <a:solidFill>
                <a:srgbClr val="000000"/>
              </a:solidFill>
              <a:latin typeface="Arial"/>
              <a:cs typeface="Arial"/>
            </a:endParaRPr>
          </a:p>
          <a:p>
            <a:pPr marL="0" indent="0">
              <a:buNone/>
              <a:defRPr/>
            </a:pPr>
            <a:endParaRPr lang="cy-GB" sz="2400"/>
          </a:p>
        </p:txBody>
      </p:sp>
      <p:sp>
        <p:nvSpPr>
          <p:cNvPr id="4" name="Content Placeholder 3"/>
          <p:cNvSpPr txBox="1">
            <a:spLocks/>
          </p:cNvSpPr>
          <p:nvPr/>
        </p:nvSpPr>
        <p:spPr>
          <a:xfrm>
            <a:off x="6694539" y="1127024"/>
            <a:ext cx="5476567" cy="4562834"/>
          </a:xfrm>
          <a:prstGeom prst="rect">
            <a:avLst/>
          </a:prstGeom>
        </p:spPr>
        <p:txBody>
          <a:bodyPr lIns="91440" tIns="45720" rIns="91440" bIns="45720" anchor="t"/>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Char char="•"/>
              <a:defRPr/>
            </a:pPr>
            <a:r>
              <a:rPr lang="en-GB" altLang="cy-GB" sz="2400" kern="0">
                <a:solidFill>
                  <a:srgbClr val="2F5597"/>
                </a:solidFill>
                <a:latin typeface="Arial"/>
                <a:cs typeface="Arial"/>
              </a:rPr>
              <a:t>Resources</a:t>
            </a:r>
            <a:endParaRPr lang="en-US">
              <a:solidFill>
                <a:srgbClr val="2F5597"/>
              </a:solidFill>
              <a:cs typeface="Arial"/>
            </a:endParaRPr>
          </a:p>
          <a:p>
            <a:pPr>
              <a:buFontTx/>
              <a:buChar char="•"/>
              <a:defRPr/>
            </a:pPr>
            <a:r>
              <a:rPr lang="en-GB" altLang="cy-GB" sz="2400" kern="0">
                <a:solidFill>
                  <a:srgbClr val="2F5597"/>
                </a:solidFill>
                <a:latin typeface="Arial"/>
                <a:cs typeface="Arial"/>
              </a:rPr>
              <a:t>Skills</a:t>
            </a:r>
          </a:p>
          <a:p>
            <a:pPr>
              <a:buFontTx/>
              <a:buChar char="•"/>
              <a:defRPr/>
            </a:pPr>
            <a:r>
              <a:rPr lang="en-GB" altLang="cy-GB" sz="2400" kern="0">
                <a:solidFill>
                  <a:srgbClr val="2F5597"/>
                </a:solidFill>
                <a:latin typeface="Arial"/>
                <a:cs typeface="Arial"/>
              </a:rPr>
              <a:t>Objectives</a:t>
            </a:r>
          </a:p>
          <a:p>
            <a:pPr>
              <a:buFont typeface="Arial"/>
              <a:buChar char="•"/>
              <a:defRPr/>
            </a:pPr>
            <a:r>
              <a:rPr lang="en-GB" altLang="cy-GB" sz="2400" kern="0">
                <a:solidFill>
                  <a:srgbClr val="2F5597"/>
                </a:solidFill>
                <a:latin typeface="Arial"/>
                <a:cs typeface="Arial"/>
              </a:rPr>
              <a:t>Referencing</a:t>
            </a:r>
            <a:endParaRPr lang="en-GB">
              <a:solidFill>
                <a:srgbClr val="2F5597"/>
              </a:solidFill>
              <a:cs typeface="Arial"/>
            </a:endParaRPr>
          </a:p>
          <a:p>
            <a:pPr>
              <a:buFontTx/>
              <a:buChar char="•"/>
              <a:defRPr/>
            </a:pPr>
            <a:r>
              <a:rPr lang="en-GB" altLang="cy-GB" sz="2400" kern="0">
                <a:solidFill>
                  <a:srgbClr val="2F5597"/>
                </a:solidFill>
                <a:latin typeface="Arial"/>
                <a:cs typeface="Arial"/>
              </a:rPr>
              <a:t>Academic misconduct/ plagiarism</a:t>
            </a:r>
            <a:endParaRPr lang="en-GB" altLang="cy-GB" sz="2400" kern="0">
              <a:solidFill>
                <a:srgbClr val="2F5597"/>
              </a:solidFill>
              <a:latin typeface="Arial" panose="020B0604020202020204" pitchFamily="34" charset="0"/>
              <a:cs typeface="Arial"/>
            </a:endParaRPr>
          </a:p>
          <a:p>
            <a:pPr>
              <a:buFontTx/>
              <a:buChar char="•"/>
              <a:defRPr/>
            </a:pPr>
            <a:r>
              <a:rPr lang="en-GB" altLang="cy-GB" sz="2400" kern="0">
                <a:solidFill>
                  <a:srgbClr val="2F5597"/>
                </a:solidFill>
                <a:latin typeface="Arial"/>
                <a:cs typeface="Arial"/>
              </a:rPr>
              <a:t>Turnitin</a:t>
            </a:r>
            <a:endParaRPr lang="en-GB" altLang="cy-GB" sz="2400" kern="0">
              <a:solidFill>
                <a:srgbClr val="2F5597"/>
              </a:solidFill>
              <a:latin typeface="Arial" panose="020B0604020202020204" pitchFamily="34" charset="0"/>
              <a:cs typeface="Arial"/>
            </a:endParaRPr>
          </a:p>
          <a:p>
            <a:pPr>
              <a:buFontTx/>
              <a:buChar char="•"/>
              <a:defRPr/>
            </a:pPr>
            <a:r>
              <a:rPr lang="en-GB" altLang="cy-GB" sz="2400" kern="0">
                <a:solidFill>
                  <a:srgbClr val="2F5597"/>
                </a:solidFill>
                <a:latin typeface="Arial"/>
                <a:cs typeface="Arial"/>
              </a:rPr>
              <a:t>Paraphrasing</a:t>
            </a:r>
          </a:p>
          <a:p>
            <a:pPr>
              <a:buFontTx/>
              <a:buChar char="•"/>
              <a:defRPr/>
            </a:pPr>
            <a:r>
              <a:rPr lang="en-GB" altLang="cy-GB" sz="2400" kern="0">
                <a:solidFill>
                  <a:srgbClr val="2F5597"/>
                </a:solidFill>
                <a:latin typeface="Arial"/>
                <a:cs typeface="Arial"/>
              </a:rPr>
              <a:t>Quotations</a:t>
            </a:r>
          </a:p>
          <a:p>
            <a:pPr>
              <a:buFontTx/>
              <a:buChar char="•"/>
              <a:defRPr/>
            </a:pPr>
            <a:r>
              <a:rPr lang="en-GB" altLang="cy-GB" sz="2400" kern="0">
                <a:solidFill>
                  <a:srgbClr val="2F5597"/>
                </a:solidFill>
                <a:latin typeface="Arial"/>
                <a:cs typeface="Arial"/>
              </a:rPr>
              <a:t>Examples of referencing</a:t>
            </a:r>
          </a:p>
          <a:p>
            <a:pPr>
              <a:buFontTx/>
              <a:buChar char="•"/>
              <a:defRPr/>
            </a:pPr>
            <a:endParaRPr lang="en-GB" altLang="cy-GB" sz="2400" kern="0">
              <a:solidFill>
                <a:schemeClr val="accent6">
                  <a:lumMod val="60000"/>
                  <a:lumOff val="40000"/>
                </a:schemeClr>
              </a:solidFill>
              <a:latin typeface="Arial"/>
              <a:cs typeface="Arial"/>
            </a:endParaRPr>
          </a:p>
          <a:p>
            <a:pPr>
              <a:buFontTx/>
              <a:defRPr/>
            </a:pPr>
            <a:endParaRPr lang="en-GB" altLang="cy-GB" sz="2400" kern="0">
              <a:solidFill>
                <a:schemeClr val="accent6">
                  <a:lumMod val="60000"/>
                  <a:lumOff val="40000"/>
                </a:schemeClr>
              </a:solidFill>
              <a:cs typeface="Arial"/>
            </a:endParaRPr>
          </a:p>
          <a:p>
            <a:pPr>
              <a:defRPr/>
            </a:pPr>
            <a:endParaRPr lang="cy-GB" sz="2400">
              <a:cs typeface="Arial" panose="020B0604020202020204"/>
            </a:endParaRPr>
          </a:p>
        </p:txBody>
      </p:sp>
    </p:spTree>
    <p:extLst>
      <p:ext uri="{BB962C8B-B14F-4D97-AF65-F5344CB8AC3E}">
        <p14:creationId xmlns:p14="http://schemas.microsoft.com/office/powerpoint/2010/main" val="3778455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defRPr/>
            </a:pPr>
            <a:r>
              <a:rPr lang="cy-GB" altLang="cy-GB" sz="4800" kern="0" dirty="0">
                <a:solidFill>
                  <a:srgbClr val="000000"/>
                </a:solidFill>
                <a:latin typeface="Arial"/>
                <a:cs typeface="Arial"/>
              </a:rPr>
              <a:t>Adnoddau</a:t>
            </a:r>
            <a:br>
              <a:rPr lang="en-GB" altLang="cy-GB" sz="4800" kern="0" dirty="0">
                <a:latin typeface="Arial" panose="020B0604020202020204" pitchFamily="34" charset="0"/>
              </a:rPr>
            </a:br>
            <a:r>
              <a:rPr lang="en-GB" altLang="cy-GB" sz="4800" kern="0" dirty="0">
                <a:solidFill>
                  <a:srgbClr val="2F5597"/>
                </a:solidFill>
                <a:latin typeface="Arial"/>
                <a:cs typeface="Arial"/>
              </a:rPr>
              <a:t>Resources</a:t>
            </a:r>
            <a:endParaRPr lang="cy-GB" sz="4800" dirty="0">
              <a:solidFill>
                <a:srgbClr val="2F5597"/>
              </a:solidFill>
              <a:latin typeface="Arial"/>
              <a:cs typeface="Arial"/>
            </a:endParaRPr>
          </a:p>
        </p:txBody>
      </p:sp>
      <p:sp>
        <p:nvSpPr>
          <p:cNvPr id="3" name="Content Placeholder 2"/>
          <p:cNvSpPr txBox="1">
            <a:spLocks/>
          </p:cNvSpPr>
          <p:nvPr/>
        </p:nvSpPr>
        <p:spPr>
          <a:xfrm>
            <a:off x="1967844" y="1966912"/>
            <a:ext cx="4038600" cy="4525963"/>
          </a:xfrm>
          <a:prstGeom prst="rect">
            <a:avLst/>
          </a:prstGeom>
        </p:spPr>
        <p:txBody>
          <a:bodyPr lIns="91440" tIns="45720" rIns="91440" bIns="45720" anchor="t"/>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Char char="•"/>
              <a:defRPr/>
            </a:pPr>
            <a:r>
              <a:rPr lang="cy-GB" sz="2400" kern="0">
                <a:solidFill>
                  <a:srgbClr val="000000"/>
                </a:solidFill>
                <a:latin typeface="Arial"/>
                <a:cs typeface="Arial"/>
              </a:rPr>
              <a:t>Cyflwyniad PP</a:t>
            </a:r>
          </a:p>
          <a:p>
            <a:pPr>
              <a:buFontTx/>
              <a:buChar char="•"/>
              <a:defRPr/>
            </a:pPr>
            <a:r>
              <a:rPr lang="cy-GB" sz="2400" kern="0">
                <a:solidFill>
                  <a:srgbClr val="000000"/>
                </a:solidFill>
                <a:latin typeface="Arial"/>
                <a:cs typeface="Arial"/>
              </a:rPr>
              <a:t>Enghreifftiau ar sleidiau </a:t>
            </a:r>
          </a:p>
          <a:p>
            <a:pPr>
              <a:buFontTx/>
              <a:buChar char="•"/>
              <a:defRPr/>
            </a:pPr>
            <a:r>
              <a:rPr lang="cy-GB" sz="2400" kern="0">
                <a:solidFill>
                  <a:srgbClr val="000000"/>
                </a:solidFill>
                <a:latin typeface="Arial"/>
                <a:cs typeface="Arial"/>
              </a:rPr>
              <a:t>Delweddau</a:t>
            </a:r>
          </a:p>
          <a:p>
            <a:pPr>
              <a:buFontTx/>
              <a:buChar char="•"/>
              <a:defRPr/>
            </a:pPr>
            <a:r>
              <a:rPr lang="cy-GB" sz="2400" kern="0">
                <a:solidFill>
                  <a:srgbClr val="000000"/>
                </a:solidFill>
                <a:latin typeface="Arial"/>
                <a:cs typeface="Arial"/>
              </a:rPr>
              <a:t>Cyfeiriadau</a:t>
            </a:r>
          </a:p>
          <a:p>
            <a:pPr>
              <a:buFontTx/>
              <a:buChar char="•"/>
              <a:defRPr/>
            </a:pPr>
            <a:r>
              <a:rPr lang="cy-GB" sz="2400" kern="0">
                <a:cs typeface="Arial"/>
              </a:rPr>
              <a:t>Gweithgareddau dosbarth</a:t>
            </a:r>
          </a:p>
          <a:p>
            <a:pPr>
              <a:buFontTx/>
              <a:buChar char="•"/>
              <a:defRPr/>
            </a:pPr>
            <a:endParaRPr lang="cy-GB" sz="2400">
              <a:cs typeface="Arial" panose="020B0604020202020204"/>
            </a:endParaRPr>
          </a:p>
        </p:txBody>
      </p:sp>
      <p:sp>
        <p:nvSpPr>
          <p:cNvPr id="4" name="Content Placeholder 3"/>
          <p:cNvSpPr txBox="1">
            <a:spLocks/>
          </p:cNvSpPr>
          <p:nvPr/>
        </p:nvSpPr>
        <p:spPr>
          <a:xfrm>
            <a:off x="6121043" y="1966911"/>
            <a:ext cx="4038600" cy="4525963"/>
          </a:xfrm>
          <a:prstGeom prst="rect">
            <a:avLst/>
          </a:prstGeom>
        </p:spPr>
        <p:txBody>
          <a:bodyPr lIns="91440" tIns="45720" rIns="91440" bIns="45720" anchor="t"/>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Char char="•"/>
              <a:defRPr/>
            </a:pPr>
            <a:r>
              <a:rPr lang="en-GB" altLang="cy-GB" sz="2400" kern="0">
                <a:solidFill>
                  <a:srgbClr val="2F5597"/>
                </a:solidFill>
                <a:latin typeface="Arial"/>
                <a:cs typeface="Arial"/>
              </a:rPr>
              <a:t>PP Presentation</a:t>
            </a:r>
          </a:p>
          <a:p>
            <a:pPr>
              <a:buFontTx/>
              <a:buChar char="•"/>
              <a:defRPr/>
            </a:pPr>
            <a:r>
              <a:rPr lang="en-GB" altLang="cy-GB" sz="2400" kern="0">
                <a:solidFill>
                  <a:srgbClr val="2F5597"/>
                </a:solidFill>
                <a:latin typeface="Arial"/>
                <a:cs typeface="Arial"/>
              </a:rPr>
              <a:t>Examples on slides</a:t>
            </a:r>
            <a:endParaRPr lang="en-GB" altLang="cy-GB" sz="2400" kern="0">
              <a:solidFill>
                <a:srgbClr val="2F5597"/>
              </a:solidFill>
              <a:latin typeface="Arial" panose="020B0604020202020204" pitchFamily="34" charset="0"/>
              <a:cs typeface="Arial"/>
            </a:endParaRPr>
          </a:p>
          <a:p>
            <a:pPr>
              <a:buFontTx/>
              <a:buChar char="•"/>
              <a:defRPr/>
            </a:pPr>
            <a:r>
              <a:rPr lang="en-GB" altLang="cy-GB" sz="2400" kern="0">
                <a:solidFill>
                  <a:srgbClr val="2F5597"/>
                </a:solidFill>
                <a:latin typeface="Arial"/>
                <a:cs typeface="Arial"/>
              </a:rPr>
              <a:t>Images</a:t>
            </a:r>
          </a:p>
          <a:p>
            <a:pPr>
              <a:buFontTx/>
              <a:buChar char="•"/>
              <a:defRPr/>
            </a:pPr>
            <a:r>
              <a:rPr lang="en-GB" altLang="cy-GB" sz="2400" kern="0">
                <a:solidFill>
                  <a:srgbClr val="2F5597"/>
                </a:solidFill>
                <a:latin typeface="Arial"/>
                <a:cs typeface="Arial"/>
              </a:rPr>
              <a:t>References</a:t>
            </a:r>
          </a:p>
          <a:p>
            <a:pPr>
              <a:buFont typeface="Arial"/>
              <a:buChar char="•"/>
              <a:defRPr/>
            </a:pPr>
            <a:r>
              <a:rPr lang="en-GB" altLang="cy-GB" sz="2400" kern="0">
                <a:solidFill>
                  <a:srgbClr val="2F5597"/>
                </a:solidFill>
                <a:latin typeface="Arial"/>
                <a:cs typeface="Arial"/>
              </a:rPr>
              <a:t>Class activities</a:t>
            </a:r>
            <a:endParaRPr lang="en-GB">
              <a:solidFill>
                <a:srgbClr val="2F5597"/>
              </a:solidFill>
              <a:cs typeface="Arial"/>
            </a:endParaRPr>
          </a:p>
        </p:txBody>
      </p:sp>
    </p:spTree>
    <p:extLst>
      <p:ext uri="{BB962C8B-B14F-4D97-AF65-F5344CB8AC3E}">
        <p14:creationId xmlns:p14="http://schemas.microsoft.com/office/powerpoint/2010/main" val="3814261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3804" y="55016"/>
            <a:ext cx="9205546" cy="1726101"/>
          </a:xfrm>
        </p:spPr>
        <p:txBody>
          <a:bodyPr>
            <a:noAutofit/>
          </a:bodyPr>
          <a:lstStyle/>
          <a:p>
            <a:r>
              <a:rPr lang="en-GB" sz="4800" dirty="0" err="1">
                <a:latin typeface="Arial"/>
                <a:cs typeface="Arial"/>
              </a:rPr>
              <a:t>Sgiliau</a:t>
            </a:r>
            <a:br>
              <a:rPr lang="en-GB" sz="4800" dirty="0">
                <a:latin typeface="Arial"/>
                <a:cs typeface="Arial"/>
              </a:rPr>
            </a:br>
            <a:r>
              <a:rPr lang="en-GB" sz="4800" dirty="0">
                <a:solidFill>
                  <a:schemeClr val="accent6">
                    <a:lumMod val="76000"/>
                  </a:schemeClr>
                </a:solidFill>
                <a:latin typeface="Arial"/>
                <a:cs typeface="Arial"/>
              </a:rPr>
              <a:t>Skills</a:t>
            </a:r>
            <a:endParaRPr lang="en-US" sz="4800" dirty="0">
              <a:solidFill>
                <a:schemeClr val="accent6">
                  <a:lumMod val="76000"/>
                </a:schemeClr>
              </a:solidFill>
              <a:latin typeface="Arial"/>
              <a:cs typeface="Arial"/>
            </a:endParaRPr>
          </a:p>
        </p:txBody>
      </p:sp>
      <p:sp>
        <p:nvSpPr>
          <p:cNvPr id="3" name="Content Placeholder 2"/>
          <p:cNvSpPr>
            <a:spLocks noGrp="1"/>
          </p:cNvSpPr>
          <p:nvPr>
            <p:ph sz="half" idx="1"/>
          </p:nvPr>
        </p:nvSpPr>
        <p:spPr>
          <a:xfrm>
            <a:off x="315862" y="1764174"/>
            <a:ext cx="5740808" cy="4412789"/>
          </a:xfrm>
        </p:spPr>
        <p:txBody>
          <a:bodyPr vert="horz" lIns="91440" tIns="45720" rIns="91440" bIns="45720" rtlCol="0" anchor="t">
            <a:normAutofit/>
          </a:bodyPr>
          <a:lstStyle/>
          <a:p>
            <a:r>
              <a:rPr lang="en-GB" err="1">
                <a:latin typeface="Arial"/>
                <a:cs typeface="Arial"/>
              </a:rPr>
              <a:t>Sgiliau</a:t>
            </a:r>
            <a:r>
              <a:rPr lang="en-GB">
                <a:latin typeface="Arial"/>
                <a:cs typeface="Arial"/>
              </a:rPr>
              <a:t> </a:t>
            </a:r>
            <a:r>
              <a:rPr lang="en-GB" err="1">
                <a:latin typeface="Arial"/>
                <a:cs typeface="Arial"/>
              </a:rPr>
              <a:t>Cyflogadwyedd</a:t>
            </a:r>
            <a:r>
              <a:rPr lang="en-GB">
                <a:latin typeface="Arial"/>
                <a:cs typeface="Arial"/>
              </a:rPr>
              <a:t>/</a:t>
            </a:r>
            <a:r>
              <a:rPr lang="en-GB" err="1">
                <a:latin typeface="Arial"/>
                <a:cs typeface="Arial"/>
              </a:rPr>
              <a:t>Trosglwyddadwy</a:t>
            </a:r>
            <a:r>
              <a:rPr lang="en-GB">
                <a:latin typeface="Arial"/>
                <a:cs typeface="Arial"/>
              </a:rPr>
              <a:t> </a:t>
            </a:r>
            <a:endParaRPr lang="en-US"/>
          </a:p>
          <a:p>
            <a:r>
              <a:rPr lang="en-GB" err="1">
                <a:latin typeface="Arial"/>
                <a:cs typeface="Arial"/>
              </a:rPr>
              <a:t>Sgiliau</a:t>
            </a:r>
            <a:r>
              <a:rPr lang="en-GB">
                <a:latin typeface="Arial"/>
                <a:cs typeface="Arial"/>
              </a:rPr>
              <a:t> </a:t>
            </a:r>
            <a:r>
              <a:rPr lang="en-GB" err="1">
                <a:latin typeface="Arial"/>
                <a:cs typeface="Arial"/>
              </a:rPr>
              <a:t>cyflwyno</a:t>
            </a:r>
            <a:r>
              <a:rPr lang="en-GB">
                <a:latin typeface="Arial"/>
                <a:cs typeface="Arial"/>
              </a:rPr>
              <a:t> </a:t>
            </a:r>
            <a:r>
              <a:rPr lang="en-GB" err="1">
                <a:latin typeface="Arial"/>
                <a:cs typeface="Arial"/>
              </a:rPr>
              <a:t>proffesiynol</a:t>
            </a:r>
          </a:p>
          <a:p>
            <a:r>
              <a:rPr lang="en-GB" err="1">
                <a:latin typeface="Arial" panose="020B0604020202020204" pitchFamily="34" charset="0"/>
              </a:rPr>
              <a:t>Trefniadaeth</a:t>
            </a:r>
            <a:endParaRPr lang="en-GB">
              <a:latin typeface="Arial" panose="020B0604020202020204" pitchFamily="34" charset="0"/>
            </a:endParaRPr>
          </a:p>
          <a:p>
            <a:r>
              <a:rPr lang="en-GB" err="1">
                <a:latin typeface="Arial" panose="020B0604020202020204" pitchFamily="34" charset="0"/>
              </a:rPr>
              <a:t>Cynllunio</a:t>
            </a:r>
            <a:endParaRPr lang="en-GB">
              <a:latin typeface="Arial" panose="020B0604020202020204" pitchFamily="34" charset="0"/>
            </a:endParaRPr>
          </a:p>
          <a:p>
            <a:r>
              <a:rPr lang="en-GB" err="1">
                <a:latin typeface="Arial" panose="020B0604020202020204" pitchFamily="34" charset="0"/>
              </a:rPr>
              <a:t>TGCh</a:t>
            </a:r>
            <a:endParaRPr lang="en-US">
              <a:latin typeface="Arial" panose="020B0604020202020204" pitchFamily="34" charset="0"/>
            </a:endParaRPr>
          </a:p>
        </p:txBody>
      </p:sp>
      <p:sp>
        <p:nvSpPr>
          <p:cNvPr id="4" name="Content Placeholder 3"/>
          <p:cNvSpPr>
            <a:spLocks noGrp="1"/>
          </p:cNvSpPr>
          <p:nvPr>
            <p:ph sz="half" idx="2"/>
          </p:nvPr>
        </p:nvSpPr>
        <p:spPr/>
        <p:txBody>
          <a:bodyPr vert="horz" lIns="91440" tIns="45720" rIns="91440" bIns="45720" rtlCol="0" anchor="t">
            <a:normAutofit/>
          </a:bodyPr>
          <a:lstStyle/>
          <a:p>
            <a:r>
              <a:rPr lang="en-GB">
                <a:solidFill>
                  <a:srgbClr val="2F5597"/>
                </a:solidFill>
                <a:latin typeface="Arial"/>
                <a:cs typeface="Arial"/>
              </a:rPr>
              <a:t>Employability/Transferable Skills </a:t>
            </a:r>
            <a:endParaRPr lang="en-US">
              <a:solidFill>
                <a:srgbClr val="2F5597"/>
              </a:solidFill>
              <a:latin typeface="Arial"/>
              <a:cs typeface="Arial"/>
            </a:endParaRPr>
          </a:p>
          <a:p>
            <a:r>
              <a:rPr lang="en-GB">
                <a:solidFill>
                  <a:srgbClr val="2F5597"/>
                </a:solidFill>
                <a:latin typeface="Arial"/>
                <a:cs typeface="Arial"/>
              </a:rPr>
              <a:t>Professional Presentational skills</a:t>
            </a:r>
          </a:p>
          <a:p>
            <a:r>
              <a:rPr lang="en-GB">
                <a:solidFill>
                  <a:srgbClr val="2F5597"/>
                </a:solidFill>
                <a:latin typeface="Arial"/>
                <a:cs typeface="Arial"/>
              </a:rPr>
              <a:t>Organisation</a:t>
            </a:r>
          </a:p>
          <a:p>
            <a:r>
              <a:rPr lang="en-GB">
                <a:solidFill>
                  <a:srgbClr val="2F5597"/>
                </a:solidFill>
                <a:latin typeface="Arial"/>
                <a:cs typeface="Arial"/>
              </a:rPr>
              <a:t>Planning</a:t>
            </a:r>
          </a:p>
          <a:p>
            <a:r>
              <a:rPr lang="en-GB">
                <a:solidFill>
                  <a:srgbClr val="2F5597"/>
                </a:solidFill>
                <a:latin typeface="Arial"/>
                <a:cs typeface="Arial"/>
              </a:rPr>
              <a:t>ICT</a:t>
            </a:r>
            <a:endParaRPr lang="en-US">
              <a:solidFill>
                <a:srgbClr val="2F5597"/>
              </a:solidFill>
              <a:latin typeface="Arial"/>
              <a:cs typeface="Arial"/>
            </a:endParaRPr>
          </a:p>
        </p:txBody>
      </p:sp>
    </p:spTree>
    <p:extLst>
      <p:ext uri="{BB962C8B-B14F-4D97-AF65-F5344CB8AC3E}">
        <p14:creationId xmlns:p14="http://schemas.microsoft.com/office/powerpoint/2010/main" val="20512358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25CD1-CC8E-CAE5-0278-BFB6D28207F2}"/>
              </a:ext>
            </a:extLst>
          </p:cNvPr>
          <p:cNvSpPr>
            <a:spLocks noGrp="1"/>
          </p:cNvSpPr>
          <p:nvPr>
            <p:ph type="title"/>
          </p:nvPr>
        </p:nvSpPr>
        <p:spPr/>
        <p:txBody>
          <a:bodyPr>
            <a:normAutofit fontScale="90000"/>
          </a:bodyPr>
          <a:lstStyle/>
          <a:p>
            <a:pPr algn="ctr"/>
            <a:r>
              <a:rPr lang="en-GB" sz="4800" err="1">
                <a:latin typeface="Arial"/>
                <a:cs typeface="Arial"/>
              </a:rPr>
              <a:t>Amcanion</a:t>
            </a:r>
            <a:r>
              <a:rPr lang="en-GB" sz="4800">
                <a:latin typeface="Arial"/>
                <a:cs typeface="Arial"/>
              </a:rPr>
              <a:t> 1/2</a:t>
            </a:r>
            <a:br>
              <a:rPr lang="en-GB" sz="4800">
                <a:latin typeface="Arial" panose="020B0604020202020204" pitchFamily="34" charset="0"/>
                <a:cs typeface="Arial" panose="020B0604020202020204" pitchFamily="34" charset="0"/>
              </a:rPr>
            </a:br>
            <a:r>
              <a:rPr lang="en-GB" sz="4800">
                <a:solidFill>
                  <a:schemeClr val="accent1">
                    <a:lumMod val="75000"/>
                  </a:schemeClr>
                </a:solidFill>
                <a:latin typeface="Arial"/>
                <a:cs typeface="Arial"/>
              </a:rPr>
              <a:t>Objectives 1/2</a:t>
            </a:r>
          </a:p>
        </p:txBody>
      </p:sp>
      <p:sp>
        <p:nvSpPr>
          <p:cNvPr id="3" name="Content Placeholder 2">
            <a:extLst>
              <a:ext uri="{FF2B5EF4-FFF2-40B4-BE49-F238E27FC236}">
                <a16:creationId xmlns:a16="http://schemas.microsoft.com/office/drawing/2014/main" id="{31DA440F-BE3C-62F2-25DF-196319894A06}"/>
              </a:ext>
            </a:extLst>
          </p:cNvPr>
          <p:cNvSpPr>
            <a:spLocks noGrp="1"/>
          </p:cNvSpPr>
          <p:nvPr>
            <p:ph idx="1"/>
          </p:nvPr>
        </p:nvSpPr>
        <p:spPr>
          <a:xfrm>
            <a:off x="6096000" y="1690688"/>
            <a:ext cx="5787075" cy="3873013"/>
          </a:xfrm>
        </p:spPr>
        <p:txBody>
          <a:bodyPr>
            <a:normAutofit/>
          </a:bodyPr>
          <a:lstStyle/>
          <a:p>
            <a:r>
              <a:rPr lang="en-GB">
                <a:solidFill>
                  <a:schemeClr val="accent1">
                    <a:lumMod val="75000"/>
                  </a:schemeClr>
                </a:solidFill>
                <a:latin typeface="Arial" panose="020B0604020202020204" pitchFamily="34" charset="0"/>
                <a:cs typeface="Arial" panose="020B0604020202020204" pitchFamily="34" charset="0"/>
              </a:rPr>
              <a:t>Gain a clear understanding of what referencing is and why it is important</a:t>
            </a:r>
          </a:p>
          <a:p>
            <a:r>
              <a:rPr lang="en-GB">
                <a:solidFill>
                  <a:schemeClr val="accent1">
                    <a:lumMod val="75000"/>
                  </a:schemeClr>
                </a:solidFill>
                <a:latin typeface="Arial" panose="020B0604020202020204" pitchFamily="34" charset="0"/>
                <a:cs typeface="Arial" panose="020B0604020202020204" pitchFamily="34" charset="0"/>
              </a:rPr>
              <a:t>To know how to reference a range of academic sources</a:t>
            </a:r>
          </a:p>
          <a:p>
            <a:r>
              <a:rPr lang="en-GB">
                <a:solidFill>
                  <a:schemeClr val="accent1">
                    <a:lumMod val="75000"/>
                  </a:schemeClr>
                </a:solidFill>
                <a:latin typeface="Arial" panose="020B0604020202020204" pitchFamily="34" charset="0"/>
                <a:cs typeface="Arial" panose="020B0604020202020204" pitchFamily="34" charset="0"/>
              </a:rPr>
              <a:t>Understand how to use referencing guides (Harvard and Cite them Right)</a:t>
            </a:r>
          </a:p>
        </p:txBody>
      </p:sp>
      <p:sp>
        <p:nvSpPr>
          <p:cNvPr id="4" name="Content Placeholder 2">
            <a:extLst>
              <a:ext uri="{FF2B5EF4-FFF2-40B4-BE49-F238E27FC236}">
                <a16:creationId xmlns:a16="http://schemas.microsoft.com/office/drawing/2014/main" id="{62F7E900-57D5-FBB9-FE8E-B4E88AB74BB4}"/>
              </a:ext>
            </a:extLst>
          </p:cNvPr>
          <p:cNvSpPr txBox="1">
            <a:spLocks/>
          </p:cNvSpPr>
          <p:nvPr/>
        </p:nvSpPr>
        <p:spPr>
          <a:xfrm>
            <a:off x="265916" y="1781681"/>
            <a:ext cx="5787075" cy="3575934"/>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Arial"/>
                <a:cs typeface="Arial"/>
              </a:rPr>
              <a:t>I </a:t>
            </a:r>
            <a:r>
              <a:rPr lang="en-GB" err="1">
                <a:latin typeface="Arial"/>
                <a:cs typeface="Arial"/>
              </a:rPr>
              <a:t>cael</a:t>
            </a:r>
            <a:r>
              <a:rPr lang="en-GB">
                <a:latin typeface="Arial"/>
                <a:cs typeface="Arial"/>
              </a:rPr>
              <a:t> </a:t>
            </a:r>
            <a:r>
              <a:rPr lang="en-GB" err="1">
                <a:latin typeface="Arial"/>
                <a:cs typeface="Arial"/>
              </a:rPr>
              <a:t>dealltwriaeth</a:t>
            </a:r>
            <a:r>
              <a:rPr lang="en-GB">
                <a:latin typeface="Arial"/>
                <a:cs typeface="Arial"/>
              </a:rPr>
              <a:t> </a:t>
            </a:r>
            <a:r>
              <a:rPr lang="en-GB" err="1">
                <a:latin typeface="Arial"/>
                <a:cs typeface="Arial"/>
              </a:rPr>
              <a:t>glir</a:t>
            </a:r>
            <a:r>
              <a:rPr lang="en-GB">
                <a:latin typeface="Arial"/>
                <a:cs typeface="Arial"/>
              </a:rPr>
              <a:t> o </a:t>
            </a:r>
            <a:r>
              <a:rPr lang="en-GB" err="1">
                <a:latin typeface="Arial"/>
                <a:cs typeface="Arial"/>
              </a:rPr>
              <a:t>beth</a:t>
            </a:r>
            <a:r>
              <a:rPr lang="en-GB">
                <a:latin typeface="Arial"/>
                <a:cs typeface="Arial"/>
              </a:rPr>
              <a:t> </a:t>
            </a:r>
            <a:r>
              <a:rPr lang="en-GB" err="1">
                <a:latin typeface="Arial"/>
                <a:cs typeface="Arial"/>
              </a:rPr>
              <a:t>yw</a:t>
            </a:r>
            <a:r>
              <a:rPr lang="en-GB">
                <a:latin typeface="Arial"/>
                <a:cs typeface="Arial"/>
              </a:rPr>
              <a:t> </a:t>
            </a:r>
            <a:r>
              <a:rPr lang="en-GB" err="1">
                <a:latin typeface="Arial"/>
                <a:cs typeface="Arial"/>
              </a:rPr>
              <a:t>cyferinodi</a:t>
            </a:r>
            <a:r>
              <a:rPr lang="en-GB">
                <a:latin typeface="Arial"/>
                <a:cs typeface="Arial"/>
              </a:rPr>
              <a:t> a </a:t>
            </a:r>
            <a:r>
              <a:rPr lang="en-GB" err="1">
                <a:latin typeface="Arial"/>
                <a:cs typeface="Arial"/>
              </a:rPr>
              <a:t>pham</a:t>
            </a:r>
            <a:r>
              <a:rPr lang="en-GB">
                <a:latin typeface="Arial"/>
                <a:cs typeface="Arial"/>
              </a:rPr>
              <a:t> </a:t>
            </a:r>
            <a:r>
              <a:rPr lang="en-GB" err="1">
                <a:latin typeface="Arial"/>
                <a:cs typeface="Arial"/>
              </a:rPr>
              <a:t>ei</a:t>
            </a:r>
            <a:r>
              <a:rPr lang="en-GB">
                <a:latin typeface="Arial"/>
                <a:cs typeface="Arial"/>
              </a:rPr>
              <a:t> </a:t>
            </a:r>
            <a:r>
              <a:rPr lang="en-GB" err="1">
                <a:latin typeface="Arial"/>
                <a:cs typeface="Arial"/>
              </a:rPr>
              <a:t>fod</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bwysig</a:t>
            </a:r>
            <a:endParaRPr lang="en-GB">
              <a:latin typeface="Arial"/>
              <a:cs typeface="Arial"/>
            </a:endParaRPr>
          </a:p>
          <a:p>
            <a:r>
              <a:rPr lang="en-GB">
                <a:latin typeface="Arial"/>
                <a:cs typeface="Arial"/>
              </a:rPr>
              <a:t>I </a:t>
            </a:r>
            <a:r>
              <a:rPr lang="en-GB" err="1">
                <a:latin typeface="Arial"/>
                <a:cs typeface="Arial"/>
              </a:rPr>
              <a:t>gwybod</a:t>
            </a:r>
            <a:r>
              <a:rPr lang="en-GB">
                <a:latin typeface="Arial"/>
                <a:cs typeface="Arial"/>
              </a:rPr>
              <a:t> </a:t>
            </a:r>
            <a:r>
              <a:rPr lang="en-GB" err="1">
                <a:latin typeface="Arial"/>
                <a:cs typeface="Arial"/>
              </a:rPr>
              <a:t>sut</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cyfeirnodi</a:t>
            </a:r>
            <a:r>
              <a:rPr lang="en-GB">
                <a:latin typeface="Arial"/>
                <a:cs typeface="Arial"/>
              </a:rPr>
              <a:t> </a:t>
            </a:r>
            <a:r>
              <a:rPr lang="en-GB" err="1">
                <a:latin typeface="Arial"/>
                <a:cs typeface="Arial"/>
              </a:rPr>
              <a:t>amrywiaeth</a:t>
            </a:r>
            <a:r>
              <a:rPr lang="en-GB">
                <a:latin typeface="Arial"/>
                <a:cs typeface="Arial"/>
              </a:rPr>
              <a:t> o </a:t>
            </a:r>
            <a:r>
              <a:rPr lang="en-GB" err="1">
                <a:latin typeface="Arial"/>
                <a:cs typeface="Arial"/>
              </a:rPr>
              <a:t>ffynonellau</a:t>
            </a:r>
            <a:r>
              <a:rPr lang="en-GB">
                <a:latin typeface="Arial"/>
                <a:cs typeface="Arial"/>
              </a:rPr>
              <a:t> </a:t>
            </a:r>
            <a:r>
              <a:rPr lang="en-GB" err="1">
                <a:latin typeface="Arial"/>
                <a:cs typeface="Arial"/>
              </a:rPr>
              <a:t>academaidd</a:t>
            </a:r>
            <a:endParaRPr lang="en-GB">
              <a:latin typeface="Arial"/>
              <a:cs typeface="Arial"/>
            </a:endParaRPr>
          </a:p>
          <a:p>
            <a:r>
              <a:rPr lang="en-GB">
                <a:latin typeface="Arial"/>
                <a:cs typeface="Arial"/>
              </a:rPr>
              <a:t>Deall </a:t>
            </a:r>
            <a:r>
              <a:rPr lang="en-GB" err="1">
                <a:latin typeface="Arial"/>
                <a:cs typeface="Arial"/>
              </a:rPr>
              <a:t>sut</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ddefnyddio</a:t>
            </a:r>
            <a:r>
              <a:rPr lang="en-GB">
                <a:latin typeface="Arial"/>
                <a:cs typeface="Arial"/>
              </a:rPr>
              <a:t> </a:t>
            </a:r>
            <a:r>
              <a:rPr lang="en-GB" err="1">
                <a:latin typeface="Arial"/>
                <a:cs typeface="Arial"/>
              </a:rPr>
              <a:t>canllawiau</a:t>
            </a:r>
            <a:r>
              <a:rPr lang="en-GB">
                <a:latin typeface="Arial"/>
                <a:cs typeface="Arial"/>
              </a:rPr>
              <a:t> </a:t>
            </a:r>
            <a:r>
              <a:rPr lang="en-GB" err="1">
                <a:latin typeface="Arial"/>
                <a:cs typeface="Arial"/>
              </a:rPr>
              <a:t>cyfeirnodi</a:t>
            </a:r>
            <a:r>
              <a:rPr lang="en-GB">
                <a:latin typeface="Arial"/>
                <a:cs typeface="Arial"/>
              </a:rPr>
              <a:t> (Harvard a Cite them Right)</a:t>
            </a:r>
          </a:p>
        </p:txBody>
      </p:sp>
    </p:spTree>
    <p:extLst>
      <p:ext uri="{BB962C8B-B14F-4D97-AF65-F5344CB8AC3E}">
        <p14:creationId xmlns:p14="http://schemas.microsoft.com/office/powerpoint/2010/main" val="178362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25CD1-CC8E-CAE5-0278-BFB6D28207F2}"/>
              </a:ext>
            </a:extLst>
          </p:cNvPr>
          <p:cNvSpPr>
            <a:spLocks noGrp="1"/>
          </p:cNvSpPr>
          <p:nvPr>
            <p:ph type="title"/>
          </p:nvPr>
        </p:nvSpPr>
        <p:spPr/>
        <p:txBody>
          <a:bodyPr>
            <a:normAutofit fontScale="90000"/>
          </a:bodyPr>
          <a:lstStyle/>
          <a:p>
            <a:pPr algn="ctr"/>
            <a:r>
              <a:rPr lang="en-GB" sz="4800" err="1">
                <a:latin typeface="Arial" panose="020B0604020202020204" pitchFamily="34" charset="0"/>
                <a:cs typeface="Arial" panose="020B0604020202020204" pitchFamily="34" charset="0"/>
              </a:rPr>
              <a:t>Amcanion</a:t>
            </a:r>
            <a:r>
              <a:rPr lang="en-GB" sz="4800">
                <a:latin typeface="Arial" panose="020B0604020202020204" pitchFamily="34" charset="0"/>
                <a:cs typeface="Arial" panose="020B0604020202020204" pitchFamily="34" charset="0"/>
              </a:rPr>
              <a:t> 2/2</a:t>
            </a:r>
            <a:br>
              <a:rPr lang="en-GB" sz="4800">
                <a:latin typeface="Arial" panose="020B0604020202020204" pitchFamily="34" charset="0"/>
                <a:cs typeface="Arial" panose="020B0604020202020204" pitchFamily="34" charset="0"/>
              </a:rPr>
            </a:br>
            <a:r>
              <a:rPr lang="en-GB" sz="4800">
                <a:latin typeface="Arial" panose="020B0604020202020204" pitchFamily="34" charset="0"/>
                <a:cs typeface="Arial" panose="020B0604020202020204" pitchFamily="34" charset="0"/>
              </a:rPr>
              <a:t> </a:t>
            </a:r>
            <a:r>
              <a:rPr lang="en-GB" sz="4800">
                <a:solidFill>
                  <a:schemeClr val="accent1">
                    <a:lumMod val="75000"/>
                  </a:schemeClr>
                </a:solidFill>
                <a:latin typeface="Arial" panose="020B0604020202020204" pitchFamily="34" charset="0"/>
                <a:cs typeface="Arial" panose="020B0604020202020204" pitchFamily="34" charset="0"/>
              </a:rPr>
              <a:t>Objectives 2/2</a:t>
            </a:r>
          </a:p>
        </p:txBody>
      </p:sp>
      <p:sp>
        <p:nvSpPr>
          <p:cNvPr id="3" name="Content Placeholder 2">
            <a:extLst>
              <a:ext uri="{FF2B5EF4-FFF2-40B4-BE49-F238E27FC236}">
                <a16:creationId xmlns:a16="http://schemas.microsoft.com/office/drawing/2014/main" id="{31DA440F-BE3C-62F2-25DF-196319894A06}"/>
              </a:ext>
            </a:extLst>
          </p:cNvPr>
          <p:cNvSpPr>
            <a:spLocks noGrp="1"/>
          </p:cNvSpPr>
          <p:nvPr>
            <p:ph idx="1"/>
          </p:nvPr>
        </p:nvSpPr>
        <p:spPr>
          <a:xfrm>
            <a:off x="6096000" y="1690688"/>
            <a:ext cx="5787075" cy="3873013"/>
          </a:xfrm>
        </p:spPr>
        <p:txBody>
          <a:bodyPr>
            <a:normAutofit/>
          </a:bodyPr>
          <a:lstStyle/>
          <a:p>
            <a:r>
              <a:rPr lang="en-GB">
                <a:solidFill>
                  <a:schemeClr val="accent1">
                    <a:lumMod val="75000"/>
                  </a:schemeClr>
                </a:solidFill>
                <a:latin typeface="Arial" panose="020B0604020202020204" pitchFamily="34" charset="0"/>
                <a:cs typeface="Arial" panose="020B0604020202020204" pitchFamily="34" charset="0"/>
              </a:rPr>
              <a:t>Gain a clear understanding of plagiarism, and why and how to avoid it</a:t>
            </a:r>
          </a:p>
          <a:p>
            <a:r>
              <a:rPr lang="en-GB">
                <a:solidFill>
                  <a:schemeClr val="accent1">
                    <a:lumMod val="75000"/>
                  </a:schemeClr>
                </a:solidFill>
                <a:latin typeface="Arial" panose="020B0604020202020204" pitchFamily="34" charset="0"/>
                <a:cs typeface="Arial" panose="020B0604020202020204" pitchFamily="34" charset="0"/>
              </a:rPr>
              <a:t>Gain a clear understanding of what paraphrasing is and how to paraphrase effectively</a:t>
            </a:r>
          </a:p>
          <a:p>
            <a:r>
              <a:rPr lang="en-GB">
                <a:solidFill>
                  <a:schemeClr val="accent1">
                    <a:lumMod val="75000"/>
                  </a:schemeClr>
                </a:solidFill>
                <a:latin typeface="Arial" panose="020B0604020202020204" pitchFamily="34" charset="0"/>
                <a:cs typeface="Arial" panose="020B0604020202020204" pitchFamily="34" charset="0"/>
              </a:rPr>
              <a:t>What Turnitin software does and how to use it</a:t>
            </a:r>
            <a:endParaRPr lang="en-GB"/>
          </a:p>
        </p:txBody>
      </p:sp>
      <p:sp>
        <p:nvSpPr>
          <p:cNvPr id="4" name="Content Placeholder 2">
            <a:extLst>
              <a:ext uri="{FF2B5EF4-FFF2-40B4-BE49-F238E27FC236}">
                <a16:creationId xmlns:a16="http://schemas.microsoft.com/office/drawing/2014/main" id="{62F7E900-57D5-FBB9-FE8E-B4E88AB74BB4}"/>
              </a:ext>
            </a:extLst>
          </p:cNvPr>
          <p:cNvSpPr txBox="1">
            <a:spLocks/>
          </p:cNvSpPr>
          <p:nvPr/>
        </p:nvSpPr>
        <p:spPr>
          <a:xfrm>
            <a:off x="308932" y="1689504"/>
            <a:ext cx="5787075"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Arial"/>
                <a:cs typeface="Arial"/>
              </a:rPr>
              <a:t>I </a:t>
            </a:r>
            <a:r>
              <a:rPr lang="en-GB" err="1">
                <a:latin typeface="Arial"/>
                <a:cs typeface="Arial"/>
              </a:rPr>
              <a:t>cael</a:t>
            </a:r>
            <a:r>
              <a:rPr lang="en-GB">
                <a:latin typeface="Arial"/>
                <a:cs typeface="Arial"/>
              </a:rPr>
              <a:t> </a:t>
            </a:r>
            <a:r>
              <a:rPr lang="en-GB" err="1">
                <a:latin typeface="Arial"/>
                <a:cs typeface="Arial"/>
              </a:rPr>
              <a:t>dealltwriaeth</a:t>
            </a:r>
            <a:r>
              <a:rPr lang="en-GB">
                <a:latin typeface="Arial"/>
                <a:cs typeface="Arial"/>
              </a:rPr>
              <a:t> </a:t>
            </a:r>
            <a:r>
              <a:rPr lang="en-GB" err="1">
                <a:latin typeface="Arial"/>
                <a:cs typeface="Arial"/>
              </a:rPr>
              <a:t>glir</a:t>
            </a:r>
            <a:r>
              <a:rPr lang="en-GB">
                <a:latin typeface="Arial"/>
                <a:cs typeface="Arial"/>
              </a:rPr>
              <a:t> o </a:t>
            </a:r>
            <a:r>
              <a:rPr lang="en-GB" err="1">
                <a:latin typeface="Arial"/>
                <a:cs typeface="Arial"/>
              </a:rPr>
              <a:t>lên-ladrad</a:t>
            </a:r>
            <a:r>
              <a:rPr lang="en-GB">
                <a:latin typeface="Arial"/>
                <a:cs typeface="Arial"/>
              </a:rPr>
              <a:t>, a </a:t>
            </a:r>
            <a:r>
              <a:rPr lang="en-GB" err="1">
                <a:latin typeface="Arial"/>
                <a:cs typeface="Arial"/>
              </a:rPr>
              <a:t>pham</a:t>
            </a:r>
            <a:r>
              <a:rPr lang="en-GB">
                <a:latin typeface="Arial"/>
                <a:cs typeface="Arial"/>
              </a:rPr>
              <a:t> a </a:t>
            </a:r>
            <a:r>
              <a:rPr lang="en-GB" err="1">
                <a:latin typeface="Arial"/>
                <a:cs typeface="Arial"/>
              </a:rPr>
              <a:t>sut</a:t>
            </a:r>
            <a:r>
              <a:rPr lang="en-GB">
                <a:latin typeface="Arial"/>
                <a:cs typeface="Arial"/>
              </a:rPr>
              <a:t> </a:t>
            </a:r>
            <a:r>
              <a:rPr lang="en-GB" err="1">
                <a:latin typeface="Arial"/>
                <a:cs typeface="Arial"/>
              </a:rPr>
              <a:t>i’w</a:t>
            </a:r>
            <a:r>
              <a:rPr lang="en-GB">
                <a:latin typeface="Arial"/>
                <a:cs typeface="Arial"/>
              </a:rPr>
              <a:t> </a:t>
            </a:r>
            <a:r>
              <a:rPr lang="en-GB" err="1">
                <a:latin typeface="Arial"/>
                <a:cs typeface="Arial"/>
              </a:rPr>
              <a:t>osgoi</a:t>
            </a:r>
            <a:endParaRPr lang="en-GB">
              <a:latin typeface="Arial"/>
              <a:cs typeface="Arial"/>
            </a:endParaRPr>
          </a:p>
          <a:p>
            <a:r>
              <a:rPr lang="en-GB">
                <a:latin typeface="Arial" panose="020B0604020202020204" pitchFamily="34" charset="0"/>
                <a:cs typeface="Arial" panose="020B0604020202020204" pitchFamily="34" charset="0"/>
              </a:rPr>
              <a:t>I </a:t>
            </a:r>
            <a:r>
              <a:rPr lang="en-GB" err="1">
                <a:latin typeface="Arial" panose="020B0604020202020204" pitchFamily="34" charset="0"/>
                <a:cs typeface="Arial" panose="020B0604020202020204" pitchFamily="34" charset="0"/>
              </a:rPr>
              <a:t>cael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dealltwriaeth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glir</a:t>
            </a:r>
            <a:r>
              <a:rPr lang="en-GB">
                <a:latin typeface="Arial" panose="020B0604020202020204" pitchFamily="34" charset="0"/>
                <a:cs typeface="Arial" panose="020B0604020202020204" pitchFamily="34" charset="0"/>
              </a:rPr>
              <a:t> o </a:t>
            </a:r>
            <a:r>
              <a:rPr lang="en-GB" err="1">
                <a:latin typeface="Arial" panose="020B0604020202020204" pitchFamily="34" charset="0"/>
                <a:cs typeface="Arial" panose="020B0604020202020204" pitchFamily="34" charset="0"/>
              </a:rPr>
              <a:t>beth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yw</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aralleirio</a:t>
            </a:r>
            <a:r>
              <a:rPr lang="en-GB">
                <a:latin typeface="Arial" panose="020B0604020202020204" pitchFamily="34" charset="0"/>
                <a:cs typeface="Arial" panose="020B0604020202020204" pitchFamily="34" charset="0"/>
              </a:rPr>
              <a:t> a </a:t>
            </a:r>
            <a:r>
              <a:rPr lang="en-GB" err="1">
                <a:latin typeface="Arial" panose="020B0604020202020204" pitchFamily="34" charset="0"/>
                <a:cs typeface="Arial" panose="020B0604020202020204" pitchFamily="34" charset="0"/>
              </a:rPr>
              <a:t>sut</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aralleirio</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effeithiol</a:t>
            </a:r>
            <a:endParaRPr lang="en-GB">
              <a:latin typeface="Arial" panose="020B0604020202020204" pitchFamily="34" charset="0"/>
              <a:cs typeface="Arial" panose="020B0604020202020204" pitchFamily="34" charset="0"/>
            </a:endParaRPr>
          </a:p>
          <a:p>
            <a:r>
              <a:rPr lang="en-GB">
                <a:latin typeface="Arial"/>
                <a:cs typeface="Arial"/>
              </a:rPr>
              <a:t>Beth </a:t>
            </a:r>
            <a:r>
              <a:rPr lang="en-GB" err="1">
                <a:latin typeface="Arial"/>
                <a:cs typeface="Arial"/>
              </a:rPr>
              <a:t>mai</a:t>
            </a:r>
            <a:r>
              <a:rPr lang="en-GB">
                <a:latin typeface="Arial"/>
                <a:cs typeface="Arial"/>
              </a:rPr>
              <a:t> </a:t>
            </a:r>
            <a:r>
              <a:rPr lang="en-GB" err="1">
                <a:latin typeface="Arial"/>
                <a:cs typeface="Arial"/>
              </a:rPr>
              <a:t>meddalwedd</a:t>
            </a:r>
            <a:r>
              <a:rPr lang="en-GB">
                <a:latin typeface="Arial"/>
                <a:cs typeface="Arial"/>
              </a:rPr>
              <a:t> Turnitin </a:t>
            </a:r>
            <a:r>
              <a:rPr lang="en-GB" err="1">
                <a:latin typeface="Arial"/>
                <a:cs typeface="Arial"/>
              </a:rPr>
              <a:t>yn</a:t>
            </a:r>
            <a:r>
              <a:rPr lang="en-GB">
                <a:latin typeface="Arial"/>
                <a:cs typeface="Arial"/>
              </a:rPr>
              <a:t> </a:t>
            </a:r>
            <a:r>
              <a:rPr lang="en-GB" err="1">
                <a:latin typeface="Arial"/>
                <a:cs typeface="Arial"/>
              </a:rPr>
              <a:t>ei</a:t>
            </a:r>
            <a:r>
              <a:rPr lang="en-GB">
                <a:latin typeface="Arial"/>
                <a:cs typeface="Arial"/>
              </a:rPr>
              <a:t> </a:t>
            </a:r>
            <a:r>
              <a:rPr lang="en-GB" err="1">
                <a:latin typeface="Arial"/>
                <a:cs typeface="Arial"/>
              </a:rPr>
              <a:t>wneud</a:t>
            </a:r>
            <a:r>
              <a:rPr lang="en-GB">
                <a:latin typeface="Arial"/>
                <a:cs typeface="Arial"/>
              </a:rPr>
              <a:t> a </a:t>
            </a:r>
            <a:r>
              <a:rPr lang="en-GB" err="1">
                <a:latin typeface="Arial"/>
                <a:cs typeface="Arial"/>
              </a:rPr>
              <a:t>sut</a:t>
            </a:r>
            <a:r>
              <a:rPr lang="en-GB">
                <a:latin typeface="Arial"/>
                <a:cs typeface="Arial"/>
              </a:rPr>
              <a:t> </a:t>
            </a:r>
            <a:r>
              <a:rPr lang="en-GB" err="1">
                <a:latin typeface="Arial"/>
                <a:cs typeface="Arial"/>
              </a:rPr>
              <a:t>i’w</a:t>
            </a:r>
            <a:r>
              <a:rPr lang="en-GB">
                <a:latin typeface="Arial"/>
                <a:cs typeface="Arial"/>
              </a:rPr>
              <a:t> </a:t>
            </a:r>
            <a:r>
              <a:rPr lang="en-GB" err="1">
                <a:latin typeface="Arial"/>
                <a:cs typeface="Arial"/>
              </a:rPr>
              <a:t>ddefnyddio</a:t>
            </a:r>
            <a:r>
              <a:rPr lang="en-GB">
                <a:latin typeface="Arial"/>
                <a:cs typeface="Arial"/>
              </a:rPr>
              <a:t> </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875377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080BB-C0B7-B158-A86D-8A4C0D799696}"/>
              </a:ext>
            </a:extLst>
          </p:cNvPr>
          <p:cNvSpPr>
            <a:spLocks noGrp="1"/>
          </p:cNvSpPr>
          <p:nvPr>
            <p:ph type="title"/>
          </p:nvPr>
        </p:nvSpPr>
        <p:spPr/>
        <p:txBody>
          <a:bodyPr/>
          <a:lstStyle/>
          <a:p>
            <a:pPr algn="ctr"/>
            <a:r>
              <a:rPr lang="cy-GB" altLang="en-US" sz="4400" kern="0">
                <a:solidFill>
                  <a:srgbClr val="000000"/>
                </a:solidFill>
                <a:latin typeface="Arial"/>
                <a:ea typeface="ＭＳ Ｐゴシック"/>
                <a:cs typeface="Arial"/>
              </a:rPr>
              <a:t>Beth yw cyfeirnodi</a:t>
            </a:r>
            <a:r>
              <a:rPr lang="cy-GB" altLang="en-US" kern="0">
                <a:solidFill>
                  <a:srgbClr val="000000"/>
                </a:solidFill>
                <a:latin typeface="Arial"/>
                <a:ea typeface="ＭＳ Ｐゴシック"/>
                <a:cs typeface="Arial"/>
              </a:rPr>
              <a:t> </a:t>
            </a:r>
            <a:r>
              <a:rPr lang="cy-GB" altLang="en-US" sz="4400" kern="0">
                <a:solidFill>
                  <a:srgbClr val="000000"/>
                </a:solidFill>
                <a:latin typeface="Arial"/>
                <a:ea typeface="ＭＳ Ｐゴシック"/>
                <a:cs typeface="Arial"/>
              </a:rPr>
              <a:t>/ Dyfynnu?</a:t>
            </a:r>
            <a:br>
              <a:rPr lang="en-GB" altLang="en-US" sz="4400" kern="0">
                <a:latin typeface="Arial" panose="020B0604020202020204" pitchFamily="34" charset="0"/>
                <a:ea typeface="ＭＳ Ｐゴシック" pitchFamily="34" charset="-128"/>
              </a:rPr>
            </a:br>
            <a:r>
              <a:rPr lang="en-GB" altLang="en-US" sz="4400" kern="0">
                <a:solidFill>
                  <a:schemeClr val="accent1">
                    <a:lumMod val="75000"/>
                  </a:schemeClr>
                </a:solidFill>
                <a:latin typeface="Arial"/>
                <a:ea typeface="ＭＳ Ｐゴシック"/>
                <a:cs typeface="Arial"/>
              </a:rPr>
              <a:t>What is referencing</a:t>
            </a:r>
            <a:r>
              <a:rPr lang="en-GB" altLang="en-US" kern="0">
                <a:solidFill>
                  <a:schemeClr val="accent1">
                    <a:lumMod val="75000"/>
                  </a:schemeClr>
                </a:solidFill>
                <a:latin typeface="Arial"/>
                <a:ea typeface="ＭＳ Ｐゴシック"/>
                <a:cs typeface="Arial"/>
              </a:rPr>
              <a:t> </a:t>
            </a:r>
            <a:r>
              <a:rPr lang="en-GB" altLang="en-US" sz="4400" kern="0">
                <a:solidFill>
                  <a:schemeClr val="accent1">
                    <a:lumMod val="75000"/>
                  </a:schemeClr>
                </a:solidFill>
                <a:latin typeface="Arial"/>
                <a:ea typeface="ＭＳ Ｐゴシック"/>
                <a:cs typeface="Arial"/>
              </a:rPr>
              <a:t>/ Citing?</a:t>
            </a:r>
            <a:endParaRPr lang="en-GB">
              <a:solidFill>
                <a:schemeClr val="accent1">
                  <a:lumMod val="75000"/>
                </a:schemeClr>
              </a:solidFill>
              <a:latin typeface="Arial"/>
              <a:ea typeface="ＭＳ Ｐゴシック"/>
              <a:cs typeface="Arial"/>
            </a:endParaRPr>
          </a:p>
        </p:txBody>
      </p:sp>
      <p:sp>
        <p:nvSpPr>
          <p:cNvPr id="4" name="Content Placeholder 2">
            <a:extLst>
              <a:ext uri="{FF2B5EF4-FFF2-40B4-BE49-F238E27FC236}">
                <a16:creationId xmlns:a16="http://schemas.microsoft.com/office/drawing/2014/main" id="{E1AF3DF9-3631-EC15-3E95-6E90B9D720E4}"/>
              </a:ext>
            </a:extLst>
          </p:cNvPr>
          <p:cNvSpPr txBox="1">
            <a:spLocks/>
          </p:cNvSpPr>
          <p:nvPr/>
        </p:nvSpPr>
        <p:spPr>
          <a:xfrm>
            <a:off x="960213" y="2173433"/>
            <a:ext cx="596658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a:p>
        </p:txBody>
      </p:sp>
      <p:pic>
        <p:nvPicPr>
          <p:cNvPr id="1026" name="Picture 2" descr="Cartoon man looking confused leaning on a question mark.">
            <a:extLst>
              <a:ext uri="{FF2B5EF4-FFF2-40B4-BE49-F238E27FC236}">
                <a16:creationId xmlns:a16="http://schemas.microsoft.com/office/drawing/2014/main" id="{23894ED6-C1BF-1FF9-1267-D0A81F03FB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1816" y="1905906"/>
            <a:ext cx="2703142" cy="2954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68475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080BB-C0B7-B158-A86D-8A4C0D799696}"/>
              </a:ext>
            </a:extLst>
          </p:cNvPr>
          <p:cNvSpPr>
            <a:spLocks noGrp="1"/>
          </p:cNvSpPr>
          <p:nvPr>
            <p:ph type="title"/>
          </p:nvPr>
        </p:nvSpPr>
        <p:spPr/>
        <p:txBody>
          <a:bodyPr/>
          <a:lstStyle/>
          <a:p>
            <a:pPr algn="ctr"/>
            <a:r>
              <a:rPr lang="cy-GB" altLang="en-US" sz="4400" kern="0">
                <a:solidFill>
                  <a:srgbClr val="000000"/>
                </a:solidFill>
                <a:latin typeface="Arial"/>
                <a:ea typeface="ＭＳ Ｐゴシック"/>
                <a:cs typeface="Arial"/>
              </a:rPr>
              <a:t>Beth yw cyfeirnodi</a:t>
            </a:r>
            <a:r>
              <a:rPr lang="cy-GB" altLang="en-US" kern="0">
                <a:solidFill>
                  <a:srgbClr val="000000"/>
                </a:solidFill>
                <a:latin typeface="Arial"/>
                <a:ea typeface="ＭＳ Ｐゴシック"/>
                <a:cs typeface="Arial"/>
              </a:rPr>
              <a:t> </a:t>
            </a:r>
            <a:r>
              <a:rPr lang="cy-GB" altLang="en-US" sz="4400" kern="0">
                <a:solidFill>
                  <a:srgbClr val="000000"/>
                </a:solidFill>
                <a:latin typeface="Arial"/>
                <a:ea typeface="ＭＳ Ｐゴシック"/>
                <a:cs typeface="Arial"/>
              </a:rPr>
              <a:t>/ Dyfynnu?</a:t>
            </a:r>
            <a:br>
              <a:rPr lang="en-GB" altLang="en-US" sz="4400" kern="0">
                <a:latin typeface="Arial" panose="020B0604020202020204" pitchFamily="34" charset="0"/>
                <a:ea typeface="ＭＳ Ｐゴシック" pitchFamily="34" charset="-128"/>
              </a:rPr>
            </a:br>
            <a:r>
              <a:rPr lang="en-GB" altLang="en-US" sz="4400" kern="0">
                <a:solidFill>
                  <a:schemeClr val="accent1">
                    <a:lumMod val="75000"/>
                  </a:schemeClr>
                </a:solidFill>
                <a:latin typeface="Arial"/>
                <a:ea typeface="ＭＳ Ｐゴシック"/>
                <a:cs typeface="Arial"/>
              </a:rPr>
              <a:t>What is referencing</a:t>
            </a:r>
            <a:r>
              <a:rPr lang="en-GB" altLang="en-US" kern="0">
                <a:solidFill>
                  <a:schemeClr val="accent1">
                    <a:lumMod val="75000"/>
                  </a:schemeClr>
                </a:solidFill>
                <a:latin typeface="Arial"/>
                <a:ea typeface="ＭＳ Ｐゴシック"/>
                <a:cs typeface="Arial"/>
              </a:rPr>
              <a:t> </a:t>
            </a:r>
            <a:r>
              <a:rPr lang="en-GB" altLang="en-US" sz="4400" kern="0">
                <a:solidFill>
                  <a:schemeClr val="accent1">
                    <a:lumMod val="75000"/>
                  </a:schemeClr>
                </a:solidFill>
                <a:latin typeface="Arial"/>
                <a:ea typeface="ＭＳ Ｐゴシック"/>
                <a:cs typeface="Arial"/>
              </a:rPr>
              <a:t>/ Citing?</a:t>
            </a:r>
            <a:endParaRPr lang="en-GB">
              <a:solidFill>
                <a:schemeClr val="accent1">
                  <a:lumMod val="75000"/>
                </a:schemeClr>
              </a:solidFill>
              <a:latin typeface="Arial"/>
              <a:ea typeface="ＭＳ Ｐゴシック"/>
              <a:cs typeface="Arial"/>
            </a:endParaRPr>
          </a:p>
        </p:txBody>
      </p:sp>
      <p:sp>
        <p:nvSpPr>
          <p:cNvPr id="3" name="Content Placeholder 2">
            <a:extLst>
              <a:ext uri="{FF2B5EF4-FFF2-40B4-BE49-F238E27FC236}">
                <a16:creationId xmlns:a16="http://schemas.microsoft.com/office/drawing/2014/main" id="{BA1E55E1-451A-75AE-CD81-62AC05DEC38C}"/>
              </a:ext>
            </a:extLst>
          </p:cNvPr>
          <p:cNvSpPr>
            <a:spLocks noGrp="1"/>
          </p:cNvSpPr>
          <p:nvPr>
            <p:ph idx="1"/>
          </p:nvPr>
        </p:nvSpPr>
        <p:spPr>
          <a:xfrm>
            <a:off x="6406410" y="2173433"/>
            <a:ext cx="5614897" cy="3575934"/>
          </a:xfrm>
        </p:spPr>
        <p:txBody>
          <a:bodyPr/>
          <a:lstStyle/>
          <a:p>
            <a:pPr>
              <a:buFontTx/>
              <a:buChar char="•"/>
              <a:defRPr/>
            </a:pPr>
            <a:r>
              <a:rPr lang="en-GB" altLang="en-US" kern="0">
                <a:solidFill>
                  <a:schemeClr val="accent1">
                    <a:lumMod val="75000"/>
                  </a:schemeClr>
                </a:solidFill>
                <a:latin typeface="Arial" panose="020B0604020202020204" pitchFamily="34" charset="0"/>
                <a:ea typeface="ＭＳ Ｐゴシック" pitchFamily="34" charset="-128"/>
              </a:rPr>
              <a:t>Showing what are your ideas and what are the ideas of others</a:t>
            </a:r>
          </a:p>
          <a:p>
            <a:pPr>
              <a:buFontTx/>
              <a:buChar char="•"/>
              <a:defRPr/>
            </a:pPr>
            <a:r>
              <a:rPr lang="en-GB" altLang="en-US" kern="0">
                <a:solidFill>
                  <a:schemeClr val="accent1">
                    <a:lumMod val="75000"/>
                  </a:schemeClr>
                </a:solidFill>
                <a:latin typeface="Arial" panose="020B0604020202020204" pitchFamily="34" charset="0"/>
                <a:ea typeface="ＭＳ Ｐゴシック" pitchFamily="34" charset="-128"/>
              </a:rPr>
              <a:t>Acknowledge sources</a:t>
            </a:r>
          </a:p>
          <a:p>
            <a:pPr>
              <a:buFontTx/>
              <a:buChar char="•"/>
              <a:defRPr/>
            </a:pPr>
            <a:r>
              <a:rPr lang="en-GB" altLang="en-US" kern="0">
                <a:solidFill>
                  <a:schemeClr val="accent1">
                    <a:lumMod val="75000"/>
                  </a:schemeClr>
                </a:solidFill>
                <a:latin typeface="Arial" panose="020B0604020202020204" pitchFamily="34" charset="0"/>
                <a:ea typeface="ＭＳ Ｐゴシック" pitchFamily="34" charset="-128"/>
              </a:rPr>
              <a:t>Showing where that information comes from</a:t>
            </a:r>
          </a:p>
          <a:p>
            <a:pPr>
              <a:buFontTx/>
              <a:buChar char="•"/>
              <a:defRPr/>
            </a:pPr>
            <a:r>
              <a:rPr lang="en-GB" altLang="en-US" kern="0">
                <a:solidFill>
                  <a:schemeClr val="accent1">
                    <a:lumMod val="75000"/>
                  </a:schemeClr>
                </a:solidFill>
                <a:latin typeface="Arial" panose="020B0604020202020204" pitchFamily="34" charset="0"/>
                <a:ea typeface="ＭＳ Ｐゴシック" pitchFamily="34" charset="-128"/>
              </a:rPr>
              <a:t>Paraphrasing</a:t>
            </a:r>
          </a:p>
          <a:p>
            <a:pPr>
              <a:buFontTx/>
              <a:buChar char="•"/>
              <a:defRPr/>
            </a:pPr>
            <a:r>
              <a:rPr lang="en-GB" altLang="en-US" kern="0">
                <a:solidFill>
                  <a:schemeClr val="accent1">
                    <a:lumMod val="75000"/>
                  </a:schemeClr>
                </a:solidFill>
                <a:latin typeface="Arial" panose="020B0604020202020204" pitchFamily="34" charset="0"/>
                <a:ea typeface="ＭＳ Ｐゴシック" pitchFamily="34" charset="-128"/>
              </a:rPr>
              <a:t>Reference list</a:t>
            </a:r>
          </a:p>
          <a:p>
            <a:endParaRPr lang="en-GB"/>
          </a:p>
        </p:txBody>
      </p:sp>
      <p:sp>
        <p:nvSpPr>
          <p:cNvPr id="4" name="Content Placeholder 2">
            <a:extLst>
              <a:ext uri="{FF2B5EF4-FFF2-40B4-BE49-F238E27FC236}">
                <a16:creationId xmlns:a16="http://schemas.microsoft.com/office/drawing/2014/main" id="{E1AF3DF9-3631-EC15-3E95-6E90B9D720E4}"/>
              </a:ext>
            </a:extLst>
          </p:cNvPr>
          <p:cNvSpPr txBox="1">
            <a:spLocks/>
          </p:cNvSpPr>
          <p:nvPr/>
        </p:nvSpPr>
        <p:spPr>
          <a:xfrm>
            <a:off x="561916" y="2173433"/>
            <a:ext cx="5626620"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defRPr/>
            </a:pPr>
            <a:r>
              <a:rPr lang="cy-GB" altLang="en-US" kern="0">
                <a:solidFill>
                  <a:srgbClr val="000000"/>
                </a:solidFill>
                <a:latin typeface="Arial"/>
                <a:ea typeface="ＭＳ Ｐゴシック"/>
                <a:cs typeface="Arial"/>
              </a:rPr>
              <a:t>Dangos beth yw dy syniadau a beth yw syniadau pobl eraill</a:t>
            </a:r>
          </a:p>
          <a:p>
            <a:pPr>
              <a:buFontTx/>
              <a:buChar char="•"/>
              <a:defRPr/>
            </a:pPr>
            <a:r>
              <a:rPr lang="cy-GB" altLang="en-US" kern="0">
                <a:solidFill>
                  <a:srgbClr val="000000"/>
                </a:solidFill>
                <a:latin typeface="Arial" panose="020B0604020202020204" pitchFamily="34" charset="0"/>
                <a:ea typeface="ＭＳ Ｐゴシック" pitchFamily="34" charset="-128"/>
              </a:rPr>
              <a:t>Cydnabod ffynonellau</a:t>
            </a:r>
          </a:p>
          <a:p>
            <a:pPr>
              <a:buFontTx/>
              <a:buChar char="•"/>
              <a:defRPr/>
            </a:pPr>
            <a:r>
              <a:rPr lang="cy-GB" altLang="en-US" kern="0">
                <a:solidFill>
                  <a:srgbClr val="000000"/>
                </a:solidFill>
                <a:latin typeface="Arial"/>
                <a:ea typeface="ＭＳ Ｐゴシック"/>
                <a:cs typeface="Arial"/>
              </a:rPr>
              <a:t>Dangos o ble ddaw'r gwybodaeth </a:t>
            </a:r>
            <a:endParaRPr lang="cy-GB" altLang="en-US" kern="0">
              <a:solidFill>
                <a:srgbClr val="000000"/>
              </a:solidFill>
              <a:latin typeface="Arial" panose="020B0604020202020204" pitchFamily="34" charset="0"/>
              <a:ea typeface="ＭＳ Ｐゴシック" pitchFamily="34" charset="-128"/>
              <a:cs typeface="Arial"/>
            </a:endParaRPr>
          </a:p>
          <a:p>
            <a:pPr>
              <a:buFontTx/>
              <a:buChar char="•"/>
              <a:defRPr/>
            </a:pPr>
            <a:r>
              <a:rPr lang="cy-GB" altLang="en-US" kern="0">
                <a:solidFill>
                  <a:srgbClr val="000000"/>
                </a:solidFill>
                <a:latin typeface="Arial" panose="020B0604020202020204" pitchFamily="34" charset="0"/>
                <a:ea typeface="ＭＳ Ｐゴシック" pitchFamily="34" charset="-128"/>
              </a:rPr>
              <a:t>Aralleirio</a:t>
            </a:r>
          </a:p>
          <a:p>
            <a:pPr>
              <a:buFontTx/>
              <a:buChar char="•"/>
              <a:defRPr/>
            </a:pPr>
            <a:r>
              <a:rPr lang="cy-GB" altLang="en-US" kern="0">
                <a:solidFill>
                  <a:srgbClr val="000000"/>
                </a:solidFill>
                <a:latin typeface="Arial"/>
                <a:ea typeface="ＭＳ Ｐゴシック"/>
                <a:cs typeface="Arial"/>
              </a:rPr>
              <a:t>Rhestr cyfeiriadau</a:t>
            </a:r>
            <a:endParaRPr lang="cy-GB" altLang="en-US" kern="0">
              <a:solidFill>
                <a:srgbClr val="000000"/>
              </a:solidFill>
              <a:latin typeface="Arial" panose="020B0604020202020204" pitchFamily="34" charset="0"/>
              <a:ea typeface="ＭＳ Ｐゴシック" pitchFamily="34" charset="-128"/>
              <a:cs typeface="Arial"/>
            </a:endParaRPr>
          </a:p>
          <a:p>
            <a:endParaRPr lang="en-GB"/>
          </a:p>
        </p:txBody>
      </p:sp>
    </p:spTree>
    <p:extLst>
      <p:ext uri="{BB962C8B-B14F-4D97-AF65-F5344CB8AC3E}">
        <p14:creationId xmlns:p14="http://schemas.microsoft.com/office/powerpoint/2010/main" val="4544423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1A8F3-0258-6DB4-F053-A9AA6CA7B6FB}"/>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Pam?/ </a:t>
            </a:r>
            <a:r>
              <a:rPr lang="en-GB">
                <a:solidFill>
                  <a:schemeClr val="accent1">
                    <a:lumMod val="75000"/>
                  </a:schemeClr>
                </a:solidFill>
                <a:latin typeface="Arial" panose="020B0604020202020204" pitchFamily="34" charset="0"/>
                <a:cs typeface="Arial" panose="020B0604020202020204" pitchFamily="34" charset="0"/>
              </a:rPr>
              <a:t>Why?</a:t>
            </a:r>
          </a:p>
        </p:txBody>
      </p:sp>
      <p:sp>
        <p:nvSpPr>
          <p:cNvPr id="3" name="Content Placeholder 2">
            <a:extLst>
              <a:ext uri="{FF2B5EF4-FFF2-40B4-BE49-F238E27FC236}">
                <a16:creationId xmlns:a16="http://schemas.microsoft.com/office/drawing/2014/main" id="{B9BDB9BE-A602-9BF9-A0C3-86F2BC6F2D9A}"/>
              </a:ext>
            </a:extLst>
          </p:cNvPr>
          <p:cNvSpPr>
            <a:spLocks noGrp="1"/>
          </p:cNvSpPr>
          <p:nvPr>
            <p:ph idx="1"/>
          </p:nvPr>
        </p:nvSpPr>
        <p:spPr>
          <a:xfrm>
            <a:off x="6386775" y="2135100"/>
            <a:ext cx="4917553" cy="3575934"/>
          </a:xfrm>
        </p:spPr>
        <p:txBody>
          <a:bodyPr/>
          <a:lstStyle/>
          <a:p>
            <a:pPr>
              <a:buFontTx/>
              <a:buChar char="•"/>
              <a:defRPr/>
            </a:pPr>
            <a:r>
              <a:rPr lang="en-GB" altLang="en-US" kern="0">
                <a:solidFill>
                  <a:schemeClr val="accent1">
                    <a:lumMod val="75000"/>
                  </a:schemeClr>
                </a:solidFill>
                <a:latin typeface="Arial" panose="020B0604020202020204" pitchFamily="34" charset="0"/>
                <a:ea typeface="ＭＳ Ｐゴシック" pitchFamily="34" charset="-128"/>
              </a:rPr>
              <a:t>Acknowledge sources</a:t>
            </a:r>
          </a:p>
          <a:p>
            <a:pPr>
              <a:buFontTx/>
              <a:buChar char="•"/>
              <a:defRPr/>
            </a:pPr>
            <a:r>
              <a:rPr lang="en-GB" altLang="en-US" kern="0">
                <a:solidFill>
                  <a:schemeClr val="accent1">
                    <a:lumMod val="75000"/>
                  </a:schemeClr>
                </a:solidFill>
                <a:latin typeface="Arial" panose="020B0604020202020204" pitchFamily="34" charset="0"/>
                <a:ea typeface="ＭＳ Ｐゴシック" pitchFamily="34" charset="-128"/>
              </a:rPr>
              <a:t>Find information again</a:t>
            </a:r>
          </a:p>
          <a:p>
            <a:pPr>
              <a:buFontTx/>
              <a:buChar char="•"/>
              <a:defRPr/>
            </a:pPr>
            <a:r>
              <a:rPr lang="en-GB" altLang="en-US" kern="0">
                <a:solidFill>
                  <a:schemeClr val="accent1">
                    <a:lumMod val="75000"/>
                  </a:schemeClr>
                </a:solidFill>
                <a:latin typeface="Arial" panose="020B0604020202020204" pitchFamily="34" charset="0"/>
                <a:ea typeface="ＭＳ Ｐゴシック" pitchFamily="34" charset="-128"/>
              </a:rPr>
              <a:t>Help avoid plagiarism</a:t>
            </a:r>
          </a:p>
          <a:p>
            <a:pPr marL="0" indent="0">
              <a:buNone/>
            </a:pPr>
            <a:endParaRPr lang="en-GB"/>
          </a:p>
        </p:txBody>
      </p:sp>
      <p:sp>
        <p:nvSpPr>
          <p:cNvPr id="4" name="Content Placeholder 2">
            <a:extLst>
              <a:ext uri="{FF2B5EF4-FFF2-40B4-BE49-F238E27FC236}">
                <a16:creationId xmlns:a16="http://schemas.microsoft.com/office/drawing/2014/main" id="{C2109A08-2BE1-19F0-FF9C-FDC68BB0187F}"/>
              </a:ext>
            </a:extLst>
          </p:cNvPr>
          <p:cNvSpPr txBox="1">
            <a:spLocks/>
          </p:cNvSpPr>
          <p:nvPr/>
        </p:nvSpPr>
        <p:spPr>
          <a:xfrm>
            <a:off x="887672" y="2135100"/>
            <a:ext cx="4917553"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defRPr/>
            </a:pPr>
            <a:r>
              <a:rPr lang="cy-GB" altLang="en-US" kern="0">
                <a:solidFill>
                  <a:srgbClr val="000000"/>
                </a:solidFill>
                <a:latin typeface="Arial" panose="020B0604020202020204" pitchFamily="34" charset="0"/>
                <a:ea typeface="ＭＳ Ｐゴシック" charset="-128"/>
              </a:rPr>
              <a:t>Cydnabod ffynonellau</a:t>
            </a:r>
          </a:p>
          <a:p>
            <a:pPr>
              <a:buFontTx/>
              <a:buChar char="•"/>
              <a:defRPr/>
            </a:pPr>
            <a:r>
              <a:rPr lang="cy-GB" altLang="en-US" kern="0">
                <a:solidFill>
                  <a:srgbClr val="000000"/>
                </a:solidFill>
                <a:latin typeface="Arial" panose="020B0604020202020204" pitchFamily="34" charset="0"/>
                <a:ea typeface="ＭＳ Ｐゴシック" charset="-128"/>
              </a:rPr>
              <a:t>Dod o hyd i’r wybodaeth eto</a:t>
            </a:r>
          </a:p>
          <a:p>
            <a:pPr>
              <a:buFontTx/>
              <a:buChar char="•"/>
              <a:defRPr/>
            </a:pPr>
            <a:r>
              <a:rPr lang="cy-GB" altLang="en-US" kern="0">
                <a:solidFill>
                  <a:srgbClr val="000000"/>
                </a:solidFill>
                <a:latin typeface="Arial" panose="020B0604020202020204" pitchFamily="34" charset="0"/>
                <a:ea typeface="ＭＳ Ｐゴシック" charset="-128"/>
              </a:rPr>
              <a:t>Helpu osgoi llên-ladrata</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33813798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F023C-8771-73FF-F26A-FECD73B9D990}"/>
              </a:ext>
            </a:extLst>
          </p:cNvPr>
          <p:cNvSpPr>
            <a:spLocks noGrp="1"/>
          </p:cNvSpPr>
          <p:nvPr>
            <p:ph type="title"/>
          </p:nvPr>
        </p:nvSpPr>
        <p:spPr/>
        <p:txBody>
          <a:bodyPr>
            <a:normAutofit fontScale="90000"/>
          </a:bodyPr>
          <a:lstStyle/>
          <a:p>
            <a:pPr algn="ctr"/>
            <a:r>
              <a:rPr lang="en-GB" sz="4900">
                <a:latin typeface="Arial" panose="020B0604020202020204" pitchFamily="34" charset="0"/>
                <a:cs typeface="Arial" panose="020B0604020202020204" pitchFamily="34" charset="0"/>
              </a:rPr>
              <a:t>Pam </a:t>
            </a:r>
            <a:r>
              <a:rPr lang="en-GB" sz="4900" err="1">
                <a:latin typeface="Arial" panose="020B0604020202020204" pitchFamily="34" charset="0"/>
                <a:cs typeface="Arial" panose="020B0604020202020204" pitchFamily="34" charset="0"/>
              </a:rPr>
              <a:t>ddefnyddio</a:t>
            </a:r>
            <a:r>
              <a:rPr lang="en-GB" sz="4900">
                <a:latin typeface="Arial" panose="020B0604020202020204" pitchFamily="34" charset="0"/>
                <a:cs typeface="Arial" panose="020B0604020202020204" pitchFamily="34" charset="0"/>
              </a:rPr>
              <a:t> </a:t>
            </a:r>
            <a:r>
              <a:rPr lang="en-GB" sz="4900" err="1">
                <a:latin typeface="Arial" panose="020B0604020202020204" pitchFamily="34" charset="0"/>
                <a:cs typeface="Arial" panose="020B0604020202020204" pitchFamily="34" charset="0"/>
              </a:rPr>
              <a:t>gwaith</a:t>
            </a:r>
            <a:r>
              <a:rPr lang="en-GB" sz="4900">
                <a:latin typeface="Arial" panose="020B0604020202020204" pitchFamily="34" charset="0"/>
                <a:cs typeface="Arial" panose="020B0604020202020204" pitchFamily="34" charset="0"/>
              </a:rPr>
              <a:t> </a:t>
            </a:r>
            <a:r>
              <a:rPr lang="en-GB" sz="4900" err="1">
                <a:latin typeface="Arial" panose="020B0604020202020204" pitchFamily="34" charset="0"/>
                <a:cs typeface="Arial" panose="020B0604020202020204" pitchFamily="34" charset="0"/>
              </a:rPr>
              <a:t>rhywun</a:t>
            </a:r>
            <a:r>
              <a:rPr lang="en-GB" sz="4900">
                <a:latin typeface="Arial" panose="020B0604020202020204" pitchFamily="34" charset="0"/>
                <a:cs typeface="Arial" panose="020B0604020202020204" pitchFamily="34" charset="0"/>
              </a:rPr>
              <a:t> </a:t>
            </a:r>
            <a:r>
              <a:rPr lang="en-GB" sz="4900" err="1">
                <a:latin typeface="Arial" panose="020B0604020202020204" pitchFamily="34" charset="0"/>
                <a:cs typeface="Arial" panose="020B0604020202020204" pitchFamily="34" charset="0"/>
              </a:rPr>
              <a:t>arall</a:t>
            </a:r>
            <a:r>
              <a:rPr lang="en-GB" sz="4900">
                <a:latin typeface="Arial" panose="020B0604020202020204" pitchFamily="34" charset="0"/>
                <a:cs typeface="Arial" panose="020B0604020202020204" pitchFamily="34" charset="0"/>
              </a:rPr>
              <a:t> 1/2</a:t>
            </a:r>
            <a:br>
              <a:rPr lang="en-GB" sz="4900">
                <a:latin typeface="Arial" panose="020B0604020202020204" pitchFamily="34" charset="0"/>
                <a:cs typeface="Arial" panose="020B0604020202020204" pitchFamily="34" charset="0"/>
              </a:rPr>
            </a:br>
            <a:r>
              <a:rPr lang="en-GB" sz="4900">
                <a:solidFill>
                  <a:schemeClr val="accent1">
                    <a:lumMod val="75000"/>
                  </a:schemeClr>
                </a:solidFill>
                <a:latin typeface="Arial" panose="020B0604020202020204" pitchFamily="34" charset="0"/>
                <a:cs typeface="Arial" panose="020B0604020202020204" pitchFamily="34" charset="0"/>
              </a:rPr>
              <a:t>Why use someone else’s work 1/2</a:t>
            </a:r>
            <a:br>
              <a:rPr lang="en-GB"/>
            </a:br>
            <a:endParaRPr lang="en-GB">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3BD002A-A0B3-0758-54D6-D614305A53BE}"/>
              </a:ext>
            </a:extLst>
          </p:cNvPr>
          <p:cNvSpPr>
            <a:spLocks noGrp="1"/>
          </p:cNvSpPr>
          <p:nvPr>
            <p:ph idx="1"/>
          </p:nvPr>
        </p:nvSpPr>
        <p:spPr>
          <a:xfrm>
            <a:off x="6512996" y="1828060"/>
            <a:ext cx="5327070" cy="3575934"/>
          </a:xfrm>
        </p:spPr>
        <p:txBody>
          <a:bodyPr>
            <a:normAutofit/>
          </a:bodyPr>
          <a:lstStyle/>
          <a:p>
            <a:r>
              <a:rPr lang="en-GB">
                <a:solidFill>
                  <a:schemeClr val="accent1">
                    <a:lumMod val="75000"/>
                  </a:schemeClr>
                </a:solidFill>
                <a:latin typeface="Arial" panose="020B0604020202020204" pitchFamily="34" charset="0"/>
                <a:cs typeface="Arial" panose="020B0604020202020204" pitchFamily="34" charset="0"/>
              </a:rPr>
              <a:t>To show that you understand the main ideas around a topic or area of study</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r>
              <a:rPr lang="en-GB">
                <a:solidFill>
                  <a:schemeClr val="accent1">
                    <a:lumMod val="75000"/>
                  </a:schemeClr>
                </a:solidFill>
                <a:latin typeface="Arial" panose="020B0604020202020204" pitchFamily="34" charset="0"/>
                <a:cs typeface="Arial" panose="020B0604020202020204" pitchFamily="34" charset="0"/>
              </a:rPr>
              <a:t>To demonstrate wide reading on the subject</a:t>
            </a:r>
          </a:p>
        </p:txBody>
      </p:sp>
      <p:sp>
        <p:nvSpPr>
          <p:cNvPr id="4" name="Content Placeholder 2">
            <a:extLst>
              <a:ext uri="{FF2B5EF4-FFF2-40B4-BE49-F238E27FC236}">
                <a16:creationId xmlns:a16="http://schemas.microsoft.com/office/drawing/2014/main" id="{D0FAD40A-DFFE-C7E7-8003-04634E28B0E4}"/>
              </a:ext>
            </a:extLst>
          </p:cNvPr>
          <p:cNvSpPr txBox="1">
            <a:spLocks/>
          </p:cNvSpPr>
          <p:nvPr/>
        </p:nvSpPr>
        <p:spPr>
          <a:xfrm>
            <a:off x="416062" y="1828060"/>
            <a:ext cx="5327070"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Arial" panose="020B0604020202020204" pitchFamily="34" charset="0"/>
                <a:cs typeface="Arial" panose="020B0604020202020204" pitchFamily="34" charset="0"/>
              </a:rPr>
              <a:t>I </a:t>
            </a:r>
            <a:r>
              <a:rPr lang="en-GB" err="1">
                <a:latin typeface="Arial" panose="020B0604020202020204" pitchFamily="34" charset="0"/>
                <a:cs typeface="Arial" panose="020B0604020202020204" pitchFamily="34" charset="0"/>
              </a:rPr>
              <a:t>ddangos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eich</a:t>
            </a:r>
            <a:r>
              <a:rPr lang="en-GB">
                <a:latin typeface="Arial" panose="020B0604020202020204" pitchFamily="34" charset="0"/>
                <a:cs typeface="Arial" panose="020B0604020202020204" pitchFamily="34" charset="0"/>
              </a:rPr>
              <a:t> bod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deall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prif</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syniadau</a:t>
            </a:r>
            <a:r>
              <a:rPr lang="en-GB">
                <a:latin typeface="Arial" panose="020B0604020202020204" pitchFamily="34" charset="0"/>
                <a:cs typeface="Arial" panose="020B0604020202020204" pitchFamily="34" charset="0"/>
              </a:rPr>
              <a:t> o </a:t>
            </a:r>
            <a:r>
              <a:rPr lang="en-GB" err="1">
                <a:latin typeface="Arial" panose="020B0604020202020204" pitchFamily="34" charset="0"/>
                <a:cs typeface="Arial" panose="020B0604020202020204" pitchFamily="34" charset="0"/>
              </a:rPr>
              <a:t>gwmpas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pwnc</a:t>
            </a:r>
            <a:r>
              <a:rPr lang="en-GB">
                <a:latin typeface="Arial" panose="020B0604020202020204" pitchFamily="34" charset="0"/>
                <a:cs typeface="Arial" panose="020B0604020202020204" pitchFamily="34" charset="0"/>
              </a:rPr>
              <a:t> neu </a:t>
            </a:r>
            <a:r>
              <a:rPr lang="en-GB" err="1">
                <a:latin typeface="Arial" panose="020B0604020202020204" pitchFamily="34" charset="0"/>
                <a:cs typeface="Arial" panose="020B0604020202020204" pitchFamily="34" charset="0"/>
              </a:rPr>
              <a:t>maes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astudio</a:t>
            </a:r>
            <a:endParaRPr lang="en-GB">
              <a:latin typeface="Arial" panose="020B0604020202020204" pitchFamily="34" charset="0"/>
              <a:cs typeface="Arial" panose="020B0604020202020204" pitchFamily="34" charset="0"/>
            </a:endParaRPr>
          </a:p>
          <a:p>
            <a:pPr marL="0" indent="0">
              <a:buNone/>
            </a:pPr>
            <a:endParaRPr lang="en-GB">
              <a:latin typeface="Arial" panose="020B0604020202020204" pitchFamily="34" charset="0"/>
              <a:cs typeface="Arial" panose="020B0604020202020204" pitchFamily="34" charset="0"/>
            </a:endParaRPr>
          </a:p>
          <a:p>
            <a:r>
              <a:rPr lang="en-GB">
                <a:latin typeface="Arial"/>
                <a:cs typeface="Arial"/>
              </a:rPr>
              <a:t>I </a:t>
            </a:r>
            <a:r>
              <a:rPr lang="en-GB" err="1">
                <a:latin typeface="Arial"/>
                <a:cs typeface="Arial"/>
              </a:rPr>
              <a:t>ddangos</a:t>
            </a:r>
            <a:r>
              <a:rPr lang="en-GB">
                <a:latin typeface="Arial"/>
                <a:cs typeface="Arial"/>
              </a:rPr>
              <a:t> </a:t>
            </a:r>
            <a:r>
              <a:rPr lang="en-GB" err="1">
                <a:latin typeface="Arial"/>
                <a:cs typeface="Arial"/>
              </a:rPr>
              <a:t>eich</a:t>
            </a:r>
            <a:r>
              <a:rPr lang="en-GB">
                <a:latin typeface="Arial"/>
                <a:cs typeface="Arial"/>
              </a:rPr>
              <a:t> bod </a:t>
            </a:r>
            <a:r>
              <a:rPr lang="en-GB" err="1">
                <a:latin typeface="Arial"/>
                <a:cs typeface="Arial"/>
              </a:rPr>
              <a:t>wedi</a:t>
            </a:r>
            <a:r>
              <a:rPr lang="en-GB">
                <a:latin typeface="Arial"/>
                <a:cs typeface="Arial"/>
              </a:rPr>
              <a:t> </a:t>
            </a:r>
            <a:r>
              <a:rPr lang="en-GB" err="1">
                <a:latin typeface="Arial"/>
                <a:cs typeface="Arial"/>
              </a:rPr>
              <a:t>ddarllen</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eang</a:t>
            </a:r>
            <a:r>
              <a:rPr lang="en-GB">
                <a:latin typeface="Arial"/>
                <a:cs typeface="Arial"/>
              </a:rPr>
              <a:t> am y </a:t>
            </a:r>
            <a:r>
              <a:rPr lang="en-GB" err="1">
                <a:latin typeface="Arial"/>
                <a:cs typeface="Arial"/>
              </a:rPr>
              <a:t>pwnc</a:t>
            </a:r>
            <a:endParaRPr lang="en-GB" err="1">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56778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F023C-8771-73FF-F26A-FECD73B9D990}"/>
              </a:ext>
            </a:extLst>
          </p:cNvPr>
          <p:cNvSpPr>
            <a:spLocks noGrp="1"/>
          </p:cNvSpPr>
          <p:nvPr>
            <p:ph type="title"/>
          </p:nvPr>
        </p:nvSpPr>
        <p:spPr/>
        <p:txBody>
          <a:bodyPr>
            <a:normAutofit fontScale="90000"/>
          </a:bodyPr>
          <a:lstStyle/>
          <a:p>
            <a:pPr algn="ctr"/>
            <a:r>
              <a:rPr lang="en-GB" sz="4900">
                <a:latin typeface="Arial" panose="020B0604020202020204" pitchFamily="34" charset="0"/>
                <a:cs typeface="Arial" panose="020B0604020202020204" pitchFamily="34" charset="0"/>
              </a:rPr>
              <a:t>Pam </a:t>
            </a:r>
            <a:r>
              <a:rPr lang="en-GB" sz="4900" err="1">
                <a:latin typeface="Arial" panose="020B0604020202020204" pitchFamily="34" charset="0"/>
                <a:cs typeface="Arial" panose="020B0604020202020204" pitchFamily="34" charset="0"/>
              </a:rPr>
              <a:t>ddefnyddio</a:t>
            </a:r>
            <a:r>
              <a:rPr lang="en-GB" sz="4900">
                <a:latin typeface="Arial" panose="020B0604020202020204" pitchFamily="34" charset="0"/>
                <a:cs typeface="Arial" panose="020B0604020202020204" pitchFamily="34" charset="0"/>
              </a:rPr>
              <a:t> </a:t>
            </a:r>
            <a:r>
              <a:rPr lang="en-GB" sz="4900" err="1">
                <a:latin typeface="Arial" panose="020B0604020202020204" pitchFamily="34" charset="0"/>
                <a:cs typeface="Arial" panose="020B0604020202020204" pitchFamily="34" charset="0"/>
              </a:rPr>
              <a:t>gwaith</a:t>
            </a:r>
            <a:r>
              <a:rPr lang="en-GB" sz="4900">
                <a:latin typeface="Arial" panose="020B0604020202020204" pitchFamily="34" charset="0"/>
                <a:cs typeface="Arial" panose="020B0604020202020204" pitchFamily="34" charset="0"/>
              </a:rPr>
              <a:t> </a:t>
            </a:r>
            <a:r>
              <a:rPr lang="en-GB" sz="4900" err="1">
                <a:latin typeface="Arial" panose="020B0604020202020204" pitchFamily="34" charset="0"/>
                <a:cs typeface="Arial" panose="020B0604020202020204" pitchFamily="34" charset="0"/>
              </a:rPr>
              <a:t>rhywun</a:t>
            </a:r>
            <a:r>
              <a:rPr lang="en-GB" sz="4900">
                <a:latin typeface="Arial" panose="020B0604020202020204" pitchFamily="34" charset="0"/>
                <a:cs typeface="Arial" panose="020B0604020202020204" pitchFamily="34" charset="0"/>
              </a:rPr>
              <a:t> </a:t>
            </a:r>
            <a:r>
              <a:rPr lang="en-GB" sz="4900" err="1">
                <a:latin typeface="Arial" panose="020B0604020202020204" pitchFamily="34" charset="0"/>
                <a:cs typeface="Arial" panose="020B0604020202020204" pitchFamily="34" charset="0"/>
              </a:rPr>
              <a:t>arall</a:t>
            </a:r>
            <a:r>
              <a:rPr lang="en-GB" sz="4900">
                <a:latin typeface="Arial" panose="020B0604020202020204" pitchFamily="34" charset="0"/>
                <a:cs typeface="Arial" panose="020B0604020202020204" pitchFamily="34" charset="0"/>
              </a:rPr>
              <a:t> 2/2</a:t>
            </a:r>
            <a:br>
              <a:rPr lang="en-GB" sz="4900">
                <a:latin typeface="Arial" panose="020B0604020202020204" pitchFamily="34" charset="0"/>
                <a:cs typeface="Arial" panose="020B0604020202020204" pitchFamily="34" charset="0"/>
              </a:rPr>
            </a:br>
            <a:r>
              <a:rPr lang="en-GB" sz="4900">
                <a:solidFill>
                  <a:schemeClr val="accent1">
                    <a:lumMod val="75000"/>
                  </a:schemeClr>
                </a:solidFill>
                <a:latin typeface="Arial" panose="020B0604020202020204" pitchFamily="34" charset="0"/>
                <a:cs typeface="Arial" panose="020B0604020202020204" pitchFamily="34" charset="0"/>
              </a:rPr>
              <a:t>Why use someone else’s work 2/2</a:t>
            </a:r>
            <a:br>
              <a:rPr lang="en-GB"/>
            </a:br>
            <a:endParaRPr lang="en-GB">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3BD002A-A0B3-0758-54D6-D614305A53BE}"/>
              </a:ext>
            </a:extLst>
          </p:cNvPr>
          <p:cNvSpPr>
            <a:spLocks noGrp="1"/>
          </p:cNvSpPr>
          <p:nvPr>
            <p:ph idx="1"/>
          </p:nvPr>
        </p:nvSpPr>
        <p:spPr>
          <a:xfrm>
            <a:off x="6512996" y="1828060"/>
            <a:ext cx="5327070" cy="3575934"/>
          </a:xfrm>
        </p:spPr>
        <p:txBody>
          <a:bodyPr>
            <a:normAutofit/>
          </a:bodyPr>
          <a:lstStyle/>
          <a:p>
            <a:r>
              <a:rPr lang="en-GB">
                <a:solidFill>
                  <a:schemeClr val="accent1">
                    <a:lumMod val="75000"/>
                  </a:schemeClr>
                </a:solidFill>
                <a:latin typeface="Arial" panose="020B0604020202020204" pitchFamily="34" charset="0"/>
                <a:cs typeface="Arial" panose="020B0604020202020204" pitchFamily="34" charset="0"/>
              </a:rPr>
              <a:t>To emphasize points you are trying to make, providing evidence to support your arguments</a:t>
            </a:r>
          </a:p>
        </p:txBody>
      </p:sp>
      <p:sp>
        <p:nvSpPr>
          <p:cNvPr id="4" name="Content Placeholder 2">
            <a:extLst>
              <a:ext uri="{FF2B5EF4-FFF2-40B4-BE49-F238E27FC236}">
                <a16:creationId xmlns:a16="http://schemas.microsoft.com/office/drawing/2014/main" id="{D0FAD40A-DFFE-C7E7-8003-04634E28B0E4}"/>
              </a:ext>
            </a:extLst>
          </p:cNvPr>
          <p:cNvSpPr txBox="1">
            <a:spLocks/>
          </p:cNvSpPr>
          <p:nvPr/>
        </p:nvSpPr>
        <p:spPr>
          <a:xfrm>
            <a:off x="416062" y="1828060"/>
            <a:ext cx="5327070"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Arial"/>
                <a:cs typeface="Arial"/>
              </a:rPr>
              <a:t>I </a:t>
            </a:r>
            <a:r>
              <a:rPr lang="en-GB" err="1">
                <a:latin typeface="Arial"/>
                <a:cs typeface="Arial"/>
              </a:rPr>
              <a:t>bwysleisio</a:t>
            </a:r>
            <a:r>
              <a:rPr lang="en-GB">
                <a:latin typeface="Arial"/>
                <a:cs typeface="Arial"/>
              </a:rPr>
              <a:t> </a:t>
            </a:r>
            <a:r>
              <a:rPr lang="en-GB" err="1">
                <a:latin typeface="Arial"/>
                <a:cs typeface="Arial"/>
              </a:rPr>
              <a:t>pwyntiau</a:t>
            </a:r>
            <a:r>
              <a:rPr lang="en-GB">
                <a:latin typeface="Arial"/>
                <a:cs typeface="Arial"/>
              </a:rPr>
              <a:t> </a:t>
            </a:r>
            <a:r>
              <a:rPr lang="en-GB" err="1">
                <a:latin typeface="Arial"/>
                <a:cs typeface="Arial"/>
              </a:rPr>
              <a:t>rydych</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ceisio</a:t>
            </a:r>
            <a:r>
              <a:rPr lang="en-GB">
                <a:latin typeface="Arial"/>
                <a:cs typeface="Arial"/>
              </a:rPr>
              <a:t> </a:t>
            </a:r>
            <a:r>
              <a:rPr lang="en-GB" err="1">
                <a:latin typeface="Arial"/>
                <a:cs typeface="Arial"/>
              </a:rPr>
              <a:t>eu</a:t>
            </a:r>
            <a:r>
              <a:rPr lang="en-GB">
                <a:latin typeface="Arial"/>
                <a:cs typeface="Arial"/>
              </a:rPr>
              <a:t> </a:t>
            </a:r>
            <a:r>
              <a:rPr lang="en-GB" err="1">
                <a:latin typeface="Arial"/>
                <a:cs typeface="Arial"/>
              </a:rPr>
              <a:t>wneud</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ddarparu</a:t>
            </a:r>
            <a:r>
              <a:rPr lang="en-GB">
                <a:latin typeface="Arial"/>
                <a:cs typeface="Arial"/>
              </a:rPr>
              <a:t> </a:t>
            </a:r>
            <a:r>
              <a:rPr lang="en-GB" err="1">
                <a:latin typeface="Arial"/>
                <a:cs typeface="Arial"/>
              </a:rPr>
              <a:t>tystiolaeth</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gefnogi</a:t>
            </a:r>
            <a:r>
              <a:rPr lang="en-GB">
                <a:latin typeface="Arial"/>
                <a:cs typeface="Arial"/>
              </a:rPr>
              <a:t> </a:t>
            </a:r>
            <a:r>
              <a:rPr lang="en-GB" err="1">
                <a:latin typeface="Arial"/>
                <a:cs typeface="Arial"/>
              </a:rPr>
              <a:t>eich</a:t>
            </a:r>
            <a:r>
              <a:rPr lang="en-GB">
                <a:latin typeface="Arial"/>
                <a:cs typeface="Arial"/>
              </a:rPr>
              <a:t> </a:t>
            </a:r>
            <a:r>
              <a:rPr lang="en-GB" err="1">
                <a:latin typeface="Arial"/>
                <a:cs typeface="Arial"/>
              </a:rPr>
              <a:t>dadleuon</a:t>
            </a:r>
            <a:r>
              <a:rPr lang="en-GB">
                <a:latin typeface="Arial"/>
                <a:cs typeface="Arial"/>
              </a:rPr>
              <a:t>.</a:t>
            </a:r>
          </a:p>
        </p:txBody>
      </p:sp>
    </p:spTree>
    <p:extLst>
      <p:ext uri="{BB962C8B-B14F-4D97-AF65-F5344CB8AC3E}">
        <p14:creationId xmlns:p14="http://schemas.microsoft.com/office/powerpoint/2010/main" val="19787407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118CA-499B-1521-3F21-4D4687F14038}"/>
              </a:ext>
            </a:extLst>
          </p:cNvPr>
          <p:cNvSpPr>
            <a:spLocks noGrp="1"/>
          </p:cNvSpPr>
          <p:nvPr>
            <p:ph type="title"/>
          </p:nvPr>
        </p:nvSpPr>
        <p:spPr/>
        <p:txBody>
          <a:bodyPr>
            <a:noAutofit/>
          </a:bodyPr>
          <a:lstStyle/>
          <a:p>
            <a:pPr algn="ctr"/>
            <a:r>
              <a:rPr lang="en-GB">
                <a:latin typeface="Arial" panose="020B0604020202020204" pitchFamily="34" charset="0"/>
              </a:rPr>
              <a:t>A </a:t>
            </a:r>
            <a:r>
              <a:rPr lang="en-GB" err="1">
                <a:latin typeface="Arial" panose="020B0604020202020204" pitchFamily="34" charset="0"/>
              </a:rPr>
              <a:t>ydych</a:t>
            </a:r>
            <a:r>
              <a:rPr lang="en-GB">
                <a:latin typeface="Arial" panose="020B0604020202020204" pitchFamily="34" charset="0"/>
              </a:rPr>
              <a:t> </a:t>
            </a:r>
            <a:r>
              <a:rPr lang="en-GB" err="1">
                <a:latin typeface="Arial" panose="020B0604020202020204" pitchFamily="34" charset="0"/>
              </a:rPr>
              <a:t>erioed</a:t>
            </a:r>
            <a:r>
              <a:rPr lang="en-GB">
                <a:latin typeface="Arial" panose="020B0604020202020204" pitchFamily="34" charset="0"/>
              </a:rPr>
              <a:t> </a:t>
            </a:r>
            <a:r>
              <a:rPr lang="en-GB" err="1">
                <a:latin typeface="Arial" panose="020B0604020202020204" pitchFamily="34" charset="0"/>
              </a:rPr>
              <a:t>wedi</a:t>
            </a:r>
            <a:r>
              <a:rPr lang="en-GB">
                <a:latin typeface="Arial" panose="020B0604020202020204" pitchFamily="34" charset="0"/>
              </a:rPr>
              <a:t> </a:t>
            </a:r>
            <a:r>
              <a:rPr lang="en-GB" err="1">
                <a:latin typeface="Arial" panose="020B0604020202020204" pitchFamily="34" charset="0"/>
              </a:rPr>
              <a:t>cael</a:t>
            </a:r>
            <a:r>
              <a:rPr lang="en-GB">
                <a:latin typeface="Arial" panose="020B0604020202020204" pitchFamily="34" charset="0"/>
              </a:rPr>
              <a:t> </a:t>
            </a:r>
            <a:r>
              <a:rPr lang="en-GB" err="1">
                <a:latin typeface="Arial" panose="020B0604020202020204" pitchFamily="34" charset="0"/>
              </a:rPr>
              <a:t>unrhyw</a:t>
            </a:r>
            <a:r>
              <a:rPr lang="en-GB">
                <a:latin typeface="Arial" panose="020B0604020202020204" pitchFamily="34" charset="0"/>
              </a:rPr>
              <a:t> </a:t>
            </a:r>
            <a:r>
              <a:rPr lang="en-GB" err="1">
                <a:latin typeface="Arial" panose="020B0604020202020204" pitchFamily="34" charset="0"/>
              </a:rPr>
              <a:t>beth</a:t>
            </a:r>
            <a:r>
              <a:rPr lang="en-GB">
                <a:latin typeface="Arial" panose="020B0604020202020204" pitchFamily="34" charset="0"/>
              </a:rPr>
              <a:t> </a:t>
            </a:r>
            <a:r>
              <a:rPr lang="en-GB" err="1">
                <a:latin typeface="Arial" panose="020B0604020202020204" pitchFamily="34" charset="0"/>
              </a:rPr>
              <a:t>wedi'i</a:t>
            </a:r>
            <a:r>
              <a:rPr lang="en-GB">
                <a:latin typeface="Arial" panose="020B0604020202020204" pitchFamily="34" charset="0"/>
              </a:rPr>
              <a:t> </a:t>
            </a:r>
            <a:r>
              <a:rPr lang="en-GB" err="1">
                <a:latin typeface="Arial" panose="020B0604020202020204" pitchFamily="34" charset="0"/>
              </a:rPr>
              <a:t>ddwyn</a:t>
            </a:r>
            <a:r>
              <a:rPr lang="en-GB">
                <a:latin typeface="Arial" panose="020B0604020202020204" pitchFamily="34" charset="0"/>
              </a:rPr>
              <a:t>?</a:t>
            </a:r>
            <a:br>
              <a:rPr lang="en-GB">
                <a:solidFill>
                  <a:srgbClr val="0000FF"/>
                </a:solidFill>
                <a:latin typeface="Arial" panose="020B0604020202020204" pitchFamily="34" charset="0"/>
              </a:rPr>
            </a:br>
            <a:r>
              <a:rPr lang="en-GB">
                <a:solidFill>
                  <a:schemeClr val="accent1">
                    <a:lumMod val="75000"/>
                  </a:schemeClr>
                </a:solidFill>
                <a:latin typeface="Arial" panose="020B0604020202020204" pitchFamily="34" charset="0"/>
              </a:rPr>
              <a:t>Have you ever had anything stolen?</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D59D035E-790B-7474-9980-F00545AD6A39}"/>
              </a:ext>
            </a:extLst>
          </p:cNvPr>
          <p:cNvSpPr>
            <a:spLocks noGrp="1"/>
          </p:cNvSpPr>
          <p:nvPr>
            <p:ph idx="1"/>
          </p:nvPr>
        </p:nvSpPr>
        <p:spPr>
          <a:xfrm>
            <a:off x="7513414" y="2157539"/>
            <a:ext cx="4984447" cy="3575934"/>
          </a:xfrm>
        </p:spPr>
        <p:txBody>
          <a:bodyPr>
            <a:normAutofit fontScale="92500" lnSpcReduction="20000"/>
          </a:bodyPr>
          <a:lstStyle/>
          <a:p>
            <a:r>
              <a:rPr lang="en-GB" sz="2800">
                <a:solidFill>
                  <a:schemeClr val="accent1">
                    <a:lumMod val="75000"/>
                  </a:schemeClr>
                </a:solidFill>
                <a:latin typeface="Arial" panose="020B0604020202020204" pitchFamily="34" charset="0"/>
                <a:cs typeface="Arial" panose="020B0604020202020204" pitchFamily="34" charset="0"/>
              </a:rPr>
              <a:t>Mobile phone </a:t>
            </a:r>
          </a:p>
          <a:p>
            <a:r>
              <a:rPr lang="en-GB" sz="2800">
                <a:solidFill>
                  <a:schemeClr val="accent1">
                    <a:lumMod val="75000"/>
                  </a:schemeClr>
                </a:solidFill>
                <a:latin typeface="Arial" panose="020B0604020202020204" pitchFamily="34" charset="0"/>
                <a:cs typeface="Arial" panose="020B0604020202020204" pitchFamily="34" charset="0"/>
              </a:rPr>
              <a:t>Money</a:t>
            </a:r>
          </a:p>
          <a:p>
            <a:r>
              <a:rPr lang="en-GB" sz="2800">
                <a:solidFill>
                  <a:schemeClr val="accent1">
                    <a:lumMod val="75000"/>
                  </a:schemeClr>
                </a:solidFill>
                <a:latin typeface="Arial" panose="020B0604020202020204" pitchFamily="34" charset="0"/>
                <a:cs typeface="Arial" panose="020B0604020202020204" pitchFamily="34" charset="0"/>
              </a:rPr>
              <a:t>Identity</a:t>
            </a:r>
          </a:p>
          <a:p>
            <a:r>
              <a:rPr lang="en-GB" sz="2800">
                <a:solidFill>
                  <a:schemeClr val="accent1">
                    <a:lumMod val="75000"/>
                  </a:schemeClr>
                </a:solidFill>
                <a:latin typeface="Arial" panose="020B0604020202020204" pitchFamily="34" charset="0"/>
                <a:cs typeface="Arial" panose="020B0604020202020204" pitchFamily="34" charset="0"/>
              </a:rPr>
              <a:t>Authorship </a:t>
            </a:r>
          </a:p>
          <a:p>
            <a:pPr marL="0" indent="0">
              <a:buNone/>
            </a:pPr>
            <a:r>
              <a:rPr lang="en-GB" sz="2800">
                <a:solidFill>
                  <a:schemeClr val="accent1">
                    <a:lumMod val="75000"/>
                  </a:schemeClr>
                </a:solidFill>
                <a:latin typeface="Arial" panose="020B0604020202020204" pitchFamily="34" charset="0"/>
                <a:cs typeface="Arial" panose="020B0604020202020204" pitchFamily="34" charset="0"/>
              </a:rPr>
              <a:t>    “refers to the production and ownership of ideas and intellectual material, such as books, articles, images, etc.” </a:t>
            </a:r>
          </a:p>
          <a:p>
            <a:pPr marL="0" indent="0">
              <a:buNone/>
            </a:pPr>
            <a:r>
              <a:rPr lang="en-GB" sz="2800">
                <a:solidFill>
                  <a:schemeClr val="accent1">
                    <a:lumMod val="75000"/>
                  </a:schemeClr>
                </a:solidFill>
                <a:latin typeface="Arial" panose="020B0604020202020204" pitchFamily="34" charset="0"/>
                <a:cs typeface="Arial" panose="020B0604020202020204" pitchFamily="34" charset="0"/>
              </a:rPr>
              <a:t>(University of Essex, n.d., p. 4)</a:t>
            </a:r>
          </a:p>
          <a:p>
            <a:pPr marL="0" indent="0">
              <a:buNone/>
            </a:pPr>
            <a:endParaRPr lang="en-GB"/>
          </a:p>
        </p:txBody>
      </p:sp>
      <p:sp>
        <p:nvSpPr>
          <p:cNvPr id="4" name="Content Placeholder 2">
            <a:extLst>
              <a:ext uri="{FF2B5EF4-FFF2-40B4-BE49-F238E27FC236}">
                <a16:creationId xmlns:a16="http://schemas.microsoft.com/office/drawing/2014/main" id="{E188380E-2432-4C70-3033-DCAFA776742F}"/>
              </a:ext>
            </a:extLst>
          </p:cNvPr>
          <p:cNvSpPr txBox="1">
            <a:spLocks/>
          </p:cNvSpPr>
          <p:nvPr/>
        </p:nvSpPr>
        <p:spPr>
          <a:xfrm>
            <a:off x="155457" y="2157539"/>
            <a:ext cx="4523129" cy="3575934"/>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2800">
                <a:latin typeface="Arial" panose="020B0604020202020204" pitchFamily="34" charset="0"/>
                <a:cs typeface="Arial" panose="020B0604020202020204" pitchFamily="34" charset="0"/>
              </a:rPr>
              <a:t>Ffôn symudol</a:t>
            </a:r>
          </a:p>
          <a:p>
            <a:r>
              <a:rPr lang="cy-GB" sz="2800">
                <a:latin typeface="Arial" panose="020B0604020202020204" pitchFamily="34" charset="0"/>
                <a:cs typeface="Arial" panose="020B0604020202020204" pitchFamily="34" charset="0"/>
              </a:rPr>
              <a:t>Arian</a:t>
            </a:r>
          </a:p>
          <a:p>
            <a:r>
              <a:rPr lang="cy-GB" sz="2800">
                <a:latin typeface="Arial" panose="020B0604020202020204" pitchFamily="34" charset="0"/>
                <a:cs typeface="Arial" panose="020B0604020202020204" pitchFamily="34" charset="0"/>
              </a:rPr>
              <a:t>Hunaniaeth</a:t>
            </a:r>
          </a:p>
          <a:p>
            <a:r>
              <a:rPr lang="cy-GB" sz="2800">
                <a:latin typeface="Arial" panose="020B0604020202020204" pitchFamily="34" charset="0"/>
                <a:cs typeface="Arial" panose="020B0604020202020204" pitchFamily="34" charset="0"/>
              </a:rPr>
              <a:t>Awduriaeth</a:t>
            </a:r>
          </a:p>
          <a:p>
            <a:pPr marL="0" indent="0">
              <a:buNone/>
            </a:pPr>
            <a:r>
              <a:rPr lang="cy-GB" sz="2800">
                <a:latin typeface="Arial" panose="020B0604020202020204" pitchFamily="34" charset="0"/>
                <a:cs typeface="Arial" panose="020B0604020202020204" pitchFamily="34" charset="0"/>
              </a:rPr>
              <a:t> “cyfeirio at gynhyrchu a pherchnogi syniadau a deunydd deallusol, megis llyfrau, erthyglau, delweddau, ag ati.”</a:t>
            </a:r>
          </a:p>
          <a:p>
            <a:pPr marL="0" indent="0">
              <a:buFont typeface="Arial" panose="020B0604020202020204" pitchFamily="34" charset="0"/>
              <a:buNone/>
            </a:pPr>
            <a:endParaRPr lang="en-GB"/>
          </a:p>
        </p:txBody>
      </p:sp>
      <p:pic>
        <p:nvPicPr>
          <p:cNvPr id="2052" name="Picture 4" descr="Cartoon a cartoon of a thief">
            <a:extLst>
              <a:ext uri="{FF2B5EF4-FFF2-40B4-BE49-F238E27FC236}">
                <a16:creationId xmlns:a16="http://schemas.microsoft.com/office/drawing/2014/main" id="{0EF1B1F3-5EA8-D2A5-17A8-823EAF78A2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3429000"/>
            <a:ext cx="2286000" cy="2000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18821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D05FB-8268-21F0-AD5C-0C67493CB54C}"/>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Pryd</a:t>
            </a:r>
            <a:r>
              <a:rPr lang="en-GB">
                <a:latin typeface="Arial" panose="020B0604020202020204" pitchFamily="34" charset="0"/>
                <a:cs typeface="Arial" panose="020B0604020202020204" pitchFamily="34" charset="0"/>
              </a:rPr>
              <a:t>? 1/2</a:t>
            </a:r>
            <a:br>
              <a:rPr lang="en-GB">
                <a:latin typeface="Arial" panose="020B0604020202020204" pitchFamily="34" charset="0"/>
                <a:cs typeface="Arial" panose="020B0604020202020204" pitchFamily="34" charset="0"/>
              </a:rPr>
            </a:b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When? 1/2</a:t>
            </a:r>
          </a:p>
        </p:txBody>
      </p:sp>
      <p:sp>
        <p:nvSpPr>
          <p:cNvPr id="3" name="Content Placeholder 2">
            <a:extLst>
              <a:ext uri="{FF2B5EF4-FFF2-40B4-BE49-F238E27FC236}">
                <a16:creationId xmlns:a16="http://schemas.microsoft.com/office/drawing/2014/main" id="{B14388A7-A10E-A539-B615-52CCFD746302}"/>
              </a:ext>
            </a:extLst>
          </p:cNvPr>
          <p:cNvSpPr>
            <a:spLocks noGrp="1"/>
          </p:cNvSpPr>
          <p:nvPr>
            <p:ph idx="1"/>
          </p:nvPr>
        </p:nvSpPr>
        <p:spPr>
          <a:xfrm>
            <a:off x="6096000" y="2207093"/>
            <a:ext cx="5952015" cy="3575934"/>
          </a:xfrm>
        </p:spPr>
        <p:txBody>
          <a:bodyPr>
            <a:normAutofit/>
          </a:bodyPr>
          <a:lstStyle/>
          <a:p>
            <a:r>
              <a:rPr lang="en-GB">
                <a:solidFill>
                  <a:schemeClr val="accent1">
                    <a:lumMod val="75000"/>
                  </a:schemeClr>
                </a:solidFill>
                <a:latin typeface="Arial" panose="020B0604020202020204" pitchFamily="34" charset="0"/>
                <a:cs typeface="Arial" panose="020B0604020202020204" pitchFamily="34" charset="0"/>
              </a:rPr>
              <a:t>Whenever you borrow an idea/ concept</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r>
              <a:rPr lang="en-GB">
                <a:solidFill>
                  <a:schemeClr val="accent1">
                    <a:lumMod val="75000"/>
                  </a:schemeClr>
                </a:solidFill>
                <a:latin typeface="Arial" panose="020B0604020202020204" pitchFamily="34" charset="0"/>
                <a:cs typeface="Arial" panose="020B0604020202020204" pitchFamily="34" charset="0"/>
              </a:rPr>
              <a:t>Whenever you take exactly what someone has said</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r>
              <a:rPr lang="en-GB">
                <a:solidFill>
                  <a:schemeClr val="accent1">
                    <a:lumMod val="75000"/>
                  </a:schemeClr>
                </a:solidFill>
                <a:latin typeface="Arial" panose="020B0604020202020204" pitchFamily="34" charset="0"/>
                <a:cs typeface="Arial" panose="020B0604020202020204" pitchFamily="34" charset="0"/>
              </a:rPr>
              <a:t>Whenever you paraphrase</a:t>
            </a:r>
          </a:p>
        </p:txBody>
      </p:sp>
      <p:sp>
        <p:nvSpPr>
          <p:cNvPr id="4" name="Content Placeholder 2">
            <a:extLst>
              <a:ext uri="{FF2B5EF4-FFF2-40B4-BE49-F238E27FC236}">
                <a16:creationId xmlns:a16="http://schemas.microsoft.com/office/drawing/2014/main" id="{E41DF85E-F5CB-0F80-4435-D0EF0DFA7221}"/>
              </a:ext>
            </a:extLst>
          </p:cNvPr>
          <p:cNvSpPr txBox="1">
            <a:spLocks/>
          </p:cNvSpPr>
          <p:nvPr/>
        </p:nvSpPr>
        <p:spPr>
          <a:xfrm>
            <a:off x="143984" y="2207093"/>
            <a:ext cx="5952016" cy="3575934"/>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err="1">
                <a:latin typeface="Arial" panose="020B0604020202020204" pitchFamily="34" charset="0"/>
                <a:cs typeface="Arial" panose="020B0604020202020204" pitchFamily="34" charset="0"/>
              </a:rPr>
              <a:t>Pryd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bynnag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chi’n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fenthyg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syniad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cysyniad</a:t>
            </a:r>
            <a:endParaRPr lang="en-GB">
              <a:latin typeface="Arial" panose="020B0604020202020204" pitchFamily="34" charset="0"/>
              <a:cs typeface="Arial" panose="020B0604020202020204" pitchFamily="34" charset="0"/>
            </a:endParaRPr>
          </a:p>
          <a:p>
            <a:pPr marL="0" indent="0">
              <a:buNone/>
            </a:pPr>
            <a:endParaRPr lang="en-GB">
              <a:latin typeface="Arial" panose="020B0604020202020204" pitchFamily="34" charset="0"/>
              <a:cs typeface="Arial" panose="020B0604020202020204" pitchFamily="34" charset="0"/>
            </a:endParaRPr>
          </a:p>
          <a:p>
            <a:r>
              <a:rPr lang="en-GB" err="1">
                <a:latin typeface="Arial" panose="020B0604020202020204" pitchFamily="34" charset="0"/>
                <a:cs typeface="Arial" panose="020B0604020202020204" pitchFamily="34" charset="0"/>
              </a:rPr>
              <a:t>Pryd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bynnag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chi’n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cymryd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union, </a:t>
            </a:r>
            <a:r>
              <a:rPr lang="en-GB" err="1">
                <a:latin typeface="Arial" panose="020B0604020202020204" pitchFamily="34" charset="0"/>
                <a:cs typeface="Arial" panose="020B0604020202020204" pitchFamily="34" charset="0"/>
              </a:rPr>
              <a:t>beth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mae</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rhywun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arall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wedi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ddweud</a:t>
            </a:r>
            <a:endParaRPr lang="en-GB">
              <a:latin typeface="Arial" panose="020B0604020202020204" pitchFamily="34" charset="0"/>
              <a:cs typeface="Arial" panose="020B0604020202020204" pitchFamily="34" charset="0"/>
            </a:endParaRPr>
          </a:p>
          <a:p>
            <a:pPr marL="0" indent="0">
              <a:buNone/>
            </a:pPr>
            <a:endParaRPr lang="en-GB">
              <a:latin typeface="Arial" panose="020B0604020202020204" pitchFamily="34" charset="0"/>
              <a:cs typeface="Arial" panose="020B0604020202020204" pitchFamily="34" charset="0"/>
            </a:endParaRPr>
          </a:p>
          <a:p>
            <a:r>
              <a:rPr lang="en-GB" err="1">
                <a:latin typeface="Arial" panose="020B0604020202020204" pitchFamily="34" charset="0"/>
                <a:cs typeface="Arial" panose="020B0604020202020204" pitchFamily="34" charset="0"/>
              </a:rPr>
              <a:t>Pryd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bynnag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chi’n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arall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eirio</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87884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D05FB-8268-21F0-AD5C-0C67493CB54C}"/>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Pryd</a:t>
            </a:r>
            <a:r>
              <a:rPr lang="en-GB">
                <a:latin typeface="Arial" panose="020B0604020202020204" pitchFamily="34" charset="0"/>
                <a:cs typeface="Arial" panose="020B0604020202020204" pitchFamily="34" charset="0"/>
              </a:rPr>
              <a:t>? 2/2</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When? 2/2</a:t>
            </a:r>
          </a:p>
        </p:txBody>
      </p:sp>
      <p:sp>
        <p:nvSpPr>
          <p:cNvPr id="3" name="Content Placeholder 2">
            <a:extLst>
              <a:ext uri="{FF2B5EF4-FFF2-40B4-BE49-F238E27FC236}">
                <a16:creationId xmlns:a16="http://schemas.microsoft.com/office/drawing/2014/main" id="{B14388A7-A10E-A539-B615-52CCFD746302}"/>
              </a:ext>
            </a:extLst>
          </p:cNvPr>
          <p:cNvSpPr>
            <a:spLocks noGrp="1"/>
          </p:cNvSpPr>
          <p:nvPr>
            <p:ph idx="1"/>
          </p:nvPr>
        </p:nvSpPr>
        <p:spPr>
          <a:xfrm>
            <a:off x="6096000" y="2409046"/>
            <a:ext cx="5952015" cy="3575934"/>
          </a:xfrm>
        </p:spPr>
        <p:txBody>
          <a:bodyPr>
            <a:normAutofit/>
          </a:bodyPr>
          <a:lstStyle/>
          <a:p>
            <a:r>
              <a:rPr lang="en-GB">
                <a:solidFill>
                  <a:schemeClr val="accent1">
                    <a:lumMod val="75000"/>
                  </a:schemeClr>
                </a:solidFill>
                <a:latin typeface="Arial" panose="020B0604020202020204" pitchFamily="34" charset="0"/>
                <a:cs typeface="Arial" panose="020B0604020202020204" pitchFamily="34" charset="0"/>
              </a:rPr>
              <a:t>Whenever to make reference to the specific work of another person</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r>
              <a:rPr lang="en-GB">
                <a:solidFill>
                  <a:schemeClr val="accent1">
                    <a:lumMod val="75000"/>
                  </a:schemeClr>
                </a:solidFill>
                <a:latin typeface="Arial" panose="020B0604020202020204" pitchFamily="34" charset="0"/>
                <a:cs typeface="Arial" panose="020B0604020202020204" pitchFamily="34" charset="0"/>
              </a:rPr>
              <a:t>Whenever you have used someone else’s work to develop your criticality</a:t>
            </a:r>
          </a:p>
        </p:txBody>
      </p:sp>
      <p:sp>
        <p:nvSpPr>
          <p:cNvPr id="4" name="Content Placeholder 2">
            <a:extLst>
              <a:ext uri="{FF2B5EF4-FFF2-40B4-BE49-F238E27FC236}">
                <a16:creationId xmlns:a16="http://schemas.microsoft.com/office/drawing/2014/main" id="{E41DF85E-F5CB-0F80-4435-D0EF0DFA7221}"/>
              </a:ext>
            </a:extLst>
          </p:cNvPr>
          <p:cNvSpPr txBox="1">
            <a:spLocks/>
          </p:cNvSpPr>
          <p:nvPr/>
        </p:nvSpPr>
        <p:spPr>
          <a:xfrm>
            <a:off x="87886" y="2409046"/>
            <a:ext cx="5952016"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err="1">
                <a:latin typeface="Arial" panose="020B0604020202020204" pitchFamily="34" charset="0"/>
                <a:cs typeface="Arial" panose="020B0604020202020204" pitchFamily="34" charset="0"/>
              </a:rPr>
              <a:t>Pryd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bynnag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chi’n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cysylltu</a:t>
            </a:r>
            <a:r>
              <a:rPr lang="en-GB">
                <a:latin typeface="Arial" panose="020B0604020202020204" pitchFamily="34" charset="0"/>
                <a:cs typeface="Arial" panose="020B0604020202020204" pitchFamily="34" charset="0"/>
              </a:rPr>
              <a:t> at </a:t>
            </a:r>
            <a:r>
              <a:rPr lang="en-GB" err="1">
                <a:latin typeface="Arial" panose="020B0604020202020204" pitchFamily="34" charset="0"/>
                <a:cs typeface="Arial" panose="020B0604020202020204" pitchFamily="34" charset="0"/>
              </a:rPr>
              <a:t>waith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penodol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rhywun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arall</a:t>
            </a:r>
            <a:endParaRPr lang="en-GB">
              <a:latin typeface="Arial" panose="020B0604020202020204" pitchFamily="34" charset="0"/>
              <a:cs typeface="Arial" panose="020B0604020202020204" pitchFamily="34" charset="0"/>
            </a:endParaRPr>
          </a:p>
          <a:p>
            <a:pPr marL="0" indent="0">
              <a:buNone/>
            </a:pPr>
            <a:endParaRPr lang="en-GB">
              <a:latin typeface="Arial" panose="020B0604020202020204" pitchFamily="34" charset="0"/>
              <a:cs typeface="Arial" panose="020B0604020202020204" pitchFamily="34" charset="0"/>
            </a:endParaRPr>
          </a:p>
          <a:p>
            <a:r>
              <a:rPr lang="en-GB" err="1">
                <a:latin typeface="Arial"/>
                <a:cs typeface="Arial"/>
              </a:rPr>
              <a:t>Pryd</a:t>
            </a:r>
            <a:r>
              <a:rPr lang="en-GB">
                <a:latin typeface="Arial"/>
                <a:cs typeface="Arial"/>
              </a:rPr>
              <a:t> </a:t>
            </a:r>
            <a:r>
              <a:rPr lang="en-GB" err="1">
                <a:latin typeface="Arial"/>
                <a:cs typeface="Arial"/>
              </a:rPr>
              <a:t>bynnag</a:t>
            </a:r>
            <a:r>
              <a:rPr lang="en-GB">
                <a:latin typeface="Arial"/>
                <a:cs typeface="Arial"/>
              </a:rPr>
              <a:t> y </a:t>
            </a:r>
            <a:r>
              <a:rPr lang="en-GB" err="1">
                <a:latin typeface="Arial"/>
                <a:cs typeface="Arial"/>
              </a:rPr>
              <a:t>byddwch</a:t>
            </a:r>
            <a:r>
              <a:rPr lang="en-GB">
                <a:latin typeface="Arial"/>
                <a:cs typeface="Arial"/>
              </a:rPr>
              <a:t> </a:t>
            </a:r>
            <a:r>
              <a:rPr lang="en-GB" err="1">
                <a:latin typeface="Arial"/>
                <a:cs typeface="Arial"/>
              </a:rPr>
              <a:t>wedi</a:t>
            </a:r>
            <a:r>
              <a:rPr lang="en-GB">
                <a:latin typeface="Arial"/>
                <a:cs typeface="Arial"/>
              </a:rPr>
              <a:t> </a:t>
            </a:r>
            <a:r>
              <a:rPr lang="en-GB" err="1">
                <a:latin typeface="Arial"/>
                <a:cs typeface="Arial"/>
              </a:rPr>
              <a:t>defnyddio</a:t>
            </a:r>
            <a:r>
              <a:rPr lang="en-GB">
                <a:latin typeface="Arial"/>
                <a:cs typeface="Arial"/>
              </a:rPr>
              <a:t> </a:t>
            </a:r>
            <a:r>
              <a:rPr lang="en-GB" err="1">
                <a:latin typeface="Arial"/>
                <a:cs typeface="Arial"/>
              </a:rPr>
              <a:t>gwaith</a:t>
            </a:r>
            <a:r>
              <a:rPr lang="en-GB">
                <a:latin typeface="Arial"/>
                <a:cs typeface="Arial"/>
              </a:rPr>
              <a:t> </a:t>
            </a:r>
            <a:r>
              <a:rPr lang="en-GB" err="1">
                <a:latin typeface="Arial"/>
                <a:cs typeface="Arial"/>
              </a:rPr>
              <a:t>rhywun</a:t>
            </a:r>
            <a:r>
              <a:rPr lang="en-GB">
                <a:latin typeface="Arial"/>
                <a:cs typeface="Arial"/>
              </a:rPr>
              <a:t> </a:t>
            </a:r>
            <a:r>
              <a:rPr lang="en-GB" err="1">
                <a:latin typeface="Arial"/>
                <a:cs typeface="Arial"/>
              </a:rPr>
              <a:t>arall</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ddatblygu</a:t>
            </a:r>
            <a:r>
              <a:rPr lang="en-GB">
                <a:latin typeface="Arial"/>
                <a:cs typeface="Arial"/>
              </a:rPr>
              <a:t> </a:t>
            </a:r>
            <a:r>
              <a:rPr lang="en-GB" err="1">
                <a:latin typeface="Arial"/>
                <a:cs typeface="Arial"/>
              </a:rPr>
              <a:t>eich</a:t>
            </a:r>
            <a:r>
              <a:rPr lang="en-GB">
                <a:latin typeface="Arial"/>
                <a:cs typeface="Arial"/>
              </a:rPr>
              <a:t> </a:t>
            </a:r>
            <a:r>
              <a:rPr lang="en-GB" err="1">
                <a:latin typeface="Arial"/>
                <a:cs typeface="Arial"/>
              </a:rPr>
              <a:t>beirniadaeth</a:t>
            </a:r>
            <a:endParaRPr lang="en-GB">
              <a:latin typeface="Arial"/>
              <a:cs typeface="Arial"/>
            </a:endParaRPr>
          </a:p>
        </p:txBody>
      </p:sp>
    </p:spTree>
    <p:extLst>
      <p:ext uri="{BB962C8B-B14F-4D97-AF65-F5344CB8AC3E}">
        <p14:creationId xmlns:p14="http://schemas.microsoft.com/office/powerpoint/2010/main" val="19284779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14A32-FE4C-BFC8-10E0-873C4C917A99}"/>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Felly, </a:t>
            </a:r>
            <a:r>
              <a:rPr lang="en-GB" err="1">
                <a:latin typeface="Arial" panose="020B0604020202020204" pitchFamily="34" charset="0"/>
                <a:cs typeface="Arial" panose="020B0604020202020204" pitchFamily="34" charset="0"/>
              </a:rPr>
              <a:t>rhaid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ni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rhoi</a:t>
            </a:r>
            <a:r>
              <a:rPr lang="en-GB">
                <a:latin typeface="Arial" panose="020B0604020202020204" pitchFamily="34" charset="0"/>
                <a:cs typeface="Arial" panose="020B0604020202020204" pitchFamily="34" charset="0"/>
              </a:rPr>
              <a:t> clod</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Therefore, we must give credit</a:t>
            </a:r>
          </a:p>
        </p:txBody>
      </p:sp>
      <p:pic>
        <p:nvPicPr>
          <p:cNvPr id="6146" name="Picture 2" descr="Image saying Diolch/ Thank you">
            <a:extLst>
              <a:ext uri="{FF2B5EF4-FFF2-40B4-BE49-F238E27FC236}">
                <a16:creationId xmlns:a16="http://schemas.microsoft.com/office/drawing/2014/main" id="{3EABC0FB-F1E4-59B8-478C-967808DC1103}"/>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544434" y="1825625"/>
            <a:ext cx="5109482" cy="3576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44616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080BB-C0B7-B158-A86D-8A4C0D799696}"/>
              </a:ext>
            </a:extLst>
          </p:cNvPr>
          <p:cNvSpPr>
            <a:spLocks noGrp="1"/>
          </p:cNvSpPr>
          <p:nvPr>
            <p:ph type="title"/>
          </p:nvPr>
        </p:nvSpPr>
        <p:spPr/>
        <p:txBody>
          <a:bodyPr/>
          <a:lstStyle/>
          <a:p>
            <a:pPr algn="ctr"/>
            <a:r>
              <a:rPr lang="cy-GB" altLang="en-US" sz="4400" kern="0" dirty="0">
                <a:solidFill>
                  <a:srgbClr val="000000"/>
                </a:solidFill>
                <a:latin typeface="Arial" panose="020B0604020202020204" pitchFamily="34" charset="0"/>
                <a:ea typeface="ＭＳ Ｐゴシック" pitchFamily="34" charset="-128"/>
              </a:rPr>
              <a:t>Beth yw </a:t>
            </a:r>
            <a:r>
              <a:rPr lang="en-GB" sz="4400" dirty="0" err="1">
                <a:latin typeface="Arial" panose="020B0604020202020204" pitchFamily="34" charset="0"/>
              </a:rPr>
              <a:t>llên-ladrad</a:t>
            </a:r>
            <a:r>
              <a:rPr lang="cy-GB" altLang="en-US" sz="4400" kern="0" dirty="0">
                <a:solidFill>
                  <a:srgbClr val="000000"/>
                </a:solidFill>
                <a:latin typeface="Arial" panose="020B0604020202020204" pitchFamily="34" charset="0"/>
                <a:ea typeface="ＭＳ Ｐゴシック" pitchFamily="34" charset="-128"/>
              </a:rPr>
              <a:t>?</a:t>
            </a:r>
            <a:br>
              <a:rPr lang="en-GB" altLang="en-US" sz="4400" kern="0" dirty="0">
                <a:solidFill>
                  <a:srgbClr val="000000"/>
                </a:solidFill>
                <a:latin typeface="Arial" panose="020B0604020202020204" pitchFamily="34" charset="0"/>
                <a:ea typeface="ＭＳ Ｐゴシック" pitchFamily="34" charset="-128"/>
              </a:rPr>
            </a:br>
            <a:r>
              <a:rPr lang="en-GB" altLang="en-US" sz="4400" kern="0" dirty="0">
                <a:solidFill>
                  <a:schemeClr val="accent1">
                    <a:lumMod val="75000"/>
                  </a:schemeClr>
                </a:solidFill>
                <a:latin typeface="Arial" panose="020B0604020202020204" pitchFamily="34" charset="0"/>
                <a:ea typeface="ＭＳ Ｐゴシック" pitchFamily="34" charset="-128"/>
              </a:rPr>
              <a:t>What is </a:t>
            </a:r>
            <a:r>
              <a:rPr lang="en-GB" altLang="en-US" kern="0" dirty="0">
                <a:solidFill>
                  <a:schemeClr val="accent1">
                    <a:lumMod val="75000"/>
                  </a:schemeClr>
                </a:solidFill>
                <a:latin typeface="Arial" panose="020B0604020202020204" pitchFamily="34" charset="0"/>
                <a:ea typeface="ＭＳ Ｐゴシック" pitchFamily="34" charset="-128"/>
              </a:rPr>
              <a:t>plagiarism</a:t>
            </a:r>
            <a:r>
              <a:rPr lang="en-GB" altLang="en-US" sz="4400" kern="0" dirty="0">
                <a:solidFill>
                  <a:schemeClr val="accent1">
                    <a:lumMod val="75000"/>
                  </a:schemeClr>
                </a:solidFill>
                <a:latin typeface="Arial" panose="020B0604020202020204" pitchFamily="34" charset="0"/>
                <a:ea typeface="ＭＳ Ｐゴシック" pitchFamily="34" charset="-128"/>
              </a:rPr>
              <a:t>?</a:t>
            </a:r>
            <a:endParaRPr lang="en-GB" dirty="0">
              <a:solidFill>
                <a:schemeClr val="accent1">
                  <a:lumMod val="75000"/>
                </a:schemeClr>
              </a:solidFill>
            </a:endParaRPr>
          </a:p>
        </p:txBody>
      </p:sp>
      <p:sp>
        <p:nvSpPr>
          <p:cNvPr id="4" name="Content Placeholder 2">
            <a:extLst>
              <a:ext uri="{FF2B5EF4-FFF2-40B4-BE49-F238E27FC236}">
                <a16:creationId xmlns:a16="http://schemas.microsoft.com/office/drawing/2014/main" id="{E1AF3DF9-3631-EC15-3E95-6E90B9D720E4}"/>
              </a:ext>
            </a:extLst>
          </p:cNvPr>
          <p:cNvSpPr txBox="1">
            <a:spLocks/>
          </p:cNvSpPr>
          <p:nvPr/>
        </p:nvSpPr>
        <p:spPr>
          <a:xfrm>
            <a:off x="960213" y="2173433"/>
            <a:ext cx="596658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a:p>
        </p:txBody>
      </p:sp>
      <p:pic>
        <p:nvPicPr>
          <p:cNvPr id="1026" name="Picture 2" descr="Cartoon man looking confused leaning on a question mark.">
            <a:extLst>
              <a:ext uri="{FF2B5EF4-FFF2-40B4-BE49-F238E27FC236}">
                <a16:creationId xmlns:a16="http://schemas.microsoft.com/office/drawing/2014/main" id="{23894ED6-C1BF-1FF9-1267-D0A81F03FB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1816" y="1905906"/>
            <a:ext cx="2703142" cy="2954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91224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F9757-E823-82D3-AB17-2679363F2823}"/>
              </a:ext>
            </a:extLst>
          </p:cNvPr>
          <p:cNvSpPr>
            <a:spLocks noGrp="1"/>
          </p:cNvSpPr>
          <p:nvPr>
            <p:ph type="title"/>
          </p:nvPr>
        </p:nvSpPr>
        <p:spPr/>
        <p:txBody>
          <a:bodyPr/>
          <a:lstStyle/>
          <a:p>
            <a:pPr algn="ctr"/>
            <a:r>
              <a:rPr lang="en-GB" sz="4400">
                <a:latin typeface="Arial" panose="020B0604020202020204" pitchFamily="34" charset="0"/>
              </a:rPr>
              <a:t>Beth </a:t>
            </a:r>
            <a:r>
              <a:rPr lang="en-GB" sz="4400" err="1">
                <a:latin typeface="Arial" panose="020B0604020202020204" pitchFamily="34" charset="0"/>
              </a:rPr>
              <a:t>yn</a:t>
            </a:r>
            <a:r>
              <a:rPr lang="en-GB" sz="4400">
                <a:latin typeface="Arial" panose="020B0604020202020204" pitchFamily="34" charset="0"/>
              </a:rPr>
              <a:t> union </a:t>
            </a:r>
            <a:r>
              <a:rPr lang="en-GB" sz="4400" err="1">
                <a:latin typeface="Arial" panose="020B0604020202020204" pitchFamily="34" charset="0"/>
              </a:rPr>
              <a:t>yw</a:t>
            </a:r>
            <a:r>
              <a:rPr lang="en-GB" sz="4400">
                <a:latin typeface="Arial" panose="020B0604020202020204" pitchFamily="34" charset="0"/>
              </a:rPr>
              <a:t> llên-ladrad?</a:t>
            </a:r>
            <a:br>
              <a:rPr lang="en-GB" sz="4400">
                <a:solidFill>
                  <a:srgbClr val="0000FF"/>
                </a:solidFill>
                <a:latin typeface="Arial" panose="020B0604020202020204" pitchFamily="34" charset="0"/>
              </a:rPr>
            </a:br>
            <a:r>
              <a:rPr lang="en-GB" sz="4400">
                <a:solidFill>
                  <a:schemeClr val="accent1">
                    <a:lumMod val="75000"/>
                  </a:schemeClr>
                </a:solidFill>
                <a:latin typeface="Arial" panose="020B0604020202020204" pitchFamily="34" charset="0"/>
              </a:rPr>
              <a:t>What exactly is plagiarism?</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573487F6-58CD-CFC3-7A49-F33C5B657C32}"/>
              </a:ext>
            </a:extLst>
          </p:cNvPr>
          <p:cNvSpPr>
            <a:spLocks noGrp="1"/>
          </p:cNvSpPr>
          <p:nvPr>
            <p:ph idx="1"/>
          </p:nvPr>
        </p:nvSpPr>
        <p:spPr>
          <a:xfrm>
            <a:off x="6311042" y="2264125"/>
            <a:ext cx="5450486" cy="3575934"/>
          </a:xfrm>
        </p:spPr>
        <p:txBody>
          <a:bodyPr/>
          <a:lstStyle/>
          <a:p>
            <a:pPr marL="0" indent="0">
              <a:buNone/>
            </a:pPr>
            <a:r>
              <a:rPr lang="en-GB" sz="2800">
                <a:solidFill>
                  <a:schemeClr val="accent1">
                    <a:lumMod val="75000"/>
                  </a:schemeClr>
                </a:solidFill>
              </a:rPr>
              <a:t>“Using or copying the work of others (whether written, printed or in any other form) without proper acknowledgement in any coursework” (UWTSD, n.d.)</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57CC8DFD-3AEF-49A9-67AB-B3F5F921DD84}"/>
              </a:ext>
            </a:extLst>
          </p:cNvPr>
          <p:cNvSpPr txBox="1">
            <a:spLocks/>
          </p:cNvSpPr>
          <p:nvPr/>
        </p:nvSpPr>
        <p:spPr>
          <a:xfrm>
            <a:off x="511428" y="2264125"/>
            <a:ext cx="5450486"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t>“</a:t>
            </a:r>
            <a:r>
              <a:rPr lang="en-GB" err="1"/>
              <a:t>Defnyddio</a:t>
            </a:r>
            <a:r>
              <a:rPr lang="en-GB"/>
              <a:t> neu </a:t>
            </a:r>
            <a:r>
              <a:rPr lang="en-GB" err="1"/>
              <a:t>gopïo</a:t>
            </a:r>
            <a:r>
              <a:rPr lang="en-GB"/>
              <a:t> </a:t>
            </a:r>
            <a:r>
              <a:rPr lang="en-GB" err="1"/>
              <a:t>gwaith</a:t>
            </a:r>
            <a:r>
              <a:rPr lang="en-GB"/>
              <a:t> </a:t>
            </a:r>
            <a:r>
              <a:rPr lang="en-GB" err="1"/>
              <a:t>pobl</a:t>
            </a:r>
            <a:r>
              <a:rPr lang="en-GB"/>
              <a:t> </a:t>
            </a:r>
            <a:r>
              <a:rPr lang="en-GB" err="1"/>
              <a:t>eraill</a:t>
            </a:r>
            <a:r>
              <a:rPr lang="en-GB"/>
              <a:t> (</a:t>
            </a:r>
            <a:r>
              <a:rPr lang="en-GB" err="1"/>
              <a:t>boed</a:t>
            </a:r>
            <a:r>
              <a:rPr lang="en-GB"/>
              <a:t> </a:t>
            </a:r>
            <a:r>
              <a:rPr lang="en-GB" err="1"/>
              <a:t>yn</a:t>
            </a:r>
            <a:r>
              <a:rPr lang="en-GB"/>
              <a:t> </a:t>
            </a:r>
            <a:r>
              <a:rPr lang="en-GB" err="1"/>
              <a:t>ysgrifenedig</a:t>
            </a:r>
            <a:r>
              <a:rPr lang="en-GB"/>
              <a:t>, </a:t>
            </a:r>
            <a:r>
              <a:rPr lang="en-GB" err="1"/>
              <a:t>wedi’i</a:t>
            </a:r>
            <a:r>
              <a:rPr lang="en-GB"/>
              <a:t> </a:t>
            </a:r>
            <a:r>
              <a:rPr lang="en-GB" err="1"/>
              <a:t>argraffu</a:t>
            </a:r>
            <a:r>
              <a:rPr lang="en-GB"/>
              <a:t> neu </a:t>
            </a:r>
            <a:r>
              <a:rPr lang="en-GB" err="1"/>
              <a:t>ar</a:t>
            </a:r>
            <a:r>
              <a:rPr lang="en-GB"/>
              <a:t> </a:t>
            </a:r>
            <a:r>
              <a:rPr lang="en-GB" err="1"/>
              <a:t>unrhyw</a:t>
            </a:r>
            <a:r>
              <a:rPr lang="en-GB"/>
              <a:t> </a:t>
            </a:r>
            <a:r>
              <a:rPr lang="en-GB" err="1"/>
              <a:t>ffurf</a:t>
            </a:r>
            <a:r>
              <a:rPr lang="en-GB"/>
              <a:t> </a:t>
            </a:r>
            <a:r>
              <a:rPr lang="en-GB" err="1"/>
              <a:t>arall</a:t>
            </a:r>
            <a:r>
              <a:rPr lang="en-GB"/>
              <a:t>) </a:t>
            </a:r>
            <a:r>
              <a:rPr lang="en-GB" err="1"/>
              <a:t>heb</a:t>
            </a:r>
            <a:r>
              <a:rPr lang="en-GB"/>
              <a:t> </a:t>
            </a:r>
            <a:r>
              <a:rPr lang="en-GB" err="1"/>
              <a:t>gydnabyddiaeth</a:t>
            </a:r>
            <a:r>
              <a:rPr lang="en-GB"/>
              <a:t> </a:t>
            </a:r>
            <a:r>
              <a:rPr lang="en-GB" err="1"/>
              <a:t>briodolmewn</a:t>
            </a:r>
            <a:r>
              <a:rPr lang="en-GB"/>
              <a:t> </a:t>
            </a:r>
            <a:r>
              <a:rPr lang="en-GB" err="1"/>
              <a:t>unrhyw</a:t>
            </a:r>
            <a:r>
              <a:rPr lang="en-GB"/>
              <a:t> </a:t>
            </a:r>
            <a:r>
              <a:rPr lang="en-GB" err="1"/>
              <a:t>gwaith</a:t>
            </a:r>
            <a:r>
              <a:rPr lang="en-GB"/>
              <a:t> </a:t>
            </a:r>
            <a:r>
              <a:rPr lang="en-GB" err="1"/>
              <a:t>cwrs</a:t>
            </a:r>
            <a:r>
              <a:rPr lang="en-GB"/>
              <a:t>” (PCDDS, </a:t>
            </a:r>
            <a:r>
              <a:rPr lang="en-GB" err="1"/>
              <a:t>d.d.</a:t>
            </a:r>
            <a:r>
              <a:rPr lang="en-GB"/>
              <a:t>)</a:t>
            </a:r>
          </a:p>
        </p:txBody>
      </p:sp>
    </p:spTree>
    <p:extLst>
      <p:ext uri="{BB962C8B-B14F-4D97-AF65-F5344CB8AC3E}">
        <p14:creationId xmlns:p14="http://schemas.microsoft.com/office/powerpoint/2010/main" val="26853758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99FBD-7C9A-CED8-BC35-570051C23E54}"/>
              </a:ext>
            </a:extLst>
          </p:cNvPr>
          <p:cNvSpPr>
            <a:spLocks noGrp="1"/>
          </p:cNvSpPr>
          <p:nvPr>
            <p:ph type="title"/>
          </p:nvPr>
        </p:nvSpPr>
        <p:spPr/>
        <p:txBody>
          <a:bodyPr/>
          <a:lstStyle/>
          <a:p>
            <a:pPr algn="ctr"/>
            <a:r>
              <a:rPr lang="cy-GB" sz="4400">
                <a:latin typeface="Arial" panose="020B0604020202020204" pitchFamily="34" charset="0"/>
              </a:rPr>
              <a:t>Llên-ladrad/ </a:t>
            </a:r>
            <a:r>
              <a:rPr lang="en-GB" sz="4400">
                <a:solidFill>
                  <a:schemeClr val="accent1">
                    <a:lumMod val="75000"/>
                  </a:schemeClr>
                </a:solidFill>
                <a:latin typeface="Arial" panose="020B0604020202020204" pitchFamily="34" charset="0"/>
              </a:rPr>
              <a:t>Plagiarism</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EDB667ED-215A-DB9E-58F8-ACFD8F20946A}"/>
              </a:ext>
            </a:extLst>
          </p:cNvPr>
          <p:cNvSpPr>
            <a:spLocks noGrp="1"/>
          </p:cNvSpPr>
          <p:nvPr>
            <p:ph idx="1"/>
          </p:nvPr>
        </p:nvSpPr>
        <p:spPr>
          <a:xfrm>
            <a:off x="415511" y="1978025"/>
            <a:ext cx="5697318" cy="3575934"/>
          </a:xfrm>
        </p:spPr>
        <p:txBody>
          <a:bodyPr vert="horz" lIns="91440" tIns="45720" rIns="91440" bIns="45720" rtlCol="0" anchor="t">
            <a:normAutofit/>
          </a:bodyPr>
          <a:lstStyle/>
          <a:p>
            <a:r>
              <a:rPr lang="cy-GB">
                <a:latin typeface="Arial" panose="020B0604020202020204" pitchFamily="34" charset="0"/>
              </a:rPr>
              <a:t>Term a ddefnyddir i ddisgrifio camddefnydd </a:t>
            </a:r>
            <a:r>
              <a:rPr lang="cy-GB" err="1">
                <a:latin typeface="Arial" panose="020B0604020202020204" pitchFamily="34" charset="0"/>
              </a:rPr>
              <a:t>awduraeth</a:t>
            </a:r>
            <a:endParaRPr lang="cy-GB">
              <a:latin typeface="Arial" panose="020B0604020202020204" pitchFamily="34" charset="0"/>
            </a:endParaRPr>
          </a:p>
          <a:p>
            <a:r>
              <a:rPr lang="cy-GB">
                <a:latin typeface="Arial"/>
                <a:cs typeface="Arial"/>
              </a:rPr>
              <a:t>Yn drosedd academaidd ddifrifol ac yn cael ei drin felly gan Brifysgol Cymru Drindod Dewi Sant</a:t>
            </a:r>
          </a:p>
          <a:p>
            <a:endParaRPr lang="en-GB"/>
          </a:p>
        </p:txBody>
      </p:sp>
      <p:sp>
        <p:nvSpPr>
          <p:cNvPr id="4" name="Content Placeholder 2">
            <a:extLst>
              <a:ext uri="{FF2B5EF4-FFF2-40B4-BE49-F238E27FC236}">
                <a16:creationId xmlns:a16="http://schemas.microsoft.com/office/drawing/2014/main" id="{7FE352B6-B050-8943-4FAC-EFC438592AE9}"/>
              </a:ext>
            </a:extLst>
          </p:cNvPr>
          <p:cNvSpPr txBox="1">
            <a:spLocks/>
          </p:cNvSpPr>
          <p:nvPr/>
        </p:nvSpPr>
        <p:spPr>
          <a:xfrm>
            <a:off x="6295148" y="1978025"/>
            <a:ext cx="5697318"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chemeClr val="accent1">
                    <a:lumMod val="75000"/>
                  </a:schemeClr>
                </a:solidFill>
                <a:latin typeface="Arial" panose="020B0604020202020204" pitchFamily="34" charset="0"/>
              </a:rPr>
              <a:t>Term used to describe the misuse of authorship</a:t>
            </a:r>
          </a:p>
          <a:p>
            <a:r>
              <a:rPr lang="en-GB">
                <a:solidFill>
                  <a:schemeClr val="accent1">
                    <a:lumMod val="75000"/>
                  </a:schemeClr>
                </a:solidFill>
                <a:latin typeface="Arial" panose="020B0604020202020204" pitchFamily="34" charset="0"/>
              </a:rPr>
              <a:t>a serious academic offence and is treated as such by the University of Wales Trinity Saint David</a:t>
            </a:r>
          </a:p>
          <a:p>
            <a:endParaRPr lang="en-GB"/>
          </a:p>
        </p:txBody>
      </p:sp>
    </p:spTree>
    <p:extLst>
      <p:ext uri="{BB962C8B-B14F-4D97-AF65-F5344CB8AC3E}">
        <p14:creationId xmlns:p14="http://schemas.microsoft.com/office/powerpoint/2010/main" val="36917578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43A57-CA3D-9761-EA8A-667FF99D0941}"/>
              </a:ext>
            </a:extLst>
          </p:cNvPr>
          <p:cNvSpPr>
            <a:spLocks noGrp="1"/>
          </p:cNvSpPr>
          <p:nvPr>
            <p:ph type="title"/>
          </p:nvPr>
        </p:nvSpPr>
        <p:spPr>
          <a:xfrm>
            <a:off x="355076" y="0"/>
            <a:ext cx="11481847" cy="1325563"/>
          </a:xfrm>
        </p:spPr>
        <p:txBody>
          <a:bodyPr/>
          <a:lstStyle/>
          <a:p>
            <a:pPr algn="ctr"/>
            <a:r>
              <a:rPr lang="en-GB" err="1">
                <a:latin typeface="Arial"/>
                <a:cs typeface="Arial"/>
              </a:rPr>
              <a:t>Camymddwyn</a:t>
            </a:r>
            <a:r>
              <a:rPr lang="en-GB">
                <a:latin typeface="Arial"/>
                <a:cs typeface="Arial"/>
              </a:rPr>
              <a:t> </a:t>
            </a:r>
            <a:r>
              <a:rPr lang="en-GB" err="1">
                <a:latin typeface="Arial"/>
                <a:cs typeface="Arial"/>
              </a:rPr>
              <a:t>Academaidd</a:t>
            </a:r>
            <a:r>
              <a:rPr lang="en-GB">
                <a:latin typeface="Arial"/>
                <a:cs typeface="Arial"/>
              </a:rPr>
              <a:t>/</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a:cs typeface="Arial"/>
              </a:rPr>
              <a:t>Academic Misconduct</a:t>
            </a:r>
          </a:p>
        </p:txBody>
      </p:sp>
      <p:sp>
        <p:nvSpPr>
          <p:cNvPr id="3" name="Content Placeholder 2">
            <a:extLst>
              <a:ext uri="{FF2B5EF4-FFF2-40B4-BE49-F238E27FC236}">
                <a16:creationId xmlns:a16="http://schemas.microsoft.com/office/drawing/2014/main" id="{258758CE-F964-0FCE-1A3B-F15A13B282E8}"/>
              </a:ext>
            </a:extLst>
          </p:cNvPr>
          <p:cNvSpPr>
            <a:spLocks noGrp="1"/>
          </p:cNvSpPr>
          <p:nvPr>
            <p:ph idx="1"/>
          </p:nvPr>
        </p:nvSpPr>
        <p:spPr>
          <a:xfrm>
            <a:off x="668147" y="2145384"/>
            <a:ext cx="4210716" cy="3575934"/>
          </a:xfrm>
        </p:spPr>
        <p:txBody>
          <a:bodyPr>
            <a:normAutofit fontScale="85000" lnSpcReduction="20000"/>
          </a:bodyPr>
          <a:lstStyle/>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lgn="ctr">
              <a:buNone/>
            </a:pPr>
            <a:r>
              <a:rPr lang="en-GB">
                <a:hlinkClick r:id="rId3"/>
              </a:rPr>
              <a:t>Polisi </a:t>
            </a:r>
            <a:r>
              <a:rPr lang="en-GB" err="1">
                <a:hlinkClick r:id="rId3"/>
              </a:rPr>
              <a:t>Camymddwyn</a:t>
            </a:r>
            <a:r>
              <a:rPr lang="en-GB">
                <a:hlinkClick r:id="rId3"/>
              </a:rPr>
              <a:t> </a:t>
            </a:r>
            <a:r>
              <a:rPr lang="en-GB" err="1">
                <a:hlinkClick r:id="rId3"/>
              </a:rPr>
              <a:t>Academaidd</a:t>
            </a:r>
            <a:r>
              <a:rPr lang="en-GB">
                <a:hlinkClick r:id="rId3"/>
              </a:rPr>
              <a:t> UWTSD </a:t>
            </a:r>
            <a:endParaRPr lang="en-GB"/>
          </a:p>
        </p:txBody>
      </p:sp>
      <p:pic>
        <p:nvPicPr>
          <p:cNvPr id="5" name="Picture 4" descr="Picture of the academic misconduct polisi">
            <a:extLst>
              <a:ext uri="{FF2B5EF4-FFF2-40B4-BE49-F238E27FC236}">
                <a16:creationId xmlns:a16="http://schemas.microsoft.com/office/drawing/2014/main" id="{3C938E85-AF71-539C-6DC7-2D7A33843675}"/>
              </a:ext>
            </a:extLst>
          </p:cNvPr>
          <p:cNvPicPr>
            <a:picLocks noChangeAspect="1"/>
          </p:cNvPicPr>
          <p:nvPr/>
        </p:nvPicPr>
        <p:blipFill>
          <a:blip r:embed="rId4"/>
          <a:stretch>
            <a:fillRect/>
          </a:stretch>
        </p:blipFill>
        <p:spPr>
          <a:xfrm>
            <a:off x="7967670" y="1325563"/>
            <a:ext cx="2596848" cy="3346255"/>
          </a:xfrm>
          <a:prstGeom prst="rect">
            <a:avLst/>
          </a:prstGeom>
        </p:spPr>
      </p:pic>
      <p:sp>
        <p:nvSpPr>
          <p:cNvPr id="6" name="Content Placeholder 2">
            <a:extLst>
              <a:ext uri="{FF2B5EF4-FFF2-40B4-BE49-F238E27FC236}">
                <a16:creationId xmlns:a16="http://schemas.microsoft.com/office/drawing/2014/main" id="{8CF9E288-43A2-8B04-795A-E23B74FF0C0C}"/>
              </a:ext>
            </a:extLst>
          </p:cNvPr>
          <p:cNvSpPr txBox="1">
            <a:spLocks/>
          </p:cNvSpPr>
          <p:nvPr/>
        </p:nvSpPr>
        <p:spPr>
          <a:xfrm>
            <a:off x="7313136" y="2039733"/>
            <a:ext cx="4210716" cy="3575934"/>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lgn="ctr">
              <a:buFont typeface="Arial" panose="020B0604020202020204" pitchFamily="34" charset="0"/>
              <a:buNone/>
            </a:pPr>
            <a:r>
              <a:rPr lang="en-GB">
                <a:hlinkClick r:id="rId5"/>
              </a:rPr>
              <a:t>UWTSD Academic Misconduct Policy</a:t>
            </a:r>
            <a:endParaRPr lang="en-GB"/>
          </a:p>
          <a:p>
            <a:pPr marL="0" indent="0">
              <a:buFont typeface="Arial" panose="020B0604020202020204" pitchFamily="34" charset="0"/>
              <a:buNone/>
            </a:pPr>
            <a:endParaRPr lang="en-GB"/>
          </a:p>
        </p:txBody>
      </p:sp>
      <p:pic>
        <p:nvPicPr>
          <p:cNvPr id="8" name="Picture 7" descr="Picture of the academic misconduct polisi">
            <a:extLst>
              <a:ext uri="{FF2B5EF4-FFF2-40B4-BE49-F238E27FC236}">
                <a16:creationId xmlns:a16="http://schemas.microsoft.com/office/drawing/2014/main" id="{BE5B99BA-F79C-79E7-060F-3E3DEBA7576A}"/>
              </a:ext>
            </a:extLst>
          </p:cNvPr>
          <p:cNvPicPr>
            <a:picLocks noChangeAspect="1"/>
          </p:cNvPicPr>
          <p:nvPr/>
        </p:nvPicPr>
        <p:blipFill>
          <a:blip r:embed="rId6"/>
          <a:stretch>
            <a:fillRect/>
          </a:stretch>
        </p:blipFill>
        <p:spPr>
          <a:xfrm>
            <a:off x="1499973" y="1325563"/>
            <a:ext cx="2547065" cy="3316979"/>
          </a:xfrm>
          <a:prstGeom prst="rect">
            <a:avLst/>
          </a:prstGeom>
        </p:spPr>
      </p:pic>
    </p:spTree>
    <p:extLst>
      <p:ext uri="{BB962C8B-B14F-4D97-AF65-F5344CB8AC3E}">
        <p14:creationId xmlns:p14="http://schemas.microsoft.com/office/powerpoint/2010/main" val="33287222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51B08-A8A9-6EA3-1378-69FAC70EF74A}"/>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Bwysig/ </a:t>
            </a:r>
            <a:r>
              <a:rPr lang="en-GB">
                <a:solidFill>
                  <a:schemeClr val="accent1">
                    <a:lumMod val="75000"/>
                  </a:schemeClr>
                </a:solidFill>
                <a:latin typeface="Arial" panose="020B0604020202020204" pitchFamily="34" charset="0"/>
                <a:cs typeface="Arial" panose="020B0604020202020204" pitchFamily="34" charset="0"/>
              </a:rPr>
              <a:t>Important</a:t>
            </a:r>
          </a:p>
        </p:txBody>
      </p:sp>
      <p:sp>
        <p:nvSpPr>
          <p:cNvPr id="3" name="Content Placeholder 2">
            <a:extLst>
              <a:ext uri="{FF2B5EF4-FFF2-40B4-BE49-F238E27FC236}">
                <a16:creationId xmlns:a16="http://schemas.microsoft.com/office/drawing/2014/main" id="{8A17B9A5-FEE5-B06E-400C-2E4B495FD465}"/>
              </a:ext>
            </a:extLst>
          </p:cNvPr>
          <p:cNvSpPr>
            <a:spLocks noGrp="1"/>
          </p:cNvSpPr>
          <p:nvPr>
            <p:ph idx="1"/>
          </p:nvPr>
        </p:nvSpPr>
        <p:spPr>
          <a:xfrm>
            <a:off x="6787877" y="1825625"/>
            <a:ext cx="5052189" cy="3575934"/>
          </a:xfrm>
        </p:spPr>
        <p:txBody>
          <a:bodyPr/>
          <a:lstStyle/>
          <a:p>
            <a:pPr marL="0" indent="0">
              <a:buNone/>
            </a:pPr>
            <a:r>
              <a:rPr lang="en-GB" sz="2800">
                <a:solidFill>
                  <a:schemeClr val="accent1">
                    <a:lumMod val="75000"/>
                  </a:schemeClr>
                </a:solidFill>
              </a:rPr>
              <a:t>“Respecting authorship through good academic practice is one of the key values of higher education in the UK.” (University of Essex, n.d.)</a:t>
            </a:r>
          </a:p>
          <a:p>
            <a:pPr marL="0" indent="0">
              <a:buNone/>
            </a:pPr>
            <a:endParaRPr lang="en-GB"/>
          </a:p>
        </p:txBody>
      </p:sp>
      <p:sp>
        <p:nvSpPr>
          <p:cNvPr id="4" name="Content Placeholder 2">
            <a:extLst>
              <a:ext uri="{FF2B5EF4-FFF2-40B4-BE49-F238E27FC236}">
                <a16:creationId xmlns:a16="http://schemas.microsoft.com/office/drawing/2014/main" id="{A508D1E8-FBEC-891B-93CC-5CD41CAA148A}"/>
              </a:ext>
            </a:extLst>
          </p:cNvPr>
          <p:cNvSpPr txBox="1">
            <a:spLocks/>
          </p:cNvSpPr>
          <p:nvPr/>
        </p:nvSpPr>
        <p:spPr>
          <a:xfrm>
            <a:off x="718991" y="1825625"/>
            <a:ext cx="505218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t>“Mae </a:t>
            </a:r>
            <a:r>
              <a:rPr lang="en-GB" err="1"/>
              <a:t>parchu</a:t>
            </a:r>
            <a:r>
              <a:rPr lang="en-GB"/>
              <a:t> </a:t>
            </a:r>
            <a:r>
              <a:rPr lang="en-GB" err="1"/>
              <a:t>awduraeth</a:t>
            </a:r>
            <a:r>
              <a:rPr lang="en-GB"/>
              <a:t> </a:t>
            </a:r>
            <a:r>
              <a:rPr lang="en-GB" err="1"/>
              <a:t>trwy</a:t>
            </a:r>
            <a:r>
              <a:rPr lang="en-GB"/>
              <a:t> </a:t>
            </a:r>
            <a:r>
              <a:rPr lang="en-GB" err="1"/>
              <a:t>arfer</a:t>
            </a:r>
            <a:r>
              <a:rPr lang="en-GB"/>
              <a:t> </a:t>
            </a:r>
            <a:r>
              <a:rPr lang="en-GB" err="1"/>
              <a:t>academaidd</a:t>
            </a:r>
            <a:r>
              <a:rPr lang="en-GB"/>
              <a:t> </a:t>
            </a:r>
            <a:r>
              <a:rPr lang="en-GB" err="1"/>
              <a:t>dda</a:t>
            </a:r>
            <a:r>
              <a:rPr lang="en-GB"/>
              <a:t> </a:t>
            </a:r>
            <a:r>
              <a:rPr lang="en-GB" err="1"/>
              <a:t>yn</a:t>
            </a:r>
            <a:r>
              <a:rPr lang="en-GB"/>
              <a:t> un </a:t>
            </a:r>
            <a:r>
              <a:rPr lang="en-GB" err="1"/>
              <a:t>o’r</a:t>
            </a:r>
            <a:r>
              <a:rPr lang="en-GB"/>
              <a:t> </a:t>
            </a:r>
            <a:r>
              <a:rPr lang="en-GB" err="1"/>
              <a:t>werthoedd</a:t>
            </a:r>
            <a:r>
              <a:rPr lang="en-GB"/>
              <a:t> </a:t>
            </a:r>
            <a:r>
              <a:rPr lang="en-GB" err="1"/>
              <a:t>allweddol</a:t>
            </a:r>
            <a:r>
              <a:rPr lang="en-GB"/>
              <a:t> </a:t>
            </a:r>
            <a:r>
              <a:rPr lang="en-GB" err="1"/>
              <a:t>addysg</a:t>
            </a:r>
            <a:r>
              <a:rPr lang="en-GB"/>
              <a:t> </a:t>
            </a:r>
            <a:r>
              <a:rPr lang="en-GB" err="1"/>
              <a:t>uwch</a:t>
            </a:r>
            <a:r>
              <a:rPr lang="en-GB"/>
              <a:t> </a:t>
            </a:r>
            <a:r>
              <a:rPr lang="en-GB" err="1"/>
              <a:t>yn</a:t>
            </a:r>
            <a:r>
              <a:rPr lang="en-GB"/>
              <a:t> y DU .” (University of Essex, n.d.)</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30095369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0D599-04F7-3F9E-94C2-5DCBDAD5285C}"/>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Tasg</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Task</a:t>
            </a:r>
          </a:p>
        </p:txBody>
      </p:sp>
      <p:sp>
        <p:nvSpPr>
          <p:cNvPr id="3" name="Content Placeholder 2">
            <a:extLst>
              <a:ext uri="{FF2B5EF4-FFF2-40B4-BE49-F238E27FC236}">
                <a16:creationId xmlns:a16="http://schemas.microsoft.com/office/drawing/2014/main" id="{9C80FCE0-81CF-D262-70D5-D4C9779A1A8A}"/>
              </a:ext>
            </a:extLst>
          </p:cNvPr>
          <p:cNvSpPr>
            <a:spLocks noGrp="1"/>
          </p:cNvSpPr>
          <p:nvPr>
            <p:ph idx="1"/>
          </p:nvPr>
        </p:nvSpPr>
        <p:spPr>
          <a:xfrm>
            <a:off x="6911293" y="1825625"/>
            <a:ext cx="4928773" cy="3575934"/>
          </a:xfrm>
        </p:spPr>
        <p:txBody>
          <a:bodyPr/>
          <a:lstStyle/>
          <a:p>
            <a:pPr marL="0" indent="0">
              <a:buNone/>
            </a:pPr>
            <a:endParaRPr lang="en-GB"/>
          </a:p>
          <a:p>
            <a:pPr marL="0" indent="0">
              <a:buNone/>
            </a:pPr>
            <a:endParaRPr lang="en-GB"/>
          </a:p>
          <a:p>
            <a:pPr marL="0" indent="0">
              <a:buNone/>
            </a:pPr>
            <a:r>
              <a:rPr lang="en-GB">
                <a:solidFill>
                  <a:schemeClr val="accent1">
                    <a:lumMod val="75000"/>
                  </a:schemeClr>
                </a:solidFill>
                <a:latin typeface="Arial" panose="020B0604020202020204" pitchFamily="34" charset="0"/>
                <a:cs typeface="Arial" panose="020B0604020202020204" pitchFamily="34" charset="0"/>
              </a:rPr>
              <a:t>In small groups research/ discuss why you think people might plagiarise?</a:t>
            </a:r>
          </a:p>
          <a:p>
            <a:pPr marL="0" indent="0">
              <a:buNone/>
            </a:pPr>
            <a:endParaRPr lang="en-GB"/>
          </a:p>
          <a:p>
            <a:pPr marL="0" indent="0">
              <a:buNone/>
            </a:pPr>
            <a:endParaRPr lang="en-GB"/>
          </a:p>
        </p:txBody>
      </p:sp>
      <p:sp>
        <p:nvSpPr>
          <p:cNvPr id="4" name="Content Placeholder 2">
            <a:extLst>
              <a:ext uri="{FF2B5EF4-FFF2-40B4-BE49-F238E27FC236}">
                <a16:creationId xmlns:a16="http://schemas.microsoft.com/office/drawing/2014/main" id="{A7EB35E9-953D-D737-05BB-85DB67D91CB7}"/>
              </a:ext>
            </a:extLst>
          </p:cNvPr>
          <p:cNvSpPr txBox="1">
            <a:spLocks/>
          </p:cNvSpPr>
          <p:nvPr/>
        </p:nvSpPr>
        <p:spPr>
          <a:xfrm>
            <a:off x="1017381" y="1735867"/>
            <a:ext cx="4928773"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None/>
            </a:pPr>
            <a:r>
              <a:rPr lang="en-GB" err="1">
                <a:latin typeface="Arial"/>
                <a:cs typeface="Arial"/>
              </a:rPr>
              <a:t>Mewn</a:t>
            </a:r>
            <a:r>
              <a:rPr lang="en-GB">
                <a:latin typeface="Arial"/>
                <a:cs typeface="Arial"/>
              </a:rPr>
              <a:t> </a:t>
            </a:r>
            <a:r>
              <a:rPr lang="en-GB" err="1">
                <a:latin typeface="Arial"/>
                <a:cs typeface="Arial"/>
              </a:rPr>
              <a:t>grwpiau</a:t>
            </a:r>
            <a:r>
              <a:rPr lang="en-GB">
                <a:latin typeface="Arial"/>
                <a:cs typeface="Arial"/>
              </a:rPr>
              <a:t> </a:t>
            </a:r>
            <a:r>
              <a:rPr lang="en-GB" err="1">
                <a:latin typeface="Arial"/>
                <a:cs typeface="Arial"/>
              </a:rPr>
              <a:t>bach</a:t>
            </a:r>
            <a:r>
              <a:rPr lang="en-GB">
                <a:latin typeface="Arial"/>
                <a:cs typeface="Arial"/>
              </a:rPr>
              <a:t>, </a:t>
            </a:r>
            <a:r>
              <a:rPr lang="en-GB" err="1">
                <a:latin typeface="Arial"/>
                <a:cs typeface="Arial"/>
              </a:rPr>
              <a:t>ymchwiliwch</a:t>
            </a:r>
            <a:r>
              <a:rPr lang="en-GB">
                <a:latin typeface="Arial"/>
                <a:cs typeface="Arial"/>
              </a:rPr>
              <a:t> / </a:t>
            </a:r>
            <a:r>
              <a:rPr lang="en-GB" err="1">
                <a:latin typeface="Arial"/>
                <a:cs typeface="Arial"/>
              </a:rPr>
              <a:t>trafodwch</a:t>
            </a:r>
            <a:r>
              <a:rPr lang="en-GB">
                <a:latin typeface="Arial"/>
                <a:cs typeface="Arial"/>
              </a:rPr>
              <a:t> pam </a:t>
            </a:r>
            <a:r>
              <a:rPr lang="en-GB" err="1">
                <a:latin typeface="Arial"/>
                <a:cs typeface="Arial"/>
              </a:rPr>
              <a:t>rydych</a:t>
            </a:r>
            <a:r>
              <a:rPr lang="en-GB">
                <a:latin typeface="Arial"/>
                <a:cs typeface="Arial"/>
              </a:rPr>
              <a:t> </a:t>
            </a:r>
            <a:r>
              <a:rPr lang="en-GB" err="1">
                <a:latin typeface="Arial"/>
                <a:cs typeface="Arial"/>
              </a:rPr>
              <a:t>chi’n</a:t>
            </a:r>
            <a:r>
              <a:rPr lang="en-GB">
                <a:latin typeface="Arial"/>
                <a:cs typeface="Arial"/>
              </a:rPr>
              <a:t> </a:t>
            </a:r>
            <a:r>
              <a:rPr lang="en-GB" err="1">
                <a:latin typeface="Arial"/>
                <a:cs typeface="Arial"/>
              </a:rPr>
              <a:t>meddwl</a:t>
            </a:r>
            <a:r>
              <a:rPr lang="en-GB">
                <a:latin typeface="Arial"/>
                <a:cs typeface="Arial"/>
              </a:rPr>
              <a:t> y </a:t>
            </a:r>
            <a:r>
              <a:rPr lang="en-GB" err="1">
                <a:latin typeface="Arial"/>
                <a:cs typeface="Arial"/>
              </a:rPr>
              <a:t>gallai</a:t>
            </a:r>
            <a:r>
              <a:rPr lang="en-GB">
                <a:latin typeface="Arial"/>
                <a:cs typeface="Arial"/>
              </a:rPr>
              <a:t> </a:t>
            </a:r>
            <a:r>
              <a:rPr lang="en-GB" err="1">
                <a:latin typeface="Arial"/>
                <a:cs typeface="Arial"/>
              </a:rPr>
              <a:t>pobl</a:t>
            </a:r>
            <a:r>
              <a:rPr lang="en-GB">
                <a:latin typeface="Arial"/>
                <a:cs typeface="Arial"/>
              </a:rPr>
              <a:t> </a:t>
            </a:r>
            <a:r>
              <a:rPr lang="en-GB" sz="2800" err="1">
                <a:latin typeface="Arial"/>
                <a:cs typeface="Arial"/>
              </a:rPr>
              <a:t>lên-ladrata</a:t>
            </a:r>
            <a:r>
              <a:rPr lang="en-GB" sz="2800">
                <a:latin typeface="Arial"/>
                <a:cs typeface="Arial"/>
              </a:rPr>
              <a:t>?</a:t>
            </a:r>
          </a:p>
          <a:p>
            <a:pPr marL="0" indent="0">
              <a:buFont typeface="Arial" panose="020B0604020202020204" pitchFamily="34" charset="0"/>
              <a:buNone/>
            </a:pPr>
            <a:endParaRPr lang="en-GB"/>
          </a:p>
          <a:p>
            <a:pPr marL="0" indent="0">
              <a:buFont typeface="Arial" panose="020B0604020202020204" pitchFamily="34" charset="0"/>
              <a:buNone/>
            </a:pPr>
            <a:endParaRPr lang="en-GB"/>
          </a:p>
        </p:txBody>
      </p:sp>
      <p:pic>
        <p:nvPicPr>
          <p:cNvPr id="3075" name="Picture 3" descr="pencil writing cartoon.">
            <a:extLst>
              <a:ext uri="{FF2B5EF4-FFF2-40B4-BE49-F238E27FC236}">
                <a16:creationId xmlns:a16="http://schemas.microsoft.com/office/drawing/2014/main" id="{93D676F6-BBFB-E71C-8400-8CCBAFCA7E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526" y="170544"/>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Pencil writing cartoon">
            <a:extLst>
              <a:ext uri="{FF2B5EF4-FFF2-40B4-BE49-F238E27FC236}">
                <a16:creationId xmlns:a16="http://schemas.microsoft.com/office/drawing/2014/main" id="{08D751E6-5040-1B3F-AC0D-991EF6B843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49" y="170544"/>
            <a:ext cx="2486025" cy="183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90809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B90D5-6496-8445-F141-5B6CC68D2351}"/>
              </a:ext>
            </a:extLst>
          </p:cNvPr>
          <p:cNvSpPr>
            <a:spLocks noGrp="1"/>
          </p:cNvSpPr>
          <p:nvPr>
            <p:ph type="title"/>
          </p:nvPr>
        </p:nvSpPr>
        <p:spPr/>
        <p:txBody>
          <a:bodyPr>
            <a:normAutofit fontScale="90000"/>
          </a:bodyPr>
          <a:lstStyle/>
          <a:p>
            <a:pPr algn="ctr"/>
            <a:r>
              <a:rPr lang="en-GB" sz="4400">
                <a:latin typeface="Arial" panose="020B0604020202020204" pitchFamily="34" charset="0"/>
              </a:rPr>
              <a:t>Ymwybyddiaeth </a:t>
            </a:r>
            <a:r>
              <a:rPr lang="en-GB" sz="4400" err="1">
                <a:latin typeface="Arial" panose="020B0604020202020204" pitchFamily="34" charset="0"/>
              </a:rPr>
              <a:t>o’r</a:t>
            </a:r>
            <a:r>
              <a:rPr lang="en-GB" sz="4400">
                <a:latin typeface="Arial" panose="020B0604020202020204" pitchFamily="34" charset="0"/>
              </a:rPr>
              <a:t> </a:t>
            </a:r>
            <a:r>
              <a:rPr lang="en-GB" sz="4400" err="1">
                <a:latin typeface="Arial" panose="020B0604020202020204" pitchFamily="34" charset="0"/>
              </a:rPr>
              <a:t>rhesymau</a:t>
            </a:r>
            <a:r>
              <a:rPr lang="en-GB" sz="4400">
                <a:latin typeface="Arial" panose="020B0604020202020204" pitchFamily="34" charset="0"/>
              </a:rPr>
              <a:t> </a:t>
            </a:r>
            <a:r>
              <a:rPr lang="en-GB" sz="4400" err="1">
                <a:latin typeface="Arial" panose="020B0604020202020204" pitchFamily="34" charset="0"/>
              </a:rPr>
              <a:t>dros</a:t>
            </a:r>
            <a:r>
              <a:rPr lang="en-GB" sz="4400">
                <a:latin typeface="Arial" panose="020B0604020202020204" pitchFamily="34" charset="0"/>
              </a:rPr>
              <a:t> lên-ladrad 1/3</a:t>
            </a:r>
            <a:br>
              <a:rPr lang="en-GB" sz="4400">
                <a:solidFill>
                  <a:srgbClr val="0000FF"/>
                </a:solidFill>
                <a:latin typeface="Arial" panose="020B0604020202020204" pitchFamily="34" charset="0"/>
              </a:rPr>
            </a:br>
            <a:r>
              <a:rPr lang="en-GB" sz="4400">
                <a:solidFill>
                  <a:schemeClr val="accent1">
                    <a:lumMod val="75000"/>
                  </a:schemeClr>
                </a:solidFill>
                <a:latin typeface="Arial" panose="020B0604020202020204" pitchFamily="34" charset="0"/>
              </a:rPr>
              <a:t>Awareness of the reasons for plagiarism 1/3</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923A62DE-CDDF-5BA5-E2A9-C84435D0B252}"/>
              </a:ext>
            </a:extLst>
          </p:cNvPr>
          <p:cNvSpPr>
            <a:spLocks noGrp="1"/>
          </p:cNvSpPr>
          <p:nvPr>
            <p:ph idx="1"/>
          </p:nvPr>
        </p:nvSpPr>
        <p:spPr>
          <a:xfrm>
            <a:off x="6434459" y="2072457"/>
            <a:ext cx="5405607" cy="3575934"/>
          </a:xfrm>
        </p:spPr>
        <p:txBody>
          <a:bodyPr/>
          <a:lstStyle/>
          <a:p>
            <a:r>
              <a:rPr lang="en-GB" sz="2800">
                <a:solidFill>
                  <a:schemeClr val="accent1">
                    <a:lumMod val="75000"/>
                  </a:schemeClr>
                </a:solidFill>
                <a:latin typeface="Arial" panose="020B0604020202020204" pitchFamily="34" charset="0"/>
              </a:rPr>
              <a:t>Being unclear about what plagiarism is</a:t>
            </a:r>
          </a:p>
          <a:p>
            <a:r>
              <a:rPr lang="en-GB" sz="2800">
                <a:solidFill>
                  <a:schemeClr val="accent1">
                    <a:lumMod val="75000"/>
                  </a:schemeClr>
                </a:solidFill>
                <a:latin typeface="Arial" panose="020B0604020202020204" pitchFamily="34" charset="0"/>
              </a:rPr>
              <a:t>Poor time management skills </a:t>
            </a:r>
          </a:p>
          <a:p>
            <a:r>
              <a:rPr lang="en-GB" sz="2800">
                <a:solidFill>
                  <a:schemeClr val="accent1">
                    <a:lumMod val="75000"/>
                  </a:schemeClr>
                </a:solidFill>
                <a:latin typeface="Arial" panose="020B0604020202020204" pitchFamily="34" charset="0"/>
              </a:rPr>
              <a:t>Ineffective method of note-taking – e.g. not always recording the source of information</a:t>
            </a:r>
          </a:p>
          <a:p>
            <a:endParaRPr lang="en-GB"/>
          </a:p>
        </p:txBody>
      </p:sp>
      <p:sp>
        <p:nvSpPr>
          <p:cNvPr id="4" name="Content Placeholder 2">
            <a:extLst>
              <a:ext uri="{FF2B5EF4-FFF2-40B4-BE49-F238E27FC236}">
                <a16:creationId xmlns:a16="http://schemas.microsoft.com/office/drawing/2014/main" id="{961428BD-1F97-BD7A-18A9-2E7DB7C377D1}"/>
              </a:ext>
            </a:extLst>
          </p:cNvPr>
          <p:cNvSpPr txBox="1">
            <a:spLocks/>
          </p:cNvSpPr>
          <p:nvPr/>
        </p:nvSpPr>
        <p:spPr>
          <a:xfrm>
            <a:off x="449720" y="2072457"/>
            <a:ext cx="5405607"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2800">
                <a:latin typeface="Arial"/>
                <a:cs typeface="Arial"/>
              </a:rPr>
              <a:t>Yn aneglur ynghylch </a:t>
            </a:r>
            <a:r>
              <a:rPr lang="cy-GB">
                <a:latin typeface="Arial"/>
                <a:cs typeface="Arial"/>
              </a:rPr>
              <a:t>llên-ladrad</a:t>
            </a:r>
            <a:endParaRPr lang="cy-GB" sz="2800">
              <a:latin typeface="Arial" panose="020B0604020202020204" pitchFamily="34" charset="0"/>
            </a:endParaRPr>
          </a:p>
          <a:p>
            <a:r>
              <a:rPr lang="cy-GB" sz="2800">
                <a:latin typeface="Arial" panose="020B0604020202020204" pitchFamily="34" charset="0"/>
              </a:rPr>
              <a:t>Sgiliau rheoli amser gwael</a:t>
            </a:r>
          </a:p>
          <a:p>
            <a:r>
              <a:rPr lang="cy-GB" sz="2800">
                <a:latin typeface="Arial"/>
                <a:cs typeface="Arial"/>
              </a:rPr>
              <a:t>Dull aneffeithiol o gymryd nodiadau – e.e. diffyg cofnodi o ble </a:t>
            </a:r>
            <a:r>
              <a:rPr lang="cy-GB">
                <a:latin typeface="Arial"/>
                <a:cs typeface="Arial"/>
              </a:rPr>
              <a:t>ddaeth</a:t>
            </a:r>
            <a:r>
              <a:rPr lang="cy-GB" sz="2800">
                <a:latin typeface="Arial"/>
                <a:cs typeface="Arial"/>
              </a:rPr>
              <a:t> y wybodaeth</a:t>
            </a:r>
          </a:p>
          <a:p>
            <a:endParaRPr lang="en-GB"/>
          </a:p>
        </p:txBody>
      </p:sp>
    </p:spTree>
    <p:extLst>
      <p:ext uri="{BB962C8B-B14F-4D97-AF65-F5344CB8AC3E}">
        <p14:creationId xmlns:p14="http://schemas.microsoft.com/office/powerpoint/2010/main" val="35940348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92638-9308-7522-1BDA-9E8E42632DB4}"/>
              </a:ext>
            </a:extLst>
          </p:cNvPr>
          <p:cNvSpPr>
            <a:spLocks noGrp="1"/>
          </p:cNvSpPr>
          <p:nvPr>
            <p:ph type="title"/>
          </p:nvPr>
        </p:nvSpPr>
        <p:spPr/>
        <p:txBody>
          <a:bodyPr>
            <a:normAutofit fontScale="90000"/>
          </a:bodyPr>
          <a:lstStyle/>
          <a:p>
            <a:pPr algn="ctr"/>
            <a:r>
              <a:rPr lang="en-GB" sz="4400">
                <a:latin typeface="Arial" panose="020B0604020202020204" pitchFamily="34" charset="0"/>
              </a:rPr>
              <a:t>Ymwybyddiaeth </a:t>
            </a:r>
            <a:r>
              <a:rPr lang="en-GB" sz="4400" err="1">
                <a:latin typeface="Arial" panose="020B0604020202020204" pitchFamily="34" charset="0"/>
              </a:rPr>
              <a:t>o’r</a:t>
            </a:r>
            <a:r>
              <a:rPr lang="en-GB" sz="4400">
                <a:latin typeface="Arial" panose="020B0604020202020204" pitchFamily="34" charset="0"/>
              </a:rPr>
              <a:t> </a:t>
            </a:r>
            <a:r>
              <a:rPr lang="en-GB" sz="4400" err="1">
                <a:latin typeface="Arial" panose="020B0604020202020204" pitchFamily="34" charset="0"/>
              </a:rPr>
              <a:t>rhesymau</a:t>
            </a:r>
            <a:r>
              <a:rPr lang="en-GB" sz="4400">
                <a:latin typeface="Arial" panose="020B0604020202020204" pitchFamily="34" charset="0"/>
              </a:rPr>
              <a:t> </a:t>
            </a:r>
            <a:r>
              <a:rPr lang="en-GB" sz="4400" err="1">
                <a:latin typeface="Arial" panose="020B0604020202020204" pitchFamily="34" charset="0"/>
              </a:rPr>
              <a:t>dros</a:t>
            </a:r>
            <a:r>
              <a:rPr lang="en-GB" sz="4400">
                <a:latin typeface="Arial" panose="020B0604020202020204" pitchFamily="34" charset="0"/>
              </a:rPr>
              <a:t> lên-ladrad 2/3</a:t>
            </a:r>
            <a:br>
              <a:rPr lang="en-GB" sz="4400">
                <a:solidFill>
                  <a:srgbClr val="0000FF"/>
                </a:solidFill>
                <a:latin typeface="Arial" panose="020B0604020202020204" pitchFamily="34" charset="0"/>
              </a:rPr>
            </a:br>
            <a:r>
              <a:rPr lang="en-GB" sz="4400">
                <a:solidFill>
                  <a:schemeClr val="accent1">
                    <a:lumMod val="75000"/>
                  </a:schemeClr>
                </a:solidFill>
                <a:latin typeface="Arial" panose="020B0604020202020204" pitchFamily="34" charset="0"/>
              </a:rPr>
              <a:t>Awareness of the reasons for plagiarism 2/3</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F263BA84-9239-1AFB-5FD8-704802D5DF21}"/>
              </a:ext>
            </a:extLst>
          </p:cNvPr>
          <p:cNvSpPr>
            <a:spLocks noGrp="1"/>
          </p:cNvSpPr>
          <p:nvPr>
            <p:ph idx="1"/>
          </p:nvPr>
        </p:nvSpPr>
        <p:spPr>
          <a:xfrm>
            <a:off x="397489" y="1943431"/>
            <a:ext cx="4864520" cy="3575934"/>
          </a:xfrm>
        </p:spPr>
        <p:txBody>
          <a:bodyPr/>
          <a:lstStyle/>
          <a:p>
            <a:r>
              <a:rPr lang="cy-GB" sz="2800">
                <a:latin typeface="Arial" panose="020B0604020202020204" pitchFamily="34" charset="0"/>
              </a:rPr>
              <a:t>Teimlo dan bwysau eithafol i basio neu lwyddo</a:t>
            </a:r>
          </a:p>
          <a:p>
            <a:r>
              <a:rPr lang="cy-GB" sz="2800">
                <a:latin typeface="Arial" panose="020B0604020202020204" pitchFamily="34" charset="0"/>
              </a:rPr>
              <a:t>Gwahanol werthoedd diwylliannol/ymarfer gwahanol gonfensiynau academaidd</a:t>
            </a:r>
          </a:p>
          <a:p>
            <a:r>
              <a:rPr lang="cy-GB" sz="2800">
                <a:latin typeface="Arial" panose="020B0604020202020204" pitchFamily="34" charset="0"/>
              </a:rPr>
              <a:t>Credu na fydd yn cael ei ganfod</a:t>
            </a:r>
          </a:p>
          <a:p>
            <a:pPr marL="0" indent="0">
              <a:buNone/>
            </a:pPr>
            <a:endParaRPr lang="en-GB"/>
          </a:p>
        </p:txBody>
      </p:sp>
      <p:sp>
        <p:nvSpPr>
          <p:cNvPr id="4" name="Content Placeholder 2">
            <a:extLst>
              <a:ext uri="{FF2B5EF4-FFF2-40B4-BE49-F238E27FC236}">
                <a16:creationId xmlns:a16="http://schemas.microsoft.com/office/drawing/2014/main" id="{0444DC05-A3DD-EF64-39DE-7AFAAF7991EA}"/>
              </a:ext>
            </a:extLst>
          </p:cNvPr>
          <p:cNvSpPr txBox="1">
            <a:spLocks/>
          </p:cNvSpPr>
          <p:nvPr/>
        </p:nvSpPr>
        <p:spPr>
          <a:xfrm>
            <a:off x="6137266" y="1943431"/>
            <a:ext cx="4864520"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800">
                <a:solidFill>
                  <a:schemeClr val="accent1">
                    <a:lumMod val="75000"/>
                  </a:schemeClr>
                </a:solidFill>
                <a:latin typeface="Arial" panose="020B0604020202020204" pitchFamily="34" charset="0"/>
              </a:rPr>
              <a:t>Feeling under extreme pressure to pass or succeed </a:t>
            </a:r>
          </a:p>
          <a:p>
            <a:r>
              <a:rPr lang="en-GB" sz="2800">
                <a:solidFill>
                  <a:schemeClr val="accent1">
                    <a:lumMod val="75000"/>
                  </a:schemeClr>
                </a:solidFill>
                <a:latin typeface="Arial" panose="020B0604020202020204" pitchFamily="34" charset="0"/>
              </a:rPr>
              <a:t>Different cultural values/practising different academic conventions</a:t>
            </a:r>
          </a:p>
          <a:p>
            <a:r>
              <a:rPr lang="en-GB" sz="2800">
                <a:solidFill>
                  <a:schemeClr val="accent1">
                    <a:lumMod val="75000"/>
                  </a:schemeClr>
                </a:solidFill>
                <a:latin typeface="Arial" panose="020B0604020202020204" pitchFamily="34" charset="0"/>
              </a:rPr>
              <a:t>Believing that it will not be detected</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12636632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96690-C683-B77E-6CAA-0CB5B840721A}"/>
              </a:ext>
            </a:extLst>
          </p:cNvPr>
          <p:cNvSpPr>
            <a:spLocks noGrp="1"/>
          </p:cNvSpPr>
          <p:nvPr>
            <p:ph type="title"/>
          </p:nvPr>
        </p:nvSpPr>
        <p:spPr/>
        <p:txBody>
          <a:bodyPr>
            <a:normAutofit fontScale="90000"/>
          </a:bodyPr>
          <a:lstStyle/>
          <a:p>
            <a:pPr algn="ctr"/>
            <a:r>
              <a:rPr lang="en-GB" sz="4400">
                <a:latin typeface="Arial" panose="020B0604020202020204" pitchFamily="34" charset="0"/>
              </a:rPr>
              <a:t>Ymwybyddiaeth </a:t>
            </a:r>
            <a:r>
              <a:rPr lang="en-GB" sz="4400" err="1">
                <a:latin typeface="Arial" panose="020B0604020202020204" pitchFamily="34" charset="0"/>
              </a:rPr>
              <a:t>o’r</a:t>
            </a:r>
            <a:r>
              <a:rPr lang="en-GB" sz="4400">
                <a:latin typeface="Arial" panose="020B0604020202020204" pitchFamily="34" charset="0"/>
              </a:rPr>
              <a:t> </a:t>
            </a:r>
            <a:r>
              <a:rPr lang="en-GB" sz="4400" err="1">
                <a:latin typeface="Arial" panose="020B0604020202020204" pitchFamily="34" charset="0"/>
              </a:rPr>
              <a:t>rhesymau</a:t>
            </a:r>
            <a:r>
              <a:rPr lang="en-GB" sz="4400">
                <a:latin typeface="Arial" panose="020B0604020202020204" pitchFamily="34" charset="0"/>
              </a:rPr>
              <a:t> </a:t>
            </a:r>
            <a:r>
              <a:rPr lang="en-GB" sz="4400" err="1">
                <a:latin typeface="Arial" panose="020B0604020202020204" pitchFamily="34" charset="0"/>
              </a:rPr>
              <a:t>dros</a:t>
            </a:r>
            <a:r>
              <a:rPr lang="en-GB" sz="4400">
                <a:latin typeface="Arial" panose="020B0604020202020204" pitchFamily="34" charset="0"/>
              </a:rPr>
              <a:t> lên-ladrad 3/3</a:t>
            </a:r>
            <a:br>
              <a:rPr lang="en-GB" sz="4400">
                <a:solidFill>
                  <a:srgbClr val="0000FF"/>
                </a:solidFill>
                <a:latin typeface="Arial" panose="020B0604020202020204" pitchFamily="34" charset="0"/>
              </a:rPr>
            </a:br>
            <a:r>
              <a:rPr lang="en-GB" sz="4400">
                <a:solidFill>
                  <a:schemeClr val="accent1">
                    <a:lumMod val="75000"/>
                  </a:schemeClr>
                </a:solidFill>
                <a:latin typeface="Arial" panose="020B0604020202020204" pitchFamily="34" charset="0"/>
              </a:rPr>
              <a:t>Awareness of the reasons for plagiarism 3/3</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BDC632E0-6405-9008-2FBD-0FCBC2EDF903}"/>
              </a:ext>
            </a:extLst>
          </p:cNvPr>
          <p:cNvSpPr>
            <a:spLocks noGrp="1"/>
          </p:cNvSpPr>
          <p:nvPr>
            <p:ph idx="1"/>
          </p:nvPr>
        </p:nvSpPr>
        <p:spPr>
          <a:xfrm>
            <a:off x="6456899" y="2202418"/>
            <a:ext cx="5040969" cy="3575934"/>
          </a:xfrm>
        </p:spPr>
        <p:txBody>
          <a:bodyPr/>
          <a:lstStyle/>
          <a:p>
            <a:r>
              <a:rPr lang="en-GB" sz="2800">
                <a:solidFill>
                  <a:schemeClr val="accent1">
                    <a:lumMod val="75000"/>
                  </a:schemeClr>
                </a:solidFill>
                <a:latin typeface="Arial" panose="020B0604020202020204" pitchFamily="34" charset="0"/>
                <a:cs typeface="Arial" panose="020B0604020202020204" pitchFamily="34" charset="0"/>
              </a:rPr>
              <a:t>Knowing that the syllabus has stayed the same each year – e.g. having access to work from previous students</a:t>
            </a:r>
          </a:p>
          <a:p>
            <a:r>
              <a:rPr lang="en-GB" sz="2800">
                <a:solidFill>
                  <a:schemeClr val="accent1">
                    <a:lumMod val="75000"/>
                  </a:schemeClr>
                </a:solidFill>
                <a:latin typeface="Arial" panose="020B0604020202020204" pitchFamily="34" charset="0"/>
                <a:cs typeface="Arial" panose="020B0604020202020204" pitchFamily="34" charset="0"/>
              </a:rPr>
              <a:t>Lack of academic confidence</a:t>
            </a:r>
          </a:p>
          <a:p>
            <a:r>
              <a:rPr lang="en-GB" sz="2800">
                <a:solidFill>
                  <a:schemeClr val="accent1">
                    <a:lumMod val="75000"/>
                  </a:schemeClr>
                </a:solidFill>
                <a:latin typeface="Arial" panose="020B0604020202020204" pitchFamily="34" charset="0"/>
                <a:cs typeface="Arial" panose="020B0604020202020204" pitchFamily="34" charset="0"/>
              </a:rPr>
              <a:t>Being conditioned from secondary schooling </a:t>
            </a:r>
          </a:p>
          <a:p>
            <a:endParaRPr lang="en-GB"/>
          </a:p>
        </p:txBody>
      </p:sp>
      <p:sp>
        <p:nvSpPr>
          <p:cNvPr id="4" name="Content Placeholder 2">
            <a:extLst>
              <a:ext uri="{FF2B5EF4-FFF2-40B4-BE49-F238E27FC236}">
                <a16:creationId xmlns:a16="http://schemas.microsoft.com/office/drawing/2014/main" id="{E57EBE1D-6194-107E-1C91-1A182A31A1A7}"/>
              </a:ext>
            </a:extLst>
          </p:cNvPr>
          <p:cNvSpPr txBox="1">
            <a:spLocks/>
          </p:cNvSpPr>
          <p:nvPr/>
        </p:nvSpPr>
        <p:spPr>
          <a:xfrm>
            <a:off x="421671" y="2202418"/>
            <a:ext cx="5040969"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2800">
                <a:latin typeface="Arial"/>
                <a:cs typeface="Arial"/>
              </a:rPr>
              <a:t>Gwybod bod y cynnwys wedi aros yr un fath bob blwyddyn – e.e. cael </a:t>
            </a:r>
            <a:r>
              <a:rPr lang="cy-GB">
                <a:latin typeface="Arial"/>
                <a:cs typeface="Arial"/>
              </a:rPr>
              <a:t>mynediad</a:t>
            </a:r>
            <a:r>
              <a:rPr lang="cy-GB" sz="2800">
                <a:latin typeface="Arial"/>
                <a:cs typeface="Arial"/>
              </a:rPr>
              <a:t> at waith myfyrwyr blaenorol</a:t>
            </a:r>
          </a:p>
          <a:p>
            <a:r>
              <a:rPr lang="cy-GB" sz="2800">
                <a:latin typeface="Arial" panose="020B0604020202020204" pitchFamily="34" charset="0"/>
                <a:cs typeface="Arial" panose="020B0604020202020204" pitchFamily="34" charset="0"/>
              </a:rPr>
              <a:t>Diffyg hyder academaidd</a:t>
            </a:r>
          </a:p>
          <a:p>
            <a:r>
              <a:rPr lang="cy-GB" sz="2800">
                <a:latin typeface="Arial"/>
                <a:cs typeface="Arial"/>
              </a:rPr>
              <a:t>Cael </a:t>
            </a:r>
            <a:r>
              <a:rPr lang="cy-GB">
                <a:latin typeface="Arial"/>
                <a:cs typeface="Arial"/>
              </a:rPr>
              <a:t>eu</a:t>
            </a:r>
            <a:r>
              <a:rPr lang="cy-GB" sz="2800">
                <a:latin typeface="Arial"/>
                <a:cs typeface="Arial"/>
              </a:rPr>
              <a:t> cyflyru o addysg uwchradd</a:t>
            </a:r>
          </a:p>
          <a:p>
            <a:pPr marL="0" indent="0">
              <a:buNone/>
            </a:pPr>
            <a:endParaRPr lang="en-GB"/>
          </a:p>
        </p:txBody>
      </p:sp>
    </p:spTree>
    <p:extLst>
      <p:ext uri="{BB962C8B-B14F-4D97-AF65-F5344CB8AC3E}">
        <p14:creationId xmlns:p14="http://schemas.microsoft.com/office/powerpoint/2010/main" val="21060959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9E522-7064-1F75-F7DC-625CFD30D5D4}"/>
              </a:ext>
            </a:extLst>
          </p:cNvPr>
          <p:cNvSpPr>
            <a:spLocks noGrp="1"/>
          </p:cNvSpPr>
          <p:nvPr>
            <p:ph type="title"/>
          </p:nvPr>
        </p:nvSpPr>
        <p:spPr/>
        <p:txBody>
          <a:bodyPr/>
          <a:lstStyle/>
          <a:p>
            <a:pPr algn="ctr"/>
            <a:r>
              <a:rPr lang="en-GB" err="1">
                <a:latin typeface="Arial"/>
                <a:cs typeface="Arial"/>
              </a:rPr>
              <a:t>Mathau</a:t>
            </a:r>
            <a:r>
              <a:rPr lang="en-GB">
                <a:latin typeface="Arial"/>
                <a:cs typeface="Arial"/>
              </a:rPr>
              <a:t> o </a:t>
            </a:r>
            <a:r>
              <a:rPr lang="en-GB" err="1">
                <a:latin typeface="Arial"/>
                <a:cs typeface="Arial"/>
              </a:rPr>
              <a:t>len-ladrata</a:t>
            </a:r>
            <a:r>
              <a:rPr lang="en-GB">
                <a:latin typeface="Arial"/>
                <a:cs typeface="Arial"/>
              </a:rPr>
              <a:t>/ </a:t>
            </a:r>
            <a:r>
              <a:rPr lang="en-GB">
                <a:solidFill>
                  <a:schemeClr val="accent1">
                    <a:lumMod val="75000"/>
                  </a:schemeClr>
                </a:solidFill>
                <a:latin typeface="Arial"/>
                <a:cs typeface="Arial"/>
              </a:rPr>
              <a:t>Types of plagiarism</a:t>
            </a:r>
            <a:endParaRPr lang="en-US">
              <a:solidFill>
                <a:schemeClr val="accent1">
                  <a:lumMod val="75000"/>
                </a:schemeClr>
              </a:solidFill>
              <a:cs typeface="Calibri Light" panose="020F0302020204030204"/>
            </a:endParaRPr>
          </a:p>
        </p:txBody>
      </p:sp>
      <p:sp>
        <p:nvSpPr>
          <p:cNvPr id="4" name="TextBox 3">
            <a:extLst>
              <a:ext uri="{FF2B5EF4-FFF2-40B4-BE49-F238E27FC236}">
                <a16:creationId xmlns:a16="http://schemas.microsoft.com/office/drawing/2014/main" id="{52166CCD-CD2B-783B-E166-ECBDF61316AB}"/>
              </a:ext>
            </a:extLst>
          </p:cNvPr>
          <p:cNvSpPr txBox="1"/>
          <p:nvPr/>
        </p:nvSpPr>
        <p:spPr>
          <a:xfrm>
            <a:off x="-95367" y="2243926"/>
            <a:ext cx="2204657" cy="461665"/>
          </a:xfrm>
          <a:prstGeom prst="rect">
            <a:avLst/>
          </a:prstGeom>
          <a:noFill/>
        </p:spPr>
        <p:txBody>
          <a:bodyPr wrap="square" rtlCol="0">
            <a:spAutoFit/>
          </a:bodyPr>
          <a:lstStyle/>
          <a:p>
            <a:pPr marL="342900" indent="-342900">
              <a:buAutoNum type="arabicPeriod"/>
            </a:pPr>
            <a:r>
              <a:rPr lang="en-GB" sz="2400">
                <a:latin typeface="Arial" panose="020B0604020202020204" pitchFamily="34" charset="0"/>
                <a:cs typeface="Arial" panose="020B0604020202020204" pitchFamily="34" charset="0"/>
              </a:rPr>
              <a:t>The Clone</a:t>
            </a:r>
            <a:endParaRPr lang="en-GB" sz="2400"/>
          </a:p>
        </p:txBody>
      </p:sp>
      <p:pic>
        <p:nvPicPr>
          <p:cNvPr id="5" name="Picture 2" descr="Clone trooper | Wookieepedia | Fandom">
            <a:extLst>
              <a:ext uri="{FF2B5EF4-FFF2-40B4-BE49-F238E27FC236}">
                <a16:creationId xmlns:a16="http://schemas.microsoft.com/office/drawing/2014/main" id="{49886825-7F9C-11C5-8870-F32109A755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176" y="2720979"/>
            <a:ext cx="932666" cy="1751592"/>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Stream &quot;Monster Mash&quot; Vintage Halloween ...">
            <a:extLst>
              <a:ext uri="{FF2B5EF4-FFF2-40B4-BE49-F238E27FC236}">
                <a16:creationId xmlns:a16="http://schemas.microsoft.com/office/drawing/2014/main" id="{E0A2DCAC-1385-52CA-A8A9-549D0C77D4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2943" y="3852035"/>
            <a:ext cx="1280778" cy="128077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6343A44-7BE6-E8ED-EAE8-EABBF1C11F1F}"/>
              </a:ext>
            </a:extLst>
          </p:cNvPr>
          <p:cNvSpPr txBox="1"/>
          <p:nvPr/>
        </p:nvSpPr>
        <p:spPr>
          <a:xfrm>
            <a:off x="1456367" y="3319757"/>
            <a:ext cx="2780408" cy="461665"/>
          </a:xfrm>
          <a:prstGeom prst="rect">
            <a:avLst/>
          </a:prstGeom>
          <a:noFill/>
        </p:spPr>
        <p:txBody>
          <a:bodyPr wrap="square" rtlCol="0">
            <a:spAutoFit/>
          </a:bodyPr>
          <a:lstStyle/>
          <a:p>
            <a:r>
              <a:rPr lang="en-GB" sz="2400"/>
              <a:t>2</a:t>
            </a:r>
            <a:r>
              <a:rPr lang="en-GB" sz="2400">
                <a:latin typeface="Arial" panose="020B0604020202020204" pitchFamily="34" charset="0"/>
                <a:cs typeface="Arial" panose="020B0604020202020204" pitchFamily="34" charset="0"/>
              </a:rPr>
              <a:t>. The Mashup</a:t>
            </a:r>
          </a:p>
        </p:txBody>
      </p:sp>
      <p:sp>
        <p:nvSpPr>
          <p:cNvPr id="8" name="TextBox 7">
            <a:extLst>
              <a:ext uri="{FF2B5EF4-FFF2-40B4-BE49-F238E27FC236}">
                <a16:creationId xmlns:a16="http://schemas.microsoft.com/office/drawing/2014/main" id="{BA2DC0AA-FFCE-8BA6-E78A-1365B522F691}"/>
              </a:ext>
            </a:extLst>
          </p:cNvPr>
          <p:cNvSpPr txBox="1"/>
          <p:nvPr/>
        </p:nvSpPr>
        <p:spPr>
          <a:xfrm>
            <a:off x="3339856" y="2243925"/>
            <a:ext cx="3396553" cy="461665"/>
          </a:xfrm>
          <a:prstGeom prst="rect">
            <a:avLst/>
          </a:prstGeom>
          <a:noFill/>
        </p:spPr>
        <p:txBody>
          <a:bodyPr wrap="square" rtlCol="0">
            <a:spAutoFit/>
          </a:bodyPr>
          <a:lstStyle/>
          <a:p>
            <a:r>
              <a:rPr lang="en-GB" sz="2400">
                <a:latin typeface="Arial" panose="020B0604020202020204" pitchFamily="34" charset="0"/>
                <a:cs typeface="Arial" panose="020B0604020202020204" pitchFamily="34" charset="0"/>
              </a:rPr>
              <a:t>3. Find and replace</a:t>
            </a:r>
          </a:p>
        </p:txBody>
      </p:sp>
      <p:pic>
        <p:nvPicPr>
          <p:cNvPr id="18438" name="Picture 6" descr="How to change a flat tyre in 7 easy ...">
            <a:extLst>
              <a:ext uri="{FF2B5EF4-FFF2-40B4-BE49-F238E27FC236}">
                <a16:creationId xmlns:a16="http://schemas.microsoft.com/office/drawing/2014/main" id="{EEF78161-EE57-FF73-90FF-097D07B30D5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41467" y="2752861"/>
            <a:ext cx="1922113" cy="1076383"/>
          </a:xfrm>
          <a:prstGeom prst="rect">
            <a:avLst/>
          </a:prstGeom>
          <a:noFill/>
          <a:extLst>
            <a:ext uri="{909E8E84-426E-40DD-AFC4-6F175D3DCCD1}">
              <a14:hiddenFill xmlns:a14="http://schemas.microsoft.com/office/drawing/2010/main">
                <a:solidFill>
                  <a:srgbClr val="FFFFFF"/>
                </a:solidFill>
              </a14:hiddenFill>
            </a:ext>
          </a:extLst>
        </p:spPr>
      </p:pic>
      <p:pic>
        <p:nvPicPr>
          <p:cNvPr id="18440" name="Picture 8" descr="Imagining hybrid animals with Photoleap: The &quot;Lionphant&quot; : r/aiArt">
            <a:extLst>
              <a:ext uri="{FF2B5EF4-FFF2-40B4-BE49-F238E27FC236}">
                <a16:creationId xmlns:a16="http://schemas.microsoft.com/office/drawing/2014/main" id="{A36631CD-E572-333C-E5CC-87681DBC5EC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10139" y="3781422"/>
            <a:ext cx="1721746" cy="172174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61A5855-4261-C19E-D849-394DAFCEA62F}"/>
              </a:ext>
            </a:extLst>
          </p:cNvPr>
          <p:cNvSpPr txBox="1"/>
          <p:nvPr/>
        </p:nvSpPr>
        <p:spPr>
          <a:xfrm>
            <a:off x="6096000" y="3319757"/>
            <a:ext cx="2492439" cy="461665"/>
          </a:xfrm>
          <a:prstGeom prst="rect">
            <a:avLst/>
          </a:prstGeom>
          <a:noFill/>
        </p:spPr>
        <p:txBody>
          <a:bodyPr wrap="square" rtlCol="0">
            <a:spAutoFit/>
          </a:bodyPr>
          <a:lstStyle/>
          <a:p>
            <a:r>
              <a:rPr lang="en-GB" sz="2400">
                <a:latin typeface="Arial" panose="020B0604020202020204" pitchFamily="34" charset="0"/>
                <a:cs typeface="Arial" panose="020B0604020202020204" pitchFamily="34" charset="0"/>
              </a:rPr>
              <a:t>4. The Hybrid</a:t>
            </a:r>
          </a:p>
        </p:txBody>
      </p:sp>
      <p:sp>
        <p:nvSpPr>
          <p:cNvPr id="10" name="TextBox 9">
            <a:extLst>
              <a:ext uri="{FF2B5EF4-FFF2-40B4-BE49-F238E27FC236}">
                <a16:creationId xmlns:a16="http://schemas.microsoft.com/office/drawing/2014/main" id="{E935914C-020B-2755-C780-F08213CEDE26}"/>
              </a:ext>
            </a:extLst>
          </p:cNvPr>
          <p:cNvSpPr txBox="1"/>
          <p:nvPr/>
        </p:nvSpPr>
        <p:spPr>
          <a:xfrm>
            <a:off x="7747111" y="2243924"/>
            <a:ext cx="2492439" cy="461665"/>
          </a:xfrm>
          <a:prstGeom prst="rect">
            <a:avLst/>
          </a:prstGeom>
          <a:noFill/>
        </p:spPr>
        <p:txBody>
          <a:bodyPr wrap="square" rtlCol="0">
            <a:spAutoFit/>
          </a:bodyPr>
          <a:lstStyle/>
          <a:p>
            <a:r>
              <a:rPr lang="en-GB" sz="2400">
                <a:latin typeface="Arial" panose="020B0604020202020204" pitchFamily="34" charset="0"/>
                <a:cs typeface="Arial" panose="020B0604020202020204" pitchFamily="34" charset="0"/>
              </a:rPr>
              <a:t>5. The Recycler</a:t>
            </a:r>
          </a:p>
        </p:txBody>
      </p:sp>
      <p:pic>
        <p:nvPicPr>
          <p:cNvPr id="18442" name="Picture 10" descr="Recycler | Packaging Emigration">
            <a:extLst>
              <a:ext uri="{FF2B5EF4-FFF2-40B4-BE49-F238E27FC236}">
                <a16:creationId xmlns:a16="http://schemas.microsoft.com/office/drawing/2014/main" id="{25635CC3-963C-8E40-905E-8C95DA46690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93756" y="2752861"/>
            <a:ext cx="1482483" cy="148248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D2ECC050-EC1A-B632-A8E0-C7751D2B3DCA}"/>
              </a:ext>
            </a:extLst>
          </p:cNvPr>
          <p:cNvSpPr txBox="1"/>
          <p:nvPr/>
        </p:nvSpPr>
        <p:spPr>
          <a:xfrm>
            <a:off x="9872395" y="3314716"/>
            <a:ext cx="2492439" cy="461665"/>
          </a:xfrm>
          <a:prstGeom prst="rect">
            <a:avLst/>
          </a:prstGeom>
          <a:noFill/>
        </p:spPr>
        <p:txBody>
          <a:bodyPr wrap="square" rtlCol="0">
            <a:spAutoFit/>
          </a:bodyPr>
          <a:lstStyle/>
          <a:p>
            <a:r>
              <a:rPr lang="en-GB" sz="2400">
                <a:latin typeface="Arial" panose="020B0604020202020204" pitchFamily="34" charset="0"/>
                <a:cs typeface="Arial" panose="020B0604020202020204" pitchFamily="34" charset="0"/>
              </a:rPr>
              <a:t>6. The 404 Error</a:t>
            </a:r>
          </a:p>
        </p:txBody>
      </p:sp>
      <p:pic>
        <p:nvPicPr>
          <p:cNvPr id="14" name="Picture 13">
            <a:extLst>
              <a:ext uri="{FF2B5EF4-FFF2-40B4-BE49-F238E27FC236}">
                <a16:creationId xmlns:a16="http://schemas.microsoft.com/office/drawing/2014/main" id="{99A42EFD-2EDF-C37F-1A35-BDA8FA8F5819}"/>
              </a:ext>
            </a:extLst>
          </p:cNvPr>
          <p:cNvPicPr>
            <a:picLocks noChangeAspect="1"/>
          </p:cNvPicPr>
          <p:nvPr/>
        </p:nvPicPr>
        <p:blipFill>
          <a:blip r:embed="rId8"/>
          <a:stretch>
            <a:fillRect/>
          </a:stretch>
        </p:blipFill>
        <p:spPr>
          <a:xfrm>
            <a:off x="10138110" y="3940377"/>
            <a:ext cx="1984210" cy="1403836"/>
          </a:xfrm>
          <a:prstGeom prst="rect">
            <a:avLst/>
          </a:prstGeom>
        </p:spPr>
      </p:pic>
      <p:sp>
        <p:nvSpPr>
          <p:cNvPr id="15" name="TextBox 14">
            <a:extLst>
              <a:ext uri="{FF2B5EF4-FFF2-40B4-BE49-F238E27FC236}">
                <a16:creationId xmlns:a16="http://schemas.microsoft.com/office/drawing/2014/main" id="{AE8E465E-AE98-1AD1-4D3E-D83423C1C785}"/>
              </a:ext>
            </a:extLst>
          </p:cNvPr>
          <p:cNvSpPr txBox="1"/>
          <p:nvPr/>
        </p:nvSpPr>
        <p:spPr>
          <a:xfrm>
            <a:off x="9205709" y="5327215"/>
            <a:ext cx="3324365" cy="400110"/>
          </a:xfrm>
          <a:prstGeom prst="rect">
            <a:avLst/>
          </a:prstGeom>
          <a:noFill/>
        </p:spPr>
        <p:txBody>
          <a:bodyPr wrap="square" rtlCol="0">
            <a:spAutoFit/>
          </a:bodyPr>
          <a:lstStyle/>
          <a:p>
            <a:r>
              <a:rPr lang="en-GB" sz="2000"/>
              <a:t>(Nicolaides, no date) </a:t>
            </a:r>
          </a:p>
        </p:txBody>
      </p:sp>
    </p:spTree>
    <p:extLst>
      <p:ext uri="{BB962C8B-B14F-4D97-AF65-F5344CB8AC3E}">
        <p14:creationId xmlns:p14="http://schemas.microsoft.com/office/powerpoint/2010/main" val="1221398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05368-37C6-72D7-8515-7B60B495D76A}"/>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Turnitin</a:t>
            </a:r>
            <a:r>
              <a:rPr lang="en-GB">
                <a:solidFill>
                  <a:schemeClr val="accent1">
                    <a:lumMod val="75000"/>
                  </a:schemeClr>
                </a:solidFill>
                <a:latin typeface="Arial" panose="020B0604020202020204" pitchFamily="34" charset="0"/>
                <a:cs typeface="Arial" panose="020B0604020202020204" pitchFamily="34" charset="0"/>
              </a:rPr>
              <a:t>/ Turnitin</a:t>
            </a:r>
          </a:p>
        </p:txBody>
      </p:sp>
      <p:sp>
        <p:nvSpPr>
          <p:cNvPr id="3" name="Content Placeholder 2">
            <a:extLst>
              <a:ext uri="{FF2B5EF4-FFF2-40B4-BE49-F238E27FC236}">
                <a16:creationId xmlns:a16="http://schemas.microsoft.com/office/drawing/2014/main" id="{94E2B9CE-152E-F08E-7128-3116ED9C82E1}"/>
              </a:ext>
            </a:extLst>
          </p:cNvPr>
          <p:cNvSpPr>
            <a:spLocks noGrp="1"/>
          </p:cNvSpPr>
          <p:nvPr>
            <p:ph idx="1"/>
          </p:nvPr>
        </p:nvSpPr>
        <p:spPr>
          <a:xfrm>
            <a:off x="880742" y="1978025"/>
            <a:ext cx="4760478" cy="3575934"/>
          </a:xfrm>
        </p:spPr>
        <p:txBody>
          <a:bodyPr/>
          <a:lstStyle/>
          <a:p>
            <a:pPr>
              <a:defRPr/>
            </a:pPr>
            <a:r>
              <a:rPr lang="cy-GB">
                <a:latin typeface="Arial" panose="020B0604020202020204" pitchFamily="34" charset="0"/>
              </a:rPr>
              <a:t>Adnodd ar-lein sy'n helpu staff i ganfod llên-ladrad posib</a:t>
            </a:r>
          </a:p>
          <a:p>
            <a:pPr>
              <a:defRPr/>
            </a:pPr>
            <a:r>
              <a:rPr lang="cy-GB">
                <a:latin typeface="Arial" panose="020B0604020202020204" pitchFamily="34" charset="0"/>
              </a:rPr>
              <a:t>Cymharu gwaith myfyrwyr yn erbyn cronfa ddata fawr iawn</a:t>
            </a:r>
          </a:p>
          <a:p>
            <a:pPr>
              <a:defRPr/>
            </a:pPr>
            <a:r>
              <a:rPr lang="cy-GB">
                <a:latin typeface="Arial" panose="020B0604020202020204" pitchFamily="34" charset="0"/>
              </a:rPr>
              <a:t>Yn helpu myfyrwyr i leihau canran tebygrwydd</a:t>
            </a:r>
          </a:p>
          <a:p>
            <a:pPr marL="0" indent="0">
              <a:buNone/>
            </a:pPr>
            <a:endParaRPr lang="en-GB"/>
          </a:p>
        </p:txBody>
      </p:sp>
      <p:sp>
        <p:nvSpPr>
          <p:cNvPr id="4" name="Content Placeholder 2">
            <a:extLst>
              <a:ext uri="{FF2B5EF4-FFF2-40B4-BE49-F238E27FC236}">
                <a16:creationId xmlns:a16="http://schemas.microsoft.com/office/drawing/2014/main" id="{F1654CE6-3775-F083-FD38-5B81C4FFA704}"/>
              </a:ext>
            </a:extLst>
          </p:cNvPr>
          <p:cNvSpPr txBox="1">
            <a:spLocks/>
          </p:cNvSpPr>
          <p:nvPr/>
        </p:nvSpPr>
        <p:spPr>
          <a:xfrm>
            <a:off x="6833691" y="1978025"/>
            <a:ext cx="4760478"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a:solidFill>
                  <a:schemeClr val="accent1">
                    <a:lumMod val="75000"/>
                  </a:schemeClr>
                </a:solidFill>
                <a:latin typeface="Arial" panose="020B0604020202020204" pitchFamily="34" charset="0"/>
              </a:rPr>
              <a:t>Online resource which helps staff detect potential plagiarism</a:t>
            </a:r>
          </a:p>
          <a:p>
            <a:pPr>
              <a:defRPr/>
            </a:pPr>
            <a:r>
              <a:rPr lang="en-US">
                <a:solidFill>
                  <a:schemeClr val="accent1">
                    <a:lumMod val="75000"/>
                  </a:schemeClr>
                </a:solidFill>
                <a:latin typeface="Arial" panose="020B0604020202020204" pitchFamily="34" charset="0"/>
              </a:rPr>
              <a:t>Compares students’ work against very large database</a:t>
            </a:r>
          </a:p>
          <a:p>
            <a:pPr>
              <a:defRPr/>
            </a:pPr>
            <a:r>
              <a:rPr lang="en-US">
                <a:solidFill>
                  <a:schemeClr val="accent1">
                    <a:lumMod val="75000"/>
                  </a:schemeClr>
                </a:solidFill>
                <a:latin typeface="Arial" panose="020B0604020202020204" pitchFamily="34" charset="0"/>
              </a:rPr>
              <a:t>Helps students reduce percentage of similarity</a:t>
            </a:r>
            <a:endParaRPr lang="cy-GB">
              <a:solidFill>
                <a:schemeClr val="accent1">
                  <a:lumMod val="75000"/>
                </a:schemeClr>
              </a:solidFill>
            </a:endParaRPr>
          </a:p>
          <a:p>
            <a:pPr marL="0" indent="0">
              <a:buFont typeface="Arial" panose="020B0604020202020204" pitchFamily="34" charset="0"/>
              <a:buNone/>
            </a:pPr>
            <a:endParaRPr lang="en-GB"/>
          </a:p>
        </p:txBody>
      </p:sp>
    </p:spTree>
    <p:extLst>
      <p:ext uri="{BB962C8B-B14F-4D97-AF65-F5344CB8AC3E}">
        <p14:creationId xmlns:p14="http://schemas.microsoft.com/office/powerpoint/2010/main" val="24729887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959C6-4B05-4E3D-3429-1A97A442DE26}"/>
              </a:ext>
            </a:extLst>
          </p:cNvPr>
          <p:cNvSpPr>
            <a:spLocks noGrp="1"/>
          </p:cNvSpPr>
          <p:nvPr>
            <p:ph type="title"/>
          </p:nvPr>
        </p:nvSpPr>
        <p:spPr>
          <a:xfrm>
            <a:off x="355074" y="-363853"/>
            <a:ext cx="11481847" cy="1325563"/>
          </a:xfrm>
        </p:spPr>
        <p:txBody>
          <a:bodyPr/>
          <a:lstStyle/>
          <a:p>
            <a:pPr algn="ctr"/>
            <a:r>
              <a:rPr lang="en-GB" err="1">
                <a:latin typeface="Arial" panose="020B0604020202020204" pitchFamily="34" charset="0"/>
                <a:cs typeface="Arial" panose="020B0604020202020204" pitchFamily="34" charset="0"/>
              </a:rPr>
              <a:t>Tebygrwydd</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Similarity</a:t>
            </a:r>
            <a:r>
              <a:rPr lang="en-GB">
                <a:latin typeface="Arial" panose="020B0604020202020204" pitchFamily="34" charset="0"/>
                <a:cs typeface="Arial" panose="020B0604020202020204" pitchFamily="34" charset="0"/>
              </a:rPr>
              <a:t> </a:t>
            </a:r>
          </a:p>
        </p:txBody>
      </p:sp>
      <p:pic>
        <p:nvPicPr>
          <p:cNvPr id="5" name="Content Placeholder 4" descr="Turnitin submission page">
            <a:extLst>
              <a:ext uri="{FF2B5EF4-FFF2-40B4-BE49-F238E27FC236}">
                <a16:creationId xmlns:a16="http://schemas.microsoft.com/office/drawing/2014/main" id="{C12E66B3-03DE-1BA8-1689-71830E538FA4}"/>
              </a:ext>
            </a:extLst>
          </p:cNvPr>
          <p:cNvPicPr>
            <a:picLocks noGrp="1" noChangeAspect="1"/>
          </p:cNvPicPr>
          <p:nvPr>
            <p:ph idx="1"/>
          </p:nvPr>
        </p:nvPicPr>
        <p:blipFill>
          <a:blip r:embed="rId3"/>
          <a:stretch>
            <a:fillRect/>
          </a:stretch>
        </p:blipFill>
        <p:spPr>
          <a:xfrm>
            <a:off x="2161201" y="643066"/>
            <a:ext cx="7869595" cy="4809686"/>
          </a:xfrm>
        </p:spPr>
      </p:pic>
      <p:cxnSp>
        <p:nvCxnSpPr>
          <p:cNvPr id="7" name="Straight Arrow Connector 6">
            <a:extLst>
              <a:ext uri="{FF2B5EF4-FFF2-40B4-BE49-F238E27FC236}">
                <a16:creationId xmlns:a16="http://schemas.microsoft.com/office/drawing/2014/main" id="{14D802C5-29CE-8F6F-ED67-29D95A767B19}"/>
              </a:ext>
            </a:extLst>
          </p:cNvPr>
          <p:cNvCxnSpPr/>
          <p:nvPr/>
        </p:nvCxnSpPr>
        <p:spPr>
          <a:xfrm flipH="1">
            <a:off x="6782268" y="3047909"/>
            <a:ext cx="746106" cy="888130"/>
          </a:xfrm>
          <a:prstGeom prst="straightConnector1">
            <a:avLst/>
          </a:prstGeom>
          <a:ln w="7620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0EED17FC-B1D2-B1E8-7A20-8A14ED3AD658}"/>
              </a:ext>
            </a:extLst>
          </p:cNvPr>
          <p:cNvCxnSpPr/>
          <p:nvPr/>
        </p:nvCxnSpPr>
        <p:spPr>
          <a:xfrm flipH="1">
            <a:off x="7660426" y="3047909"/>
            <a:ext cx="746106" cy="888130"/>
          </a:xfrm>
          <a:prstGeom prst="straightConnector1">
            <a:avLst/>
          </a:prstGeom>
          <a:ln w="7620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A4A3C86B-CA65-B511-D393-F72B97036685}"/>
              </a:ext>
            </a:extLst>
          </p:cNvPr>
          <p:cNvCxnSpPr/>
          <p:nvPr/>
        </p:nvCxnSpPr>
        <p:spPr>
          <a:xfrm flipH="1">
            <a:off x="7287373" y="804918"/>
            <a:ext cx="746106" cy="88813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47894080-0E72-AB62-8647-84191A337AF2}"/>
              </a:ext>
            </a:extLst>
          </p:cNvPr>
          <p:cNvCxnSpPr/>
          <p:nvPr/>
        </p:nvCxnSpPr>
        <p:spPr>
          <a:xfrm flipH="1">
            <a:off x="6208419" y="699043"/>
            <a:ext cx="746106" cy="888130"/>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9E8DA8BE-14C8-9AD6-07D3-831A6AEA26E3}"/>
              </a:ext>
            </a:extLst>
          </p:cNvPr>
          <p:cNvCxnSpPr>
            <a:cxnSpLocks/>
          </p:cNvCxnSpPr>
          <p:nvPr/>
        </p:nvCxnSpPr>
        <p:spPr>
          <a:xfrm flipH="1" flipV="1">
            <a:off x="7660426" y="4793965"/>
            <a:ext cx="815071" cy="731704"/>
          </a:xfrm>
          <a:prstGeom prst="straightConnector1">
            <a:avLst/>
          </a:prstGeom>
          <a:ln w="76200">
            <a:solidFill>
              <a:srgbClr val="F014E6"/>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520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3A1D4-B7C1-95AA-6BCE-4D93E5EF7727}"/>
              </a:ext>
            </a:extLst>
          </p:cNvPr>
          <p:cNvSpPr>
            <a:spLocks noGrp="1"/>
          </p:cNvSpPr>
          <p:nvPr>
            <p:ph type="title"/>
          </p:nvPr>
        </p:nvSpPr>
        <p:spPr/>
        <p:txBody>
          <a:bodyPr/>
          <a:lstStyle/>
          <a:p>
            <a:pPr algn="ctr"/>
            <a:r>
              <a:rPr lang="en-GB" sz="4400">
                <a:latin typeface="Arial" panose="020B0604020202020204" pitchFamily="34" charset="0"/>
              </a:rPr>
              <a:t>Canfod Llên-ladrad</a:t>
            </a:r>
            <a:br>
              <a:rPr lang="en-GB" sz="4400">
                <a:latin typeface="Arial" panose="020B0604020202020204" pitchFamily="34" charset="0"/>
              </a:rPr>
            </a:br>
            <a:r>
              <a:rPr lang="en-GB" sz="4400">
                <a:solidFill>
                  <a:schemeClr val="accent1">
                    <a:lumMod val="75000"/>
                  </a:schemeClr>
                </a:solidFill>
                <a:latin typeface="Arial" panose="020B0604020202020204" pitchFamily="34" charset="0"/>
              </a:rPr>
              <a:t>Detecting Plagiarism</a:t>
            </a:r>
            <a:endParaRPr lang="en-GB">
              <a:solidFill>
                <a:schemeClr val="accent1">
                  <a:lumMod val="75000"/>
                </a:schemeClr>
              </a:solidFill>
            </a:endParaRPr>
          </a:p>
        </p:txBody>
      </p:sp>
      <p:pic>
        <p:nvPicPr>
          <p:cNvPr id="4" name="Content Placeholder 3" descr="Image of Turnitin report">
            <a:extLst>
              <a:ext uri="{FF2B5EF4-FFF2-40B4-BE49-F238E27FC236}">
                <a16:creationId xmlns:a16="http://schemas.microsoft.com/office/drawing/2014/main" id="{C580FD50-3C90-5628-EB74-FF20DBFB1304}"/>
              </a:ext>
            </a:extLst>
          </p:cNvPr>
          <p:cNvPicPr>
            <a:picLocks noGrp="1"/>
          </p:cNvPicPr>
          <p:nvPr>
            <p:ph idx="1"/>
          </p:nvPr>
        </p:nvPicPr>
        <p:blipFill rotWithShape="1">
          <a:blip r:embed="rId3"/>
          <a:srcRect l="831" t="10344" r="1784" b="9261"/>
          <a:stretch/>
        </p:blipFill>
        <p:spPr bwMode="auto">
          <a:xfrm>
            <a:off x="2246188" y="1825625"/>
            <a:ext cx="7705973" cy="3576638"/>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EC0EC8F6-DF18-D3EF-AD86-AE3D1BA71C07}"/>
              </a:ext>
            </a:extLst>
          </p:cNvPr>
          <p:cNvSpPr txBox="1"/>
          <p:nvPr/>
        </p:nvSpPr>
        <p:spPr>
          <a:xfrm>
            <a:off x="9827172" y="5216150"/>
            <a:ext cx="2809875" cy="523220"/>
          </a:xfrm>
          <a:prstGeom prst="rect">
            <a:avLst/>
          </a:prstGeom>
          <a:noFill/>
        </p:spPr>
        <p:txBody>
          <a:bodyPr wrap="square" rtlCol="0">
            <a:spAutoFit/>
          </a:bodyPr>
          <a:lstStyle/>
          <a:p>
            <a:r>
              <a:rPr lang="en-GB" sz="2800"/>
              <a:t>(</a:t>
            </a:r>
            <a:r>
              <a:rPr lang="en-GB" sz="2800" err="1"/>
              <a:t>Turnitin</a:t>
            </a:r>
            <a:r>
              <a:rPr lang="en-GB" sz="2800"/>
              <a:t>, 2015)</a:t>
            </a:r>
          </a:p>
        </p:txBody>
      </p:sp>
      <p:sp>
        <p:nvSpPr>
          <p:cNvPr id="6" name="Rectangle 5">
            <a:extLst>
              <a:ext uri="{FF2B5EF4-FFF2-40B4-BE49-F238E27FC236}">
                <a16:creationId xmlns:a16="http://schemas.microsoft.com/office/drawing/2014/main" id="{051FCDEF-59DE-8E5D-4823-2D2EE9EAB8FC}"/>
              </a:ext>
            </a:extLst>
          </p:cNvPr>
          <p:cNvSpPr/>
          <p:nvPr/>
        </p:nvSpPr>
        <p:spPr>
          <a:xfrm>
            <a:off x="5144201" y="2053193"/>
            <a:ext cx="1800751" cy="342198"/>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950735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7CBAD-5FA1-8223-13A4-CDAE45025CBF}"/>
              </a:ext>
            </a:extLst>
          </p:cNvPr>
          <p:cNvSpPr>
            <a:spLocks noGrp="1"/>
          </p:cNvSpPr>
          <p:nvPr>
            <p:ph type="title"/>
          </p:nvPr>
        </p:nvSpPr>
        <p:spPr>
          <a:xfrm>
            <a:off x="355076" y="143625"/>
            <a:ext cx="11481847" cy="475441"/>
          </a:xfrm>
        </p:spPr>
        <p:txBody>
          <a:bodyPr>
            <a:normAutofit fontScale="90000"/>
          </a:bodyPr>
          <a:lstStyle/>
          <a:p>
            <a:pPr algn="ctr"/>
            <a:r>
              <a:rPr lang="en-GB" dirty="0">
                <a:latin typeface="Arial" panose="020B0604020202020204" pitchFamily="34" charset="0"/>
                <a:cs typeface="Arial" panose="020B0604020202020204" pitchFamily="34" charset="0"/>
              </a:rPr>
              <a:t>Turnitin/ </a:t>
            </a:r>
            <a:r>
              <a:rPr lang="en-GB" dirty="0">
                <a:solidFill>
                  <a:schemeClr val="accent1">
                    <a:lumMod val="75000"/>
                  </a:schemeClr>
                </a:solidFill>
                <a:latin typeface="Arial" panose="020B0604020202020204" pitchFamily="34" charset="0"/>
                <a:cs typeface="Arial" panose="020B0604020202020204" pitchFamily="34" charset="0"/>
              </a:rPr>
              <a:t>Turnitin</a:t>
            </a:r>
          </a:p>
        </p:txBody>
      </p:sp>
      <p:sp>
        <p:nvSpPr>
          <p:cNvPr id="3" name="Content Placeholder 2">
            <a:extLst>
              <a:ext uri="{FF2B5EF4-FFF2-40B4-BE49-F238E27FC236}">
                <a16:creationId xmlns:a16="http://schemas.microsoft.com/office/drawing/2014/main" id="{930F5BA8-4578-5B37-49F7-2D1BB5E7E5FF}"/>
              </a:ext>
            </a:extLst>
          </p:cNvPr>
          <p:cNvSpPr>
            <a:spLocks noGrp="1"/>
          </p:cNvSpPr>
          <p:nvPr>
            <p:ph idx="1"/>
          </p:nvPr>
        </p:nvSpPr>
        <p:spPr>
          <a:xfrm>
            <a:off x="397565" y="834887"/>
            <a:ext cx="4049005" cy="2726161"/>
          </a:xfrm>
        </p:spPr>
        <p:txBody>
          <a:bodyPr>
            <a:normAutofit/>
          </a:bodyPr>
          <a:lstStyle/>
          <a:p>
            <a:pPr marL="0" indent="0">
              <a:buNone/>
            </a:pPr>
            <a:r>
              <a:rPr lang="en-GB" dirty="0">
                <a:latin typeface="Arial" panose="020B0604020202020204" pitchFamily="34" charset="0"/>
              </a:rPr>
              <a:t>Dolen </a:t>
            </a:r>
            <a:r>
              <a:rPr lang="en-GB" dirty="0" err="1">
                <a:latin typeface="Arial" panose="020B0604020202020204" pitchFamily="34" charset="0"/>
              </a:rPr>
              <a:t>i’r</a:t>
            </a:r>
            <a:r>
              <a:rPr lang="en-GB" dirty="0">
                <a:latin typeface="Arial" panose="020B0604020202020204" pitchFamily="34" charset="0"/>
              </a:rPr>
              <a:t> </a:t>
            </a:r>
            <a:r>
              <a:rPr lang="en-GB" dirty="0" err="1">
                <a:latin typeface="Arial" panose="020B0604020202020204" pitchFamily="34" charset="0"/>
              </a:rPr>
              <a:t>modiwl</a:t>
            </a:r>
            <a:r>
              <a:rPr lang="en-GB" dirty="0">
                <a:latin typeface="Arial" panose="020B0604020202020204" pitchFamily="34" charset="0"/>
              </a:rPr>
              <a:t> </a:t>
            </a:r>
            <a:r>
              <a:rPr lang="en-GB" dirty="0" err="1">
                <a:latin typeface="Arial" panose="020B0604020202020204" pitchFamily="34" charset="0"/>
              </a:rPr>
              <a:t>i</a:t>
            </a:r>
            <a:r>
              <a:rPr lang="en-GB" dirty="0">
                <a:latin typeface="Arial" panose="020B0604020202020204" pitchFamily="34" charset="0"/>
              </a:rPr>
              <a:t> </a:t>
            </a:r>
            <a:r>
              <a:rPr lang="en-GB" dirty="0" err="1">
                <a:latin typeface="Arial" panose="020B0604020202020204" pitchFamily="34" charset="0"/>
              </a:rPr>
              <a:t>ddod</a:t>
            </a:r>
            <a:r>
              <a:rPr lang="en-GB" dirty="0">
                <a:latin typeface="Arial" panose="020B0604020202020204" pitchFamily="34" charset="0"/>
              </a:rPr>
              <a:t> o </a:t>
            </a:r>
            <a:r>
              <a:rPr lang="en-GB" dirty="0" err="1">
                <a:latin typeface="Arial" panose="020B0604020202020204" pitchFamily="34" charset="0"/>
              </a:rPr>
              <a:t>hyd</a:t>
            </a:r>
            <a:r>
              <a:rPr lang="en-GB" dirty="0">
                <a:latin typeface="Arial" panose="020B0604020202020204" pitchFamily="34" charset="0"/>
              </a:rPr>
              <a:t> a Turnitin</a:t>
            </a:r>
          </a:p>
          <a:p>
            <a:pPr marL="0" indent="0">
              <a:buNone/>
            </a:pPr>
            <a:endParaRPr lang="en-GB" dirty="0">
              <a:latin typeface="Arial" panose="020B0604020202020204" pitchFamily="34" charset="0"/>
            </a:endParaRPr>
          </a:p>
          <a:p>
            <a:pPr marL="0" indent="0">
              <a:buNone/>
            </a:pPr>
            <a:r>
              <a:rPr lang="en-GB" dirty="0">
                <a:latin typeface="Arial" panose="020B0604020202020204" pitchFamily="34" charset="0"/>
                <a:hlinkClick r:id="rId2"/>
              </a:rPr>
              <a:t>https://moodle.uwtsd.ac.uk/course/section.php?id=210394</a:t>
            </a:r>
            <a:endParaRPr lang="en-GB" dirty="0">
              <a:latin typeface="Arial" panose="020B0604020202020204" pitchFamily="34" charset="0"/>
            </a:endParaRPr>
          </a:p>
          <a:p>
            <a:pPr marL="0" indent="0">
              <a:buNone/>
            </a:pPr>
            <a:endParaRPr lang="en-GB" dirty="0">
              <a:latin typeface="Arial" panose="020B0604020202020204" pitchFamily="34" charset="0"/>
            </a:endParaRPr>
          </a:p>
          <a:p>
            <a:endParaRPr lang="en-GB" dirty="0"/>
          </a:p>
        </p:txBody>
      </p:sp>
      <p:sp>
        <p:nvSpPr>
          <p:cNvPr id="4" name="Content Placeholder 2">
            <a:extLst>
              <a:ext uri="{FF2B5EF4-FFF2-40B4-BE49-F238E27FC236}">
                <a16:creationId xmlns:a16="http://schemas.microsoft.com/office/drawing/2014/main" id="{9FA236F3-F380-F1C9-7F4B-EDE79F3CB524}"/>
              </a:ext>
            </a:extLst>
          </p:cNvPr>
          <p:cNvSpPr txBox="1">
            <a:spLocks/>
          </p:cNvSpPr>
          <p:nvPr/>
        </p:nvSpPr>
        <p:spPr>
          <a:xfrm>
            <a:off x="6426327" y="789127"/>
            <a:ext cx="4219391" cy="272616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solidFill>
                  <a:schemeClr val="accent1">
                    <a:lumMod val="75000"/>
                  </a:schemeClr>
                </a:solidFill>
                <a:latin typeface="Arial" panose="020B0604020202020204" pitchFamily="34" charset="0"/>
              </a:rPr>
              <a:t>Link to module to find Turnitin</a:t>
            </a:r>
          </a:p>
          <a:p>
            <a:pPr marL="0" indent="0">
              <a:buFont typeface="Arial" panose="020B0604020202020204" pitchFamily="34" charset="0"/>
              <a:buNone/>
            </a:pPr>
            <a:endParaRPr lang="en-GB" dirty="0">
              <a:solidFill>
                <a:schemeClr val="accent1">
                  <a:lumMod val="75000"/>
                </a:schemeClr>
              </a:solidFill>
              <a:latin typeface="Arial" panose="020B0604020202020204" pitchFamily="34" charset="0"/>
            </a:endParaRPr>
          </a:p>
          <a:p>
            <a:pPr marL="0" indent="0">
              <a:buNone/>
            </a:pPr>
            <a:r>
              <a:rPr lang="en-US" dirty="0">
                <a:solidFill>
                  <a:schemeClr val="accent1">
                    <a:lumMod val="75000"/>
                  </a:schemeClr>
                </a:solidFill>
                <a:latin typeface="Arial" panose="020B0604020202020204" pitchFamily="34" charset="0"/>
              </a:rPr>
              <a:t>https://moodle.uwtsd.ac.uk/course/section.php?id=210394</a:t>
            </a:r>
          </a:p>
          <a:p>
            <a:endParaRPr lang="en-GB" dirty="0"/>
          </a:p>
        </p:txBody>
      </p:sp>
      <p:pic>
        <p:nvPicPr>
          <p:cNvPr id="6" name="Picture 5">
            <a:extLst>
              <a:ext uri="{FF2B5EF4-FFF2-40B4-BE49-F238E27FC236}">
                <a16:creationId xmlns:a16="http://schemas.microsoft.com/office/drawing/2014/main" id="{EB455EC0-32C1-DCB2-3673-E4113660BD84}"/>
              </a:ext>
            </a:extLst>
          </p:cNvPr>
          <p:cNvPicPr>
            <a:picLocks noChangeAspect="1"/>
          </p:cNvPicPr>
          <p:nvPr/>
        </p:nvPicPr>
        <p:blipFill>
          <a:blip r:embed="rId3"/>
          <a:stretch>
            <a:fillRect/>
          </a:stretch>
        </p:blipFill>
        <p:spPr>
          <a:xfrm>
            <a:off x="613386" y="3515288"/>
            <a:ext cx="3323544" cy="2245812"/>
          </a:xfrm>
          <a:prstGeom prst="rect">
            <a:avLst/>
          </a:prstGeom>
        </p:spPr>
      </p:pic>
      <p:pic>
        <p:nvPicPr>
          <p:cNvPr id="8" name="Picture 7">
            <a:extLst>
              <a:ext uri="{FF2B5EF4-FFF2-40B4-BE49-F238E27FC236}">
                <a16:creationId xmlns:a16="http://schemas.microsoft.com/office/drawing/2014/main" id="{4D016DCF-B5CE-DA6A-111A-805A964CE2A8}"/>
              </a:ext>
            </a:extLst>
          </p:cNvPr>
          <p:cNvPicPr>
            <a:picLocks noChangeAspect="1"/>
          </p:cNvPicPr>
          <p:nvPr/>
        </p:nvPicPr>
        <p:blipFill>
          <a:blip r:embed="rId4"/>
          <a:stretch>
            <a:fillRect/>
          </a:stretch>
        </p:blipFill>
        <p:spPr>
          <a:xfrm>
            <a:off x="4168755" y="4108455"/>
            <a:ext cx="6796235" cy="1070835"/>
          </a:xfrm>
          <a:prstGeom prst="rect">
            <a:avLst/>
          </a:prstGeom>
        </p:spPr>
      </p:pic>
    </p:spTree>
    <p:extLst>
      <p:ext uri="{BB962C8B-B14F-4D97-AF65-F5344CB8AC3E}">
        <p14:creationId xmlns:p14="http://schemas.microsoft.com/office/powerpoint/2010/main" val="12993049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724B7-63B4-E78C-B713-592C97AEFB1A}"/>
              </a:ext>
            </a:extLst>
          </p:cNvPr>
          <p:cNvSpPr>
            <a:spLocks noGrp="1"/>
          </p:cNvSpPr>
          <p:nvPr>
            <p:ph type="title"/>
          </p:nvPr>
        </p:nvSpPr>
        <p:spPr/>
        <p:txBody>
          <a:bodyPr/>
          <a:lstStyle/>
          <a:p>
            <a:r>
              <a:rPr lang="cy-GB" sz="4400" err="1">
                <a:latin typeface="Arial" panose="020B0604020202020204" pitchFamily="34" charset="0"/>
              </a:rPr>
              <a:t>Turnitin</a:t>
            </a:r>
            <a:r>
              <a:rPr lang="cy-GB" sz="4400">
                <a:latin typeface="Arial" panose="020B0604020202020204" pitchFamily="34" charset="0"/>
              </a:rPr>
              <a:t> – Aseiniadau / </a:t>
            </a:r>
            <a:r>
              <a:rPr lang="cy-GB" sz="4400" err="1">
                <a:solidFill>
                  <a:schemeClr val="accent1">
                    <a:lumMod val="75000"/>
                  </a:schemeClr>
                </a:solidFill>
                <a:latin typeface="Arial" panose="020B0604020202020204" pitchFamily="34" charset="0"/>
              </a:rPr>
              <a:t>Turnitin</a:t>
            </a:r>
            <a:r>
              <a:rPr lang="cy-GB" sz="4400">
                <a:solidFill>
                  <a:schemeClr val="accent1">
                    <a:lumMod val="75000"/>
                  </a:schemeClr>
                </a:solidFill>
                <a:latin typeface="Arial" panose="020B0604020202020204" pitchFamily="34" charset="0"/>
              </a:rPr>
              <a:t> </a:t>
            </a:r>
            <a:r>
              <a:rPr lang="cy-GB" sz="4400" err="1">
                <a:solidFill>
                  <a:schemeClr val="accent1">
                    <a:lumMod val="75000"/>
                  </a:schemeClr>
                </a:solidFill>
                <a:latin typeface="Arial" panose="020B0604020202020204" pitchFamily="34" charset="0"/>
              </a:rPr>
              <a:t>Assignments</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F132C68D-680B-57F5-4CF5-4B2BB3BD69DF}"/>
              </a:ext>
            </a:extLst>
          </p:cNvPr>
          <p:cNvSpPr>
            <a:spLocks noGrp="1"/>
          </p:cNvSpPr>
          <p:nvPr>
            <p:ph idx="1"/>
          </p:nvPr>
        </p:nvSpPr>
        <p:spPr>
          <a:xfrm>
            <a:off x="1318307" y="1978025"/>
            <a:ext cx="4637062" cy="3575934"/>
          </a:xfrm>
        </p:spPr>
        <p:txBody>
          <a:bodyPr/>
          <a:lstStyle/>
          <a:p>
            <a:pPr>
              <a:defRPr/>
            </a:pPr>
            <a:r>
              <a:rPr lang="cy-GB">
                <a:latin typeface="Arial" panose="020B0604020202020204" pitchFamily="34" charset="0"/>
              </a:rPr>
              <a:t>Llwythwch aseiniad ar ddolen Drafft</a:t>
            </a:r>
          </a:p>
          <a:p>
            <a:pPr>
              <a:defRPr/>
            </a:pPr>
            <a:r>
              <a:rPr lang="cy-GB">
                <a:latin typeface="Arial" panose="020B0604020202020204" pitchFamily="34" charset="0"/>
              </a:rPr>
              <a:t>Edrychwch ar yr adroddiad tebygrwydd (Mewn Lliw)</a:t>
            </a:r>
          </a:p>
          <a:p>
            <a:pPr>
              <a:defRPr/>
            </a:pPr>
            <a:r>
              <a:rPr lang="cy-GB">
                <a:latin typeface="Arial" panose="020B0604020202020204" pitchFamily="34" charset="0"/>
              </a:rPr>
              <a:t>Hyd yn oed os yw canran isel, rhaid i chi wirio pob darn lliwgar</a:t>
            </a:r>
          </a:p>
          <a:p>
            <a:pPr marL="0" indent="0">
              <a:buNone/>
            </a:pPr>
            <a:endParaRPr lang="en-GB"/>
          </a:p>
        </p:txBody>
      </p:sp>
      <p:sp>
        <p:nvSpPr>
          <p:cNvPr id="4" name="Content Placeholder 2">
            <a:extLst>
              <a:ext uri="{FF2B5EF4-FFF2-40B4-BE49-F238E27FC236}">
                <a16:creationId xmlns:a16="http://schemas.microsoft.com/office/drawing/2014/main" id="{115C5AD3-4CD5-29D2-BF92-0703A23373D2}"/>
              </a:ext>
            </a:extLst>
          </p:cNvPr>
          <p:cNvSpPr txBox="1">
            <a:spLocks/>
          </p:cNvSpPr>
          <p:nvPr/>
        </p:nvSpPr>
        <p:spPr>
          <a:xfrm>
            <a:off x="6384905" y="1975785"/>
            <a:ext cx="4637062"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cy-GB" err="1">
                <a:solidFill>
                  <a:schemeClr val="accent1">
                    <a:lumMod val="75000"/>
                  </a:schemeClr>
                </a:solidFill>
                <a:latin typeface="Arial" panose="020B0604020202020204" pitchFamily="34" charset="0"/>
              </a:rPr>
              <a:t>Upload</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assignment</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on</a:t>
            </a:r>
            <a:r>
              <a:rPr lang="cy-GB">
                <a:solidFill>
                  <a:schemeClr val="accent1">
                    <a:lumMod val="75000"/>
                  </a:schemeClr>
                </a:solidFill>
                <a:latin typeface="Arial" panose="020B0604020202020204" pitchFamily="34" charset="0"/>
              </a:rPr>
              <a:t> to </a:t>
            </a:r>
            <a:r>
              <a:rPr lang="cy-GB" err="1">
                <a:solidFill>
                  <a:schemeClr val="accent1">
                    <a:lumMod val="75000"/>
                  </a:schemeClr>
                </a:solidFill>
                <a:latin typeface="Arial" panose="020B0604020202020204" pitchFamily="34" charset="0"/>
              </a:rPr>
              <a:t>Draft</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link</a:t>
            </a:r>
            <a:r>
              <a:rPr lang="cy-GB">
                <a:solidFill>
                  <a:schemeClr val="accent1">
                    <a:lumMod val="75000"/>
                  </a:schemeClr>
                </a:solidFill>
                <a:latin typeface="Arial" panose="020B0604020202020204" pitchFamily="34" charset="0"/>
              </a:rPr>
              <a:t>(s)</a:t>
            </a:r>
          </a:p>
          <a:p>
            <a:pPr>
              <a:defRPr/>
            </a:pPr>
            <a:r>
              <a:rPr lang="cy-GB" err="1">
                <a:solidFill>
                  <a:schemeClr val="accent1">
                    <a:lumMod val="75000"/>
                  </a:schemeClr>
                </a:solidFill>
                <a:latin typeface="Arial" panose="020B0604020202020204" pitchFamily="34" charset="0"/>
              </a:rPr>
              <a:t>Check</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similarity</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report</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In</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Colour</a:t>
            </a:r>
            <a:r>
              <a:rPr lang="cy-GB">
                <a:solidFill>
                  <a:schemeClr val="accent1">
                    <a:lumMod val="75000"/>
                  </a:schemeClr>
                </a:solidFill>
                <a:latin typeface="Arial" panose="020B0604020202020204" pitchFamily="34" charset="0"/>
              </a:rPr>
              <a:t>)</a:t>
            </a:r>
          </a:p>
          <a:p>
            <a:pPr>
              <a:defRPr/>
            </a:pPr>
            <a:r>
              <a:rPr lang="cy-GB" err="1">
                <a:solidFill>
                  <a:schemeClr val="accent1">
                    <a:lumMod val="75000"/>
                  </a:schemeClr>
                </a:solidFill>
                <a:latin typeface="Arial" panose="020B0604020202020204" pitchFamily="34" charset="0"/>
              </a:rPr>
              <a:t>Even</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if</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low</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percentage</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you</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must</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check</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every</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coloured</a:t>
            </a:r>
            <a:r>
              <a:rPr lang="cy-GB">
                <a:solidFill>
                  <a:schemeClr val="accent1">
                    <a:lumMod val="75000"/>
                  </a:schemeClr>
                </a:solidFill>
                <a:latin typeface="Arial" panose="020B0604020202020204" pitchFamily="34" charset="0"/>
              </a:rPr>
              <a:t> segment</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25449561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85CB3-1CAF-DD3A-0DE3-1CF543E5642D}"/>
              </a:ext>
            </a:extLst>
          </p:cNvPr>
          <p:cNvSpPr>
            <a:spLocks noGrp="1"/>
          </p:cNvSpPr>
          <p:nvPr>
            <p:ph type="title"/>
          </p:nvPr>
        </p:nvSpPr>
        <p:spPr/>
        <p:txBody>
          <a:bodyPr/>
          <a:lstStyle/>
          <a:p>
            <a:pPr algn="ctr"/>
            <a:r>
              <a:rPr lang="en-GB" err="1">
                <a:latin typeface="Arial"/>
                <a:cs typeface="Arial"/>
              </a:rPr>
              <a:t>Rhestr</a:t>
            </a:r>
            <a:r>
              <a:rPr lang="en-GB">
                <a:latin typeface="Arial"/>
                <a:cs typeface="Arial"/>
              </a:rPr>
              <a:t> </a:t>
            </a:r>
            <a:r>
              <a:rPr lang="en-GB" err="1">
                <a:latin typeface="Arial"/>
                <a:cs typeface="Arial"/>
              </a:rPr>
              <a:t>Cyfeirnodi</a:t>
            </a:r>
            <a:r>
              <a:rPr lang="en-GB">
                <a:latin typeface="Arial"/>
                <a:cs typeface="Arial"/>
              </a:rPr>
              <a:t> </a:t>
            </a:r>
            <a:r>
              <a:rPr lang="en-GB" err="1">
                <a:latin typeface="Arial"/>
                <a:cs typeface="Arial"/>
              </a:rPr>
              <a:t>nid</a:t>
            </a:r>
            <a:r>
              <a:rPr lang="en-GB">
                <a:latin typeface="Arial"/>
                <a:cs typeface="Arial"/>
              </a:rPr>
              <a:t> </a:t>
            </a:r>
            <a:r>
              <a:rPr lang="en-GB" err="1">
                <a:latin typeface="Arial"/>
                <a:cs typeface="Arial"/>
              </a:rPr>
              <a:t>Llyfryddiaeth</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a:cs typeface="Arial"/>
              </a:rPr>
              <a:t>Reference List not a Bibliography</a:t>
            </a:r>
          </a:p>
        </p:txBody>
      </p:sp>
      <p:sp>
        <p:nvSpPr>
          <p:cNvPr id="3" name="Content Placeholder 2">
            <a:extLst>
              <a:ext uri="{FF2B5EF4-FFF2-40B4-BE49-F238E27FC236}">
                <a16:creationId xmlns:a16="http://schemas.microsoft.com/office/drawing/2014/main" id="{E0AF6B0D-73BE-7F8F-6EC2-BB5467603D8C}"/>
              </a:ext>
            </a:extLst>
          </p:cNvPr>
          <p:cNvSpPr>
            <a:spLocks noGrp="1"/>
          </p:cNvSpPr>
          <p:nvPr>
            <p:ph idx="1"/>
          </p:nvPr>
        </p:nvSpPr>
        <p:spPr>
          <a:xfrm>
            <a:off x="6440069" y="2235142"/>
            <a:ext cx="5399997" cy="3575934"/>
          </a:xfrm>
        </p:spPr>
        <p:txBody>
          <a:bodyPr vert="horz" lIns="91440" tIns="45720" rIns="91440" bIns="45720" rtlCol="0" anchor="t">
            <a:normAutofit/>
          </a:bodyPr>
          <a:lstStyle/>
          <a:p>
            <a:r>
              <a:rPr lang="en-GB">
                <a:solidFill>
                  <a:schemeClr val="accent1">
                    <a:lumMod val="75000"/>
                  </a:schemeClr>
                </a:solidFill>
                <a:latin typeface="Arial"/>
                <a:cs typeface="Arial"/>
              </a:rPr>
              <a:t>Only include material you have used in your assignment in your reference list</a:t>
            </a:r>
          </a:p>
          <a:p>
            <a:r>
              <a:rPr lang="en-GB" sz="2800">
                <a:solidFill>
                  <a:schemeClr val="accent1">
                    <a:lumMod val="75000"/>
                  </a:schemeClr>
                </a:solidFill>
                <a:latin typeface="Arial" panose="020B0604020202020204" pitchFamily="34" charset="0"/>
              </a:rPr>
              <a:t>Do not include material read but not used in your assignment</a:t>
            </a:r>
          </a:p>
          <a:p>
            <a:pPr marL="0" indent="0">
              <a:buNone/>
            </a:pPr>
            <a:endParaRPr lang="en-GB"/>
          </a:p>
        </p:txBody>
      </p:sp>
      <p:sp>
        <p:nvSpPr>
          <p:cNvPr id="4" name="Content Placeholder 2">
            <a:extLst>
              <a:ext uri="{FF2B5EF4-FFF2-40B4-BE49-F238E27FC236}">
                <a16:creationId xmlns:a16="http://schemas.microsoft.com/office/drawing/2014/main" id="{BE3FF8A7-A77A-C6F7-F20D-FA235F69164D}"/>
              </a:ext>
            </a:extLst>
          </p:cNvPr>
          <p:cNvSpPr txBox="1">
            <a:spLocks/>
          </p:cNvSpPr>
          <p:nvPr/>
        </p:nvSpPr>
        <p:spPr>
          <a:xfrm>
            <a:off x="696003" y="2235142"/>
            <a:ext cx="5399997"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err="1">
                <a:latin typeface="Arial"/>
                <a:cs typeface="Arial"/>
              </a:rPr>
              <a:t>Cynnwys</a:t>
            </a:r>
            <a:r>
              <a:rPr lang="en-GB" sz="2800">
                <a:latin typeface="Arial"/>
                <a:cs typeface="Arial"/>
              </a:rPr>
              <a:t> </a:t>
            </a:r>
            <a:r>
              <a:rPr lang="en-GB" err="1">
                <a:latin typeface="Arial"/>
                <a:cs typeface="Arial"/>
              </a:rPr>
              <a:t>deunydd</a:t>
            </a:r>
            <a:r>
              <a:rPr lang="en-GB" sz="2800">
                <a:latin typeface="Arial"/>
                <a:cs typeface="Arial"/>
              </a:rPr>
              <a:t> </a:t>
            </a:r>
            <a:r>
              <a:rPr lang="en-GB" sz="2800" err="1">
                <a:latin typeface="Arial"/>
                <a:cs typeface="Arial"/>
              </a:rPr>
              <a:t>rydych</a:t>
            </a:r>
            <a:r>
              <a:rPr lang="en-GB" sz="2800">
                <a:latin typeface="Arial"/>
                <a:cs typeface="Arial"/>
              </a:rPr>
              <a:t> </a:t>
            </a:r>
            <a:r>
              <a:rPr lang="en-GB" sz="2800" err="1">
                <a:latin typeface="Arial"/>
                <a:cs typeface="Arial"/>
              </a:rPr>
              <a:t>wedi</a:t>
            </a:r>
            <a:r>
              <a:rPr lang="en-GB" err="1">
                <a:latin typeface="Arial"/>
                <a:cs typeface="Arial"/>
              </a:rPr>
              <a:t>’i</a:t>
            </a:r>
            <a:r>
              <a:rPr lang="en-GB">
                <a:latin typeface="Arial"/>
                <a:cs typeface="Arial"/>
              </a:rPr>
              <a:t> </a:t>
            </a:r>
            <a:r>
              <a:rPr lang="en-GB" err="1">
                <a:latin typeface="Arial"/>
                <a:cs typeface="Arial"/>
              </a:rPr>
              <a:t>ddefnyddio</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eich</a:t>
            </a:r>
            <a:r>
              <a:rPr lang="en-GB">
                <a:latin typeface="Arial"/>
                <a:cs typeface="Arial"/>
              </a:rPr>
              <a:t> </a:t>
            </a:r>
            <a:r>
              <a:rPr lang="en-GB" err="1">
                <a:latin typeface="Arial"/>
                <a:cs typeface="Arial"/>
              </a:rPr>
              <a:t>aseiniad</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unig</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eich</a:t>
            </a:r>
            <a:r>
              <a:rPr lang="en-GB">
                <a:latin typeface="Arial"/>
                <a:cs typeface="Arial"/>
              </a:rPr>
              <a:t> </a:t>
            </a:r>
            <a:r>
              <a:rPr lang="en-GB" err="1">
                <a:latin typeface="Arial"/>
                <a:cs typeface="Arial"/>
              </a:rPr>
              <a:t>rhestr</a:t>
            </a:r>
            <a:r>
              <a:rPr lang="en-GB">
                <a:latin typeface="Arial"/>
                <a:cs typeface="Arial"/>
              </a:rPr>
              <a:t> </a:t>
            </a:r>
            <a:r>
              <a:rPr lang="en-GB" err="1">
                <a:latin typeface="Arial"/>
                <a:cs typeface="Arial"/>
              </a:rPr>
              <a:t>cyfeirnodi</a:t>
            </a:r>
            <a:endParaRPr lang="en-GB" sz="2800" err="1">
              <a:latin typeface="Arial"/>
              <a:cs typeface="Arial"/>
            </a:endParaRPr>
          </a:p>
          <a:p>
            <a:r>
              <a:rPr lang="en-GB" sz="2800">
                <a:latin typeface="Arial" panose="020B0604020202020204" pitchFamily="34" charset="0"/>
              </a:rPr>
              <a:t>Peidiwch â </a:t>
            </a:r>
            <a:r>
              <a:rPr lang="en-GB" sz="2800" err="1">
                <a:latin typeface="Arial" panose="020B0604020202020204" pitchFamily="34" charset="0"/>
              </a:rPr>
              <a:t>chynnwys</a:t>
            </a:r>
            <a:r>
              <a:rPr lang="en-GB" sz="2800">
                <a:latin typeface="Arial" panose="020B0604020202020204" pitchFamily="34" charset="0"/>
              </a:rPr>
              <a:t> </a:t>
            </a:r>
            <a:r>
              <a:rPr lang="en-GB" sz="2800" err="1">
                <a:latin typeface="Arial" panose="020B0604020202020204" pitchFamily="34" charset="0"/>
              </a:rPr>
              <a:t>deunydd</a:t>
            </a:r>
            <a:r>
              <a:rPr lang="en-GB" sz="2800">
                <a:latin typeface="Arial" panose="020B0604020202020204" pitchFamily="34" charset="0"/>
              </a:rPr>
              <a:t> a </a:t>
            </a:r>
            <a:r>
              <a:rPr lang="en-GB" sz="2800" err="1">
                <a:latin typeface="Arial" panose="020B0604020202020204" pitchFamily="34" charset="0"/>
              </a:rPr>
              <a:t>ddarllenwyd</a:t>
            </a:r>
            <a:r>
              <a:rPr lang="en-GB" sz="2800">
                <a:latin typeface="Arial" panose="020B0604020202020204" pitchFamily="34" charset="0"/>
              </a:rPr>
              <a:t> </a:t>
            </a:r>
            <a:r>
              <a:rPr lang="en-GB" sz="2800" err="1">
                <a:latin typeface="Arial" panose="020B0604020202020204" pitchFamily="34" charset="0"/>
              </a:rPr>
              <a:t>ond</a:t>
            </a:r>
            <a:r>
              <a:rPr lang="en-GB" sz="2800">
                <a:latin typeface="Arial" panose="020B0604020202020204" pitchFamily="34" charset="0"/>
              </a:rPr>
              <a:t> </a:t>
            </a:r>
            <a:r>
              <a:rPr lang="en-GB" sz="2800" err="1">
                <a:latin typeface="Arial" panose="020B0604020202020204" pitchFamily="34" charset="0"/>
              </a:rPr>
              <a:t>na</a:t>
            </a:r>
            <a:r>
              <a:rPr lang="en-GB" sz="2800">
                <a:latin typeface="Arial" panose="020B0604020202020204" pitchFamily="34" charset="0"/>
              </a:rPr>
              <a:t> </a:t>
            </a:r>
            <a:r>
              <a:rPr lang="en-GB" sz="2800" err="1">
                <a:latin typeface="Arial" panose="020B0604020202020204" pitchFamily="34" charset="0"/>
              </a:rPr>
              <a:t>chaiff</a:t>
            </a:r>
            <a:r>
              <a:rPr lang="en-GB" sz="2800">
                <a:latin typeface="Arial" panose="020B0604020202020204" pitchFamily="34" charset="0"/>
              </a:rPr>
              <a:t> </a:t>
            </a:r>
            <a:r>
              <a:rPr lang="en-GB" sz="2800" err="1">
                <a:latin typeface="Arial" panose="020B0604020202020204" pitchFamily="34" charset="0"/>
              </a:rPr>
              <a:t>ei</a:t>
            </a:r>
            <a:r>
              <a:rPr lang="en-GB" sz="2800">
                <a:latin typeface="Arial" panose="020B0604020202020204" pitchFamily="34" charset="0"/>
              </a:rPr>
              <a:t> </a:t>
            </a:r>
            <a:r>
              <a:rPr lang="en-GB" sz="2800" err="1">
                <a:latin typeface="Arial" panose="020B0604020202020204" pitchFamily="34" charset="0"/>
              </a:rPr>
              <a:t>ddefnyddio</a:t>
            </a:r>
            <a:r>
              <a:rPr lang="en-GB" sz="2800">
                <a:latin typeface="Arial" panose="020B0604020202020204" pitchFamily="34" charset="0"/>
              </a:rPr>
              <a:t> </a:t>
            </a:r>
            <a:r>
              <a:rPr lang="en-GB" sz="2800" err="1">
                <a:latin typeface="Arial" panose="020B0604020202020204" pitchFamily="34" charset="0"/>
              </a:rPr>
              <a:t>yn</a:t>
            </a:r>
            <a:r>
              <a:rPr lang="en-GB" sz="2800">
                <a:latin typeface="Arial" panose="020B0604020202020204" pitchFamily="34" charset="0"/>
              </a:rPr>
              <a:t> </a:t>
            </a:r>
            <a:r>
              <a:rPr lang="en-GB" sz="2800" err="1">
                <a:latin typeface="Arial" panose="020B0604020202020204" pitchFamily="34" charset="0"/>
              </a:rPr>
              <a:t>eich</a:t>
            </a:r>
            <a:r>
              <a:rPr lang="en-GB" sz="2800">
                <a:latin typeface="Arial" panose="020B0604020202020204" pitchFamily="34" charset="0"/>
              </a:rPr>
              <a:t> </a:t>
            </a:r>
            <a:r>
              <a:rPr lang="en-GB" sz="2800" err="1">
                <a:latin typeface="Arial" panose="020B0604020202020204" pitchFamily="34" charset="0"/>
              </a:rPr>
              <a:t>aseiniad</a:t>
            </a:r>
            <a:endParaRPr lang="en-GB" sz="2800">
              <a:latin typeface="Arial" panose="020B0604020202020204" pitchFamily="34" charset="0"/>
            </a:endParaRPr>
          </a:p>
          <a:p>
            <a:pPr marL="0" indent="0">
              <a:buFont typeface="Arial" panose="020B0604020202020204" pitchFamily="34" charset="0"/>
              <a:buNone/>
            </a:pPr>
            <a:endParaRPr lang="en-GB"/>
          </a:p>
        </p:txBody>
      </p:sp>
    </p:spTree>
    <p:extLst>
      <p:ext uri="{BB962C8B-B14F-4D97-AF65-F5344CB8AC3E}">
        <p14:creationId xmlns:p14="http://schemas.microsoft.com/office/powerpoint/2010/main" val="20408304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E81F1-2BF3-E589-DA8A-FB3F13003EFA}"/>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Arferion</a:t>
            </a:r>
            <a:r>
              <a:rPr lang="en-GB">
                <a:latin typeface="Arial" panose="020B0604020202020204" pitchFamily="34" charset="0"/>
                <a:cs typeface="Arial" panose="020B0604020202020204" pitchFamily="34" charset="0"/>
              </a:rPr>
              <a:t> Da/ </a:t>
            </a:r>
            <a:r>
              <a:rPr lang="en-GB">
                <a:solidFill>
                  <a:schemeClr val="accent1">
                    <a:lumMod val="75000"/>
                  </a:schemeClr>
                </a:solidFill>
                <a:latin typeface="Arial" panose="020B0604020202020204" pitchFamily="34" charset="0"/>
                <a:cs typeface="Arial" panose="020B0604020202020204" pitchFamily="34" charset="0"/>
              </a:rPr>
              <a:t>Good Habits</a:t>
            </a:r>
          </a:p>
        </p:txBody>
      </p:sp>
      <p:sp>
        <p:nvSpPr>
          <p:cNvPr id="3" name="Content Placeholder 2">
            <a:extLst>
              <a:ext uri="{FF2B5EF4-FFF2-40B4-BE49-F238E27FC236}">
                <a16:creationId xmlns:a16="http://schemas.microsoft.com/office/drawing/2014/main" id="{122BD3EA-15D5-4ECB-71C6-25B4DDA726CE}"/>
              </a:ext>
            </a:extLst>
          </p:cNvPr>
          <p:cNvSpPr>
            <a:spLocks noGrp="1"/>
          </p:cNvSpPr>
          <p:nvPr>
            <p:ph idx="1"/>
          </p:nvPr>
        </p:nvSpPr>
        <p:spPr>
          <a:xfrm>
            <a:off x="6456898" y="2058998"/>
            <a:ext cx="5189080" cy="3575934"/>
          </a:xfrm>
        </p:spPr>
        <p:txBody>
          <a:bodyPr/>
          <a:lstStyle/>
          <a:p>
            <a:r>
              <a:rPr lang="en-GB">
                <a:solidFill>
                  <a:schemeClr val="accent1">
                    <a:lumMod val="75000"/>
                  </a:schemeClr>
                </a:solidFill>
                <a:latin typeface="Arial" panose="020B0604020202020204" pitchFamily="34" charset="0"/>
                <a:cs typeface="Arial" panose="020B0604020202020204" pitchFamily="34" charset="0"/>
              </a:rPr>
              <a:t>As you prepare for an assignment</a:t>
            </a:r>
          </a:p>
          <a:p>
            <a:r>
              <a:rPr lang="en-GB">
                <a:solidFill>
                  <a:schemeClr val="accent1">
                    <a:lumMod val="75000"/>
                  </a:schemeClr>
                </a:solidFill>
                <a:latin typeface="Arial" panose="020B0604020202020204" pitchFamily="34" charset="0"/>
                <a:cs typeface="Arial" panose="020B0604020202020204" pitchFamily="34" charset="0"/>
              </a:rPr>
              <a:t>Important – start as you mean to go on</a:t>
            </a:r>
          </a:p>
          <a:p>
            <a:r>
              <a:rPr lang="en-GB">
                <a:solidFill>
                  <a:schemeClr val="accent1">
                    <a:lumMod val="75000"/>
                  </a:schemeClr>
                </a:solidFill>
                <a:latin typeface="Arial" panose="020B0604020202020204" pitchFamily="34" charset="0"/>
                <a:cs typeface="Arial" panose="020B0604020202020204" pitchFamily="34" charset="0"/>
              </a:rPr>
              <a:t>Keep a separate document open to record information on your sources</a:t>
            </a:r>
          </a:p>
        </p:txBody>
      </p:sp>
      <p:sp>
        <p:nvSpPr>
          <p:cNvPr id="4" name="Content Placeholder 2">
            <a:extLst>
              <a:ext uri="{FF2B5EF4-FFF2-40B4-BE49-F238E27FC236}">
                <a16:creationId xmlns:a16="http://schemas.microsoft.com/office/drawing/2014/main" id="{F431039D-5C57-063A-70A0-A81FB3A40FBA}"/>
              </a:ext>
            </a:extLst>
          </p:cNvPr>
          <p:cNvSpPr txBox="1">
            <a:spLocks/>
          </p:cNvSpPr>
          <p:nvPr/>
        </p:nvSpPr>
        <p:spPr>
          <a:xfrm>
            <a:off x="678789" y="2058998"/>
            <a:ext cx="5271906"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err="1">
                <a:latin typeface="Arial" panose="020B0604020202020204" pitchFamily="34" charset="0"/>
                <a:cs typeface="Arial" panose="020B0604020202020204" pitchFamily="34" charset="0"/>
              </a:rPr>
              <a:t>Wrth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paratoi</a:t>
            </a:r>
            <a:r>
              <a:rPr lang="en-GB">
                <a:latin typeface="Arial" panose="020B0604020202020204" pitchFamily="34" charset="0"/>
                <a:cs typeface="Arial" panose="020B0604020202020204" pitchFamily="34" charset="0"/>
              </a:rPr>
              <a:t> am </a:t>
            </a:r>
            <a:r>
              <a:rPr lang="en-GB" err="1">
                <a:latin typeface="Arial" panose="020B0604020202020204" pitchFamily="34" charset="0"/>
                <a:cs typeface="Arial" panose="020B0604020202020204" pitchFamily="34" charset="0"/>
              </a:rPr>
              <a:t>aseiniad</a:t>
            </a:r>
            <a:endParaRPr lang="en-GB">
              <a:latin typeface="Arial" panose="020B0604020202020204" pitchFamily="34" charset="0"/>
              <a:cs typeface="Arial" panose="020B0604020202020204" pitchFamily="34" charset="0"/>
            </a:endParaRPr>
          </a:p>
          <a:p>
            <a:r>
              <a:rPr lang="en-GB" err="1">
                <a:latin typeface="Arial"/>
                <a:cs typeface="Arial"/>
              </a:rPr>
              <a:t>Pwysig</a:t>
            </a:r>
            <a:r>
              <a:rPr lang="en-GB">
                <a:latin typeface="Arial"/>
                <a:cs typeface="Arial"/>
              </a:rPr>
              <a:t> – </a:t>
            </a:r>
            <a:r>
              <a:rPr lang="en-GB" err="1">
                <a:latin typeface="Arial"/>
                <a:cs typeface="Arial"/>
              </a:rPr>
              <a:t>dechrau</a:t>
            </a:r>
            <a:r>
              <a:rPr lang="en-GB">
                <a:latin typeface="Arial"/>
                <a:cs typeface="Arial"/>
              </a:rPr>
              <a:t> </a:t>
            </a:r>
            <a:r>
              <a:rPr lang="en-GB" err="1">
                <a:latin typeface="Arial"/>
                <a:cs typeface="Arial"/>
              </a:rPr>
              <a:t>arferion</a:t>
            </a:r>
            <a:r>
              <a:rPr lang="en-GB">
                <a:latin typeface="Arial"/>
                <a:cs typeface="Arial"/>
              </a:rPr>
              <a:t> da </a:t>
            </a:r>
            <a:r>
              <a:rPr lang="en-GB" err="1">
                <a:latin typeface="Arial"/>
                <a:cs typeface="Arial"/>
              </a:rPr>
              <a:t>yn</a:t>
            </a:r>
            <a:r>
              <a:rPr lang="en-GB">
                <a:latin typeface="Arial"/>
                <a:cs typeface="Arial"/>
              </a:rPr>
              <a:t> </a:t>
            </a:r>
            <a:r>
              <a:rPr lang="en-GB" err="1">
                <a:latin typeface="Arial"/>
                <a:cs typeface="Arial"/>
              </a:rPr>
              <a:t>syth</a:t>
            </a:r>
            <a:endParaRPr lang="en-GB">
              <a:latin typeface="Arial"/>
              <a:cs typeface="Arial"/>
            </a:endParaRPr>
          </a:p>
          <a:p>
            <a:r>
              <a:rPr lang="en-GB" err="1">
                <a:latin typeface="Arial" panose="020B0604020202020204" pitchFamily="34" charset="0"/>
                <a:cs typeface="Arial" panose="020B0604020202020204" pitchFamily="34" charset="0"/>
              </a:rPr>
              <a:t>Cadwch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dogfen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ychwanegol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agor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recordio</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manylion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eich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ffynonellau</a:t>
            </a:r>
            <a:r>
              <a:rPr lang="en-GB">
                <a:latin typeface="Arial" panose="020B0604020202020204" pitchFamily="34" charset="0"/>
                <a:cs typeface="Arial" panose="020B0604020202020204" pitchFamily="34" charset="0"/>
              </a:rPr>
              <a:t> </a:t>
            </a:r>
          </a:p>
          <a:p>
            <a:endParaRPr lang="en-GB"/>
          </a:p>
          <a:p>
            <a:pPr marL="0" indent="0">
              <a:buNone/>
            </a:pPr>
            <a:endParaRPr lang="en-GB"/>
          </a:p>
        </p:txBody>
      </p:sp>
    </p:spTree>
    <p:extLst>
      <p:ext uri="{BB962C8B-B14F-4D97-AF65-F5344CB8AC3E}">
        <p14:creationId xmlns:p14="http://schemas.microsoft.com/office/powerpoint/2010/main" val="32619546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D0475-DF44-E263-2BB7-D2B1C0CC9040}"/>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Gwybodaeth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allweddol</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Key Information</a:t>
            </a:r>
          </a:p>
        </p:txBody>
      </p:sp>
      <p:sp>
        <p:nvSpPr>
          <p:cNvPr id="3" name="Content Placeholder 2">
            <a:extLst>
              <a:ext uri="{FF2B5EF4-FFF2-40B4-BE49-F238E27FC236}">
                <a16:creationId xmlns:a16="http://schemas.microsoft.com/office/drawing/2014/main" id="{8AF32D0B-F56E-AF5E-6FC7-39B2C036868C}"/>
              </a:ext>
            </a:extLst>
          </p:cNvPr>
          <p:cNvSpPr>
            <a:spLocks noGrp="1"/>
          </p:cNvSpPr>
          <p:nvPr>
            <p:ph idx="1"/>
          </p:nvPr>
        </p:nvSpPr>
        <p:spPr>
          <a:xfrm>
            <a:off x="6208744" y="1847763"/>
            <a:ext cx="5977806" cy="3575934"/>
          </a:xfrm>
        </p:spPr>
        <p:txBody>
          <a:bodyPr>
            <a:normAutofit lnSpcReduction="10000"/>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Authors name(s)</a:t>
            </a:r>
          </a:p>
          <a:p>
            <a:pPr marL="0" indent="0">
              <a:buNone/>
            </a:pPr>
            <a:r>
              <a:rPr lang="en-GB">
                <a:solidFill>
                  <a:schemeClr val="accent1">
                    <a:lumMod val="75000"/>
                  </a:schemeClr>
                </a:solidFill>
                <a:latin typeface="Arial" panose="020B0604020202020204" pitchFamily="34" charset="0"/>
                <a:cs typeface="Arial" panose="020B0604020202020204" pitchFamily="34" charset="0"/>
              </a:rPr>
              <a:t>Year of publication</a:t>
            </a:r>
          </a:p>
          <a:p>
            <a:pPr marL="0" indent="0">
              <a:buNone/>
            </a:pPr>
            <a:r>
              <a:rPr lang="en-GB">
                <a:solidFill>
                  <a:schemeClr val="accent1">
                    <a:lumMod val="75000"/>
                  </a:schemeClr>
                </a:solidFill>
                <a:latin typeface="Arial" panose="020B0604020202020204" pitchFamily="34" charset="0"/>
                <a:cs typeface="Arial" panose="020B0604020202020204" pitchFamily="34" charset="0"/>
              </a:rPr>
              <a:t>Title</a:t>
            </a:r>
          </a:p>
          <a:p>
            <a:pPr marL="0" indent="0">
              <a:buNone/>
            </a:pPr>
            <a:r>
              <a:rPr lang="en-GB">
                <a:solidFill>
                  <a:schemeClr val="accent1">
                    <a:lumMod val="75000"/>
                  </a:schemeClr>
                </a:solidFill>
                <a:latin typeface="Arial" panose="020B0604020202020204" pitchFamily="34" charset="0"/>
                <a:cs typeface="Arial" panose="020B0604020202020204" pitchFamily="34" charset="0"/>
              </a:rPr>
              <a:t>Page/volume/ issue/ edition number etc</a:t>
            </a:r>
          </a:p>
          <a:p>
            <a:pPr marL="0" indent="0">
              <a:buNone/>
            </a:pPr>
            <a:r>
              <a:rPr lang="en-GB">
                <a:solidFill>
                  <a:schemeClr val="accent1">
                    <a:lumMod val="75000"/>
                  </a:schemeClr>
                </a:solidFill>
                <a:latin typeface="Arial" panose="020B0604020202020204" pitchFamily="34" charset="0"/>
                <a:cs typeface="Arial" panose="020B0604020202020204" pitchFamily="34" charset="0"/>
              </a:rPr>
              <a:t>Publisher/ Location/DOI/URL etc</a:t>
            </a:r>
          </a:p>
          <a:p>
            <a:pPr marL="0" indent="0">
              <a:buNone/>
            </a:pPr>
            <a:r>
              <a:rPr lang="en-GB">
                <a:solidFill>
                  <a:schemeClr val="accent1">
                    <a:lumMod val="75000"/>
                  </a:schemeClr>
                </a:solidFill>
                <a:latin typeface="Arial" panose="020B0604020202020204" pitchFamily="34" charset="0"/>
                <a:cs typeface="Arial" panose="020B0604020202020204" pitchFamily="34" charset="0"/>
              </a:rPr>
              <a:t>N.B Different in text to in reference list</a:t>
            </a:r>
          </a:p>
        </p:txBody>
      </p:sp>
      <p:sp>
        <p:nvSpPr>
          <p:cNvPr id="4" name="Content Placeholder 2">
            <a:extLst>
              <a:ext uri="{FF2B5EF4-FFF2-40B4-BE49-F238E27FC236}">
                <a16:creationId xmlns:a16="http://schemas.microsoft.com/office/drawing/2014/main" id="{1C7DFE27-D95A-353A-365E-C12207C118D8}"/>
              </a:ext>
            </a:extLst>
          </p:cNvPr>
          <p:cNvSpPr txBox="1">
            <a:spLocks/>
          </p:cNvSpPr>
          <p:nvPr/>
        </p:nvSpPr>
        <p:spPr>
          <a:xfrm>
            <a:off x="230938" y="1847763"/>
            <a:ext cx="5977806"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latin typeface="Arial" panose="020B0604020202020204" pitchFamily="34" charset="0"/>
                <a:cs typeface="Arial" panose="020B0604020202020204" pitchFamily="34" charset="0"/>
              </a:rPr>
              <a:t>Enw</a:t>
            </a:r>
            <a:r>
              <a:rPr lang="en-GB">
                <a:latin typeface="Arial" panose="020B0604020202020204" pitchFamily="34" charset="0"/>
                <a:cs typeface="Arial" panose="020B0604020202020204" pitchFamily="34" charset="0"/>
              </a:rPr>
              <a:t>(</a:t>
            </a:r>
            <a:r>
              <a:rPr lang="en-GB" err="1">
                <a:latin typeface="Arial" panose="020B0604020202020204" pitchFamily="34" charset="0"/>
                <a:cs typeface="Arial" panose="020B0604020202020204" pitchFamily="34" charset="0"/>
              </a:rPr>
              <a:t>au’r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awduron</a:t>
            </a:r>
            <a:r>
              <a:rPr lang="en-GB">
                <a:latin typeface="Arial" panose="020B0604020202020204" pitchFamily="34" charset="0"/>
                <a:cs typeface="Arial" panose="020B0604020202020204" pitchFamily="34" charset="0"/>
              </a:rPr>
              <a:t> </a:t>
            </a:r>
          </a:p>
          <a:p>
            <a:pPr marL="0" indent="0">
              <a:buFont typeface="Arial" panose="020B0604020202020204" pitchFamily="34" charset="0"/>
              <a:buNone/>
            </a:pP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cyhoeddi</a:t>
            </a:r>
            <a:endParaRPr lang="en-GB">
              <a:latin typeface="Arial" panose="020B0604020202020204" pitchFamily="34" charset="0"/>
              <a:cs typeface="Arial" panose="020B0604020202020204" pitchFamily="34" charset="0"/>
            </a:endParaRPr>
          </a:p>
          <a:p>
            <a:pPr marL="0" indent="0">
              <a:buFont typeface="Arial" panose="020B0604020202020204" pitchFamily="34" charset="0"/>
              <a:buNone/>
            </a:pPr>
            <a:r>
              <a:rPr lang="en-GB" err="1">
                <a:latin typeface="Arial" panose="020B0604020202020204" pitchFamily="34" charset="0"/>
                <a:cs typeface="Arial" panose="020B0604020202020204" pitchFamily="34" charset="0"/>
              </a:rPr>
              <a:t>Teitl</a:t>
            </a:r>
            <a:endParaRPr lang="en-GB">
              <a:latin typeface="Arial" panose="020B0604020202020204" pitchFamily="34" charset="0"/>
              <a:cs typeface="Arial" panose="020B0604020202020204" pitchFamily="34" charset="0"/>
            </a:endParaRPr>
          </a:p>
          <a:p>
            <a:pPr marL="0" indent="0">
              <a:buFont typeface="Arial" panose="020B0604020202020204" pitchFamily="34" charset="0"/>
              <a:buNone/>
            </a:pPr>
            <a:r>
              <a:rPr lang="en-GB">
                <a:latin typeface="Arial"/>
                <a:cs typeface="Arial"/>
              </a:rPr>
              <a:t>Tudalen/ </a:t>
            </a:r>
            <a:r>
              <a:rPr lang="en-GB" err="1">
                <a:latin typeface="Arial"/>
                <a:cs typeface="Arial"/>
              </a:rPr>
              <a:t>cyfrol</a:t>
            </a:r>
            <a:r>
              <a:rPr lang="en-GB">
                <a:latin typeface="Arial"/>
                <a:cs typeface="Arial"/>
              </a:rPr>
              <a:t>/ </a:t>
            </a:r>
            <a:r>
              <a:rPr lang="en-GB" err="1">
                <a:latin typeface="Arial"/>
                <a:cs typeface="Arial"/>
              </a:rPr>
              <a:t>rhif</a:t>
            </a:r>
            <a:r>
              <a:rPr lang="en-GB">
                <a:latin typeface="Arial"/>
                <a:cs typeface="Arial"/>
              </a:rPr>
              <a:t> </a:t>
            </a:r>
            <a:r>
              <a:rPr lang="en-GB" err="1">
                <a:latin typeface="Arial"/>
                <a:cs typeface="Arial"/>
              </a:rPr>
              <a:t>hargraffiad</a:t>
            </a:r>
            <a:r>
              <a:rPr lang="en-GB">
                <a:latin typeface="Arial"/>
                <a:cs typeface="Arial"/>
              </a:rPr>
              <a:t> </a:t>
            </a:r>
            <a:r>
              <a:rPr lang="en-GB" err="1">
                <a:latin typeface="Arial"/>
                <a:cs typeface="Arial"/>
              </a:rPr>
              <a:t>ayyb</a:t>
            </a:r>
            <a:endParaRPr lang="en-GB">
              <a:latin typeface="Arial"/>
              <a:cs typeface="Arial"/>
            </a:endParaRPr>
          </a:p>
          <a:p>
            <a:pPr marL="0" indent="0">
              <a:buFont typeface="Arial" panose="020B0604020202020204" pitchFamily="34" charset="0"/>
              <a:buNone/>
            </a:pPr>
            <a:r>
              <a:rPr lang="en-GB" err="1">
                <a:latin typeface="Arial" panose="020B0604020202020204" pitchFamily="34" charset="0"/>
                <a:cs typeface="Arial" panose="020B0604020202020204" pitchFamily="34" charset="0"/>
              </a:rPr>
              <a:t>Cyhoeddwr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lleoliad</a:t>
            </a:r>
            <a:r>
              <a:rPr lang="en-GB">
                <a:latin typeface="Arial" panose="020B0604020202020204" pitchFamily="34" charset="0"/>
                <a:cs typeface="Arial" panose="020B0604020202020204" pitchFamily="34" charset="0"/>
              </a:rPr>
              <a:t>, DOI/ URL </a:t>
            </a:r>
            <a:r>
              <a:rPr lang="en-GB" err="1">
                <a:latin typeface="Arial" panose="020B0604020202020204" pitchFamily="34" charset="0"/>
                <a:cs typeface="Arial" panose="020B0604020202020204" pitchFamily="34" charset="0"/>
              </a:rPr>
              <a:t>ayyb</a:t>
            </a:r>
            <a:endParaRPr lang="en-GB">
              <a:latin typeface="Arial" panose="020B0604020202020204" pitchFamily="34" charset="0"/>
              <a:cs typeface="Arial" panose="020B0604020202020204" pitchFamily="34" charset="0"/>
            </a:endParaRPr>
          </a:p>
          <a:p>
            <a:pPr marL="0" indent="0">
              <a:buNone/>
            </a:pPr>
            <a:r>
              <a:rPr lang="en-GB">
                <a:latin typeface="Arial"/>
                <a:cs typeface="Arial"/>
              </a:rPr>
              <a:t>N.B. </a:t>
            </a:r>
            <a:r>
              <a:rPr lang="en-GB" err="1">
                <a:latin typeface="Arial"/>
                <a:cs typeface="Arial"/>
              </a:rPr>
              <a:t>yn</a:t>
            </a:r>
            <a:r>
              <a:rPr lang="en-GB">
                <a:latin typeface="Arial"/>
                <a:cs typeface="Arial"/>
              </a:rPr>
              <a:t> </a:t>
            </a:r>
            <a:r>
              <a:rPr lang="en-GB" err="1">
                <a:latin typeface="Arial"/>
                <a:cs typeface="Arial"/>
              </a:rPr>
              <a:t>wahanol</a:t>
            </a:r>
            <a:r>
              <a:rPr lang="en-GB">
                <a:latin typeface="Arial"/>
                <a:cs typeface="Arial"/>
              </a:rPr>
              <a:t> </a:t>
            </a:r>
            <a:r>
              <a:rPr lang="en-GB" err="1">
                <a:latin typeface="Arial"/>
                <a:cs typeface="Arial"/>
              </a:rPr>
              <a:t>yn</a:t>
            </a:r>
            <a:r>
              <a:rPr lang="en-GB">
                <a:latin typeface="Arial"/>
                <a:cs typeface="Arial"/>
              </a:rPr>
              <a:t> y </a:t>
            </a:r>
            <a:r>
              <a:rPr lang="en-GB" err="1">
                <a:latin typeface="Arial"/>
                <a:cs typeface="Arial"/>
              </a:rPr>
              <a:t>testun</a:t>
            </a:r>
            <a:r>
              <a:rPr lang="en-GB">
                <a:latin typeface="Arial"/>
                <a:cs typeface="Arial"/>
              </a:rPr>
              <a:t> </a:t>
            </a:r>
            <a:r>
              <a:rPr lang="en-GB" err="1">
                <a:latin typeface="Arial"/>
                <a:cs typeface="Arial"/>
              </a:rPr>
              <a:t>a'r</a:t>
            </a:r>
            <a:r>
              <a:rPr lang="en-GB">
                <a:latin typeface="Arial"/>
                <a:cs typeface="Arial"/>
              </a:rPr>
              <a:t>  </a:t>
            </a:r>
            <a:r>
              <a:rPr lang="en-GB" err="1">
                <a:latin typeface="Arial"/>
                <a:cs typeface="Arial"/>
              </a:rPr>
              <a:t>rhestr</a:t>
            </a:r>
            <a:r>
              <a:rPr lang="en-GB">
                <a:latin typeface="Arial"/>
                <a:cs typeface="Arial"/>
              </a:rPr>
              <a:t> </a:t>
            </a:r>
            <a:r>
              <a:rPr lang="en-GB" err="1">
                <a:latin typeface="Arial"/>
                <a:cs typeface="Arial"/>
              </a:rPr>
              <a:t>cyfeirnodi</a:t>
            </a:r>
          </a:p>
        </p:txBody>
      </p:sp>
    </p:spTree>
    <p:extLst>
      <p:ext uri="{BB962C8B-B14F-4D97-AF65-F5344CB8AC3E}">
        <p14:creationId xmlns:p14="http://schemas.microsoft.com/office/powerpoint/2010/main" val="11615111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888E5-FAF0-855C-8E83-C33F8DE8CBF3}"/>
              </a:ext>
            </a:extLst>
          </p:cNvPr>
          <p:cNvSpPr>
            <a:spLocks noGrp="1"/>
          </p:cNvSpPr>
          <p:nvPr>
            <p:ph type="title"/>
          </p:nvPr>
        </p:nvSpPr>
        <p:spPr/>
        <p:txBody>
          <a:bodyPr>
            <a:normAutofit fontScale="90000"/>
          </a:bodyPr>
          <a:lstStyle/>
          <a:p>
            <a:pPr algn="ctr"/>
            <a:r>
              <a:rPr lang="en-GB" sz="4900" err="1">
                <a:latin typeface="Arial"/>
                <a:cs typeface="Arial"/>
              </a:rPr>
              <a:t>Cofiwch</a:t>
            </a:r>
            <a:r>
              <a:rPr lang="en-GB" sz="4900">
                <a:latin typeface="Arial"/>
                <a:cs typeface="Arial"/>
              </a:rPr>
              <a:t> </a:t>
            </a:r>
            <a:r>
              <a:rPr lang="en-GB" sz="4900" err="1">
                <a:latin typeface="Arial"/>
                <a:cs typeface="Arial"/>
              </a:rPr>
              <a:t>i</a:t>
            </a:r>
            <a:r>
              <a:rPr lang="en-GB" sz="4900">
                <a:latin typeface="Arial"/>
                <a:cs typeface="Arial"/>
              </a:rPr>
              <a:t> g</a:t>
            </a:r>
            <a:r>
              <a:rPr lang="cy-GB" altLang="en-US" sz="4900" err="1">
                <a:latin typeface="Arial"/>
                <a:cs typeface="Arial"/>
              </a:rPr>
              <a:t>yfeirnodi</a:t>
            </a:r>
            <a:r>
              <a:rPr lang="cy-GB" altLang="en-US" sz="4900">
                <a:latin typeface="Arial"/>
                <a:cs typeface="Arial"/>
              </a:rPr>
              <a:t> o fewn testun</a:t>
            </a:r>
            <a:r>
              <a:rPr lang="en-GB" altLang="en-US" sz="4900">
                <a:latin typeface="Arial"/>
                <a:cs typeface="Arial"/>
              </a:rPr>
              <a:t> </a:t>
            </a:r>
            <a:br>
              <a:rPr lang="en-GB" altLang="en-US" sz="4900">
                <a:latin typeface="Arial" panose="020B0604020202020204" pitchFamily="34" charset="0"/>
                <a:cs typeface="Arial" panose="020B0604020202020204" pitchFamily="34" charset="0"/>
              </a:rPr>
            </a:br>
            <a:r>
              <a:rPr lang="en-GB" sz="4900">
                <a:solidFill>
                  <a:schemeClr val="accent1">
                    <a:lumMod val="75000"/>
                  </a:schemeClr>
                </a:solidFill>
                <a:latin typeface="Arial"/>
                <a:cs typeface="Arial"/>
              </a:rPr>
              <a:t>Remember to r</a:t>
            </a:r>
            <a:r>
              <a:rPr lang="en-GB" altLang="en-US" sz="4900">
                <a:solidFill>
                  <a:schemeClr val="accent1">
                    <a:lumMod val="75000"/>
                  </a:schemeClr>
                </a:solidFill>
                <a:latin typeface="Arial"/>
                <a:cs typeface="Arial"/>
              </a:rPr>
              <a:t>eference within text</a:t>
            </a:r>
            <a:br>
              <a:rPr lang="en-GB" altLang="en-US" sz="4400">
                <a:latin typeface="Arial" panose="020B0604020202020204" pitchFamily="34" charset="0"/>
              </a:rPr>
            </a:br>
            <a:endParaRPr lang="en-GB"/>
          </a:p>
        </p:txBody>
      </p:sp>
      <p:sp>
        <p:nvSpPr>
          <p:cNvPr id="3" name="Content Placeholder 2">
            <a:extLst>
              <a:ext uri="{FF2B5EF4-FFF2-40B4-BE49-F238E27FC236}">
                <a16:creationId xmlns:a16="http://schemas.microsoft.com/office/drawing/2014/main" id="{EBF7932A-5E44-3446-C6A9-0C42CB7C4066}"/>
              </a:ext>
            </a:extLst>
          </p:cNvPr>
          <p:cNvSpPr>
            <a:spLocks noGrp="1"/>
          </p:cNvSpPr>
          <p:nvPr>
            <p:ph idx="1"/>
          </p:nvPr>
        </p:nvSpPr>
        <p:spPr>
          <a:xfrm>
            <a:off x="1020179" y="1909772"/>
            <a:ext cx="4359636" cy="3575934"/>
          </a:xfrm>
        </p:spPr>
        <p:txBody>
          <a:bodyPr vert="horz" lIns="91440" tIns="45720" rIns="91440" bIns="45720" rtlCol="0" anchor="t">
            <a:normAutofit/>
          </a:bodyPr>
          <a:lstStyle/>
          <a:p>
            <a:pPr marL="0" indent="0">
              <a:buNone/>
            </a:pPr>
            <a:r>
              <a:rPr lang="cy-GB" altLang="en-US" sz="2800">
                <a:latin typeface="Arial" panose="020B0604020202020204" pitchFamily="34" charset="0"/>
              </a:rPr>
              <a:t>Cyfeirnodi o fewn testun</a:t>
            </a:r>
          </a:p>
          <a:p>
            <a:r>
              <a:rPr lang="en-GB" altLang="en-US" sz="2800">
                <a:latin typeface="Arial" panose="020B0604020202020204" pitchFamily="34" charset="0"/>
              </a:rPr>
              <a:t>I </a:t>
            </a:r>
            <a:r>
              <a:rPr lang="en-GB" altLang="en-US" sz="2800" err="1">
                <a:latin typeface="Arial" panose="020B0604020202020204" pitchFamily="34" charset="0"/>
              </a:rPr>
              <a:t>ddilysu’r</a:t>
            </a:r>
            <a:r>
              <a:rPr lang="en-GB" altLang="en-US" sz="2800">
                <a:latin typeface="Arial" panose="020B0604020202020204" pitchFamily="34" charset="0"/>
              </a:rPr>
              <a:t> </a:t>
            </a:r>
            <a:r>
              <a:rPr lang="en-GB" altLang="en-US" sz="2800" err="1">
                <a:latin typeface="Arial" panose="020B0604020202020204" pitchFamily="34" charset="0"/>
              </a:rPr>
              <a:t>hyn</a:t>
            </a:r>
            <a:r>
              <a:rPr lang="en-GB" altLang="en-US" sz="2800">
                <a:latin typeface="Arial" panose="020B0604020202020204" pitchFamily="34" charset="0"/>
              </a:rPr>
              <a:t> </a:t>
            </a:r>
            <a:r>
              <a:rPr lang="en-GB" altLang="en-US" sz="2800" err="1">
                <a:latin typeface="Arial" panose="020B0604020202020204" pitchFamily="34" charset="0"/>
              </a:rPr>
              <a:t>rydych</a:t>
            </a:r>
            <a:r>
              <a:rPr lang="en-GB" altLang="en-US" sz="2800">
                <a:latin typeface="Arial" panose="020B0604020202020204" pitchFamily="34" charset="0"/>
              </a:rPr>
              <a:t> </a:t>
            </a:r>
            <a:r>
              <a:rPr lang="en-GB" altLang="en-US" sz="2800" err="1">
                <a:latin typeface="Arial" panose="020B0604020202020204" pitchFamily="34" charset="0"/>
              </a:rPr>
              <a:t>wedi’i</a:t>
            </a:r>
            <a:r>
              <a:rPr lang="en-GB" altLang="en-US" sz="2800">
                <a:latin typeface="Arial" panose="020B0604020202020204" pitchFamily="34" charset="0"/>
              </a:rPr>
              <a:t> </a:t>
            </a:r>
            <a:r>
              <a:rPr lang="en-GB" altLang="en-US" sz="2800" err="1">
                <a:latin typeface="Arial" panose="020B0604020202020204" pitchFamily="34" charset="0"/>
              </a:rPr>
              <a:t>ysgrifennu</a:t>
            </a:r>
            <a:endParaRPr lang="en-GB" altLang="en-US">
              <a:latin typeface="Arial" panose="020B0604020202020204" pitchFamily="34" charset="0"/>
            </a:endParaRPr>
          </a:p>
          <a:p>
            <a:r>
              <a:rPr lang="en-GB" sz="2800">
                <a:latin typeface="Arial"/>
                <a:cs typeface="Arial"/>
              </a:rPr>
              <a:t>I </a:t>
            </a:r>
            <a:r>
              <a:rPr lang="en-GB" sz="2800" err="1">
                <a:latin typeface="Arial"/>
                <a:cs typeface="Arial"/>
              </a:rPr>
              <a:t>ddangos</a:t>
            </a:r>
            <a:r>
              <a:rPr lang="en-GB" sz="2800">
                <a:latin typeface="Arial"/>
                <a:cs typeface="Arial"/>
              </a:rPr>
              <a:t> </a:t>
            </a:r>
            <a:r>
              <a:rPr lang="en-GB" sz="2800" err="1">
                <a:latin typeface="Arial"/>
                <a:cs typeface="Arial"/>
              </a:rPr>
              <a:t>dyfnder</a:t>
            </a:r>
            <a:r>
              <a:rPr lang="en-GB" sz="2800">
                <a:latin typeface="Arial"/>
                <a:cs typeface="Arial"/>
              </a:rPr>
              <a:t> </a:t>
            </a:r>
            <a:r>
              <a:rPr lang="en-GB">
                <a:latin typeface="Arial"/>
                <a:cs typeface="Arial"/>
              </a:rPr>
              <a:t>ac</a:t>
            </a:r>
            <a:r>
              <a:rPr lang="en-GB" sz="2800">
                <a:latin typeface="Arial"/>
                <a:cs typeface="Arial"/>
              </a:rPr>
              <a:t> </a:t>
            </a:r>
            <a:r>
              <a:rPr lang="en-GB" err="1">
                <a:latin typeface="Arial"/>
                <a:cs typeface="Arial"/>
              </a:rPr>
              <a:t>ystod</a:t>
            </a:r>
            <a:r>
              <a:rPr lang="en-GB">
                <a:latin typeface="Arial"/>
                <a:cs typeface="Arial"/>
              </a:rPr>
              <a:t> </a:t>
            </a:r>
            <a:r>
              <a:rPr lang="en-GB" err="1">
                <a:latin typeface="Arial"/>
                <a:cs typeface="Arial"/>
              </a:rPr>
              <a:t>eang</a:t>
            </a:r>
            <a:r>
              <a:rPr lang="en-GB" sz="2800">
                <a:latin typeface="Arial"/>
                <a:cs typeface="Arial"/>
              </a:rPr>
              <a:t> </a:t>
            </a:r>
            <a:r>
              <a:rPr lang="en-GB" sz="2800" err="1">
                <a:latin typeface="Arial"/>
                <a:cs typeface="Arial"/>
              </a:rPr>
              <a:t>eich</a:t>
            </a:r>
            <a:r>
              <a:rPr lang="en-GB" sz="2800">
                <a:latin typeface="Arial"/>
                <a:cs typeface="Arial"/>
              </a:rPr>
              <a:t> </a:t>
            </a:r>
            <a:r>
              <a:rPr lang="en-GB" err="1">
                <a:latin typeface="Arial"/>
                <a:cs typeface="Arial"/>
              </a:rPr>
              <a:t>ymchwil</a:t>
            </a:r>
            <a:endParaRPr lang="en-GB" sz="2800" err="1">
              <a:latin typeface="Arial" panose="020B0604020202020204" pitchFamily="34" charset="0"/>
            </a:endParaRPr>
          </a:p>
          <a:p>
            <a:pPr marL="0" indent="0">
              <a:buNone/>
            </a:pPr>
            <a:r>
              <a:rPr lang="en-GB" altLang="en-US" sz="2800" b="1" err="1">
                <a:solidFill>
                  <a:srgbClr val="FF0000"/>
                </a:solidFill>
                <a:latin typeface="Arial"/>
                <a:cs typeface="Arial"/>
              </a:rPr>
              <a:t>Rhaid</a:t>
            </a:r>
            <a:r>
              <a:rPr lang="en-GB" altLang="en-US" sz="2800" b="1">
                <a:solidFill>
                  <a:srgbClr val="FF0000"/>
                </a:solidFill>
                <a:latin typeface="Arial"/>
                <a:cs typeface="Arial"/>
              </a:rPr>
              <a:t> </a:t>
            </a:r>
            <a:r>
              <a:rPr lang="en-GB" altLang="en-US" sz="2800" b="1" err="1">
                <a:solidFill>
                  <a:srgbClr val="FF0000"/>
                </a:solidFill>
                <a:latin typeface="Arial"/>
                <a:cs typeface="Arial"/>
              </a:rPr>
              <a:t>cydnabod</a:t>
            </a:r>
            <a:r>
              <a:rPr lang="en-GB" altLang="en-US" sz="2800" b="1">
                <a:solidFill>
                  <a:srgbClr val="FF0000"/>
                </a:solidFill>
                <a:latin typeface="Arial"/>
                <a:cs typeface="Arial"/>
              </a:rPr>
              <a:t> y </a:t>
            </a:r>
            <a:r>
              <a:rPr lang="en-GB" altLang="en-US" b="1" err="1">
                <a:solidFill>
                  <a:srgbClr val="FF0000"/>
                </a:solidFill>
                <a:latin typeface="Arial"/>
                <a:cs typeface="Arial"/>
              </a:rPr>
              <a:t>cynnwys</a:t>
            </a:r>
            <a:r>
              <a:rPr lang="en-GB" altLang="en-US" b="1">
                <a:solidFill>
                  <a:srgbClr val="FF0000"/>
                </a:solidFill>
                <a:latin typeface="Arial"/>
                <a:cs typeface="Arial"/>
              </a:rPr>
              <a:t> er</a:t>
            </a:r>
            <a:r>
              <a:rPr lang="en-GB" altLang="en-US" sz="2800" b="1">
                <a:solidFill>
                  <a:srgbClr val="FF0000"/>
                </a:solidFill>
                <a:latin typeface="Arial"/>
                <a:cs typeface="Arial"/>
              </a:rPr>
              <a:t> </a:t>
            </a:r>
            <a:r>
              <a:rPr lang="en-GB" altLang="en-US" sz="2800" b="1" err="1">
                <a:solidFill>
                  <a:srgbClr val="FF0000"/>
                </a:solidFill>
                <a:latin typeface="Arial"/>
                <a:cs typeface="Arial"/>
              </a:rPr>
              <a:t>mwyn</a:t>
            </a:r>
            <a:r>
              <a:rPr lang="en-GB" altLang="en-US" sz="2800" b="1">
                <a:solidFill>
                  <a:srgbClr val="FF0000"/>
                </a:solidFill>
                <a:latin typeface="Arial"/>
                <a:cs typeface="Arial"/>
              </a:rPr>
              <a:t> </a:t>
            </a:r>
            <a:r>
              <a:rPr lang="en-GB" altLang="en-US" sz="2800" b="1" err="1">
                <a:solidFill>
                  <a:srgbClr val="FF0000"/>
                </a:solidFill>
                <a:latin typeface="Arial"/>
                <a:cs typeface="Arial"/>
              </a:rPr>
              <a:t>osgoi</a:t>
            </a:r>
            <a:r>
              <a:rPr lang="en-GB" altLang="en-US" sz="2800" b="1">
                <a:solidFill>
                  <a:srgbClr val="FF0000"/>
                </a:solidFill>
                <a:latin typeface="Arial"/>
                <a:cs typeface="Arial"/>
              </a:rPr>
              <a:t> </a:t>
            </a:r>
            <a:r>
              <a:rPr lang="en-GB" altLang="en-US" sz="2800" b="1" err="1">
                <a:solidFill>
                  <a:srgbClr val="FF0000"/>
                </a:solidFill>
                <a:latin typeface="Arial"/>
                <a:cs typeface="Arial"/>
              </a:rPr>
              <a:t>Llên</a:t>
            </a:r>
            <a:r>
              <a:rPr lang="en-GB" altLang="en-US" b="1" err="1">
                <a:solidFill>
                  <a:srgbClr val="FF0000"/>
                </a:solidFill>
                <a:latin typeface="Arial"/>
                <a:cs typeface="Arial"/>
              </a:rPr>
              <a:t>-ladrad</a:t>
            </a:r>
            <a:r>
              <a:rPr lang="en-GB" altLang="en-US" b="1">
                <a:solidFill>
                  <a:srgbClr val="FF0000"/>
                </a:solidFill>
                <a:latin typeface="Arial"/>
                <a:cs typeface="Arial"/>
              </a:rPr>
              <a:t>.</a:t>
            </a:r>
            <a:endParaRPr lang="en-GB" altLang="en-US" sz="2800" b="1">
              <a:solidFill>
                <a:srgbClr val="FF0000"/>
              </a:solidFill>
              <a:latin typeface="Arial"/>
              <a:cs typeface="Arial"/>
            </a:endParaRPr>
          </a:p>
          <a:p>
            <a:pPr marL="0" indent="0">
              <a:buNone/>
            </a:pPr>
            <a:endParaRPr lang="en-GB"/>
          </a:p>
        </p:txBody>
      </p:sp>
      <p:sp>
        <p:nvSpPr>
          <p:cNvPr id="4" name="Content Placeholder 2">
            <a:extLst>
              <a:ext uri="{FF2B5EF4-FFF2-40B4-BE49-F238E27FC236}">
                <a16:creationId xmlns:a16="http://schemas.microsoft.com/office/drawing/2014/main" id="{B246087C-AA97-B7EB-4646-C55D62DA3A61}"/>
              </a:ext>
            </a:extLst>
          </p:cNvPr>
          <p:cNvSpPr txBox="1">
            <a:spLocks/>
          </p:cNvSpPr>
          <p:nvPr/>
        </p:nvSpPr>
        <p:spPr>
          <a:xfrm>
            <a:off x="6434586" y="1690688"/>
            <a:ext cx="4359636" cy="3575934"/>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br>
              <a:rPr lang="en-GB" altLang="en-US">
                <a:latin typeface="Arial" panose="020B0604020202020204" pitchFamily="34" charset="0"/>
              </a:rPr>
            </a:br>
            <a:r>
              <a:rPr lang="en-GB" altLang="en-US" sz="3000">
                <a:solidFill>
                  <a:schemeClr val="accent1">
                    <a:lumMod val="75000"/>
                  </a:schemeClr>
                </a:solidFill>
                <a:latin typeface="Arial" panose="020B0604020202020204" pitchFamily="34" charset="0"/>
                <a:cs typeface="Arial" panose="020B0604020202020204" pitchFamily="34" charset="0"/>
              </a:rPr>
              <a:t>Referencing within text</a:t>
            </a:r>
          </a:p>
          <a:p>
            <a:pPr>
              <a:defRPr/>
            </a:pPr>
            <a:r>
              <a:rPr lang="en-GB" sz="3000">
                <a:solidFill>
                  <a:schemeClr val="accent1">
                    <a:lumMod val="75000"/>
                  </a:schemeClr>
                </a:solidFill>
                <a:latin typeface="Arial" panose="020B0604020202020204" pitchFamily="34" charset="0"/>
                <a:cs typeface="Arial" panose="020B0604020202020204" pitchFamily="34" charset="0"/>
              </a:rPr>
              <a:t>To validate what you have written</a:t>
            </a:r>
          </a:p>
          <a:p>
            <a:pPr>
              <a:defRPr/>
            </a:pPr>
            <a:r>
              <a:rPr lang="en-GB" sz="3000">
                <a:solidFill>
                  <a:schemeClr val="accent1">
                    <a:lumMod val="75000"/>
                  </a:schemeClr>
                </a:solidFill>
                <a:latin typeface="Arial" panose="020B0604020202020204" pitchFamily="34" charset="0"/>
                <a:cs typeface="Arial" panose="020B0604020202020204" pitchFamily="34" charset="0"/>
              </a:rPr>
              <a:t>To show the scope and depth of your research</a:t>
            </a:r>
          </a:p>
          <a:p>
            <a:pPr marL="0" indent="0">
              <a:buFont typeface="Arial" panose="020B0604020202020204" pitchFamily="34" charset="0"/>
              <a:buNone/>
              <a:defRPr/>
            </a:pPr>
            <a:endParaRPr lang="en-GB" sz="300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defRPr/>
            </a:pPr>
            <a:r>
              <a:rPr lang="en-GB" sz="3000" b="1">
                <a:solidFill>
                  <a:srgbClr val="FF0000"/>
                </a:solidFill>
                <a:latin typeface="Arial" panose="020B0604020202020204" pitchFamily="34" charset="0"/>
                <a:cs typeface="Arial" panose="020B0604020202020204" pitchFamily="34" charset="0"/>
              </a:rPr>
              <a:t>The content must be acknowledged to avoid Plagiarism.</a:t>
            </a:r>
            <a:endParaRPr lang="cy-GB" sz="3000" b="1">
              <a:solidFill>
                <a:srgbClr val="FF0000"/>
              </a:solidFill>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altLang="en-US">
              <a:solidFill>
                <a:srgbClr val="0000FF"/>
              </a:solidFill>
              <a:latin typeface="Arial" panose="020B0604020202020204" pitchFamily="34" charset="0"/>
            </a:endParaRPr>
          </a:p>
          <a:p>
            <a:pPr marL="0" indent="0">
              <a:buFont typeface="Arial" panose="020B0604020202020204" pitchFamily="34" charset="0"/>
              <a:buNone/>
            </a:pPr>
            <a:endParaRPr lang="en-GB"/>
          </a:p>
        </p:txBody>
      </p:sp>
    </p:spTree>
    <p:extLst>
      <p:ext uri="{BB962C8B-B14F-4D97-AF65-F5344CB8AC3E}">
        <p14:creationId xmlns:p14="http://schemas.microsoft.com/office/powerpoint/2010/main" val="28171048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13745-F53D-6D05-B972-5920F0165761}"/>
              </a:ext>
            </a:extLst>
          </p:cNvPr>
          <p:cNvSpPr>
            <a:spLocks noGrp="1"/>
          </p:cNvSpPr>
          <p:nvPr>
            <p:ph type="title"/>
          </p:nvPr>
        </p:nvSpPr>
        <p:spPr>
          <a:xfrm>
            <a:off x="358220" y="67805"/>
            <a:ext cx="11481847" cy="1325563"/>
          </a:xfrm>
        </p:spPr>
        <p:txBody>
          <a:bodyPr/>
          <a:lstStyle/>
          <a:p>
            <a:pPr algn="ctr"/>
            <a:r>
              <a:rPr lang="cy-GB" altLang="en-US" kern="0">
                <a:solidFill>
                  <a:srgbClr val="000000"/>
                </a:solidFill>
                <a:latin typeface="Arial" panose="020B0604020202020204" pitchFamily="34" charset="0"/>
                <a:ea typeface="ＭＳ Ｐゴシック" pitchFamily="34" charset="-128"/>
                <a:cs typeface="Arial" panose="020B0604020202020204" pitchFamily="34" charset="0"/>
              </a:rPr>
              <a:t>Dyfyniadau 1/2</a:t>
            </a:r>
            <a:br>
              <a:rPr lang="cy-GB" altLang="en-US" kern="0">
                <a:solidFill>
                  <a:srgbClr val="000000"/>
                </a:solidFill>
                <a:latin typeface="Arial" panose="020B0604020202020204" pitchFamily="34" charset="0"/>
                <a:ea typeface="ＭＳ Ｐゴシック" pitchFamily="34" charset="-128"/>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Quotations 1/2</a:t>
            </a:r>
          </a:p>
        </p:txBody>
      </p:sp>
      <p:sp>
        <p:nvSpPr>
          <p:cNvPr id="3" name="Content Placeholder 2">
            <a:extLst>
              <a:ext uri="{FF2B5EF4-FFF2-40B4-BE49-F238E27FC236}">
                <a16:creationId xmlns:a16="http://schemas.microsoft.com/office/drawing/2014/main" id="{2288A4BC-283C-4B77-5DED-CDD7AB0E568D}"/>
              </a:ext>
            </a:extLst>
          </p:cNvPr>
          <p:cNvSpPr>
            <a:spLocks noGrp="1"/>
          </p:cNvSpPr>
          <p:nvPr>
            <p:ph idx="1"/>
          </p:nvPr>
        </p:nvSpPr>
        <p:spPr>
          <a:xfrm>
            <a:off x="5918357" y="1696599"/>
            <a:ext cx="5921710" cy="3575934"/>
          </a:xfrm>
        </p:spPr>
        <p:txBody>
          <a:bodyPr>
            <a:noAutofit/>
          </a:bodyPr>
          <a:lstStyle/>
          <a:p>
            <a:r>
              <a:rPr lang="en-GB">
                <a:solidFill>
                  <a:schemeClr val="accent1">
                    <a:lumMod val="75000"/>
                  </a:schemeClr>
                </a:solidFill>
                <a:latin typeface="Arial" panose="020B0604020202020204" pitchFamily="34" charset="0"/>
                <a:cs typeface="Arial" panose="020B0604020202020204" pitchFamily="34" charset="0"/>
              </a:rPr>
              <a:t>Is another way to show the work of others and where it has come from</a:t>
            </a:r>
          </a:p>
          <a:p>
            <a:r>
              <a:rPr lang="en-GB">
                <a:solidFill>
                  <a:schemeClr val="accent1">
                    <a:lumMod val="75000"/>
                  </a:schemeClr>
                </a:solidFill>
                <a:latin typeface="Arial" panose="020B0604020202020204" pitchFamily="34" charset="0"/>
                <a:cs typeface="Arial" panose="020B0604020202020204" pitchFamily="34" charset="0"/>
              </a:rPr>
              <a:t>A quotation is where you take the exact wording as used by the author and use it in your work (Newcastle University, 2024)</a:t>
            </a:r>
            <a:endParaRPr lang="en-GB">
              <a:solidFill>
                <a:schemeClr val="accent1">
                  <a:lumMod val="75000"/>
                </a:schemeClr>
              </a:solidFill>
              <a:highlight>
                <a:srgbClr val="FFFF00"/>
              </a:highlight>
              <a:latin typeface="Arial" panose="020B0604020202020204" pitchFamily="34" charset="0"/>
              <a:cs typeface="Arial" panose="020B0604020202020204" pitchFamily="34" charset="0"/>
            </a:endParaRPr>
          </a:p>
          <a:p>
            <a:r>
              <a:rPr lang="en-GB">
                <a:solidFill>
                  <a:schemeClr val="accent1">
                    <a:lumMod val="75000"/>
                  </a:schemeClr>
                </a:solidFill>
                <a:latin typeface="Arial" panose="020B0604020202020204" pitchFamily="34" charset="0"/>
                <a:cs typeface="Arial" panose="020B0604020202020204" pitchFamily="34" charset="0"/>
              </a:rPr>
              <a:t>Page number must be included (paragraph no. if no page no.)</a:t>
            </a:r>
          </a:p>
        </p:txBody>
      </p:sp>
      <p:sp>
        <p:nvSpPr>
          <p:cNvPr id="4" name="Content Placeholder 2">
            <a:extLst>
              <a:ext uri="{FF2B5EF4-FFF2-40B4-BE49-F238E27FC236}">
                <a16:creationId xmlns:a16="http://schemas.microsoft.com/office/drawing/2014/main" id="{5A868283-A99B-5320-04A8-443ECF5B3C63}"/>
              </a:ext>
            </a:extLst>
          </p:cNvPr>
          <p:cNvSpPr txBox="1">
            <a:spLocks/>
          </p:cNvSpPr>
          <p:nvPr/>
        </p:nvSpPr>
        <p:spPr>
          <a:xfrm>
            <a:off x="90016" y="1696599"/>
            <a:ext cx="5921710" cy="357593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err="1">
                <a:latin typeface="Arial" panose="020B0604020202020204" pitchFamily="34" charset="0"/>
                <a:cs typeface="Arial" panose="020B0604020202020204" pitchFamily="34" charset="0"/>
              </a:rPr>
              <a:t>Ffordd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arall</a:t>
            </a:r>
            <a:r>
              <a:rPr lang="en-GB">
                <a:latin typeface="Arial" panose="020B0604020202020204" pitchFamily="34" charset="0"/>
                <a:cs typeface="Arial" panose="020B0604020202020204" pitchFamily="34" charset="0"/>
              </a:rPr>
              <a:t> o </a:t>
            </a:r>
            <a:r>
              <a:rPr lang="en-GB" err="1">
                <a:latin typeface="Arial" panose="020B0604020202020204" pitchFamily="34" charset="0"/>
                <a:cs typeface="Arial" panose="020B0604020202020204" pitchFamily="34" charset="0"/>
              </a:rPr>
              <a:t>ddangos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gwaith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pobl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eraill</a:t>
            </a:r>
            <a:r>
              <a:rPr lang="en-GB">
                <a:latin typeface="Arial" panose="020B0604020202020204" pitchFamily="34" charset="0"/>
                <a:cs typeface="Arial" panose="020B0604020202020204" pitchFamily="34" charset="0"/>
              </a:rPr>
              <a:t> ac o </a:t>
            </a:r>
            <a:r>
              <a:rPr lang="en-GB" err="1">
                <a:latin typeface="Arial" panose="020B0604020202020204" pitchFamily="34" charset="0"/>
                <a:cs typeface="Arial" panose="020B0604020202020204" pitchFamily="34" charset="0"/>
              </a:rPr>
              <a:t>ble</a:t>
            </a:r>
            <a:r>
              <a:rPr lang="en-GB">
                <a:latin typeface="Arial" panose="020B0604020202020204" pitchFamily="34" charset="0"/>
                <a:cs typeface="Arial" panose="020B0604020202020204" pitchFamily="34" charset="0"/>
              </a:rPr>
              <a:t> y </a:t>
            </a:r>
            <a:r>
              <a:rPr lang="en-GB" err="1">
                <a:latin typeface="Arial" panose="020B0604020202020204" pitchFamily="34" charset="0"/>
                <a:cs typeface="Arial" panose="020B0604020202020204" pitchFamily="34" charset="0"/>
              </a:rPr>
              <a:t>daeth</a:t>
            </a:r>
            <a:endParaRPr lang="en-GB">
              <a:latin typeface="Arial" panose="020B0604020202020204" pitchFamily="34" charset="0"/>
              <a:cs typeface="Arial" panose="020B0604020202020204" pitchFamily="34" charset="0"/>
            </a:endParaRPr>
          </a:p>
          <a:p>
            <a:r>
              <a:rPr lang="en-GB" err="1">
                <a:latin typeface="Arial"/>
                <a:cs typeface="Arial"/>
              </a:rPr>
              <a:t>Dyfyniad</a:t>
            </a:r>
            <a:r>
              <a:rPr lang="en-GB">
                <a:latin typeface="Arial"/>
                <a:cs typeface="Arial"/>
              </a:rPr>
              <a:t> </a:t>
            </a:r>
            <a:r>
              <a:rPr lang="en-GB" err="1">
                <a:latin typeface="Arial"/>
                <a:cs typeface="Arial"/>
              </a:rPr>
              <a:t>yw</a:t>
            </a:r>
            <a:r>
              <a:rPr lang="en-GB">
                <a:latin typeface="Arial"/>
                <a:cs typeface="Arial"/>
              </a:rPr>
              <a:t> pan </a:t>
            </a:r>
            <a:r>
              <a:rPr lang="en-GB" err="1">
                <a:latin typeface="Arial"/>
                <a:cs typeface="Arial"/>
              </a:rPr>
              <a:t>fyddwch</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cymryd</a:t>
            </a:r>
            <a:r>
              <a:rPr lang="en-GB">
                <a:latin typeface="Arial"/>
                <a:cs typeface="Arial"/>
              </a:rPr>
              <a:t> </a:t>
            </a:r>
            <a:r>
              <a:rPr lang="en-GB" err="1">
                <a:latin typeface="Arial"/>
                <a:cs typeface="Arial"/>
              </a:rPr>
              <a:t>yr</a:t>
            </a:r>
            <a:r>
              <a:rPr lang="en-GB">
                <a:latin typeface="Arial"/>
                <a:cs typeface="Arial"/>
              </a:rPr>
              <a:t> union </a:t>
            </a:r>
            <a:r>
              <a:rPr lang="en-GB" err="1">
                <a:latin typeface="Arial"/>
                <a:cs typeface="Arial"/>
              </a:rPr>
              <a:t>eiriad</a:t>
            </a:r>
            <a:r>
              <a:rPr lang="en-GB">
                <a:latin typeface="Arial"/>
                <a:cs typeface="Arial"/>
              </a:rPr>
              <a:t> a </a:t>
            </a:r>
            <a:r>
              <a:rPr lang="en-GB" err="1">
                <a:latin typeface="Arial"/>
                <a:cs typeface="Arial"/>
              </a:rPr>
              <a:t>ddefnyddiwyd</a:t>
            </a:r>
            <a:r>
              <a:rPr lang="en-GB">
                <a:latin typeface="Arial"/>
                <a:cs typeface="Arial"/>
              </a:rPr>
              <a:t> </a:t>
            </a:r>
            <a:r>
              <a:rPr lang="en-GB" err="1">
                <a:latin typeface="Arial"/>
                <a:cs typeface="Arial"/>
              </a:rPr>
              <a:t>gan</a:t>
            </a:r>
            <a:r>
              <a:rPr lang="en-GB">
                <a:latin typeface="Arial"/>
                <a:cs typeface="Arial"/>
              </a:rPr>
              <a:t> y </a:t>
            </a:r>
            <a:r>
              <a:rPr lang="en-GB" err="1">
                <a:latin typeface="Arial"/>
                <a:cs typeface="Arial"/>
              </a:rPr>
              <a:t>awdur</a:t>
            </a:r>
            <a:r>
              <a:rPr lang="en-GB">
                <a:latin typeface="Arial"/>
                <a:cs typeface="Arial"/>
              </a:rPr>
              <a:t> ac </a:t>
            </a:r>
            <a:r>
              <a:rPr lang="en-GB" err="1">
                <a:latin typeface="Arial"/>
                <a:cs typeface="Arial"/>
              </a:rPr>
              <a:t>yn</a:t>
            </a:r>
            <a:r>
              <a:rPr lang="en-GB">
                <a:latin typeface="Arial"/>
                <a:cs typeface="Arial"/>
              </a:rPr>
              <a:t> </a:t>
            </a:r>
            <a:r>
              <a:rPr lang="en-GB" err="1">
                <a:latin typeface="Arial"/>
                <a:cs typeface="Arial"/>
              </a:rPr>
              <a:t>ei</a:t>
            </a:r>
            <a:r>
              <a:rPr lang="en-GB">
                <a:latin typeface="Arial"/>
                <a:cs typeface="Arial"/>
              </a:rPr>
              <a:t> </a:t>
            </a:r>
            <a:r>
              <a:rPr lang="en-GB" err="1">
                <a:latin typeface="Arial"/>
                <a:cs typeface="Arial"/>
              </a:rPr>
              <a:t>ddefnyddio</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eich</a:t>
            </a:r>
            <a:r>
              <a:rPr lang="en-GB">
                <a:latin typeface="Arial"/>
                <a:cs typeface="Arial"/>
              </a:rPr>
              <a:t> </a:t>
            </a:r>
            <a:r>
              <a:rPr lang="en-GB" err="1">
                <a:latin typeface="Arial"/>
                <a:cs typeface="Arial"/>
              </a:rPr>
              <a:t>gwaith</a:t>
            </a:r>
            <a:r>
              <a:rPr lang="en-GB">
                <a:latin typeface="Arial"/>
                <a:cs typeface="Arial"/>
              </a:rPr>
              <a:t> (</a:t>
            </a:r>
            <a:r>
              <a:rPr lang="en-GB" err="1">
                <a:latin typeface="Arial"/>
                <a:cs typeface="Arial"/>
              </a:rPr>
              <a:t>Prifysgol</a:t>
            </a:r>
            <a:r>
              <a:rPr lang="en-GB">
                <a:latin typeface="Arial"/>
                <a:cs typeface="Arial"/>
              </a:rPr>
              <a:t> Newcastle, 2024)</a:t>
            </a:r>
            <a:endParaRPr lang="en-GB">
              <a:highlight>
                <a:srgbClr val="FFFF00"/>
              </a:highlight>
              <a:latin typeface="Arial"/>
              <a:cs typeface="Arial"/>
            </a:endParaRPr>
          </a:p>
          <a:p>
            <a:r>
              <a:rPr lang="en-GB" err="1">
                <a:latin typeface="Arial" panose="020B0604020202020204" pitchFamily="34" charset="0"/>
                <a:cs typeface="Arial" panose="020B0604020202020204" pitchFamily="34" charset="0"/>
              </a:rPr>
              <a:t>Rhaid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cynnwys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rhif</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tudalen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rhif</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paragraff</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os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nad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oes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rhif</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tudalen</a:t>
            </a:r>
            <a:r>
              <a:rPr lang="en-GB">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7063762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13745-F53D-6D05-B972-5920F0165761}"/>
              </a:ext>
            </a:extLst>
          </p:cNvPr>
          <p:cNvSpPr>
            <a:spLocks noGrp="1"/>
          </p:cNvSpPr>
          <p:nvPr>
            <p:ph type="title"/>
          </p:nvPr>
        </p:nvSpPr>
        <p:spPr>
          <a:xfrm>
            <a:off x="355076" y="331466"/>
            <a:ext cx="11481847" cy="1325563"/>
          </a:xfrm>
        </p:spPr>
        <p:txBody>
          <a:bodyPr/>
          <a:lstStyle/>
          <a:p>
            <a:pPr algn="ctr"/>
            <a:r>
              <a:rPr lang="cy-GB" altLang="en-US" kern="0">
                <a:solidFill>
                  <a:srgbClr val="000000"/>
                </a:solidFill>
                <a:latin typeface="Arial" panose="020B0604020202020204" pitchFamily="34" charset="0"/>
                <a:ea typeface="ＭＳ Ｐゴシック" pitchFamily="34" charset="-128"/>
                <a:cs typeface="Arial" panose="020B0604020202020204" pitchFamily="34" charset="0"/>
              </a:rPr>
              <a:t>Dyfyniadau 2/2</a:t>
            </a:r>
            <a:br>
              <a:rPr lang="cy-GB" altLang="en-US" kern="0">
                <a:solidFill>
                  <a:srgbClr val="000000"/>
                </a:solidFill>
                <a:latin typeface="Arial" panose="020B0604020202020204" pitchFamily="34" charset="0"/>
                <a:ea typeface="ＭＳ Ｐゴシック" pitchFamily="34" charset="-128"/>
                <a:cs typeface="Arial" panose="020B0604020202020204" pitchFamily="34" charset="0"/>
              </a:rPr>
            </a:br>
            <a:r>
              <a:rPr lang="cy-GB" altLang="en-US" kern="0">
                <a:solidFill>
                  <a:srgbClr val="000000"/>
                </a:solidFill>
                <a:latin typeface="Arial" panose="020B0604020202020204" pitchFamily="34" charset="0"/>
                <a:ea typeface="ＭＳ Ｐゴシック" pitchFamily="34" charset="-128"/>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Quotations 2/2</a:t>
            </a:r>
          </a:p>
        </p:txBody>
      </p:sp>
      <p:sp>
        <p:nvSpPr>
          <p:cNvPr id="3" name="Content Placeholder 2">
            <a:extLst>
              <a:ext uri="{FF2B5EF4-FFF2-40B4-BE49-F238E27FC236}">
                <a16:creationId xmlns:a16="http://schemas.microsoft.com/office/drawing/2014/main" id="{2288A4BC-283C-4B77-5DED-CDD7AB0E568D}"/>
              </a:ext>
            </a:extLst>
          </p:cNvPr>
          <p:cNvSpPr>
            <a:spLocks noGrp="1"/>
          </p:cNvSpPr>
          <p:nvPr>
            <p:ph idx="1"/>
          </p:nvPr>
        </p:nvSpPr>
        <p:spPr>
          <a:xfrm>
            <a:off x="5983677" y="2577340"/>
            <a:ext cx="5921710" cy="3575934"/>
          </a:xfrm>
        </p:spPr>
        <p:txBody>
          <a:bodyPr>
            <a:noAutofit/>
          </a:bodyPr>
          <a:lstStyle/>
          <a:p>
            <a:r>
              <a:rPr lang="en-GB">
                <a:solidFill>
                  <a:schemeClr val="accent1">
                    <a:lumMod val="75000"/>
                  </a:schemeClr>
                </a:solidFill>
                <a:latin typeface="Arial" panose="020B0604020202020204" pitchFamily="34" charset="0"/>
                <a:cs typeface="Arial" panose="020B0604020202020204" pitchFamily="34" charset="0"/>
              </a:rPr>
              <a:t>Use sparingly and only where they support an argument</a:t>
            </a:r>
          </a:p>
          <a:p>
            <a:r>
              <a:rPr lang="en-GB">
                <a:solidFill>
                  <a:schemeClr val="accent1">
                    <a:lumMod val="75000"/>
                  </a:schemeClr>
                </a:solidFill>
                <a:latin typeface="Arial" panose="020B0604020202020204" pitchFamily="34" charset="0"/>
                <a:cs typeface="Arial" panose="020B0604020202020204" pitchFamily="34" charset="0"/>
              </a:rPr>
              <a:t>Long quotes</a:t>
            </a:r>
          </a:p>
          <a:p>
            <a:r>
              <a:rPr lang="en-GB">
                <a:solidFill>
                  <a:schemeClr val="accent1">
                    <a:lumMod val="75000"/>
                  </a:schemeClr>
                </a:solidFill>
                <a:latin typeface="Arial" panose="020B0604020202020204" pitchFamily="34" charset="0"/>
                <a:cs typeface="Arial" panose="020B0604020202020204" pitchFamily="34" charset="0"/>
              </a:rPr>
              <a:t>Short quotes</a:t>
            </a:r>
          </a:p>
        </p:txBody>
      </p:sp>
      <p:sp>
        <p:nvSpPr>
          <p:cNvPr id="4" name="Content Placeholder 2">
            <a:extLst>
              <a:ext uri="{FF2B5EF4-FFF2-40B4-BE49-F238E27FC236}">
                <a16:creationId xmlns:a16="http://schemas.microsoft.com/office/drawing/2014/main" id="{5A868283-A99B-5320-04A8-443ECF5B3C63}"/>
              </a:ext>
            </a:extLst>
          </p:cNvPr>
          <p:cNvSpPr txBox="1">
            <a:spLocks/>
          </p:cNvSpPr>
          <p:nvPr/>
        </p:nvSpPr>
        <p:spPr>
          <a:xfrm>
            <a:off x="61967" y="2577340"/>
            <a:ext cx="5921710" cy="357593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err="1">
                <a:latin typeface="Arial"/>
                <a:cs typeface="Arial"/>
              </a:rPr>
              <a:t>Peidiwch</a:t>
            </a:r>
            <a:r>
              <a:rPr lang="en-GB">
                <a:latin typeface="Arial"/>
                <a:cs typeface="Arial"/>
              </a:rPr>
              <a:t> </a:t>
            </a:r>
            <a:r>
              <a:rPr lang="en-GB" err="1">
                <a:latin typeface="Arial"/>
                <a:cs typeface="Arial"/>
              </a:rPr>
              <a:t>defnyddio</a:t>
            </a:r>
            <a:r>
              <a:rPr lang="en-GB">
                <a:latin typeface="Arial"/>
                <a:cs typeface="Arial"/>
              </a:rPr>
              <a:t> </a:t>
            </a:r>
            <a:r>
              <a:rPr lang="en-GB" err="1">
                <a:latin typeface="Arial"/>
                <a:cs typeface="Arial"/>
              </a:rPr>
              <a:t>dyfyniadau</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aml</a:t>
            </a:r>
            <a:r>
              <a:rPr lang="en-GB">
                <a:latin typeface="Arial"/>
                <a:cs typeface="Arial"/>
              </a:rPr>
              <a:t>; dim </a:t>
            </a:r>
            <a:r>
              <a:rPr lang="en-GB" err="1">
                <a:latin typeface="Arial"/>
                <a:cs typeface="Arial"/>
              </a:rPr>
              <a:t>ond</a:t>
            </a:r>
            <a:r>
              <a:rPr lang="en-GB">
                <a:latin typeface="Arial"/>
                <a:cs typeface="Arial"/>
              </a:rPr>
              <a:t> pan </a:t>
            </a:r>
            <a:r>
              <a:rPr lang="en-GB" err="1">
                <a:latin typeface="Arial"/>
                <a:cs typeface="Arial"/>
              </a:rPr>
              <a:t>fyddant</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cefnogi</a:t>
            </a:r>
            <a:r>
              <a:rPr lang="en-GB">
                <a:latin typeface="Arial"/>
                <a:cs typeface="Arial"/>
              </a:rPr>
              <a:t> </a:t>
            </a:r>
            <a:r>
              <a:rPr lang="en-GB" err="1">
                <a:latin typeface="Arial"/>
                <a:cs typeface="Arial"/>
              </a:rPr>
              <a:t>dadl</a:t>
            </a:r>
            <a:endParaRPr lang="en-GB">
              <a:latin typeface="Arial"/>
              <a:cs typeface="Arial"/>
            </a:endParaRPr>
          </a:p>
          <a:p>
            <a:r>
              <a:rPr lang="en-GB">
                <a:latin typeface="Arial" panose="020B0604020202020204" pitchFamily="34" charset="0"/>
                <a:cs typeface="Arial" panose="020B0604020202020204" pitchFamily="34" charset="0"/>
              </a:rPr>
              <a:t>Dyfyniadau hir</a:t>
            </a:r>
          </a:p>
          <a:p>
            <a:r>
              <a:rPr lang="en-GB">
                <a:latin typeface="Arial" panose="020B0604020202020204" pitchFamily="34" charset="0"/>
                <a:cs typeface="Arial" panose="020B0604020202020204" pitchFamily="34" charset="0"/>
              </a:rPr>
              <a:t>Dyfyniadau </a:t>
            </a:r>
            <a:r>
              <a:rPr lang="en-GB" err="1">
                <a:latin typeface="Arial" panose="020B0604020202020204" pitchFamily="34" charset="0"/>
                <a:cs typeface="Arial" panose="020B0604020202020204" pitchFamily="34" charset="0"/>
              </a:rPr>
              <a:t>byr</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59014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4ACBF-C6D5-C3C0-91C8-D788E59B708A}"/>
              </a:ext>
            </a:extLst>
          </p:cNvPr>
          <p:cNvSpPr>
            <a:spLocks noGrp="1"/>
          </p:cNvSpPr>
          <p:nvPr>
            <p:ph type="title"/>
          </p:nvPr>
        </p:nvSpPr>
        <p:spPr/>
        <p:txBody>
          <a:bodyPr/>
          <a:lstStyle/>
          <a:p>
            <a:pPr algn="ctr"/>
            <a:r>
              <a:rPr lang="en-GB" sz="4400">
                <a:latin typeface="Arial" panose="020B0604020202020204" pitchFamily="34" charset="0"/>
                <a:cs typeface="Arial" panose="020B0604020202020204" pitchFamily="34" charset="0"/>
              </a:rPr>
              <a:t>Dyfyniadau hir - </a:t>
            </a:r>
            <a:r>
              <a:rPr lang="en-GB" sz="4400" err="1">
                <a:latin typeface="Arial" panose="020B0604020202020204" pitchFamily="34" charset="0"/>
                <a:cs typeface="Arial" panose="020B0604020202020204" pitchFamily="34" charset="0"/>
              </a:rPr>
              <a:t>fformatio</a:t>
            </a:r>
            <a:r>
              <a:rPr lang="en-GB" sz="4400">
                <a:latin typeface="Arial" panose="020B0604020202020204" pitchFamily="34" charset="0"/>
                <a:cs typeface="Arial" panose="020B0604020202020204" pitchFamily="34" charset="0"/>
              </a:rPr>
              <a:t> </a:t>
            </a:r>
            <a:r>
              <a:rPr lang="en-GB" sz="4400" err="1">
                <a:latin typeface="Arial" panose="020B0604020202020204" pitchFamily="34" charset="0"/>
                <a:cs typeface="Arial" panose="020B0604020202020204" pitchFamily="34" charset="0"/>
              </a:rPr>
              <a:t>mewn</a:t>
            </a:r>
            <a:r>
              <a:rPr lang="en-GB" sz="4400">
                <a:latin typeface="Arial" panose="020B0604020202020204" pitchFamily="34" charset="0"/>
                <a:cs typeface="Arial" panose="020B0604020202020204" pitchFamily="34" charset="0"/>
              </a:rPr>
              <a:t> </a:t>
            </a:r>
            <a:r>
              <a:rPr lang="en-GB" sz="4400" err="1">
                <a:latin typeface="Arial" panose="020B0604020202020204" pitchFamily="34" charset="0"/>
                <a:cs typeface="Arial" panose="020B0604020202020204" pitchFamily="34" charset="0"/>
              </a:rPr>
              <a:t>testun</a:t>
            </a:r>
            <a:br>
              <a:rPr lang="en-GB" sz="4400">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Long Quotation - formatting in text</a:t>
            </a:r>
          </a:p>
        </p:txBody>
      </p:sp>
      <p:sp>
        <p:nvSpPr>
          <p:cNvPr id="3" name="Content Placeholder 2">
            <a:extLst>
              <a:ext uri="{FF2B5EF4-FFF2-40B4-BE49-F238E27FC236}">
                <a16:creationId xmlns:a16="http://schemas.microsoft.com/office/drawing/2014/main" id="{D5799AF2-9908-28C3-C883-00CD11F704E0}"/>
              </a:ext>
            </a:extLst>
          </p:cNvPr>
          <p:cNvSpPr>
            <a:spLocks noGrp="1"/>
          </p:cNvSpPr>
          <p:nvPr>
            <p:ph idx="1"/>
          </p:nvPr>
        </p:nvSpPr>
        <p:spPr>
          <a:xfrm>
            <a:off x="6203781" y="1739043"/>
            <a:ext cx="5630000" cy="4122521"/>
          </a:xfrm>
        </p:spPr>
        <p:txBody>
          <a:bodyPr>
            <a:normAutofit fontScale="92500"/>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Long Quotation</a:t>
            </a:r>
          </a:p>
          <a:p>
            <a:r>
              <a:rPr lang="en-GB">
                <a:solidFill>
                  <a:schemeClr val="accent1">
                    <a:lumMod val="75000"/>
                  </a:schemeClr>
                </a:solidFill>
                <a:latin typeface="Arial" panose="020B0604020202020204" pitchFamily="34" charset="0"/>
                <a:cs typeface="Arial" panose="020B0604020202020204" pitchFamily="34" charset="0"/>
              </a:rPr>
              <a:t>More than 30 words</a:t>
            </a:r>
          </a:p>
          <a:p>
            <a:r>
              <a:rPr lang="en-GB">
                <a:solidFill>
                  <a:schemeClr val="accent1">
                    <a:lumMod val="75000"/>
                  </a:schemeClr>
                </a:solidFill>
                <a:latin typeface="Arial" panose="020B0604020202020204" pitchFamily="34" charset="0"/>
                <a:cs typeface="Arial" panose="020B0604020202020204" pitchFamily="34" charset="0"/>
              </a:rPr>
              <a:t>Enter as a separate paragraph</a:t>
            </a:r>
          </a:p>
          <a:p>
            <a:pPr marL="0" indent="0">
              <a:buNone/>
            </a:pPr>
            <a:r>
              <a:rPr lang="en-GB">
                <a:solidFill>
                  <a:schemeClr val="accent1">
                    <a:lumMod val="75000"/>
                  </a:schemeClr>
                </a:solidFill>
                <a:latin typeface="Arial" panose="020B0604020202020204" pitchFamily="34" charset="0"/>
                <a:cs typeface="Arial" panose="020B0604020202020204" pitchFamily="34" charset="0"/>
              </a:rPr>
              <a:t>• Indent the paragraph</a:t>
            </a:r>
          </a:p>
          <a:p>
            <a:pPr marL="0" indent="0">
              <a:buNone/>
            </a:pPr>
            <a:r>
              <a:rPr lang="en-GB">
                <a:solidFill>
                  <a:schemeClr val="accent1">
                    <a:lumMod val="75000"/>
                  </a:schemeClr>
                </a:solidFill>
                <a:latin typeface="Arial" panose="020B0604020202020204" pitchFamily="34" charset="0"/>
                <a:cs typeface="Arial" panose="020B0604020202020204" pitchFamily="34" charset="0"/>
              </a:rPr>
              <a:t>• Quotation marks are not required</a:t>
            </a:r>
          </a:p>
          <a:p>
            <a:pPr marL="0" indent="0">
              <a:buNone/>
            </a:pPr>
            <a:r>
              <a:rPr lang="en-GB">
                <a:solidFill>
                  <a:schemeClr val="accent1">
                    <a:lumMod val="75000"/>
                  </a:schemeClr>
                </a:solidFill>
                <a:latin typeface="Arial" panose="020B0604020202020204" pitchFamily="34" charset="0"/>
                <a:cs typeface="Arial" panose="020B0604020202020204" pitchFamily="34" charset="0"/>
              </a:rPr>
              <a:t>• Author’s surname, year of publication and page number / paragraph number (in round brackets)</a:t>
            </a:r>
          </a:p>
        </p:txBody>
      </p:sp>
      <p:sp>
        <p:nvSpPr>
          <p:cNvPr id="4" name="Content Placeholder 2">
            <a:extLst>
              <a:ext uri="{FF2B5EF4-FFF2-40B4-BE49-F238E27FC236}">
                <a16:creationId xmlns:a16="http://schemas.microsoft.com/office/drawing/2014/main" id="{1F89A1AD-53FB-075A-2837-204AB133717A}"/>
              </a:ext>
            </a:extLst>
          </p:cNvPr>
          <p:cNvSpPr txBox="1">
            <a:spLocks/>
          </p:cNvSpPr>
          <p:nvPr/>
        </p:nvSpPr>
        <p:spPr>
          <a:xfrm>
            <a:off x="573781" y="1787398"/>
            <a:ext cx="5630000" cy="4122521"/>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latin typeface="Arial"/>
                <a:cs typeface="Arial"/>
              </a:rPr>
              <a:t>Dyfyniad</a:t>
            </a:r>
            <a:r>
              <a:rPr lang="en-GB">
                <a:latin typeface="Arial"/>
                <a:cs typeface="Arial"/>
              </a:rPr>
              <a:t> Hir</a:t>
            </a:r>
          </a:p>
          <a:p>
            <a:r>
              <a:rPr lang="en-GB" err="1">
                <a:latin typeface="Arial" panose="020B0604020202020204" pitchFamily="34" charset="0"/>
                <a:cs typeface="Arial" panose="020B0604020202020204" pitchFamily="34" charset="0"/>
              </a:rPr>
              <a:t>Mwy</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na</a:t>
            </a:r>
            <a:r>
              <a:rPr lang="en-GB">
                <a:latin typeface="Arial" panose="020B0604020202020204" pitchFamily="34" charset="0"/>
                <a:cs typeface="Arial" panose="020B0604020202020204" pitchFamily="34" charset="0"/>
              </a:rPr>
              <a:t> 30 </a:t>
            </a:r>
            <a:r>
              <a:rPr lang="en-GB" err="1">
                <a:latin typeface="Arial" panose="020B0604020202020204" pitchFamily="34" charset="0"/>
                <a:cs typeface="Arial" panose="020B0604020202020204" pitchFamily="34" charset="0"/>
              </a:rPr>
              <a:t>eiriau</a:t>
            </a:r>
            <a:endParaRPr lang="en-GB">
              <a:latin typeface="Arial" panose="020B0604020202020204" pitchFamily="34" charset="0"/>
              <a:cs typeface="Arial" panose="020B0604020202020204" pitchFamily="34" charset="0"/>
            </a:endParaRPr>
          </a:p>
          <a:p>
            <a:r>
              <a:rPr lang="en-GB" err="1">
                <a:latin typeface="Arial"/>
                <a:cs typeface="Arial"/>
              </a:rPr>
              <a:t>Cyflwyno</a:t>
            </a:r>
            <a:r>
              <a:rPr lang="en-GB">
                <a:latin typeface="Arial"/>
                <a:cs typeface="Arial"/>
              </a:rPr>
              <a:t> </a:t>
            </a:r>
            <a:r>
              <a:rPr lang="en-GB" err="1">
                <a:latin typeface="Arial"/>
                <a:cs typeface="Arial"/>
              </a:rPr>
              <a:t>fel</a:t>
            </a:r>
            <a:r>
              <a:rPr lang="en-GB">
                <a:latin typeface="Arial"/>
                <a:cs typeface="Arial"/>
              </a:rPr>
              <a:t> </a:t>
            </a:r>
            <a:r>
              <a:rPr lang="en-GB" err="1">
                <a:latin typeface="Arial"/>
                <a:cs typeface="Arial"/>
              </a:rPr>
              <a:t>paragraff</a:t>
            </a:r>
            <a:r>
              <a:rPr lang="en-GB">
                <a:latin typeface="Arial"/>
                <a:cs typeface="Arial"/>
              </a:rPr>
              <a:t> </a:t>
            </a:r>
            <a:r>
              <a:rPr lang="en-GB" err="1">
                <a:latin typeface="Arial"/>
                <a:cs typeface="Arial"/>
              </a:rPr>
              <a:t>ar</a:t>
            </a:r>
            <a:r>
              <a:rPr lang="en-GB">
                <a:latin typeface="Arial"/>
                <a:cs typeface="Arial"/>
              </a:rPr>
              <a:t> </a:t>
            </a:r>
            <a:r>
              <a:rPr lang="en-GB" err="1">
                <a:latin typeface="Arial"/>
                <a:cs typeface="Arial"/>
              </a:rPr>
              <a:t>wahan</a:t>
            </a:r>
            <a:endParaRPr lang="en-GB">
              <a:latin typeface="Arial"/>
              <a:cs typeface="Arial"/>
            </a:endParaRPr>
          </a:p>
          <a:p>
            <a:pPr marL="0" indent="0">
              <a:buFont typeface="Arial" panose="020B0604020202020204" pitchFamily="34" charset="0"/>
              <a:buNone/>
            </a:pP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Mewnoli’r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paragraff</a:t>
            </a:r>
            <a:endParaRPr lang="en-GB">
              <a:latin typeface="Arial" panose="020B0604020202020204" pitchFamily="34" charset="0"/>
              <a:cs typeface="Arial" panose="020B0604020202020204" pitchFamily="34" charset="0"/>
            </a:endParaRPr>
          </a:p>
          <a:p>
            <a:pPr marL="0" indent="0">
              <a:buFont typeface="Arial" panose="020B0604020202020204" pitchFamily="34" charset="0"/>
              <a:buNone/>
            </a:pPr>
            <a:r>
              <a:rPr lang="en-GB">
                <a:latin typeface="Arial"/>
                <a:cs typeface="Arial"/>
              </a:rPr>
              <a:t>• </a:t>
            </a:r>
            <a:r>
              <a:rPr lang="en-GB" err="1">
                <a:latin typeface="Arial"/>
                <a:cs typeface="Arial"/>
              </a:rPr>
              <a:t>Nid</a:t>
            </a:r>
            <a:r>
              <a:rPr lang="en-GB">
                <a:latin typeface="Arial"/>
                <a:cs typeface="Arial"/>
              </a:rPr>
              <a:t> </a:t>
            </a:r>
            <a:r>
              <a:rPr lang="en-GB" err="1">
                <a:latin typeface="Arial"/>
                <a:cs typeface="Arial"/>
              </a:rPr>
              <a:t>oes</a:t>
            </a:r>
            <a:r>
              <a:rPr lang="en-GB">
                <a:latin typeface="Arial"/>
                <a:cs typeface="Arial"/>
              </a:rPr>
              <a:t> </a:t>
            </a:r>
            <a:r>
              <a:rPr lang="en-GB" err="1">
                <a:latin typeface="Arial"/>
                <a:cs typeface="Arial"/>
              </a:rPr>
              <a:t>angen</a:t>
            </a:r>
            <a:r>
              <a:rPr lang="en-GB">
                <a:latin typeface="Arial"/>
                <a:cs typeface="Arial"/>
              </a:rPr>
              <a:t> </a:t>
            </a:r>
            <a:r>
              <a:rPr lang="en-GB" err="1">
                <a:latin typeface="Arial"/>
                <a:cs typeface="Arial"/>
              </a:rPr>
              <a:t>dyfynodau</a:t>
            </a:r>
            <a:endParaRPr lang="en-GB">
              <a:latin typeface="Arial" panose="020B0604020202020204" pitchFamily="34" charset="0"/>
              <a:cs typeface="Arial" panose="020B0604020202020204" pitchFamily="34" charset="0"/>
            </a:endParaRPr>
          </a:p>
          <a:p>
            <a:pPr marL="0" indent="0">
              <a:buNone/>
            </a:pPr>
            <a:r>
              <a:rPr lang="en-GB">
                <a:latin typeface="Arial"/>
                <a:cs typeface="Arial"/>
              </a:rPr>
              <a:t>• </a:t>
            </a:r>
            <a:r>
              <a:rPr lang="en-GB" err="1">
                <a:latin typeface="Arial"/>
                <a:cs typeface="Arial"/>
              </a:rPr>
              <a:t>Enw’r</a:t>
            </a:r>
            <a:r>
              <a:rPr lang="en-GB">
                <a:latin typeface="Arial"/>
                <a:cs typeface="Arial"/>
              </a:rPr>
              <a:t> </a:t>
            </a:r>
            <a:r>
              <a:rPr lang="en-GB" err="1">
                <a:latin typeface="Arial"/>
                <a:cs typeface="Arial"/>
              </a:rPr>
              <a:t>awdur</a:t>
            </a:r>
            <a:r>
              <a:rPr lang="en-GB">
                <a:latin typeface="Arial"/>
                <a:cs typeface="Arial"/>
              </a:rPr>
              <a:t>, </a:t>
            </a:r>
            <a:r>
              <a:rPr lang="en-GB" err="1">
                <a:latin typeface="Arial"/>
                <a:cs typeface="Arial"/>
              </a:rPr>
              <a:t>blwyddyn</a:t>
            </a:r>
            <a:r>
              <a:rPr lang="en-GB">
                <a:latin typeface="Arial"/>
                <a:cs typeface="Arial"/>
              </a:rPr>
              <a:t> </a:t>
            </a:r>
            <a:r>
              <a:rPr lang="en-GB" err="1">
                <a:latin typeface="Arial"/>
                <a:cs typeface="Arial"/>
              </a:rPr>
              <a:t>cyhoeddi</a:t>
            </a:r>
            <a:r>
              <a:rPr lang="en-GB">
                <a:latin typeface="Arial"/>
                <a:cs typeface="Arial"/>
              </a:rPr>
              <a:t> a </a:t>
            </a:r>
            <a:r>
              <a:rPr lang="en-GB" err="1">
                <a:latin typeface="Arial"/>
                <a:cs typeface="Arial"/>
              </a:rPr>
              <a:t>rhif</a:t>
            </a:r>
            <a:r>
              <a:rPr lang="en-GB">
                <a:latin typeface="Arial"/>
                <a:cs typeface="Arial"/>
              </a:rPr>
              <a:t> </a:t>
            </a:r>
            <a:r>
              <a:rPr lang="en-GB" err="1">
                <a:latin typeface="Arial"/>
                <a:cs typeface="Arial"/>
              </a:rPr>
              <a:t>tudalen</a:t>
            </a:r>
            <a:r>
              <a:rPr lang="en-GB">
                <a:latin typeface="Arial"/>
                <a:cs typeface="Arial"/>
              </a:rPr>
              <a:t>/ </a:t>
            </a:r>
            <a:r>
              <a:rPr lang="en-GB" err="1">
                <a:latin typeface="Arial"/>
                <a:cs typeface="Arial"/>
              </a:rPr>
              <a:t>rhif</a:t>
            </a:r>
            <a:r>
              <a:rPr lang="en-GB">
                <a:latin typeface="Arial"/>
                <a:cs typeface="Arial"/>
              </a:rPr>
              <a:t> </a:t>
            </a:r>
            <a:r>
              <a:rPr lang="en-GB" err="1">
                <a:latin typeface="Arial"/>
                <a:cs typeface="Arial"/>
              </a:rPr>
              <a:t>paragraff</a:t>
            </a:r>
            <a:r>
              <a:rPr lang="en-GB">
                <a:latin typeface="Arial"/>
                <a:cs typeface="Arial"/>
              </a:rPr>
              <a:t> (</a:t>
            </a:r>
            <a:r>
              <a:rPr lang="en-GB" err="1">
                <a:latin typeface="Arial"/>
                <a:cs typeface="Arial"/>
              </a:rPr>
              <a:t>mewn</a:t>
            </a:r>
            <a:r>
              <a:rPr lang="en-GB">
                <a:latin typeface="Arial"/>
                <a:cs typeface="Arial"/>
              </a:rPr>
              <a:t> </a:t>
            </a:r>
            <a:r>
              <a:rPr lang="en-GB" err="1">
                <a:latin typeface="Arial"/>
                <a:cs typeface="Arial"/>
              </a:rPr>
              <a:t>cromfachau</a:t>
            </a:r>
            <a:r>
              <a:rPr lang="en-GB">
                <a:latin typeface="Arial"/>
                <a:cs typeface="Arial"/>
              </a:rPr>
              <a:t> </a:t>
            </a:r>
            <a:r>
              <a:rPr lang="en-GB" err="1">
                <a:latin typeface="Arial"/>
                <a:cs typeface="Arial"/>
              </a:rPr>
              <a:t>crwn</a:t>
            </a:r>
            <a:r>
              <a:rPr lang="en-GB">
                <a:latin typeface="Arial"/>
                <a:cs typeface="Arial"/>
              </a:rPr>
              <a:t>) </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898749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7A65F-A768-9F05-08DE-F18AB2F70830}"/>
              </a:ext>
            </a:extLst>
          </p:cNvPr>
          <p:cNvSpPr>
            <a:spLocks noGrp="1"/>
          </p:cNvSpPr>
          <p:nvPr>
            <p:ph type="title"/>
          </p:nvPr>
        </p:nvSpPr>
        <p:spPr/>
        <p:txBody>
          <a:bodyPr/>
          <a:lstStyle/>
          <a:p>
            <a:pPr algn="ctr"/>
            <a:r>
              <a:rPr lang="en-GB" err="1">
                <a:latin typeface="Arial"/>
                <a:cs typeface="Arial"/>
              </a:rPr>
              <a:t>Esiampl</a:t>
            </a:r>
            <a:r>
              <a:rPr lang="en-GB">
                <a:latin typeface="Arial"/>
                <a:cs typeface="Arial"/>
              </a:rPr>
              <a:t> o </a:t>
            </a:r>
            <a:r>
              <a:rPr lang="en-GB" err="1">
                <a:latin typeface="Arial"/>
                <a:cs typeface="Arial"/>
              </a:rPr>
              <a:t>ddyfyniad</a:t>
            </a:r>
            <a:r>
              <a:rPr lang="en-GB">
                <a:latin typeface="Arial"/>
                <a:cs typeface="Arial"/>
              </a:rPr>
              <a:t> hir</a:t>
            </a:r>
          </a:p>
        </p:txBody>
      </p:sp>
      <p:sp>
        <p:nvSpPr>
          <p:cNvPr id="4" name="Content Placeholder 3">
            <a:extLst>
              <a:ext uri="{FF2B5EF4-FFF2-40B4-BE49-F238E27FC236}">
                <a16:creationId xmlns:a16="http://schemas.microsoft.com/office/drawing/2014/main" id="{4A24E625-A591-903D-4CE2-E86BA4448CEC}"/>
              </a:ext>
            </a:extLst>
          </p:cNvPr>
          <p:cNvSpPr>
            <a:spLocks noGrp="1"/>
          </p:cNvSpPr>
          <p:nvPr>
            <p:ph idx="1"/>
          </p:nvPr>
        </p:nvSpPr>
        <p:spPr>
          <a:xfrm>
            <a:off x="358775" y="1825625"/>
            <a:ext cx="11480800" cy="3576638"/>
          </a:xfrm>
        </p:spPr>
        <p:txBody>
          <a:bodyPr>
            <a:noAutofit/>
          </a:bodyPr>
          <a:lstStyle/>
          <a:p>
            <a:pPr marL="0" indent="0">
              <a:buNone/>
            </a:pPr>
            <a:r>
              <a:rPr lang="en-GB" sz="2400">
                <a:latin typeface="Arial" panose="020B0604020202020204" pitchFamily="34" charset="0"/>
                <a:cs typeface="Arial" panose="020B0604020202020204" pitchFamily="34" charset="0"/>
              </a:rPr>
              <a:t>Mae Davies </a:t>
            </a:r>
            <a:r>
              <a:rPr lang="en-GB" sz="2400" err="1">
                <a:latin typeface="Arial" panose="020B0604020202020204" pitchFamily="34" charset="0"/>
                <a:cs typeface="Arial" panose="020B0604020202020204" pitchFamily="34" charset="0"/>
              </a:rPr>
              <a:t>yn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disgrifio</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manteision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cyfannol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chwarae</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awyr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agored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fel</a:t>
            </a:r>
            <a:r>
              <a:rPr lang="en-GB" sz="2400">
                <a:latin typeface="Arial" panose="020B0604020202020204" pitchFamily="34" charset="0"/>
                <a:cs typeface="Arial" panose="020B0604020202020204" pitchFamily="34" charset="0"/>
              </a:rPr>
              <a:t>: : </a:t>
            </a:r>
          </a:p>
          <a:p>
            <a:endParaRPr lang="en-GB" sz="2400">
              <a:latin typeface="Arial" panose="020B0604020202020204" pitchFamily="34" charset="0"/>
              <a:cs typeface="Arial" panose="020B0604020202020204" pitchFamily="34" charset="0"/>
            </a:endParaRPr>
          </a:p>
          <a:p>
            <a:pPr marL="914400" lvl="2" indent="0">
              <a:buNone/>
            </a:pPr>
            <a:r>
              <a:rPr lang="en-GB" sz="2400">
                <a:latin typeface="Arial" panose="020B0604020202020204" pitchFamily="34" charset="0"/>
                <a:cs typeface="Arial" panose="020B0604020202020204" pitchFamily="34" charset="0"/>
              </a:rPr>
              <a:t>Mae plant </a:t>
            </a:r>
            <a:r>
              <a:rPr lang="en-GB" sz="2400" err="1">
                <a:latin typeface="Arial" panose="020B0604020202020204" pitchFamily="34" charset="0"/>
                <a:cs typeface="Arial" panose="020B0604020202020204" pitchFamily="34" charset="0"/>
              </a:rPr>
              <a:t>yn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cael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cyfle</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i</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archwilio</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darganfod</a:t>
            </a:r>
            <a:r>
              <a:rPr lang="en-GB" sz="2400">
                <a:latin typeface="Arial" panose="020B0604020202020204" pitchFamily="34" charset="0"/>
                <a:cs typeface="Arial" panose="020B0604020202020204" pitchFamily="34" charset="0"/>
              </a:rPr>
              <a:t> a </a:t>
            </a:r>
            <a:r>
              <a:rPr lang="en-GB" sz="2400" err="1">
                <a:latin typeface="Arial" panose="020B0604020202020204" pitchFamily="34" charset="0"/>
                <a:cs typeface="Arial" panose="020B0604020202020204" pitchFamily="34" charset="0"/>
              </a:rPr>
              <a:t>datblygu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chwilfrydedd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Wrth</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wneud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hynny</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mae</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modd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cynnau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eu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hunanhyder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eiddgarwch</a:t>
            </a:r>
            <a:r>
              <a:rPr lang="en-GB" sz="2400">
                <a:latin typeface="Arial" panose="020B0604020202020204" pitchFamily="34" charset="0"/>
                <a:cs typeface="Arial" panose="020B0604020202020204" pitchFamily="34" charset="0"/>
              </a:rPr>
              <a:t> i </a:t>
            </a:r>
            <a:r>
              <a:rPr lang="en-GB" sz="2400" err="1">
                <a:latin typeface="Arial" panose="020B0604020202020204" pitchFamily="34" charset="0"/>
                <a:cs typeface="Arial" panose="020B0604020202020204" pitchFamily="34" charset="0"/>
              </a:rPr>
              <a:t>ddysgu</a:t>
            </a:r>
            <a:r>
              <a:rPr lang="en-GB" sz="2400">
                <a:latin typeface="Arial" panose="020B0604020202020204" pitchFamily="34" charset="0"/>
                <a:cs typeface="Arial" panose="020B0604020202020204" pitchFamily="34" charset="0"/>
              </a:rPr>
              <a:t>.  Mae </a:t>
            </a:r>
            <a:r>
              <a:rPr lang="en-GB" sz="2400" err="1">
                <a:latin typeface="Arial" panose="020B0604020202020204" pitchFamily="34" charset="0"/>
                <a:cs typeface="Arial" panose="020B0604020202020204" pitchFamily="34" charset="0"/>
              </a:rPr>
              <a:t>eu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datblygiad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corfforol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cymdeithasol,emosiynol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iaith</a:t>
            </a:r>
            <a:r>
              <a:rPr lang="en-GB" sz="2400">
                <a:latin typeface="Arial" panose="020B0604020202020204" pitchFamily="34" charset="0"/>
                <a:cs typeface="Arial" panose="020B0604020202020204" pitchFamily="34" charset="0"/>
              </a:rPr>
              <a:t> a </a:t>
            </a:r>
            <a:r>
              <a:rPr lang="en-GB" sz="2400" err="1">
                <a:latin typeface="Arial" panose="020B0604020202020204" pitchFamily="34" charset="0"/>
                <a:cs typeface="Arial" panose="020B0604020202020204" pitchFamily="34" charset="0"/>
              </a:rPr>
              <a:t>gwybyddol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cael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eu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cefnogi'n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ddi-dor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gyda'i</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gilydd</a:t>
            </a:r>
            <a:r>
              <a:rPr lang="en-GB" sz="2400">
                <a:latin typeface="Arial" panose="020B0604020202020204" pitchFamily="34" charset="0"/>
                <a:cs typeface="Arial" panose="020B0604020202020204" pitchFamily="34" charset="0"/>
              </a:rPr>
              <a:t> ac </a:t>
            </a:r>
            <a:r>
              <a:rPr lang="en-GB" sz="2400" err="1">
                <a:latin typeface="Arial" panose="020B0604020202020204" pitchFamily="34" charset="0"/>
                <a:cs typeface="Arial" panose="020B0604020202020204" pitchFamily="34" charset="0"/>
              </a:rPr>
              <a:t>nid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fel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darnau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gwahanol</a:t>
            </a:r>
            <a:r>
              <a:rPr lang="en-GB" sz="2400">
                <a:latin typeface="Arial" panose="020B0604020202020204" pitchFamily="34" charset="0"/>
                <a:cs typeface="Arial" panose="020B0604020202020204" pitchFamily="34" charset="0"/>
              </a:rPr>
              <a:t> ac </a:t>
            </a:r>
            <a:r>
              <a:rPr lang="en-GB" sz="2400" err="1">
                <a:latin typeface="Arial" panose="020B0604020202020204" pitchFamily="34" charset="0"/>
                <a:cs typeface="Arial" panose="020B0604020202020204" pitchFamily="34" charset="0"/>
              </a:rPr>
              <a:t>ar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wahân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o'u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profiadau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chwarae</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Dylid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ystyried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awyr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agored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amgylchedd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dysgu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sylweddol</a:t>
            </a:r>
            <a:r>
              <a:rPr lang="en-GB" sz="2400">
                <a:latin typeface="Arial" panose="020B0604020202020204" pitchFamily="34" charset="0"/>
                <a:cs typeface="Arial" panose="020B0604020202020204" pitchFamily="34" charset="0"/>
              </a:rPr>
              <a:t> a </a:t>
            </a:r>
            <a:r>
              <a:rPr lang="en-GB" sz="2400" err="1">
                <a:latin typeface="Arial" panose="020B0604020202020204" pitchFamily="34" charset="0"/>
                <a:cs typeface="Arial" panose="020B0604020202020204" pitchFamily="34" charset="0"/>
              </a:rPr>
              <a:t>hanfodol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i</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blant</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ifanc</a:t>
            </a:r>
            <a:r>
              <a:rPr lang="en-GB" sz="2400">
                <a:latin typeface="Arial" panose="020B0604020202020204" pitchFamily="34" charset="0"/>
                <a:cs typeface="Arial" panose="020B0604020202020204" pitchFamily="34" charset="0"/>
              </a:rPr>
              <a:t>.  </a:t>
            </a:r>
          </a:p>
          <a:p>
            <a:pPr marL="914400" lvl="2" indent="0">
              <a:buNone/>
            </a:pPr>
            <a:r>
              <a:rPr lang="en-GB" sz="2400">
                <a:latin typeface="Arial" panose="020B0604020202020204" pitchFamily="34" charset="0"/>
                <a:cs typeface="Arial" panose="020B0604020202020204" pitchFamily="34" charset="0"/>
              </a:rPr>
              <a:t>    			                (Davies, 2021, t. 553)</a:t>
            </a:r>
          </a:p>
        </p:txBody>
      </p:sp>
    </p:spTree>
    <p:extLst>
      <p:ext uri="{BB962C8B-B14F-4D97-AF65-F5344CB8AC3E}">
        <p14:creationId xmlns:p14="http://schemas.microsoft.com/office/powerpoint/2010/main" val="32907388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AA72D-EBAD-37DF-8473-F72FAF049DAD}"/>
              </a:ext>
            </a:extLst>
          </p:cNvPr>
          <p:cNvSpPr>
            <a:spLocks noGrp="1"/>
          </p:cNvSpPr>
          <p:nvPr>
            <p:ph type="title"/>
          </p:nvPr>
        </p:nvSpPr>
        <p:spPr/>
        <p:txBody>
          <a:bodyPr/>
          <a:lstStyle/>
          <a:p>
            <a:pPr algn="ctr"/>
            <a:r>
              <a:rPr lang="en-GB">
                <a:solidFill>
                  <a:schemeClr val="accent1">
                    <a:lumMod val="75000"/>
                  </a:schemeClr>
                </a:solidFill>
                <a:latin typeface="Arial" panose="020B0604020202020204" pitchFamily="34" charset="0"/>
                <a:cs typeface="Arial" panose="020B0604020202020204" pitchFamily="34" charset="0"/>
              </a:rPr>
              <a:t>Example of a long quote</a:t>
            </a:r>
          </a:p>
        </p:txBody>
      </p:sp>
      <p:sp>
        <p:nvSpPr>
          <p:cNvPr id="4" name="Content Placeholder 3">
            <a:extLst>
              <a:ext uri="{FF2B5EF4-FFF2-40B4-BE49-F238E27FC236}">
                <a16:creationId xmlns:a16="http://schemas.microsoft.com/office/drawing/2014/main" id="{147D7F88-83A8-C30A-64C1-88541FC0A53F}"/>
              </a:ext>
            </a:extLst>
          </p:cNvPr>
          <p:cNvSpPr>
            <a:spLocks noGrp="1"/>
          </p:cNvSpPr>
          <p:nvPr>
            <p:ph idx="1"/>
          </p:nvPr>
        </p:nvSpPr>
        <p:spPr>
          <a:xfrm>
            <a:off x="358775" y="1825625"/>
            <a:ext cx="11480800" cy="3576638"/>
          </a:xfrm>
        </p:spPr>
        <p:txBody>
          <a:bodyPr>
            <a:normAutofit/>
          </a:bodyPr>
          <a:lstStyle/>
          <a:p>
            <a:pPr marL="0" indent="0">
              <a:buNone/>
            </a:pPr>
            <a:r>
              <a:rPr lang="en-GB" sz="2400">
                <a:solidFill>
                  <a:schemeClr val="accent1">
                    <a:lumMod val="75000"/>
                  </a:schemeClr>
                </a:solidFill>
                <a:latin typeface="Arial" panose="020B0604020202020204" pitchFamily="34" charset="0"/>
                <a:cs typeface="Arial" panose="020B0604020202020204" pitchFamily="34" charset="0"/>
              </a:rPr>
              <a:t>Davies describes the holistic benefits of outdoor play as : </a:t>
            </a:r>
          </a:p>
          <a:p>
            <a:pPr marL="914400" lvl="2" indent="0">
              <a:buNone/>
            </a:pPr>
            <a:endParaRPr lang="en-GB" sz="2400">
              <a:solidFill>
                <a:schemeClr val="accent1">
                  <a:lumMod val="75000"/>
                </a:schemeClr>
              </a:solidFill>
              <a:latin typeface="Arial" panose="020B0604020202020204" pitchFamily="34" charset="0"/>
              <a:cs typeface="Arial" panose="020B0604020202020204" pitchFamily="34" charset="0"/>
            </a:endParaRPr>
          </a:p>
          <a:p>
            <a:pPr marL="914400" lvl="2" indent="0">
              <a:buNone/>
            </a:pPr>
            <a:r>
              <a:rPr lang="en-GB" sz="2400">
                <a:solidFill>
                  <a:schemeClr val="accent1">
                    <a:lumMod val="75000"/>
                  </a:schemeClr>
                </a:solidFill>
                <a:latin typeface="Arial" panose="020B0604020202020204" pitchFamily="34" charset="0"/>
                <a:cs typeface="Arial" panose="020B0604020202020204" pitchFamily="34" charset="0"/>
              </a:rPr>
              <a:t>Children have an opportunity to explore, discover and develop curiosity. In doing so their self-confidence and eagerness to learn can be ignited.  Their physical, social , emotional, language and cognitive development are being supported seamlessly together and not as distinct and separate parts of their play experiences. The outdoors should be considered a significant and essential learning environment for young children.</a:t>
            </a:r>
          </a:p>
          <a:p>
            <a:pPr marL="914400" lvl="2" indent="0">
              <a:buNone/>
            </a:pPr>
            <a:r>
              <a:rPr lang="en-GB" sz="2400">
                <a:solidFill>
                  <a:schemeClr val="accent1">
                    <a:lumMod val="75000"/>
                  </a:schemeClr>
                </a:solidFill>
                <a:latin typeface="Arial" panose="020B0604020202020204" pitchFamily="34" charset="0"/>
                <a:cs typeface="Arial" panose="020B0604020202020204" pitchFamily="34" charset="0"/>
              </a:rPr>
              <a:t>				       (Davies, 2021, p. 553)</a:t>
            </a:r>
          </a:p>
        </p:txBody>
      </p:sp>
    </p:spTree>
    <p:extLst>
      <p:ext uri="{BB962C8B-B14F-4D97-AF65-F5344CB8AC3E}">
        <p14:creationId xmlns:p14="http://schemas.microsoft.com/office/powerpoint/2010/main" val="7047927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4CCCF-8DC0-1A1E-0082-038B86C582EB}"/>
              </a:ext>
            </a:extLst>
          </p:cNvPr>
          <p:cNvSpPr>
            <a:spLocks noGrp="1"/>
          </p:cNvSpPr>
          <p:nvPr>
            <p:ph type="title"/>
          </p:nvPr>
        </p:nvSpPr>
        <p:spPr/>
        <p:txBody>
          <a:bodyPr>
            <a:normAutofit/>
          </a:bodyPr>
          <a:lstStyle/>
          <a:p>
            <a:pPr algn="ctr"/>
            <a:r>
              <a:rPr lang="en-GB" err="1">
                <a:latin typeface="Arial" panose="020B0604020202020204" pitchFamily="34" charset="0"/>
                <a:cs typeface="Arial" panose="020B0604020202020204" pitchFamily="34" charset="0"/>
              </a:rPr>
              <a:t>Dyfyniad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byr</a:t>
            </a:r>
            <a:r>
              <a:rPr lang="en-GB">
                <a:latin typeface="Arial" panose="020B0604020202020204" pitchFamily="34" charset="0"/>
                <a:cs typeface="Arial" panose="020B0604020202020204" pitchFamily="34" charset="0"/>
              </a:rPr>
              <a:t> – </a:t>
            </a:r>
            <a:r>
              <a:rPr lang="en-GB" err="1">
                <a:latin typeface="Arial" panose="020B0604020202020204" pitchFamily="34" charset="0"/>
                <a:cs typeface="Arial" panose="020B0604020202020204" pitchFamily="34" charset="0"/>
              </a:rPr>
              <a:t>fformatio</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mewn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testun</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Short Quotation – formatting in text</a:t>
            </a:r>
          </a:p>
        </p:txBody>
      </p:sp>
      <p:sp>
        <p:nvSpPr>
          <p:cNvPr id="3" name="Content Placeholder 2">
            <a:extLst>
              <a:ext uri="{FF2B5EF4-FFF2-40B4-BE49-F238E27FC236}">
                <a16:creationId xmlns:a16="http://schemas.microsoft.com/office/drawing/2014/main" id="{F8385A7A-1B7B-0BFD-E1E4-8112D7FD559F}"/>
              </a:ext>
            </a:extLst>
          </p:cNvPr>
          <p:cNvSpPr>
            <a:spLocks noGrp="1"/>
          </p:cNvSpPr>
          <p:nvPr>
            <p:ph idx="1"/>
          </p:nvPr>
        </p:nvSpPr>
        <p:spPr>
          <a:xfrm>
            <a:off x="6281509" y="2308602"/>
            <a:ext cx="5910491" cy="3575934"/>
          </a:xfrm>
        </p:spPr>
        <p:txBody>
          <a:bodyPr>
            <a:normAutofit lnSpcReduction="10000"/>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Short quotation – </a:t>
            </a:r>
          </a:p>
          <a:p>
            <a:r>
              <a:rPr lang="en-GB">
                <a:solidFill>
                  <a:schemeClr val="accent1">
                    <a:lumMod val="75000"/>
                  </a:schemeClr>
                </a:solidFill>
                <a:latin typeface="Arial" panose="020B0604020202020204" pitchFamily="34" charset="0"/>
                <a:cs typeface="Arial" panose="020B0604020202020204" pitchFamily="34" charset="0"/>
              </a:rPr>
              <a:t>Up to 30 words or 2 lines </a:t>
            </a:r>
          </a:p>
          <a:p>
            <a:pPr marL="0" indent="0">
              <a:buNone/>
            </a:pPr>
            <a:r>
              <a:rPr lang="en-GB">
                <a:solidFill>
                  <a:schemeClr val="accent1">
                    <a:lumMod val="75000"/>
                  </a:schemeClr>
                </a:solidFill>
                <a:latin typeface="Arial" panose="020B0604020202020204" pitchFamily="34" charset="0"/>
                <a:cs typeface="Arial" panose="020B0604020202020204" pitchFamily="34" charset="0"/>
              </a:rPr>
              <a:t>• Include in the body of text</a:t>
            </a:r>
          </a:p>
          <a:p>
            <a:pPr marL="0" indent="0">
              <a:buNone/>
            </a:pPr>
            <a:r>
              <a:rPr lang="en-GB">
                <a:solidFill>
                  <a:schemeClr val="accent1">
                    <a:lumMod val="75000"/>
                  </a:schemeClr>
                </a:solidFill>
                <a:latin typeface="Arial" panose="020B0604020202020204" pitchFamily="34" charset="0"/>
                <a:cs typeface="Arial" panose="020B0604020202020204" pitchFamily="34" charset="0"/>
              </a:rPr>
              <a:t>• Enclose in double quotation marks</a:t>
            </a:r>
          </a:p>
          <a:p>
            <a:pPr marL="0" indent="0">
              <a:buNone/>
            </a:pPr>
            <a:r>
              <a:rPr lang="en-GB">
                <a:solidFill>
                  <a:schemeClr val="accent1">
                    <a:lumMod val="75000"/>
                  </a:schemeClr>
                </a:solidFill>
                <a:latin typeface="Arial" panose="020B0604020202020204" pitchFamily="34" charset="0"/>
                <a:cs typeface="Arial" panose="020B0604020202020204" pitchFamily="34" charset="0"/>
              </a:rPr>
              <a:t>• Author’s surname, year of publication and page number / paragraph number (in round brackets)</a:t>
            </a:r>
          </a:p>
        </p:txBody>
      </p:sp>
      <p:sp>
        <p:nvSpPr>
          <p:cNvPr id="4" name="Content Placeholder 2">
            <a:extLst>
              <a:ext uri="{FF2B5EF4-FFF2-40B4-BE49-F238E27FC236}">
                <a16:creationId xmlns:a16="http://schemas.microsoft.com/office/drawing/2014/main" id="{E8873ADE-0CE1-C460-05D4-A8D3568DEB93}"/>
              </a:ext>
            </a:extLst>
          </p:cNvPr>
          <p:cNvSpPr txBox="1">
            <a:spLocks/>
          </p:cNvSpPr>
          <p:nvPr/>
        </p:nvSpPr>
        <p:spPr>
          <a:xfrm>
            <a:off x="185509" y="2308602"/>
            <a:ext cx="5910491"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latin typeface="Arial" panose="020B0604020202020204" pitchFamily="34" charset="0"/>
                <a:cs typeface="Arial" panose="020B0604020202020204" pitchFamily="34" charset="0"/>
              </a:rPr>
              <a:t>Dyfyniad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byr</a:t>
            </a:r>
            <a:r>
              <a:rPr lang="en-GB">
                <a:latin typeface="Arial" panose="020B0604020202020204" pitchFamily="34" charset="0"/>
                <a:cs typeface="Arial" panose="020B0604020202020204" pitchFamily="34" charset="0"/>
              </a:rPr>
              <a:t> – </a:t>
            </a:r>
          </a:p>
          <a:p>
            <a:r>
              <a:rPr lang="en-GB" err="1">
                <a:latin typeface="Arial" panose="020B0604020202020204" pitchFamily="34" charset="0"/>
                <a:cs typeface="Arial" panose="020B0604020202020204" pitchFamily="34" charset="0"/>
              </a:rPr>
              <a:t>Hyd</a:t>
            </a:r>
            <a:r>
              <a:rPr lang="en-GB">
                <a:latin typeface="Arial" panose="020B0604020202020204" pitchFamily="34" charset="0"/>
                <a:cs typeface="Arial" panose="020B0604020202020204" pitchFamily="34" charset="0"/>
              </a:rPr>
              <a:t> at 30 o </a:t>
            </a:r>
            <a:r>
              <a:rPr lang="en-GB" err="1">
                <a:latin typeface="Arial" panose="020B0604020202020204" pitchFamily="34" charset="0"/>
                <a:cs typeface="Arial" panose="020B0604020202020204" pitchFamily="34" charset="0"/>
              </a:rPr>
              <a:t>eiriau</a:t>
            </a:r>
            <a:r>
              <a:rPr lang="en-GB">
                <a:latin typeface="Arial" panose="020B0604020202020204" pitchFamily="34" charset="0"/>
                <a:cs typeface="Arial" panose="020B0604020202020204" pitchFamily="34" charset="0"/>
              </a:rPr>
              <a:t> neu 2 </a:t>
            </a:r>
            <a:r>
              <a:rPr lang="en-GB" err="1">
                <a:latin typeface="Arial" panose="020B0604020202020204" pitchFamily="34" charset="0"/>
                <a:cs typeface="Arial" panose="020B0604020202020204" pitchFamily="34" charset="0"/>
              </a:rPr>
              <a:t>linell</a:t>
            </a:r>
            <a:r>
              <a:rPr lang="en-GB">
                <a:latin typeface="Arial" panose="020B0604020202020204" pitchFamily="34" charset="0"/>
                <a:cs typeface="Arial" panose="020B0604020202020204" pitchFamily="34" charset="0"/>
              </a:rPr>
              <a:t>  </a:t>
            </a:r>
          </a:p>
          <a:p>
            <a:pPr marL="0" indent="0">
              <a:buFont typeface="Arial" panose="020B0604020202020204" pitchFamily="34" charset="0"/>
              <a:buNone/>
            </a:pP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Cynnwys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nghorff</a:t>
            </a:r>
            <a:r>
              <a:rPr lang="en-GB">
                <a:latin typeface="Arial" panose="020B0604020202020204" pitchFamily="34" charset="0"/>
                <a:cs typeface="Arial" panose="020B0604020202020204" pitchFamily="34" charset="0"/>
              </a:rPr>
              <a:t> y </a:t>
            </a:r>
            <a:r>
              <a:rPr lang="en-GB" err="1">
                <a:latin typeface="Arial" panose="020B0604020202020204" pitchFamily="34" charset="0"/>
                <a:cs typeface="Arial" panose="020B0604020202020204" pitchFamily="34" charset="0"/>
              </a:rPr>
              <a:t>testun</a:t>
            </a:r>
            <a:endParaRPr lang="en-GB">
              <a:latin typeface="Arial" panose="020B0604020202020204" pitchFamily="34" charset="0"/>
              <a:cs typeface="Arial" panose="020B0604020202020204" pitchFamily="34" charset="0"/>
            </a:endParaRPr>
          </a:p>
          <a:p>
            <a:r>
              <a:rPr lang="en-GB" err="1">
                <a:latin typeface="Arial" panose="020B0604020202020204" pitchFamily="34" charset="0"/>
                <a:cs typeface="Arial" panose="020B0604020202020204" pitchFamily="34" charset="0"/>
              </a:rPr>
              <a:t>Amgaewch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mewn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dyfynodau</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dwbl</a:t>
            </a:r>
            <a:endParaRPr lang="en-GB">
              <a:latin typeface="Arial" panose="020B0604020202020204" pitchFamily="34" charset="0"/>
              <a:cs typeface="Arial" panose="020B0604020202020204" pitchFamily="34" charset="0"/>
            </a:endParaRPr>
          </a:p>
          <a:p>
            <a:pPr marL="0" indent="0">
              <a:buFont typeface="Arial" panose="020B0604020202020204" pitchFamily="34" charset="0"/>
              <a:buNone/>
            </a:pPr>
            <a:r>
              <a:rPr lang="en-GB">
                <a:latin typeface="Arial" panose="020B0604020202020204" pitchFamily="34" charset="0"/>
                <a:cs typeface="Arial" panose="020B0604020202020204" pitchFamily="34" charset="0"/>
              </a:rPr>
              <a:t>• Enw’r </a:t>
            </a:r>
            <a:r>
              <a:rPr lang="en-GB" err="1">
                <a:latin typeface="Arial" panose="020B0604020202020204" pitchFamily="34" charset="0"/>
                <a:cs typeface="Arial" panose="020B0604020202020204" pitchFamily="34" charset="0"/>
              </a:rPr>
              <a:t>awdur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cyhoeddi</a:t>
            </a:r>
            <a:r>
              <a:rPr lang="en-GB">
                <a:latin typeface="Arial" panose="020B0604020202020204" pitchFamily="34" charset="0"/>
                <a:cs typeface="Arial" panose="020B0604020202020204" pitchFamily="34" charset="0"/>
              </a:rPr>
              <a:t> a </a:t>
            </a:r>
            <a:r>
              <a:rPr lang="en-GB" err="1">
                <a:latin typeface="Arial" panose="020B0604020202020204" pitchFamily="34" charset="0"/>
                <a:cs typeface="Arial" panose="020B0604020202020204" pitchFamily="34" charset="0"/>
              </a:rPr>
              <a:t>rhif</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tudalen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rhif</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paragraff</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comfachau</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rownd</a:t>
            </a:r>
            <a:r>
              <a:rPr lang="en-GB">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7413909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ACE217-2DE2-23E3-30C8-255BC5762AAA}"/>
              </a:ext>
            </a:extLst>
          </p:cNvPr>
          <p:cNvSpPr>
            <a:spLocks noGrp="1"/>
          </p:cNvSpPr>
          <p:nvPr>
            <p:ph type="title"/>
          </p:nvPr>
        </p:nvSpPr>
        <p:spPr/>
        <p:txBody>
          <a:bodyPr/>
          <a:lstStyle/>
          <a:p>
            <a:pPr algn="ctr"/>
            <a:r>
              <a:rPr lang="en-GB" err="1">
                <a:latin typeface="Arial"/>
                <a:cs typeface="Arial"/>
              </a:rPr>
              <a:t>Esiampl</a:t>
            </a:r>
            <a:r>
              <a:rPr lang="en-GB">
                <a:latin typeface="Arial"/>
                <a:cs typeface="Arial"/>
              </a:rPr>
              <a:t> o </a:t>
            </a:r>
            <a:r>
              <a:rPr lang="en-GB" err="1">
                <a:latin typeface="Arial"/>
                <a:cs typeface="Arial"/>
              </a:rPr>
              <a:t>ddyfyniad</a:t>
            </a:r>
            <a:r>
              <a:rPr lang="en-GB">
                <a:latin typeface="Arial"/>
                <a:cs typeface="Arial"/>
              </a:rPr>
              <a:t> </a:t>
            </a:r>
            <a:r>
              <a:rPr lang="cy-GB" altLang="cy-GB" sz="4400" kern="0">
                <a:solidFill>
                  <a:srgbClr val="000000"/>
                </a:solidFill>
                <a:latin typeface="Arial"/>
                <a:ea typeface="ＭＳ Ｐゴシック"/>
                <a:cs typeface="Arial"/>
              </a:rPr>
              <a:t>byr</a:t>
            </a:r>
            <a:endParaRPr lang="en-GB">
              <a:latin typeface="Arial"/>
              <a:ea typeface="ＭＳ Ｐゴシック"/>
              <a:cs typeface="Arial"/>
            </a:endParaRPr>
          </a:p>
        </p:txBody>
      </p:sp>
      <p:sp>
        <p:nvSpPr>
          <p:cNvPr id="3" name="Content Placeholder 2">
            <a:extLst>
              <a:ext uri="{FF2B5EF4-FFF2-40B4-BE49-F238E27FC236}">
                <a16:creationId xmlns:a16="http://schemas.microsoft.com/office/drawing/2014/main" id="{139569CE-3540-75B0-6367-F4F7D5A75C02}"/>
              </a:ext>
            </a:extLst>
          </p:cNvPr>
          <p:cNvSpPr>
            <a:spLocks noGrp="1"/>
          </p:cNvSpPr>
          <p:nvPr>
            <p:ph idx="1"/>
          </p:nvPr>
        </p:nvSpPr>
        <p:spPr/>
        <p:txBody>
          <a:bodyPr/>
          <a:lstStyle/>
          <a:p>
            <a:pPr marL="0" indent="0">
              <a:buNone/>
            </a:pPr>
            <a:r>
              <a:rPr lang="cy-GB" altLang="cy-GB" kern="0">
                <a:solidFill>
                  <a:srgbClr val="000000"/>
                </a:solidFill>
                <a:latin typeface="Arial" panose="020B0604020202020204" pitchFamily="34" charset="0"/>
                <a:ea typeface="ＭＳ Ｐゴシック" charset="-128"/>
              </a:rPr>
              <a:t>Awgryma Jones (2008, t. 57) “a </a:t>
            </a:r>
            <a:r>
              <a:rPr lang="cy-GB" altLang="cy-GB" kern="0" err="1">
                <a:solidFill>
                  <a:srgbClr val="000000"/>
                </a:solidFill>
                <a:latin typeface="Arial" panose="020B0604020202020204" pitchFamily="34" charset="0"/>
                <a:ea typeface="ＭＳ Ｐゴシック" charset="-128"/>
              </a:rPr>
              <a:t>child</a:t>
            </a:r>
            <a:r>
              <a:rPr lang="cy-GB" altLang="cy-GB" kern="0">
                <a:solidFill>
                  <a:srgbClr val="000000"/>
                </a:solidFill>
                <a:latin typeface="Arial" panose="020B0604020202020204" pitchFamily="34" charset="0"/>
                <a:ea typeface="ＭＳ Ｐゴシック" charset="-128"/>
              </a:rPr>
              <a:t> </a:t>
            </a:r>
            <a:r>
              <a:rPr lang="cy-GB" altLang="cy-GB" kern="0" err="1">
                <a:solidFill>
                  <a:srgbClr val="000000"/>
                </a:solidFill>
                <a:latin typeface="Arial" panose="020B0604020202020204" pitchFamily="34" charset="0"/>
                <a:ea typeface="ＭＳ Ｐゴシック" charset="-128"/>
              </a:rPr>
              <a:t>responds</a:t>
            </a:r>
            <a:r>
              <a:rPr lang="cy-GB" altLang="cy-GB" kern="0">
                <a:solidFill>
                  <a:srgbClr val="000000"/>
                </a:solidFill>
                <a:latin typeface="Arial" panose="020B0604020202020204" pitchFamily="34" charset="0"/>
                <a:ea typeface="ＭＳ Ｐゴシック" charset="-128"/>
              </a:rPr>
              <a:t> </a:t>
            </a:r>
            <a:r>
              <a:rPr lang="cy-GB" altLang="cy-GB" kern="0" err="1">
                <a:solidFill>
                  <a:srgbClr val="000000"/>
                </a:solidFill>
                <a:latin typeface="Arial" panose="020B0604020202020204" pitchFamily="34" charset="0"/>
                <a:ea typeface="ＭＳ Ｐゴシック" charset="-128"/>
              </a:rPr>
              <a:t>positively</a:t>
            </a:r>
            <a:r>
              <a:rPr lang="cy-GB" altLang="cy-GB" kern="0">
                <a:solidFill>
                  <a:srgbClr val="000000"/>
                </a:solidFill>
                <a:latin typeface="Arial" panose="020B0604020202020204" pitchFamily="34" charset="0"/>
                <a:ea typeface="ＭＳ Ｐゴシック" charset="-128"/>
              </a:rPr>
              <a:t> to </a:t>
            </a:r>
            <a:r>
              <a:rPr lang="cy-GB" altLang="cy-GB" kern="0" err="1">
                <a:solidFill>
                  <a:srgbClr val="000000"/>
                </a:solidFill>
                <a:latin typeface="Arial" panose="020B0604020202020204" pitchFamily="34" charset="0"/>
                <a:ea typeface="ＭＳ Ｐゴシック" charset="-128"/>
              </a:rPr>
              <a:t>outdoor</a:t>
            </a:r>
            <a:r>
              <a:rPr lang="cy-GB" altLang="cy-GB" kern="0">
                <a:solidFill>
                  <a:srgbClr val="000000"/>
                </a:solidFill>
                <a:latin typeface="Arial" panose="020B0604020202020204" pitchFamily="34" charset="0"/>
                <a:ea typeface="ＭＳ Ｐゴシック" charset="-128"/>
              </a:rPr>
              <a:t> </a:t>
            </a:r>
            <a:r>
              <a:rPr lang="cy-GB" altLang="cy-GB" kern="0" err="1">
                <a:solidFill>
                  <a:srgbClr val="000000"/>
                </a:solidFill>
                <a:latin typeface="Arial" panose="020B0604020202020204" pitchFamily="34" charset="0"/>
                <a:ea typeface="ＭＳ Ｐゴシック" charset="-128"/>
              </a:rPr>
              <a:t>experience</a:t>
            </a:r>
            <a:r>
              <a:rPr lang="cy-GB" altLang="cy-GB" kern="0">
                <a:solidFill>
                  <a:srgbClr val="000000"/>
                </a:solidFill>
                <a:latin typeface="Arial" panose="020B0604020202020204" pitchFamily="34" charset="0"/>
                <a:ea typeface="ＭＳ Ｐゴシック" charset="-128"/>
              </a:rPr>
              <a:t>” ac felly dylid annog plant i gymryd rhan mewn gweithgareddau awyr agored.</a:t>
            </a:r>
          </a:p>
          <a:p>
            <a:pPr marL="0" indent="0">
              <a:buNone/>
            </a:pPr>
            <a:endParaRPr lang="en-GB"/>
          </a:p>
        </p:txBody>
      </p:sp>
    </p:spTree>
    <p:extLst>
      <p:ext uri="{BB962C8B-B14F-4D97-AF65-F5344CB8AC3E}">
        <p14:creationId xmlns:p14="http://schemas.microsoft.com/office/powerpoint/2010/main" val="24728016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98E96-9733-00FB-5F76-C424ABC9F2FA}"/>
              </a:ext>
            </a:extLst>
          </p:cNvPr>
          <p:cNvSpPr>
            <a:spLocks noGrp="1"/>
          </p:cNvSpPr>
          <p:nvPr>
            <p:ph type="title"/>
          </p:nvPr>
        </p:nvSpPr>
        <p:spPr/>
        <p:txBody>
          <a:bodyPr/>
          <a:lstStyle/>
          <a:p>
            <a:pPr algn="ctr"/>
            <a:r>
              <a:rPr lang="en-GB" altLang="cy-GB" kern="0">
                <a:solidFill>
                  <a:schemeClr val="accent1">
                    <a:lumMod val="75000"/>
                  </a:schemeClr>
                </a:solidFill>
                <a:latin typeface="Arial" panose="020B0604020202020204" pitchFamily="34" charset="0"/>
                <a:ea typeface="ＭＳ Ｐゴシック" charset="-128"/>
              </a:rPr>
              <a:t>Example of a s</a:t>
            </a:r>
            <a:r>
              <a:rPr lang="en-GB" altLang="cy-GB" sz="4400" kern="0">
                <a:solidFill>
                  <a:schemeClr val="accent1">
                    <a:lumMod val="75000"/>
                  </a:schemeClr>
                </a:solidFill>
                <a:latin typeface="Arial" panose="020B0604020202020204" pitchFamily="34" charset="0"/>
                <a:ea typeface="ＭＳ Ｐゴシック" charset="-128"/>
              </a:rPr>
              <a:t>hort quote</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BD53E462-98D8-F804-F8D5-AD01D182A5CF}"/>
              </a:ext>
            </a:extLst>
          </p:cNvPr>
          <p:cNvSpPr>
            <a:spLocks noGrp="1"/>
          </p:cNvSpPr>
          <p:nvPr>
            <p:ph idx="1"/>
          </p:nvPr>
        </p:nvSpPr>
        <p:spPr/>
        <p:txBody>
          <a:bodyPr/>
          <a:lstStyle/>
          <a:p>
            <a:pPr marL="0" indent="0">
              <a:buNone/>
            </a:pPr>
            <a:r>
              <a:rPr lang="cy-GB" altLang="cy-GB" kern="0">
                <a:solidFill>
                  <a:schemeClr val="accent1">
                    <a:lumMod val="75000"/>
                  </a:schemeClr>
                </a:solidFill>
                <a:latin typeface="Arial" panose="020B0604020202020204" pitchFamily="34" charset="0"/>
                <a:ea typeface="ＭＳ Ｐゴシック" charset="-128"/>
              </a:rPr>
              <a:t>Jones (2008, p. 57) </a:t>
            </a:r>
            <a:r>
              <a:rPr lang="cy-GB" altLang="cy-GB" kern="0" err="1">
                <a:solidFill>
                  <a:schemeClr val="accent1">
                    <a:lumMod val="75000"/>
                  </a:schemeClr>
                </a:solidFill>
                <a:latin typeface="Arial" panose="020B0604020202020204" pitchFamily="34" charset="0"/>
                <a:ea typeface="ＭＳ Ｐゴシック" charset="-128"/>
              </a:rPr>
              <a:t>suggests</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that</a:t>
            </a:r>
            <a:r>
              <a:rPr lang="cy-GB" altLang="cy-GB" kern="0">
                <a:solidFill>
                  <a:schemeClr val="accent1">
                    <a:lumMod val="75000"/>
                  </a:schemeClr>
                </a:solidFill>
                <a:latin typeface="Arial" panose="020B0604020202020204" pitchFamily="34" charset="0"/>
                <a:ea typeface="ＭＳ Ｐゴシック" charset="-128"/>
              </a:rPr>
              <a:t> a “</a:t>
            </a:r>
            <a:r>
              <a:rPr lang="cy-GB" altLang="cy-GB" kern="0" err="1">
                <a:solidFill>
                  <a:schemeClr val="accent1">
                    <a:lumMod val="75000"/>
                  </a:schemeClr>
                </a:solidFill>
                <a:latin typeface="Arial" panose="020B0604020202020204" pitchFamily="34" charset="0"/>
                <a:ea typeface="ＭＳ Ｐゴシック" charset="-128"/>
              </a:rPr>
              <a:t>child</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responds</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positively</a:t>
            </a:r>
            <a:r>
              <a:rPr lang="cy-GB" altLang="cy-GB" kern="0">
                <a:solidFill>
                  <a:schemeClr val="accent1">
                    <a:lumMod val="75000"/>
                  </a:schemeClr>
                </a:solidFill>
                <a:latin typeface="Arial" panose="020B0604020202020204" pitchFamily="34" charset="0"/>
                <a:ea typeface="ＭＳ Ｐゴシック" charset="-128"/>
              </a:rPr>
              <a:t> to </a:t>
            </a:r>
            <a:r>
              <a:rPr lang="cy-GB" altLang="cy-GB" kern="0" err="1">
                <a:solidFill>
                  <a:schemeClr val="accent1">
                    <a:lumMod val="75000"/>
                  </a:schemeClr>
                </a:solidFill>
                <a:latin typeface="Arial" panose="020B0604020202020204" pitchFamily="34" charset="0"/>
                <a:ea typeface="ＭＳ Ｐゴシック" charset="-128"/>
              </a:rPr>
              <a:t>outdoor</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experience</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and</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therefore</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should</a:t>
            </a:r>
            <a:r>
              <a:rPr lang="cy-GB" altLang="cy-GB" kern="0">
                <a:solidFill>
                  <a:schemeClr val="accent1">
                    <a:lumMod val="75000"/>
                  </a:schemeClr>
                </a:solidFill>
                <a:latin typeface="Arial" panose="020B0604020202020204" pitchFamily="34" charset="0"/>
                <a:ea typeface="ＭＳ Ｐゴシック" charset="-128"/>
              </a:rPr>
              <a:t> be </a:t>
            </a:r>
            <a:r>
              <a:rPr lang="cy-GB" altLang="cy-GB" kern="0" err="1">
                <a:solidFill>
                  <a:schemeClr val="accent1">
                    <a:lumMod val="75000"/>
                  </a:schemeClr>
                </a:solidFill>
                <a:latin typeface="Arial" panose="020B0604020202020204" pitchFamily="34" charset="0"/>
                <a:ea typeface="ＭＳ Ｐゴシック" charset="-128"/>
              </a:rPr>
              <a:t>encouraged</a:t>
            </a:r>
            <a:r>
              <a:rPr lang="cy-GB" altLang="cy-GB" kern="0">
                <a:solidFill>
                  <a:schemeClr val="accent1">
                    <a:lumMod val="75000"/>
                  </a:schemeClr>
                </a:solidFill>
                <a:latin typeface="Arial" panose="020B0604020202020204" pitchFamily="34" charset="0"/>
                <a:ea typeface="ＭＳ Ｐゴシック" charset="-128"/>
              </a:rPr>
              <a:t> to </a:t>
            </a:r>
            <a:r>
              <a:rPr lang="cy-GB" altLang="cy-GB" kern="0" err="1">
                <a:solidFill>
                  <a:schemeClr val="accent1">
                    <a:lumMod val="75000"/>
                  </a:schemeClr>
                </a:solidFill>
                <a:latin typeface="Arial" panose="020B0604020202020204" pitchFamily="34" charset="0"/>
                <a:ea typeface="ＭＳ Ｐゴシック" charset="-128"/>
              </a:rPr>
              <a:t>engage</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in</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outdoor</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activity</a:t>
            </a:r>
            <a:r>
              <a:rPr lang="cy-GB" altLang="cy-GB" kern="0">
                <a:solidFill>
                  <a:schemeClr val="accent1">
                    <a:lumMod val="75000"/>
                  </a:schemeClr>
                </a:solidFill>
                <a:latin typeface="Arial" panose="020B0604020202020204" pitchFamily="34" charset="0"/>
                <a:ea typeface="ＭＳ Ｐゴシック" charset="-128"/>
              </a:rPr>
              <a:t>.</a:t>
            </a:r>
          </a:p>
          <a:p>
            <a:pPr marL="0" indent="0">
              <a:buNone/>
            </a:pPr>
            <a:endParaRPr lang="en-GB"/>
          </a:p>
        </p:txBody>
      </p:sp>
    </p:spTree>
    <p:extLst>
      <p:ext uri="{BB962C8B-B14F-4D97-AF65-F5344CB8AC3E}">
        <p14:creationId xmlns:p14="http://schemas.microsoft.com/office/powerpoint/2010/main" val="40514662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58CD9-46A4-9B74-0F1C-FD3D114FF5E3}"/>
              </a:ext>
            </a:extLst>
          </p:cNvPr>
          <p:cNvSpPr>
            <a:spLocks noGrp="1"/>
          </p:cNvSpPr>
          <p:nvPr>
            <p:ph type="title"/>
          </p:nvPr>
        </p:nvSpPr>
        <p:spPr/>
        <p:txBody>
          <a:bodyPr>
            <a:normAutofit/>
          </a:bodyPr>
          <a:lstStyle/>
          <a:p>
            <a:pPr algn="ctr"/>
            <a:r>
              <a:rPr lang="en-GB" err="1">
                <a:latin typeface="Arial" panose="020B0604020202020204" pitchFamily="34" charset="0"/>
                <a:cs typeface="Arial" panose="020B0604020202020204" pitchFamily="34" charset="0"/>
              </a:rPr>
              <a:t>Pryd</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When?</a:t>
            </a:r>
          </a:p>
        </p:txBody>
      </p:sp>
      <p:sp>
        <p:nvSpPr>
          <p:cNvPr id="3" name="Content Placeholder 2">
            <a:extLst>
              <a:ext uri="{FF2B5EF4-FFF2-40B4-BE49-F238E27FC236}">
                <a16:creationId xmlns:a16="http://schemas.microsoft.com/office/drawing/2014/main" id="{7F0680F6-FF90-2568-3E4A-23DF7FBD18A2}"/>
              </a:ext>
            </a:extLst>
          </p:cNvPr>
          <p:cNvSpPr>
            <a:spLocks noGrp="1"/>
          </p:cNvSpPr>
          <p:nvPr>
            <p:ph idx="1"/>
          </p:nvPr>
        </p:nvSpPr>
        <p:spPr>
          <a:xfrm>
            <a:off x="6182017" y="1825625"/>
            <a:ext cx="5658049" cy="2460274"/>
          </a:xfrm>
        </p:spPr>
        <p:txBody>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Only use a quote if:</a:t>
            </a:r>
          </a:p>
          <a:p>
            <a:r>
              <a:rPr lang="en-GB">
                <a:solidFill>
                  <a:schemeClr val="accent1">
                    <a:lumMod val="75000"/>
                  </a:schemeClr>
                </a:solidFill>
                <a:latin typeface="Arial" panose="020B0604020202020204" pitchFamily="34" charset="0"/>
                <a:cs typeface="Arial" panose="020B0604020202020204" pitchFamily="34" charset="0"/>
              </a:rPr>
              <a:t>Paraphrasing affects the meaning of something</a:t>
            </a:r>
          </a:p>
          <a:p>
            <a:r>
              <a:rPr lang="en-GB">
                <a:solidFill>
                  <a:schemeClr val="accent1">
                    <a:lumMod val="75000"/>
                  </a:schemeClr>
                </a:solidFill>
                <a:latin typeface="Arial" panose="020B0604020202020204" pitchFamily="34" charset="0"/>
                <a:cs typeface="Arial" panose="020B0604020202020204" pitchFamily="34" charset="0"/>
              </a:rPr>
              <a:t>Paraphrasing changes the impact of the phrase</a:t>
            </a:r>
          </a:p>
        </p:txBody>
      </p:sp>
      <p:sp>
        <p:nvSpPr>
          <p:cNvPr id="4" name="Content Placeholder 2">
            <a:extLst>
              <a:ext uri="{FF2B5EF4-FFF2-40B4-BE49-F238E27FC236}">
                <a16:creationId xmlns:a16="http://schemas.microsoft.com/office/drawing/2014/main" id="{43FB9BCF-5F82-538B-D301-891C198B134B}"/>
              </a:ext>
            </a:extLst>
          </p:cNvPr>
          <p:cNvSpPr txBox="1">
            <a:spLocks/>
          </p:cNvSpPr>
          <p:nvPr/>
        </p:nvSpPr>
        <p:spPr>
          <a:xfrm>
            <a:off x="437951" y="1825625"/>
            <a:ext cx="5658049" cy="2460274"/>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latin typeface="Arial" panose="020B0604020202020204" pitchFamily="34" charset="0"/>
                <a:cs typeface="Arial" panose="020B0604020202020204" pitchFamily="34" charset="0"/>
              </a:rPr>
              <a:t>Defnyddiwch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ddyfyniadau</a:t>
            </a:r>
            <a:r>
              <a:rPr lang="en-GB">
                <a:latin typeface="Arial" panose="020B0604020202020204" pitchFamily="34" charset="0"/>
                <a:cs typeface="Arial" panose="020B0604020202020204" pitchFamily="34" charset="0"/>
              </a:rPr>
              <a:t> dim </a:t>
            </a:r>
            <a:r>
              <a:rPr lang="en-GB" err="1">
                <a:latin typeface="Arial" panose="020B0604020202020204" pitchFamily="34" charset="0"/>
                <a:cs typeface="Arial" panose="020B0604020202020204" pitchFamily="34" charset="0"/>
              </a:rPr>
              <a:t>ond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os</a:t>
            </a:r>
            <a:r>
              <a:rPr lang="en-GB">
                <a:latin typeface="Arial" panose="020B0604020202020204" pitchFamily="34" charset="0"/>
                <a:cs typeface="Arial" panose="020B0604020202020204" pitchFamily="34" charset="0"/>
              </a:rPr>
              <a:t>:</a:t>
            </a:r>
          </a:p>
          <a:p>
            <a:r>
              <a:rPr lang="en-GB">
                <a:latin typeface="Arial"/>
                <a:cs typeface="Arial"/>
              </a:rPr>
              <a:t>Mae </a:t>
            </a:r>
            <a:r>
              <a:rPr lang="en-GB" err="1">
                <a:latin typeface="Arial"/>
                <a:cs typeface="Arial"/>
              </a:rPr>
              <a:t>aralleirio</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effeithio</a:t>
            </a:r>
            <a:r>
              <a:rPr lang="en-GB">
                <a:latin typeface="Arial"/>
                <a:cs typeface="Arial"/>
              </a:rPr>
              <a:t> </a:t>
            </a:r>
            <a:r>
              <a:rPr lang="en-GB" err="1">
                <a:latin typeface="Arial"/>
                <a:cs typeface="Arial"/>
              </a:rPr>
              <a:t>ystyr</a:t>
            </a:r>
            <a:r>
              <a:rPr lang="en-GB">
                <a:latin typeface="Arial"/>
                <a:cs typeface="Arial"/>
              </a:rPr>
              <a:t> </a:t>
            </a:r>
            <a:r>
              <a:rPr lang="en-GB" err="1">
                <a:latin typeface="Arial"/>
                <a:cs typeface="Arial"/>
              </a:rPr>
              <a:t>rhywbeth</a:t>
            </a:r>
            <a:endParaRPr lang="en-GB">
              <a:latin typeface="Arial"/>
              <a:cs typeface="Arial"/>
            </a:endParaRPr>
          </a:p>
          <a:p>
            <a:r>
              <a:rPr lang="en-GB">
                <a:latin typeface="Arial" panose="020B0604020202020204" pitchFamily="34" charset="0"/>
                <a:cs typeface="Arial" panose="020B0604020202020204" pitchFamily="34" charset="0"/>
              </a:rPr>
              <a:t>Mae </a:t>
            </a:r>
            <a:r>
              <a:rPr lang="en-GB" err="1">
                <a:latin typeface="Arial" panose="020B0604020202020204" pitchFamily="34" charset="0"/>
                <a:cs typeface="Arial" panose="020B0604020202020204" pitchFamily="34" charset="0"/>
              </a:rPr>
              <a:t>aralleirio</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newid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effaith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ymadroddiad</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25243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522B5-35E7-DB31-D43C-E3C80422DFC6}"/>
              </a:ext>
            </a:extLst>
          </p:cNvPr>
          <p:cNvSpPr>
            <a:spLocks noGrp="1"/>
          </p:cNvSpPr>
          <p:nvPr>
            <p:ph type="title"/>
          </p:nvPr>
        </p:nvSpPr>
        <p:spPr/>
        <p:txBody>
          <a:bodyPr/>
          <a:lstStyle/>
          <a:p>
            <a:pPr algn="ctr"/>
            <a:r>
              <a:rPr lang="en-GB">
                <a:latin typeface="Arial"/>
                <a:cs typeface="Arial"/>
              </a:rPr>
              <a:t>Er </a:t>
            </a:r>
            <a:r>
              <a:rPr lang="en-GB" err="1">
                <a:latin typeface="Arial"/>
                <a:cs typeface="Arial"/>
              </a:rPr>
              <a:t>Enghraifft</a:t>
            </a:r>
            <a:r>
              <a:rPr lang="en-GB">
                <a:latin typeface="Arial"/>
                <a:cs typeface="Arial"/>
              </a:rPr>
              <a:t> / </a:t>
            </a:r>
            <a:r>
              <a:rPr lang="en-GB">
                <a:solidFill>
                  <a:schemeClr val="accent1">
                    <a:lumMod val="75000"/>
                  </a:schemeClr>
                </a:solidFill>
                <a:latin typeface="Arial"/>
                <a:cs typeface="Arial"/>
              </a:rPr>
              <a:t>For Example</a:t>
            </a:r>
          </a:p>
        </p:txBody>
      </p:sp>
      <p:sp>
        <p:nvSpPr>
          <p:cNvPr id="3" name="Content Placeholder 2">
            <a:extLst>
              <a:ext uri="{FF2B5EF4-FFF2-40B4-BE49-F238E27FC236}">
                <a16:creationId xmlns:a16="http://schemas.microsoft.com/office/drawing/2014/main" id="{F6AE2B4D-EBC6-53CD-6477-1FA648B54C94}"/>
              </a:ext>
            </a:extLst>
          </p:cNvPr>
          <p:cNvSpPr>
            <a:spLocks noGrp="1"/>
          </p:cNvSpPr>
          <p:nvPr>
            <p:ph idx="1"/>
          </p:nvPr>
        </p:nvSpPr>
        <p:spPr/>
        <p:txBody>
          <a:bodyPr/>
          <a:lstStyle/>
          <a:p>
            <a:pPr marL="0" indent="0" algn="ctr">
              <a:buNone/>
            </a:pPr>
            <a:r>
              <a:rPr lang="en-GB">
                <a:latin typeface="Arial" panose="020B0604020202020204" pitchFamily="34" charset="0"/>
                <a:cs typeface="Arial" panose="020B0604020202020204" pitchFamily="34" charset="0"/>
              </a:rPr>
              <a:t>“I have a dream” Martin Luther King</a:t>
            </a:r>
          </a:p>
          <a:p>
            <a:pPr marL="0" indent="0" algn="ctr">
              <a:buNone/>
            </a:pPr>
            <a:endParaRPr lang="en-GB">
              <a:latin typeface="Arial" panose="020B0604020202020204" pitchFamily="34" charset="0"/>
              <a:cs typeface="Arial" panose="020B0604020202020204" pitchFamily="34" charset="0"/>
            </a:endParaRPr>
          </a:p>
          <a:p>
            <a:pPr marL="0" indent="0" algn="ctr">
              <a:buNone/>
            </a:pPr>
            <a:r>
              <a:rPr lang="en-GB">
                <a:latin typeface="Arial" panose="020B0604020202020204" pitchFamily="34" charset="0"/>
                <a:cs typeface="Arial" panose="020B0604020202020204" pitchFamily="34" charset="0"/>
              </a:rPr>
              <a:t>Yn </a:t>
            </a:r>
            <a:r>
              <a:rPr lang="en-GB" err="1">
                <a:latin typeface="Arial" panose="020B0604020202020204" pitchFamily="34" charset="0"/>
                <a:cs typeface="Arial" panose="020B0604020202020204" pitchFamily="34" charset="0"/>
              </a:rPr>
              <a:t>lle</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rather than</a:t>
            </a:r>
          </a:p>
          <a:p>
            <a:pPr algn="ctr"/>
            <a:endParaRPr lang="en-GB">
              <a:latin typeface="Arial" panose="020B0604020202020204" pitchFamily="34" charset="0"/>
              <a:cs typeface="Arial" panose="020B0604020202020204" pitchFamily="34" charset="0"/>
            </a:endParaRPr>
          </a:p>
          <a:p>
            <a:pPr marL="0" indent="0" algn="ctr">
              <a:buNone/>
            </a:pPr>
            <a:r>
              <a:rPr lang="en-GB">
                <a:latin typeface="Arial" panose="020B0604020202020204" pitchFamily="34" charset="0"/>
                <a:cs typeface="Arial" panose="020B0604020202020204" pitchFamily="34" charset="0"/>
              </a:rPr>
              <a:t>Martin Luther King said he had a dream</a:t>
            </a:r>
          </a:p>
          <a:p>
            <a:pPr marL="0" indent="0">
              <a:buNone/>
            </a:pPr>
            <a:endParaRPr lang="en-GB"/>
          </a:p>
        </p:txBody>
      </p:sp>
    </p:spTree>
    <p:extLst>
      <p:ext uri="{BB962C8B-B14F-4D97-AF65-F5344CB8AC3E}">
        <p14:creationId xmlns:p14="http://schemas.microsoft.com/office/powerpoint/2010/main" val="38177801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BBB78-CE5A-B773-48E0-4324D90964B3}"/>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Beth </a:t>
            </a:r>
            <a:r>
              <a:rPr lang="en-GB" err="1">
                <a:latin typeface="Arial" panose="020B0604020202020204" pitchFamily="34" charset="0"/>
                <a:cs typeface="Arial" panose="020B0604020202020204" pitchFamily="34" charset="0"/>
              </a:rPr>
              <a:t>yw</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aralleirio</a:t>
            </a:r>
            <a:r>
              <a:rPr lang="en-GB">
                <a:latin typeface="Arial" panose="020B0604020202020204" pitchFamily="34" charset="0"/>
                <a:cs typeface="Arial" panose="020B0604020202020204" pitchFamily="34" charset="0"/>
              </a:rPr>
              <a:t>?</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What is Paraphrasing</a:t>
            </a:r>
          </a:p>
        </p:txBody>
      </p:sp>
      <p:pic>
        <p:nvPicPr>
          <p:cNvPr id="5" name="Picture 2" descr="Cartoon man looking confused leaning on a question mark.">
            <a:extLst>
              <a:ext uri="{FF2B5EF4-FFF2-40B4-BE49-F238E27FC236}">
                <a16:creationId xmlns:a16="http://schemas.microsoft.com/office/drawing/2014/main" id="{E422652B-38F2-8D76-57B8-251A3A3E7A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4429" y="1951701"/>
            <a:ext cx="2703142" cy="2954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66862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B12AA-389D-B092-33EE-5D285AD40C9A}"/>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Aralleirio</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Paraphrasing</a:t>
            </a:r>
          </a:p>
        </p:txBody>
      </p:sp>
      <p:sp>
        <p:nvSpPr>
          <p:cNvPr id="3" name="Content Placeholder 2">
            <a:extLst>
              <a:ext uri="{FF2B5EF4-FFF2-40B4-BE49-F238E27FC236}">
                <a16:creationId xmlns:a16="http://schemas.microsoft.com/office/drawing/2014/main" id="{6F7A2FAD-FB2A-5991-A907-73F6D659D9B3}"/>
              </a:ext>
              <a:ext uri="{C183D7F6-B498-43B3-948B-1728B52AA6E4}">
                <adec:decorative xmlns:adec="http://schemas.microsoft.com/office/drawing/2017/decorative" val="1"/>
              </a:ext>
            </a:extLst>
          </p:cNvPr>
          <p:cNvSpPr>
            <a:spLocks noGrp="1"/>
          </p:cNvSpPr>
          <p:nvPr>
            <p:ph idx="1"/>
          </p:nvPr>
        </p:nvSpPr>
        <p:spPr>
          <a:xfrm>
            <a:off x="8420334" y="1825625"/>
            <a:ext cx="3419732" cy="3575934"/>
          </a:xfrm>
        </p:spPr>
        <p:txBody>
          <a:bodyPr>
            <a:normAutofit fontScale="92500" lnSpcReduction="20000"/>
          </a:bodyPr>
          <a:lstStyle/>
          <a:p>
            <a:pPr marL="0" indent="0">
              <a:buNone/>
            </a:pPr>
            <a:r>
              <a:rPr lang="en-GB">
                <a:solidFill>
                  <a:schemeClr val="accent1">
                    <a:lumMod val="75000"/>
                  </a:schemeClr>
                </a:solidFill>
              </a:rPr>
              <a:t>Using your own words to portray someone else’s idea/ concepts is an important academic skill. It is a way for you to demonstrate that you understand and that you can communicate this effectively (Oxford Brookes University, 2024).</a:t>
            </a:r>
          </a:p>
        </p:txBody>
      </p:sp>
      <p:pic>
        <p:nvPicPr>
          <p:cNvPr id="4" name="Picture 3">
            <a:extLst>
              <a:ext uri="{FF2B5EF4-FFF2-40B4-BE49-F238E27FC236}">
                <a16:creationId xmlns:a16="http://schemas.microsoft.com/office/drawing/2014/main" id="{17E87285-79DB-61B7-D205-639DD2870AB7}"/>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3579764" y="1592339"/>
            <a:ext cx="4183732" cy="3251424"/>
          </a:xfrm>
          <a:prstGeom prst="rect">
            <a:avLst/>
          </a:prstGeom>
        </p:spPr>
      </p:pic>
      <p:sp>
        <p:nvSpPr>
          <p:cNvPr id="5" name="Content Placeholder 2">
            <a:extLst>
              <a:ext uri="{FF2B5EF4-FFF2-40B4-BE49-F238E27FC236}">
                <a16:creationId xmlns:a16="http://schemas.microsoft.com/office/drawing/2014/main" id="{A262E00D-E071-360D-01C2-C9C21D27EBCB}"/>
              </a:ext>
              <a:ext uri="{C183D7F6-B498-43B3-948B-1728B52AA6E4}">
                <adec:decorative xmlns:adec="http://schemas.microsoft.com/office/drawing/2017/decorative" val="1"/>
              </a:ext>
            </a:extLst>
          </p:cNvPr>
          <p:cNvSpPr txBox="1">
            <a:spLocks/>
          </p:cNvSpPr>
          <p:nvPr/>
        </p:nvSpPr>
        <p:spPr>
          <a:xfrm>
            <a:off x="539882" y="1712279"/>
            <a:ext cx="3419732"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6" name="Content Placeholder 2">
            <a:extLst>
              <a:ext uri="{FF2B5EF4-FFF2-40B4-BE49-F238E27FC236}">
                <a16:creationId xmlns:a16="http://schemas.microsoft.com/office/drawing/2014/main" id="{21B35478-1592-C36D-6E4E-7593AE3D536D}"/>
              </a:ext>
              <a:ext uri="{C183D7F6-B498-43B3-948B-1728B52AA6E4}">
                <adec:decorative xmlns:adec="http://schemas.microsoft.com/office/drawing/2017/decorative" val="1"/>
              </a:ext>
            </a:extLst>
          </p:cNvPr>
          <p:cNvSpPr txBox="1">
            <a:spLocks/>
          </p:cNvSpPr>
          <p:nvPr/>
        </p:nvSpPr>
        <p:spPr>
          <a:xfrm>
            <a:off x="90692" y="1641033"/>
            <a:ext cx="3419732" cy="3575934"/>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atin typeface="Arial"/>
                <a:cs typeface="Arial"/>
              </a:rPr>
              <a:t>Mae </a:t>
            </a:r>
            <a:r>
              <a:rPr lang="en-GB" err="1">
                <a:latin typeface="Arial"/>
                <a:cs typeface="Arial"/>
              </a:rPr>
              <a:t>defnyddio</a:t>
            </a:r>
            <a:r>
              <a:rPr lang="en-GB">
                <a:latin typeface="Arial"/>
                <a:cs typeface="Arial"/>
              </a:rPr>
              <a:t> </a:t>
            </a:r>
            <a:r>
              <a:rPr lang="en-GB" err="1">
                <a:latin typeface="Arial"/>
                <a:cs typeface="Arial"/>
              </a:rPr>
              <a:t>geiriau</a:t>
            </a:r>
            <a:r>
              <a:rPr lang="en-GB">
                <a:latin typeface="Arial"/>
                <a:cs typeface="Arial"/>
              </a:rPr>
              <a:t> </a:t>
            </a:r>
            <a:r>
              <a:rPr lang="en-GB" err="1">
                <a:latin typeface="Arial"/>
                <a:cs typeface="Arial"/>
              </a:rPr>
              <a:t>eich</a:t>
            </a:r>
            <a:r>
              <a:rPr lang="en-GB">
                <a:latin typeface="Arial"/>
                <a:cs typeface="Arial"/>
              </a:rPr>
              <a:t> </a:t>
            </a:r>
            <a:r>
              <a:rPr lang="en-GB" err="1">
                <a:latin typeface="Arial"/>
                <a:cs typeface="Arial"/>
              </a:rPr>
              <a:t>hun</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bortreadu</a:t>
            </a:r>
            <a:r>
              <a:rPr lang="en-GB">
                <a:latin typeface="Arial"/>
                <a:cs typeface="Arial"/>
              </a:rPr>
              <a:t> </a:t>
            </a:r>
            <a:r>
              <a:rPr lang="en-GB" err="1">
                <a:latin typeface="Arial"/>
                <a:cs typeface="Arial"/>
              </a:rPr>
              <a:t>syniad</a:t>
            </a:r>
            <a:r>
              <a:rPr lang="en-GB">
                <a:latin typeface="Arial"/>
                <a:cs typeface="Arial"/>
              </a:rPr>
              <a:t>/ </a:t>
            </a:r>
            <a:r>
              <a:rPr lang="en-GB" err="1">
                <a:latin typeface="Arial"/>
                <a:cs typeface="Arial"/>
              </a:rPr>
              <a:t>cysyniad</a:t>
            </a:r>
            <a:r>
              <a:rPr lang="en-GB">
                <a:latin typeface="Arial"/>
                <a:cs typeface="Arial"/>
              </a:rPr>
              <a:t> </a:t>
            </a:r>
            <a:r>
              <a:rPr lang="en-GB" err="1">
                <a:latin typeface="Arial"/>
                <a:cs typeface="Arial"/>
              </a:rPr>
              <a:t>rhywun</a:t>
            </a:r>
            <a:r>
              <a:rPr lang="en-GB">
                <a:latin typeface="Arial"/>
                <a:cs typeface="Arial"/>
              </a:rPr>
              <a:t> </a:t>
            </a:r>
            <a:r>
              <a:rPr lang="en-GB" err="1">
                <a:latin typeface="Arial"/>
                <a:cs typeface="Arial"/>
              </a:rPr>
              <a:t>arall</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sgil</a:t>
            </a:r>
            <a:r>
              <a:rPr lang="en-GB">
                <a:latin typeface="Arial"/>
                <a:cs typeface="Arial"/>
              </a:rPr>
              <a:t> </a:t>
            </a:r>
            <a:r>
              <a:rPr lang="en-GB" err="1">
                <a:latin typeface="Arial"/>
                <a:cs typeface="Arial"/>
              </a:rPr>
              <a:t>academaidd</a:t>
            </a:r>
            <a:r>
              <a:rPr lang="en-GB">
                <a:latin typeface="Arial"/>
                <a:cs typeface="Arial"/>
              </a:rPr>
              <a:t> </a:t>
            </a:r>
            <a:r>
              <a:rPr lang="en-GB" err="1">
                <a:latin typeface="Arial"/>
                <a:cs typeface="Arial"/>
              </a:rPr>
              <a:t>pwysig</a:t>
            </a:r>
            <a:r>
              <a:rPr lang="en-GB">
                <a:latin typeface="Arial"/>
                <a:cs typeface="Arial"/>
              </a:rPr>
              <a:t>.  </a:t>
            </a:r>
            <a:r>
              <a:rPr lang="en-GB" err="1">
                <a:latin typeface="Arial"/>
                <a:cs typeface="Arial"/>
              </a:rPr>
              <a:t>Mae’n</a:t>
            </a:r>
            <a:r>
              <a:rPr lang="en-GB">
                <a:latin typeface="Arial"/>
                <a:cs typeface="Arial"/>
              </a:rPr>
              <a:t> </a:t>
            </a:r>
            <a:r>
              <a:rPr lang="en-GB" err="1">
                <a:latin typeface="Arial"/>
                <a:cs typeface="Arial"/>
              </a:rPr>
              <a:t>ffordd</a:t>
            </a:r>
            <a:r>
              <a:rPr lang="en-GB">
                <a:latin typeface="Arial"/>
                <a:cs typeface="Arial"/>
              </a:rPr>
              <a:t> </a:t>
            </a:r>
            <a:r>
              <a:rPr lang="en-GB" err="1">
                <a:latin typeface="Arial"/>
                <a:cs typeface="Arial"/>
              </a:rPr>
              <a:t>i</a:t>
            </a:r>
            <a:r>
              <a:rPr lang="en-GB">
                <a:latin typeface="Arial"/>
                <a:cs typeface="Arial"/>
              </a:rPr>
              <a:t> chi </a:t>
            </a:r>
            <a:r>
              <a:rPr lang="en-GB" err="1">
                <a:latin typeface="Arial"/>
                <a:cs typeface="Arial"/>
              </a:rPr>
              <a:t>ddangos</a:t>
            </a:r>
            <a:r>
              <a:rPr lang="en-GB">
                <a:latin typeface="Arial"/>
                <a:cs typeface="Arial"/>
              </a:rPr>
              <a:t> </a:t>
            </a:r>
            <a:r>
              <a:rPr lang="en-GB" err="1">
                <a:latin typeface="Arial"/>
                <a:cs typeface="Arial"/>
              </a:rPr>
              <a:t>eich</a:t>
            </a:r>
            <a:r>
              <a:rPr lang="en-GB">
                <a:latin typeface="Arial"/>
                <a:cs typeface="Arial"/>
              </a:rPr>
              <a:t> bod </a:t>
            </a:r>
            <a:r>
              <a:rPr lang="en-GB" err="1">
                <a:latin typeface="Arial"/>
                <a:cs typeface="Arial"/>
              </a:rPr>
              <a:t>yn</a:t>
            </a:r>
            <a:r>
              <a:rPr lang="en-GB">
                <a:latin typeface="Arial"/>
                <a:cs typeface="Arial"/>
              </a:rPr>
              <a:t> </a:t>
            </a:r>
            <a:r>
              <a:rPr lang="en-GB" err="1">
                <a:latin typeface="Arial"/>
                <a:cs typeface="Arial"/>
              </a:rPr>
              <a:t>deall</a:t>
            </a:r>
            <a:r>
              <a:rPr lang="en-GB">
                <a:latin typeface="Arial"/>
                <a:cs typeface="Arial"/>
              </a:rPr>
              <a:t> ac </a:t>
            </a:r>
            <a:r>
              <a:rPr lang="en-GB" err="1">
                <a:latin typeface="Arial"/>
                <a:cs typeface="Arial"/>
              </a:rPr>
              <a:t>yn</a:t>
            </a:r>
            <a:r>
              <a:rPr lang="en-GB">
                <a:latin typeface="Arial"/>
                <a:cs typeface="Arial"/>
              </a:rPr>
              <a:t> </a:t>
            </a:r>
            <a:r>
              <a:rPr lang="en-GB" err="1">
                <a:latin typeface="Arial"/>
                <a:cs typeface="Arial"/>
              </a:rPr>
              <a:t>medru</a:t>
            </a:r>
            <a:r>
              <a:rPr lang="en-GB">
                <a:latin typeface="Arial"/>
                <a:cs typeface="Arial"/>
              </a:rPr>
              <a:t> </a:t>
            </a:r>
            <a:r>
              <a:rPr lang="en-GB" err="1">
                <a:latin typeface="Arial"/>
                <a:cs typeface="Arial"/>
              </a:rPr>
              <a:t>cyfathrebu</a:t>
            </a:r>
            <a:r>
              <a:rPr lang="en-GB">
                <a:latin typeface="Arial"/>
                <a:cs typeface="Arial"/>
              </a:rPr>
              <a:t> </a:t>
            </a:r>
            <a:r>
              <a:rPr lang="en-GB" err="1">
                <a:latin typeface="Arial"/>
                <a:cs typeface="Arial"/>
              </a:rPr>
              <a:t>hyn</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effeithiol</a:t>
            </a:r>
            <a:r>
              <a:rPr lang="en-GB">
                <a:latin typeface="Arial"/>
                <a:cs typeface="Arial"/>
              </a:rPr>
              <a:t> (Oxford Brookes University, 2024).</a:t>
            </a:r>
          </a:p>
        </p:txBody>
      </p:sp>
    </p:spTree>
    <p:extLst>
      <p:ext uri="{BB962C8B-B14F-4D97-AF65-F5344CB8AC3E}">
        <p14:creationId xmlns:p14="http://schemas.microsoft.com/office/powerpoint/2010/main" val="20842552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B8A12-6B00-9550-EDFF-DDA9F57DAB75}"/>
              </a:ext>
            </a:extLst>
          </p:cNvPr>
          <p:cNvSpPr>
            <a:spLocks noGrp="1"/>
          </p:cNvSpPr>
          <p:nvPr>
            <p:ph type="title"/>
          </p:nvPr>
        </p:nvSpPr>
        <p:spPr>
          <a:xfrm>
            <a:off x="355076" y="-50002"/>
            <a:ext cx="11481847" cy="1325563"/>
          </a:xfrm>
        </p:spPr>
        <p:txBody>
          <a:bodyPr/>
          <a:lstStyle/>
          <a:p>
            <a:pPr algn="ctr"/>
            <a:r>
              <a:rPr lang="en-GB" err="1">
                <a:latin typeface="Arial" panose="020B0604020202020204" pitchFamily="34" charset="0"/>
                <a:cs typeface="Arial" panose="020B0604020202020204" pitchFamily="34" charset="0"/>
              </a:rPr>
              <a:t>Aralleirio</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Paraphrasisng</a:t>
            </a:r>
          </a:p>
        </p:txBody>
      </p:sp>
      <p:sp>
        <p:nvSpPr>
          <p:cNvPr id="3" name="Content Placeholder 2">
            <a:extLst>
              <a:ext uri="{FF2B5EF4-FFF2-40B4-BE49-F238E27FC236}">
                <a16:creationId xmlns:a16="http://schemas.microsoft.com/office/drawing/2014/main" id="{330B6CF1-5939-4351-99F7-00CA6CB297C0}"/>
              </a:ext>
            </a:extLst>
          </p:cNvPr>
          <p:cNvSpPr>
            <a:spLocks noGrp="1"/>
          </p:cNvSpPr>
          <p:nvPr>
            <p:ph idx="1"/>
          </p:nvPr>
        </p:nvSpPr>
        <p:spPr>
          <a:xfrm>
            <a:off x="6250801" y="1415196"/>
            <a:ext cx="5404384" cy="4146157"/>
          </a:xfrm>
        </p:spPr>
        <p:txBody>
          <a:bodyPr vert="horz" lIns="91440" tIns="45720" rIns="91440" bIns="45720" rtlCol="0" anchor="t">
            <a:normAutofit fontScale="92500" lnSpcReduction="20000"/>
          </a:bodyPr>
          <a:lstStyle/>
          <a:p>
            <a:r>
              <a:rPr lang="en-GB" sz="3000">
                <a:solidFill>
                  <a:schemeClr val="accent1">
                    <a:lumMod val="75000"/>
                  </a:schemeClr>
                </a:solidFill>
                <a:latin typeface="Arial" panose="020B0604020202020204" pitchFamily="34" charset="0"/>
                <a:cs typeface="Arial" panose="020B0604020202020204" pitchFamily="34" charset="0"/>
              </a:rPr>
              <a:t>Summarising</a:t>
            </a:r>
          </a:p>
          <a:p>
            <a:r>
              <a:rPr lang="en-GB" altLang="cy-GB" sz="3000" kern="0">
                <a:solidFill>
                  <a:schemeClr val="accent1">
                    <a:lumMod val="75000"/>
                  </a:schemeClr>
                </a:solidFill>
                <a:latin typeface="Arial"/>
                <a:ea typeface="ＭＳ Ｐゴシック"/>
                <a:cs typeface="Arial"/>
              </a:rPr>
              <a:t>Putting others’ ideas/comments/information in your  own words.</a:t>
            </a:r>
            <a:endParaRPr lang="en-GB" sz="3000">
              <a:solidFill>
                <a:schemeClr val="accent1">
                  <a:lumMod val="75000"/>
                </a:schemeClr>
              </a:solidFill>
              <a:latin typeface="Arial"/>
              <a:ea typeface="ＭＳ Ｐゴシック"/>
              <a:cs typeface="Arial"/>
            </a:endParaRPr>
          </a:p>
          <a:p>
            <a:pPr>
              <a:buFontTx/>
              <a:buChar char="•"/>
              <a:defRPr/>
            </a:pPr>
            <a:r>
              <a:rPr lang="en-GB" altLang="cy-GB" sz="3000" kern="0">
                <a:solidFill>
                  <a:schemeClr val="accent1">
                    <a:lumMod val="75000"/>
                  </a:schemeClr>
                </a:solidFill>
                <a:latin typeface="Arial" panose="020B0604020202020204" pitchFamily="34" charset="0"/>
                <a:ea typeface="ＭＳ Ｐゴシック" charset="-128"/>
                <a:cs typeface="Arial" panose="020B0604020202020204" pitchFamily="34" charset="0"/>
              </a:rPr>
              <a:t>Keeping to the original meaning.</a:t>
            </a:r>
          </a:p>
          <a:p>
            <a:pPr>
              <a:buFontTx/>
              <a:buChar char="•"/>
              <a:defRPr/>
            </a:pPr>
            <a:r>
              <a:rPr lang="en-GB" altLang="cy-GB" sz="3000" kern="0">
                <a:solidFill>
                  <a:schemeClr val="accent1">
                    <a:lumMod val="75000"/>
                  </a:schemeClr>
                </a:solidFill>
                <a:latin typeface="Arial"/>
                <a:ea typeface="ＭＳ Ｐゴシック"/>
                <a:cs typeface="Arial"/>
              </a:rPr>
              <a:t>Presenting information in a different way.</a:t>
            </a:r>
          </a:p>
          <a:p>
            <a:r>
              <a:rPr lang="en-GB" sz="3000">
                <a:solidFill>
                  <a:schemeClr val="accent1">
                    <a:lumMod val="75000"/>
                  </a:schemeClr>
                </a:solidFill>
                <a:latin typeface="Arial"/>
                <a:cs typeface="Arial"/>
              </a:rPr>
              <a:t>Your words but someone else’s idea/concept/work.</a:t>
            </a:r>
            <a:endParaRPr lang="en-GB" sz="3000">
              <a:solidFill>
                <a:schemeClr val="accent1">
                  <a:lumMod val="75000"/>
                </a:schemeClr>
              </a:solidFill>
              <a:latin typeface="Arial" panose="020B0604020202020204" pitchFamily="34" charset="0"/>
              <a:cs typeface="Arial" panose="020B0604020202020204" pitchFamily="34" charset="0"/>
            </a:endParaRPr>
          </a:p>
          <a:p>
            <a:r>
              <a:rPr lang="en-GB" sz="3000">
                <a:solidFill>
                  <a:srgbClr val="FF0000"/>
                </a:solidFill>
                <a:latin typeface="Arial"/>
                <a:cs typeface="Arial"/>
              </a:rPr>
              <a:t>Still needs referencing</a:t>
            </a:r>
          </a:p>
          <a:p>
            <a:endParaRPr lang="en-GB"/>
          </a:p>
          <a:p>
            <a:pPr>
              <a:buFontTx/>
              <a:buChar char="•"/>
              <a:defRPr/>
            </a:pPr>
            <a:endParaRPr lang="cy-GB" altLang="cy-GB" sz="2800" kern="0">
              <a:solidFill>
                <a:srgbClr val="0000FF"/>
              </a:solidFill>
              <a:latin typeface="Arial" panose="020B0604020202020204" pitchFamily="34" charset="0"/>
              <a:ea typeface="ＭＳ Ｐゴシック" charset="-128"/>
            </a:endParaRPr>
          </a:p>
          <a:p>
            <a:endParaRPr lang="en-GB"/>
          </a:p>
          <a:p>
            <a:pPr marL="0" indent="0">
              <a:buNone/>
            </a:pPr>
            <a:endParaRPr lang="en-GB"/>
          </a:p>
        </p:txBody>
      </p:sp>
      <p:sp>
        <p:nvSpPr>
          <p:cNvPr id="4" name="Content Placeholder 2">
            <a:extLst>
              <a:ext uri="{FF2B5EF4-FFF2-40B4-BE49-F238E27FC236}">
                <a16:creationId xmlns:a16="http://schemas.microsoft.com/office/drawing/2014/main" id="{1107C5A1-7FF1-79E3-9A3D-E64D7E793F9B}"/>
              </a:ext>
            </a:extLst>
          </p:cNvPr>
          <p:cNvSpPr txBox="1">
            <a:spLocks/>
          </p:cNvSpPr>
          <p:nvPr/>
        </p:nvSpPr>
        <p:spPr>
          <a:xfrm>
            <a:off x="160264" y="1412677"/>
            <a:ext cx="6062566" cy="4459110"/>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defRPr/>
            </a:pPr>
            <a:r>
              <a:rPr lang="cy-GB" altLang="cy-GB" sz="3300" kern="0">
                <a:solidFill>
                  <a:srgbClr val="000000"/>
                </a:solidFill>
                <a:latin typeface="Arial"/>
                <a:ea typeface="ＭＳ Ｐゴシック"/>
                <a:cs typeface="Arial"/>
              </a:rPr>
              <a:t>I grynhoi</a:t>
            </a:r>
            <a:endParaRPr lang="cy-GB" altLang="cy-GB" sz="3300" kern="0">
              <a:solidFill>
                <a:srgbClr val="000000"/>
              </a:solidFill>
              <a:latin typeface="Arial" panose="020B0604020202020204" pitchFamily="34" charset="0"/>
              <a:ea typeface="ＭＳ Ｐゴシック" charset="-128"/>
              <a:cs typeface="Arial" panose="020B0604020202020204" pitchFamily="34" charset="0"/>
            </a:endParaRPr>
          </a:p>
          <a:p>
            <a:pPr>
              <a:buFontTx/>
              <a:buChar char="•"/>
              <a:defRPr/>
            </a:pPr>
            <a:r>
              <a:rPr lang="cy-GB" altLang="cy-GB" sz="3300" kern="0">
                <a:solidFill>
                  <a:srgbClr val="000000"/>
                </a:solidFill>
                <a:latin typeface="Arial"/>
                <a:ea typeface="ＭＳ Ｐゴシック"/>
                <a:cs typeface="Arial"/>
              </a:rPr>
              <a:t>Rhoi syniadau/sylwadau/gwybodaeth bobl eraill yn geiriau eich hun.</a:t>
            </a:r>
          </a:p>
          <a:p>
            <a:pPr>
              <a:buFontTx/>
              <a:buChar char="•"/>
              <a:defRPr/>
            </a:pPr>
            <a:r>
              <a:rPr lang="cy-GB" altLang="cy-GB" sz="3300" kern="0">
                <a:solidFill>
                  <a:srgbClr val="000000"/>
                </a:solidFill>
                <a:latin typeface="Arial"/>
                <a:ea typeface="ＭＳ Ｐゴシック"/>
                <a:cs typeface="Arial"/>
              </a:rPr>
              <a:t>Cadw at yr ystyr gwreiddiol.</a:t>
            </a:r>
            <a:endParaRPr lang="cy-GB" altLang="cy-GB" sz="3300" kern="0">
              <a:solidFill>
                <a:srgbClr val="000000"/>
              </a:solidFill>
              <a:latin typeface="Arial" panose="020B0604020202020204" pitchFamily="34" charset="0"/>
              <a:ea typeface="ＭＳ Ｐゴシック" charset="-128"/>
              <a:cs typeface="Arial" panose="020B0604020202020204" pitchFamily="34" charset="0"/>
            </a:endParaRPr>
          </a:p>
          <a:p>
            <a:pPr>
              <a:buFontTx/>
              <a:buChar char="•"/>
              <a:defRPr/>
            </a:pPr>
            <a:r>
              <a:rPr lang="cy-GB" altLang="cy-GB" sz="3300" kern="0">
                <a:solidFill>
                  <a:srgbClr val="000000"/>
                </a:solidFill>
                <a:latin typeface="Arial"/>
                <a:ea typeface="ＭＳ Ｐゴシック"/>
                <a:cs typeface="Arial"/>
              </a:rPr>
              <a:t>Cyflwyno gwybodaeth mewn ffordd wahanol.</a:t>
            </a:r>
            <a:endParaRPr lang="cy-GB" altLang="cy-GB" sz="3300" kern="0">
              <a:solidFill>
                <a:srgbClr val="000000"/>
              </a:solidFill>
              <a:latin typeface="Arial" panose="020B0604020202020204" pitchFamily="34" charset="0"/>
              <a:ea typeface="ＭＳ Ｐゴシック" charset="-128"/>
              <a:cs typeface="Arial" panose="020B0604020202020204" pitchFamily="34" charset="0"/>
            </a:endParaRPr>
          </a:p>
          <a:p>
            <a:pPr>
              <a:buFontTx/>
              <a:buChar char="•"/>
              <a:defRPr/>
            </a:pPr>
            <a:r>
              <a:rPr lang="cy-GB" altLang="cy-GB" sz="3300" kern="0">
                <a:solidFill>
                  <a:srgbClr val="000000"/>
                </a:solidFill>
                <a:latin typeface="Arial"/>
                <a:ea typeface="ＭＳ Ｐゴシック"/>
                <a:cs typeface="Arial"/>
              </a:rPr>
              <a:t>Geiriau chi ond syniad/ cysyniad/ gwaith rhywun arall.</a:t>
            </a:r>
          </a:p>
          <a:p>
            <a:pPr>
              <a:buFontTx/>
              <a:buChar char="•"/>
              <a:defRPr/>
            </a:pPr>
            <a:r>
              <a:rPr lang="cy-GB" altLang="cy-GB" sz="3300" kern="0">
                <a:solidFill>
                  <a:srgbClr val="FF0000"/>
                </a:solidFill>
                <a:latin typeface="Arial"/>
                <a:ea typeface="ＭＳ Ｐゴシック"/>
                <a:cs typeface="Arial"/>
              </a:rPr>
              <a:t>Dal angen cyfeirnodi</a:t>
            </a:r>
            <a:endParaRPr lang="en-GB" sz="3300">
              <a:solidFill>
                <a:srgbClr val="FF0000"/>
              </a:solidFill>
              <a:latin typeface="Arial" panose="020B0604020202020204" pitchFamily="34" charset="0"/>
              <a:cs typeface="Arial" panose="020B0604020202020204" pitchFamily="34" charset="0"/>
            </a:endParaRPr>
          </a:p>
          <a:p>
            <a:pPr>
              <a:buFontTx/>
              <a:buChar char="•"/>
              <a:defRPr/>
            </a:pPr>
            <a:endParaRPr lang="cy-GB" altLang="cy-GB" kern="0">
              <a:solidFill>
                <a:srgbClr val="0000FF"/>
              </a:solidFill>
              <a:latin typeface="Arial" panose="020B0604020202020204" pitchFamily="34" charset="0"/>
              <a:ea typeface="ＭＳ Ｐゴシック" charset="-128"/>
            </a:endParaRPr>
          </a:p>
          <a:p>
            <a:endParaRPr lang="en-GB"/>
          </a:p>
          <a:p>
            <a:pPr marL="0" indent="0">
              <a:buFont typeface="Arial" panose="020B0604020202020204" pitchFamily="34" charset="0"/>
              <a:buNone/>
            </a:pPr>
            <a:endParaRPr lang="en-GB"/>
          </a:p>
        </p:txBody>
      </p:sp>
    </p:spTree>
    <p:extLst>
      <p:ext uri="{BB962C8B-B14F-4D97-AF65-F5344CB8AC3E}">
        <p14:creationId xmlns:p14="http://schemas.microsoft.com/office/powerpoint/2010/main" val="99299869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BA555-4F3D-4927-125B-B74B19B392AF}"/>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Pam?/ </a:t>
            </a:r>
            <a:r>
              <a:rPr lang="en-GB">
                <a:solidFill>
                  <a:schemeClr val="accent1">
                    <a:lumMod val="75000"/>
                  </a:schemeClr>
                </a:solidFill>
                <a:latin typeface="Arial" panose="020B0604020202020204" pitchFamily="34" charset="0"/>
                <a:cs typeface="Arial" panose="020B0604020202020204" pitchFamily="34" charset="0"/>
              </a:rPr>
              <a:t>Why?</a:t>
            </a:r>
          </a:p>
        </p:txBody>
      </p:sp>
      <p:sp>
        <p:nvSpPr>
          <p:cNvPr id="3" name="Content Placeholder 2">
            <a:extLst>
              <a:ext uri="{FF2B5EF4-FFF2-40B4-BE49-F238E27FC236}">
                <a16:creationId xmlns:a16="http://schemas.microsoft.com/office/drawing/2014/main" id="{968226C1-5A01-7D6D-0DF1-58A7FEEEB849}"/>
              </a:ext>
            </a:extLst>
          </p:cNvPr>
          <p:cNvSpPr>
            <a:spLocks noGrp="1"/>
          </p:cNvSpPr>
          <p:nvPr>
            <p:ph idx="1"/>
          </p:nvPr>
        </p:nvSpPr>
        <p:spPr>
          <a:xfrm>
            <a:off x="819033" y="1926602"/>
            <a:ext cx="4923163" cy="3575934"/>
          </a:xfrm>
        </p:spPr>
        <p:txBody>
          <a:bodyPr/>
          <a:lstStyle/>
          <a:p>
            <a:pPr>
              <a:buFontTx/>
              <a:buChar char="•"/>
              <a:defRPr/>
            </a:pPr>
            <a:r>
              <a:rPr lang="cy-GB" altLang="cy-GB" kern="0">
                <a:solidFill>
                  <a:srgbClr val="000000"/>
                </a:solidFill>
                <a:latin typeface="Arial" panose="020B0604020202020204" pitchFamily="34" charset="0"/>
                <a:ea typeface="ＭＳ Ｐゴシック" charset="-128"/>
              </a:rPr>
              <a:t>I osgoi llên-ladrata </a:t>
            </a:r>
          </a:p>
          <a:p>
            <a:pPr>
              <a:buFontTx/>
              <a:buChar char="•"/>
              <a:defRPr/>
            </a:pPr>
            <a:r>
              <a:rPr lang="cy-GB" altLang="cy-GB" kern="0">
                <a:solidFill>
                  <a:srgbClr val="000000"/>
                </a:solidFill>
                <a:latin typeface="Arial" panose="020B0604020202020204" pitchFamily="34" charset="0"/>
                <a:ea typeface="ＭＳ Ｐゴシック" charset="-128"/>
              </a:rPr>
              <a:t>I ddangos eich dealltwriaeth</a:t>
            </a:r>
          </a:p>
          <a:p>
            <a:pPr marL="0" indent="0">
              <a:buNone/>
            </a:pPr>
            <a:endParaRPr lang="en-GB"/>
          </a:p>
        </p:txBody>
      </p:sp>
      <p:sp>
        <p:nvSpPr>
          <p:cNvPr id="4" name="Content Placeholder 2">
            <a:extLst>
              <a:ext uri="{FF2B5EF4-FFF2-40B4-BE49-F238E27FC236}">
                <a16:creationId xmlns:a16="http://schemas.microsoft.com/office/drawing/2014/main" id="{33A8A1AE-22DE-CF18-60DD-EAC0E080AAF8}"/>
              </a:ext>
            </a:extLst>
          </p:cNvPr>
          <p:cNvSpPr txBox="1">
            <a:spLocks/>
          </p:cNvSpPr>
          <p:nvPr/>
        </p:nvSpPr>
        <p:spPr>
          <a:xfrm>
            <a:off x="7069303" y="1978025"/>
            <a:ext cx="4923163"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defRPr/>
            </a:pPr>
            <a:r>
              <a:rPr lang="en-GB" altLang="cy-GB" kern="0">
                <a:solidFill>
                  <a:schemeClr val="accent1">
                    <a:lumMod val="75000"/>
                  </a:schemeClr>
                </a:solidFill>
                <a:latin typeface="Arial" panose="020B0604020202020204" pitchFamily="34" charset="0"/>
                <a:ea typeface="ＭＳ Ｐゴシック" charset="-128"/>
              </a:rPr>
              <a:t>To avoid plagiarism</a:t>
            </a:r>
          </a:p>
          <a:p>
            <a:pPr>
              <a:buFontTx/>
              <a:buChar char="•"/>
              <a:defRPr/>
            </a:pPr>
            <a:r>
              <a:rPr lang="en-GB" altLang="cy-GB" kern="0">
                <a:solidFill>
                  <a:schemeClr val="accent1">
                    <a:lumMod val="75000"/>
                  </a:schemeClr>
                </a:solidFill>
                <a:latin typeface="Arial" panose="020B0604020202020204" pitchFamily="34" charset="0"/>
                <a:ea typeface="ＭＳ Ｐゴシック" charset="-128"/>
              </a:rPr>
              <a:t>To show your understanding</a:t>
            </a:r>
            <a:endParaRPr lang="cy-GB" altLang="cy-GB" kern="0">
              <a:solidFill>
                <a:schemeClr val="accent1">
                  <a:lumMod val="75000"/>
                </a:schemeClr>
              </a:solidFill>
              <a:latin typeface="Arial" panose="020B0604020202020204" pitchFamily="34" charset="0"/>
              <a:ea typeface="ＭＳ Ｐゴシック" charset="-128"/>
            </a:endParaRPr>
          </a:p>
          <a:p>
            <a:pPr marL="0" indent="0">
              <a:buFont typeface="Arial" panose="020B0604020202020204" pitchFamily="34" charset="0"/>
              <a:buNone/>
            </a:pPr>
            <a:endParaRPr lang="en-GB"/>
          </a:p>
        </p:txBody>
      </p:sp>
    </p:spTree>
    <p:extLst>
      <p:ext uri="{BB962C8B-B14F-4D97-AF65-F5344CB8AC3E}">
        <p14:creationId xmlns:p14="http://schemas.microsoft.com/office/powerpoint/2010/main" val="13389502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20247-B780-F664-3FD6-F50E39B5519F}"/>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Sut?/ </a:t>
            </a:r>
            <a:r>
              <a:rPr lang="en-GB">
                <a:solidFill>
                  <a:schemeClr val="accent1">
                    <a:lumMod val="75000"/>
                  </a:schemeClr>
                </a:solidFill>
                <a:latin typeface="Arial" panose="020B0604020202020204" pitchFamily="34" charset="0"/>
                <a:cs typeface="Arial" panose="020B0604020202020204" pitchFamily="34" charset="0"/>
              </a:rPr>
              <a:t>How?</a:t>
            </a:r>
          </a:p>
        </p:txBody>
      </p:sp>
      <p:sp>
        <p:nvSpPr>
          <p:cNvPr id="3" name="Content Placeholder 2">
            <a:extLst>
              <a:ext uri="{FF2B5EF4-FFF2-40B4-BE49-F238E27FC236}">
                <a16:creationId xmlns:a16="http://schemas.microsoft.com/office/drawing/2014/main" id="{FE1B0BCB-C92D-DA86-4D6F-E9BCD98E65A8}"/>
              </a:ext>
            </a:extLst>
          </p:cNvPr>
          <p:cNvSpPr>
            <a:spLocks noGrp="1"/>
          </p:cNvSpPr>
          <p:nvPr>
            <p:ph idx="1"/>
          </p:nvPr>
        </p:nvSpPr>
        <p:spPr>
          <a:xfrm>
            <a:off x="1004157" y="1978025"/>
            <a:ext cx="5147556" cy="3575934"/>
          </a:xfrm>
        </p:spPr>
        <p:txBody>
          <a:bodyPr vert="horz" lIns="91440" tIns="45720" rIns="91440" bIns="45720" rtlCol="0" anchor="t">
            <a:normAutofit/>
          </a:bodyPr>
          <a:lstStyle/>
          <a:p>
            <a:pPr>
              <a:buFontTx/>
              <a:buChar char="•"/>
              <a:defRPr/>
            </a:pPr>
            <a:r>
              <a:rPr lang="cy-GB" altLang="cy-GB" sz="2800" kern="0">
                <a:solidFill>
                  <a:srgbClr val="000000"/>
                </a:solidFill>
                <a:latin typeface="Arial" panose="020B0604020202020204" pitchFamily="34" charset="0"/>
                <a:ea typeface="ＭＳ Ｐゴシック" charset="-128"/>
              </a:rPr>
              <a:t>Ysgrifennwch nodiadau yn eich geiriau eich hunain</a:t>
            </a:r>
          </a:p>
          <a:p>
            <a:pPr>
              <a:buFontTx/>
              <a:buChar char="•"/>
              <a:defRPr/>
            </a:pPr>
            <a:r>
              <a:rPr lang="cy-GB" altLang="cy-GB" kern="0">
                <a:solidFill>
                  <a:srgbClr val="000000"/>
                </a:solidFill>
                <a:latin typeface="Arial"/>
                <a:ea typeface="ＭＳ Ｐゴシック"/>
                <a:cs typeface="Arial"/>
              </a:rPr>
              <a:t>Cadw</a:t>
            </a:r>
            <a:r>
              <a:rPr lang="cy-GB" altLang="cy-GB" sz="2800" kern="0">
                <a:solidFill>
                  <a:srgbClr val="000000"/>
                </a:solidFill>
                <a:latin typeface="Arial"/>
                <a:ea typeface="ＭＳ Ｐゴシック"/>
                <a:cs typeface="Arial"/>
              </a:rPr>
              <a:t> </a:t>
            </a:r>
            <a:r>
              <a:rPr lang="cy-GB" altLang="cy-GB" kern="0">
                <a:solidFill>
                  <a:srgbClr val="000000"/>
                </a:solidFill>
                <a:latin typeface="Arial"/>
                <a:ea typeface="ＭＳ Ｐゴシック"/>
                <a:cs typeface="Arial"/>
              </a:rPr>
              <a:t>cofnod</a:t>
            </a:r>
            <a:r>
              <a:rPr lang="cy-GB" altLang="cy-GB" sz="2800" kern="0">
                <a:solidFill>
                  <a:srgbClr val="000000"/>
                </a:solidFill>
                <a:latin typeface="Arial"/>
                <a:ea typeface="ＭＳ Ｐゴシック"/>
                <a:cs typeface="Arial"/>
              </a:rPr>
              <a:t> o ble cawsoch y wybodaeth</a:t>
            </a:r>
          </a:p>
          <a:p>
            <a:pPr>
              <a:buFontTx/>
              <a:buChar char="•"/>
              <a:defRPr/>
            </a:pPr>
            <a:r>
              <a:rPr lang="cy-GB" altLang="cy-GB" sz="2800" kern="0">
                <a:solidFill>
                  <a:srgbClr val="000000"/>
                </a:solidFill>
                <a:latin typeface="Arial"/>
                <a:ea typeface="ＭＳ Ｐゴシック"/>
                <a:cs typeface="Arial"/>
              </a:rPr>
              <a:t>Gwnewch yn siŵr bod </a:t>
            </a:r>
            <a:r>
              <a:rPr lang="cy-GB" altLang="cy-GB" kern="0">
                <a:solidFill>
                  <a:srgbClr val="000000"/>
                </a:solidFill>
                <a:latin typeface="Arial"/>
                <a:ea typeface="ＭＳ Ｐゴシック"/>
                <a:cs typeface="Arial"/>
              </a:rPr>
              <a:t>gyda</a:t>
            </a:r>
            <a:r>
              <a:rPr lang="cy-GB" altLang="cy-GB" sz="2800" kern="0">
                <a:solidFill>
                  <a:srgbClr val="000000"/>
                </a:solidFill>
                <a:latin typeface="Arial"/>
                <a:ea typeface="ＭＳ Ｐゴシック"/>
                <a:cs typeface="Arial"/>
              </a:rPr>
              <a:t> chi dealltwriaeth glir – ni allwch aralleirio os nad ydych yn </a:t>
            </a:r>
            <a:r>
              <a:rPr lang="cy-GB" altLang="cy-GB" kern="0">
                <a:solidFill>
                  <a:srgbClr val="000000"/>
                </a:solidFill>
                <a:latin typeface="Arial"/>
                <a:ea typeface="ＭＳ Ｐゴシック"/>
                <a:cs typeface="Arial"/>
              </a:rPr>
              <a:t>deall</a:t>
            </a:r>
            <a:r>
              <a:rPr lang="cy-GB" altLang="cy-GB" sz="2800" kern="0">
                <a:solidFill>
                  <a:srgbClr val="000000"/>
                </a:solidFill>
                <a:latin typeface="Arial"/>
                <a:ea typeface="ＭＳ Ｐゴシック"/>
                <a:cs typeface="Arial"/>
              </a:rPr>
              <a:t> y cysyniad!</a:t>
            </a:r>
          </a:p>
          <a:p>
            <a:pPr marL="0" indent="0">
              <a:buNone/>
              <a:defRPr/>
            </a:pPr>
            <a:endParaRPr lang="en-GB"/>
          </a:p>
        </p:txBody>
      </p:sp>
      <p:sp>
        <p:nvSpPr>
          <p:cNvPr id="4" name="Content Placeholder 2">
            <a:extLst>
              <a:ext uri="{FF2B5EF4-FFF2-40B4-BE49-F238E27FC236}">
                <a16:creationId xmlns:a16="http://schemas.microsoft.com/office/drawing/2014/main" id="{69F2206E-F35F-773D-7E49-860BC5C38565}"/>
              </a:ext>
            </a:extLst>
          </p:cNvPr>
          <p:cNvSpPr txBox="1">
            <a:spLocks/>
          </p:cNvSpPr>
          <p:nvPr/>
        </p:nvSpPr>
        <p:spPr>
          <a:xfrm>
            <a:off x="6844910" y="1978025"/>
            <a:ext cx="5147556"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defRPr/>
            </a:pPr>
            <a:r>
              <a:rPr lang="en-GB" kern="0">
                <a:solidFill>
                  <a:schemeClr val="accent1">
                    <a:lumMod val="75000"/>
                  </a:schemeClr>
                </a:solidFill>
                <a:latin typeface="Arial" panose="020B0604020202020204" pitchFamily="34" charset="0"/>
                <a:ea typeface="ＭＳ Ｐゴシック" charset="-128"/>
              </a:rPr>
              <a:t>Write notes in your own words</a:t>
            </a:r>
          </a:p>
          <a:p>
            <a:pPr>
              <a:buFontTx/>
              <a:buChar char="•"/>
              <a:defRPr/>
            </a:pPr>
            <a:r>
              <a:rPr lang="en-GB" kern="0">
                <a:solidFill>
                  <a:schemeClr val="accent1">
                    <a:lumMod val="75000"/>
                  </a:schemeClr>
                </a:solidFill>
                <a:latin typeface="Arial" panose="020B0604020202020204" pitchFamily="34" charset="0"/>
                <a:ea typeface="ＭＳ Ｐゴシック" charset="-128"/>
              </a:rPr>
              <a:t>Keep a record of where you found information</a:t>
            </a:r>
          </a:p>
          <a:p>
            <a:pPr>
              <a:buFontTx/>
              <a:buChar char="•"/>
              <a:defRPr/>
            </a:pPr>
            <a:r>
              <a:rPr lang="en-GB" kern="0">
                <a:solidFill>
                  <a:schemeClr val="accent1">
                    <a:lumMod val="75000"/>
                  </a:schemeClr>
                </a:solidFill>
                <a:latin typeface="Arial" panose="020B0604020202020204" pitchFamily="34" charset="0"/>
                <a:ea typeface="ＭＳ Ｐゴシック" charset="-128"/>
              </a:rPr>
              <a:t>Make sure you have a clear understanding – you cannot paraphrase if you do not understand the concept!</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86896323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20247-B780-F664-3FD6-F50E39B5519F}"/>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Sut?/ </a:t>
            </a:r>
            <a:r>
              <a:rPr lang="en-GB">
                <a:solidFill>
                  <a:schemeClr val="accent1">
                    <a:lumMod val="75000"/>
                  </a:schemeClr>
                </a:solidFill>
                <a:latin typeface="Arial" panose="020B0604020202020204" pitchFamily="34" charset="0"/>
                <a:cs typeface="Arial" panose="020B0604020202020204" pitchFamily="34" charset="0"/>
              </a:rPr>
              <a:t>How?</a:t>
            </a:r>
          </a:p>
        </p:txBody>
      </p:sp>
      <p:sp>
        <p:nvSpPr>
          <p:cNvPr id="3" name="Content Placeholder 2">
            <a:extLst>
              <a:ext uri="{FF2B5EF4-FFF2-40B4-BE49-F238E27FC236}">
                <a16:creationId xmlns:a16="http://schemas.microsoft.com/office/drawing/2014/main" id="{FE1B0BCB-C92D-DA86-4D6F-E9BCD98E65A8}"/>
              </a:ext>
            </a:extLst>
          </p:cNvPr>
          <p:cNvSpPr>
            <a:spLocks noGrp="1"/>
          </p:cNvSpPr>
          <p:nvPr>
            <p:ph idx="1"/>
          </p:nvPr>
        </p:nvSpPr>
        <p:spPr>
          <a:xfrm>
            <a:off x="1004157" y="1978025"/>
            <a:ext cx="5147556" cy="3575934"/>
          </a:xfrm>
        </p:spPr>
        <p:txBody>
          <a:bodyPr vert="horz" lIns="91440" tIns="45720" rIns="91440" bIns="45720" rtlCol="0" anchor="t">
            <a:normAutofit/>
          </a:bodyPr>
          <a:lstStyle/>
          <a:p>
            <a:pPr>
              <a:buFontTx/>
              <a:buChar char="•"/>
              <a:defRPr/>
            </a:pPr>
            <a:r>
              <a:rPr lang="cy-GB" altLang="cy-GB" kern="0">
                <a:solidFill>
                  <a:srgbClr val="000000"/>
                </a:solidFill>
                <a:latin typeface="Arial" panose="020B0604020202020204" pitchFamily="34" charset="0"/>
                <a:ea typeface="ＭＳ Ｐゴシック" charset="-128"/>
              </a:rPr>
              <a:t>Tanlinellu pwyntiau allweddol</a:t>
            </a:r>
          </a:p>
          <a:p>
            <a:pPr>
              <a:buFontTx/>
              <a:buChar char="•"/>
              <a:defRPr/>
            </a:pPr>
            <a:r>
              <a:rPr lang="cy-GB" altLang="cy-GB" sz="2800" kern="0">
                <a:solidFill>
                  <a:srgbClr val="000000"/>
                </a:solidFill>
                <a:latin typeface="Arial" panose="020B0604020202020204" pitchFamily="34" charset="0"/>
                <a:ea typeface="ＭＳ Ｐゴシック" charset="-128"/>
              </a:rPr>
              <a:t>Rhestrwch prif syniadau</a:t>
            </a:r>
          </a:p>
          <a:p>
            <a:pPr>
              <a:buFontTx/>
              <a:buChar char="•"/>
              <a:defRPr/>
            </a:pPr>
            <a:r>
              <a:rPr lang="cy-GB" altLang="cy-GB" sz="2800" kern="0">
                <a:solidFill>
                  <a:srgbClr val="000000"/>
                </a:solidFill>
                <a:latin typeface="Arial"/>
                <a:ea typeface="ＭＳ Ｐゴシック"/>
                <a:cs typeface="Arial"/>
              </a:rPr>
              <a:t>Defnyddiwch ymadroddion gwahanol neu </a:t>
            </a:r>
            <a:r>
              <a:rPr lang="cy-GB" altLang="cy-GB" kern="0">
                <a:solidFill>
                  <a:srgbClr val="000000"/>
                </a:solidFill>
                <a:latin typeface="Arial"/>
                <a:ea typeface="ＭＳ Ｐゴシック"/>
                <a:cs typeface="Arial"/>
              </a:rPr>
              <a:t>cyfystyron</a:t>
            </a:r>
            <a:endParaRPr lang="cy-GB" altLang="cy-GB" sz="2800" kern="0">
              <a:solidFill>
                <a:srgbClr val="000000"/>
              </a:solidFill>
              <a:latin typeface="Arial" panose="020B0604020202020204" pitchFamily="34" charset="0"/>
              <a:ea typeface="ＭＳ Ｐゴシック" charset="-128"/>
            </a:endParaRPr>
          </a:p>
          <a:p>
            <a:pPr>
              <a:buFontTx/>
              <a:buChar char="•"/>
              <a:defRPr/>
            </a:pPr>
            <a:r>
              <a:rPr lang="cy-GB" altLang="cy-GB" sz="2800" kern="0">
                <a:solidFill>
                  <a:srgbClr val="000000"/>
                </a:solidFill>
                <a:latin typeface="Arial" panose="020B0604020202020204" pitchFamily="34" charset="0"/>
                <a:ea typeface="ＭＳ Ｐゴシック" charset="-128"/>
              </a:rPr>
              <a:t>Cynnwys cyfeiriadau</a:t>
            </a:r>
          </a:p>
          <a:p>
            <a:pPr marL="0" indent="0">
              <a:buNone/>
              <a:defRPr/>
            </a:pPr>
            <a:endParaRPr lang="en-GB"/>
          </a:p>
        </p:txBody>
      </p:sp>
      <p:sp>
        <p:nvSpPr>
          <p:cNvPr id="4" name="Content Placeholder 2">
            <a:extLst>
              <a:ext uri="{FF2B5EF4-FFF2-40B4-BE49-F238E27FC236}">
                <a16:creationId xmlns:a16="http://schemas.microsoft.com/office/drawing/2014/main" id="{69F2206E-F35F-773D-7E49-860BC5C38565}"/>
              </a:ext>
            </a:extLst>
          </p:cNvPr>
          <p:cNvSpPr txBox="1">
            <a:spLocks/>
          </p:cNvSpPr>
          <p:nvPr/>
        </p:nvSpPr>
        <p:spPr>
          <a:xfrm>
            <a:off x="6844910" y="1978025"/>
            <a:ext cx="5147556"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defRPr/>
            </a:pPr>
            <a:r>
              <a:rPr lang="en-GB" kern="0">
                <a:solidFill>
                  <a:schemeClr val="accent1">
                    <a:lumMod val="75000"/>
                  </a:schemeClr>
                </a:solidFill>
                <a:latin typeface="Arial" panose="020B0604020202020204" pitchFamily="34" charset="0"/>
                <a:ea typeface="ＭＳ Ｐゴシック" charset="-128"/>
              </a:rPr>
              <a:t>Underline key point</a:t>
            </a:r>
          </a:p>
          <a:p>
            <a:pPr>
              <a:buFontTx/>
              <a:buChar char="•"/>
              <a:defRPr/>
            </a:pPr>
            <a:r>
              <a:rPr lang="en-GB" kern="0">
                <a:solidFill>
                  <a:schemeClr val="accent1">
                    <a:lumMod val="75000"/>
                  </a:schemeClr>
                </a:solidFill>
                <a:latin typeface="Arial" panose="020B0604020202020204" pitchFamily="34" charset="0"/>
                <a:ea typeface="ＭＳ Ｐゴシック" charset="-128"/>
              </a:rPr>
              <a:t>List key thoughts</a:t>
            </a:r>
          </a:p>
          <a:p>
            <a:pPr>
              <a:buFontTx/>
              <a:buChar char="•"/>
              <a:defRPr/>
            </a:pPr>
            <a:r>
              <a:rPr lang="en-GB" kern="0">
                <a:solidFill>
                  <a:schemeClr val="accent1">
                    <a:lumMod val="75000"/>
                  </a:schemeClr>
                </a:solidFill>
                <a:latin typeface="Arial" panose="020B0604020202020204" pitchFamily="34" charset="0"/>
                <a:ea typeface="ＭＳ Ｐゴシック" charset="-128"/>
              </a:rPr>
              <a:t>Use different phrases or synonyms</a:t>
            </a:r>
          </a:p>
          <a:p>
            <a:pPr>
              <a:buFontTx/>
              <a:buChar char="•"/>
              <a:defRPr/>
            </a:pPr>
            <a:r>
              <a:rPr lang="en-GB" kern="0">
                <a:solidFill>
                  <a:schemeClr val="accent1">
                    <a:lumMod val="75000"/>
                  </a:schemeClr>
                </a:solidFill>
                <a:latin typeface="Arial" panose="020B0604020202020204" pitchFamily="34" charset="0"/>
                <a:ea typeface="ＭＳ Ｐゴシック" charset="-128"/>
              </a:rPr>
              <a:t>Include references</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306472911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9575A-D040-68DB-C1C6-540B636F4887}"/>
              </a:ext>
            </a:extLst>
          </p:cNvPr>
          <p:cNvSpPr>
            <a:spLocks noGrp="1"/>
          </p:cNvSpPr>
          <p:nvPr>
            <p:ph type="title"/>
          </p:nvPr>
        </p:nvSpPr>
        <p:spPr/>
        <p:txBody>
          <a:bodyPr/>
          <a:lstStyle/>
          <a:p>
            <a:pPr algn="ctr"/>
            <a:r>
              <a:rPr lang="en-GB">
                <a:latin typeface="Arial"/>
                <a:cs typeface="Arial"/>
              </a:rPr>
              <a:t>Peidiwch â </a:t>
            </a:r>
            <a:r>
              <a:rPr lang="cy-GB" kern="0">
                <a:latin typeface="Arial"/>
                <a:ea typeface="ＭＳ Ｐゴシック"/>
                <a:cs typeface="Arial"/>
              </a:rPr>
              <a:t>chopïo/ </a:t>
            </a:r>
            <a:r>
              <a:rPr lang="cy-GB" kern="0">
                <a:solidFill>
                  <a:schemeClr val="accent1">
                    <a:lumMod val="75000"/>
                  </a:schemeClr>
                </a:solidFill>
                <a:latin typeface="Arial"/>
                <a:ea typeface="ＭＳ Ｐゴシック"/>
                <a:cs typeface="Arial"/>
              </a:rPr>
              <a:t>Do not </a:t>
            </a:r>
            <a:r>
              <a:rPr lang="cy-GB" kern="0" err="1">
                <a:solidFill>
                  <a:schemeClr val="accent1">
                    <a:lumMod val="75000"/>
                  </a:schemeClr>
                </a:solidFill>
                <a:latin typeface="Arial"/>
                <a:ea typeface="ＭＳ Ｐゴシック"/>
                <a:cs typeface="Arial"/>
              </a:rPr>
              <a:t>copy</a:t>
            </a:r>
            <a:br>
              <a:rPr lang="cy-GB" kern="0">
                <a:latin typeface="Arial" panose="020B0604020202020204" pitchFamily="34" charset="0"/>
                <a:ea typeface="ＭＳ Ｐゴシック" charset="-128"/>
              </a:rPr>
            </a:br>
            <a:endParaRPr lang="en-GB"/>
          </a:p>
        </p:txBody>
      </p:sp>
      <p:sp>
        <p:nvSpPr>
          <p:cNvPr id="3" name="Content Placeholder 2">
            <a:extLst>
              <a:ext uri="{FF2B5EF4-FFF2-40B4-BE49-F238E27FC236}">
                <a16:creationId xmlns:a16="http://schemas.microsoft.com/office/drawing/2014/main" id="{A6E4E4CF-A2AF-A79C-CC95-59E09F713CD7}"/>
              </a:ext>
            </a:extLst>
          </p:cNvPr>
          <p:cNvSpPr>
            <a:spLocks noGrp="1"/>
          </p:cNvSpPr>
          <p:nvPr>
            <p:ph idx="1"/>
          </p:nvPr>
        </p:nvSpPr>
        <p:spPr>
          <a:xfrm>
            <a:off x="6013723" y="1825625"/>
            <a:ext cx="5826343" cy="3575934"/>
          </a:xfrm>
        </p:spPr>
        <p:txBody>
          <a:bodyPr/>
          <a:lstStyle/>
          <a:p>
            <a:pPr>
              <a:buFontTx/>
              <a:buChar char="•"/>
              <a:defRPr/>
            </a:pPr>
            <a:r>
              <a:rPr lang="en-GB" sz="2800" kern="0">
                <a:solidFill>
                  <a:schemeClr val="accent1">
                    <a:lumMod val="75000"/>
                  </a:schemeClr>
                </a:solidFill>
                <a:latin typeface="Arial" panose="020B0604020202020204" pitchFamily="34" charset="0"/>
                <a:ea typeface="ＭＳ Ｐゴシック" charset="-128"/>
              </a:rPr>
              <a:t>Using your own words is better than copying</a:t>
            </a:r>
            <a:endParaRPr lang="cy-GB" sz="2800" kern="0">
              <a:solidFill>
                <a:schemeClr val="accent1">
                  <a:lumMod val="75000"/>
                </a:schemeClr>
              </a:solidFill>
              <a:latin typeface="Arial" panose="020B0604020202020204" pitchFamily="34" charset="0"/>
              <a:ea typeface="ＭＳ Ｐゴシック" charset="-128"/>
            </a:endParaRPr>
          </a:p>
          <a:p>
            <a:pPr marL="0" indent="0">
              <a:buNone/>
            </a:pPr>
            <a:endParaRPr lang="en-GB"/>
          </a:p>
        </p:txBody>
      </p:sp>
      <p:sp>
        <p:nvSpPr>
          <p:cNvPr id="4" name="Content Placeholder 2">
            <a:extLst>
              <a:ext uri="{FF2B5EF4-FFF2-40B4-BE49-F238E27FC236}">
                <a16:creationId xmlns:a16="http://schemas.microsoft.com/office/drawing/2014/main" id="{1862722D-A445-5697-8530-0AD6CD8DD95A}"/>
              </a:ext>
            </a:extLst>
          </p:cNvPr>
          <p:cNvSpPr txBox="1">
            <a:spLocks/>
          </p:cNvSpPr>
          <p:nvPr/>
        </p:nvSpPr>
        <p:spPr>
          <a:xfrm>
            <a:off x="741431" y="1825625"/>
            <a:ext cx="5826343"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defRPr/>
            </a:pPr>
            <a:r>
              <a:rPr lang="cy-GB" kern="0">
                <a:latin typeface="Arial" panose="020B0604020202020204" pitchFamily="34" charset="0"/>
                <a:ea typeface="ＭＳ Ｐゴシック" charset="-128"/>
              </a:rPr>
              <a:t>Gwell ysgrifennu yng ngeiriau eich hunain na chopïo</a:t>
            </a:r>
          </a:p>
          <a:p>
            <a:pPr marL="0" indent="0">
              <a:buFont typeface="Arial" panose="020B0604020202020204" pitchFamily="34" charset="0"/>
              <a:buNone/>
              <a:defRPr/>
            </a:pPr>
            <a:endParaRPr lang="cy-GB" kern="0">
              <a:solidFill>
                <a:srgbClr val="FF0000"/>
              </a:solidFill>
              <a:latin typeface="Arial" panose="020B0604020202020204" pitchFamily="34" charset="0"/>
              <a:ea typeface="ＭＳ Ｐゴシック" charset="-128"/>
            </a:endParaRPr>
          </a:p>
          <a:p>
            <a:pPr marL="0" indent="0">
              <a:buFont typeface="Arial" panose="020B0604020202020204" pitchFamily="34" charset="0"/>
              <a:buNone/>
            </a:pPr>
            <a:endParaRPr lang="en-GB"/>
          </a:p>
        </p:txBody>
      </p:sp>
      <p:pic>
        <p:nvPicPr>
          <p:cNvPr id="9218" name="Picture 2" descr="Copy-Me-Not: When Imitation is Angering ...">
            <a:extLst>
              <a:ext uri="{FF2B5EF4-FFF2-40B4-BE49-F238E27FC236}">
                <a16:creationId xmlns:a16="http://schemas.microsoft.com/office/drawing/2014/main" id="{0B3E2ECB-2CA4-06FD-8614-8F564E9E95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27835" y="3328754"/>
            <a:ext cx="2771775" cy="1647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259692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B12AA-389D-B092-33EE-5D285AD40C9A}"/>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Aralleirio</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Paraphrasisng</a:t>
            </a:r>
          </a:p>
        </p:txBody>
      </p:sp>
      <p:sp>
        <p:nvSpPr>
          <p:cNvPr id="3" name="Content Placeholder 2">
            <a:extLst>
              <a:ext uri="{FF2B5EF4-FFF2-40B4-BE49-F238E27FC236}">
                <a16:creationId xmlns:a16="http://schemas.microsoft.com/office/drawing/2014/main" id="{6F7A2FAD-FB2A-5991-A907-73F6D659D9B3}"/>
              </a:ext>
            </a:extLst>
          </p:cNvPr>
          <p:cNvSpPr>
            <a:spLocks noGrp="1"/>
          </p:cNvSpPr>
          <p:nvPr>
            <p:ph idx="1"/>
          </p:nvPr>
        </p:nvSpPr>
        <p:spPr>
          <a:xfrm>
            <a:off x="6524216" y="1825625"/>
            <a:ext cx="5871222" cy="3575934"/>
          </a:xfrm>
        </p:spPr>
        <p:txBody>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Example</a:t>
            </a:r>
          </a:p>
          <a:p>
            <a:pPr marL="0" indent="0">
              <a:buNone/>
            </a:pPr>
            <a:r>
              <a:rPr lang="en-GB">
                <a:solidFill>
                  <a:schemeClr val="accent1">
                    <a:lumMod val="75000"/>
                  </a:schemeClr>
                </a:solidFill>
                <a:latin typeface="Arial" panose="020B0604020202020204" pitchFamily="34" charset="0"/>
                <a:cs typeface="Arial" panose="020B0604020202020204" pitchFamily="34" charset="0"/>
              </a:rPr>
              <a:t>Dunmore (2017) notes that Hardy presents the reader with rounded characters capable of acting with autonomy, but these are placed in context in which their choices are severely constrained by the operation of chance and fate.</a:t>
            </a:r>
          </a:p>
        </p:txBody>
      </p:sp>
      <p:sp>
        <p:nvSpPr>
          <p:cNvPr id="4" name="Content Placeholder 2">
            <a:extLst>
              <a:ext uri="{FF2B5EF4-FFF2-40B4-BE49-F238E27FC236}">
                <a16:creationId xmlns:a16="http://schemas.microsoft.com/office/drawing/2014/main" id="{3E3811FE-8F9E-25BD-79FF-BA5A6C435BCF}"/>
              </a:ext>
            </a:extLst>
          </p:cNvPr>
          <p:cNvSpPr txBox="1">
            <a:spLocks/>
          </p:cNvSpPr>
          <p:nvPr/>
        </p:nvSpPr>
        <p:spPr>
          <a:xfrm>
            <a:off x="541348" y="1825625"/>
            <a:ext cx="5377007" cy="3952787"/>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latin typeface="Arial" panose="020B0604020202020204" pitchFamily="34" charset="0"/>
                <a:cs typeface="Arial" panose="020B0604020202020204" pitchFamily="34" charset="0"/>
              </a:rPr>
              <a:t>Esiampl</a:t>
            </a:r>
          </a:p>
          <a:p>
            <a:pPr marL="0" indent="0">
              <a:buNone/>
            </a:pPr>
            <a:r>
              <a:rPr lang="en-GB">
                <a:latin typeface="Arial"/>
                <a:cs typeface="Arial"/>
              </a:rPr>
              <a:t>Mae Dunmore (2017) </a:t>
            </a:r>
            <a:r>
              <a:rPr lang="en-GB" err="1">
                <a:latin typeface="Arial"/>
                <a:cs typeface="Arial"/>
              </a:rPr>
              <a:t>yn</a:t>
            </a:r>
            <a:r>
              <a:rPr lang="en-GB">
                <a:latin typeface="Arial"/>
                <a:cs typeface="Arial"/>
              </a:rPr>
              <a:t> nodi bod Hardy </a:t>
            </a:r>
            <a:r>
              <a:rPr lang="en-GB" err="1">
                <a:latin typeface="Arial"/>
                <a:cs typeface="Arial"/>
              </a:rPr>
              <a:t>yn</a:t>
            </a:r>
            <a:r>
              <a:rPr lang="en-GB">
                <a:latin typeface="Arial"/>
                <a:cs typeface="Arial"/>
              </a:rPr>
              <a:t> </a:t>
            </a:r>
            <a:r>
              <a:rPr lang="en-GB" err="1">
                <a:latin typeface="Arial"/>
                <a:cs typeface="Arial"/>
              </a:rPr>
              <a:t>cyflwyno</a:t>
            </a:r>
            <a:r>
              <a:rPr lang="en-GB">
                <a:latin typeface="Arial"/>
                <a:cs typeface="Arial"/>
              </a:rPr>
              <a:t> </a:t>
            </a:r>
            <a:r>
              <a:rPr lang="en-GB" err="1">
                <a:latin typeface="Arial"/>
                <a:cs typeface="Arial"/>
              </a:rPr>
              <a:t>cymeriadau</a:t>
            </a:r>
            <a:r>
              <a:rPr lang="en-GB">
                <a:latin typeface="Arial"/>
                <a:cs typeface="Arial"/>
              </a:rPr>
              <a:t> </a:t>
            </a:r>
            <a:r>
              <a:rPr lang="en-GB" err="1">
                <a:latin typeface="Arial"/>
                <a:cs typeface="Arial"/>
              </a:rPr>
              <a:t>cyflawn</a:t>
            </a:r>
            <a:r>
              <a:rPr lang="en-GB">
                <a:latin typeface="Arial"/>
                <a:cs typeface="Arial"/>
              </a:rPr>
              <a:t> </a:t>
            </a:r>
            <a:r>
              <a:rPr lang="en-GB" err="1">
                <a:latin typeface="Arial"/>
                <a:cs typeface="Arial"/>
              </a:rPr>
              <a:t>i’r</a:t>
            </a:r>
            <a:r>
              <a:rPr lang="en-GB">
                <a:latin typeface="Arial"/>
                <a:cs typeface="Arial"/>
              </a:rPr>
              <a:t> </a:t>
            </a:r>
            <a:r>
              <a:rPr lang="en-GB" err="1">
                <a:latin typeface="Arial"/>
                <a:cs typeface="Arial"/>
              </a:rPr>
              <a:t>darllenydd</a:t>
            </a:r>
            <a:r>
              <a:rPr lang="en-GB">
                <a:latin typeface="Arial"/>
                <a:cs typeface="Arial"/>
              </a:rPr>
              <a:t> </a:t>
            </a:r>
            <a:r>
              <a:rPr lang="en-GB" err="1">
                <a:latin typeface="Arial"/>
                <a:cs typeface="Arial"/>
              </a:rPr>
              <a:t>sy’n</a:t>
            </a:r>
            <a:r>
              <a:rPr lang="en-GB">
                <a:latin typeface="Arial"/>
                <a:cs typeface="Arial"/>
              </a:rPr>
              <a:t> </a:t>
            </a:r>
            <a:r>
              <a:rPr lang="en-GB" err="1">
                <a:latin typeface="Arial"/>
                <a:cs typeface="Arial"/>
              </a:rPr>
              <a:t>gallu</a:t>
            </a:r>
            <a:r>
              <a:rPr lang="en-GB">
                <a:latin typeface="Arial"/>
                <a:cs typeface="Arial"/>
              </a:rPr>
              <a:t> </a:t>
            </a:r>
            <a:r>
              <a:rPr lang="en-GB" err="1">
                <a:latin typeface="Arial"/>
                <a:cs typeface="Arial"/>
              </a:rPr>
              <a:t>gweithredu</a:t>
            </a:r>
            <a:r>
              <a:rPr lang="en-GB">
                <a:latin typeface="Arial"/>
                <a:cs typeface="Arial"/>
              </a:rPr>
              <a:t> </a:t>
            </a:r>
            <a:r>
              <a:rPr lang="en-GB" err="1">
                <a:latin typeface="Arial"/>
                <a:cs typeface="Arial"/>
              </a:rPr>
              <a:t>gydag</a:t>
            </a:r>
            <a:r>
              <a:rPr lang="en-GB">
                <a:latin typeface="Arial"/>
                <a:cs typeface="Arial"/>
              </a:rPr>
              <a:t> </a:t>
            </a:r>
            <a:r>
              <a:rPr lang="en-GB" err="1">
                <a:latin typeface="Arial"/>
                <a:cs typeface="Arial"/>
              </a:rPr>
              <a:t>ymreolaeth</a:t>
            </a:r>
            <a:r>
              <a:rPr lang="en-GB">
                <a:latin typeface="Arial"/>
                <a:cs typeface="Arial"/>
              </a:rPr>
              <a:t>, </a:t>
            </a:r>
            <a:r>
              <a:rPr lang="en-GB" err="1">
                <a:latin typeface="Arial"/>
                <a:cs typeface="Arial"/>
              </a:rPr>
              <a:t>ond</a:t>
            </a:r>
            <a:r>
              <a:rPr lang="en-GB">
                <a:latin typeface="Arial"/>
                <a:cs typeface="Arial"/>
              </a:rPr>
              <a:t> </a:t>
            </a:r>
            <a:r>
              <a:rPr lang="en-GB" err="1">
                <a:latin typeface="Arial"/>
                <a:cs typeface="Arial"/>
              </a:rPr>
              <a:t>gosodir</a:t>
            </a:r>
            <a:r>
              <a:rPr lang="en-GB">
                <a:latin typeface="Arial"/>
                <a:cs typeface="Arial"/>
              </a:rPr>
              <a:t> </a:t>
            </a:r>
            <a:r>
              <a:rPr lang="en-GB" err="1">
                <a:latin typeface="Arial"/>
                <a:cs typeface="Arial"/>
              </a:rPr>
              <a:t>rhain</a:t>
            </a:r>
            <a:r>
              <a:rPr lang="en-GB">
                <a:latin typeface="Arial"/>
                <a:cs typeface="Arial"/>
              </a:rPr>
              <a:t> </a:t>
            </a:r>
            <a:r>
              <a:rPr lang="en-GB" err="1">
                <a:latin typeface="Arial"/>
                <a:cs typeface="Arial"/>
              </a:rPr>
              <a:t>mewn</a:t>
            </a:r>
            <a:r>
              <a:rPr lang="en-GB">
                <a:latin typeface="Arial"/>
                <a:cs typeface="Arial"/>
              </a:rPr>
              <a:t> </a:t>
            </a:r>
            <a:r>
              <a:rPr lang="en-GB" err="1">
                <a:latin typeface="Arial"/>
                <a:cs typeface="Arial"/>
              </a:rPr>
              <a:t>cyd-destun</a:t>
            </a:r>
            <a:r>
              <a:rPr lang="en-GB">
                <a:latin typeface="Arial"/>
                <a:cs typeface="Arial"/>
              </a:rPr>
              <a:t> </a:t>
            </a:r>
            <a:r>
              <a:rPr lang="en-GB" err="1">
                <a:latin typeface="Arial"/>
                <a:cs typeface="Arial"/>
              </a:rPr>
              <a:t>lle</a:t>
            </a:r>
            <a:r>
              <a:rPr lang="en-GB">
                <a:latin typeface="Arial"/>
                <a:cs typeface="Arial"/>
              </a:rPr>
              <a:t> </a:t>
            </a:r>
            <a:r>
              <a:rPr lang="en-GB" err="1">
                <a:latin typeface="Arial"/>
                <a:cs typeface="Arial"/>
              </a:rPr>
              <a:t>mae</a:t>
            </a:r>
            <a:r>
              <a:rPr lang="en-GB">
                <a:latin typeface="Arial"/>
                <a:cs typeface="Arial"/>
              </a:rPr>
              <a:t> </a:t>
            </a:r>
            <a:r>
              <a:rPr lang="en-GB" err="1">
                <a:latin typeface="Arial"/>
                <a:cs typeface="Arial"/>
              </a:rPr>
              <a:t>eu</a:t>
            </a:r>
            <a:r>
              <a:rPr lang="en-GB">
                <a:latin typeface="Arial"/>
                <a:cs typeface="Arial"/>
              </a:rPr>
              <a:t> </a:t>
            </a:r>
            <a:r>
              <a:rPr lang="en-GB" err="1">
                <a:latin typeface="Arial"/>
                <a:cs typeface="Arial"/>
              </a:rPr>
              <a:t>dewisiadau</a:t>
            </a:r>
            <a:r>
              <a:rPr lang="en-GB">
                <a:latin typeface="Arial"/>
                <a:cs typeface="Arial"/>
              </a:rPr>
              <a:t> </a:t>
            </a:r>
            <a:r>
              <a:rPr lang="en-GB" err="1">
                <a:latin typeface="Arial"/>
                <a:cs typeface="Arial"/>
              </a:rPr>
              <a:t>wedi’u</a:t>
            </a:r>
            <a:r>
              <a:rPr lang="en-GB">
                <a:latin typeface="Arial"/>
                <a:cs typeface="Arial"/>
              </a:rPr>
              <a:t> </a:t>
            </a:r>
            <a:r>
              <a:rPr lang="en-GB" err="1">
                <a:latin typeface="Arial"/>
                <a:cs typeface="Arial"/>
              </a:rPr>
              <a:t>cyfyngu’n</a:t>
            </a:r>
            <a:r>
              <a:rPr lang="en-GB">
                <a:latin typeface="Arial"/>
                <a:cs typeface="Arial"/>
              </a:rPr>
              <a:t> </a:t>
            </a:r>
            <a:r>
              <a:rPr lang="en-GB" err="1">
                <a:latin typeface="Arial"/>
                <a:cs typeface="Arial"/>
              </a:rPr>
              <a:t>ddifrifol</a:t>
            </a:r>
            <a:r>
              <a:rPr lang="en-GB">
                <a:latin typeface="Arial"/>
                <a:cs typeface="Arial"/>
              </a:rPr>
              <a:t> </a:t>
            </a:r>
            <a:r>
              <a:rPr lang="en-GB" err="1">
                <a:latin typeface="Arial"/>
                <a:cs typeface="Arial"/>
              </a:rPr>
              <a:t>gan</a:t>
            </a:r>
            <a:r>
              <a:rPr lang="en-GB">
                <a:latin typeface="Arial"/>
                <a:cs typeface="Arial"/>
              </a:rPr>
              <a:t> </a:t>
            </a:r>
            <a:r>
              <a:rPr lang="en-GB" err="1">
                <a:latin typeface="Arial"/>
                <a:cs typeface="Arial"/>
              </a:rPr>
              <a:t>weithrediad</a:t>
            </a:r>
            <a:r>
              <a:rPr lang="en-GB">
                <a:latin typeface="Arial"/>
                <a:cs typeface="Arial"/>
              </a:rPr>
              <a:t> </a:t>
            </a:r>
            <a:r>
              <a:rPr lang="en-GB" err="1">
                <a:latin typeface="Arial"/>
                <a:cs typeface="Arial"/>
              </a:rPr>
              <a:t>siawns</a:t>
            </a:r>
            <a:r>
              <a:rPr lang="en-GB">
                <a:latin typeface="Arial"/>
                <a:cs typeface="Arial"/>
              </a:rPr>
              <a:t> a </a:t>
            </a:r>
            <a:r>
              <a:rPr lang="en-GB" err="1">
                <a:latin typeface="Arial"/>
                <a:cs typeface="Arial"/>
              </a:rPr>
              <a:t>thynged</a:t>
            </a:r>
            <a:r>
              <a:rPr lang="en-GB">
                <a:latin typeface="Arial"/>
                <a:cs typeface="Arial"/>
              </a:rPr>
              <a:t>. </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6036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F2A51-FA2D-CEA4-116C-B88DD83D9B24}"/>
              </a:ext>
            </a:extLst>
          </p:cNvPr>
          <p:cNvSpPr>
            <a:spLocks noGrp="1"/>
          </p:cNvSpPr>
          <p:nvPr>
            <p:ph type="title"/>
          </p:nvPr>
        </p:nvSpPr>
        <p:spPr/>
        <p:txBody>
          <a:bodyPr/>
          <a:lstStyle/>
          <a:p>
            <a:pPr algn="ctr"/>
            <a:r>
              <a:rPr lang="en-GB" err="1">
                <a:latin typeface="Arial"/>
                <a:cs typeface="Arial"/>
              </a:rPr>
              <a:t>Rheolau</a:t>
            </a:r>
            <a:r>
              <a:rPr lang="en-GB">
                <a:latin typeface="Arial"/>
                <a:cs typeface="Arial"/>
              </a:rPr>
              <a:t> </a:t>
            </a:r>
            <a:r>
              <a:rPr lang="en-GB" err="1">
                <a:latin typeface="Arial"/>
                <a:cs typeface="Arial"/>
              </a:rPr>
              <a:t>cyfeirnodi</a:t>
            </a:r>
            <a:r>
              <a:rPr lang="en-GB">
                <a:latin typeface="Arial"/>
                <a:cs typeface="Arial"/>
              </a:rPr>
              <a:t> a </a:t>
            </a:r>
            <a:r>
              <a:rPr lang="en-GB" err="1">
                <a:latin typeface="Arial"/>
                <a:cs typeface="Arial"/>
              </a:rPr>
              <a:t>fformatio</a:t>
            </a:r>
            <a:r>
              <a:rPr lang="en-GB">
                <a:latin typeface="Arial"/>
                <a:cs typeface="Arial"/>
              </a:rPr>
              <a:t>/</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a:cs typeface="Arial"/>
              </a:rPr>
              <a:t>Referencing Rules and Formatting</a:t>
            </a:r>
          </a:p>
        </p:txBody>
      </p:sp>
      <p:pic>
        <p:nvPicPr>
          <p:cNvPr id="7170" name="Picture 2" descr="referencing word cloud">
            <a:extLst>
              <a:ext uri="{FF2B5EF4-FFF2-40B4-BE49-F238E27FC236}">
                <a16:creationId xmlns:a16="http://schemas.microsoft.com/office/drawing/2014/main" id="{F4D8E7D8-FB2C-F7D0-4138-5393E33AE6D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79789" y="1867580"/>
            <a:ext cx="5559843" cy="36069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18110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6E014-D06E-D2A1-C89C-E2DB32E4EEED}"/>
              </a:ext>
            </a:extLst>
          </p:cNvPr>
          <p:cNvSpPr>
            <a:spLocks noGrp="1"/>
          </p:cNvSpPr>
          <p:nvPr>
            <p:ph type="title"/>
          </p:nvPr>
        </p:nvSpPr>
        <p:spPr>
          <a:xfrm>
            <a:off x="352358" y="365125"/>
            <a:ext cx="11487708" cy="739410"/>
          </a:xfrm>
        </p:spPr>
        <p:txBody>
          <a:bodyPr>
            <a:normAutofit fontScale="90000"/>
          </a:bodyPr>
          <a:lstStyle/>
          <a:p>
            <a:pPr algn="ctr"/>
            <a:r>
              <a:rPr lang="en-GB" altLang="en-US" sz="4400">
                <a:latin typeface="Arial" panose="020B0604020202020204" pitchFamily="34" charset="0"/>
              </a:rPr>
              <a:t>Cyfeirnodi </a:t>
            </a:r>
            <a:r>
              <a:rPr lang="en-GB" altLang="en-US" sz="4400" err="1">
                <a:latin typeface="Arial" panose="020B0604020202020204" pitchFamily="34" charset="0"/>
              </a:rPr>
              <a:t>uniongyrchol</a:t>
            </a:r>
            <a:br>
              <a:rPr lang="en-GB" altLang="en-US" sz="4400">
                <a:latin typeface="Arial" panose="020B0604020202020204" pitchFamily="34" charset="0"/>
              </a:rPr>
            </a:br>
            <a:r>
              <a:rPr lang="en-GB" altLang="en-US" sz="4400">
                <a:solidFill>
                  <a:schemeClr val="accent1">
                    <a:lumMod val="75000"/>
                  </a:schemeClr>
                </a:solidFill>
                <a:latin typeface="Arial" panose="020B0604020202020204" pitchFamily="34" charset="0"/>
              </a:rPr>
              <a:t>Direct referencing</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02B1D68D-4298-E858-17C7-3CEACD28E493}"/>
              </a:ext>
            </a:extLst>
          </p:cNvPr>
          <p:cNvSpPr>
            <a:spLocks noGrp="1"/>
          </p:cNvSpPr>
          <p:nvPr>
            <p:ph idx="1"/>
          </p:nvPr>
        </p:nvSpPr>
        <p:spPr>
          <a:xfrm>
            <a:off x="6535365" y="1473934"/>
            <a:ext cx="5035071" cy="4080025"/>
          </a:xfrm>
        </p:spPr>
        <p:txBody>
          <a:bodyPr/>
          <a:lstStyle/>
          <a:p>
            <a:pPr marL="0" indent="0">
              <a:buNone/>
              <a:defRPr/>
            </a:pPr>
            <a:r>
              <a:rPr lang="en-US" sz="2800">
                <a:solidFill>
                  <a:schemeClr val="accent1">
                    <a:lumMod val="75000"/>
                  </a:schemeClr>
                </a:solidFill>
                <a:latin typeface="Arial" panose="020B0604020202020204" pitchFamily="34" charset="0"/>
              </a:rPr>
              <a:t>Knight (2011) suggests that outdoor play provides children with important social skills.</a:t>
            </a:r>
          </a:p>
          <a:p>
            <a:pPr>
              <a:defRPr/>
            </a:pPr>
            <a:endParaRPr lang="en-US" sz="2800">
              <a:solidFill>
                <a:schemeClr val="accent1">
                  <a:lumMod val="75000"/>
                </a:schemeClr>
              </a:solidFill>
              <a:latin typeface="Arial" panose="020B0604020202020204" pitchFamily="34" charset="0"/>
            </a:endParaRPr>
          </a:p>
          <a:p>
            <a:pPr marL="0" indent="0">
              <a:buNone/>
              <a:defRPr/>
            </a:pPr>
            <a:r>
              <a:rPr lang="en-US" sz="2800">
                <a:solidFill>
                  <a:schemeClr val="accent1">
                    <a:lumMod val="75000"/>
                  </a:schemeClr>
                </a:solidFill>
                <a:latin typeface="Arial" panose="020B0604020202020204" pitchFamily="34" charset="0"/>
              </a:rPr>
              <a:t>Outdoor play provides several important social skills. This view is supported by Knight (2011).</a:t>
            </a:r>
          </a:p>
          <a:p>
            <a:pPr marL="0" indent="0">
              <a:buNone/>
            </a:pPr>
            <a:endParaRPr lang="en-GB"/>
          </a:p>
        </p:txBody>
      </p:sp>
      <p:sp>
        <p:nvSpPr>
          <p:cNvPr id="4" name="Content Placeholder 2">
            <a:extLst>
              <a:ext uri="{FF2B5EF4-FFF2-40B4-BE49-F238E27FC236}">
                <a16:creationId xmlns:a16="http://schemas.microsoft.com/office/drawing/2014/main" id="{83C51EAB-0A3F-8046-2F0E-F81907962B83}"/>
              </a:ext>
            </a:extLst>
          </p:cNvPr>
          <p:cNvSpPr txBox="1">
            <a:spLocks/>
          </p:cNvSpPr>
          <p:nvPr/>
        </p:nvSpPr>
        <p:spPr>
          <a:xfrm>
            <a:off x="616828" y="1471266"/>
            <a:ext cx="5175056" cy="4899286"/>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cy-GB" altLang="cy-GB" kern="0">
                <a:solidFill>
                  <a:srgbClr val="000000"/>
                </a:solidFill>
                <a:latin typeface="Arial"/>
                <a:ea typeface="ＭＳ Ｐゴシック"/>
                <a:cs typeface="Arial"/>
              </a:rPr>
              <a:t>Awgryma Knight (2011) fod chwarae yn yr awyr agored yn rhoi sgiliau cymdeithasol pwysig i blant.</a:t>
            </a:r>
          </a:p>
          <a:p>
            <a:pPr marL="0" indent="0" algn="just">
              <a:buFont typeface="Arial" panose="020B0604020202020204" pitchFamily="34" charset="0"/>
              <a:buNone/>
              <a:defRPr/>
            </a:pPr>
            <a:endParaRPr lang="cy-GB" altLang="cy-GB" kern="0">
              <a:solidFill>
                <a:srgbClr val="000000"/>
              </a:solidFill>
              <a:latin typeface="Arial" panose="020B0604020202020204" pitchFamily="34" charset="0"/>
              <a:ea typeface="ＭＳ Ｐゴシック" pitchFamily="34" charset="-128"/>
              <a:cs typeface="Arial"/>
            </a:endParaRPr>
          </a:p>
          <a:p>
            <a:pPr marL="0" indent="0" algn="just">
              <a:buFont typeface="Arial" panose="020B0604020202020204" pitchFamily="34" charset="0"/>
              <a:buNone/>
              <a:defRPr/>
            </a:pPr>
            <a:r>
              <a:rPr lang="cy-GB" altLang="cy-GB" kern="0">
                <a:solidFill>
                  <a:srgbClr val="000000"/>
                </a:solidFill>
                <a:latin typeface="Arial"/>
                <a:ea typeface="ＭＳ Ｐゴシック"/>
                <a:cs typeface="Arial"/>
              </a:rPr>
              <a:t>Mae chwarae yn yr awyr agored yn darparu nifer o sgiliau cymdeithasol pwysig. Cefnogir y farn hon gan Knight (2011).</a:t>
            </a:r>
          </a:p>
          <a:p>
            <a:pPr>
              <a:defRPr/>
            </a:pPr>
            <a:endParaRPr lang="cy-GB"/>
          </a:p>
        </p:txBody>
      </p:sp>
    </p:spTree>
    <p:extLst>
      <p:ext uri="{BB962C8B-B14F-4D97-AF65-F5344CB8AC3E}">
        <p14:creationId xmlns:p14="http://schemas.microsoft.com/office/powerpoint/2010/main" val="7471731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48F39-F854-F98F-F801-C6319D8BC851}"/>
              </a:ext>
            </a:extLst>
          </p:cNvPr>
          <p:cNvSpPr>
            <a:spLocks noGrp="1"/>
          </p:cNvSpPr>
          <p:nvPr>
            <p:ph type="title"/>
          </p:nvPr>
        </p:nvSpPr>
        <p:spPr/>
        <p:txBody>
          <a:bodyPr/>
          <a:lstStyle/>
          <a:p>
            <a:pPr algn="ctr"/>
            <a:r>
              <a:rPr lang="en-GB" altLang="en-US" sz="4400">
                <a:latin typeface="Arial" panose="020B0604020202020204" pitchFamily="34" charset="0"/>
              </a:rPr>
              <a:t>Cyfeirnodi </a:t>
            </a:r>
            <a:r>
              <a:rPr lang="en-GB" altLang="en-US" sz="4400" err="1">
                <a:latin typeface="Arial" panose="020B0604020202020204" pitchFamily="34" charset="0"/>
              </a:rPr>
              <a:t>anuniongyrchol</a:t>
            </a:r>
            <a:br>
              <a:rPr lang="en-GB" altLang="en-US" sz="4400">
                <a:latin typeface="Arial" panose="020B0604020202020204" pitchFamily="34" charset="0"/>
              </a:rPr>
            </a:br>
            <a:r>
              <a:rPr lang="en-GB" altLang="en-US">
                <a:solidFill>
                  <a:schemeClr val="accent1">
                    <a:lumMod val="75000"/>
                  </a:schemeClr>
                </a:solidFill>
                <a:latin typeface="Arial" panose="020B0604020202020204" pitchFamily="34" charset="0"/>
              </a:rPr>
              <a:t>Ind</a:t>
            </a:r>
            <a:r>
              <a:rPr lang="en-GB" altLang="en-US" sz="4400">
                <a:solidFill>
                  <a:schemeClr val="accent1">
                    <a:lumMod val="75000"/>
                  </a:schemeClr>
                </a:solidFill>
                <a:latin typeface="Arial" panose="020B0604020202020204" pitchFamily="34" charset="0"/>
              </a:rPr>
              <a:t>irect referencing</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E60C981A-738C-CF75-3379-C8D9CEE6629E}"/>
              </a:ext>
            </a:extLst>
          </p:cNvPr>
          <p:cNvSpPr>
            <a:spLocks noGrp="1"/>
          </p:cNvSpPr>
          <p:nvPr>
            <p:ph idx="1"/>
          </p:nvPr>
        </p:nvSpPr>
        <p:spPr>
          <a:xfrm>
            <a:off x="199533" y="1978025"/>
            <a:ext cx="5744066" cy="3575934"/>
          </a:xfrm>
        </p:spPr>
        <p:txBody>
          <a:bodyPr vert="horz" lIns="91440" tIns="45720" rIns="91440" bIns="45720" rtlCol="0" anchor="t">
            <a:normAutofit/>
          </a:bodyPr>
          <a:lstStyle/>
          <a:p>
            <a:pPr marL="0" indent="0" algn="just">
              <a:buNone/>
              <a:defRPr/>
            </a:pPr>
            <a:r>
              <a:rPr lang="cy-GB" altLang="cy-GB" kern="0">
                <a:solidFill>
                  <a:srgbClr val="000000"/>
                </a:solidFill>
                <a:latin typeface="Arial"/>
                <a:ea typeface="ＭＳ Ｐゴシック"/>
                <a:cs typeface="Arial"/>
              </a:rPr>
              <a:t>Mae chwarae</a:t>
            </a:r>
            <a:r>
              <a:rPr lang="cy-GB" altLang="cy-GB" sz="2800" kern="0">
                <a:solidFill>
                  <a:srgbClr val="000000"/>
                </a:solidFill>
                <a:latin typeface="Arial"/>
                <a:ea typeface="ＭＳ Ｐゴシック"/>
                <a:cs typeface="Arial"/>
              </a:rPr>
              <a:t> yn yr awyr agored yn rhoi sgiliau cymdeithasol pwysig i blant (Knight, 2011).</a:t>
            </a:r>
          </a:p>
          <a:p>
            <a:pPr marL="0" indent="0" algn="just">
              <a:buFont typeface="Arial" panose="020B0604020202020204" pitchFamily="34" charset="0"/>
              <a:buNone/>
              <a:defRPr/>
            </a:pPr>
            <a:endParaRPr lang="cy-GB" altLang="cy-GB" sz="2800" kern="0">
              <a:solidFill>
                <a:srgbClr val="000000"/>
              </a:solidFill>
              <a:latin typeface="Arial" panose="020B0604020202020204" pitchFamily="34" charset="0"/>
              <a:ea typeface="ＭＳ Ｐゴシック" pitchFamily="34" charset="-128"/>
            </a:endParaRPr>
          </a:p>
          <a:p>
            <a:pPr marL="0" indent="0" algn="just">
              <a:buFont typeface="Arial" panose="020B0604020202020204" pitchFamily="34" charset="0"/>
              <a:buNone/>
              <a:defRPr/>
            </a:pPr>
            <a:r>
              <a:rPr lang="cy-GB" altLang="cy-GB" sz="2800" kern="0">
                <a:solidFill>
                  <a:srgbClr val="000000"/>
                </a:solidFill>
                <a:latin typeface="Arial" panose="020B0604020202020204" pitchFamily="34" charset="0"/>
                <a:ea typeface="ＭＳ Ｐゴシック" pitchFamily="34" charset="-128"/>
              </a:rPr>
              <a:t>Mae chwarae yn yr awyr agored yn darparu nifer o sgiliau cymdeithasol pwysig (Knight, 2011).</a:t>
            </a:r>
          </a:p>
          <a:p>
            <a:pPr marL="0" indent="0">
              <a:buNone/>
            </a:pPr>
            <a:endParaRPr lang="en-GB"/>
          </a:p>
        </p:txBody>
      </p:sp>
      <p:sp>
        <p:nvSpPr>
          <p:cNvPr id="4" name="Content Placeholder 2">
            <a:extLst>
              <a:ext uri="{FF2B5EF4-FFF2-40B4-BE49-F238E27FC236}">
                <a16:creationId xmlns:a16="http://schemas.microsoft.com/office/drawing/2014/main" id="{DD6BACA8-77EA-87A0-C1DA-AF5AAE2A9233}"/>
              </a:ext>
            </a:extLst>
          </p:cNvPr>
          <p:cNvSpPr txBox="1">
            <a:spLocks/>
          </p:cNvSpPr>
          <p:nvPr/>
        </p:nvSpPr>
        <p:spPr>
          <a:xfrm>
            <a:off x="6248401" y="1978025"/>
            <a:ext cx="5744066"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a:solidFill>
                  <a:schemeClr val="accent1">
                    <a:lumMod val="75000"/>
                  </a:schemeClr>
                </a:solidFill>
                <a:latin typeface="Arial"/>
                <a:cs typeface="Arial"/>
              </a:rPr>
              <a:t>Outdoor play can provide children with important social skills (Knight, 2011).</a:t>
            </a:r>
          </a:p>
          <a:p>
            <a:pPr>
              <a:defRPr/>
            </a:pPr>
            <a:endParaRPr lang="en-US">
              <a:solidFill>
                <a:srgbClr val="0000FF"/>
              </a:solidFill>
              <a:latin typeface="Arial" panose="020B0604020202020204" pitchFamily="34" charset="0"/>
            </a:endParaRPr>
          </a:p>
          <a:p>
            <a:pPr marL="0" indent="0">
              <a:buFont typeface="Arial" panose="020B0604020202020204" pitchFamily="34" charset="0"/>
              <a:buNone/>
              <a:defRPr/>
            </a:pPr>
            <a:r>
              <a:rPr lang="en-US">
                <a:solidFill>
                  <a:schemeClr val="accent1">
                    <a:lumMod val="75000"/>
                  </a:schemeClr>
                </a:solidFill>
                <a:latin typeface="Arial" panose="020B0604020202020204" pitchFamily="34" charset="0"/>
              </a:rPr>
              <a:t>Outdoor play provides several important social skills (Knight, 2011).</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134593169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5C017-D9D0-B9D7-77FD-93B7C8C6F2F3}"/>
              </a:ext>
            </a:extLst>
          </p:cNvPr>
          <p:cNvSpPr>
            <a:spLocks noGrp="1"/>
          </p:cNvSpPr>
          <p:nvPr>
            <p:ph type="title"/>
          </p:nvPr>
        </p:nvSpPr>
        <p:spPr/>
        <p:txBody>
          <a:bodyPr/>
          <a:lstStyle/>
          <a:p>
            <a:pPr algn="ctr"/>
            <a:r>
              <a:rPr lang="cy-GB" sz="4400">
                <a:latin typeface="Arial" panose="020B0604020202020204" pitchFamily="34" charset="0"/>
              </a:rPr>
              <a:t>Yn y rhestr o gyfeiriadau...</a:t>
            </a:r>
            <a:br>
              <a:rPr lang="cy-GB" sz="4400">
                <a:latin typeface="Arial" panose="020B0604020202020204" pitchFamily="34" charset="0"/>
              </a:rPr>
            </a:br>
            <a:r>
              <a:rPr lang="cy-GB" sz="4400" err="1">
                <a:solidFill>
                  <a:schemeClr val="accent1">
                    <a:lumMod val="75000"/>
                  </a:schemeClr>
                </a:solidFill>
                <a:latin typeface="Arial" panose="020B0604020202020204" pitchFamily="34" charset="0"/>
              </a:rPr>
              <a:t>In</a:t>
            </a:r>
            <a:r>
              <a:rPr lang="cy-GB" sz="4400">
                <a:solidFill>
                  <a:schemeClr val="accent1">
                    <a:lumMod val="75000"/>
                  </a:schemeClr>
                </a:solidFill>
                <a:latin typeface="Arial" panose="020B0604020202020204" pitchFamily="34" charset="0"/>
              </a:rPr>
              <a:t> the </a:t>
            </a:r>
            <a:r>
              <a:rPr lang="cy-GB" sz="4400" err="1">
                <a:solidFill>
                  <a:schemeClr val="accent1">
                    <a:lumMod val="75000"/>
                  </a:schemeClr>
                </a:solidFill>
                <a:latin typeface="Arial" panose="020B0604020202020204" pitchFamily="34" charset="0"/>
              </a:rPr>
              <a:t>reference</a:t>
            </a:r>
            <a:r>
              <a:rPr lang="cy-GB" sz="4400">
                <a:solidFill>
                  <a:schemeClr val="accent1">
                    <a:lumMod val="75000"/>
                  </a:schemeClr>
                </a:solidFill>
                <a:latin typeface="Arial" panose="020B0604020202020204" pitchFamily="34" charset="0"/>
              </a:rPr>
              <a:t> </a:t>
            </a:r>
            <a:r>
              <a:rPr lang="cy-GB" sz="4400" err="1">
                <a:solidFill>
                  <a:schemeClr val="accent1">
                    <a:lumMod val="75000"/>
                  </a:schemeClr>
                </a:solidFill>
                <a:latin typeface="Arial" panose="020B0604020202020204" pitchFamily="34" charset="0"/>
              </a:rPr>
              <a:t>list</a:t>
            </a:r>
            <a:r>
              <a:rPr lang="cy-GB" sz="4400">
                <a:solidFill>
                  <a:schemeClr val="accent1">
                    <a:lumMod val="75000"/>
                  </a:schemeClr>
                </a:solidFill>
                <a:latin typeface="Arial" panose="020B0604020202020204" pitchFamily="34" charset="0"/>
              </a:rPr>
              <a: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E0142000-A445-D1B2-B318-E4F926841994}"/>
              </a:ext>
            </a:extLst>
          </p:cNvPr>
          <p:cNvSpPr>
            <a:spLocks noGrp="1"/>
          </p:cNvSpPr>
          <p:nvPr>
            <p:ph idx="1"/>
          </p:nvPr>
        </p:nvSpPr>
        <p:spPr>
          <a:xfrm>
            <a:off x="355076" y="2358557"/>
            <a:ext cx="11481847" cy="3575934"/>
          </a:xfrm>
        </p:spPr>
        <p:txBody>
          <a:bodyPr vert="horz" lIns="91440" tIns="45720" rIns="91440" bIns="45720" rtlCol="0" anchor="t">
            <a:normAutofit/>
          </a:bodyPr>
          <a:lstStyle/>
          <a:p>
            <a:pPr marL="0" indent="0">
              <a:buNone/>
            </a:pPr>
            <a:r>
              <a:rPr lang="en-GB" dirty="0">
                <a:latin typeface="Arial"/>
                <a:cs typeface="Arial"/>
              </a:rPr>
              <a:t>Knight, S. (2011) </a:t>
            </a:r>
            <a:r>
              <a:rPr lang="en-US" i="1" dirty="0">
                <a:latin typeface="Arial"/>
                <a:cs typeface="Arial"/>
              </a:rPr>
              <a:t>Risk and adventure in early years outdoor play: learning from forest schools.</a:t>
            </a:r>
            <a:r>
              <a:rPr lang="en-US" dirty="0">
                <a:latin typeface="Arial"/>
                <a:cs typeface="Arial"/>
              </a:rPr>
              <a:t> SAGE Publications Ltd.</a:t>
            </a:r>
          </a:p>
          <a:p>
            <a:pPr marL="0" indent="0">
              <a:buNone/>
            </a:pPr>
            <a:endParaRPr lang="en-GB"/>
          </a:p>
        </p:txBody>
      </p:sp>
    </p:spTree>
    <p:extLst>
      <p:ext uri="{BB962C8B-B14F-4D97-AF65-F5344CB8AC3E}">
        <p14:creationId xmlns:p14="http://schemas.microsoft.com/office/powerpoint/2010/main" val="20897945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9D0FB9-D628-4AD0-47D6-B1AAA16102A3}"/>
              </a:ext>
            </a:extLst>
          </p:cNvPr>
          <p:cNvSpPr>
            <a:spLocks noGrp="1"/>
          </p:cNvSpPr>
          <p:nvPr>
            <p:ph type="title"/>
          </p:nvPr>
        </p:nvSpPr>
        <p:spPr/>
        <p:txBody>
          <a:bodyPr>
            <a:normAutofit/>
          </a:bodyPr>
          <a:lstStyle/>
          <a:p>
            <a:pPr marL="0" indent="0" algn="ctr">
              <a:buNone/>
              <a:defRPr/>
            </a:pPr>
            <a:r>
              <a:rPr lang="cy-GB" sz="4400">
                <a:latin typeface="Arial" panose="020B0604020202020204" pitchFamily="34" charset="0"/>
                <a:cs typeface="Arial" panose="020B0604020202020204" pitchFamily="34" charset="0"/>
              </a:rPr>
              <a:t>Cyfeirnodi- Llyfrau ac E-lyfrau</a:t>
            </a:r>
            <a:br>
              <a:rPr lang="cy-GB" sz="4400">
                <a:latin typeface="Arial" panose="020B0604020202020204" pitchFamily="34" charset="0"/>
                <a:cs typeface="Arial" panose="020B0604020202020204" pitchFamily="34" charset="0"/>
              </a:rPr>
            </a:br>
            <a:r>
              <a:rPr lang="cy-GB" sz="4400" err="1">
                <a:solidFill>
                  <a:schemeClr val="accent1">
                    <a:lumMod val="75000"/>
                  </a:schemeClr>
                </a:solidFill>
                <a:latin typeface="Arial" panose="020B0604020202020204" pitchFamily="34" charset="0"/>
                <a:cs typeface="Arial" panose="020B0604020202020204" pitchFamily="34" charset="0"/>
              </a:rPr>
              <a:t>Referencing</a:t>
            </a:r>
            <a:r>
              <a:rPr lang="cy-GB" sz="4400">
                <a:solidFill>
                  <a:schemeClr val="accent1">
                    <a:lumMod val="75000"/>
                  </a:schemeClr>
                </a:solidFill>
                <a:latin typeface="Arial" panose="020B0604020202020204" pitchFamily="34" charset="0"/>
                <a:cs typeface="Arial" panose="020B0604020202020204" pitchFamily="34" charset="0"/>
              </a:rPr>
              <a:t> - </a:t>
            </a:r>
            <a:r>
              <a:rPr lang="en-GB">
                <a:solidFill>
                  <a:schemeClr val="accent1">
                    <a:lumMod val="75000"/>
                  </a:schemeClr>
                </a:solidFill>
                <a:latin typeface="Arial" panose="020B0604020202020204" pitchFamily="34" charset="0"/>
                <a:cs typeface="Arial" panose="020B0604020202020204" pitchFamily="34" charset="0"/>
              </a:rPr>
              <a:t>Books and E-books</a:t>
            </a:r>
          </a:p>
        </p:txBody>
      </p:sp>
      <p:pic>
        <p:nvPicPr>
          <p:cNvPr id="4098" name="Picture 2" descr="Picture of books">
            <a:extLst>
              <a:ext uri="{FF2B5EF4-FFF2-40B4-BE49-F238E27FC236}">
                <a16:creationId xmlns:a16="http://schemas.microsoft.com/office/drawing/2014/main" id="{FE8F4F40-65D9-8CAC-2588-22B6FBE82896}"/>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837834" y="2118974"/>
            <a:ext cx="4203925" cy="2620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306229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4ECB3-0E54-610C-A718-2176BE35E5D7}"/>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Beth sydd angen cofnodi?</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What should be recorded?</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23B39A40-75A7-21B0-3155-E58754E57BC1}"/>
              </a:ext>
            </a:extLst>
          </p:cNvPr>
          <p:cNvSpPr>
            <a:spLocks noGrp="1"/>
          </p:cNvSpPr>
          <p:nvPr>
            <p:ph idx="1"/>
          </p:nvPr>
        </p:nvSpPr>
        <p:spPr>
          <a:xfrm>
            <a:off x="6399949" y="1817775"/>
            <a:ext cx="6011467" cy="3575934"/>
          </a:xfrm>
        </p:spPr>
        <p:txBody>
          <a:bodyPr/>
          <a:lstStyle/>
          <a:p>
            <a:pPr marL="0" indent="0">
              <a:buNone/>
              <a:defRPr/>
            </a:pPr>
            <a:r>
              <a:rPr lang="en-GB" sz="2800">
                <a:solidFill>
                  <a:schemeClr val="accent1">
                    <a:lumMod val="75000"/>
                  </a:schemeClr>
                </a:solidFill>
                <a:latin typeface="Arial" panose="020B0604020202020204" pitchFamily="34" charset="0"/>
              </a:rPr>
              <a:t>Book/E-book:</a:t>
            </a:r>
          </a:p>
          <a:p>
            <a:pPr>
              <a:defRPr/>
            </a:pPr>
            <a:r>
              <a:rPr lang="en-US" altLang="en-US" sz="2800" kern="0">
                <a:solidFill>
                  <a:schemeClr val="accent1">
                    <a:lumMod val="75000"/>
                  </a:schemeClr>
                </a:solidFill>
                <a:latin typeface="Arial" panose="020B0604020202020204" pitchFamily="34" charset="0"/>
                <a:ea typeface="ＭＳ Ｐゴシック" pitchFamily="34" charset="-128"/>
              </a:rPr>
              <a:t>Author’s surname and first initial</a:t>
            </a:r>
          </a:p>
          <a:p>
            <a:pPr>
              <a:defRPr/>
            </a:pPr>
            <a:r>
              <a:rPr lang="en-GB" altLang="en-US" sz="2800" kern="0">
                <a:solidFill>
                  <a:schemeClr val="accent1">
                    <a:lumMod val="75000"/>
                  </a:schemeClr>
                </a:solidFill>
                <a:latin typeface="Arial" panose="020B0604020202020204" pitchFamily="34" charset="0"/>
                <a:ea typeface="ＭＳ Ｐゴシック" pitchFamily="34" charset="-128"/>
              </a:rPr>
              <a:t>Publication year</a:t>
            </a:r>
            <a:r>
              <a:rPr lang="en-US" altLang="en-US" sz="2800" kern="0">
                <a:solidFill>
                  <a:schemeClr val="accent1">
                    <a:lumMod val="75000"/>
                  </a:schemeClr>
                </a:solidFill>
                <a:latin typeface="Arial" panose="020B0604020202020204" pitchFamily="34" charset="0"/>
                <a:ea typeface="ＭＳ Ｐゴシック" pitchFamily="34" charset="-128"/>
              </a:rPr>
              <a:t> in brackets</a:t>
            </a:r>
          </a:p>
          <a:p>
            <a:pPr>
              <a:defRPr/>
            </a:pPr>
            <a:r>
              <a:rPr lang="en-GB" altLang="en-US" sz="2800" kern="0">
                <a:solidFill>
                  <a:schemeClr val="accent1">
                    <a:lumMod val="75000"/>
                  </a:schemeClr>
                </a:solidFill>
                <a:latin typeface="Arial" panose="020B0604020202020204" pitchFamily="34" charset="0"/>
                <a:ea typeface="ＭＳ Ｐゴシック" pitchFamily="34" charset="-128"/>
              </a:rPr>
              <a:t>Title of book </a:t>
            </a:r>
            <a:r>
              <a:rPr lang="en-US" altLang="en-US" sz="2800" kern="0">
                <a:solidFill>
                  <a:schemeClr val="accent1">
                    <a:lumMod val="75000"/>
                  </a:schemeClr>
                </a:solidFill>
                <a:latin typeface="Arial" panose="020B0604020202020204" pitchFamily="34" charset="0"/>
                <a:ea typeface="ＭＳ Ｐゴシック" pitchFamily="34" charset="-128"/>
              </a:rPr>
              <a:t>in italics</a:t>
            </a:r>
          </a:p>
          <a:p>
            <a:pPr>
              <a:defRPr/>
            </a:pPr>
            <a:r>
              <a:rPr lang="en-GB" altLang="en-US" sz="2800" kern="0">
                <a:solidFill>
                  <a:schemeClr val="accent1">
                    <a:lumMod val="75000"/>
                  </a:schemeClr>
                </a:solidFill>
                <a:latin typeface="Arial" panose="020B0604020202020204" pitchFamily="34" charset="0"/>
                <a:ea typeface="ＭＳ Ｐゴシック" pitchFamily="34" charset="-128"/>
              </a:rPr>
              <a:t>Edition (</a:t>
            </a:r>
            <a:r>
              <a:rPr lang="en-US" altLang="en-US" sz="2800" kern="0">
                <a:solidFill>
                  <a:schemeClr val="accent1">
                    <a:lumMod val="75000"/>
                  </a:schemeClr>
                </a:solidFill>
                <a:latin typeface="Arial" panose="020B0604020202020204" pitchFamily="34" charset="0"/>
                <a:ea typeface="ＭＳ Ｐゴシック" pitchFamily="34" charset="-128"/>
              </a:rPr>
              <a:t>if relevant)</a:t>
            </a:r>
          </a:p>
          <a:p>
            <a:pPr>
              <a:defRPr/>
            </a:pPr>
            <a:r>
              <a:rPr lang="en-US" altLang="en-US" sz="2800" kern="0">
                <a:solidFill>
                  <a:schemeClr val="accent1">
                    <a:lumMod val="75000"/>
                  </a:schemeClr>
                </a:solidFill>
                <a:latin typeface="Arial" panose="020B0604020202020204" pitchFamily="34" charset="0"/>
                <a:ea typeface="ＭＳ Ｐゴシック" pitchFamily="34" charset="-128"/>
              </a:rPr>
              <a:t>Place of publication</a:t>
            </a:r>
          </a:p>
          <a:p>
            <a:pPr>
              <a:defRPr/>
            </a:pPr>
            <a:r>
              <a:rPr lang="en-US" altLang="en-US" sz="2800" kern="0">
                <a:solidFill>
                  <a:schemeClr val="accent1">
                    <a:lumMod val="75000"/>
                  </a:schemeClr>
                </a:solidFill>
                <a:latin typeface="Arial" panose="020B0604020202020204" pitchFamily="34" charset="0"/>
                <a:ea typeface="ＭＳ Ｐゴシック" pitchFamily="34" charset="-128"/>
              </a:rPr>
              <a:t>Name of publisher</a:t>
            </a:r>
            <a:endParaRPr lang="cy-GB" sz="2800">
              <a:solidFill>
                <a:schemeClr val="accent1">
                  <a:lumMod val="75000"/>
                </a:schemeClr>
              </a:solidFill>
              <a:latin typeface="Arial" panose="020B0604020202020204" pitchFamily="34" charset="0"/>
            </a:endParaRPr>
          </a:p>
          <a:p>
            <a:pPr marL="0" indent="0">
              <a:buNone/>
            </a:pPr>
            <a:endParaRPr lang="en-GB"/>
          </a:p>
        </p:txBody>
      </p:sp>
      <p:sp>
        <p:nvSpPr>
          <p:cNvPr id="4" name="Content Placeholder 2">
            <a:extLst>
              <a:ext uri="{FF2B5EF4-FFF2-40B4-BE49-F238E27FC236}">
                <a16:creationId xmlns:a16="http://schemas.microsoft.com/office/drawing/2014/main" id="{27982638-CA04-E45C-24A0-50E189897A37}"/>
              </a:ext>
            </a:extLst>
          </p:cNvPr>
          <p:cNvSpPr txBox="1">
            <a:spLocks/>
          </p:cNvSpPr>
          <p:nvPr/>
        </p:nvSpPr>
        <p:spPr>
          <a:xfrm>
            <a:off x="488989" y="1817775"/>
            <a:ext cx="6011467"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6" name="TextBox 5">
            <a:extLst>
              <a:ext uri="{FF2B5EF4-FFF2-40B4-BE49-F238E27FC236}">
                <a16:creationId xmlns:a16="http://schemas.microsoft.com/office/drawing/2014/main" id="{00F3FB40-A270-E346-6F40-72D7A4C0A86F}"/>
              </a:ext>
            </a:extLst>
          </p:cNvPr>
          <p:cNvSpPr txBox="1"/>
          <p:nvPr/>
        </p:nvSpPr>
        <p:spPr>
          <a:xfrm>
            <a:off x="351934" y="1620583"/>
            <a:ext cx="5440119" cy="3970318"/>
          </a:xfrm>
          <a:prstGeom prst="rect">
            <a:avLst/>
          </a:prstGeom>
          <a:noFill/>
        </p:spPr>
        <p:txBody>
          <a:bodyPr wrap="square">
            <a:spAutoFit/>
          </a:bodyPr>
          <a:lstStyle/>
          <a:p>
            <a:pPr marL="0" indent="0">
              <a:buNone/>
              <a:defRPr/>
            </a:pPr>
            <a:r>
              <a:rPr lang="cy-GB" altLang="en-US" sz="2800" kern="0">
                <a:solidFill>
                  <a:srgbClr val="000000"/>
                </a:solidFill>
                <a:latin typeface="Arial" panose="020B0604020202020204" pitchFamily="34" charset="0"/>
                <a:ea typeface="ＭＳ Ｐゴシック" pitchFamily="34" charset="-128"/>
              </a:rPr>
              <a:t>Llyf/E-lyfr:</a:t>
            </a:r>
          </a:p>
          <a:p>
            <a:pPr marL="457200" indent="-45720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Cyfenw’r awdur a’r flaenlythyren gyntaf</a:t>
            </a:r>
          </a:p>
          <a:p>
            <a:pPr marL="457200" indent="-45720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Blwyddyn gyhoeddi mewn cromfachau</a:t>
            </a:r>
          </a:p>
          <a:p>
            <a:pPr marL="457200" indent="-45720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Teitl y llyfr mewn ffont italig</a:t>
            </a:r>
          </a:p>
          <a:p>
            <a:pPr marL="457200" indent="-45720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Argraffiad (os yn berthnasol)</a:t>
            </a:r>
          </a:p>
          <a:p>
            <a:pPr marL="457200" indent="-45720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Man cyhoeddi</a:t>
            </a:r>
          </a:p>
          <a:p>
            <a:pPr marL="457200" indent="-45720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Enw’r cyhoeddwr</a:t>
            </a:r>
          </a:p>
        </p:txBody>
      </p:sp>
    </p:spTree>
    <p:extLst>
      <p:ext uri="{BB962C8B-B14F-4D97-AF65-F5344CB8AC3E}">
        <p14:creationId xmlns:p14="http://schemas.microsoft.com/office/powerpoint/2010/main" val="12218217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834E7-F8E5-1DC5-F516-EEF4704D4FEE}"/>
              </a:ext>
            </a:extLst>
          </p:cNvPr>
          <p:cNvSpPr>
            <a:spLocks noGrp="1"/>
          </p:cNvSpPr>
          <p:nvPr>
            <p:ph type="title"/>
          </p:nvPr>
        </p:nvSpPr>
        <p:spPr>
          <a:xfrm>
            <a:off x="150655" y="56585"/>
            <a:ext cx="11481847" cy="1325563"/>
          </a:xfrm>
        </p:spPr>
        <p:txBody>
          <a:bodyPr/>
          <a:lstStyle/>
          <a:p>
            <a:pPr algn="ctr"/>
            <a:r>
              <a:rPr lang="cy-GB" altLang="en-US" sz="4400" kern="0">
                <a:solidFill>
                  <a:srgbClr val="000000"/>
                </a:solidFill>
                <a:latin typeface="Arial"/>
                <a:ea typeface="ＭＳ Ｐゴシック"/>
                <a:cs typeface="Arial"/>
              </a:rPr>
              <a:t>Esiampl – Llyfr </a:t>
            </a:r>
            <a:r>
              <a:rPr lang="cy-GB" altLang="en-US" kern="0">
                <a:solidFill>
                  <a:srgbClr val="000000"/>
                </a:solidFill>
                <a:latin typeface="Arial"/>
                <a:ea typeface="ＭＳ Ｐゴシック"/>
                <a:cs typeface="Arial"/>
              </a:rPr>
              <a:t>gyda</a:t>
            </a:r>
            <a:r>
              <a:rPr lang="cy-GB" altLang="en-US" sz="4400" kern="0">
                <a:solidFill>
                  <a:srgbClr val="000000"/>
                </a:solidFill>
                <a:latin typeface="Arial"/>
                <a:ea typeface="ＭＳ Ｐゴシック"/>
                <a:cs typeface="Arial"/>
              </a:rPr>
              <a:t> 1 awdur</a:t>
            </a:r>
            <a:br>
              <a:rPr lang="cy-GB" altLang="en-US" sz="4400" kern="0">
                <a:latin typeface="Arial" panose="020B0604020202020204" pitchFamily="34" charset="0"/>
                <a:ea typeface="ＭＳ Ｐゴシック" pitchFamily="34" charset="-128"/>
              </a:rPr>
            </a:br>
            <a:r>
              <a:rPr lang="en-GB" altLang="en-US" sz="4400" kern="0">
                <a:solidFill>
                  <a:schemeClr val="accent1">
                    <a:lumMod val="75000"/>
                  </a:schemeClr>
                </a:solidFill>
                <a:latin typeface="Arial"/>
                <a:ea typeface="ＭＳ Ｐゴシック"/>
                <a:cs typeface="Arial"/>
              </a:rPr>
              <a:t>Example – Book with 1 author</a:t>
            </a:r>
            <a:endParaRPr lang="en-GB">
              <a:solidFill>
                <a:schemeClr val="accent1">
                  <a:lumMod val="75000"/>
                </a:schemeClr>
              </a:solidFill>
              <a:latin typeface="Arial"/>
              <a:ea typeface="ＭＳ Ｐゴシック"/>
              <a:cs typeface="Arial"/>
            </a:endParaRPr>
          </a:p>
        </p:txBody>
      </p:sp>
      <p:pic>
        <p:nvPicPr>
          <p:cNvPr id="4" name="Content Placeholder 5" descr="Cover of book Crowley, K. (2017) Child development: a practical introduction. 2nd edn. London: Sage Publications Ltd.&#10;">
            <a:extLst>
              <a:ext uri="{FF2B5EF4-FFF2-40B4-BE49-F238E27FC236}">
                <a16:creationId xmlns:a16="http://schemas.microsoft.com/office/drawing/2014/main" id="{E1B487E3-1B7B-21A7-8BE8-3B2B886D6AF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6758" y="1302203"/>
            <a:ext cx="3495725" cy="4365308"/>
          </a:xfrm>
          <a:prstGeom prst="rect">
            <a:avLst/>
          </a:prstGeom>
        </p:spPr>
      </p:pic>
      <p:sp>
        <p:nvSpPr>
          <p:cNvPr id="5" name="Content Placeholder 3">
            <a:extLst>
              <a:ext uri="{FF2B5EF4-FFF2-40B4-BE49-F238E27FC236}">
                <a16:creationId xmlns:a16="http://schemas.microsoft.com/office/drawing/2014/main" id="{DC338CCA-5A58-44B4-45AD-8B9F36F468B4}"/>
              </a:ext>
            </a:extLst>
          </p:cNvPr>
          <p:cNvSpPr>
            <a:spLocks noGrp="1"/>
          </p:cNvSpPr>
          <p:nvPr/>
        </p:nvSpPr>
        <p:spPr>
          <a:xfrm>
            <a:off x="4603984" y="1874466"/>
            <a:ext cx="6921258" cy="398938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latin typeface="Arial"/>
                <a:cs typeface="Arial"/>
              </a:rPr>
              <a:t>Yn </a:t>
            </a:r>
            <a:r>
              <a:rPr lang="en-GB" b="1" dirty="0" err="1">
                <a:latin typeface="Arial"/>
                <a:cs typeface="Arial"/>
              </a:rPr>
              <a:t>Rhestr</a:t>
            </a:r>
            <a:r>
              <a:rPr lang="en-GB" b="1" dirty="0">
                <a:latin typeface="Arial"/>
                <a:cs typeface="Arial"/>
              </a:rPr>
              <a:t> </a:t>
            </a:r>
            <a:r>
              <a:rPr lang="en-GB" b="1" dirty="0" err="1">
                <a:latin typeface="Arial"/>
                <a:cs typeface="Arial"/>
              </a:rPr>
              <a:t>Cyfeirnod</a:t>
            </a:r>
            <a:r>
              <a:rPr lang="en-GB" b="1" dirty="0">
                <a:latin typeface="Arial"/>
                <a:cs typeface="Arial"/>
              </a:rPr>
              <a:t>/ </a:t>
            </a:r>
            <a:r>
              <a:rPr lang="en-GB" b="1" dirty="0">
                <a:solidFill>
                  <a:schemeClr val="accent1">
                    <a:lumMod val="75000"/>
                  </a:schemeClr>
                </a:solidFill>
                <a:latin typeface="Arial"/>
                <a:cs typeface="Arial"/>
              </a:rPr>
              <a:t>In Reference List</a:t>
            </a:r>
          </a:p>
          <a:p>
            <a:pPr marL="0" indent="0">
              <a:buNone/>
            </a:pPr>
            <a:endParaRPr lang="en-GB" sz="2400">
              <a:solidFill>
                <a:schemeClr val="accent1">
                  <a:lumMod val="75000"/>
                </a:schemeClr>
              </a:solidFill>
              <a:latin typeface="Arial" panose="020B0604020202020204" pitchFamily="34" charset="0"/>
            </a:endParaRPr>
          </a:p>
          <a:p>
            <a:pPr>
              <a:buNone/>
            </a:pPr>
            <a:r>
              <a:rPr lang="en-GB" dirty="0">
                <a:solidFill>
                  <a:srgbClr val="000000"/>
                </a:solidFill>
                <a:latin typeface="Arial"/>
                <a:cs typeface="Arial"/>
              </a:rPr>
              <a:t>Crowley, K. (2017) </a:t>
            </a:r>
            <a:r>
              <a:rPr lang="en-GB" i="1" dirty="0">
                <a:solidFill>
                  <a:srgbClr val="000000"/>
                </a:solidFill>
                <a:latin typeface="Arial"/>
                <a:cs typeface="Arial"/>
              </a:rPr>
              <a:t>Child development: a practical introduction. </a:t>
            </a:r>
            <a:r>
              <a:rPr lang="en-GB" dirty="0">
                <a:solidFill>
                  <a:srgbClr val="000000"/>
                </a:solidFill>
                <a:latin typeface="Arial"/>
                <a:cs typeface="Arial"/>
              </a:rPr>
              <a:t>2</a:t>
            </a:r>
            <a:r>
              <a:rPr lang="en-GB" baseline="30000" dirty="0">
                <a:solidFill>
                  <a:srgbClr val="000000"/>
                </a:solidFill>
                <a:latin typeface="Arial"/>
                <a:cs typeface="Arial"/>
              </a:rPr>
              <a:t>il</a:t>
            </a:r>
            <a:r>
              <a:rPr lang="en-GB" dirty="0">
                <a:solidFill>
                  <a:srgbClr val="000000"/>
                </a:solidFill>
                <a:latin typeface="Arial"/>
                <a:cs typeface="Arial"/>
              </a:rPr>
              <a:t> </a:t>
            </a:r>
            <a:r>
              <a:rPr lang="en-GB" dirty="0" err="1">
                <a:solidFill>
                  <a:srgbClr val="000000"/>
                </a:solidFill>
                <a:latin typeface="Arial"/>
                <a:cs typeface="Arial"/>
              </a:rPr>
              <a:t>ard</a:t>
            </a:r>
            <a:r>
              <a:rPr lang="en-GB" dirty="0">
                <a:solidFill>
                  <a:srgbClr val="000000"/>
                </a:solidFill>
                <a:latin typeface="Arial"/>
                <a:cs typeface="Arial"/>
              </a:rPr>
              <a:t>. Sage Publications Ltd.</a:t>
            </a:r>
          </a:p>
          <a:p>
            <a:pPr marL="0" indent="0">
              <a:buNone/>
            </a:pPr>
            <a:endParaRPr lang="en-GB" sz="2400">
              <a:solidFill>
                <a:schemeClr val="accent1">
                  <a:lumMod val="75000"/>
                </a:schemeClr>
              </a:solidFill>
              <a:latin typeface="Arial"/>
              <a:cs typeface="Arial"/>
            </a:endParaRPr>
          </a:p>
          <a:p>
            <a:pPr marL="0" indent="0">
              <a:buNone/>
            </a:pPr>
            <a:r>
              <a:rPr lang="en-GB" dirty="0">
                <a:latin typeface="Arial"/>
                <a:cs typeface="Arial"/>
              </a:rPr>
              <a:t>Crowley, K. (2017) </a:t>
            </a:r>
            <a:r>
              <a:rPr lang="en-GB" i="1" dirty="0">
                <a:latin typeface="Arial"/>
                <a:cs typeface="Arial"/>
              </a:rPr>
              <a:t>Child development: a practical introduction. </a:t>
            </a:r>
            <a:r>
              <a:rPr lang="en-GB" dirty="0">
                <a:latin typeface="Arial"/>
                <a:cs typeface="Arial"/>
              </a:rPr>
              <a:t>2</a:t>
            </a:r>
            <a:r>
              <a:rPr lang="en-GB" baseline="30000" dirty="0">
                <a:latin typeface="Arial"/>
                <a:cs typeface="Arial"/>
              </a:rPr>
              <a:t>nd</a:t>
            </a:r>
            <a:r>
              <a:rPr lang="en-GB" dirty="0">
                <a:latin typeface="Arial"/>
                <a:cs typeface="Arial"/>
              </a:rPr>
              <a:t> </a:t>
            </a:r>
            <a:r>
              <a:rPr lang="en-GB" dirty="0" err="1">
                <a:latin typeface="Arial"/>
                <a:cs typeface="Arial"/>
              </a:rPr>
              <a:t>edn</a:t>
            </a:r>
            <a:r>
              <a:rPr lang="en-GB" dirty="0">
                <a:latin typeface="Arial"/>
                <a:cs typeface="Arial"/>
              </a:rPr>
              <a:t>. Sage Publications Ltd.</a:t>
            </a:r>
            <a:endParaRPr lang="en-US" dirty="0">
              <a:latin typeface="Arial"/>
              <a:cs typeface="Arial"/>
            </a:endParaRPr>
          </a:p>
        </p:txBody>
      </p:sp>
    </p:spTree>
    <p:extLst>
      <p:ext uri="{BB962C8B-B14F-4D97-AF65-F5344CB8AC3E}">
        <p14:creationId xmlns:p14="http://schemas.microsoft.com/office/powerpoint/2010/main" val="105671499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3FCA4-8362-3EAB-C867-8014726F9D90}"/>
              </a:ext>
            </a:extLst>
          </p:cNvPr>
          <p:cNvSpPr>
            <a:spLocks noGrp="1"/>
          </p:cNvSpPr>
          <p:nvPr>
            <p:ph type="title"/>
          </p:nvPr>
        </p:nvSpPr>
        <p:spPr/>
        <p:txBody>
          <a:bodyPr/>
          <a:lstStyle/>
          <a:p>
            <a:pPr algn="ctr"/>
            <a:r>
              <a:rPr lang="cy-GB" altLang="en-US" sz="4400" kern="0">
                <a:solidFill>
                  <a:srgbClr val="000000"/>
                </a:solidFill>
                <a:latin typeface="Arial"/>
                <a:ea typeface="ＭＳ Ｐゴシック"/>
                <a:cs typeface="Arial"/>
              </a:rPr>
              <a:t>Esiampl – Llyfr </a:t>
            </a:r>
            <a:r>
              <a:rPr lang="cy-GB" altLang="en-US" kern="0">
                <a:solidFill>
                  <a:srgbClr val="000000"/>
                </a:solidFill>
                <a:latin typeface="Arial"/>
                <a:ea typeface="ＭＳ Ｐゴシック"/>
                <a:cs typeface="Arial"/>
              </a:rPr>
              <a:t>gyda</a:t>
            </a:r>
            <a:r>
              <a:rPr lang="cy-GB" altLang="en-US" sz="4400" kern="0">
                <a:solidFill>
                  <a:srgbClr val="000000"/>
                </a:solidFill>
                <a:latin typeface="Arial"/>
                <a:ea typeface="ＭＳ Ｐゴシック"/>
                <a:cs typeface="Arial"/>
              </a:rPr>
              <a:t> 2 neu 3 awdur</a:t>
            </a:r>
            <a:br>
              <a:rPr lang="cy-GB" altLang="en-US" sz="4400" kern="0">
                <a:latin typeface="Arial" panose="020B0604020202020204" pitchFamily="34" charset="0"/>
                <a:ea typeface="ＭＳ Ｐゴシック" pitchFamily="34" charset="-128"/>
              </a:rPr>
            </a:br>
            <a:r>
              <a:rPr lang="en-GB" altLang="en-US" sz="4400" kern="0">
                <a:solidFill>
                  <a:schemeClr val="accent1">
                    <a:lumMod val="75000"/>
                  </a:schemeClr>
                </a:solidFill>
                <a:latin typeface="Arial"/>
                <a:ea typeface="ＭＳ Ｐゴシック"/>
                <a:cs typeface="Arial"/>
              </a:rPr>
              <a:t>Example – Book with 2 or 3 authors</a:t>
            </a:r>
            <a:endParaRPr lang="en-GB">
              <a:solidFill>
                <a:schemeClr val="accent1">
                  <a:lumMod val="75000"/>
                </a:schemeClr>
              </a:solidFill>
              <a:latin typeface="Arial"/>
              <a:ea typeface="ＭＳ Ｐゴシック"/>
              <a:cs typeface="Arial"/>
            </a:endParaRPr>
          </a:p>
        </p:txBody>
      </p:sp>
      <p:pic>
        <p:nvPicPr>
          <p:cNvPr id="4" name="Content Placeholder 2" descr="Cover of book Powell, S. and Smith, K. (2017) An Introduction to Early Childhood Studies. 4th edn. London: Sage Publications Ltd.&#10;">
            <a:extLst>
              <a:ext uri="{FF2B5EF4-FFF2-40B4-BE49-F238E27FC236}">
                <a16:creationId xmlns:a16="http://schemas.microsoft.com/office/drawing/2014/main" id="{19BE9901-138D-C79E-1D05-DBB52FB4CB79}"/>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51934" y="1690688"/>
            <a:ext cx="3160616" cy="3946839"/>
          </a:xfrm>
          <a:prstGeom prst="rect">
            <a:avLst/>
          </a:prstGeom>
        </p:spPr>
      </p:pic>
      <p:sp>
        <p:nvSpPr>
          <p:cNvPr id="7" name="Content Placeholder 3">
            <a:extLst>
              <a:ext uri="{FF2B5EF4-FFF2-40B4-BE49-F238E27FC236}">
                <a16:creationId xmlns:a16="http://schemas.microsoft.com/office/drawing/2014/main" id="{B22B7BAA-8252-04AD-8578-0AE64B33D448}"/>
              </a:ext>
            </a:extLst>
          </p:cNvPr>
          <p:cNvSpPr txBox="1">
            <a:spLocks/>
          </p:cNvSpPr>
          <p:nvPr/>
        </p:nvSpPr>
        <p:spPr>
          <a:xfrm>
            <a:off x="3842724" y="1690688"/>
            <a:ext cx="7991057" cy="3989040"/>
          </a:xfrm>
          <a:prstGeom prst="rect">
            <a:avLst/>
          </a:prstGeom>
        </p:spPr>
        <p:txBody>
          <a:bodyPr lIns="91440" tIns="45720" rIns="91440" bIns="4572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latin typeface="Arial"/>
                <a:cs typeface="Arial"/>
              </a:rPr>
              <a:t>Yn  </a:t>
            </a:r>
            <a:r>
              <a:rPr lang="en-US" b="1" dirty="0" err="1">
                <a:latin typeface="Arial"/>
                <a:cs typeface="Arial"/>
              </a:rPr>
              <a:t>Rhestr</a:t>
            </a:r>
            <a:r>
              <a:rPr lang="en-US" b="1" dirty="0">
                <a:latin typeface="Arial"/>
                <a:cs typeface="Arial"/>
              </a:rPr>
              <a:t> Cyfeirnodi/ </a:t>
            </a:r>
            <a:r>
              <a:rPr lang="en-US" b="1" dirty="0">
                <a:solidFill>
                  <a:schemeClr val="accent1">
                    <a:lumMod val="75000"/>
                  </a:schemeClr>
                </a:solidFill>
                <a:latin typeface="Arial"/>
                <a:cs typeface="Arial"/>
              </a:rPr>
              <a:t>In Reference List</a:t>
            </a:r>
            <a:endParaRPr lang="en-US">
              <a:solidFill>
                <a:schemeClr val="accent1">
                  <a:lumMod val="75000"/>
                </a:schemeClr>
              </a:solidFill>
              <a:latin typeface="Arial"/>
              <a:cs typeface="Arial"/>
            </a:endParaRPr>
          </a:p>
          <a:p>
            <a:pPr marL="0" indent="0">
              <a:buNone/>
            </a:pPr>
            <a:r>
              <a:rPr lang="en-US" dirty="0">
                <a:latin typeface="Arial"/>
                <a:cs typeface="Arial"/>
              </a:rPr>
              <a:t>Powell, S. a Smith, K. (2017) </a:t>
            </a:r>
            <a:r>
              <a:rPr lang="en-US" i="1" dirty="0">
                <a:latin typeface="Arial"/>
                <a:cs typeface="Arial"/>
              </a:rPr>
              <a:t>An introduction to early childhood studies</a:t>
            </a:r>
            <a:r>
              <a:rPr lang="en-US" dirty="0">
                <a:latin typeface="Arial"/>
                <a:cs typeface="Arial"/>
              </a:rPr>
              <a:t>. 4th </a:t>
            </a:r>
            <a:r>
              <a:rPr lang="en-US" dirty="0" err="1">
                <a:latin typeface="Arial"/>
                <a:cs typeface="Arial"/>
              </a:rPr>
              <a:t>edn</a:t>
            </a:r>
            <a:r>
              <a:rPr lang="en-US" dirty="0">
                <a:latin typeface="Arial"/>
                <a:cs typeface="Arial"/>
              </a:rPr>
              <a:t>. Sage Publications Ltd.</a:t>
            </a:r>
          </a:p>
          <a:p>
            <a:pPr marL="0" indent="0">
              <a:buFont typeface="Arial" panose="020B0604020202020204" pitchFamily="34" charset="0"/>
              <a:buNone/>
            </a:pPr>
            <a:endParaRPr lang="en-US">
              <a:latin typeface="Arial" panose="020B0604020202020204" pitchFamily="34" charset="0"/>
            </a:endParaRPr>
          </a:p>
          <a:p>
            <a:pPr marL="0" indent="0">
              <a:buNone/>
            </a:pPr>
            <a:r>
              <a:rPr lang="en-US" b="1" dirty="0">
                <a:latin typeface="Arial"/>
                <a:cs typeface="Arial"/>
              </a:rPr>
              <a:t>Yn  </a:t>
            </a:r>
            <a:r>
              <a:rPr lang="en-US" b="1" dirty="0" err="1">
                <a:latin typeface="Arial"/>
                <a:cs typeface="Arial"/>
              </a:rPr>
              <a:t>Rhestr</a:t>
            </a:r>
            <a:r>
              <a:rPr lang="en-US" b="1" dirty="0">
                <a:latin typeface="Arial"/>
                <a:cs typeface="Arial"/>
              </a:rPr>
              <a:t> Cyfeirnodi/ </a:t>
            </a:r>
            <a:r>
              <a:rPr lang="en-US" b="1" dirty="0">
                <a:solidFill>
                  <a:schemeClr val="accent1">
                    <a:lumMod val="75000"/>
                  </a:schemeClr>
                </a:solidFill>
                <a:latin typeface="Arial"/>
                <a:cs typeface="Arial"/>
              </a:rPr>
              <a:t>In Reference List</a:t>
            </a:r>
          </a:p>
          <a:p>
            <a:pPr marL="0" indent="0">
              <a:buNone/>
            </a:pPr>
            <a:r>
              <a:rPr lang="en-US" dirty="0">
                <a:latin typeface="Arial"/>
                <a:cs typeface="Arial"/>
              </a:rPr>
              <a:t>Evans, P., Gomez, N. and Groves, T. (2019) </a:t>
            </a:r>
            <a:r>
              <a:rPr lang="en-US" i="1" dirty="0">
                <a:latin typeface="Arial"/>
                <a:cs typeface="Arial"/>
              </a:rPr>
              <a:t>Play and development</a:t>
            </a:r>
            <a:r>
              <a:rPr lang="en-US" dirty="0">
                <a:latin typeface="Arial"/>
                <a:cs typeface="Arial"/>
              </a:rPr>
              <a:t>. Routledge.</a:t>
            </a:r>
          </a:p>
          <a:p>
            <a:pPr marL="0" indent="0">
              <a:buFont typeface="Arial" panose="020B0604020202020204" pitchFamily="34" charset="0"/>
              <a:buNone/>
            </a:pPr>
            <a:endParaRPr lang="en-US"/>
          </a:p>
        </p:txBody>
      </p:sp>
    </p:spTree>
    <p:extLst>
      <p:ext uri="{BB962C8B-B14F-4D97-AF65-F5344CB8AC3E}">
        <p14:creationId xmlns:p14="http://schemas.microsoft.com/office/powerpoint/2010/main" val="308271594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9EC4-FE0F-CCAD-6DE7-F87715BBA8D0}"/>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Esiampl – Llyfr 4+ awdur</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Example – Book with 4+ authors</a:t>
            </a:r>
            <a:endParaRPr lang="en-GB">
              <a:solidFill>
                <a:schemeClr val="accent1">
                  <a:lumMod val="75000"/>
                </a:schemeClr>
              </a:solidFill>
            </a:endParaRPr>
          </a:p>
        </p:txBody>
      </p:sp>
      <p:pic>
        <p:nvPicPr>
          <p:cNvPr id="4" name="Content Placeholder 2" descr="Cover of book Siegler, R. et al. (2014) How Children Develop. 4th edn. New York: Worth Publishers.&#10;">
            <a:extLst>
              <a:ext uri="{FF2B5EF4-FFF2-40B4-BE49-F238E27FC236}">
                <a16:creationId xmlns:a16="http://schemas.microsoft.com/office/drawing/2014/main" id="{FCC53DA2-0D9A-E303-61D9-74289C0010B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9510" y="1848065"/>
            <a:ext cx="2796930" cy="3576638"/>
          </a:xfrm>
        </p:spPr>
      </p:pic>
      <p:sp>
        <p:nvSpPr>
          <p:cNvPr id="5" name="Rectangle 4">
            <a:extLst>
              <a:ext uri="{FF2B5EF4-FFF2-40B4-BE49-F238E27FC236}">
                <a16:creationId xmlns:a16="http://schemas.microsoft.com/office/drawing/2014/main" id="{822AAD45-438D-910C-5FD5-1EB92A9E0385}"/>
              </a:ext>
            </a:extLst>
          </p:cNvPr>
          <p:cNvSpPr/>
          <p:nvPr/>
        </p:nvSpPr>
        <p:spPr>
          <a:xfrm>
            <a:off x="3752967" y="2090172"/>
            <a:ext cx="8060611" cy="2246769"/>
          </a:xfrm>
          <a:prstGeom prst="rect">
            <a:avLst/>
          </a:prstGeom>
        </p:spPr>
        <p:txBody>
          <a:bodyPr wrap="square" lIns="91440" tIns="45720" rIns="91440" bIns="45720" anchor="t">
            <a:spAutoFit/>
          </a:bodyPr>
          <a:lstStyle/>
          <a:p>
            <a:r>
              <a:rPr lang="en-US" sz="2800" b="1" dirty="0">
                <a:latin typeface="Arial"/>
                <a:cs typeface="Arial"/>
              </a:rPr>
              <a:t>Yn  </a:t>
            </a:r>
            <a:r>
              <a:rPr lang="en-US" sz="2800" b="1" dirty="0" err="1">
                <a:latin typeface="Arial"/>
                <a:cs typeface="Arial"/>
              </a:rPr>
              <a:t>Rhestr</a:t>
            </a:r>
            <a:r>
              <a:rPr lang="en-US" sz="2800" b="1" dirty="0">
                <a:latin typeface="Arial"/>
                <a:cs typeface="Arial"/>
              </a:rPr>
              <a:t> Cyfeirnodi/ </a:t>
            </a:r>
            <a:r>
              <a:rPr lang="en-US" sz="2800" b="1" dirty="0">
                <a:solidFill>
                  <a:schemeClr val="accent1">
                    <a:lumMod val="75000"/>
                  </a:schemeClr>
                </a:solidFill>
                <a:latin typeface="Arial"/>
                <a:cs typeface="Arial"/>
              </a:rPr>
              <a:t>In Reference List</a:t>
            </a:r>
          </a:p>
          <a:p>
            <a:endParaRPr lang="en-US" sz="2800" b="1">
              <a:solidFill>
                <a:schemeClr val="accent1">
                  <a:lumMod val="75000"/>
                </a:schemeClr>
              </a:solidFill>
              <a:latin typeface="Arial"/>
              <a:cs typeface="Arial"/>
            </a:endParaRPr>
          </a:p>
          <a:p>
            <a:r>
              <a:rPr lang="en-GB" sz="2800" dirty="0">
                <a:solidFill>
                  <a:srgbClr val="000000"/>
                </a:solidFill>
                <a:latin typeface="Arial"/>
                <a:cs typeface="Arial"/>
              </a:rPr>
              <a:t>Siegler, R., De </a:t>
            </a:r>
            <a:r>
              <a:rPr lang="en-GB" sz="2800" dirty="0" err="1">
                <a:solidFill>
                  <a:srgbClr val="000000"/>
                </a:solidFill>
                <a:latin typeface="Arial"/>
                <a:cs typeface="Arial"/>
              </a:rPr>
              <a:t>Loache</a:t>
            </a:r>
            <a:r>
              <a:rPr lang="en-GB" sz="2800" dirty="0">
                <a:solidFill>
                  <a:srgbClr val="000000"/>
                </a:solidFill>
                <a:latin typeface="Arial"/>
                <a:cs typeface="Arial"/>
              </a:rPr>
              <a:t>, J.</a:t>
            </a:r>
            <a:r>
              <a:rPr lang="en-GB" sz="2800" i="1" dirty="0">
                <a:solidFill>
                  <a:srgbClr val="000000"/>
                </a:solidFill>
                <a:latin typeface="Arial"/>
                <a:cs typeface="Arial"/>
              </a:rPr>
              <a:t>, </a:t>
            </a:r>
            <a:r>
              <a:rPr lang="en-GB" sz="2800" dirty="0">
                <a:solidFill>
                  <a:srgbClr val="000000"/>
                </a:solidFill>
                <a:latin typeface="Arial"/>
                <a:cs typeface="Arial"/>
              </a:rPr>
              <a:t>Eisenberg, N. </a:t>
            </a:r>
            <a:r>
              <a:rPr lang="en-GB" sz="2800" dirty="0">
                <a:latin typeface="Arial"/>
                <a:cs typeface="Arial"/>
              </a:rPr>
              <a:t>and </a:t>
            </a:r>
            <a:r>
              <a:rPr lang="en-GB" sz="2800" dirty="0" err="1">
                <a:latin typeface="Arial"/>
                <a:cs typeface="Arial"/>
              </a:rPr>
              <a:t>Salfran</a:t>
            </a:r>
            <a:r>
              <a:rPr lang="en-GB" sz="2800" dirty="0">
                <a:latin typeface="Arial"/>
                <a:cs typeface="Arial"/>
              </a:rPr>
              <a:t>, J. (2014) </a:t>
            </a:r>
            <a:r>
              <a:rPr lang="en-GB" sz="2800" i="1" dirty="0">
                <a:latin typeface="Arial"/>
                <a:cs typeface="Arial"/>
              </a:rPr>
              <a:t>How children develop. </a:t>
            </a:r>
            <a:r>
              <a:rPr lang="en-GB" sz="2800" dirty="0">
                <a:latin typeface="Arial"/>
                <a:cs typeface="Arial"/>
              </a:rPr>
              <a:t>4</a:t>
            </a:r>
            <a:r>
              <a:rPr lang="en-GB" sz="2800" baseline="30000" dirty="0">
                <a:latin typeface="Arial"/>
                <a:cs typeface="Arial"/>
              </a:rPr>
              <a:t>th</a:t>
            </a:r>
            <a:r>
              <a:rPr lang="en-GB" sz="2800" dirty="0">
                <a:latin typeface="Arial"/>
                <a:cs typeface="Arial"/>
              </a:rPr>
              <a:t> </a:t>
            </a:r>
            <a:r>
              <a:rPr lang="en-GB" sz="2800" dirty="0" err="1">
                <a:latin typeface="Arial"/>
                <a:cs typeface="Arial"/>
              </a:rPr>
              <a:t>edn</a:t>
            </a:r>
            <a:r>
              <a:rPr lang="en-GB" sz="2800" dirty="0">
                <a:latin typeface="Arial"/>
                <a:cs typeface="Arial"/>
              </a:rPr>
              <a:t>. Worth Publishers.</a:t>
            </a:r>
            <a:endParaRPr lang="en-US" sz="2800" dirty="0">
              <a:latin typeface="Arial"/>
              <a:cs typeface="Arial"/>
            </a:endParaRPr>
          </a:p>
        </p:txBody>
      </p:sp>
    </p:spTree>
    <p:extLst>
      <p:ext uri="{BB962C8B-B14F-4D97-AF65-F5344CB8AC3E}">
        <p14:creationId xmlns:p14="http://schemas.microsoft.com/office/powerpoint/2010/main" val="163926756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536EA7-8418-1024-B739-5757CD6096E5}"/>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Yn eich gwaith...</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In your work…</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CDE4CBC9-11F2-5A6D-E151-B0863BEF4972}"/>
              </a:ext>
            </a:extLst>
          </p:cNvPr>
          <p:cNvSpPr>
            <a:spLocks noGrp="1"/>
          </p:cNvSpPr>
          <p:nvPr>
            <p:ph idx="1"/>
          </p:nvPr>
        </p:nvSpPr>
        <p:spPr>
          <a:xfrm>
            <a:off x="6456898" y="1825625"/>
            <a:ext cx="5383168" cy="3575934"/>
          </a:xfrm>
        </p:spPr>
        <p:txBody>
          <a:bodyPr/>
          <a:lstStyle/>
          <a:p>
            <a:pPr marL="0" indent="0">
              <a:buNone/>
            </a:pPr>
            <a:r>
              <a:rPr lang="en-GB">
                <a:solidFill>
                  <a:schemeClr val="accent1">
                    <a:lumMod val="75000"/>
                  </a:schemeClr>
                </a:solidFill>
                <a:latin typeface="Arial" panose="020B0604020202020204" pitchFamily="34" charset="0"/>
              </a:rPr>
              <a:t>Crowley (2017) states…</a:t>
            </a:r>
          </a:p>
          <a:p>
            <a:pPr marL="0" indent="0">
              <a:buNone/>
            </a:pPr>
            <a:endParaRPr lang="en-GB">
              <a:solidFill>
                <a:schemeClr val="accent1">
                  <a:lumMod val="75000"/>
                </a:schemeClr>
              </a:solidFill>
              <a:latin typeface="Arial" panose="020B0604020202020204" pitchFamily="34" charset="0"/>
            </a:endParaRPr>
          </a:p>
          <a:p>
            <a:pPr marL="0" indent="0">
              <a:buNone/>
            </a:pPr>
            <a:r>
              <a:rPr lang="en-GB">
                <a:solidFill>
                  <a:schemeClr val="accent1">
                    <a:lumMod val="75000"/>
                  </a:schemeClr>
                </a:solidFill>
                <a:latin typeface="Arial" panose="020B0604020202020204" pitchFamily="34" charset="0"/>
              </a:rPr>
              <a:t>According to Powell and Smith (2017)….</a:t>
            </a:r>
          </a:p>
          <a:p>
            <a:pPr marL="0" indent="0">
              <a:buNone/>
            </a:pPr>
            <a:endParaRPr lang="en-GB">
              <a:solidFill>
                <a:schemeClr val="accent1">
                  <a:lumMod val="75000"/>
                </a:schemeClr>
              </a:solidFill>
              <a:latin typeface="Arial" panose="020B0604020202020204" pitchFamily="34" charset="0"/>
            </a:endParaRPr>
          </a:p>
          <a:p>
            <a:pPr marL="0" indent="0">
              <a:buNone/>
            </a:pPr>
            <a:r>
              <a:rPr lang="en-GB">
                <a:solidFill>
                  <a:schemeClr val="accent1">
                    <a:lumMod val="75000"/>
                  </a:schemeClr>
                </a:solidFill>
                <a:latin typeface="Arial" panose="020B0604020202020204" pitchFamily="34" charset="0"/>
              </a:rPr>
              <a:t>Siegler </a:t>
            </a:r>
            <a:r>
              <a:rPr lang="en-GB" i="1">
                <a:solidFill>
                  <a:schemeClr val="accent1">
                    <a:lumMod val="75000"/>
                  </a:schemeClr>
                </a:solidFill>
                <a:latin typeface="Arial" panose="020B0604020202020204" pitchFamily="34" charset="0"/>
              </a:rPr>
              <a:t>et al. </a:t>
            </a:r>
            <a:r>
              <a:rPr lang="en-GB">
                <a:solidFill>
                  <a:schemeClr val="accent1">
                    <a:lumMod val="75000"/>
                  </a:schemeClr>
                </a:solidFill>
                <a:latin typeface="Arial" panose="020B0604020202020204" pitchFamily="34" charset="0"/>
              </a:rPr>
              <a:t>(2014) would argue…</a:t>
            </a:r>
            <a:endParaRPr lang="en-US">
              <a:solidFill>
                <a:schemeClr val="accent1">
                  <a:lumMod val="75000"/>
                </a:schemeClr>
              </a:solidFill>
              <a:latin typeface="Arial" panose="020B0604020202020204" pitchFamily="34" charset="0"/>
            </a:endParaRPr>
          </a:p>
          <a:p>
            <a:pPr marL="0" indent="0">
              <a:buNone/>
            </a:pPr>
            <a:endParaRPr lang="en-GB"/>
          </a:p>
        </p:txBody>
      </p:sp>
      <p:sp>
        <p:nvSpPr>
          <p:cNvPr id="4" name="Content Placeholder 2">
            <a:extLst>
              <a:ext uri="{FF2B5EF4-FFF2-40B4-BE49-F238E27FC236}">
                <a16:creationId xmlns:a16="http://schemas.microsoft.com/office/drawing/2014/main" id="{65F66405-8EDA-25AC-0119-C1DDF3D17C85}"/>
              </a:ext>
            </a:extLst>
          </p:cNvPr>
          <p:cNvSpPr txBox="1">
            <a:spLocks/>
          </p:cNvSpPr>
          <p:nvPr/>
        </p:nvSpPr>
        <p:spPr>
          <a:xfrm>
            <a:off x="1073730" y="1825625"/>
            <a:ext cx="5383168"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atin typeface="Arial" panose="020B0604020202020204" pitchFamily="34" charset="0"/>
              </a:rPr>
              <a:t>Nodai Crowley (2017)...</a:t>
            </a:r>
          </a:p>
          <a:p>
            <a:pPr marL="0" indent="0">
              <a:buNone/>
            </a:pPr>
            <a:endParaRPr lang="en-US">
              <a:latin typeface="Arial" panose="020B0604020202020204" pitchFamily="34" charset="0"/>
            </a:endParaRPr>
          </a:p>
          <a:p>
            <a:pPr marL="0" indent="0">
              <a:buNone/>
            </a:pPr>
            <a:r>
              <a:rPr lang="en-US">
                <a:latin typeface="Arial" panose="020B0604020202020204" pitchFamily="34" charset="0"/>
              </a:rPr>
              <a:t>Yn </a:t>
            </a:r>
            <a:r>
              <a:rPr lang="en-US" err="1">
                <a:latin typeface="Arial" panose="020B0604020202020204" pitchFamily="34" charset="0"/>
              </a:rPr>
              <a:t>ôl</a:t>
            </a:r>
            <a:r>
              <a:rPr lang="en-US">
                <a:latin typeface="Arial" panose="020B0604020202020204" pitchFamily="34" charset="0"/>
              </a:rPr>
              <a:t> Powell a Smith (2017)....</a:t>
            </a:r>
          </a:p>
          <a:p>
            <a:pPr marL="0" indent="0">
              <a:buNone/>
            </a:pPr>
            <a:endParaRPr lang="en-US">
              <a:latin typeface="Arial" panose="020B0604020202020204" pitchFamily="34" charset="0"/>
            </a:endParaRPr>
          </a:p>
          <a:p>
            <a:pPr marL="0" indent="0">
              <a:buNone/>
            </a:pPr>
            <a:r>
              <a:rPr lang="en-US" err="1">
                <a:latin typeface="Arial" panose="020B0604020202020204" pitchFamily="34" charset="0"/>
              </a:rPr>
              <a:t>Dadleua</a:t>
            </a:r>
            <a:r>
              <a:rPr lang="en-US">
                <a:latin typeface="Arial" panose="020B0604020202020204" pitchFamily="34" charset="0"/>
              </a:rPr>
              <a:t> Siegler </a:t>
            </a:r>
            <a:r>
              <a:rPr lang="en-US" i="1">
                <a:latin typeface="Arial" panose="020B0604020202020204" pitchFamily="34" charset="0"/>
              </a:rPr>
              <a:t>et al. </a:t>
            </a:r>
            <a:r>
              <a:rPr lang="en-US">
                <a:latin typeface="Arial" panose="020B0604020202020204" pitchFamily="34" charset="0"/>
              </a:rPr>
              <a:t>(2014)...</a:t>
            </a:r>
            <a:endParaRPr lang="en-US"/>
          </a:p>
          <a:p>
            <a:pPr marL="0" indent="0">
              <a:buFont typeface="Arial" panose="020B0604020202020204" pitchFamily="34" charset="0"/>
              <a:buNone/>
            </a:pPr>
            <a:endParaRPr lang="en-GB"/>
          </a:p>
        </p:txBody>
      </p:sp>
    </p:spTree>
    <p:extLst>
      <p:ext uri="{BB962C8B-B14F-4D97-AF65-F5344CB8AC3E}">
        <p14:creationId xmlns:p14="http://schemas.microsoft.com/office/powerpoint/2010/main" val="182628495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66DC9-A460-AB6E-A2FE-41CA6794FE8B}"/>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Rhestr o gyfeiriadau</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Reference list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FF59BEB7-7C7F-E28A-11AC-BC77D018BB5E}"/>
              </a:ext>
            </a:extLst>
          </p:cNvPr>
          <p:cNvSpPr>
            <a:spLocks noGrp="1"/>
          </p:cNvSpPr>
          <p:nvPr>
            <p:ph idx="1"/>
          </p:nvPr>
        </p:nvSpPr>
        <p:spPr/>
        <p:txBody>
          <a:bodyPr vert="horz" lIns="91440" tIns="45720" rIns="91440" bIns="45720" rtlCol="0" anchor="t">
            <a:normAutofit/>
          </a:bodyPr>
          <a:lstStyle/>
          <a:p>
            <a:pPr marL="0" indent="0">
              <a:buNone/>
            </a:pPr>
            <a:r>
              <a:rPr lang="en-US" dirty="0">
                <a:latin typeface="Arial"/>
                <a:cs typeface="Arial"/>
              </a:rPr>
              <a:t>Crowley, K. (2017) </a:t>
            </a:r>
            <a:r>
              <a:rPr lang="en-US" i="1" dirty="0">
                <a:latin typeface="Arial"/>
                <a:cs typeface="Arial"/>
              </a:rPr>
              <a:t>Child development: a practical introduction</a:t>
            </a:r>
            <a:r>
              <a:rPr lang="en-US" dirty="0">
                <a:latin typeface="Arial"/>
                <a:cs typeface="Arial"/>
              </a:rPr>
              <a:t>. 2nd </a:t>
            </a:r>
            <a:r>
              <a:rPr lang="en-US" dirty="0" err="1">
                <a:latin typeface="Arial"/>
                <a:cs typeface="Arial"/>
              </a:rPr>
              <a:t>edn</a:t>
            </a:r>
            <a:r>
              <a:rPr lang="en-US" dirty="0">
                <a:latin typeface="Arial"/>
                <a:cs typeface="Arial"/>
              </a:rPr>
              <a:t>.  Sage Publications Ltd.</a:t>
            </a:r>
          </a:p>
          <a:p>
            <a:pPr marL="0" indent="0">
              <a:buNone/>
            </a:pPr>
            <a:r>
              <a:rPr lang="en-US" dirty="0">
                <a:latin typeface="Arial"/>
                <a:cs typeface="Arial"/>
              </a:rPr>
              <a:t>Evans, P., Gomez, N. and Groves, T. (2019) </a:t>
            </a:r>
            <a:r>
              <a:rPr lang="en-US" i="1" dirty="0">
                <a:latin typeface="Arial"/>
                <a:cs typeface="Arial"/>
              </a:rPr>
              <a:t>Play and development</a:t>
            </a:r>
            <a:r>
              <a:rPr lang="en-US" dirty="0">
                <a:latin typeface="Arial"/>
                <a:cs typeface="Arial"/>
              </a:rPr>
              <a:t>.  Routledge.</a:t>
            </a:r>
          </a:p>
          <a:p>
            <a:pPr marL="0" indent="0">
              <a:buNone/>
            </a:pPr>
            <a:r>
              <a:rPr lang="en-US" dirty="0">
                <a:latin typeface="Arial"/>
                <a:cs typeface="Arial"/>
              </a:rPr>
              <a:t>Powell, S. and Smith, K. (2017) </a:t>
            </a:r>
            <a:r>
              <a:rPr lang="en-US" i="1" dirty="0">
                <a:latin typeface="Arial"/>
                <a:cs typeface="Arial"/>
              </a:rPr>
              <a:t>An introduction to early childhood studies</a:t>
            </a:r>
            <a:r>
              <a:rPr lang="en-US" dirty="0">
                <a:latin typeface="Arial"/>
                <a:cs typeface="Arial"/>
              </a:rPr>
              <a:t>. 4th </a:t>
            </a:r>
            <a:r>
              <a:rPr lang="en-US" dirty="0" err="1">
                <a:latin typeface="Arial"/>
                <a:cs typeface="Arial"/>
              </a:rPr>
              <a:t>edn</a:t>
            </a:r>
            <a:r>
              <a:rPr lang="en-US" dirty="0">
                <a:latin typeface="Arial"/>
                <a:cs typeface="Arial"/>
              </a:rPr>
              <a:t>.  Sage Publications Ltd.</a:t>
            </a:r>
          </a:p>
          <a:p>
            <a:pPr marL="0" indent="0">
              <a:buNone/>
            </a:pPr>
            <a:r>
              <a:rPr lang="en-US" dirty="0">
                <a:latin typeface="Arial"/>
                <a:cs typeface="Arial"/>
              </a:rPr>
              <a:t>Siegler, R.,</a:t>
            </a:r>
            <a:r>
              <a:rPr lang="de-DE" dirty="0">
                <a:latin typeface="Arial"/>
                <a:cs typeface="Arial"/>
              </a:rPr>
              <a:t> Siegler, R., De </a:t>
            </a:r>
            <a:r>
              <a:rPr lang="de-DE" dirty="0" err="1">
                <a:latin typeface="Arial"/>
                <a:cs typeface="Arial"/>
              </a:rPr>
              <a:t>Loache</a:t>
            </a:r>
            <a:r>
              <a:rPr lang="de-DE" dirty="0">
                <a:latin typeface="Arial"/>
                <a:cs typeface="Arial"/>
              </a:rPr>
              <a:t>, J., Eisenberg, N. and </a:t>
            </a:r>
            <a:r>
              <a:rPr lang="de-DE" dirty="0" err="1">
                <a:latin typeface="Arial"/>
                <a:cs typeface="Arial"/>
              </a:rPr>
              <a:t>Salfran,J</a:t>
            </a:r>
            <a:r>
              <a:rPr lang="de-DE" dirty="0">
                <a:latin typeface="Arial"/>
                <a:cs typeface="Arial"/>
              </a:rPr>
              <a:t>.</a:t>
            </a:r>
            <a:r>
              <a:rPr lang="en-US" dirty="0">
                <a:latin typeface="Arial"/>
                <a:cs typeface="Arial"/>
              </a:rPr>
              <a:t> (2014) </a:t>
            </a:r>
            <a:r>
              <a:rPr lang="en-US" i="1" dirty="0">
                <a:latin typeface="Arial"/>
                <a:cs typeface="Arial"/>
              </a:rPr>
              <a:t>How children develop.</a:t>
            </a:r>
            <a:r>
              <a:rPr lang="en-US" dirty="0">
                <a:latin typeface="Arial"/>
                <a:cs typeface="Arial"/>
              </a:rPr>
              <a:t> 4th </a:t>
            </a:r>
            <a:r>
              <a:rPr lang="en-US" dirty="0" err="1">
                <a:latin typeface="Arial"/>
                <a:cs typeface="Arial"/>
              </a:rPr>
              <a:t>edn</a:t>
            </a:r>
            <a:r>
              <a:rPr lang="en-US" dirty="0">
                <a:latin typeface="Arial"/>
                <a:cs typeface="Arial"/>
              </a:rPr>
              <a:t>. Worth Publishers.</a:t>
            </a:r>
          </a:p>
          <a:p>
            <a:pPr marL="0" indent="0">
              <a:buNone/>
            </a:pPr>
            <a:endParaRPr lang="en-GB"/>
          </a:p>
        </p:txBody>
      </p:sp>
    </p:spTree>
    <p:extLst>
      <p:ext uri="{BB962C8B-B14F-4D97-AF65-F5344CB8AC3E}">
        <p14:creationId xmlns:p14="http://schemas.microsoft.com/office/powerpoint/2010/main" val="142911311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38369-AD02-63F9-4C11-ECDC9A54FC89}"/>
              </a:ext>
            </a:extLst>
          </p:cNvPr>
          <p:cNvSpPr>
            <a:spLocks noGrp="1"/>
          </p:cNvSpPr>
          <p:nvPr>
            <p:ph type="title"/>
          </p:nvPr>
        </p:nvSpPr>
        <p:spPr>
          <a:xfrm>
            <a:off x="358219" y="365125"/>
            <a:ext cx="11481847" cy="488315"/>
          </a:xfrm>
        </p:spPr>
        <p:txBody>
          <a:bodyPr>
            <a:normAutofit fontScale="90000"/>
          </a:bodyPr>
          <a:lstStyle/>
          <a:p>
            <a:pPr algn="ctr"/>
            <a:r>
              <a:rPr lang="en-GB" dirty="0">
                <a:latin typeface="Arial" panose="020B0604020202020204" pitchFamily="34" charset="0"/>
                <a:cs typeface="Arial" panose="020B0604020202020204" pitchFamily="34" charset="0"/>
              </a:rPr>
              <a:t>Cite Them Right/ </a:t>
            </a:r>
            <a:r>
              <a:rPr lang="en-GB" dirty="0">
                <a:solidFill>
                  <a:schemeClr val="accent1">
                    <a:lumMod val="75000"/>
                  </a:schemeClr>
                </a:solidFill>
                <a:latin typeface="Arial" panose="020B0604020202020204" pitchFamily="34" charset="0"/>
                <a:cs typeface="Arial" panose="020B0604020202020204" pitchFamily="34" charset="0"/>
              </a:rPr>
              <a:t>Cite Them Right</a:t>
            </a:r>
          </a:p>
        </p:txBody>
      </p:sp>
      <p:sp>
        <p:nvSpPr>
          <p:cNvPr id="4" name="Content Placeholder 3">
            <a:extLst>
              <a:ext uri="{FF2B5EF4-FFF2-40B4-BE49-F238E27FC236}">
                <a16:creationId xmlns:a16="http://schemas.microsoft.com/office/drawing/2014/main" id="{63C2920C-6152-273C-FF8F-720057DDEC89}"/>
              </a:ext>
            </a:extLst>
          </p:cNvPr>
          <p:cNvSpPr>
            <a:spLocks noGrp="1"/>
          </p:cNvSpPr>
          <p:nvPr>
            <p:ph idx="1"/>
          </p:nvPr>
        </p:nvSpPr>
        <p:spPr>
          <a:xfrm>
            <a:off x="6362416" y="1193858"/>
            <a:ext cx="5405116" cy="3576638"/>
          </a:xfrm>
        </p:spPr>
        <p:txBody>
          <a:bodyPr>
            <a:normAutofit fontScale="92500" lnSpcReduction="10000"/>
          </a:bodyPr>
          <a:lstStyle/>
          <a:p>
            <a:r>
              <a:rPr lang="en-GB" dirty="0">
                <a:solidFill>
                  <a:schemeClr val="accent1">
                    <a:lumMod val="75000"/>
                  </a:schemeClr>
                </a:solidFill>
                <a:latin typeface="Arial" panose="020B0604020202020204" pitchFamily="34" charset="0"/>
                <a:cs typeface="Arial" panose="020B0604020202020204" pitchFamily="34" charset="0"/>
              </a:rPr>
              <a:t>This is a tool that will help you reference</a:t>
            </a:r>
          </a:p>
          <a:p>
            <a:r>
              <a:rPr lang="en-GB" dirty="0">
                <a:solidFill>
                  <a:schemeClr val="accent1">
                    <a:lumMod val="75000"/>
                  </a:schemeClr>
                </a:solidFill>
                <a:latin typeface="Arial" panose="020B0604020202020204" pitchFamily="34" charset="0"/>
                <a:cs typeface="Arial" panose="020B0604020202020204" pitchFamily="34" charset="0"/>
              </a:rPr>
              <a:t>Log into Cite them Right</a:t>
            </a:r>
          </a:p>
          <a:p>
            <a:r>
              <a:rPr lang="en-GB" dirty="0">
                <a:solidFill>
                  <a:schemeClr val="accent1">
                    <a:lumMod val="75000"/>
                  </a:schemeClr>
                </a:solidFill>
                <a:latin typeface="Arial" panose="020B0604020202020204" pitchFamily="34" charset="0"/>
                <a:cs typeface="Arial" panose="020B0604020202020204" pitchFamily="34" charset="0"/>
              </a:rPr>
              <a:t>This is where you will gain support on how to reference using the Harvard format:</a:t>
            </a:r>
          </a:p>
          <a:p>
            <a:r>
              <a:rPr lang="en-GB" dirty="0">
                <a:hlinkClick r:id="rId2"/>
              </a:rPr>
              <a:t>Cite Them Right </a:t>
            </a:r>
            <a:r>
              <a:rPr lang="en-GB" dirty="0">
                <a:hlinkClick r:id="" action="ppaction://noaction"/>
              </a:rPr>
              <a:t>–</a:t>
            </a:r>
            <a:r>
              <a:rPr lang="en-GB" dirty="0">
                <a:hlinkClick r:id="rId2"/>
              </a:rPr>
              <a:t> Home</a:t>
            </a:r>
            <a:endParaRPr lang="en-GB" dirty="0"/>
          </a:p>
          <a:p>
            <a:r>
              <a:rPr lang="en-GB" dirty="0">
                <a:hlinkClick r:id="" action="ppaction://noaction"/>
              </a:rPr>
              <a:t>https://www-citethemrightonline-com.uwtsd.idm.oclc.org/home</a:t>
            </a:r>
          </a:p>
          <a:p>
            <a:endParaRPr lang="en-GB" dirty="0">
              <a:hlinkClick r:id="" action="ppaction://noaction"/>
            </a:endParaRPr>
          </a:p>
          <a:p>
            <a:endParaRPr lang="en-GB" dirty="0"/>
          </a:p>
        </p:txBody>
      </p:sp>
      <p:sp>
        <p:nvSpPr>
          <p:cNvPr id="5" name="Content Placeholder 2">
            <a:extLst>
              <a:ext uri="{FF2B5EF4-FFF2-40B4-BE49-F238E27FC236}">
                <a16:creationId xmlns:a16="http://schemas.microsoft.com/office/drawing/2014/main" id="{3D26B18E-F0C4-1545-2CFC-0ACB74074482}"/>
              </a:ext>
            </a:extLst>
          </p:cNvPr>
          <p:cNvSpPr txBox="1">
            <a:spLocks/>
          </p:cNvSpPr>
          <p:nvPr/>
        </p:nvSpPr>
        <p:spPr>
          <a:xfrm>
            <a:off x="804949" y="1149524"/>
            <a:ext cx="5181600" cy="435133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Arial" panose="020B0604020202020204" pitchFamily="34" charset="0"/>
                <a:cs typeface="Arial" panose="020B0604020202020204" pitchFamily="34" charset="0"/>
              </a:rPr>
              <a:t>Dyma </a:t>
            </a:r>
            <a:r>
              <a:rPr lang="en-GB" dirty="0" err="1">
                <a:latin typeface="Arial" panose="020B0604020202020204" pitchFamily="34" charset="0"/>
                <a:cs typeface="Arial" panose="020B0604020202020204" pitchFamily="34" charset="0"/>
              </a:rPr>
              <a:t>teclun</a:t>
            </a:r>
            <a:r>
              <a:rPr lang="en-GB" dirty="0">
                <a:latin typeface="Arial" panose="020B0604020202020204" pitchFamily="34" charset="0"/>
                <a:cs typeface="Arial" panose="020B0604020202020204" pitchFamily="34" charset="0"/>
              </a:rPr>
              <a:t> i </a:t>
            </a:r>
            <a:r>
              <a:rPr lang="en-GB" dirty="0" err="1">
                <a:latin typeface="Arial" panose="020B0604020202020204" pitchFamily="34" charset="0"/>
                <a:cs typeface="Arial" panose="020B0604020202020204" pitchFamily="34" charset="0"/>
              </a:rPr>
              <a:t>gefnogi</a:t>
            </a:r>
            <a:r>
              <a:rPr lang="en-GB" dirty="0">
                <a:latin typeface="Arial" panose="020B0604020202020204" pitchFamily="34" charset="0"/>
                <a:cs typeface="Arial" panose="020B0604020202020204" pitchFamily="34" charset="0"/>
              </a:rPr>
              <a:t> chi </a:t>
            </a:r>
            <a:r>
              <a:rPr lang="en-GB" dirty="0" err="1">
                <a:latin typeface="Arial" panose="020B0604020202020204" pitchFamily="34" charset="0"/>
                <a:cs typeface="Arial" panose="020B0604020202020204" pitchFamily="34" charset="0"/>
              </a:rPr>
              <a:t>cyfeirnodi</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Mewngofnodi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mewn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Cite them Right</a:t>
            </a:r>
          </a:p>
          <a:p>
            <a:r>
              <a:rPr lang="en-GB" dirty="0">
                <a:latin typeface="Arial" panose="020B0604020202020204" pitchFamily="34" charset="0"/>
                <a:cs typeface="Arial" panose="020B0604020202020204" pitchFamily="34" charset="0"/>
              </a:rPr>
              <a:t>Dyma </a:t>
            </a:r>
            <a:r>
              <a:rPr lang="en-GB" dirty="0" err="1">
                <a:latin typeface="Arial" panose="020B0604020202020204" pitchFamily="34" charset="0"/>
                <a:cs typeface="Arial" panose="020B0604020202020204" pitchFamily="34" charset="0"/>
              </a:rPr>
              <a:t>lle</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byddwch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cael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cefnogaeth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gyfeirnodi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defnyddio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fformat</a:t>
            </a:r>
            <a:r>
              <a:rPr lang="en-GB" dirty="0">
                <a:latin typeface="Arial" panose="020B0604020202020204" pitchFamily="34" charset="0"/>
                <a:cs typeface="Arial" panose="020B0604020202020204" pitchFamily="34" charset="0"/>
              </a:rPr>
              <a:t> Harvard:</a:t>
            </a:r>
          </a:p>
          <a:p>
            <a:r>
              <a:rPr lang="en-GB" dirty="0">
                <a:hlinkClick r:id="rId2"/>
              </a:rPr>
              <a:t>Cite Them Right – Home</a:t>
            </a:r>
            <a:endParaRPr lang="en-GB" dirty="0"/>
          </a:p>
          <a:p>
            <a:r>
              <a:rPr lang="en-GB" dirty="0">
                <a:hlinkClick r:id="rId2"/>
              </a:rPr>
              <a:t>https://www-citethemrightonline-com.uwtsd.idm.oclc.org/home</a:t>
            </a:r>
            <a:endParaRPr lang="en-GB" dirty="0"/>
          </a:p>
          <a:p>
            <a:endParaRPr lang="en-GB" dirty="0"/>
          </a:p>
        </p:txBody>
      </p:sp>
    </p:spTree>
    <p:extLst>
      <p:ext uri="{BB962C8B-B14F-4D97-AF65-F5344CB8AC3E}">
        <p14:creationId xmlns:p14="http://schemas.microsoft.com/office/powerpoint/2010/main" val="135913519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625D6-5A7F-A0EB-4DFB-E27B7918BA2D}"/>
              </a:ext>
            </a:extLst>
          </p:cNvPr>
          <p:cNvSpPr>
            <a:spLocks noGrp="1"/>
          </p:cNvSpPr>
          <p:nvPr>
            <p:ph type="title"/>
          </p:nvPr>
        </p:nvSpPr>
        <p:spPr>
          <a:xfrm>
            <a:off x="355076" y="-263174"/>
            <a:ext cx="11481847" cy="1325563"/>
          </a:xfrm>
        </p:spPr>
        <p:txBody>
          <a:bodyPr/>
          <a:lstStyle/>
          <a:p>
            <a:pPr algn="ctr"/>
            <a:r>
              <a:rPr lang="en-GB">
                <a:latin typeface="Arial" panose="020B0604020202020204" pitchFamily="34" charset="0"/>
                <a:cs typeface="Arial" panose="020B0604020202020204" pitchFamily="34" charset="0"/>
              </a:rPr>
              <a:t>Dull Harvard/ </a:t>
            </a:r>
            <a:r>
              <a:rPr lang="en-GB">
                <a:solidFill>
                  <a:schemeClr val="accent1">
                    <a:lumMod val="75000"/>
                  </a:schemeClr>
                </a:solidFill>
                <a:latin typeface="Arial" panose="020B0604020202020204" pitchFamily="34" charset="0"/>
                <a:cs typeface="Arial" panose="020B0604020202020204" pitchFamily="34" charset="0"/>
              </a:rPr>
              <a:t>Harvard Style</a:t>
            </a:r>
          </a:p>
        </p:txBody>
      </p:sp>
      <p:pic>
        <p:nvPicPr>
          <p:cNvPr id="4" name="Content Placeholder 4" descr="Cite them right web page">
            <a:extLst>
              <a:ext uri="{FF2B5EF4-FFF2-40B4-BE49-F238E27FC236}">
                <a16:creationId xmlns:a16="http://schemas.microsoft.com/office/drawing/2014/main" id="{2BC471CA-AB77-31B5-CF3E-CF7BE97C63FF}"/>
              </a:ext>
            </a:extLst>
          </p:cNvPr>
          <p:cNvPicPr>
            <a:picLocks noGrp="1" noChangeAspect="1"/>
          </p:cNvPicPr>
          <p:nvPr>
            <p:ph idx="1"/>
          </p:nvPr>
        </p:nvPicPr>
        <p:blipFill>
          <a:blip r:embed="rId2"/>
          <a:stretch>
            <a:fillRect/>
          </a:stretch>
        </p:blipFill>
        <p:spPr>
          <a:xfrm>
            <a:off x="2231303" y="652048"/>
            <a:ext cx="7729392" cy="5047849"/>
          </a:xfrm>
        </p:spPr>
      </p:pic>
    </p:spTree>
    <p:extLst>
      <p:ext uri="{BB962C8B-B14F-4D97-AF65-F5344CB8AC3E}">
        <p14:creationId xmlns:p14="http://schemas.microsoft.com/office/powerpoint/2010/main" val="328267915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A2CC5-4BEF-9882-6CDD-927FEE16FD29}"/>
              </a:ext>
            </a:extLst>
          </p:cNvPr>
          <p:cNvSpPr>
            <a:spLocks noGrp="1"/>
          </p:cNvSpPr>
          <p:nvPr>
            <p:ph type="title"/>
          </p:nvPr>
        </p:nvSpPr>
        <p:spPr>
          <a:xfrm>
            <a:off x="355076" y="-201466"/>
            <a:ext cx="11481847" cy="1325563"/>
          </a:xfrm>
        </p:spPr>
        <p:txBody>
          <a:bodyPr/>
          <a:lstStyle/>
          <a:p>
            <a:pPr algn="ctr"/>
            <a:r>
              <a:rPr lang="en-GB">
                <a:latin typeface="Arial" panose="020B0604020202020204" pitchFamily="34" charset="0"/>
                <a:cs typeface="Arial" panose="020B0604020202020204" pitchFamily="34" charset="0"/>
              </a:rPr>
              <a:t>Cite Them Right/ </a:t>
            </a:r>
            <a:r>
              <a:rPr lang="en-GB">
                <a:solidFill>
                  <a:schemeClr val="accent1">
                    <a:lumMod val="75000"/>
                  </a:schemeClr>
                </a:solidFill>
                <a:latin typeface="Arial" panose="020B0604020202020204" pitchFamily="34" charset="0"/>
                <a:cs typeface="Arial" panose="020B0604020202020204" pitchFamily="34" charset="0"/>
              </a:rPr>
              <a:t>Cite Them Right</a:t>
            </a:r>
            <a:endParaRPr lang="en-GB"/>
          </a:p>
        </p:txBody>
      </p:sp>
      <p:pic>
        <p:nvPicPr>
          <p:cNvPr id="4" name="Content Placeholder 4" descr="Cite them right web page">
            <a:extLst>
              <a:ext uri="{FF2B5EF4-FFF2-40B4-BE49-F238E27FC236}">
                <a16:creationId xmlns:a16="http://schemas.microsoft.com/office/drawing/2014/main" id="{F9D67214-C29A-D997-8AC5-3FFA1250AC3C}"/>
              </a:ext>
            </a:extLst>
          </p:cNvPr>
          <p:cNvPicPr>
            <a:picLocks noGrp="1" noChangeAspect="1"/>
          </p:cNvPicPr>
          <p:nvPr>
            <p:ph idx="1"/>
          </p:nvPr>
        </p:nvPicPr>
        <p:blipFill>
          <a:blip r:embed="rId2"/>
          <a:stretch>
            <a:fillRect/>
          </a:stretch>
        </p:blipFill>
        <p:spPr>
          <a:xfrm>
            <a:off x="1846565" y="714881"/>
            <a:ext cx="8498870" cy="4977314"/>
          </a:xfrm>
        </p:spPr>
      </p:pic>
    </p:spTree>
    <p:extLst>
      <p:ext uri="{BB962C8B-B14F-4D97-AF65-F5344CB8AC3E}">
        <p14:creationId xmlns:p14="http://schemas.microsoft.com/office/powerpoint/2010/main" val="343305322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5756D-6D9E-EFF6-379B-1FA269105158}"/>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Cofiwch/ </a:t>
            </a:r>
            <a:r>
              <a:rPr lang="en-GB">
                <a:solidFill>
                  <a:schemeClr val="accent1">
                    <a:lumMod val="75000"/>
                  </a:schemeClr>
                </a:solidFill>
                <a:latin typeface="Arial" panose="020B0604020202020204" pitchFamily="34" charset="0"/>
                <a:cs typeface="Arial" panose="020B0604020202020204" pitchFamily="34" charset="0"/>
              </a:rPr>
              <a:t>Remember</a:t>
            </a:r>
          </a:p>
        </p:txBody>
      </p:sp>
      <p:sp>
        <p:nvSpPr>
          <p:cNvPr id="3" name="Content Placeholder 2">
            <a:extLst>
              <a:ext uri="{FF2B5EF4-FFF2-40B4-BE49-F238E27FC236}">
                <a16:creationId xmlns:a16="http://schemas.microsoft.com/office/drawing/2014/main" id="{FACE2D29-0DA1-27F9-11F9-C9A23B355660}"/>
              </a:ext>
            </a:extLst>
          </p:cNvPr>
          <p:cNvSpPr>
            <a:spLocks noGrp="1"/>
          </p:cNvSpPr>
          <p:nvPr>
            <p:ph idx="1"/>
          </p:nvPr>
        </p:nvSpPr>
        <p:spPr>
          <a:xfrm>
            <a:off x="7455445" y="1825625"/>
            <a:ext cx="4384621" cy="3575934"/>
          </a:xfrm>
        </p:spPr>
        <p:txBody>
          <a:bodyPr vert="horz" lIns="91440" tIns="45720" rIns="91440" bIns="45720" rtlCol="0" anchor="t">
            <a:normAutofit/>
          </a:bodyPr>
          <a:lstStyle/>
          <a:p>
            <a:pPr marL="0" indent="0">
              <a:buNone/>
            </a:pPr>
            <a:r>
              <a:rPr lang="en-GB" sz="2800">
                <a:solidFill>
                  <a:schemeClr val="accent1">
                    <a:lumMod val="75000"/>
                  </a:schemeClr>
                </a:solidFill>
                <a:latin typeface="Arial" panose="020B0604020202020204" pitchFamily="34" charset="0"/>
              </a:rPr>
              <a:t>Remember to</a:t>
            </a:r>
          </a:p>
          <a:p>
            <a:r>
              <a:rPr lang="en-GB">
                <a:solidFill>
                  <a:schemeClr val="accent1">
                    <a:lumMod val="75000"/>
                  </a:schemeClr>
                </a:solidFill>
                <a:latin typeface="Arial" panose="020B0604020202020204" pitchFamily="34" charset="0"/>
              </a:rPr>
              <a:t>R</a:t>
            </a:r>
            <a:r>
              <a:rPr lang="en-GB" sz="2800">
                <a:solidFill>
                  <a:schemeClr val="accent1">
                    <a:lumMod val="75000"/>
                  </a:schemeClr>
                </a:solidFill>
                <a:latin typeface="Arial" panose="020B0604020202020204" pitchFamily="34" charset="0"/>
              </a:rPr>
              <a:t>efer to Cite them Right</a:t>
            </a:r>
          </a:p>
          <a:p>
            <a:r>
              <a:rPr lang="en-GB">
                <a:solidFill>
                  <a:schemeClr val="accent1">
                    <a:lumMod val="75000"/>
                  </a:schemeClr>
                </a:solidFill>
                <a:latin typeface="Arial"/>
                <a:cs typeface="Arial"/>
              </a:rPr>
              <a:t>Up to date Harvard Referencing guide to support you</a:t>
            </a:r>
            <a:endParaRPr lang="en-US" sz="2800">
              <a:solidFill>
                <a:schemeClr val="accent1">
                  <a:lumMod val="75000"/>
                </a:schemeClr>
              </a:solidFill>
              <a:latin typeface="Arial"/>
              <a:cs typeface="Arial"/>
            </a:endParaRPr>
          </a:p>
          <a:p>
            <a:pPr marL="0" indent="0">
              <a:buNone/>
            </a:pPr>
            <a:endParaRPr lang="en-GB"/>
          </a:p>
        </p:txBody>
      </p:sp>
      <p:sp>
        <p:nvSpPr>
          <p:cNvPr id="4" name="Content Placeholder 2">
            <a:extLst>
              <a:ext uri="{FF2B5EF4-FFF2-40B4-BE49-F238E27FC236}">
                <a16:creationId xmlns:a16="http://schemas.microsoft.com/office/drawing/2014/main" id="{94C6F0EF-B759-55EA-6B03-28D854E01402}"/>
              </a:ext>
            </a:extLst>
          </p:cNvPr>
          <p:cNvSpPr txBox="1">
            <a:spLocks/>
          </p:cNvSpPr>
          <p:nvPr/>
        </p:nvSpPr>
        <p:spPr>
          <a:xfrm>
            <a:off x="926554" y="1825625"/>
            <a:ext cx="4384621"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800" err="1">
                <a:latin typeface="Arial"/>
                <a:cs typeface="Arial"/>
              </a:rPr>
              <a:t>Cofiwch</a:t>
            </a:r>
            <a:r>
              <a:rPr lang="en-GB">
                <a:latin typeface="Arial"/>
                <a:cs typeface="Arial"/>
              </a:rPr>
              <a:t> </a:t>
            </a:r>
            <a:endParaRPr lang="en-GB" sz="2800">
              <a:latin typeface="Arial" panose="020B0604020202020204" pitchFamily="34" charset="0"/>
              <a:cs typeface="Arial"/>
            </a:endParaRPr>
          </a:p>
          <a:p>
            <a:r>
              <a:rPr lang="en-GB" err="1">
                <a:latin typeface="Arial"/>
                <a:cs typeface="Arial"/>
              </a:rPr>
              <a:t>Cyfeiriwch</a:t>
            </a:r>
            <a:r>
              <a:rPr lang="en-GB" sz="2800">
                <a:latin typeface="Arial"/>
                <a:cs typeface="Arial"/>
              </a:rPr>
              <a:t> at Cite them Right</a:t>
            </a:r>
          </a:p>
          <a:p>
            <a:r>
              <a:rPr lang="en-GB" sz="2800" err="1">
                <a:latin typeface="Arial"/>
                <a:cs typeface="Arial"/>
              </a:rPr>
              <a:t>Canllawiau</a:t>
            </a:r>
            <a:r>
              <a:rPr lang="en-GB" sz="2800">
                <a:latin typeface="Arial"/>
                <a:cs typeface="Arial"/>
              </a:rPr>
              <a:t> </a:t>
            </a:r>
            <a:r>
              <a:rPr lang="en-GB" err="1">
                <a:latin typeface="Arial"/>
                <a:cs typeface="Arial"/>
              </a:rPr>
              <a:t>Cyfeirnodi</a:t>
            </a:r>
            <a:r>
              <a:rPr lang="en-GB" sz="2800">
                <a:latin typeface="Arial"/>
                <a:cs typeface="Arial"/>
              </a:rPr>
              <a:t> Harvard </a:t>
            </a:r>
            <a:r>
              <a:rPr lang="en-GB" err="1">
                <a:latin typeface="Arial"/>
                <a:cs typeface="Arial"/>
              </a:rPr>
              <a:t>cyfredol</a:t>
            </a:r>
            <a:r>
              <a:rPr lang="en-GB">
                <a:latin typeface="Arial"/>
                <a:cs typeface="Arial"/>
              </a:rPr>
              <a:t> </a:t>
            </a:r>
            <a:r>
              <a:rPr lang="en-GB" err="1">
                <a:latin typeface="Arial"/>
                <a:cs typeface="Arial"/>
              </a:rPr>
              <a:t>i’ch</a:t>
            </a:r>
            <a:r>
              <a:rPr lang="en-GB" sz="2800">
                <a:latin typeface="Arial"/>
                <a:cs typeface="Arial"/>
              </a:rPr>
              <a:t> </a:t>
            </a:r>
            <a:r>
              <a:rPr lang="en-GB" sz="2800" err="1">
                <a:latin typeface="Arial"/>
                <a:cs typeface="Arial"/>
              </a:rPr>
              <a:t>cefnogi</a:t>
            </a:r>
            <a:endParaRPr lang="en-US" sz="2800">
              <a:latin typeface="Arial"/>
              <a:cs typeface="Arial"/>
            </a:endParaRPr>
          </a:p>
          <a:p>
            <a:pPr marL="0" indent="0">
              <a:buFont typeface="Arial" panose="020B0604020202020204" pitchFamily="34" charset="0"/>
              <a:buNone/>
            </a:pPr>
            <a:endParaRPr lang="en-GB"/>
          </a:p>
        </p:txBody>
      </p:sp>
    </p:spTree>
    <p:extLst>
      <p:ext uri="{BB962C8B-B14F-4D97-AF65-F5344CB8AC3E}">
        <p14:creationId xmlns:p14="http://schemas.microsoft.com/office/powerpoint/2010/main" val="31823753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AB428-25EA-BEA1-562C-E55F4D437113}"/>
              </a:ext>
            </a:extLst>
          </p:cNvPr>
          <p:cNvSpPr>
            <a:spLocks noGrp="1"/>
          </p:cNvSpPr>
          <p:nvPr>
            <p:ph type="title"/>
          </p:nvPr>
        </p:nvSpPr>
        <p:spPr>
          <a:xfrm>
            <a:off x="2832215" y="365125"/>
            <a:ext cx="6527570" cy="1325563"/>
          </a:xfrm>
        </p:spPr>
        <p:txBody>
          <a:bodyPr/>
          <a:lstStyle/>
          <a:p>
            <a:pPr algn="ctr"/>
            <a:r>
              <a:rPr lang="en-GB" err="1">
                <a:latin typeface="Arial" panose="020B0604020202020204" pitchFamily="34" charset="0"/>
                <a:cs typeface="Arial" panose="020B0604020202020204" pitchFamily="34" charset="0"/>
              </a:rPr>
              <a:t>Tasg</a:t>
            </a:r>
            <a:r>
              <a:rPr lang="en-GB">
                <a:latin typeface="Arial" panose="020B0604020202020204" pitchFamily="34" charset="0"/>
                <a:cs typeface="Arial" panose="020B0604020202020204" pitchFamily="34" charset="0"/>
              </a:rPr>
              <a:t> - </a:t>
            </a:r>
            <a:r>
              <a:rPr lang="en-GB">
                <a:solidFill>
                  <a:schemeClr val="accent1">
                    <a:lumMod val="75000"/>
                  </a:schemeClr>
                </a:solidFill>
                <a:latin typeface="Arial" panose="020B0604020202020204" pitchFamily="34" charset="0"/>
                <a:cs typeface="Arial" panose="020B0604020202020204" pitchFamily="34" charset="0"/>
              </a:rPr>
              <a:t>Task</a:t>
            </a:r>
          </a:p>
        </p:txBody>
      </p:sp>
      <p:sp>
        <p:nvSpPr>
          <p:cNvPr id="3" name="Content Placeholder 2">
            <a:extLst>
              <a:ext uri="{FF2B5EF4-FFF2-40B4-BE49-F238E27FC236}">
                <a16:creationId xmlns:a16="http://schemas.microsoft.com/office/drawing/2014/main" id="{DC8290DA-A5BF-6F8C-8796-B2FAD77AB0F8}"/>
              </a:ext>
            </a:extLst>
          </p:cNvPr>
          <p:cNvSpPr>
            <a:spLocks noGrp="1"/>
          </p:cNvSpPr>
          <p:nvPr>
            <p:ph idx="1"/>
          </p:nvPr>
        </p:nvSpPr>
        <p:spPr>
          <a:xfrm>
            <a:off x="6731779" y="2038798"/>
            <a:ext cx="5069018" cy="3575934"/>
          </a:xfrm>
        </p:spPr>
        <p:txBody>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Using the resources in the room, create a reference list starting with the following:</a:t>
            </a:r>
          </a:p>
          <a:p>
            <a:r>
              <a:rPr lang="en-GB">
                <a:solidFill>
                  <a:schemeClr val="accent1">
                    <a:lumMod val="75000"/>
                  </a:schemeClr>
                </a:solidFill>
                <a:latin typeface="Arial" panose="020B0604020202020204" pitchFamily="34" charset="0"/>
                <a:cs typeface="Arial" panose="020B0604020202020204" pitchFamily="34" charset="0"/>
              </a:rPr>
              <a:t>A book with </a:t>
            </a:r>
            <a:r>
              <a:rPr lang="en-GB" b="1">
                <a:solidFill>
                  <a:schemeClr val="accent1">
                    <a:lumMod val="75000"/>
                  </a:schemeClr>
                </a:solidFill>
                <a:latin typeface="Arial" panose="020B0604020202020204" pitchFamily="34" charset="0"/>
                <a:cs typeface="Arial" panose="020B0604020202020204" pitchFamily="34" charset="0"/>
              </a:rPr>
              <a:t>ONE</a:t>
            </a:r>
            <a:r>
              <a:rPr lang="en-GB">
                <a:solidFill>
                  <a:schemeClr val="accent1">
                    <a:lumMod val="75000"/>
                  </a:schemeClr>
                </a:solidFill>
                <a:latin typeface="Arial" panose="020B0604020202020204" pitchFamily="34" charset="0"/>
                <a:cs typeface="Arial" panose="020B0604020202020204" pitchFamily="34" charset="0"/>
              </a:rPr>
              <a:t> author</a:t>
            </a:r>
          </a:p>
          <a:p>
            <a:r>
              <a:rPr lang="en-GB">
                <a:solidFill>
                  <a:schemeClr val="accent1">
                    <a:lumMod val="75000"/>
                  </a:schemeClr>
                </a:solidFill>
                <a:latin typeface="Arial" panose="020B0604020202020204" pitchFamily="34" charset="0"/>
                <a:cs typeface="Arial" panose="020B0604020202020204" pitchFamily="34" charset="0"/>
              </a:rPr>
              <a:t>A book with </a:t>
            </a:r>
            <a:r>
              <a:rPr lang="en-GB" b="1">
                <a:solidFill>
                  <a:schemeClr val="accent1">
                    <a:lumMod val="75000"/>
                  </a:schemeClr>
                </a:solidFill>
                <a:latin typeface="Arial" panose="020B0604020202020204" pitchFamily="34" charset="0"/>
                <a:cs typeface="Arial" panose="020B0604020202020204" pitchFamily="34" charset="0"/>
              </a:rPr>
              <a:t>TWO</a:t>
            </a:r>
            <a:r>
              <a:rPr lang="en-GB">
                <a:solidFill>
                  <a:schemeClr val="accent1">
                    <a:lumMod val="75000"/>
                  </a:schemeClr>
                </a:solidFill>
                <a:latin typeface="Arial" panose="020B0604020202020204" pitchFamily="34" charset="0"/>
                <a:cs typeface="Arial" panose="020B0604020202020204" pitchFamily="34" charset="0"/>
              </a:rPr>
              <a:t> authors</a:t>
            </a:r>
          </a:p>
          <a:p>
            <a:r>
              <a:rPr lang="en-GB">
                <a:solidFill>
                  <a:schemeClr val="accent1">
                    <a:lumMod val="75000"/>
                  </a:schemeClr>
                </a:solidFill>
                <a:latin typeface="Arial" panose="020B0604020202020204" pitchFamily="34" charset="0"/>
                <a:cs typeface="Arial" panose="020B0604020202020204" pitchFamily="34" charset="0"/>
              </a:rPr>
              <a:t>A book with </a:t>
            </a:r>
            <a:r>
              <a:rPr lang="en-GB" b="1">
                <a:solidFill>
                  <a:schemeClr val="accent1">
                    <a:lumMod val="75000"/>
                  </a:schemeClr>
                </a:solidFill>
                <a:latin typeface="Arial" panose="020B0604020202020204" pitchFamily="34" charset="0"/>
                <a:cs typeface="Arial" panose="020B0604020202020204" pitchFamily="34" charset="0"/>
              </a:rPr>
              <a:t>THREE </a:t>
            </a:r>
            <a:r>
              <a:rPr lang="en-GB">
                <a:solidFill>
                  <a:schemeClr val="accent1">
                    <a:lumMod val="75000"/>
                  </a:schemeClr>
                </a:solidFill>
                <a:latin typeface="Arial" panose="020B0604020202020204" pitchFamily="34" charset="0"/>
                <a:cs typeface="Arial" panose="020B0604020202020204" pitchFamily="34" charset="0"/>
              </a:rPr>
              <a:t>authors</a:t>
            </a:r>
          </a:p>
          <a:p>
            <a:r>
              <a:rPr lang="en-GB">
                <a:solidFill>
                  <a:schemeClr val="accent1">
                    <a:lumMod val="75000"/>
                  </a:schemeClr>
                </a:solidFill>
                <a:latin typeface="Arial" panose="020B0604020202020204" pitchFamily="34" charset="0"/>
                <a:cs typeface="Arial" panose="020B0604020202020204" pitchFamily="34" charset="0"/>
              </a:rPr>
              <a:t>A book with </a:t>
            </a:r>
            <a:r>
              <a:rPr lang="en-GB" b="1">
                <a:solidFill>
                  <a:schemeClr val="accent1">
                    <a:lumMod val="75000"/>
                  </a:schemeClr>
                </a:solidFill>
                <a:latin typeface="Arial" panose="020B0604020202020204" pitchFamily="34" charset="0"/>
                <a:cs typeface="Arial" panose="020B0604020202020204" pitchFamily="34" charset="0"/>
              </a:rPr>
              <a:t>FOUR</a:t>
            </a:r>
            <a:r>
              <a:rPr lang="en-GB">
                <a:solidFill>
                  <a:schemeClr val="accent1">
                    <a:lumMod val="75000"/>
                  </a:schemeClr>
                </a:solidFill>
                <a:latin typeface="Arial" panose="020B0604020202020204" pitchFamily="34" charset="0"/>
                <a:cs typeface="Arial" panose="020B0604020202020204" pitchFamily="34" charset="0"/>
              </a:rPr>
              <a:t> authors</a:t>
            </a:r>
          </a:p>
        </p:txBody>
      </p:sp>
      <p:pic>
        <p:nvPicPr>
          <p:cNvPr id="6" name="Picture 3" descr="Pencil writing cartoon">
            <a:extLst>
              <a:ext uri="{FF2B5EF4-FFF2-40B4-BE49-F238E27FC236}">
                <a16:creationId xmlns:a16="http://schemas.microsoft.com/office/drawing/2014/main" id="{B7E1F920-BBE2-3FEB-6117-EBF3258DC0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24" y="15804"/>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Pencil writing cartoon">
            <a:extLst>
              <a:ext uri="{FF2B5EF4-FFF2-40B4-BE49-F238E27FC236}">
                <a16:creationId xmlns:a16="http://schemas.microsoft.com/office/drawing/2014/main" id="{4C980D2A-C971-9D51-FCBB-1FF6819E2C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9046" y="68469"/>
            <a:ext cx="2486025" cy="1838325"/>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769CA8F7-5B39-5BEE-CFF1-3B4ACE129B7C}"/>
              </a:ext>
            </a:extLst>
          </p:cNvPr>
          <p:cNvSpPr txBox="1">
            <a:spLocks/>
          </p:cNvSpPr>
          <p:nvPr/>
        </p:nvSpPr>
        <p:spPr>
          <a:xfrm>
            <a:off x="954604" y="2038798"/>
            <a:ext cx="5069018"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err="1">
                <a:latin typeface="Arial"/>
                <a:cs typeface="Arial"/>
              </a:rPr>
              <a:t>Defnyddiwch</a:t>
            </a:r>
            <a:r>
              <a:rPr lang="en-GB">
                <a:latin typeface="Arial"/>
                <a:cs typeface="Arial"/>
              </a:rPr>
              <a:t> </a:t>
            </a:r>
            <a:r>
              <a:rPr lang="en-GB" err="1">
                <a:latin typeface="Arial"/>
                <a:cs typeface="Arial"/>
              </a:rPr>
              <a:t>yr</a:t>
            </a:r>
            <a:r>
              <a:rPr lang="en-GB">
                <a:latin typeface="Arial"/>
                <a:cs typeface="Arial"/>
              </a:rPr>
              <a:t> </a:t>
            </a:r>
            <a:r>
              <a:rPr lang="en-GB" err="1">
                <a:latin typeface="Arial"/>
                <a:cs typeface="Arial"/>
              </a:rPr>
              <a:t>adnoddau</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yr</a:t>
            </a:r>
            <a:r>
              <a:rPr lang="en-GB">
                <a:latin typeface="Arial"/>
                <a:cs typeface="Arial"/>
              </a:rPr>
              <a:t> </a:t>
            </a:r>
            <a:r>
              <a:rPr lang="en-GB" err="1">
                <a:latin typeface="Arial"/>
                <a:cs typeface="Arial"/>
              </a:rPr>
              <a:t>ystafell</a:t>
            </a:r>
            <a:r>
              <a:rPr lang="en-GB">
                <a:latin typeface="Arial"/>
                <a:cs typeface="Arial"/>
              </a:rPr>
              <a:t> </a:t>
            </a:r>
            <a:r>
              <a:rPr lang="en-GB" err="1">
                <a:latin typeface="Arial"/>
                <a:cs typeface="Arial"/>
              </a:rPr>
              <a:t>ddosbarth</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greu</a:t>
            </a:r>
            <a:r>
              <a:rPr lang="en-GB">
                <a:latin typeface="Arial"/>
                <a:cs typeface="Arial"/>
              </a:rPr>
              <a:t> </a:t>
            </a:r>
            <a:r>
              <a:rPr lang="en-GB" err="1">
                <a:latin typeface="Arial"/>
                <a:cs typeface="Arial"/>
              </a:rPr>
              <a:t>rhestr</a:t>
            </a:r>
            <a:r>
              <a:rPr lang="en-GB">
                <a:latin typeface="Arial"/>
                <a:cs typeface="Arial"/>
              </a:rPr>
              <a:t> </a:t>
            </a:r>
            <a:r>
              <a:rPr lang="en-GB" err="1">
                <a:latin typeface="Arial"/>
                <a:cs typeface="Arial"/>
              </a:rPr>
              <a:t>cyfeirinodi</a:t>
            </a:r>
            <a:r>
              <a:rPr lang="en-GB">
                <a:latin typeface="Arial"/>
                <a:cs typeface="Arial"/>
              </a:rPr>
              <a:t>:</a:t>
            </a:r>
          </a:p>
          <a:p>
            <a:r>
              <a:rPr lang="en-GB" err="1">
                <a:latin typeface="Arial"/>
                <a:cs typeface="Arial"/>
              </a:rPr>
              <a:t>Llyfr</a:t>
            </a:r>
            <a:r>
              <a:rPr lang="en-GB">
                <a:latin typeface="Arial"/>
                <a:cs typeface="Arial"/>
              </a:rPr>
              <a:t> </a:t>
            </a:r>
            <a:r>
              <a:rPr lang="en-GB" err="1">
                <a:latin typeface="Arial"/>
                <a:cs typeface="Arial"/>
              </a:rPr>
              <a:t>gydag</a:t>
            </a:r>
            <a:r>
              <a:rPr lang="en-GB">
                <a:latin typeface="Arial"/>
                <a:cs typeface="Arial"/>
              </a:rPr>
              <a:t> </a:t>
            </a:r>
            <a:r>
              <a:rPr lang="en-GB" b="1">
                <a:latin typeface="Arial"/>
                <a:cs typeface="Arial"/>
              </a:rPr>
              <a:t>UN</a:t>
            </a:r>
            <a:r>
              <a:rPr lang="en-GB">
                <a:latin typeface="Arial"/>
                <a:cs typeface="Arial"/>
              </a:rPr>
              <a:t> </a:t>
            </a:r>
            <a:r>
              <a:rPr lang="en-GB" err="1">
                <a:latin typeface="Arial"/>
                <a:cs typeface="Arial"/>
              </a:rPr>
              <a:t>awdur</a:t>
            </a:r>
            <a:endParaRPr lang="en-GB">
              <a:latin typeface="Arial"/>
              <a:cs typeface="Arial"/>
            </a:endParaRPr>
          </a:p>
          <a:p>
            <a:r>
              <a:rPr lang="en-GB" err="1">
                <a:latin typeface="Arial"/>
                <a:cs typeface="Arial"/>
              </a:rPr>
              <a:t>Llyfr</a:t>
            </a:r>
            <a:r>
              <a:rPr lang="en-GB">
                <a:latin typeface="Arial"/>
                <a:cs typeface="Arial"/>
              </a:rPr>
              <a:t> </a:t>
            </a:r>
            <a:r>
              <a:rPr lang="en-GB" err="1">
                <a:latin typeface="Arial"/>
                <a:cs typeface="Arial"/>
              </a:rPr>
              <a:t>gyda</a:t>
            </a:r>
            <a:r>
              <a:rPr lang="en-GB">
                <a:latin typeface="Arial"/>
                <a:cs typeface="Arial"/>
              </a:rPr>
              <a:t> </a:t>
            </a:r>
            <a:r>
              <a:rPr lang="en-GB" b="1">
                <a:latin typeface="Arial"/>
                <a:cs typeface="Arial"/>
              </a:rPr>
              <a:t>DAU</a:t>
            </a:r>
            <a:r>
              <a:rPr lang="en-GB">
                <a:latin typeface="Arial"/>
                <a:cs typeface="Arial"/>
              </a:rPr>
              <a:t> </a:t>
            </a:r>
            <a:r>
              <a:rPr lang="en-GB" err="1">
                <a:latin typeface="Arial"/>
                <a:cs typeface="Arial"/>
              </a:rPr>
              <a:t>awdur</a:t>
            </a:r>
            <a:endParaRPr lang="en-GB">
              <a:latin typeface="Arial"/>
              <a:cs typeface="Arial"/>
            </a:endParaRPr>
          </a:p>
          <a:p>
            <a:r>
              <a:rPr lang="en-GB" err="1">
                <a:latin typeface="Arial" panose="020B0604020202020204" pitchFamily="34" charset="0"/>
                <a:cs typeface="Arial" panose="020B0604020202020204" pitchFamily="34" charset="0"/>
              </a:rPr>
              <a:t>Llyfr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gyda</a:t>
            </a:r>
            <a:r>
              <a:rPr lang="en-GB">
                <a:latin typeface="Arial" panose="020B0604020202020204" pitchFamily="34" charset="0"/>
                <a:cs typeface="Arial" panose="020B0604020202020204" pitchFamily="34" charset="0"/>
              </a:rPr>
              <a:t> </a:t>
            </a:r>
            <a:r>
              <a:rPr lang="en-GB" b="1">
                <a:latin typeface="Arial" panose="020B0604020202020204" pitchFamily="34" charset="0"/>
                <a:cs typeface="Arial" panose="020B0604020202020204" pitchFamily="34" charset="0"/>
              </a:rPr>
              <a:t>TRI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awdur</a:t>
            </a:r>
            <a:endParaRPr lang="en-GB">
              <a:latin typeface="Arial" panose="020B0604020202020204" pitchFamily="34" charset="0"/>
              <a:cs typeface="Arial" panose="020B0604020202020204" pitchFamily="34" charset="0"/>
            </a:endParaRPr>
          </a:p>
          <a:p>
            <a:r>
              <a:rPr lang="en-GB" err="1">
                <a:latin typeface="Arial" panose="020B0604020202020204" pitchFamily="34" charset="0"/>
                <a:cs typeface="Arial" panose="020B0604020202020204" pitchFamily="34" charset="0"/>
              </a:rPr>
              <a:t>Llufr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gyda</a:t>
            </a:r>
            <a:r>
              <a:rPr lang="en-GB">
                <a:latin typeface="Arial" panose="020B0604020202020204" pitchFamily="34" charset="0"/>
                <a:cs typeface="Arial" panose="020B0604020202020204" pitchFamily="34" charset="0"/>
              </a:rPr>
              <a:t> </a:t>
            </a:r>
            <a:r>
              <a:rPr lang="en-GB" b="1">
                <a:latin typeface="Arial" panose="020B0604020202020204" pitchFamily="34" charset="0"/>
                <a:cs typeface="Arial" panose="020B0604020202020204" pitchFamily="34" charset="0"/>
              </a:rPr>
              <a:t>PEDWAR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awdur</a:t>
            </a:r>
            <a:r>
              <a:rPr lang="en-GB">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91516925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7DB75-CFCA-7C11-C652-1073AD449902}"/>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Esiampl - Pennod </a:t>
            </a:r>
            <a:r>
              <a:rPr lang="en-GB" err="1">
                <a:latin typeface="Arial" panose="020B0604020202020204" pitchFamily="34" charset="0"/>
                <a:cs typeface="Arial" panose="020B0604020202020204" pitchFamily="34" charset="0"/>
              </a:rPr>
              <a:t>mewn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llyfr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wedi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olygu</a:t>
            </a:r>
            <a:r>
              <a:rPr lang="en-GB">
                <a:latin typeface="Arial" panose="020B0604020202020204" pitchFamily="34" charset="0"/>
                <a:cs typeface="Arial" panose="020B0604020202020204" pitchFamily="34" charset="0"/>
              </a:rPr>
              <a:t>/</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Example - Chapter in an Edited book</a:t>
            </a:r>
          </a:p>
        </p:txBody>
      </p:sp>
      <p:pic>
        <p:nvPicPr>
          <p:cNvPr id="11266" name="Picture 2" descr="Introduction to Play : Waters-Davies ...">
            <a:extLst>
              <a:ext uri="{FF2B5EF4-FFF2-40B4-BE49-F238E27FC236}">
                <a16:creationId xmlns:a16="http://schemas.microsoft.com/office/drawing/2014/main" id="{C25E0057-83BC-7105-44C2-FDF06B5B9F1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7076" y="1690688"/>
            <a:ext cx="3040520" cy="379686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8D76079-DDB0-8932-C61E-482A770CC4CA}"/>
              </a:ext>
            </a:extLst>
          </p:cNvPr>
          <p:cNvSpPr txBox="1"/>
          <p:nvPr/>
        </p:nvSpPr>
        <p:spPr>
          <a:xfrm>
            <a:off x="3724918" y="1953151"/>
            <a:ext cx="7303980" cy="2677656"/>
          </a:xfrm>
          <a:prstGeom prst="rect">
            <a:avLst/>
          </a:prstGeom>
          <a:noFill/>
        </p:spPr>
        <p:txBody>
          <a:bodyPr wrap="square" lIns="91440" tIns="45720" rIns="91440" bIns="45720" rtlCol="0" anchor="t">
            <a:spAutoFit/>
          </a:bodyPr>
          <a:lstStyle/>
          <a:p>
            <a:r>
              <a:rPr lang="en-US" sz="2800" b="1" dirty="0">
                <a:latin typeface="Arial"/>
                <a:cs typeface="Arial"/>
              </a:rPr>
              <a:t>Yn  </a:t>
            </a:r>
            <a:r>
              <a:rPr lang="en-US" sz="2800" b="1" dirty="0" err="1">
                <a:latin typeface="Arial"/>
                <a:cs typeface="Arial"/>
              </a:rPr>
              <a:t>Rhestr</a:t>
            </a:r>
            <a:r>
              <a:rPr lang="en-US" sz="2800" b="1" dirty="0">
                <a:latin typeface="Arial"/>
                <a:cs typeface="Arial"/>
              </a:rPr>
              <a:t> Cyfeirnodi/ </a:t>
            </a:r>
            <a:r>
              <a:rPr lang="en-US" sz="2800" b="1" dirty="0">
                <a:solidFill>
                  <a:schemeClr val="accent1">
                    <a:lumMod val="75000"/>
                  </a:schemeClr>
                </a:solidFill>
                <a:latin typeface="Arial"/>
                <a:cs typeface="Arial"/>
              </a:rPr>
              <a:t>In Reference List</a:t>
            </a:r>
          </a:p>
          <a:p>
            <a:endParaRPr lang="en-GB" sz="2800">
              <a:latin typeface="Arial" panose="020B0604020202020204" pitchFamily="34" charset="0"/>
              <a:cs typeface="Arial" panose="020B0604020202020204" pitchFamily="34" charset="0"/>
            </a:endParaRPr>
          </a:p>
          <a:p>
            <a:endParaRPr lang="en-GB" sz="2800">
              <a:latin typeface="Arial" panose="020B0604020202020204" pitchFamily="34" charset="0"/>
              <a:cs typeface="Arial" panose="020B0604020202020204" pitchFamily="34" charset="0"/>
            </a:endParaRPr>
          </a:p>
          <a:p>
            <a:r>
              <a:rPr lang="en-GB" sz="2800" dirty="0">
                <a:latin typeface="Arial"/>
                <a:cs typeface="Arial"/>
              </a:rPr>
              <a:t>Tinney, G. (2022) ‘Outdoor Play’, in Waters-Davies, J. (eds) </a:t>
            </a:r>
            <a:r>
              <a:rPr lang="en-GB" sz="2800" i="1" dirty="0">
                <a:latin typeface="Arial"/>
                <a:cs typeface="Arial"/>
              </a:rPr>
              <a:t>Introduction to Play. </a:t>
            </a:r>
            <a:r>
              <a:rPr lang="en-GB" sz="2800" dirty="0">
                <a:latin typeface="Arial"/>
                <a:cs typeface="Arial"/>
              </a:rPr>
              <a:t>Sage Publications ltd, pp. 108-120</a:t>
            </a:r>
            <a:r>
              <a:rPr lang="en-GB" sz="2800" dirty="0"/>
              <a:t>.</a:t>
            </a:r>
            <a:endParaRPr lang="en-GB" sz="2800" dirty="0">
              <a:ea typeface="Calibri"/>
              <a:cs typeface="Calibri"/>
            </a:endParaRPr>
          </a:p>
        </p:txBody>
      </p:sp>
    </p:spTree>
    <p:extLst>
      <p:ext uri="{BB962C8B-B14F-4D97-AF65-F5344CB8AC3E}">
        <p14:creationId xmlns:p14="http://schemas.microsoft.com/office/powerpoint/2010/main" val="189069010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536EA7-8418-1024-B739-5757CD6096E5}"/>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Yn eich gwaith...</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In your work…</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CDE4CBC9-11F2-5A6D-E151-B0863BEF4972}"/>
              </a:ext>
            </a:extLst>
          </p:cNvPr>
          <p:cNvSpPr>
            <a:spLocks noGrp="1"/>
          </p:cNvSpPr>
          <p:nvPr>
            <p:ph idx="1"/>
          </p:nvPr>
        </p:nvSpPr>
        <p:spPr>
          <a:xfrm>
            <a:off x="6805094" y="2038797"/>
            <a:ext cx="5383168" cy="3575934"/>
          </a:xfrm>
        </p:spPr>
        <p:txBody>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Tinney (2022, p. 109)</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pPr marL="0" indent="0">
              <a:buNone/>
            </a:pPr>
            <a:r>
              <a:rPr lang="en-GB">
                <a:solidFill>
                  <a:schemeClr val="accent1">
                    <a:lumMod val="75000"/>
                  </a:schemeClr>
                </a:solidFill>
                <a:latin typeface="Arial" panose="020B0604020202020204" pitchFamily="34" charset="0"/>
                <a:cs typeface="Arial" panose="020B0604020202020204" pitchFamily="34" charset="0"/>
              </a:rPr>
              <a:t>or</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pPr marL="0" indent="0">
              <a:buNone/>
            </a:pPr>
            <a:r>
              <a:rPr lang="en-GB">
                <a:solidFill>
                  <a:schemeClr val="accent1">
                    <a:lumMod val="75000"/>
                  </a:schemeClr>
                </a:solidFill>
                <a:latin typeface="Arial" panose="020B0604020202020204" pitchFamily="34" charset="0"/>
                <a:cs typeface="Arial" panose="020B0604020202020204" pitchFamily="34" charset="0"/>
              </a:rPr>
              <a:t>(Tinney, 2022, p. 109)</a:t>
            </a:r>
          </a:p>
        </p:txBody>
      </p:sp>
      <p:sp>
        <p:nvSpPr>
          <p:cNvPr id="4" name="Content Placeholder 2">
            <a:extLst>
              <a:ext uri="{FF2B5EF4-FFF2-40B4-BE49-F238E27FC236}">
                <a16:creationId xmlns:a16="http://schemas.microsoft.com/office/drawing/2014/main" id="{65F66405-8EDA-25AC-0119-C1DDF3D17C85}"/>
              </a:ext>
            </a:extLst>
          </p:cNvPr>
          <p:cNvSpPr txBox="1">
            <a:spLocks/>
          </p:cNvSpPr>
          <p:nvPr/>
        </p:nvSpPr>
        <p:spPr>
          <a:xfrm>
            <a:off x="1073730" y="1825625"/>
            <a:ext cx="5383168"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8" name="TextBox 7">
            <a:extLst>
              <a:ext uri="{FF2B5EF4-FFF2-40B4-BE49-F238E27FC236}">
                <a16:creationId xmlns:a16="http://schemas.microsoft.com/office/drawing/2014/main" id="{F621F399-85E7-0EEE-BE2F-2A32856EE3FE}"/>
              </a:ext>
            </a:extLst>
          </p:cNvPr>
          <p:cNvSpPr txBox="1"/>
          <p:nvPr/>
        </p:nvSpPr>
        <p:spPr>
          <a:xfrm>
            <a:off x="652142" y="2168651"/>
            <a:ext cx="3841321" cy="2246769"/>
          </a:xfrm>
          <a:prstGeom prst="rect">
            <a:avLst/>
          </a:prstGeom>
          <a:noFill/>
        </p:spPr>
        <p:txBody>
          <a:bodyPr wrap="square">
            <a:spAutoFit/>
          </a:bodyPr>
          <a:lstStyle/>
          <a:p>
            <a:r>
              <a:rPr lang="en-GB" sz="2800">
                <a:latin typeface="Arial" panose="020B0604020202020204" pitchFamily="34" charset="0"/>
                <a:cs typeface="Arial" panose="020B0604020202020204" pitchFamily="34" charset="0"/>
              </a:rPr>
              <a:t>Tinney (2022, p.109)</a:t>
            </a:r>
          </a:p>
          <a:p>
            <a:r>
              <a:rPr lang="en-GB" sz="2800">
                <a:latin typeface="Arial" panose="020B0604020202020204" pitchFamily="34" charset="0"/>
                <a:cs typeface="Arial" panose="020B0604020202020204" pitchFamily="34" charset="0"/>
              </a:rPr>
              <a:t> </a:t>
            </a:r>
          </a:p>
          <a:p>
            <a:r>
              <a:rPr lang="en-GB" sz="2800">
                <a:latin typeface="Arial" panose="020B0604020202020204" pitchFamily="34" charset="0"/>
                <a:cs typeface="Arial" panose="020B0604020202020204" pitchFamily="34" charset="0"/>
              </a:rPr>
              <a:t>neu</a:t>
            </a:r>
          </a:p>
          <a:p>
            <a:endParaRPr lang="en-GB" sz="2800">
              <a:latin typeface="Arial" panose="020B0604020202020204" pitchFamily="34" charset="0"/>
              <a:cs typeface="Arial" panose="020B0604020202020204" pitchFamily="34" charset="0"/>
            </a:endParaRPr>
          </a:p>
          <a:p>
            <a:r>
              <a:rPr lang="en-GB" sz="2800">
                <a:latin typeface="Arial" panose="020B0604020202020204" pitchFamily="34" charset="0"/>
                <a:cs typeface="Arial" panose="020B0604020202020204" pitchFamily="34" charset="0"/>
              </a:rPr>
              <a:t>(Tinney, 2022, p.109)</a:t>
            </a:r>
          </a:p>
        </p:txBody>
      </p:sp>
    </p:spTree>
    <p:extLst>
      <p:ext uri="{BB962C8B-B14F-4D97-AF65-F5344CB8AC3E}">
        <p14:creationId xmlns:p14="http://schemas.microsoft.com/office/powerpoint/2010/main" val="70774248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5181B-1FE9-13D5-9EB1-5BFCE2D3AFDB}"/>
              </a:ext>
            </a:extLst>
          </p:cNvPr>
          <p:cNvSpPr>
            <a:spLocks noGrp="1"/>
          </p:cNvSpPr>
          <p:nvPr>
            <p:ph type="title"/>
          </p:nvPr>
        </p:nvSpPr>
        <p:spPr/>
        <p:txBody>
          <a:bodyPr/>
          <a:lstStyle/>
          <a:p>
            <a:pPr algn="ctr"/>
            <a:r>
              <a:rPr lang="en-GB" sz="4400" err="1">
                <a:latin typeface="Arial"/>
                <a:cs typeface="Arial"/>
              </a:rPr>
              <a:t>Cyfeiriad</a:t>
            </a:r>
            <a:r>
              <a:rPr lang="en-GB" sz="4400">
                <a:latin typeface="Arial"/>
                <a:cs typeface="Arial"/>
              </a:rPr>
              <a:t> </a:t>
            </a:r>
            <a:r>
              <a:rPr lang="en-GB" err="1">
                <a:latin typeface="Arial"/>
                <a:cs typeface="Arial"/>
              </a:rPr>
              <a:t>Eilaidd</a:t>
            </a:r>
            <a:r>
              <a:rPr lang="en-GB">
                <a:latin typeface="Arial"/>
                <a:cs typeface="Arial"/>
              </a:rPr>
              <a:t> </a:t>
            </a:r>
            <a:r>
              <a:rPr lang="en-GB" sz="4400">
                <a:latin typeface="Arial"/>
                <a:cs typeface="Arial"/>
              </a:rPr>
              <a:t>/ </a:t>
            </a:r>
            <a:r>
              <a:rPr lang="en-GB" sz="4400">
                <a:solidFill>
                  <a:schemeClr val="accent1">
                    <a:lumMod val="75000"/>
                  </a:schemeClr>
                </a:solidFill>
                <a:latin typeface="Arial"/>
                <a:cs typeface="Arial"/>
              </a:rPr>
              <a:t>Secondary Citation</a:t>
            </a:r>
            <a:r>
              <a:rPr lang="en-GB">
                <a:solidFill>
                  <a:schemeClr val="accent1">
                    <a:lumMod val="75000"/>
                  </a:schemeClr>
                </a:solidFill>
                <a:latin typeface="Arial"/>
                <a:cs typeface="Arial"/>
              </a:rPr>
              <a:t> </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8B25DAC2-62B0-60AF-A45B-C1EE84849A34}"/>
              </a:ext>
            </a:extLst>
          </p:cNvPr>
          <p:cNvSpPr>
            <a:spLocks noGrp="1"/>
          </p:cNvSpPr>
          <p:nvPr>
            <p:ph idx="1"/>
          </p:nvPr>
        </p:nvSpPr>
        <p:spPr>
          <a:xfrm>
            <a:off x="358220" y="1825625"/>
            <a:ext cx="5290866" cy="3575934"/>
          </a:xfrm>
        </p:spPr>
        <p:txBody>
          <a:bodyPr vert="horz" lIns="91440" tIns="45720" rIns="91440" bIns="45720" rtlCol="0" anchor="t">
            <a:normAutofit fontScale="92500" lnSpcReduction="10000"/>
          </a:bodyPr>
          <a:lstStyle/>
          <a:p>
            <a:r>
              <a:rPr lang="en-GB">
                <a:latin typeface="Arial"/>
                <a:cs typeface="Arial"/>
              </a:rPr>
              <a:t>Darn o </a:t>
            </a:r>
            <a:r>
              <a:rPr lang="en-GB" err="1">
                <a:latin typeface="Arial"/>
                <a:cs typeface="Arial"/>
              </a:rPr>
              <a:t>waith</a:t>
            </a:r>
            <a:r>
              <a:rPr lang="en-GB">
                <a:latin typeface="Arial"/>
                <a:cs typeface="Arial"/>
              </a:rPr>
              <a:t> y </a:t>
            </a:r>
            <a:r>
              <a:rPr lang="en-GB" err="1">
                <a:latin typeface="Arial"/>
                <a:cs typeface="Arial"/>
              </a:rPr>
              <a:t>cyfeiriwyd</a:t>
            </a:r>
            <a:r>
              <a:rPr lang="en-GB">
                <a:latin typeface="Arial"/>
                <a:cs typeface="Arial"/>
              </a:rPr>
              <a:t> </a:t>
            </a:r>
            <a:r>
              <a:rPr lang="en-GB" err="1">
                <a:latin typeface="Arial"/>
                <a:cs typeface="Arial"/>
              </a:rPr>
              <a:t>ato</a:t>
            </a:r>
            <a:r>
              <a:rPr lang="en-GB">
                <a:latin typeface="Arial"/>
                <a:cs typeface="Arial"/>
              </a:rPr>
              <a:t> </a:t>
            </a:r>
            <a:r>
              <a:rPr lang="en-GB" err="1">
                <a:latin typeface="Arial"/>
                <a:cs typeface="Arial"/>
              </a:rPr>
              <a:t>mewn</a:t>
            </a:r>
            <a:r>
              <a:rPr lang="en-GB">
                <a:latin typeface="Arial"/>
                <a:cs typeface="Arial"/>
              </a:rPr>
              <a:t> </a:t>
            </a:r>
            <a:r>
              <a:rPr lang="en-GB" err="1">
                <a:latin typeface="Arial"/>
                <a:cs typeface="Arial"/>
              </a:rPr>
              <a:t>rhywbeth</a:t>
            </a:r>
            <a:r>
              <a:rPr lang="en-GB">
                <a:latin typeface="Arial"/>
                <a:cs typeface="Arial"/>
              </a:rPr>
              <a:t> </a:t>
            </a:r>
            <a:r>
              <a:rPr lang="en-GB" err="1">
                <a:latin typeface="Arial"/>
                <a:cs typeface="Arial"/>
              </a:rPr>
              <a:t>rydych</a:t>
            </a:r>
            <a:r>
              <a:rPr lang="en-GB">
                <a:latin typeface="Arial"/>
                <a:cs typeface="Arial"/>
              </a:rPr>
              <a:t> </a:t>
            </a:r>
            <a:r>
              <a:rPr lang="en-GB" err="1">
                <a:latin typeface="Arial"/>
                <a:cs typeface="Arial"/>
              </a:rPr>
              <a:t>wedi’i</a:t>
            </a:r>
            <a:r>
              <a:rPr lang="en-GB">
                <a:latin typeface="Arial"/>
                <a:cs typeface="Arial"/>
              </a:rPr>
              <a:t> </a:t>
            </a:r>
            <a:r>
              <a:rPr lang="en-GB" err="1">
                <a:latin typeface="Arial"/>
                <a:cs typeface="Arial"/>
              </a:rPr>
              <a:t>ddarllen</a:t>
            </a:r>
            <a:r>
              <a:rPr lang="en-GB">
                <a:latin typeface="Arial"/>
                <a:cs typeface="Arial"/>
              </a:rPr>
              <a:t>. Pan </a:t>
            </a:r>
            <a:r>
              <a:rPr lang="en-GB" err="1">
                <a:latin typeface="Arial"/>
                <a:cs typeface="Arial"/>
              </a:rPr>
              <a:t>fo’n</a:t>
            </a:r>
            <a:r>
              <a:rPr lang="en-GB">
                <a:latin typeface="Arial"/>
                <a:cs typeface="Arial"/>
              </a:rPr>
              <a:t> </a:t>
            </a:r>
            <a:r>
              <a:rPr lang="en-GB" err="1">
                <a:latin typeface="Arial"/>
                <a:cs typeface="Arial"/>
              </a:rPr>
              <a:t>bosibl</a:t>
            </a:r>
            <a:r>
              <a:rPr lang="en-GB">
                <a:latin typeface="Arial"/>
                <a:cs typeface="Arial"/>
              </a:rPr>
              <a:t>, </a:t>
            </a:r>
            <a:r>
              <a:rPr lang="en-GB" err="1">
                <a:latin typeface="Arial"/>
                <a:cs typeface="Arial"/>
              </a:rPr>
              <a:t>osgowch</a:t>
            </a:r>
            <a:r>
              <a:rPr lang="en-GB">
                <a:latin typeface="Arial"/>
                <a:cs typeface="Arial"/>
              </a:rPr>
              <a:t> </a:t>
            </a:r>
            <a:r>
              <a:rPr lang="en-GB" err="1">
                <a:latin typeface="Arial"/>
                <a:cs typeface="Arial"/>
              </a:rPr>
              <a:t>cyfeiriadau</a:t>
            </a:r>
            <a:r>
              <a:rPr lang="en-GB">
                <a:latin typeface="Arial"/>
                <a:cs typeface="Arial"/>
              </a:rPr>
              <a:t> </a:t>
            </a:r>
            <a:r>
              <a:rPr lang="en-GB" err="1">
                <a:latin typeface="Arial"/>
                <a:cs typeface="Arial"/>
              </a:rPr>
              <a:t>eilaidd</a:t>
            </a:r>
            <a:r>
              <a:rPr lang="en-GB">
                <a:latin typeface="Arial"/>
                <a:cs typeface="Arial"/>
              </a:rPr>
              <a:t>, ac </a:t>
            </a:r>
            <a:r>
              <a:rPr lang="en-GB" err="1">
                <a:latin typeface="Arial"/>
                <a:cs typeface="Arial"/>
              </a:rPr>
              <a:t>ewch</a:t>
            </a:r>
            <a:r>
              <a:rPr lang="en-GB">
                <a:latin typeface="Arial"/>
                <a:cs typeface="Arial"/>
              </a:rPr>
              <a:t> at y </a:t>
            </a:r>
            <a:r>
              <a:rPr lang="en-GB" err="1">
                <a:latin typeface="Arial"/>
                <a:cs typeface="Arial"/>
              </a:rPr>
              <a:t>gwaith</a:t>
            </a:r>
            <a:r>
              <a:rPr lang="en-GB">
                <a:latin typeface="Arial"/>
                <a:cs typeface="Arial"/>
              </a:rPr>
              <a:t> </a:t>
            </a:r>
            <a:r>
              <a:rPr lang="en-GB" err="1">
                <a:latin typeface="Arial"/>
                <a:cs typeface="Arial"/>
              </a:rPr>
              <a:t>gwreiddiol</a:t>
            </a:r>
            <a:r>
              <a:rPr lang="en-GB">
                <a:latin typeface="Arial"/>
                <a:cs typeface="Arial"/>
              </a:rPr>
              <a:t>.</a:t>
            </a:r>
          </a:p>
          <a:p>
            <a:r>
              <a:rPr lang="en-GB" err="1">
                <a:latin typeface="Arial"/>
                <a:cs typeface="Arial"/>
              </a:rPr>
              <a:t>Fodd</a:t>
            </a:r>
            <a:r>
              <a:rPr lang="en-GB">
                <a:latin typeface="Arial"/>
                <a:cs typeface="Arial"/>
              </a:rPr>
              <a:t> </a:t>
            </a:r>
            <a:r>
              <a:rPr lang="en-GB" err="1">
                <a:latin typeface="Arial"/>
                <a:cs typeface="Arial"/>
              </a:rPr>
              <a:t>bynnag</a:t>
            </a:r>
            <a:r>
              <a:rPr lang="en-GB">
                <a:latin typeface="Arial"/>
                <a:cs typeface="Arial"/>
              </a:rPr>
              <a:t>, </a:t>
            </a:r>
            <a:r>
              <a:rPr lang="en-GB" err="1">
                <a:latin typeface="Arial"/>
                <a:cs typeface="Arial"/>
              </a:rPr>
              <a:t>efallai</a:t>
            </a:r>
            <a:r>
              <a:rPr lang="en-GB">
                <a:latin typeface="Arial"/>
                <a:cs typeface="Arial"/>
              </a:rPr>
              <a:t> y </a:t>
            </a:r>
            <a:r>
              <a:rPr lang="en-GB" err="1">
                <a:latin typeface="Arial"/>
                <a:cs typeface="Arial"/>
              </a:rPr>
              <a:t>byddwch</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defnyddio'r</a:t>
            </a:r>
            <a:r>
              <a:rPr lang="en-GB">
                <a:latin typeface="Arial"/>
                <a:cs typeface="Arial"/>
              </a:rPr>
              <a:t> dull </a:t>
            </a:r>
            <a:r>
              <a:rPr lang="en-GB" err="1">
                <a:latin typeface="Arial"/>
                <a:cs typeface="Arial"/>
              </a:rPr>
              <a:t>hwn</a:t>
            </a:r>
            <a:r>
              <a:rPr lang="en-GB">
                <a:latin typeface="Arial"/>
                <a:cs typeface="Arial"/>
              </a:rPr>
              <a:t> </a:t>
            </a:r>
            <a:r>
              <a:rPr lang="en-GB" err="1">
                <a:latin typeface="Arial"/>
                <a:cs typeface="Arial"/>
              </a:rPr>
              <a:t>wrth</a:t>
            </a:r>
            <a:r>
              <a:rPr lang="en-GB">
                <a:latin typeface="Arial"/>
                <a:cs typeface="Arial"/>
              </a:rPr>
              <a:t> </a:t>
            </a:r>
            <a:r>
              <a:rPr lang="en-GB" err="1">
                <a:latin typeface="Arial"/>
                <a:cs typeface="Arial"/>
              </a:rPr>
              <a:t>gyfeirnodi</a:t>
            </a:r>
            <a:r>
              <a:rPr lang="en-GB">
                <a:latin typeface="Arial"/>
                <a:cs typeface="Arial"/>
              </a:rPr>
              <a:t> </a:t>
            </a:r>
            <a:r>
              <a:rPr lang="en-GB" err="1">
                <a:latin typeface="Arial"/>
                <a:cs typeface="Arial"/>
              </a:rPr>
              <a:t>damcaniaethwyr</a:t>
            </a:r>
            <a:r>
              <a:rPr lang="en-GB">
                <a:latin typeface="Arial"/>
                <a:cs typeface="Arial"/>
              </a:rPr>
              <a:t> pan </a:t>
            </a:r>
            <a:r>
              <a:rPr lang="en-GB" err="1">
                <a:latin typeface="Arial"/>
                <a:cs typeface="Arial"/>
              </a:rPr>
              <a:t>nad</a:t>
            </a:r>
            <a:r>
              <a:rPr lang="en-GB">
                <a:latin typeface="Arial"/>
                <a:cs typeface="Arial"/>
              </a:rPr>
              <a:t> </a:t>
            </a:r>
            <a:r>
              <a:rPr lang="en-GB" err="1">
                <a:latin typeface="Arial"/>
                <a:cs typeface="Arial"/>
              </a:rPr>
              <a:t>ydych</a:t>
            </a:r>
            <a:r>
              <a:rPr lang="en-GB">
                <a:latin typeface="Arial"/>
                <a:cs typeface="Arial"/>
              </a:rPr>
              <a:t> </a:t>
            </a:r>
            <a:r>
              <a:rPr lang="en-GB" err="1">
                <a:latin typeface="Arial"/>
                <a:cs typeface="Arial"/>
              </a:rPr>
              <a:t>wedi</a:t>
            </a:r>
            <a:r>
              <a:rPr lang="en-GB">
                <a:latin typeface="Arial"/>
                <a:cs typeface="Arial"/>
              </a:rPr>
              <a:t> </a:t>
            </a:r>
            <a:r>
              <a:rPr lang="en-GB" err="1">
                <a:latin typeface="Arial"/>
                <a:cs typeface="Arial"/>
              </a:rPr>
              <a:t>darllen</a:t>
            </a:r>
            <a:r>
              <a:rPr lang="en-GB">
                <a:latin typeface="Arial"/>
                <a:cs typeface="Arial"/>
              </a:rPr>
              <a:t> </a:t>
            </a:r>
            <a:r>
              <a:rPr lang="en-GB" err="1">
                <a:latin typeface="Arial"/>
                <a:cs typeface="Arial"/>
              </a:rPr>
              <a:t>eu</a:t>
            </a:r>
            <a:r>
              <a:rPr lang="en-GB">
                <a:latin typeface="Arial"/>
                <a:cs typeface="Arial"/>
              </a:rPr>
              <a:t> </a:t>
            </a:r>
            <a:r>
              <a:rPr lang="en-GB" err="1">
                <a:latin typeface="Arial"/>
                <a:cs typeface="Arial"/>
              </a:rPr>
              <a:t>gwaith</a:t>
            </a:r>
            <a:r>
              <a:rPr lang="en-GB">
                <a:latin typeface="Arial"/>
                <a:cs typeface="Arial"/>
              </a:rPr>
              <a:t> </a:t>
            </a:r>
            <a:r>
              <a:rPr lang="en-GB" err="1">
                <a:latin typeface="Arial"/>
                <a:cs typeface="Arial"/>
              </a:rPr>
              <a:t>gwreiddiol</a:t>
            </a:r>
            <a:r>
              <a:rPr lang="en-GB">
                <a:latin typeface="Arial"/>
                <a:cs typeface="Arial"/>
              </a:rPr>
              <a:t>.</a:t>
            </a:r>
          </a:p>
          <a:p>
            <a:pPr marL="0" indent="0">
              <a:buNone/>
            </a:pPr>
            <a:endParaRPr lang="en-GB"/>
          </a:p>
        </p:txBody>
      </p:sp>
      <p:sp>
        <p:nvSpPr>
          <p:cNvPr id="4" name="Content Placeholder 2">
            <a:extLst>
              <a:ext uri="{FF2B5EF4-FFF2-40B4-BE49-F238E27FC236}">
                <a16:creationId xmlns:a16="http://schemas.microsoft.com/office/drawing/2014/main" id="{FC2E545F-052B-70B0-12AC-58DCC985BFD4}"/>
              </a:ext>
            </a:extLst>
          </p:cNvPr>
          <p:cNvSpPr txBox="1">
            <a:spLocks/>
          </p:cNvSpPr>
          <p:nvPr/>
        </p:nvSpPr>
        <p:spPr>
          <a:xfrm>
            <a:off x="5929702" y="1834605"/>
            <a:ext cx="5290866" cy="3575934"/>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chemeClr val="accent1">
                    <a:lumMod val="75000"/>
                  </a:schemeClr>
                </a:solidFill>
                <a:latin typeface="Arial" panose="020B0604020202020204" pitchFamily="34" charset="0"/>
                <a:cs typeface="Arial" panose="020B0604020202020204" pitchFamily="34" charset="0"/>
              </a:rPr>
              <a:t>This is a piece of work that has been referred to in something you have read. Where possible, avoid secondary citations, use the original work source instead. </a:t>
            </a:r>
          </a:p>
          <a:p>
            <a:r>
              <a:rPr lang="en-GB">
                <a:solidFill>
                  <a:schemeClr val="accent1">
                    <a:lumMod val="75000"/>
                  </a:schemeClr>
                </a:solidFill>
                <a:latin typeface="Arial" panose="020B0604020202020204" pitchFamily="34" charset="0"/>
                <a:cs typeface="Arial" panose="020B0604020202020204" pitchFamily="34" charset="0"/>
              </a:rPr>
              <a:t>However, you may use this approach when referencing theorists when you have not read their original work.</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317039989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62CAE-CC53-96CE-1FB3-742D4719512C}"/>
              </a:ext>
            </a:extLst>
          </p:cNvPr>
          <p:cNvSpPr>
            <a:spLocks noGrp="1"/>
          </p:cNvSpPr>
          <p:nvPr>
            <p:ph type="title"/>
          </p:nvPr>
        </p:nvSpPr>
        <p:spPr>
          <a:xfrm>
            <a:off x="355076" y="-100490"/>
            <a:ext cx="11481847" cy="1325563"/>
          </a:xfrm>
        </p:spPr>
        <p:txBody>
          <a:bodyPr/>
          <a:lstStyle/>
          <a:p>
            <a:pPr algn="ctr"/>
            <a:r>
              <a:rPr lang="en-GB" sz="4400" dirty="0" err="1">
                <a:latin typeface="Arial" panose="020B0604020202020204" pitchFamily="34" charset="0"/>
                <a:cs typeface="Arial" panose="020B0604020202020204" pitchFamily="34" charset="0"/>
              </a:rPr>
              <a:t>Esiampl</a:t>
            </a:r>
            <a:r>
              <a:rPr lang="en-GB" sz="4400"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c</a:t>
            </a:r>
            <a:r>
              <a:rPr lang="en-GB" sz="4400" dirty="0" err="1">
                <a:latin typeface="Arial" panose="020B0604020202020204" pitchFamily="34" charset="0"/>
                <a:cs typeface="Arial" panose="020B0604020202020204" pitchFamily="34" charset="0"/>
              </a:rPr>
              <a:t>yfeiriad</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eilaidd</a:t>
            </a:r>
            <a:endParaRPr lang="en-GB" dirty="0"/>
          </a:p>
        </p:txBody>
      </p:sp>
      <p:sp>
        <p:nvSpPr>
          <p:cNvPr id="3" name="Content Placeholder 2">
            <a:extLst>
              <a:ext uri="{FF2B5EF4-FFF2-40B4-BE49-F238E27FC236}">
                <a16:creationId xmlns:a16="http://schemas.microsoft.com/office/drawing/2014/main" id="{E6EDB8EA-53E3-9621-4CCD-2F408D0107D3}"/>
              </a:ext>
            </a:extLst>
          </p:cNvPr>
          <p:cNvSpPr>
            <a:spLocks noGrp="1"/>
          </p:cNvSpPr>
          <p:nvPr>
            <p:ph idx="1"/>
          </p:nvPr>
        </p:nvSpPr>
        <p:spPr>
          <a:xfrm>
            <a:off x="351934" y="1363186"/>
            <a:ext cx="11368841" cy="4503988"/>
          </a:xfrm>
        </p:spPr>
        <p:txBody>
          <a:bodyPr vert="horz" lIns="91440" tIns="45720" rIns="91440" bIns="45720" rtlCol="0" anchor="t">
            <a:normAutofit fontScale="55000" lnSpcReduction="20000"/>
          </a:bodyPr>
          <a:lstStyle/>
          <a:p>
            <a:pPr marL="0" indent="0">
              <a:buNone/>
            </a:pPr>
            <a:r>
              <a:rPr lang="en-GB" sz="4500">
                <a:latin typeface="Arial" panose="020B0604020202020204" pitchFamily="34" charset="0"/>
                <a:cs typeface="Arial" panose="020B0604020202020204" pitchFamily="34" charset="0"/>
              </a:rPr>
              <a:t>Disgrifia Piaget (1956, </a:t>
            </a:r>
            <a:r>
              <a:rPr lang="en-GB" sz="4500" err="1">
                <a:latin typeface="Arial" panose="020B0604020202020204" pitchFamily="34" charset="0"/>
                <a:cs typeface="Arial" panose="020B0604020202020204" pitchFamily="34" charset="0"/>
              </a:rPr>
              <a:t>dyfynnwyd</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yn</a:t>
            </a:r>
            <a:r>
              <a:rPr lang="en-GB" sz="4500">
                <a:latin typeface="Arial" panose="020B0604020202020204" pitchFamily="34" charset="0"/>
                <a:cs typeface="Arial" panose="020B0604020202020204" pitchFamily="34" charset="0"/>
              </a:rPr>
              <a:t> Bruce, 2016, t. 17) </a:t>
            </a:r>
            <a:r>
              <a:rPr lang="en-GB" sz="4500" err="1">
                <a:latin typeface="Arial" panose="020B0604020202020204" pitchFamily="34" charset="0"/>
                <a:cs typeface="Arial" panose="020B0604020202020204" pitchFamily="34" charset="0"/>
              </a:rPr>
              <a:t>yr</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amgylchedd</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fel</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rhan</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allweddol</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o’r</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blynyddoedd</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cynnar</a:t>
            </a:r>
            <a:r>
              <a:rPr lang="en-GB" sz="4500">
                <a:latin typeface="Arial" panose="020B0604020202020204" pitchFamily="34" charset="0"/>
                <a:cs typeface="Arial" panose="020B0604020202020204" pitchFamily="34" charset="0"/>
              </a:rPr>
              <a:t>".</a:t>
            </a:r>
          </a:p>
          <a:p>
            <a:pPr marL="0" indent="0">
              <a:buNone/>
            </a:pPr>
            <a:endParaRPr lang="en-GB" sz="4500">
              <a:latin typeface="Arial" panose="020B0604020202020204" pitchFamily="34" charset="0"/>
              <a:cs typeface="Arial" panose="020B0604020202020204" pitchFamily="34" charset="0"/>
            </a:endParaRPr>
          </a:p>
          <a:p>
            <a:pPr marL="0" indent="0">
              <a:buNone/>
            </a:pPr>
            <a:r>
              <a:rPr lang="en-GB" sz="4500" err="1">
                <a:latin typeface="Arial" panose="020B0604020202020204" pitchFamily="34" charset="0"/>
                <a:cs typeface="Arial" panose="020B0604020202020204" pitchFamily="34" charset="0"/>
              </a:rPr>
              <a:t>Amlyga</a:t>
            </a:r>
            <a:r>
              <a:rPr lang="en-GB" sz="4500">
                <a:latin typeface="Arial" panose="020B0604020202020204" pitchFamily="34" charset="0"/>
                <a:cs typeface="Arial" panose="020B0604020202020204" pitchFamily="34" charset="0"/>
              </a:rPr>
              <a:t> Piaget (1956, </a:t>
            </a:r>
            <a:r>
              <a:rPr lang="en-GB" sz="4500" err="1">
                <a:latin typeface="Arial" panose="020B0604020202020204" pitchFamily="34" charset="0"/>
                <a:cs typeface="Arial" panose="020B0604020202020204" pitchFamily="34" charset="0"/>
              </a:rPr>
              <a:t>dyfynnwyd</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yn</a:t>
            </a:r>
            <a:r>
              <a:rPr lang="en-GB" sz="4500">
                <a:latin typeface="Arial" panose="020B0604020202020204" pitchFamily="34" charset="0"/>
                <a:cs typeface="Arial" panose="020B0604020202020204" pitchFamily="34" charset="0"/>
              </a:rPr>
              <a:t> Bruce, 2016, t. 17) </a:t>
            </a:r>
            <a:r>
              <a:rPr lang="en-GB" sz="4500" err="1">
                <a:latin typeface="Arial" panose="020B0604020202020204" pitchFamily="34" charset="0"/>
                <a:cs typeface="Arial" panose="020B0604020202020204" pitchFamily="34" charset="0"/>
              </a:rPr>
              <a:t>pwysigrwydd</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yr</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amgylchedd</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yn</a:t>
            </a:r>
            <a:r>
              <a:rPr lang="en-GB" sz="4500">
                <a:latin typeface="Arial" panose="020B0604020202020204" pitchFamily="34" charset="0"/>
                <a:cs typeface="Arial" panose="020B0604020202020204" pitchFamily="34" charset="0"/>
              </a:rPr>
              <a:t> y </a:t>
            </a:r>
            <a:r>
              <a:rPr lang="en-GB" sz="4500" err="1">
                <a:latin typeface="Arial" panose="020B0604020202020204" pitchFamily="34" charset="0"/>
                <a:cs typeface="Arial" panose="020B0604020202020204" pitchFamily="34" charset="0"/>
              </a:rPr>
              <a:t>blynyddoedd</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cynnar</a:t>
            </a:r>
            <a:r>
              <a:rPr lang="en-GB" sz="4500">
                <a:latin typeface="Arial" panose="020B0604020202020204" pitchFamily="34" charset="0"/>
                <a:cs typeface="Arial" panose="020B0604020202020204" pitchFamily="34" charset="0"/>
              </a:rPr>
              <a:t>.</a:t>
            </a:r>
          </a:p>
          <a:p>
            <a:endParaRPr lang="en-GB" sz="4500">
              <a:latin typeface="Arial" panose="020B0604020202020204" pitchFamily="34" charset="0"/>
              <a:cs typeface="Arial" panose="020B0604020202020204" pitchFamily="34" charset="0"/>
            </a:endParaRPr>
          </a:p>
          <a:p>
            <a:pPr marL="0" indent="0">
              <a:buNone/>
            </a:pPr>
            <a:r>
              <a:rPr lang="en-GB" sz="4500" err="1">
                <a:latin typeface="Arial"/>
                <a:cs typeface="Arial"/>
              </a:rPr>
              <a:t>Ystyriau</a:t>
            </a:r>
            <a:r>
              <a:rPr lang="en-GB" sz="4500">
                <a:latin typeface="Arial"/>
                <a:cs typeface="Arial"/>
              </a:rPr>
              <a:t> Froebel (1833, </a:t>
            </a:r>
            <a:r>
              <a:rPr lang="en-GB" sz="4500" err="1">
                <a:latin typeface="Arial"/>
                <a:cs typeface="Arial"/>
              </a:rPr>
              <a:t>dyfynnwyd</a:t>
            </a:r>
            <a:r>
              <a:rPr lang="en-GB" sz="4500">
                <a:latin typeface="Arial"/>
                <a:cs typeface="Arial"/>
              </a:rPr>
              <a:t> </a:t>
            </a:r>
            <a:r>
              <a:rPr lang="en-GB" sz="4500" err="1">
                <a:latin typeface="Arial"/>
                <a:cs typeface="Arial"/>
              </a:rPr>
              <a:t>yn</a:t>
            </a:r>
            <a:r>
              <a:rPr lang="en-GB" sz="4500">
                <a:latin typeface="Arial"/>
                <a:cs typeface="Arial"/>
              </a:rPr>
              <a:t> Ouvry, 2019, t. 23) </a:t>
            </a:r>
            <a:r>
              <a:rPr lang="en-GB" sz="4500" err="1">
                <a:latin typeface="Arial"/>
                <a:cs typeface="Arial"/>
              </a:rPr>
              <a:t>mai</a:t>
            </a:r>
            <a:r>
              <a:rPr lang="en-GB" sz="4500">
                <a:latin typeface="Arial"/>
                <a:cs typeface="Arial"/>
              </a:rPr>
              <a:t> </a:t>
            </a:r>
            <a:r>
              <a:rPr lang="en-GB" sz="4500" err="1">
                <a:latin typeface="Arial"/>
                <a:cs typeface="Arial"/>
              </a:rPr>
              <a:t>chwarae</a:t>
            </a:r>
            <a:r>
              <a:rPr lang="en-GB" sz="4500">
                <a:latin typeface="Arial"/>
                <a:cs typeface="Arial"/>
              </a:rPr>
              <a:t> </a:t>
            </a:r>
            <a:r>
              <a:rPr lang="en-GB" sz="4500" err="1">
                <a:latin typeface="Arial"/>
                <a:cs typeface="Arial"/>
              </a:rPr>
              <a:t>yw'r</a:t>
            </a:r>
            <a:r>
              <a:rPr lang="en-GB" sz="4500">
                <a:latin typeface="Arial"/>
                <a:cs typeface="Arial"/>
              </a:rPr>
              <a:t> </a:t>
            </a:r>
            <a:r>
              <a:rPr lang="en-GB" sz="4500" err="1">
                <a:latin typeface="Arial"/>
                <a:cs typeface="Arial"/>
              </a:rPr>
              <a:t>agwedd</a:t>
            </a:r>
            <a:r>
              <a:rPr lang="en-GB" sz="4500">
                <a:latin typeface="Arial"/>
                <a:cs typeface="Arial"/>
              </a:rPr>
              <a:t> </a:t>
            </a:r>
            <a:r>
              <a:rPr lang="en-GB" sz="4500" err="1">
                <a:latin typeface="Arial"/>
                <a:cs typeface="Arial"/>
              </a:rPr>
              <a:t>fwyaf</a:t>
            </a:r>
            <a:r>
              <a:rPr lang="en-GB" sz="4500">
                <a:latin typeface="Arial"/>
                <a:cs typeface="Arial"/>
              </a:rPr>
              <a:t> </a:t>
            </a:r>
            <a:r>
              <a:rPr lang="en-GB" sz="4500" err="1">
                <a:latin typeface="Arial"/>
                <a:cs typeface="Arial"/>
              </a:rPr>
              <a:t>arwyddocaol</a:t>
            </a:r>
            <a:r>
              <a:rPr lang="en-GB" sz="4500">
                <a:latin typeface="Arial"/>
                <a:cs typeface="Arial"/>
              </a:rPr>
              <a:t> o </a:t>
            </a:r>
            <a:r>
              <a:rPr lang="en-GB" sz="4500" err="1">
                <a:latin typeface="Arial"/>
                <a:cs typeface="Arial"/>
              </a:rPr>
              <a:t>ddiwrnod</a:t>
            </a:r>
            <a:r>
              <a:rPr lang="en-GB" sz="4500">
                <a:latin typeface="Arial"/>
                <a:cs typeface="Arial"/>
              </a:rPr>
              <a:t> </a:t>
            </a:r>
            <a:r>
              <a:rPr lang="en-GB" sz="4500" err="1">
                <a:latin typeface="Arial"/>
                <a:cs typeface="Arial"/>
              </a:rPr>
              <a:t>plentyn</a:t>
            </a:r>
            <a:r>
              <a:rPr lang="en-GB" sz="4500">
                <a:latin typeface="Arial"/>
                <a:cs typeface="Arial"/>
              </a:rPr>
              <a:t>. </a:t>
            </a:r>
            <a:endParaRPr lang="en-GB" sz="4500">
              <a:latin typeface="Arial" panose="020B0604020202020204" pitchFamily="34" charset="0"/>
              <a:cs typeface="Arial" panose="020B0604020202020204" pitchFamily="34" charset="0"/>
            </a:endParaRPr>
          </a:p>
          <a:p>
            <a:pPr marL="0" indent="0">
              <a:buNone/>
            </a:pPr>
            <a:endParaRPr lang="en-GB" sz="4500" b="1">
              <a:latin typeface="Arial" panose="020B0604020202020204" pitchFamily="34" charset="0"/>
              <a:cs typeface="Arial" panose="020B0604020202020204" pitchFamily="34" charset="0"/>
            </a:endParaRPr>
          </a:p>
          <a:p>
            <a:pPr marL="0" indent="0">
              <a:buNone/>
            </a:pPr>
            <a:r>
              <a:rPr lang="en-GB" sz="4500" b="1">
                <a:latin typeface="Arial" panose="020B0604020202020204" pitchFamily="34" charset="0"/>
                <a:cs typeface="Arial" panose="020B0604020202020204" pitchFamily="34" charset="0"/>
              </a:rPr>
              <a:t>Dim </a:t>
            </a:r>
            <a:r>
              <a:rPr lang="en-GB" sz="4500" b="1" err="1">
                <a:latin typeface="Arial" panose="020B0604020202020204" pitchFamily="34" charset="0"/>
                <a:cs typeface="Arial" panose="020B0604020202020204" pitchFamily="34" charset="0"/>
              </a:rPr>
              <a:t>ond</a:t>
            </a:r>
            <a:r>
              <a:rPr lang="en-GB" sz="4500" b="1">
                <a:latin typeface="Arial" panose="020B0604020202020204" pitchFamily="34" charset="0"/>
                <a:cs typeface="Arial" panose="020B0604020202020204" pitchFamily="34" charset="0"/>
              </a:rPr>
              <a:t> y </a:t>
            </a:r>
            <a:r>
              <a:rPr lang="en-GB" sz="4500" b="1" err="1">
                <a:latin typeface="Arial" panose="020B0604020202020204" pitchFamily="34" charset="0"/>
                <a:cs typeface="Arial" panose="020B0604020202020204" pitchFamily="34" charset="0"/>
              </a:rPr>
              <a:t>ffynhonell</a:t>
            </a:r>
            <a:r>
              <a:rPr lang="en-GB" sz="4500" b="1">
                <a:latin typeface="Arial" panose="020B0604020202020204" pitchFamily="34" charset="0"/>
                <a:cs typeface="Arial" panose="020B0604020202020204" pitchFamily="34" charset="0"/>
              </a:rPr>
              <a:t> </a:t>
            </a:r>
            <a:r>
              <a:rPr lang="en-GB" sz="4500" b="1" err="1">
                <a:latin typeface="Arial" panose="020B0604020202020204" pitchFamily="34" charset="0"/>
                <a:cs typeface="Arial" panose="020B0604020202020204" pitchFamily="34" charset="0"/>
              </a:rPr>
              <a:t>darllenwyd</a:t>
            </a:r>
            <a:r>
              <a:rPr lang="en-GB" sz="4500" b="1">
                <a:latin typeface="Arial" panose="020B0604020202020204" pitchFamily="34" charset="0"/>
                <a:cs typeface="Arial" panose="020B0604020202020204" pitchFamily="34" charset="0"/>
              </a:rPr>
              <a:t> </a:t>
            </a:r>
            <a:r>
              <a:rPr lang="en-GB" sz="4500" b="1" err="1">
                <a:latin typeface="Arial" panose="020B0604020202020204" pitchFamily="34" charset="0"/>
                <a:cs typeface="Arial" panose="020B0604020202020204" pitchFamily="34" charset="0"/>
              </a:rPr>
              <a:t>sy’n</a:t>
            </a:r>
            <a:r>
              <a:rPr lang="en-GB" sz="4500" b="1">
                <a:latin typeface="Arial" panose="020B0604020202020204" pitchFamily="34" charset="0"/>
                <a:cs typeface="Arial" panose="020B0604020202020204" pitchFamily="34" charset="0"/>
              </a:rPr>
              <a:t> </a:t>
            </a:r>
            <a:r>
              <a:rPr lang="en-GB" sz="4500" b="1" err="1">
                <a:latin typeface="Arial" panose="020B0604020202020204" pitchFamily="34" charset="0"/>
                <a:cs typeface="Arial" panose="020B0604020202020204" pitchFamily="34" charset="0"/>
              </a:rPr>
              <a:t>mynd</a:t>
            </a:r>
            <a:r>
              <a:rPr lang="en-GB" sz="4500" b="1">
                <a:latin typeface="Arial" panose="020B0604020202020204" pitchFamily="34" charset="0"/>
                <a:cs typeface="Arial" panose="020B0604020202020204" pitchFamily="34" charset="0"/>
              </a:rPr>
              <a:t> </a:t>
            </a:r>
            <a:r>
              <a:rPr lang="en-GB" sz="4500" b="1" err="1">
                <a:latin typeface="Arial" panose="020B0604020202020204" pitchFamily="34" charset="0"/>
                <a:cs typeface="Arial" panose="020B0604020202020204" pitchFamily="34" charset="0"/>
              </a:rPr>
              <a:t>yn</a:t>
            </a:r>
            <a:r>
              <a:rPr lang="en-GB" sz="4500" b="1">
                <a:latin typeface="Arial" panose="020B0604020202020204" pitchFamily="34" charset="0"/>
                <a:cs typeface="Arial" panose="020B0604020202020204" pitchFamily="34" charset="0"/>
              </a:rPr>
              <a:t> y </a:t>
            </a:r>
            <a:r>
              <a:rPr lang="en-GB" sz="4500" b="1" err="1">
                <a:latin typeface="Arial" panose="020B0604020202020204" pitchFamily="34" charset="0"/>
                <a:cs typeface="Arial" panose="020B0604020202020204" pitchFamily="34" charset="0"/>
              </a:rPr>
              <a:t>rhestr</a:t>
            </a:r>
            <a:r>
              <a:rPr lang="en-GB" sz="4500" b="1">
                <a:latin typeface="Arial" panose="020B0604020202020204" pitchFamily="34" charset="0"/>
                <a:cs typeface="Arial" panose="020B0604020202020204" pitchFamily="34" charset="0"/>
              </a:rPr>
              <a:t> </a:t>
            </a:r>
            <a:r>
              <a:rPr lang="en-GB" sz="4500" b="1" err="1">
                <a:latin typeface="Arial" panose="020B0604020202020204" pitchFamily="34" charset="0"/>
                <a:cs typeface="Arial" panose="020B0604020202020204" pitchFamily="34" charset="0"/>
              </a:rPr>
              <a:t>cyfeirodi</a:t>
            </a:r>
            <a:r>
              <a:rPr lang="en-GB" sz="4500" b="1">
                <a:latin typeface="Arial" panose="020B0604020202020204" pitchFamily="34" charset="0"/>
                <a:cs typeface="Arial" panose="020B0604020202020204" pitchFamily="34" charset="0"/>
              </a:rPr>
              <a:t>.</a:t>
            </a:r>
          </a:p>
          <a:p>
            <a:pPr marL="0" indent="0">
              <a:buNone/>
            </a:pPr>
            <a:r>
              <a:rPr lang="en-GB" sz="4500">
                <a:latin typeface="Arial" panose="020B0604020202020204" pitchFamily="34" charset="0"/>
                <a:cs typeface="Arial" panose="020B0604020202020204" pitchFamily="34" charset="0"/>
              </a:rPr>
              <a:t>Bruce, T. (2016) </a:t>
            </a:r>
            <a:r>
              <a:rPr lang="en-GB" sz="4500" i="1">
                <a:latin typeface="Arial" panose="020B0604020202020204" pitchFamily="34" charset="0"/>
                <a:cs typeface="Arial" panose="020B0604020202020204" pitchFamily="34" charset="0"/>
              </a:rPr>
              <a:t>Play</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Llundain</a:t>
            </a:r>
            <a:r>
              <a:rPr lang="en-GB" sz="4500">
                <a:latin typeface="Arial" panose="020B0604020202020204" pitchFamily="34" charset="0"/>
                <a:cs typeface="Arial" panose="020B0604020202020204" pitchFamily="34" charset="0"/>
              </a:rPr>
              <a:t>: Sage Ltd.</a:t>
            </a:r>
          </a:p>
          <a:p>
            <a:pPr marL="0" indent="0">
              <a:buNone/>
            </a:pPr>
            <a:r>
              <a:rPr lang="en-GB" sz="4500">
                <a:latin typeface="Arial" panose="020B0604020202020204" pitchFamily="34" charset="0"/>
                <a:cs typeface="Arial" panose="020B0604020202020204" pitchFamily="34" charset="0"/>
              </a:rPr>
              <a:t>Ouvry, M. (2019) </a:t>
            </a:r>
            <a:r>
              <a:rPr lang="en-GB" sz="4500" i="1">
                <a:latin typeface="Arial" panose="020B0604020202020204" pitchFamily="34" charset="0"/>
                <a:cs typeface="Arial" panose="020B0604020202020204" pitchFamily="34" charset="0"/>
              </a:rPr>
              <a:t>Outdoor learning. </a:t>
            </a:r>
            <a:r>
              <a:rPr lang="en-GB" sz="4500" err="1">
                <a:latin typeface="Arial" panose="020B0604020202020204" pitchFamily="34" charset="0"/>
                <a:cs typeface="Arial" panose="020B0604020202020204" pitchFamily="34" charset="0"/>
              </a:rPr>
              <a:t>Rhydychen</a:t>
            </a:r>
            <a:r>
              <a:rPr lang="en-GB" sz="4500">
                <a:latin typeface="Arial" panose="020B0604020202020204" pitchFamily="34" charset="0"/>
                <a:cs typeface="Arial" panose="020B0604020202020204" pitchFamily="34" charset="0"/>
              </a:rPr>
              <a:t>: Oxford University Press.</a:t>
            </a:r>
          </a:p>
          <a:p>
            <a:pPr marL="0" indent="0">
              <a:buNone/>
            </a:pPr>
            <a:endParaRPr lang="en-GB"/>
          </a:p>
        </p:txBody>
      </p:sp>
    </p:spTree>
    <p:extLst>
      <p:ext uri="{BB962C8B-B14F-4D97-AF65-F5344CB8AC3E}">
        <p14:creationId xmlns:p14="http://schemas.microsoft.com/office/powerpoint/2010/main" val="121874104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F6401-9200-6071-CD0F-ADA32463125B}"/>
              </a:ext>
            </a:extLst>
          </p:cNvPr>
          <p:cNvSpPr>
            <a:spLocks noGrp="1"/>
          </p:cNvSpPr>
          <p:nvPr>
            <p:ph type="title"/>
          </p:nvPr>
        </p:nvSpPr>
        <p:spPr>
          <a:xfrm>
            <a:off x="355076" y="-150978"/>
            <a:ext cx="11481847" cy="1325563"/>
          </a:xfrm>
        </p:spPr>
        <p:txBody>
          <a:bodyPr/>
          <a:lstStyle/>
          <a:p>
            <a:pPr algn="ctr"/>
            <a:r>
              <a:rPr lang="en-GB">
                <a:solidFill>
                  <a:schemeClr val="accent1">
                    <a:lumMod val="75000"/>
                  </a:schemeClr>
                </a:solidFill>
                <a:latin typeface="Arial" panose="020B0604020202020204" pitchFamily="34" charset="0"/>
                <a:cs typeface="Arial" panose="020B0604020202020204" pitchFamily="34" charset="0"/>
              </a:rPr>
              <a:t>Example of </a:t>
            </a:r>
            <a:r>
              <a:rPr lang="en-GB" sz="4400">
                <a:solidFill>
                  <a:schemeClr val="accent1">
                    <a:lumMod val="75000"/>
                  </a:schemeClr>
                </a:solidFill>
                <a:latin typeface="Arial" panose="020B0604020202020204" pitchFamily="34" charset="0"/>
                <a:cs typeface="Arial" panose="020B0604020202020204" pitchFamily="34" charset="0"/>
              </a:rPr>
              <a:t>Secondary Citation </a:t>
            </a:r>
            <a:endParaRPr lang="en-GB">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16A4DD0-B9BE-6CC6-0BC9-49B7C7325E03}"/>
              </a:ext>
            </a:extLst>
          </p:cNvPr>
          <p:cNvSpPr>
            <a:spLocks noGrp="1"/>
          </p:cNvSpPr>
          <p:nvPr>
            <p:ph idx="1"/>
          </p:nvPr>
        </p:nvSpPr>
        <p:spPr>
          <a:xfrm>
            <a:off x="252443" y="1290258"/>
            <a:ext cx="11587624" cy="4111301"/>
          </a:xfrm>
        </p:spPr>
        <p:txBody>
          <a:bodyPr>
            <a:normAutofit fontScale="77500" lnSpcReduction="20000"/>
          </a:bodyPr>
          <a:lstStyle/>
          <a:p>
            <a:pPr marL="0" indent="0">
              <a:buNone/>
            </a:pPr>
            <a:r>
              <a:rPr lang="en-GB" sz="2800">
                <a:solidFill>
                  <a:schemeClr val="accent1">
                    <a:lumMod val="75000"/>
                  </a:schemeClr>
                </a:solidFill>
                <a:latin typeface="Arial" panose="020B0604020202020204" pitchFamily="34" charset="0"/>
                <a:cs typeface="Arial" panose="020B0604020202020204" pitchFamily="34" charset="0"/>
              </a:rPr>
              <a:t>Piaget (1956, quoted in Bruce, 2016, p. 17) describes the environment  as “key in the early years”.</a:t>
            </a:r>
          </a:p>
          <a:p>
            <a:pPr marL="0" indent="0">
              <a:buNone/>
            </a:pPr>
            <a:endParaRPr lang="en-GB" sz="280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sz="2800">
                <a:solidFill>
                  <a:schemeClr val="accent1">
                    <a:lumMod val="75000"/>
                  </a:schemeClr>
                </a:solidFill>
                <a:latin typeface="Arial" panose="020B0604020202020204" pitchFamily="34" charset="0"/>
                <a:cs typeface="Arial" panose="020B0604020202020204" pitchFamily="34" charset="0"/>
              </a:rPr>
              <a:t>Piaget’s (1956, cited in Bruce, 2016, p. 17)  highlights the important of the environment in the early years.</a:t>
            </a:r>
          </a:p>
          <a:p>
            <a:pPr marL="0" indent="0">
              <a:buNone/>
            </a:pPr>
            <a:endParaRPr lang="en-GB" sz="280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sz="2800">
                <a:solidFill>
                  <a:schemeClr val="accent1">
                    <a:lumMod val="75000"/>
                  </a:schemeClr>
                </a:solidFill>
                <a:latin typeface="Arial" panose="020B0604020202020204" pitchFamily="34" charset="0"/>
                <a:cs typeface="Arial" panose="020B0604020202020204" pitchFamily="34" charset="0"/>
              </a:rPr>
              <a:t>Froebel (1833, cited in Ouvry, 2019, p. 23) considered play the most significant aspect of a child’s day. </a:t>
            </a:r>
          </a:p>
          <a:p>
            <a:pPr marL="0" indent="0">
              <a:buNone/>
            </a:pPr>
            <a:endParaRPr lang="en-GB" sz="280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sz="2800" b="1">
                <a:solidFill>
                  <a:schemeClr val="accent1">
                    <a:lumMod val="75000"/>
                  </a:schemeClr>
                </a:solidFill>
                <a:latin typeface="Arial" panose="020B0604020202020204" pitchFamily="34" charset="0"/>
                <a:cs typeface="Arial" panose="020B0604020202020204" pitchFamily="34" charset="0"/>
              </a:rPr>
              <a:t>Only the source you actually read goes in the reference list</a:t>
            </a:r>
          </a:p>
          <a:p>
            <a:pPr marL="0" indent="0">
              <a:buNone/>
            </a:pPr>
            <a:r>
              <a:rPr lang="en-GB" sz="2800">
                <a:solidFill>
                  <a:schemeClr val="accent1">
                    <a:lumMod val="75000"/>
                  </a:schemeClr>
                </a:solidFill>
                <a:latin typeface="Arial" panose="020B0604020202020204" pitchFamily="34" charset="0"/>
                <a:cs typeface="Arial" panose="020B0604020202020204" pitchFamily="34" charset="0"/>
              </a:rPr>
              <a:t>Bruce, T. (2016) </a:t>
            </a:r>
            <a:r>
              <a:rPr lang="en-GB" sz="2800" i="1">
                <a:solidFill>
                  <a:schemeClr val="accent1">
                    <a:lumMod val="75000"/>
                  </a:schemeClr>
                </a:solidFill>
                <a:latin typeface="Arial" panose="020B0604020202020204" pitchFamily="34" charset="0"/>
                <a:cs typeface="Arial" panose="020B0604020202020204" pitchFamily="34" charset="0"/>
              </a:rPr>
              <a:t>Play</a:t>
            </a:r>
            <a:r>
              <a:rPr lang="en-GB" sz="2800">
                <a:solidFill>
                  <a:schemeClr val="accent1">
                    <a:lumMod val="75000"/>
                  </a:schemeClr>
                </a:solidFill>
                <a:latin typeface="Arial" panose="020B0604020202020204" pitchFamily="34" charset="0"/>
                <a:cs typeface="Arial" panose="020B0604020202020204" pitchFamily="34" charset="0"/>
              </a:rPr>
              <a:t>. London: Sage Ltd.</a:t>
            </a:r>
          </a:p>
          <a:p>
            <a:pPr marL="0" indent="0">
              <a:buNone/>
            </a:pPr>
            <a:r>
              <a:rPr lang="en-GB" sz="2800">
                <a:solidFill>
                  <a:schemeClr val="accent1">
                    <a:lumMod val="75000"/>
                  </a:schemeClr>
                </a:solidFill>
                <a:latin typeface="Arial" panose="020B0604020202020204" pitchFamily="34" charset="0"/>
                <a:cs typeface="Arial" panose="020B0604020202020204" pitchFamily="34" charset="0"/>
              </a:rPr>
              <a:t>Ouvry, M. (2019) </a:t>
            </a:r>
            <a:r>
              <a:rPr lang="en-GB" sz="2800" i="1">
                <a:solidFill>
                  <a:schemeClr val="accent1">
                    <a:lumMod val="75000"/>
                  </a:schemeClr>
                </a:solidFill>
                <a:latin typeface="Arial" panose="020B0604020202020204" pitchFamily="34" charset="0"/>
                <a:cs typeface="Arial" panose="020B0604020202020204" pitchFamily="34" charset="0"/>
              </a:rPr>
              <a:t>Outdoor learning. </a:t>
            </a:r>
            <a:r>
              <a:rPr lang="en-GB" sz="2800">
                <a:solidFill>
                  <a:schemeClr val="accent1">
                    <a:lumMod val="75000"/>
                  </a:schemeClr>
                </a:solidFill>
                <a:latin typeface="Arial" panose="020B0604020202020204" pitchFamily="34" charset="0"/>
                <a:cs typeface="Arial" panose="020B0604020202020204" pitchFamily="34" charset="0"/>
              </a:rPr>
              <a:t>Oxford: Oxford University Press.</a:t>
            </a:r>
          </a:p>
          <a:p>
            <a:pPr marL="0" indent="0">
              <a:buNone/>
            </a:pPr>
            <a:endParaRPr lang="en-GB"/>
          </a:p>
        </p:txBody>
      </p:sp>
    </p:spTree>
    <p:extLst>
      <p:ext uri="{BB962C8B-B14F-4D97-AF65-F5344CB8AC3E}">
        <p14:creationId xmlns:p14="http://schemas.microsoft.com/office/powerpoint/2010/main" val="350704124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AB428-25EA-BEA1-562C-E55F4D437113}"/>
              </a:ext>
            </a:extLst>
          </p:cNvPr>
          <p:cNvSpPr>
            <a:spLocks noGrp="1"/>
          </p:cNvSpPr>
          <p:nvPr>
            <p:ph type="title"/>
          </p:nvPr>
        </p:nvSpPr>
        <p:spPr>
          <a:xfrm>
            <a:off x="2832215" y="365125"/>
            <a:ext cx="6527570" cy="1325563"/>
          </a:xfrm>
        </p:spPr>
        <p:txBody>
          <a:bodyPr/>
          <a:lstStyle/>
          <a:p>
            <a:pPr algn="ctr"/>
            <a:r>
              <a:rPr lang="en-GB" err="1">
                <a:latin typeface="Arial" panose="020B0604020202020204" pitchFamily="34" charset="0"/>
                <a:cs typeface="Arial" panose="020B0604020202020204" pitchFamily="34" charset="0"/>
              </a:rPr>
              <a:t>Tasg</a:t>
            </a:r>
            <a:r>
              <a:rPr lang="en-GB">
                <a:latin typeface="Arial" panose="020B0604020202020204" pitchFamily="34" charset="0"/>
                <a:cs typeface="Arial" panose="020B0604020202020204" pitchFamily="34" charset="0"/>
              </a:rPr>
              <a:t> - </a:t>
            </a:r>
            <a:r>
              <a:rPr lang="en-GB">
                <a:solidFill>
                  <a:schemeClr val="accent1">
                    <a:lumMod val="75000"/>
                  </a:schemeClr>
                </a:solidFill>
                <a:latin typeface="Arial" panose="020B0604020202020204" pitchFamily="34" charset="0"/>
                <a:cs typeface="Arial" panose="020B0604020202020204" pitchFamily="34" charset="0"/>
              </a:rPr>
              <a:t>Task</a:t>
            </a:r>
          </a:p>
        </p:txBody>
      </p:sp>
      <p:sp>
        <p:nvSpPr>
          <p:cNvPr id="3" name="Content Placeholder 2">
            <a:extLst>
              <a:ext uri="{FF2B5EF4-FFF2-40B4-BE49-F238E27FC236}">
                <a16:creationId xmlns:a16="http://schemas.microsoft.com/office/drawing/2014/main" id="{DC8290DA-A5BF-6F8C-8796-B2FAD77AB0F8}"/>
              </a:ext>
            </a:extLst>
          </p:cNvPr>
          <p:cNvSpPr>
            <a:spLocks noGrp="1"/>
          </p:cNvSpPr>
          <p:nvPr>
            <p:ph idx="1"/>
          </p:nvPr>
        </p:nvSpPr>
        <p:spPr>
          <a:xfrm>
            <a:off x="6731779" y="2038798"/>
            <a:ext cx="5069018" cy="3575934"/>
          </a:xfrm>
        </p:spPr>
        <p:txBody>
          <a:bodyPr>
            <a:normAutofit/>
          </a:bodyPr>
          <a:lstStyle/>
          <a:p>
            <a:pPr marL="0" indent="0">
              <a:buNone/>
            </a:pPr>
            <a:r>
              <a:rPr lang="en-GB">
                <a:solidFill>
                  <a:schemeClr val="accent1">
                    <a:lumMod val="75000"/>
                  </a:schemeClr>
                </a:solidFill>
              </a:rPr>
              <a:t>Using the resources in the room, to continue to build your reference list with the following:</a:t>
            </a:r>
          </a:p>
          <a:p>
            <a:r>
              <a:rPr lang="en-GB">
                <a:solidFill>
                  <a:schemeClr val="accent1">
                    <a:lumMod val="75000"/>
                  </a:schemeClr>
                </a:solidFill>
              </a:rPr>
              <a:t>a chapter in an edited book</a:t>
            </a:r>
          </a:p>
          <a:p>
            <a:r>
              <a:rPr lang="en-GB">
                <a:solidFill>
                  <a:schemeClr val="accent1">
                    <a:lumMod val="75000"/>
                  </a:schemeClr>
                </a:solidFill>
              </a:rPr>
              <a:t>a secondary reference</a:t>
            </a:r>
          </a:p>
        </p:txBody>
      </p:sp>
      <p:pic>
        <p:nvPicPr>
          <p:cNvPr id="6" name="Picture 3" descr="Pencil writing cartoon">
            <a:extLst>
              <a:ext uri="{FF2B5EF4-FFF2-40B4-BE49-F238E27FC236}">
                <a16:creationId xmlns:a16="http://schemas.microsoft.com/office/drawing/2014/main" id="{B7E1F920-BBE2-3FEB-6117-EBF3258DC0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24" y="15804"/>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Pencil writing cartoon">
            <a:extLst>
              <a:ext uri="{FF2B5EF4-FFF2-40B4-BE49-F238E27FC236}">
                <a16:creationId xmlns:a16="http://schemas.microsoft.com/office/drawing/2014/main" id="{4C980D2A-C971-9D51-FCBB-1FF6819E2C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9046" y="68469"/>
            <a:ext cx="2486025" cy="1838325"/>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769CA8F7-5B39-5BEE-CFF1-3B4ACE129B7C}"/>
              </a:ext>
            </a:extLst>
          </p:cNvPr>
          <p:cNvSpPr txBox="1">
            <a:spLocks/>
          </p:cNvSpPr>
          <p:nvPr/>
        </p:nvSpPr>
        <p:spPr>
          <a:xfrm>
            <a:off x="954604" y="2038798"/>
            <a:ext cx="5069018"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t>Wrth</a:t>
            </a:r>
            <a:r>
              <a:rPr lang="en-GB"/>
              <a:t> </a:t>
            </a:r>
            <a:r>
              <a:rPr lang="en-GB" err="1"/>
              <a:t>defnyddio’r</a:t>
            </a:r>
            <a:r>
              <a:rPr lang="en-GB"/>
              <a:t> </a:t>
            </a:r>
            <a:r>
              <a:rPr lang="en-GB" err="1"/>
              <a:t>adnoddau</a:t>
            </a:r>
            <a:r>
              <a:rPr lang="en-GB"/>
              <a:t> </a:t>
            </a:r>
            <a:r>
              <a:rPr lang="en-GB" err="1"/>
              <a:t>yn</a:t>
            </a:r>
            <a:r>
              <a:rPr lang="en-GB"/>
              <a:t> y </a:t>
            </a:r>
            <a:r>
              <a:rPr lang="en-GB" err="1"/>
              <a:t>dosbarth</a:t>
            </a:r>
            <a:r>
              <a:rPr lang="en-GB"/>
              <a:t>, </a:t>
            </a:r>
            <a:r>
              <a:rPr lang="en-GB" err="1"/>
              <a:t>i</a:t>
            </a:r>
            <a:r>
              <a:rPr lang="en-GB"/>
              <a:t> </a:t>
            </a:r>
            <a:r>
              <a:rPr lang="en-GB" err="1"/>
              <a:t>barhau</a:t>
            </a:r>
            <a:r>
              <a:rPr lang="en-GB"/>
              <a:t> </a:t>
            </a:r>
            <a:r>
              <a:rPr lang="en-GB" err="1"/>
              <a:t>i</a:t>
            </a:r>
            <a:r>
              <a:rPr lang="en-GB"/>
              <a:t> </a:t>
            </a:r>
            <a:r>
              <a:rPr lang="en-GB" err="1"/>
              <a:t>adeiladu</a:t>
            </a:r>
            <a:r>
              <a:rPr lang="en-GB"/>
              <a:t> </a:t>
            </a:r>
            <a:r>
              <a:rPr lang="en-GB" err="1"/>
              <a:t>eich</a:t>
            </a:r>
            <a:r>
              <a:rPr lang="en-GB"/>
              <a:t> </a:t>
            </a:r>
            <a:r>
              <a:rPr lang="en-GB" err="1"/>
              <a:t>rhestr</a:t>
            </a:r>
            <a:r>
              <a:rPr lang="en-GB"/>
              <a:t> </a:t>
            </a:r>
            <a:r>
              <a:rPr lang="en-GB" err="1"/>
              <a:t>cyfeiriad</a:t>
            </a:r>
            <a:r>
              <a:rPr lang="en-GB"/>
              <a:t> </a:t>
            </a:r>
            <a:r>
              <a:rPr lang="en-GB" err="1"/>
              <a:t>gyda’r</a:t>
            </a:r>
            <a:r>
              <a:rPr lang="en-GB"/>
              <a:t> </a:t>
            </a:r>
            <a:r>
              <a:rPr lang="en-GB" err="1"/>
              <a:t>canlynol</a:t>
            </a:r>
            <a:r>
              <a:rPr lang="en-GB"/>
              <a:t>:</a:t>
            </a:r>
          </a:p>
          <a:p>
            <a:r>
              <a:rPr lang="en-GB" err="1">
                <a:latin typeface="Arial" panose="020B0604020202020204" pitchFamily="34" charset="0"/>
                <a:cs typeface="Arial" panose="020B0604020202020204" pitchFamily="34" charset="0"/>
              </a:rPr>
              <a:t>pennod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mewn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llyfr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wedi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olygu</a:t>
            </a:r>
            <a:endParaRPr lang="en-GB">
              <a:latin typeface="Arial" panose="020B0604020202020204" pitchFamily="34" charset="0"/>
              <a:cs typeface="Arial" panose="020B0604020202020204" pitchFamily="34" charset="0"/>
            </a:endParaRPr>
          </a:p>
          <a:p>
            <a:r>
              <a:rPr lang="en-GB" err="1">
                <a:latin typeface="Arial"/>
                <a:cs typeface="Arial"/>
              </a:rPr>
              <a:t>cyfeiriad</a:t>
            </a:r>
            <a:r>
              <a:rPr lang="en-GB" sz="2800">
                <a:latin typeface="Arial"/>
                <a:cs typeface="Arial"/>
              </a:rPr>
              <a:t> </a:t>
            </a:r>
            <a:r>
              <a:rPr lang="en-GB" sz="2800" err="1">
                <a:latin typeface="Arial"/>
                <a:cs typeface="Arial"/>
              </a:rPr>
              <a:t>eilaidd</a:t>
            </a:r>
            <a:endParaRPr lang="en-GB">
              <a:latin typeface="Arial"/>
              <a:cs typeface="Arial"/>
            </a:endParaRPr>
          </a:p>
          <a:p>
            <a:endParaRPr lang="en-GB"/>
          </a:p>
        </p:txBody>
      </p:sp>
    </p:spTree>
    <p:extLst>
      <p:ext uri="{BB962C8B-B14F-4D97-AF65-F5344CB8AC3E}">
        <p14:creationId xmlns:p14="http://schemas.microsoft.com/office/powerpoint/2010/main" val="81367087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C5486-E95A-4E24-93FB-8EBF48E16AF7}"/>
              </a:ext>
            </a:extLst>
          </p:cNvPr>
          <p:cNvSpPr>
            <a:spLocks noGrp="1"/>
          </p:cNvSpPr>
          <p:nvPr>
            <p:ph type="title"/>
          </p:nvPr>
        </p:nvSpPr>
        <p:spPr>
          <a:xfrm>
            <a:off x="0" y="365125"/>
            <a:ext cx="12192001" cy="2776372"/>
          </a:xfrm>
        </p:spPr>
        <p:txBody>
          <a:bodyPr>
            <a:normAutofit fontScale="90000"/>
          </a:bodyPr>
          <a:lstStyle/>
          <a:p>
            <a:pPr algn="ctr">
              <a:defRPr/>
            </a:pPr>
            <a:r>
              <a:rPr lang="cy-GB" sz="4400">
                <a:latin typeface="Arial" panose="020B0604020202020204" pitchFamily="34" charset="0"/>
              </a:rPr>
              <a:t>Cyfeirnodi – Gwefannau, Erthyglau, Ffynonellau eraill</a:t>
            </a:r>
            <a:br>
              <a:rPr lang="cy-GB" sz="4400">
                <a:latin typeface="Arial" panose="020B0604020202020204" pitchFamily="34" charset="0"/>
              </a:rPr>
            </a:br>
            <a:br>
              <a:rPr lang="cy-GB" sz="4400">
                <a:latin typeface="Arial" panose="020B0604020202020204" pitchFamily="34" charset="0"/>
              </a:rPr>
            </a:br>
            <a:r>
              <a:rPr lang="cy-GB" sz="4400" err="1">
                <a:solidFill>
                  <a:schemeClr val="accent1">
                    <a:lumMod val="75000"/>
                  </a:schemeClr>
                </a:solidFill>
                <a:latin typeface="Arial" panose="020B0604020202020204" pitchFamily="34" charset="0"/>
              </a:rPr>
              <a:t>Referencing</a:t>
            </a:r>
            <a:r>
              <a:rPr lang="cy-GB" sz="4400">
                <a:solidFill>
                  <a:schemeClr val="accent1">
                    <a:lumMod val="75000"/>
                  </a:schemeClr>
                </a:solidFill>
                <a:latin typeface="Arial" panose="020B0604020202020204" pitchFamily="34" charset="0"/>
              </a:rPr>
              <a:t> – </a:t>
            </a:r>
            <a:r>
              <a:rPr lang="cy-GB" sz="4400" err="1">
                <a:solidFill>
                  <a:schemeClr val="accent1">
                    <a:lumMod val="75000"/>
                  </a:schemeClr>
                </a:solidFill>
                <a:latin typeface="Arial" panose="020B0604020202020204" pitchFamily="34" charset="0"/>
              </a:rPr>
              <a:t>Websites</a:t>
            </a:r>
            <a:r>
              <a:rPr lang="cy-GB" sz="4400">
                <a:solidFill>
                  <a:schemeClr val="accent1">
                    <a:lumMod val="75000"/>
                  </a:schemeClr>
                </a:solidFill>
                <a:latin typeface="Arial" panose="020B0604020202020204" pitchFamily="34" charset="0"/>
              </a:rPr>
              <a:t>, </a:t>
            </a:r>
            <a:r>
              <a:rPr lang="cy-GB" sz="4400" err="1">
                <a:solidFill>
                  <a:schemeClr val="accent1">
                    <a:lumMod val="75000"/>
                  </a:schemeClr>
                </a:solidFill>
                <a:latin typeface="Arial" panose="020B0604020202020204" pitchFamily="34" charset="0"/>
              </a:rPr>
              <a:t>Articles</a:t>
            </a:r>
            <a:r>
              <a:rPr lang="cy-GB" sz="4400">
                <a:solidFill>
                  <a:schemeClr val="accent1">
                    <a:lumMod val="75000"/>
                  </a:schemeClr>
                </a:solidFill>
                <a:latin typeface="Arial" panose="020B0604020202020204" pitchFamily="34" charset="0"/>
              </a:rPr>
              <a:t>, </a:t>
            </a:r>
            <a:r>
              <a:rPr lang="cy-GB" sz="4400" err="1">
                <a:solidFill>
                  <a:schemeClr val="accent1">
                    <a:lumMod val="75000"/>
                  </a:schemeClr>
                </a:solidFill>
                <a:latin typeface="Arial" panose="020B0604020202020204" pitchFamily="34" charset="0"/>
              </a:rPr>
              <a:t>Other</a:t>
            </a:r>
            <a:r>
              <a:rPr lang="cy-GB" sz="4400">
                <a:solidFill>
                  <a:schemeClr val="accent1">
                    <a:lumMod val="75000"/>
                  </a:schemeClr>
                </a:solidFill>
                <a:latin typeface="Arial" panose="020B0604020202020204" pitchFamily="34" charset="0"/>
              </a:rPr>
              <a:t> </a:t>
            </a:r>
            <a:r>
              <a:rPr lang="cy-GB" sz="4400" err="1">
                <a:solidFill>
                  <a:schemeClr val="accent1">
                    <a:lumMod val="75000"/>
                  </a:schemeClr>
                </a:solidFill>
                <a:latin typeface="Arial" panose="020B0604020202020204" pitchFamily="34" charset="0"/>
              </a:rPr>
              <a:t>sources</a:t>
            </a:r>
            <a:br>
              <a:rPr lang="cy-GB" sz="4400">
                <a:solidFill>
                  <a:srgbClr val="0000FF"/>
                </a:solidFill>
                <a:latin typeface="Arial" panose="020B0604020202020204" pitchFamily="34" charset="0"/>
              </a:rPr>
            </a:br>
            <a:endParaRPr lang="en-GB"/>
          </a:p>
        </p:txBody>
      </p:sp>
      <p:pic>
        <p:nvPicPr>
          <p:cNvPr id="5122" name="Picture 2" descr="picture of a web address">
            <a:extLst>
              <a:ext uri="{FF2B5EF4-FFF2-40B4-BE49-F238E27FC236}">
                <a16:creationId xmlns:a16="http://schemas.microsoft.com/office/drawing/2014/main" id="{733E5B0A-6588-5199-6FCB-69B4551694C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22088" y="2952906"/>
            <a:ext cx="2762250" cy="165735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Picture of an article">
            <a:extLst>
              <a:ext uri="{FF2B5EF4-FFF2-40B4-BE49-F238E27FC236}">
                <a16:creationId xmlns:a16="http://schemas.microsoft.com/office/drawing/2014/main" id="{E6AA4473-0199-9BFF-1A4B-4A6B9F2459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6731" y="2613814"/>
            <a:ext cx="1809750" cy="252412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law book and gavel">
            <a:extLst>
              <a:ext uri="{FF2B5EF4-FFF2-40B4-BE49-F238E27FC236}">
                <a16:creationId xmlns:a16="http://schemas.microsoft.com/office/drawing/2014/main" id="{CA173997-0281-B678-6181-0531A09F8D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78544" y="2873775"/>
            <a:ext cx="2457450" cy="1866900"/>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Child Development a Journal">
            <a:extLst>
              <a:ext uri="{FF2B5EF4-FFF2-40B4-BE49-F238E27FC236}">
                <a16:creationId xmlns:a16="http://schemas.microsoft.com/office/drawing/2014/main" id="{C46497FC-D62D-E9A0-E850-0E4C58D8CB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7138" y="2760410"/>
            <a:ext cx="1866900" cy="2447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439116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B7297-79AC-22C8-13A3-522F934874C9}"/>
              </a:ext>
            </a:extLst>
          </p:cNvPr>
          <p:cNvSpPr>
            <a:spLocks noGrp="1"/>
          </p:cNvSpPr>
          <p:nvPr>
            <p:ph type="title"/>
          </p:nvPr>
        </p:nvSpPr>
        <p:spPr>
          <a:xfrm>
            <a:off x="358219" y="-167283"/>
            <a:ext cx="11481847" cy="1325563"/>
          </a:xfrm>
        </p:spPr>
        <p:txBody>
          <a:bodyPr/>
          <a:lstStyle/>
          <a:p>
            <a:pPr algn="ctr"/>
            <a:r>
              <a:rPr lang="en-US" altLang="en-US" sz="4400" kern="0" err="1">
                <a:solidFill>
                  <a:srgbClr val="000000"/>
                </a:solidFill>
                <a:latin typeface="Arial" panose="020B0604020202020204" pitchFamily="34" charset="0"/>
                <a:ea typeface="ＭＳ Ｐゴシック" pitchFamily="34" charset="-128"/>
              </a:rPr>
              <a:t>Gwefan</a:t>
            </a:r>
            <a:r>
              <a:rPr lang="en-US" altLang="en-US" kern="0">
                <a:solidFill>
                  <a:srgbClr val="000000"/>
                </a:solidFill>
                <a:latin typeface="Arial" panose="020B0604020202020204" pitchFamily="34" charset="0"/>
                <a:ea typeface="ＭＳ Ｐゴシック" pitchFamily="34" charset="-128"/>
              </a:rPr>
              <a:t>/ </a:t>
            </a:r>
            <a:r>
              <a:rPr lang="en-US" altLang="en-US" sz="4400" kern="0">
                <a:solidFill>
                  <a:schemeClr val="accent1">
                    <a:lumMod val="75000"/>
                  </a:schemeClr>
                </a:solidFill>
                <a:latin typeface="Arial" panose="020B0604020202020204" pitchFamily="34" charset="0"/>
                <a:ea typeface="ＭＳ Ｐゴシック" pitchFamily="34" charset="-128"/>
              </a:rPr>
              <a:t>Website</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19935F3B-CB2A-953C-EC9F-8360FBB4A75A}"/>
              </a:ext>
            </a:extLst>
          </p:cNvPr>
          <p:cNvSpPr>
            <a:spLocks noGrp="1"/>
          </p:cNvSpPr>
          <p:nvPr>
            <p:ph idx="1"/>
          </p:nvPr>
        </p:nvSpPr>
        <p:spPr>
          <a:xfrm>
            <a:off x="6403993" y="1402269"/>
            <a:ext cx="5186824" cy="4053462"/>
          </a:xfrm>
        </p:spPr>
        <p:txBody>
          <a:bodyPr>
            <a:normAutofit fontScale="92500" lnSpcReduction="10000"/>
          </a:bodyPr>
          <a:lstStyle/>
          <a:p>
            <a:pPr marL="0" indent="0">
              <a:buNone/>
              <a:defRPr/>
            </a:pPr>
            <a:r>
              <a:rPr lang="en-US" sz="3000">
                <a:solidFill>
                  <a:schemeClr val="accent1">
                    <a:lumMod val="75000"/>
                  </a:schemeClr>
                </a:solidFill>
                <a:latin typeface="Arial" panose="020B0604020202020204" pitchFamily="34" charset="0"/>
              </a:rPr>
              <a:t>• Author’s surname and first initial/ Organisation</a:t>
            </a:r>
          </a:p>
          <a:p>
            <a:pPr marL="0" indent="0">
              <a:buNone/>
              <a:defRPr/>
            </a:pPr>
            <a:r>
              <a:rPr lang="en-US" sz="3000">
                <a:solidFill>
                  <a:schemeClr val="accent1">
                    <a:lumMod val="75000"/>
                  </a:schemeClr>
                </a:solidFill>
                <a:latin typeface="Arial" panose="020B0604020202020204" pitchFamily="34" charset="0"/>
              </a:rPr>
              <a:t>• Publication year in round brackets</a:t>
            </a:r>
          </a:p>
          <a:p>
            <a:pPr marL="0" indent="0">
              <a:buNone/>
              <a:defRPr/>
            </a:pPr>
            <a:r>
              <a:rPr lang="en-US" sz="3000">
                <a:solidFill>
                  <a:schemeClr val="accent1">
                    <a:lumMod val="75000"/>
                  </a:schemeClr>
                </a:solidFill>
                <a:latin typeface="Arial" panose="020B0604020202020204" pitchFamily="34" charset="0"/>
              </a:rPr>
              <a:t>• Website title in italics</a:t>
            </a:r>
          </a:p>
          <a:p>
            <a:pPr marL="0" indent="0">
              <a:buNone/>
              <a:defRPr/>
            </a:pPr>
            <a:r>
              <a:rPr lang="en-US" sz="3000">
                <a:solidFill>
                  <a:schemeClr val="accent1">
                    <a:lumMod val="75000"/>
                  </a:schemeClr>
                </a:solidFill>
                <a:latin typeface="Arial" panose="020B0604020202020204" pitchFamily="34" charset="0"/>
              </a:rPr>
              <a:t>• Enclose medium [in square brackets] (if relevant)</a:t>
            </a:r>
          </a:p>
          <a:p>
            <a:pPr marL="0" indent="0">
              <a:buNone/>
              <a:defRPr/>
            </a:pPr>
            <a:r>
              <a:rPr lang="en-US" sz="3000">
                <a:solidFill>
                  <a:schemeClr val="accent1">
                    <a:lumMod val="75000"/>
                  </a:schemeClr>
                </a:solidFill>
                <a:latin typeface="Arial" panose="020B0604020202020204" pitchFamily="34" charset="0"/>
              </a:rPr>
              <a:t>• Available at: URL</a:t>
            </a:r>
          </a:p>
          <a:p>
            <a:pPr marL="0" indent="0">
              <a:buNone/>
              <a:defRPr/>
            </a:pPr>
            <a:r>
              <a:rPr lang="en-US" sz="3000">
                <a:solidFill>
                  <a:schemeClr val="accent1">
                    <a:lumMod val="75000"/>
                  </a:schemeClr>
                </a:solidFill>
                <a:latin typeface="Arial" panose="020B0604020202020204" pitchFamily="34" charset="0"/>
              </a:rPr>
              <a:t>• (Accessed: date)</a:t>
            </a:r>
            <a:endParaRPr lang="en-GB" sz="3000">
              <a:solidFill>
                <a:schemeClr val="accent1">
                  <a:lumMod val="75000"/>
                </a:schemeClr>
              </a:solidFill>
              <a:latin typeface="Arial" panose="020B0604020202020204" pitchFamily="34" charset="0"/>
            </a:endParaRPr>
          </a:p>
          <a:p>
            <a:pPr marL="0" indent="0">
              <a:buNone/>
            </a:pPr>
            <a:endParaRPr lang="en-GB"/>
          </a:p>
        </p:txBody>
      </p:sp>
      <p:sp>
        <p:nvSpPr>
          <p:cNvPr id="4" name="Content Placeholder 2">
            <a:extLst>
              <a:ext uri="{FF2B5EF4-FFF2-40B4-BE49-F238E27FC236}">
                <a16:creationId xmlns:a16="http://schemas.microsoft.com/office/drawing/2014/main" id="{C56F1EDE-2A31-D2AC-F7F6-363C725623E1}"/>
              </a:ext>
            </a:extLst>
          </p:cNvPr>
          <p:cNvSpPr txBox="1">
            <a:spLocks/>
          </p:cNvSpPr>
          <p:nvPr/>
        </p:nvSpPr>
        <p:spPr>
          <a:xfrm>
            <a:off x="1521195" y="1916317"/>
            <a:ext cx="4266814"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endParaRPr lang="en-GB"/>
          </a:p>
        </p:txBody>
      </p:sp>
      <p:sp>
        <p:nvSpPr>
          <p:cNvPr id="6" name="TextBox 5">
            <a:extLst>
              <a:ext uri="{FF2B5EF4-FFF2-40B4-BE49-F238E27FC236}">
                <a16:creationId xmlns:a16="http://schemas.microsoft.com/office/drawing/2014/main" id="{68115BE9-2E86-A1FE-71AF-F1A6610EB90B}"/>
              </a:ext>
            </a:extLst>
          </p:cNvPr>
          <p:cNvSpPr txBox="1"/>
          <p:nvPr/>
        </p:nvSpPr>
        <p:spPr>
          <a:xfrm>
            <a:off x="113599" y="1228397"/>
            <a:ext cx="5490607" cy="4401205"/>
          </a:xfrm>
          <a:prstGeom prst="rect">
            <a:avLst/>
          </a:prstGeom>
          <a:noFill/>
        </p:spPr>
        <p:txBody>
          <a:bodyPr wrap="square" lIns="91440" tIns="45720" rIns="91440" bIns="45720" anchor="t">
            <a:spAutoFit/>
          </a:bodyPr>
          <a:lstStyle/>
          <a:p>
            <a:pPr marL="285750" indent="-285750">
              <a:buFont typeface="Arial" panose="020B0604020202020204" pitchFamily="34" charset="0"/>
              <a:buChar char="•"/>
              <a:defRPr/>
            </a:pPr>
            <a:r>
              <a:rPr lang="cy-GB" altLang="en-US" sz="2800" kern="0">
                <a:solidFill>
                  <a:srgbClr val="000000"/>
                </a:solidFill>
                <a:latin typeface="Arial"/>
                <a:ea typeface="ＭＳ Ｐゴシック"/>
                <a:cs typeface="Arial"/>
              </a:rPr>
              <a:t>Cyfenw a flaenlythyren gyntaf yr awdur/ Sefydliad</a:t>
            </a:r>
            <a:endParaRPr lang="en-US">
              <a:solidFill>
                <a:srgbClr val="000000"/>
              </a:solidFill>
              <a:latin typeface="Arial"/>
              <a:ea typeface="ＭＳ Ｐゴシック"/>
              <a:cs typeface="Arial"/>
            </a:endParaRPr>
          </a:p>
          <a:p>
            <a:pPr marL="285750" indent="-285750">
              <a:buFont typeface="Arial" panose="020B0604020202020204" pitchFamily="34" charset="0"/>
              <a:buChar char="•"/>
              <a:defRPr/>
            </a:pPr>
            <a:r>
              <a:rPr lang="cy-GB" altLang="en-US" sz="2800" kern="0">
                <a:solidFill>
                  <a:srgbClr val="000000"/>
                </a:solidFill>
                <a:latin typeface="Arial"/>
                <a:ea typeface="ＭＳ Ｐゴシック"/>
                <a:cs typeface="Arial"/>
              </a:rPr>
              <a:t>Blwyddyn gyhoeddi mewn cromfachau crwn</a:t>
            </a:r>
            <a:endParaRPr lang="en-US">
              <a:latin typeface="Arial"/>
              <a:ea typeface="ＭＳ Ｐゴシック"/>
              <a:cs typeface="Arial"/>
            </a:endParaRPr>
          </a:p>
          <a:p>
            <a:pPr marL="285750" indent="-28575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Teitl y wefan mewn ffont italig</a:t>
            </a:r>
          </a:p>
          <a:p>
            <a:pPr marL="285750" indent="-285750">
              <a:buFont typeface="Arial" panose="020B0604020202020204" pitchFamily="34" charset="0"/>
              <a:buChar char="•"/>
              <a:defRPr/>
            </a:pPr>
            <a:r>
              <a:rPr lang="cy-GB" altLang="en-US" sz="2800" kern="0" err="1">
                <a:solidFill>
                  <a:srgbClr val="000000"/>
                </a:solidFill>
                <a:latin typeface="Arial"/>
                <a:ea typeface="ＭＳ Ｐゴシック"/>
                <a:cs typeface="Arial"/>
              </a:rPr>
              <a:t>Amgau</a:t>
            </a:r>
            <a:r>
              <a:rPr lang="cy-GB" altLang="en-US" sz="2800" kern="0">
                <a:solidFill>
                  <a:srgbClr val="000000"/>
                </a:solidFill>
                <a:latin typeface="Arial"/>
                <a:ea typeface="ＭＳ Ｐゴシック"/>
                <a:cs typeface="Arial"/>
              </a:rPr>
              <a:t> y cyfrwng [mewn cromfachau sgwâr] (os yn berthnasol)</a:t>
            </a:r>
          </a:p>
          <a:p>
            <a:pPr marL="285750" indent="-28575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Ar gael o: Cyfeiriad URL</a:t>
            </a:r>
          </a:p>
          <a:p>
            <a:pPr marL="285750" indent="-28575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(Dyddiad darllenwyd y dudalen)</a:t>
            </a:r>
          </a:p>
        </p:txBody>
      </p:sp>
    </p:spTree>
    <p:extLst>
      <p:ext uri="{BB962C8B-B14F-4D97-AF65-F5344CB8AC3E}">
        <p14:creationId xmlns:p14="http://schemas.microsoft.com/office/powerpoint/2010/main" val="229277910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36D6D-C509-CE60-F99D-819F651FD73C}"/>
              </a:ext>
            </a:extLst>
          </p:cNvPr>
          <p:cNvSpPr>
            <a:spLocks noGrp="1"/>
          </p:cNvSpPr>
          <p:nvPr>
            <p:ph type="title"/>
          </p:nvPr>
        </p:nvSpPr>
        <p:spPr/>
        <p:txBody>
          <a:bodyPr/>
          <a:lstStyle/>
          <a:p>
            <a:pPr algn="ctr"/>
            <a:r>
              <a:rPr lang="en-US" sz="4400">
                <a:latin typeface="Arial" panose="020B0604020202020204" pitchFamily="34" charset="0"/>
              </a:rPr>
              <a:t>Esiampl – </a:t>
            </a:r>
            <a:r>
              <a:rPr lang="en-US" sz="4400" err="1">
                <a:latin typeface="Arial" panose="020B0604020202020204" pitchFamily="34" charset="0"/>
              </a:rPr>
              <a:t>tudalen</a:t>
            </a:r>
            <a:r>
              <a:rPr lang="en-US" sz="4400">
                <a:latin typeface="Arial" panose="020B0604020202020204" pitchFamily="34" charset="0"/>
              </a:rPr>
              <a:t> </a:t>
            </a:r>
            <a:r>
              <a:rPr lang="en-US" sz="4400" err="1">
                <a:latin typeface="Arial" panose="020B0604020202020204" pitchFamily="34" charset="0"/>
              </a:rPr>
              <a:t>o’r</a:t>
            </a:r>
            <a:r>
              <a:rPr lang="en-US" sz="4400">
                <a:latin typeface="Arial" panose="020B0604020202020204" pitchFamily="34" charset="0"/>
              </a:rPr>
              <a:t> We </a:t>
            </a:r>
            <a:r>
              <a:rPr lang="en-US" sz="4400" err="1">
                <a:latin typeface="Arial" panose="020B0604020202020204" pitchFamily="34" charset="0"/>
              </a:rPr>
              <a:t>gyda</a:t>
            </a:r>
            <a:r>
              <a:rPr lang="en-US" sz="4400">
                <a:latin typeface="Arial" panose="020B0604020202020204" pitchFamily="34" charset="0"/>
              </a:rPr>
              <a:t> </a:t>
            </a:r>
            <a:r>
              <a:rPr lang="en-US" sz="4400" err="1">
                <a:latin typeface="Arial" panose="020B0604020202020204" pitchFamily="34" charset="0"/>
              </a:rPr>
              <a:t>awdur</a:t>
            </a:r>
            <a:br>
              <a:rPr lang="en-US" sz="4400"/>
            </a:br>
            <a:r>
              <a:rPr lang="en-US" sz="4400">
                <a:solidFill>
                  <a:schemeClr val="accent1">
                    <a:lumMod val="75000"/>
                  </a:schemeClr>
                </a:solidFill>
                <a:latin typeface="Arial" panose="020B0604020202020204" pitchFamily="34" charset="0"/>
              </a:rPr>
              <a:t>Example – webpage with an author</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D64C7BEF-718D-E35C-C204-CA37BB2C95F3}"/>
              </a:ext>
            </a:extLst>
          </p:cNvPr>
          <p:cNvSpPr>
            <a:spLocks noGrp="1"/>
          </p:cNvSpPr>
          <p:nvPr>
            <p:ph idx="1"/>
          </p:nvPr>
        </p:nvSpPr>
        <p:spPr>
          <a:xfrm>
            <a:off x="358219" y="1982700"/>
            <a:ext cx="11481847" cy="3575934"/>
          </a:xfrm>
        </p:spPr>
        <p:txBody>
          <a:bodyPr vert="horz" lIns="91440" tIns="45720" rIns="91440" bIns="45720" rtlCol="0" anchor="t">
            <a:normAutofit fontScale="92500" lnSpcReduction="10000"/>
          </a:bodyPr>
          <a:lstStyle/>
          <a:p>
            <a:pPr marL="0" indent="0">
              <a:buNone/>
            </a:pPr>
            <a:r>
              <a:rPr lang="en-US" sz="2800" b="1">
                <a:latin typeface="Arial"/>
                <a:cs typeface="Arial"/>
              </a:rPr>
              <a:t>Yn</a:t>
            </a:r>
            <a:r>
              <a:rPr lang="en-US" b="1">
                <a:latin typeface="Arial"/>
                <a:cs typeface="Arial"/>
              </a:rPr>
              <a:t> y</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r>
              <a:rPr lang="en-US" b="1">
                <a:latin typeface="Arial"/>
                <a:cs typeface="Arial"/>
              </a:rPr>
              <a:t> </a:t>
            </a:r>
            <a:endParaRPr lang="en-US" b="1">
              <a:latin typeface="Arial" panose="020B0604020202020204" pitchFamily="34" charset="0"/>
              <a:cs typeface="Arial"/>
            </a:endParaRPr>
          </a:p>
          <a:p>
            <a:pPr>
              <a:buNone/>
            </a:pPr>
            <a:r>
              <a:rPr lang="en-GB">
                <a:latin typeface="Arial"/>
                <a:cs typeface="Arial"/>
              </a:rPr>
              <a:t>Lindon, J. (2011) </a:t>
            </a:r>
            <a:r>
              <a:rPr lang="en-GB" i="1">
                <a:latin typeface="Arial"/>
                <a:cs typeface="Arial"/>
              </a:rPr>
              <a:t>Babies – learning starts from the first day.</a:t>
            </a:r>
            <a:r>
              <a:rPr lang="en-GB">
                <a:latin typeface="Arial"/>
                <a:cs typeface="Arial"/>
              </a:rPr>
              <a:t> </a:t>
            </a:r>
            <a:r>
              <a:rPr lang="en-GB" err="1">
                <a:latin typeface="Arial"/>
                <a:cs typeface="Arial"/>
              </a:rPr>
              <a:t>Ar</a:t>
            </a:r>
            <a:r>
              <a:rPr lang="en-GB">
                <a:latin typeface="Arial"/>
                <a:cs typeface="Arial"/>
              </a:rPr>
              <a:t> </a:t>
            </a:r>
            <a:r>
              <a:rPr lang="en-GB" err="1">
                <a:latin typeface="Arial"/>
                <a:cs typeface="Arial"/>
              </a:rPr>
              <a:t>gael</a:t>
            </a:r>
            <a:r>
              <a:rPr lang="en-GB">
                <a:latin typeface="Arial"/>
                <a:cs typeface="Arial"/>
              </a:rPr>
              <a:t> </a:t>
            </a:r>
            <a:r>
              <a:rPr lang="en-GB" err="1">
                <a:latin typeface="Arial"/>
                <a:cs typeface="Arial"/>
              </a:rPr>
              <a:t>yn</a:t>
            </a:r>
            <a:r>
              <a:rPr lang="en-GB">
                <a:latin typeface="Arial"/>
                <a:cs typeface="Arial"/>
              </a:rPr>
              <a:t>: </a:t>
            </a:r>
            <a:r>
              <a:rPr lang="en-GB">
                <a:latin typeface="Arial"/>
                <a:cs typeface="Arial"/>
                <a:hlinkClick r:id="rId3"/>
              </a:rPr>
              <a:t>https://www.early-education.org.uk/babies-learning-starts-first-day</a:t>
            </a:r>
            <a:r>
              <a:rPr lang="en-GB">
                <a:latin typeface="Arial"/>
                <a:cs typeface="Arial"/>
              </a:rPr>
              <a:t> (</a:t>
            </a:r>
            <a:r>
              <a:rPr lang="en-GB" err="1">
                <a:latin typeface="Arial"/>
                <a:cs typeface="Arial"/>
              </a:rPr>
              <a:t>Cyrchwyd</a:t>
            </a:r>
            <a:r>
              <a:rPr lang="en-GB">
                <a:latin typeface="Arial"/>
                <a:cs typeface="Arial"/>
              </a:rPr>
              <a:t>: 15 August 2020). </a:t>
            </a:r>
          </a:p>
          <a:p>
            <a:pPr>
              <a:buNone/>
            </a:pPr>
            <a:endParaRPr lang="en-GB">
              <a:solidFill>
                <a:srgbClr val="000000"/>
              </a:solidFill>
              <a:latin typeface="Arial"/>
              <a:cs typeface="Arial"/>
            </a:endParaRPr>
          </a:p>
          <a:p>
            <a:pPr>
              <a:buNone/>
            </a:pPr>
            <a:r>
              <a:rPr lang="en-US" sz="2600" b="1">
                <a:solidFill>
                  <a:schemeClr val="accent1">
                    <a:lumMod val="75000"/>
                  </a:schemeClr>
                </a:solidFill>
                <a:latin typeface="Arial"/>
                <a:cs typeface="Arial"/>
              </a:rPr>
              <a:t>In Reference List</a:t>
            </a:r>
            <a:endParaRPr lang="en-GB" sz="2600">
              <a:solidFill>
                <a:schemeClr val="accent1">
                  <a:lumMod val="75000"/>
                </a:schemeClr>
              </a:solidFill>
              <a:latin typeface="Arial"/>
              <a:cs typeface="Arial"/>
            </a:endParaRPr>
          </a:p>
          <a:p>
            <a:pPr marL="0" indent="0">
              <a:buNone/>
            </a:pPr>
            <a:r>
              <a:rPr lang="en-GB">
                <a:latin typeface="Arial" panose="020B0604020202020204" pitchFamily="34" charset="0"/>
              </a:rPr>
              <a:t>Lindon, J. (2011) </a:t>
            </a:r>
            <a:r>
              <a:rPr lang="en-GB" i="1">
                <a:latin typeface="Arial" panose="020B0604020202020204" pitchFamily="34" charset="0"/>
              </a:rPr>
              <a:t>Babies – learning starts from the first day.</a:t>
            </a:r>
            <a:r>
              <a:rPr lang="en-GB">
                <a:latin typeface="Arial" panose="020B0604020202020204" pitchFamily="34" charset="0"/>
              </a:rPr>
              <a:t> Available at: </a:t>
            </a:r>
            <a:r>
              <a:rPr lang="en-GB">
                <a:latin typeface="Arial" panose="020B0604020202020204" pitchFamily="34" charset="0"/>
                <a:hlinkClick r:id="rId3"/>
              </a:rPr>
              <a:t>https://www.early-education.org.uk/babies-learning-starts-first-day</a:t>
            </a:r>
            <a:r>
              <a:rPr lang="en-GB">
                <a:latin typeface="Arial" panose="020B0604020202020204" pitchFamily="34" charset="0"/>
              </a:rPr>
              <a:t> (Accessed: 15 August 2020). </a:t>
            </a:r>
          </a:p>
          <a:p>
            <a:pPr marL="0" indent="0">
              <a:buNone/>
            </a:pPr>
            <a:endParaRPr lang="en-GB"/>
          </a:p>
        </p:txBody>
      </p:sp>
    </p:spTree>
    <p:extLst>
      <p:ext uri="{BB962C8B-B14F-4D97-AF65-F5344CB8AC3E}">
        <p14:creationId xmlns:p14="http://schemas.microsoft.com/office/powerpoint/2010/main" val="57393172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BF10E-A31F-F9FA-2539-D144B9788567}"/>
              </a:ext>
            </a:extLst>
          </p:cNvPr>
          <p:cNvSpPr>
            <a:spLocks noGrp="1"/>
          </p:cNvSpPr>
          <p:nvPr>
            <p:ph type="title"/>
          </p:nvPr>
        </p:nvSpPr>
        <p:spPr>
          <a:xfrm>
            <a:off x="355076" y="769032"/>
            <a:ext cx="11481847" cy="1325563"/>
          </a:xfrm>
        </p:spPr>
        <p:txBody>
          <a:bodyPr>
            <a:normAutofit fontScale="90000"/>
          </a:bodyPr>
          <a:lstStyle/>
          <a:p>
            <a:pPr algn="ctr"/>
            <a:r>
              <a:rPr lang="en-US" sz="4400">
                <a:latin typeface="Arial" panose="020B0604020202020204" pitchFamily="34" charset="0"/>
              </a:rPr>
              <a:t>Esiampl – </a:t>
            </a:r>
            <a:r>
              <a:rPr lang="en-US" sz="4400" err="1">
                <a:latin typeface="Arial" panose="020B0604020202020204" pitchFamily="34" charset="0"/>
              </a:rPr>
              <a:t>tudalen</a:t>
            </a:r>
            <a:r>
              <a:rPr lang="en-US" sz="4400">
                <a:latin typeface="Arial" panose="020B0604020202020204" pitchFamily="34" charset="0"/>
              </a:rPr>
              <a:t> </a:t>
            </a:r>
            <a:r>
              <a:rPr lang="en-US" sz="4400" err="1">
                <a:latin typeface="Arial" panose="020B0604020202020204" pitchFamily="34" charset="0"/>
              </a:rPr>
              <a:t>o’r</a:t>
            </a:r>
            <a:r>
              <a:rPr lang="en-US" sz="4400">
                <a:latin typeface="Arial" panose="020B0604020202020204" pitchFamily="34" charset="0"/>
              </a:rPr>
              <a:t> we </a:t>
            </a:r>
            <a:r>
              <a:rPr lang="en-US" sz="4400" err="1">
                <a:latin typeface="Arial" panose="020B0604020202020204" pitchFamily="34" charset="0"/>
              </a:rPr>
              <a:t>gyda</a:t>
            </a:r>
            <a:r>
              <a:rPr lang="en-US">
                <a:latin typeface="Arial" panose="020B0604020202020204" pitchFamily="34" charset="0"/>
              </a:rPr>
              <a:t> </a:t>
            </a:r>
            <a:r>
              <a:rPr lang="en-US" err="1">
                <a:latin typeface="Arial" panose="020B0604020202020204" pitchFamily="34" charset="0"/>
              </a:rPr>
              <a:t>trefniadaeth</a:t>
            </a:r>
            <a:r>
              <a:rPr lang="en-US">
                <a:latin typeface="Arial" panose="020B0604020202020204" pitchFamily="34" charset="0"/>
              </a:rPr>
              <a:t> </a:t>
            </a:r>
            <a:r>
              <a:rPr lang="en-US" err="1">
                <a:latin typeface="Arial" panose="020B0604020202020204" pitchFamily="34" charset="0"/>
              </a:rPr>
              <a:t>fel</a:t>
            </a:r>
            <a:r>
              <a:rPr lang="en-US">
                <a:latin typeface="Arial" panose="020B0604020202020204" pitchFamily="34" charset="0"/>
              </a:rPr>
              <a:t> </a:t>
            </a:r>
            <a:r>
              <a:rPr lang="en-US" err="1">
                <a:latin typeface="Arial" panose="020B0604020202020204" pitchFamily="34" charset="0"/>
              </a:rPr>
              <a:t>awdur</a:t>
            </a:r>
            <a:br>
              <a:rPr lang="en-US" sz="4400"/>
            </a:br>
            <a:r>
              <a:rPr lang="en-US" sz="4400">
                <a:solidFill>
                  <a:schemeClr val="accent1">
                    <a:lumMod val="75000"/>
                  </a:schemeClr>
                </a:solidFill>
                <a:latin typeface="Arial" panose="020B0604020202020204" pitchFamily="34" charset="0"/>
              </a:rPr>
              <a:t>Example – webpage with an organization as the author</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63AA1EFD-59F9-4387-F066-E97D9F11EF0E}"/>
              </a:ext>
            </a:extLst>
          </p:cNvPr>
          <p:cNvSpPr>
            <a:spLocks noGrp="1"/>
          </p:cNvSpPr>
          <p:nvPr>
            <p:ph idx="1"/>
          </p:nvPr>
        </p:nvSpPr>
        <p:spPr>
          <a:xfrm>
            <a:off x="355075" y="2636613"/>
            <a:ext cx="11481847" cy="3202511"/>
          </a:xfrm>
        </p:spPr>
        <p:txBody>
          <a:bodyPr vert="horz" lIns="91440" tIns="45720" rIns="91440" bIns="45720" rtlCol="0" anchor="t">
            <a:normAutofit fontScale="92500" lnSpcReduction="10000"/>
          </a:bodyPr>
          <a:lstStyle/>
          <a:p>
            <a:pPr marL="0" indent="0">
              <a:buNone/>
            </a:pPr>
            <a:r>
              <a:rPr lang="en-US" sz="2800" b="1">
                <a:latin typeface="Arial"/>
                <a:cs typeface="Arial"/>
              </a:rPr>
              <a:t>Yn</a:t>
            </a:r>
            <a:r>
              <a:rPr lang="en-US" b="1">
                <a:latin typeface="Arial"/>
                <a:cs typeface="Arial"/>
              </a:rPr>
              <a:t> </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endParaRPr lang="en-US" sz="2800" b="1">
              <a:latin typeface="Arial"/>
              <a:cs typeface="Arial"/>
            </a:endParaRPr>
          </a:p>
          <a:p>
            <a:pPr>
              <a:buNone/>
            </a:pPr>
            <a:r>
              <a:rPr lang="en-GB">
                <a:latin typeface="Arial"/>
                <a:cs typeface="Arial"/>
              </a:rPr>
              <a:t>NSPCC (2024) </a:t>
            </a:r>
            <a:r>
              <a:rPr lang="en-GB" i="1">
                <a:latin typeface="Arial"/>
                <a:cs typeface="Arial"/>
              </a:rPr>
              <a:t>What is child abuse? </a:t>
            </a:r>
            <a:r>
              <a:rPr lang="en-GB" err="1">
                <a:latin typeface="Arial"/>
                <a:cs typeface="Arial"/>
              </a:rPr>
              <a:t>Ar</a:t>
            </a:r>
            <a:r>
              <a:rPr lang="en-GB">
                <a:latin typeface="Arial"/>
                <a:cs typeface="Arial"/>
              </a:rPr>
              <a:t> </a:t>
            </a:r>
            <a:r>
              <a:rPr lang="en-GB" err="1">
                <a:latin typeface="Arial"/>
                <a:cs typeface="Arial"/>
              </a:rPr>
              <a:t>gael</a:t>
            </a:r>
            <a:r>
              <a:rPr lang="en-GB">
                <a:latin typeface="Arial"/>
                <a:cs typeface="Arial"/>
              </a:rPr>
              <a:t> </a:t>
            </a:r>
            <a:r>
              <a:rPr lang="en-GB" err="1">
                <a:latin typeface="Arial"/>
                <a:cs typeface="Arial"/>
              </a:rPr>
              <a:t>yn</a:t>
            </a:r>
            <a:r>
              <a:rPr lang="en-GB">
                <a:latin typeface="Arial"/>
                <a:cs typeface="Arial"/>
              </a:rPr>
              <a:t>: </a:t>
            </a:r>
            <a:r>
              <a:rPr lang="en-GB">
                <a:latin typeface="Arial"/>
                <a:cs typeface="Arial"/>
                <a:hlinkClick r:id="rId2"/>
              </a:rPr>
              <a:t>https://www.nspcc.org.uk/what-is-child-abuse/</a:t>
            </a:r>
            <a:r>
              <a:rPr lang="en-GB">
                <a:latin typeface="Arial"/>
                <a:cs typeface="Arial"/>
              </a:rPr>
              <a:t> (</a:t>
            </a:r>
            <a:r>
              <a:rPr lang="en-GB" err="1">
                <a:latin typeface="Arial"/>
                <a:cs typeface="Arial"/>
              </a:rPr>
              <a:t>Cyrchwyd</a:t>
            </a:r>
            <a:r>
              <a:rPr lang="en-GB">
                <a:latin typeface="Arial"/>
                <a:cs typeface="Arial"/>
              </a:rPr>
              <a:t>: 19 June 2024).</a:t>
            </a:r>
          </a:p>
          <a:p>
            <a:pPr>
              <a:buNone/>
            </a:pPr>
            <a:endParaRPr lang="en-GB">
              <a:solidFill>
                <a:srgbClr val="000000"/>
              </a:solidFill>
              <a:latin typeface="Arial"/>
              <a:cs typeface="Arial"/>
            </a:endParaRPr>
          </a:p>
          <a:p>
            <a:pPr marL="0" indent="0">
              <a:buNone/>
            </a:pPr>
            <a:r>
              <a:rPr lang="en-US" b="1">
                <a:solidFill>
                  <a:schemeClr val="accent1">
                    <a:lumMod val="75000"/>
                  </a:schemeClr>
                </a:solidFill>
                <a:latin typeface="Arial"/>
                <a:cs typeface="Arial"/>
              </a:rPr>
              <a:t>In Reference List</a:t>
            </a:r>
            <a:endParaRPr lang="en-GB">
              <a:solidFill>
                <a:schemeClr val="accent1">
                  <a:lumMod val="75000"/>
                </a:schemeClr>
              </a:solidFill>
              <a:latin typeface="Arial"/>
              <a:cs typeface="Arial"/>
            </a:endParaRPr>
          </a:p>
          <a:p>
            <a:pPr marL="0" indent="0">
              <a:buNone/>
            </a:pPr>
            <a:r>
              <a:rPr lang="en-GB">
                <a:latin typeface="Arial"/>
                <a:cs typeface="Arial"/>
              </a:rPr>
              <a:t>NSPCC (2024) </a:t>
            </a:r>
            <a:r>
              <a:rPr lang="en-GB" i="1">
                <a:latin typeface="Arial"/>
                <a:cs typeface="Arial"/>
              </a:rPr>
              <a:t>What is child abuse? </a:t>
            </a:r>
            <a:r>
              <a:rPr lang="en-GB">
                <a:latin typeface="Arial"/>
                <a:cs typeface="Arial"/>
              </a:rPr>
              <a:t>Available at: </a:t>
            </a:r>
            <a:r>
              <a:rPr lang="en-GB">
                <a:latin typeface="Arial"/>
                <a:cs typeface="Arial"/>
                <a:hlinkClick r:id="rId2"/>
              </a:rPr>
              <a:t>https://www.nspcc.org.uk/what-is-child-abuse/</a:t>
            </a:r>
            <a:r>
              <a:rPr lang="en-GB">
                <a:latin typeface="Arial"/>
                <a:cs typeface="Arial"/>
              </a:rPr>
              <a:t> (Accessed: 19 June 2024).</a:t>
            </a:r>
          </a:p>
        </p:txBody>
      </p:sp>
    </p:spTree>
    <p:extLst>
      <p:ext uri="{BB962C8B-B14F-4D97-AF65-F5344CB8AC3E}">
        <p14:creationId xmlns:p14="http://schemas.microsoft.com/office/powerpoint/2010/main" val="181211217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8B944-5AA3-C3E2-2515-27DCC6934FA6}"/>
              </a:ext>
            </a:extLst>
          </p:cNvPr>
          <p:cNvSpPr>
            <a:spLocks noGrp="1"/>
          </p:cNvSpPr>
          <p:nvPr>
            <p:ph type="title"/>
          </p:nvPr>
        </p:nvSpPr>
        <p:spPr>
          <a:xfrm>
            <a:off x="358219" y="39756"/>
            <a:ext cx="11481847" cy="1325563"/>
          </a:xfrm>
        </p:spPr>
        <p:txBody>
          <a:bodyPr/>
          <a:lstStyle/>
          <a:p>
            <a:pPr algn="ctr"/>
            <a:r>
              <a:rPr lang="en-US" sz="4400">
                <a:latin typeface="Arial" panose="020B0604020202020204" pitchFamily="34" charset="0"/>
              </a:rPr>
              <a:t>Esiampl – clip </a:t>
            </a:r>
            <a:r>
              <a:rPr lang="en-US" sz="4400" err="1">
                <a:latin typeface="Arial" panose="020B0604020202020204" pitchFamily="34" charset="0"/>
              </a:rPr>
              <a:t>o’r</a:t>
            </a:r>
            <a:r>
              <a:rPr lang="en-US" sz="4400">
                <a:latin typeface="Arial" panose="020B0604020202020204" pitchFamily="34" charset="0"/>
              </a:rPr>
              <a:t> We (</a:t>
            </a:r>
            <a:r>
              <a:rPr lang="en-US" sz="4400" err="1">
                <a:latin typeface="Arial" panose="020B0604020202020204" pitchFamily="34" charset="0"/>
              </a:rPr>
              <a:t>Youtube</a:t>
            </a:r>
            <a:r>
              <a:rPr lang="en-US" sz="4400">
                <a:latin typeface="Arial" panose="020B0604020202020204" pitchFamily="34" charset="0"/>
              </a:rPr>
              <a:t>)</a:t>
            </a:r>
            <a:br>
              <a:rPr lang="en-US" sz="4400"/>
            </a:br>
            <a:r>
              <a:rPr lang="en-US" sz="4400">
                <a:solidFill>
                  <a:schemeClr val="accent1">
                    <a:lumMod val="75000"/>
                  </a:schemeClr>
                </a:solidFill>
                <a:latin typeface="Arial" panose="020B0604020202020204" pitchFamily="34" charset="0"/>
              </a:rPr>
              <a:t>Example – clip from the Internet (</a:t>
            </a:r>
            <a:r>
              <a:rPr lang="en-US" sz="4400" err="1">
                <a:solidFill>
                  <a:schemeClr val="accent1">
                    <a:lumMod val="75000"/>
                  </a:schemeClr>
                </a:solidFill>
                <a:latin typeface="Arial" panose="020B0604020202020204" pitchFamily="34" charset="0"/>
              </a:rPr>
              <a:t>Youtube</a:t>
            </a:r>
            <a:r>
              <a:rPr lang="en-US" sz="4400">
                <a:solidFill>
                  <a:schemeClr val="accent1">
                    <a:lumMod val="75000"/>
                  </a:schemeClr>
                </a:solidFill>
                <a:latin typeface="Arial" panose="020B0604020202020204" pitchFamily="34" charset="0"/>
              </a:rPr>
              <a: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EF432B0B-2401-7EB9-AF37-065BCA21AE35}"/>
              </a:ext>
            </a:extLst>
          </p:cNvPr>
          <p:cNvSpPr>
            <a:spLocks noGrp="1"/>
          </p:cNvSpPr>
          <p:nvPr>
            <p:ph idx="1"/>
          </p:nvPr>
        </p:nvSpPr>
        <p:spPr/>
        <p:txBody>
          <a:bodyPr vert="horz" lIns="91440" tIns="45720" rIns="91440" bIns="45720" rtlCol="0" anchor="t">
            <a:normAutofit fontScale="92500" lnSpcReduction="10000"/>
          </a:bodyPr>
          <a:lstStyle/>
          <a:p>
            <a:pPr marL="0" indent="0">
              <a:buNone/>
            </a:pPr>
            <a:r>
              <a:rPr lang="en-US" sz="2800" b="1">
                <a:latin typeface="Arial" panose="020B0604020202020204" pitchFamily="34" charset="0"/>
              </a:rPr>
              <a:t>Yn  </a:t>
            </a:r>
            <a:r>
              <a:rPr lang="en-US" sz="2800" b="1" err="1">
                <a:latin typeface="Arial" panose="020B0604020202020204" pitchFamily="34" charset="0"/>
              </a:rPr>
              <a:t>Rhestr</a:t>
            </a:r>
            <a:r>
              <a:rPr lang="en-US" sz="2800" b="1">
                <a:latin typeface="Arial" panose="020B0604020202020204" pitchFamily="34" charset="0"/>
              </a:rPr>
              <a:t> </a:t>
            </a:r>
            <a:r>
              <a:rPr lang="en-US" sz="2800" b="1" err="1">
                <a:latin typeface="Arial" panose="020B0604020202020204" pitchFamily="34" charset="0"/>
              </a:rPr>
              <a:t>Cyfeirnodi</a:t>
            </a:r>
            <a:r>
              <a:rPr lang="en-US" sz="2800" b="1">
                <a:latin typeface="Arial" panose="020B0604020202020204" pitchFamily="34" charset="0"/>
              </a:rPr>
              <a:t>/ </a:t>
            </a:r>
            <a:r>
              <a:rPr lang="en-US" sz="2800" b="1">
                <a:solidFill>
                  <a:schemeClr val="accent1">
                    <a:lumMod val="75000"/>
                  </a:schemeClr>
                </a:solidFill>
                <a:latin typeface="Arial" panose="020B0604020202020204" pitchFamily="34" charset="0"/>
              </a:rPr>
              <a:t>In Reference List</a:t>
            </a:r>
          </a:p>
          <a:p>
            <a:pPr marL="0" indent="0">
              <a:buNone/>
            </a:pPr>
            <a:endParaRPr lang="en-GB">
              <a:latin typeface="Arial" panose="020B0604020202020204" pitchFamily="34" charset="0"/>
              <a:cs typeface="Arial" panose="020B0604020202020204" pitchFamily="34" charset="0"/>
            </a:endParaRPr>
          </a:p>
          <a:p>
            <a:pPr marL="0" indent="0">
              <a:buNone/>
            </a:pPr>
            <a:r>
              <a:rPr lang="en-GB">
                <a:latin typeface="Arial"/>
                <a:cs typeface="Arial"/>
              </a:rPr>
              <a:t>Weisner, T. (2016) </a:t>
            </a:r>
            <a:r>
              <a:rPr lang="en-GB" i="1">
                <a:latin typeface="Arial"/>
                <a:cs typeface="Arial"/>
              </a:rPr>
              <a:t>What is the most important influence on child development. </a:t>
            </a:r>
            <a:r>
              <a:rPr lang="en-GB" err="1">
                <a:latin typeface="Arial"/>
                <a:cs typeface="Arial"/>
              </a:rPr>
              <a:t>Ar</a:t>
            </a:r>
            <a:r>
              <a:rPr lang="en-GB">
                <a:latin typeface="Arial"/>
                <a:cs typeface="Arial"/>
              </a:rPr>
              <a:t> </a:t>
            </a:r>
            <a:r>
              <a:rPr lang="en-GB" err="1">
                <a:latin typeface="Arial"/>
                <a:cs typeface="Arial"/>
              </a:rPr>
              <a:t>gael</a:t>
            </a:r>
            <a:r>
              <a:rPr lang="en-GB">
                <a:latin typeface="Arial"/>
                <a:cs typeface="Arial"/>
              </a:rPr>
              <a:t> </a:t>
            </a:r>
            <a:r>
              <a:rPr lang="en-GB" err="1">
                <a:latin typeface="Arial"/>
                <a:cs typeface="Arial"/>
              </a:rPr>
              <a:t>yn</a:t>
            </a:r>
            <a:r>
              <a:rPr lang="en-GB">
                <a:latin typeface="Arial"/>
                <a:cs typeface="Arial"/>
              </a:rPr>
              <a:t>: </a:t>
            </a:r>
            <a:r>
              <a:rPr lang="en-GB">
                <a:latin typeface="Arial"/>
                <a:cs typeface="Arial"/>
                <a:hlinkClick r:id="rId2"/>
              </a:rPr>
              <a:t>https://www.youtube.com/watch?v=gIZ8PkLMMUo</a:t>
            </a:r>
            <a:r>
              <a:rPr lang="en-GB">
                <a:latin typeface="Arial"/>
                <a:cs typeface="Arial"/>
              </a:rPr>
              <a:t> (</a:t>
            </a:r>
            <a:r>
              <a:rPr lang="en-GB" err="1">
                <a:latin typeface="Arial"/>
                <a:cs typeface="Arial"/>
              </a:rPr>
              <a:t>Cyrchwyd</a:t>
            </a:r>
            <a:r>
              <a:rPr lang="en-GB">
                <a:latin typeface="Arial"/>
                <a:cs typeface="Arial"/>
              </a:rPr>
              <a:t>: 15 Awst 2020). </a:t>
            </a:r>
            <a:endParaRPr lang="en-GB">
              <a:latin typeface="Arial" panose="020B0604020202020204" pitchFamily="34" charset="0"/>
              <a:cs typeface="Arial" panose="020B0604020202020204" pitchFamily="34" charset="0"/>
            </a:endParaRPr>
          </a:p>
          <a:p>
            <a:pPr marL="0" indent="0">
              <a:buNone/>
            </a:pPr>
            <a:endParaRPr lang="en-GB">
              <a:latin typeface="Arial" panose="020B0604020202020204" pitchFamily="34" charset="0"/>
              <a:cs typeface="Arial" panose="020B0604020202020204" pitchFamily="34" charset="0"/>
            </a:endParaRPr>
          </a:p>
          <a:p>
            <a:pPr marL="0" indent="0">
              <a:buNone/>
            </a:pPr>
            <a:r>
              <a:rPr lang="en-GB" b="0" i="0">
                <a:solidFill>
                  <a:srgbClr val="333333"/>
                </a:solidFill>
                <a:effectLst/>
                <a:latin typeface="Arial"/>
                <a:cs typeface="Arial"/>
              </a:rPr>
              <a:t>Cambridge Cosmology (2021) </a:t>
            </a:r>
            <a:r>
              <a:rPr lang="en-GB" b="0" i="1">
                <a:solidFill>
                  <a:srgbClr val="333333"/>
                </a:solidFill>
                <a:effectLst/>
                <a:latin typeface="Arial"/>
                <a:cs typeface="Arial"/>
              </a:rPr>
              <a:t>Professor Gabriella González: Black holes and gravitational waves</a:t>
            </a:r>
            <a:r>
              <a:rPr lang="en-GB" b="0" i="0">
                <a:solidFill>
                  <a:srgbClr val="333333"/>
                </a:solidFill>
                <a:effectLst/>
                <a:latin typeface="Arial"/>
                <a:cs typeface="Arial"/>
              </a:rPr>
              <a:t>. </a:t>
            </a:r>
            <a:r>
              <a:rPr lang="en-GB" err="1">
                <a:solidFill>
                  <a:srgbClr val="333333"/>
                </a:solidFill>
                <a:latin typeface="Arial"/>
                <a:cs typeface="Arial"/>
              </a:rPr>
              <a:t>Ar</a:t>
            </a:r>
            <a:r>
              <a:rPr lang="en-GB">
                <a:solidFill>
                  <a:srgbClr val="333333"/>
                </a:solidFill>
                <a:latin typeface="Arial"/>
                <a:cs typeface="Arial"/>
              </a:rPr>
              <a:t> </a:t>
            </a:r>
            <a:r>
              <a:rPr lang="en-GB" err="1">
                <a:solidFill>
                  <a:srgbClr val="333333"/>
                </a:solidFill>
                <a:latin typeface="Arial"/>
                <a:cs typeface="Arial"/>
              </a:rPr>
              <a:t>gael</a:t>
            </a:r>
            <a:r>
              <a:rPr lang="en-GB">
                <a:solidFill>
                  <a:srgbClr val="333333"/>
                </a:solidFill>
                <a:latin typeface="Arial"/>
                <a:cs typeface="Arial"/>
              </a:rPr>
              <a:t> </a:t>
            </a:r>
            <a:r>
              <a:rPr lang="en-GB" err="1">
                <a:solidFill>
                  <a:srgbClr val="333333"/>
                </a:solidFill>
                <a:latin typeface="Arial"/>
                <a:cs typeface="Arial"/>
              </a:rPr>
              <a:t>yn</a:t>
            </a:r>
            <a:r>
              <a:rPr lang="en-GB">
                <a:solidFill>
                  <a:srgbClr val="333333"/>
                </a:solidFill>
                <a:latin typeface="Arial"/>
                <a:cs typeface="Arial"/>
              </a:rPr>
              <a:t>:</a:t>
            </a:r>
            <a:r>
              <a:rPr lang="en-GB" b="0" i="0">
                <a:solidFill>
                  <a:srgbClr val="333333"/>
                </a:solidFill>
                <a:effectLst/>
                <a:latin typeface="Arial"/>
                <a:cs typeface="Arial"/>
              </a:rPr>
              <a:t> </a:t>
            </a:r>
            <a:r>
              <a:rPr lang="en-GB" b="0" i="0">
                <a:solidFill>
                  <a:srgbClr val="333333"/>
                </a:solidFill>
                <a:effectLst/>
                <a:latin typeface="Arial"/>
                <a:cs typeface="Arial"/>
                <a:hlinkClick r:id="rId3"/>
              </a:rPr>
              <a:t>https://www.youtube.com/watch?v=Txuq1sO8fkY</a:t>
            </a:r>
            <a:r>
              <a:rPr lang="en-GB" b="0" i="0">
                <a:solidFill>
                  <a:srgbClr val="333333"/>
                </a:solidFill>
                <a:effectLst/>
                <a:latin typeface="Arial"/>
                <a:cs typeface="Arial"/>
              </a:rPr>
              <a:t> (</a:t>
            </a:r>
            <a:r>
              <a:rPr lang="en-GB" err="1">
                <a:solidFill>
                  <a:srgbClr val="333333"/>
                </a:solidFill>
                <a:latin typeface="Arial"/>
                <a:cs typeface="Arial"/>
              </a:rPr>
              <a:t>Cyrchwyd</a:t>
            </a:r>
            <a:r>
              <a:rPr lang="en-GB" b="0" i="0">
                <a:solidFill>
                  <a:srgbClr val="333333"/>
                </a:solidFill>
                <a:effectLst/>
                <a:latin typeface="Arial"/>
                <a:cs typeface="Arial"/>
              </a:rPr>
              <a:t>: 5 </a:t>
            </a:r>
            <a:r>
              <a:rPr lang="en-GB">
                <a:solidFill>
                  <a:srgbClr val="333333"/>
                </a:solidFill>
                <a:latin typeface="Arial"/>
                <a:cs typeface="Arial"/>
              </a:rPr>
              <a:t>Mai</a:t>
            </a:r>
            <a:r>
              <a:rPr lang="en-GB" b="0" i="0">
                <a:solidFill>
                  <a:srgbClr val="333333"/>
                </a:solidFill>
                <a:effectLst/>
                <a:latin typeface="Arial"/>
                <a:cs typeface="Arial"/>
              </a:rPr>
              <a:t> 2021).</a:t>
            </a:r>
            <a:r>
              <a:rPr lang="en-GB">
                <a:solidFill>
                  <a:srgbClr val="333333"/>
                </a:solidFill>
                <a:latin typeface="Arial"/>
                <a:cs typeface="Arial"/>
              </a:rPr>
              <a:t> </a:t>
            </a:r>
            <a:endParaRPr lang="en-US">
              <a:latin typeface="Arial" panose="020B0604020202020204" pitchFamily="34" charset="0"/>
              <a:cs typeface="Arial" panose="020B0604020202020204" pitchFamily="34" charset="0"/>
            </a:endParaRPr>
          </a:p>
          <a:p>
            <a:pPr marL="0" indent="0">
              <a:buNone/>
            </a:pPr>
            <a:endParaRPr lang="en-GB"/>
          </a:p>
        </p:txBody>
      </p:sp>
    </p:spTree>
    <p:extLst>
      <p:ext uri="{BB962C8B-B14F-4D97-AF65-F5344CB8AC3E}">
        <p14:creationId xmlns:p14="http://schemas.microsoft.com/office/powerpoint/2010/main" val="400930893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8B944-5AA3-C3E2-2515-27DCC6934FA6}"/>
              </a:ext>
            </a:extLst>
          </p:cNvPr>
          <p:cNvSpPr>
            <a:spLocks noGrp="1"/>
          </p:cNvSpPr>
          <p:nvPr>
            <p:ph type="title"/>
          </p:nvPr>
        </p:nvSpPr>
        <p:spPr>
          <a:xfrm>
            <a:off x="358219" y="39756"/>
            <a:ext cx="11481847" cy="1325563"/>
          </a:xfrm>
        </p:spPr>
        <p:txBody>
          <a:bodyPr/>
          <a:lstStyle/>
          <a:p>
            <a:pPr algn="ctr"/>
            <a:r>
              <a:rPr lang="en-US" sz="4400">
                <a:latin typeface="Arial" panose="020B0604020202020204" pitchFamily="34" charset="0"/>
              </a:rPr>
              <a:t>Esiampl – clip </a:t>
            </a:r>
            <a:r>
              <a:rPr lang="en-US" sz="4400" err="1">
                <a:latin typeface="Arial" panose="020B0604020202020204" pitchFamily="34" charset="0"/>
              </a:rPr>
              <a:t>o’r</a:t>
            </a:r>
            <a:r>
              <a:rPr lang="en-US" sz="4400">
                <a:latin typeface="Arial" panose="020B0604020202020204" pitchFamily="34" charset="0"/>
              </a:rPr>
              <a:t> We (</a:t>
            </a:r>
            <a:r>
              <a:rPr lang="en-US" sz="4400" err="1">
                <a:latin typeface="Arial" panose="020B0604020202020204" pitchFamily="34" charset="0"/>
              </a:rPr>
              <a:t>Youtube</a:t>
            </a:r>
            <a:r>
              <a:rPr lang="en-US" sz="4400">
                <a:latin typeface="Arial" panose="020B0604020202020204" pitchFamily="34" charset="0"/>
              </a:rPr>
              <a:t>)</a:t>
            </a:r>
            <a:br>
              <a:rPr lang="en-US" sz="4400"/>
            </a:br>
            <a:r>
              <a:rPr lang="en-US" sz="4400">
                <a:solidFill>
                  <a:schemeClr val="accent1">
                    <a:lumMod val="75000"/>
                  </a:schemeClr>
                </a:solidFill>
                <a:latin typeface="Arial" panose="020B0604020202020204" pitchFamily="34" charset="0"/>
              </a:rPr>
              <a:t>Example – clip from the Internet (</a:t>
            </a:r>
            <a:r>
              <a:rPr lang="en-US" sz="4400" err="1">
                <a:solidFill>
                  <a:schemeClr val="accent1">
                    <a:lumMod val="75000"/>
                  </a:schemeClr>
                </a:solidFill>
                <a:latin typeface="Arial" panose="020B0604020202020204" pitchFamily="34" charset="0"/>
              </a:rPr>
              <a:t>Youtube</a:t>
            </a:r>
            <a:r>
              <a:rPr lang="en-US" sz="4400">
                <a:solidFill>
                  <a:schemeClr val="accent1">
                    <a:lumMod val="75000"/>
                  </a:schemeClr>
                </a:solidFill>
                <a:latin typeface="Arial" panose="020B0604020202020204" pitchFamily="34" charset="0"/>
              </a:rPr>
              <a: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EF432B0B-2401-7EB9-AF37-065BCA21AE35}"/>
              </a:ext>
            </a:extLst>
          </p:cNvPr>
          <p:cNvSpPr>
            <a:spLocks noGrp="1"/>
          </p:cNvSpPr>
          <p:nvPr>
            <p:ph idx="1"/>
          </p:nvPr>
        </p:nvSpPr>
        <p:spPr/>
        <p:txBody>
          <a:bodyPr>
            <a:normAutofit fontScale="92500" lnSpcReduction="20000"/>
          </a:bodyPr>
          <a:lstStyle/>
          <a:p>
            <a:pPr marL="0" indent="0">
              <a:buNone/>
            </a:pPr>
            <a:r>
              <a:rPr lang="en-US" sz="2800" b="1">
                <a:latin typeface="Arial" panose="020B0604020202020204" pitchFamily="34" charset="0"/>
              </a:rPr>
              <a:t>Yn  </a:t>
            </a:r>
            <a:r>
              <a:rPr lang="en-US" sz="2800" b="1" err="1">
                <a:latin typeface="Arial" panose="020B0604020202020204" pitchFamily="34" charset="0"/>
              </a:rPr>
              <a:t>Rhestr</a:t>
            </a:r>
            <a:r>
              <a:rPr lang="en-US" sz="2800" b="1">
                <a:latin typeface="Arial" panose="020B0604020202020204" pitchFamily="34" charset="0"/>
              </a:rPr>
              <a:t> </a:t>
            </a:r>
            <a:r>
              <a:rPr lang="en-US" sz="2800" b="1" err="1">
                <a:latin typeface="Arial" panose="020B0604020202020204" pitchFamily="34" charset="0"/>
              </a:rPr>
              <a:t>Cyfeirnodi</a:t>
            </a:r>
            <a:r>
              <a:rPr lang="en-US" sz="2800" b="1">
                <a:latin typeface="Arial" panose="020B0604020202020204" pitchFamily="34" charset="0"/>
              </a:rPr>
              <a:t>/ </a:t>
            </a:r>
            <a:r>
              <a:rPr lang="en-US" sz="2800" b="1">
                <a:solidFill>
                  <a:schemeClr val="accent1">
                    <a:lumMod val="75000"/>
                  </a:schemeClr>
                </a:solidFill>
                <a:latin typeface="Arial" panose="020B0604020202020204" pitchFamily="34" charset="0"/>
              </a:rPr>
              <a:t>In Reference List</a:t>
            </a:r>
          </a:p>
          <a:p>
            <a:pPr marL="0" indent="0">
              <a:buNone/>
            </a:pPr>
            <a:endParaRPr lang="en-GB">
              <a:latin typeface="Arial" panose="020B0604020202020204" pitchFamily="34" charset="0"/>
              <a:cs typeface="Arial" panose="020B0604020202020204" pitchFamily="34" charset="0"/>
            </a:endParaRPr>
          </a:p>
          <a:p>
            <a:pPr marL="0" indent="0">
              <a:buNone/>
            </a:pPr>
            <a:r>
              <a:rPr lang="en-GB" err="1">
                <a:latin typeface="Arial" panose="020B0604020202020204" pitchFamily="34" charset="0"/>
                <a:cs typeface="Arial" panose="020B0604020202020204" pitchFamily="34" charset="0"/>
              </a:rPr>
              <a:t>Weisner</a:t>
            </a:r>
            <a:r>
              <a:rPr lang="en-GB">
                <a:latin typeface="Arial" panose="020B0604020202020204" pitchFamily="34" charset="0"/>
                <a:cs typeface="Arial" panose="020B0604020202020204" pitchFamily="34" charset="0"/>
              </a:rPr>
              <a:t>, T. (2016) </a:t>
            </a:r>
            <a:r>
              <a:rPr lang="en-GB" i="1">
                <a:latin typeface="Arial" panose="020B0604020202020204" pitchFamily="34" charset="0"/>
                <a:cs typeface="Arial" panose="020B0604020202020204" pitchFamily="34" charset="0"/>
              </a:rPr>
              <a:t>What is the most important influence on child development. </a:t>
            </a:r>
            <a:r>
              <a:rPr lang="en-GB">
                <a:latin typeface="Arial" panose="020B0604020202020204" pitchFamily="34" charset="0"/>
                <a:cs typeface="Arial" panose="020B0604020202020204" pitchFamily="34" charset="0"/>
              </a:rPr>
              <a:t>Available at: </a:t>
            </a:r>
            <a:r>
              <a:rPr lang="en-GB">
                <a:latin typeface="Arial" panose="020B0604020202020204" pitchFamily="34" charset="0"/>
                <a:cs typeface="Arial" panose="020B0604020202020204" pitchFamily="34" charset="0"/>
                <a:hlinkClick r:id="rId2"/>
              </a:rPr>
              <a:t>https://www.youtube.com/watch?v=gIZ8PkLMMUo</a:t>
            </a:r>
            <a:r>
              <a:rPr lang="en-GB">
                <a:latin typeface="Arial" panose="020B0604020202020204" pitchFamily="34" charset="0"/>
                <a:cs typeface="Arial" panose="020B0604020202020204" pitchFamily="34" charset="0"/>
              </a:rPr>
              <a:t> (Accessed: 15 August 2020). </a:t>
            </a:r>
          </a:p>
          <a:p>
            <a:pPr marL="0" indent="0">
              <a:buNone/>
            </a:pPr>
            <a:endParaRPr lang="en-GB">
              <a:latin typeface="Arial" panose="020B0604020202020204" pitchFamily="34" charset="0"/>
              <a:cs typeface="Arial" panose="020B0604020202020204" pitchFamily="34" charset="0"/>
            </a:endParaRPr>
          </a:p>
          <a:p>
            <a:pPr marL="0" indent="0">
              <a:buNone/>
            </a:pPr>
            <a:r>
              <a:rPr lang="en-GB" b="0" i="0">
                <a:solidFill>
                  <a:srgbClr val="333333"/>
                </a:solidFill>
                <a:effectLst/>
                <a:latin typeface="Arial" panose="020B0604020202020204" pitchFamily="34" charset="0"/>
                <a:cs typeface="Arial" panose="020B0604020202020204" pitchFamily="34" charset="0"/>
              </a:rPr>
              <a:t>Cambridge Cosmology (2021) </a:t>
            </a:r>
            <a:r>
              <a:rPr lang="en-GB" b="0" i="1">
                <a:solidFill>
                  <a:srgbClr val="333333"/>
                </a:solidFill>
                <a:effectLst/>
                <a:latin typeface="Arial" panose="020B0604020202020204" pitchFamily="34" charset="0"/>
                <a:cs typeface="Arial" panose="020B0604020202020204" pitchFamily="34" charset="0"/>
              </a:rPr>
              <a:t>Professor Gabriella González: Black holes and gravitational waves</a:t>
            </a:r>
            <a:r>
              <a:rPr lang="en-GB" b="0" i="0">
                <a:solidFill>
                  <a:srgbClr val="333333"/>
                </a:solidFill>
                <a:effectLst/>
                <a:latin typeface="Arial" panose="020B0604020202020204" pitchFamily="34" charset="0"/>
                <a:cs typeface="Arial" panose="020B0604020202020204" pitchFamily="34" charset="0"/>
              </a:rPr>
              <a:t>. Available at: </a:t>
            </a:r>
            <a:r>
              <a:rPr lang="en-GB" b="0" i="0">
                <a:solidFill>
                  <a:srgbClr val="333333"/>
                </a:solidFill>
                <a:effectLst/>
                <a:latin typeface="Arial" panose="020B0604020202020204" pitchFamily="34" charset="0"/>
                <a:cs typeface="Arial" panose="020B0604020202020204" pitchFamily="34" charset="0"/>
                <a:hlinkClick r:id="rId3"/>
              </a:rPr>
              <a:t>https://www.youtube.com/watch?v=Txuq1sO8fkY</a:t>
            </a:r>
            <a:r>
              <a:rPr lang="en-GB" b="0" i="0">
                <a:solidFill>
                  <a:srgbClr val="333333"/>
                </a:solidFill>
                <a:effectLst/>
                <a:latin typeface="Arial" panose="020B0604020202020204" pitchFamily="34" charset="0"/>
                <a:cs typeface="Arial" panose="020B0604020202020204" pitchFamily="34" charset="0"/>
              </a:rPr>
              <a:t> (Accessed: 5 May 2021). </a:t>
            </a:r>
            <a:endParaRPr lang="en-US">
              <a:latin typeface="Arial" panose="020B0604020202020204" pitchFamily="34" charset="0"/>
              <a:cs typeface="Arial" panose="020B0604020202020204" pitchFamily="34" charset="0"/>
            </a:endParaRPr>
          </a:p>
          <a:p>
            <a:pPr marL="0" indent="0">
              <a:buNone/>
            </a:pPr>
            <a:endParaRPr lang="en-GB"/>
          </a:p>
        </p:txBody>
      </p:sp>
    </p:spTree>
    <p:extLst>
      <p:ext uri="{BB962C8B-B14F-4D97-AF65-F5344CB8AC3E}">
        <p14:creationId xmlns:p14="http://schemas.microsoft.com/office/powerpoint/2010/main" val="277825034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817D1-BE73-95F9-01FB-6ECD86B2DEC4}"/>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Erthygl o Siwrnal - Print</a:t>
            </a:r>
            <a:br>
              <a:rPr lang="cy-GB" altLang="en-US" sz="4400" kern="0">
                <a:solidFill>
                  <a:srgbClr val="000000"/>
                </a:solidFill>
                <a:latin typeface="Arial" panose="020B0604020202020204" pitchFamily="34" charset="0"/>
                <a:ea typeface="ＭＳ Ｐゴシック" pitchFamily="34" charset="-128"/>
              </a:rPr>
            </a:br>
            <a:r>
              <a:rPr lang="cy-GB" altLang="en-US" sz="4400" kern="0" err="1">
                <a:solidFill>
                  <a:schemeClr val="accent1">
                    <a:lumMod val="75000"/>
                  </a:schemeClr>
                </a:solidFill>
                <a:latin typeface="Arial" panose="020B0604020202020204" pitchFamily="34" charset="0"/>
                <a:ea typeface="ＭＳ Ｐゴシック" pitchFamily="34" charset="-128"/>
              </a:rPr>
              <a:t>Journal</a:t>
            </a:r>
            <a:r>
              <a:rPr lang="en-GB" altLang="en-US" sz="4400" kern="0">
                <a:solidFill>
                  <a:schemeClr val="accent1">
                    <a:lumMod val="75000"/>
                  </a:schemeClr>
                </a:solidFill>
                <a:latin typeface="Arial" panose="020B0604020202020204" pitchFamily="34" charset="0"/>
                <a:ea typeface="ＭＳ Ｐゴシック" pitchFamily="34" charset="-128"/>
              </a:rPr>
              <a:t> from an Article - Print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87CF7144-146C-1C20-5121-7CC2CAF69A4A}"/>
              </a:ext>
            </a:extLst>
          </p:cNvPr>
          <p:cNvSpPr>
            <a:spLocks noGrp="1"/>
          </p:cNvSpPr>
          <p:nvPr>
            <p:ph idx="1"/>
          </p:nvPr>
        </p:nvSpPr>
        <p:spPr>
          <a:xfrm>
            <a:off x="5862258" y="1825625"/>
            <a:ext cx="5977808" cy="3575934"/>
          </a:xfrm>
        </p:spPr>
        <p:txBody>
          <a:bodyPr vert="horz" lIns="91440" tIns="45720" rIns="91440" bIns="45720" rtlCol="0" anchor="t">
            <a:normAutofit lnSpcReduction="10000"/>
          </a:bodyPr>
          <a:lstStyle/>
          <a:p>
            <a:pPr marL="0" indent="0">
              <a:buNone/>
              <a:defRPr/>
            </a:pPr>
            <a:r>
              <a:rPr lang="en-GB" sz="2400">
                <a:solidFill>
                  <a:schemeClr val="accent1">
                    <a:lumMod val="75000"/>
                  </a:schemeClr>
                </a:solidFill>
                <a:latin typeface="Arial"/>
                <a:cs typeface="Arial"/>
              </a:rPr>
              <a:t>• </a:t>
            </a:r>
            <a:r>
              <a:rPr lang="en-GB" sz="2800">
                <a:solidFill>
                  <a:schemeClr val="accent1">
                    <a:lumMod val="75000"/>
                  </a:schemeClr>
                </a:solidFill>
                <a:latin typeface="Arial"/>
                <a:cs typeface="Arial"/>
              </a:rPr>
              <a:t>Author’s surname and </a:t>
            </a:r>
            <a:r>
              <a:rPr lang="en-GB">
                <a:solidFill>
                  <a:schemeClr val="accent1">
                    <a:lumMod val="75000"/>
                  </a:schemeClr>
                </a:solidFill>
                <a:latin typeface="Arial"/>
                <a:cs typeface="Arial"/>
              </a:rPr>
              <a:t>initials</a:t>
            </a:r>
            <a:endParaRPr lang="en-GB" sz="2800">
              <a:solidFill>
                <a:schemeClr val="accent1">
                  <a:lumMod val="75000"/>
                </a:schemeClr>
              </a:solidFill>
              <a:latin typeface="Arial"/>
              <a:cs typeface="Arial"/>
            </a:endParaRPr>
          </a:p>
          <a:p>
            <a:pPr marL="0" indent="0">
              <a:buNone/>
              <a:defRPr/>
            </a:pPr>
            <a:r>
              <a:rPr lang="en-GB" sz="2800">
                <a:solidFill>
                  <a:schemeClr val="accent1">
                    <a:lumMod val="75000"/>
                  </a:schemeClr>
                </a:solidFill>
                <a:latin typeface="Arial" panose="020B0604020202020204" pitchFamily="34" charset="0"/>
              </a:rPr>
              <a:t>• Publication year in round brackets</a:t>
            </a:r>
          </a:p>
          <a:p>
            <a:pPr marL="0" indent="0">
              <a:buNone/>
              <a:defRPr/>
            </a:pPr>
            <a:r>
              <a:rPr lang="en-GB" sz="2800">
                <a:solidFill>
                  <a:schemeClr val="accent1">
                    <a:lumMod val="75000"/>
                  </a:schemeClr>
                </a:solidFill>
                <a:latin typeface="Arial" panose="020B0604020202020204" pitchFamily="34" charset="0"/>
              </a:rPr>
              <a:t>• Article title enclosed in single quotation marks</a:t>
            </a:r>
          </a:p>
          <a:p>
            <a:pPr marL="0" indent="0">
              <a:buNone/>
              <a:defRPr/>
            </a:pPr>
            <a:r>
              <a:rPr lang="en-GB" sz="2800">
                <a:solidFill>
                  <a:schemeClr val="accent1">
                    <a:lumMod val="75000"/>
                  </a:schemeClr>
                </a:solidFill>
                <a:latin typeface="Arial" panose="020B0604020202020204" pitchFamily="34" charset="0"/>
              </a:rPr>
              <a:t>• Journal title in italics</a:t>
            </a:r>
          </a:p>
          <a:p>
            <a:pPr marL="0" indent="0">
              <a:buNone/>
              <a:defRPr/>
            </a:pPr>
            <a:r>
              <a:rPr lang="en-GB" sz="2800">
                <a:solidFill>
                  <a:schemeClr val="accent1">
                    <a:lumMod val="75000"/>
                  </a:schemeClr>
                </a:solidFill>
                <a:latin typeface="Arial" panose="020B0604020202020204" pitchFamily="34" charset="0"/>
              </a:rPr>
              <a:t>• Volume, issue/part</a:t>
            </a:r>
          </a:p>
          <a:p>
            <a:pPr marL="0" indent="0">
              <a:buNone/>
              <a:defRPr/>
            </a:pPr>
            <a:r>
              <a:rPr lang="en-GB" sz="2800">
                <a:solidFill>
                  <a:schemeClr val="accent1">
                    <a:lumMod val="75000"/>
                  </a:schemeClr>
                </a:solidFill>
                <a:latin typeface="Arial" panose="020B0604020202020204" pitchFamily="34" charset="0"/>
              </a:rPr>
              <a:t>• Page number range of whole article</a:t>
            </a:r>
          </a:p>
          <a:p>
            <a:pPr marL="0" indent="0">
              <a:buNone/>
            </a:pPr>
            <a:endParaRPr lang="en-GB"/>
          </a:p>
        </p:txBody>
      </p:sp>
      <p:sp>
        <p:nvSpPr>
          <p:cNvPr id="4" name="Content Placeholder 2">
            <a:extLst>
              <a:ext uri="{FF2B5EF4-FFF2-40B4-BE49-F238E27FC236}">
                <a16:creationId xmlns:a16="http://schemas.microsoft.com/office/drawing/2014/main" id="{940CC1A2-8208-080F-9F0B-35C1D81ACACA}"/>
              </a:ext>
            </a:extLst>
          </p:cNvPr>
          <p:cNvSpPr txBox="1">
            <a:spLocks/>
          </p:cNvSpPr>
          <p:nvPr/>
        </p:nvSpPr>
        <p:spPr>
          <a:xfrm>
            <a:off x="281426" y="1825625"/>
            <a:ext cx="5977808" cy="3575934"/>
          </a:xfrm>
          <a:prstGeom prst="rect">
            <a:avLst/>
          </a:prstGeom>
        </p:spPr>
        <p:txBody>
          <a:bodyPr vert="horz" lIns="91440" tIns="45720" rIns="91440" bIns="4572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cy-GB" altLang="en-US" sz="2800" kern="0">
                <a:solidFill>
                  <a:srgbClr val="000000"/>
                </a:solidFill>
                <a:latin typeface="Arial"/>
                <a:ea typeface="ＭＳ Ｐゴシック"/>
                <a:cs typeface="Arial"/>
              </a:rPr>
              <a:t>Cyfenw a </a:t>
            </a:r>
            <a:r>
              <a:rPr lang="cy-GB" altLang="en-US" kern="0">
                <a:solidFill>
                  <a:srgbClr val="000000"/>
                </a:solidFill>
                <a:latin typeface="Arial"/>
                <a:ea typeface="ＭＳ Ｐゴシック"/>
                <a:cs typeface="Arial"/>
              </a:rPr>
              <a:t>blaenlythrennau yr</a:t>
            </a:r>
            <a:r>
              <a:rPr lang="cy-GB" altLang="en-US" sz="2800" kern="0">
                <a:solidFill>
                  <a:srgbClr val="000000"/>
                </a:solidFill>
                <a:latin typeface="Arial"/>
                <a:ea typeface="ＭＳ Ｐゴシック"/>
                <a:cs typeface="Arial"/>
              </a:rPr>
              <a:t> awdur</a:t>
            </a:r>
          </a:p>
          <a:p>
            <a:pPr>
              <a:defRPr/>
            </a:pPr>
            <a:r>
              <a:rPr lang="cy-GB" altLang="en-US" sz="2800" kern="0">
                <a:solidFill>
                  <a:srgbClr val="000000"/>
                </a:solidFill>
                <a:latin typeface="Arial" panose="020B0604020202020204" pitchFamily="34" charset="0"/>
                <a:ea typeface="ＭＳ Ｐゴシック" pitchFamily="34" charset="-128"/>
              </a:rPr>
              <a:t>Blwyddyn gyhoeddi mewn cromfachau crwn</a:t>
            </a:r>
          </a:p>
          <a:p>
            <a:pPr>
              <a:defRPr/>
            </a:pPr>
            <a:r>
              <a:rPr lang="cy-GB" altLang="en-US" sz="2800" kern="0">
                <a:solidFill>
                  <a:srgbClr val="000000"/>
                </a:solidFill>
                <a:latin typeface="Arial"/>
                <a:ea typeface="ＭＳ Ｐゴシック"/>
                <a:cs typeface="Arial"/>
              </a:rPr>
              <a:t>Teitl yr erthygl o fewn </a:t>
            </a:r>
            <a:r>
              <a:rPr lang="cy-GB" altLang="en-US" kern="0">
                <a:solidFill>
                  <a:srgbClr val="000000"/>
                </a:solidFill>
                <a:latin typeface="Arial"/>
                <a:ea typeface="ＭＳ Ｐゴシック"/>
                <a:cs typeface="Arial"/>
              </a:rPr>
              <a:t>dyfynodau</a:t>
            </a:r>
            <a:r>
              <a:rPr lang="cy-GB" altLang="en-US" sz="2800" kern="0">
                <a:solidFill>
                  <a:srgbClr val="000000"/>
                </a:solidFill>
                <a:latin typeface="Arial"/>
                <a:ea typeface="ＭＳ Ｐゴシック"/>
                <a:cs typeface="Arial"/>
              </a:rPr>
              <a:t> sengl</a:t>
            </a:r>
          </a:p>
          <a:p>
            <a:pPr>
              <a:defRPr/>
            </a:pPr>
            <a:r>
              <a:rPr lang="cy-GB" altLang="en-US" sz="2800" kern="0">
                <a:solidFill>
                  <a:srgbClr val="000000"/>
                </a:solidFill>
                <a:latin typeface="Arial" panose="020B0604020202020204" pitchFamily="34" charset="0"/>
                <a:ea typeface="ＭＳ Ｐゴシック" pitchFamily="34" charset="-128"/>
              </a:rPr>
              <a:t>Teitl y siwrnal mewn italig</a:t>
            </a:r>
          </a:p>
          <a:p>
            <a:pPr>
              <a:defRPr/>
            </a:pPr>
            <a:r>
              <a:rPr lang="cy-GB" altLang="en-US" sz="2800" kern="0">
                <a:solidFill>
                  <a:srgbClr val="000000"/>
                </a:solidFill>
                <a:latin typeface="Arial" panose="020B0604020202020204" pitchFamily="34" charset="0"/>
                <a:ea typeface="ＭＳ Ｐゴシック" pitchFamily="34" charset="-128"/>
              </a:rPr>
              <a:t>Cyfrol, argraffiad/rhan</a:t>
            </a:r>
          </a:p>
          <a:p>
            <a:pPr>
              <a:defRPr/>
            </a:pPr>
            <a:r>
              <a:rPr lang="cy-GB" altLang="en-US" sz="2800" kern="0">
                <a:solidFill>
                  <a:srgbClr val="000000"/>
                </a:solidFill>
                <a:latin typeface="Arial" panose="020B0604020202020204" pitchFamily="34" charset="0"/>
                <a:ea typeface="ＭＳ Ｐゴシック" pitchFamily="34" charset="-128"/>
              </a:rPr>
              <a:t>Tudalennau’r erthygl gyfan</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147956321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FBB25-D369-8EA9-84AD-ED8913711E89}"/>
              </a:ext>
            </a:extLst>
          </p:cNvPr>
          <p:cNvSpPr>
            <a:spLocks noGrp="1"/>
          </p:cNvSpPr>
          <p:nvPr>
            <p:ph type="title"/>
          </p:nvPr>
        </p:nvSpPr>
        <p:spPr/>
        <p:txBody>
          <a:bodyPr/>
          <a:lstStyle/>
          <a:p>
            <a:pPr algn="ctr"/>
            <a:r>
              <a:rPr lang="en-US" sz="4400">
                <a:latin typeface="Arial" panose="020B0604020202020204" pitchFamily="34" charset="0"/>
              </a:rPr>
              <a:t>Esiampl – </a:t>
            </a:r>
            <a:r>
              <a:rPr lang="en-US" sz="4400" err="1">
                <a:latin typeface="Arial" panose="020B0604020202020204" pitchFamily="34" charset="0"/>
              </a:rPr>
              <a:t>erthygl</a:t>
            </a:r>
            <a:r>
              <a:rPr lang="en-US" sz="4400">
                <a:latin typeface="Arial" panose="020B0604020202020204" pitchFamily="34" charset="0"/>
              </a:rPr>
              <a:t> o </a:t>
            </a:r>
            <a:r>
              <a:rPr lang="en-US" sz="4400" err="1">
                <a:latin typeface="Arial" panose="020B0604020202020204" pitchFamily="34" charset="0"/>
              </a:rPr>
              <a:t>siwrnal</a:t>
            </a:r>
            <a:r>
              <a:rPr lang="en-US" sz="4400">
                <a:latin typeface="Arial" panose="020B0604020202020204" pitchFamily="34" charset="0"/>
              </a:rPr>
              <a:t> (print)</a:t>
            </a:r>
            <a:br>
              <a:rPr lang="en-US" sz="4400"/>
            </a:br>
            <a:r>
              <a:rPr lang="en-US" sz="4400">
                <a:solidFill>
                  <a:schemeClr val="accent1">
                    <a:lumMod val="75000"/>
                  </a:schemeClr>
                </a:solidFill>
                <a:latin typeface="Arial" panose="020B0604020202020204" pitchFamily="34" charset="0"/>
              </a:rPr>
              <a:t>Example – journal article (print)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47455185-2081-210F-C580-835371DBD44C}"/>
              </a:ext>
            </a:extLst>
          </p:cNvPr>
          <p:cNvSpPr>
            <a:spLocks noGrp="1"/>
          </p:cNvSpPr>
          <p:nvPr>
            <p:ph idx="1"/>
          </p:nvPr>
        </p:nvSpPr>
        <p:spPr/>
        <p:txBody>
          <a:bodyPr>
            <a:normAutofit fontScale="92500" lnSpcReduction="20000"/>
          </a:bodyPr>
          <a:lstStyle/>
          <a:p>
            <a:pPr marL="0" indent="0">
              <a:buNone/>
            </a:pPr>
            <a:r>
              <a:rPr lang="en-US" sz="2800" b="1">
                <a:latin typeface="Arial" panose="020B0604020202020204" pitchFamily="34" charset="0"/>
              </a:rPr>
              <a:t>Yn  </a:t>
            </a:r>
            <a:r>
              <a:rPr lang="en-US" sz="2800" b="1" err="1">
                <a:latin typeface="Arial" panose="020B0604020202020204" pitchFamily="34" charset="0"/>
              </a:rPr>
              <a:t>Rhestr</a:t>
            </a:r>
            <a:r>
              <a:rPr lang="en-US" sz="2800" b="1">
                <a:latin typeface="Arial" panose="020B0604020202020204" pitchFamily="34" charset="0"/>
              </a:rPr>
              <a:t> </a:t>
            </a:r>
            <a:r>
              <a:rPr lang="en-US" sz="2800" b="1" err="1">
                <a:latin typeface="Arial" panose="020B0604020202020204" pitchFamily="34" charset="0"/>
              </a:rPr>
              <a:t>Cyfeirnodi</a:t>
            </a:r>
            <a:r>
              <a:rPr lang="en-US" sz="2800" b="1">
                <a:latin typeface="Arial" panose="020B0604020202020204" pitchFamily="34" charset="0"/>
              </a:rPr>
              <a:t>/ </a:t>
            </a:r>
            <a:r>
              <a:rPr lang="en-US" sz="2800" b="1">
                <a:solidFill>
                  <a:schemeClr val="accent1">
                    <a:lumMod val="75000"/>
                  </a:schemeClr>
                </a:solidFill>
                <a:latin typeface="Arial" panose="020B0604020202020204" pitchFamily="34" charset="0"/>
              </a:rPr>
              <a:t>In Reference List</a:t>
            </a:r>
          </a:p>
          <a:p>
            <a:pPr marL="0" indent="0">
              <a:buNone/>
            </a:pPr>
            <a:endParaRPr lang="en-US">
              <a:latin typeface="Arial" panose="020B0604020202020204" pitchFamily="34" charset="0"/>
              <a:cs typeface="Arial" panose="020B0604020202020204" pitchFamily="34" charset="0"/>
            </a:endParaRPr>
          </a:p>
          <a:p>
            <a:pPr marL="0" indent="0">
              <a:buNone/>
            </a:pPr>
            <a:r>
              <a:rPr lang="en-US" err="1">
                <a:latin typeface="Arial" panose="020B0604020202020204" pitchFamily="34" charset="0"/>
                <a:cs typeface="Arial" panose="020B0604020202020204" pitchFamily="34" charset="0"/>
              </a:rPr>
              <a:t>Ribot</a:t>
            </a:r>
            <a:r>
              <a:rPr lang="en-US">
                <a:latin typeface="Arial" panose="020B0604020202020204" pitchFamily="34" charset="0"/>
                <a:cs typeface="Arial" panose="020B0604020202020204" pitchFamily="34" charset="0"/>
              </a:rPr>
              <a:t>, K., Hoff, E. and Burridge, A. (2018) ‘Language use contributes to expressive language growth: evidence from bilingual children’, </a:t>
            </a:r>
            <a:r>
              <a:rPr lang="en-US" i="1">
                <a:latin typeface="Arial" panose="020B0604020202020204" pitchFamily="34" charset="0"/>
                <a:cs typeface="Arial" panose="020B0604020202020204" pitchFamily="34" charset="0"/>
              </a:rPr>
              <a:t>Child Development</a:t>
            </a:r>
            <a:r>
              <a:rPr lang="en-US">
                <a:latin typeface="Arial" panose="020B0604020202020204" pitchFamily="34" charset="0"/>
                <a:cs typeface="Arial" panose="020B0604020202020204" pitchFamily="34" charset="0"/>
              </a:rPr>
              <a:t>, 89(3), pp.929-940.</a:t>
            </a:r>
          </a:p>
          <a:p>
            <a:pPr marL="0" indent="0">
              <a:buNone/>
            </a:pPr>
            <a:endParaRPr lang="en-US">
              <a:latin typeface="Arial" panose="020B0604020202020204" pitchFamily="34" charset="0"/>
              <a:cs typeface="Arial" panose="020B0604020202020204" pitchFamily="34" charset="0"/>
            </a:endParaRPr>
          </a:p>
          <a:p>
            <a:pPr marL="0" indent="0">
              <a:buNone/>
            </a:pPr>
            <a:r>
              <a:rPr lang="en-GB" b="0" i="0">
                <a:solidFill>
                  <a:srgbClr val="333333"/>
                </a:solidFill>
                <a:effectLst/>
                <a:latin typeface="Arial" panose="020B0604020202020204" pitchFamily="34" charset="0"/>
                <a:cs typeface="Arial" panose="020B0604020202020204" pitchFamily="34" charset="0"/>
              </a:rPr>
              <a:t>Norrie, C., Hammond, J., </a:t>
            </a:r>
            <a:r>
              <a:rPr lang="en-GB" b="0" i="0" err="1">
                <a:solidFill>
                  <a:srgbClr val="333333"/>
                </a:solidFill>
                <a:effectLst/>
                <a:latin typeface="Arial" panose="020B0604020202020204" pitchFamily="34" charset="0"/>
                <a:cs typeface="Arial" panose="020B0604020202020204" pitchFamily="34" charset="0"/>
              </a:rPr>
              <a:t>D’Avray</a:t>
            </a:r>
            <a:r>
              <a:rPr lang="en-GB" b="0" i="0">
                <a:solidFill>
                  <a:srgbClr val="333333"/>
                </a:solidFill>
                <a:effectLst/>
                <a:latin typeface="Arial" panose="020B0604020202020204" pitchFamily="34" charset="0"/>
                <a:cs typeface="Arial" panose="020B0604020202020204" pitchFamily="34" charset="0"/>
              </a:rPr>
              <a:t>, L., </a:t>
            </a:r>
            <a:r>
              <a:rPr lang="en-GB" b="0" i="0" err="1">
                <a:solidFill>
                  <a:srgbClr val="333333"/>
                </a:solidFill>
                <a:effectLst/>
                <a:latin typeface="Arial" panose="020B0604020202020204" pitchFamily="34" charset="0"/>
                <a:cs typeface="Arial" panose="020B0604020202020204" pitchFamily="34" charset="0"/>
              </a:rPr>
              <a:t>Collington</a:t>
            </a:r>
            <a:r>
              <a:rPr lang="en-GB" b="0" i="0">
                <a:solidFill>
                  <a:srgbClr val="333333"/>
                </a:solidFill>
                <a:effectLst/>
                <a:latin typeface="Arial" panose="020B0604020202020204" pitchFamily="34" charset="0"/>
                <a:cs typeface="Arial" panose="020B0604020202020204" pitchFamily="34" charset="0"/>
              </a:rPr>
              <a:t>, V. and Fook, J. (2012) 'Doing it differently? A review of literature on teaching reflective practice across health and social care professions', </a:t>
            </a:r>
            <a:r>
              <a:rPr lang="en-GB" b="0" i="1">
                <a:solidFill>
                  <a:srgbClr val="333333"/>
                </a:solidFill>
                <a:effectLst/>
                <a:latin typeface="Arial" panose="020B0604020202020204" pitchFamily="34" charset="0"/>
                <a:cs typeface="Arial" panose="020B0604020202020204" pitchFamily="34" charset="0"/>
              </a:rPr>
              <a:t>Reflective Practice</a:t>
            </a:r>
            <a:r>
              <a:rPr lang="en-GB" b="0" i="0">
                <a:solidFill>
                  <a:srgbClr val="333333"/>
                </a:solidFill>
                <a:effectLst/>
                <a:latin typeface="Arial" panose="020B0604020202020204" pitchFamily="34" charset="0"/>
                <a:cs typeface="Arial" panose="020B0604020202020204" pitchFamily="34" charset="0"/>
              </a:rPr>
              <a:t>, 13(4), pp. 565–578.</a:t>
            </a:r>
          </a:p>
        </p:txBody>
      </p:sp>
    </p:spTree>
    <p:extLst>
      <p:ext uri="{BB962C8B-B14F-4D97-AF65-F5344CB8AC3E}">
        <p14:creationId xmlns:p14="http://schemas.microsoft.com/office/powerpoint/2010/main" val="293687046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20DAD-5362-BA0D-33A4-04579BA30CF9}"/>
              </a:ext>
            </a:extLst>
          </p:cNvPr>
          <p:cNvSpPr>
            <a:spLocks noGrp="1"/>
          </p:cNvSpPr>
          <p:nvPr>
            <p:ph type="title"/>
          </p:nvPr>
        </p:nvSpPr>
        <p:spPr/>
        <p:txBody>
          <a:bodyPr/>
          <a:lstStyle/>
          <a:p>
            <a:pPr algn="ctr"/>
            <a:r>
              <a:rPr lang="fr-FR" altLang="en-US" sz="4400" kern="0" err="1">
                <a:solidFill>
                  <a:srgbClr val="000000"/>
                </a:solidFill>
                <a:latin typeface="Arial" panose="020B0604020202020204" pitchFamily="34" charset="0"/>
                <a:ea typeface="ＭＳ Ｐゴシック" pitchFamily="34" charset="-128"/>
              </a:rPr>
              <a:t>Erthygl</a:t>
            </a:r>
            <a:r>
              <a:rPr lang="fr-FR" altLang="en-US" sz="4400" kern="0">
                <a:solidFill>
                  <a:srgbClr val="000000"/>
                </a:solidFill>
                <a:latin typeface="Arial" panose="020B0604020202020204" pitchFamily="34" charset="0"/>
                <a:ea typeface="ＭＳ Ｐゴシック" pitchFamily="34" charset="-128"/>
              </a:rPr>
              <a:t> o </a:t>
            </a:r>
            <a:r>
              <a:rPr lang="fr-FR" altLang="en-US" sz="4400" kern="0" err="1">
                <a:solidFill>
                  <a:srgbClr val="000000"/>
                </a:solidFill>
                <a:latin typeface="Arial" panose="020B0604020202020204" pitchFamily="34" charset="0"/>
                <a:ea typeface="ＭＳ Ｐゴシック" pitchFamily="34" charset="-128"/>
              </a:rPr>
              <a:t>Siwrnal</a:t>
            </a:r>
            <a:r>
              <a:rPr lang="fr-FR" altLang="en-US" sz="4400" kern="0">
                <a:solidFill>
                  <a:srgbClr val="000000"/>
                </a:solidFill>
                <a:latin typeface="Arial" panose="020B0604020202020204" pitchFamily="34" charset="0"/>
                <a:ea typeface="ＭＳ Ｐゴシック" pitchFamily="34" charset="-128"/>
              </a:rPr>
              <a:t> - </a:t>
            </a:r>
            <a:r>
              <a:rPr lang="fr-FR" altLang="en-US" sz="4400" kern="0" err="1">
                <a:solidFill>
                  <a:srgbClr val="000000"/>
                </a:solidFill>
                <a:latin typeface="Arial" panose="020B0604020202020204" pitchFamily="34" charset="0"/>
                <a:ea typeface="ＭＳ Ｐゴシック" pitchFamily="34" charset="-128"/>
              </a:rPr>
              <a:t>Electroneg</a:t>
            </a:r>
            <a:br>
              <a:rPr lang="fr-FR" altLang="en-US" sz="4400" kern="0">
                <a:solidFill>
                  <a:srgbClr val="000000"/>
                </a:solidFill>
                <a:latin typeface="Arial" panose="020B0604020202020204" pitchFamily="34" charset="0"/>
                <a:ea typeface="ＭＳ Ｐゴシック" pitchFamily="34" charset="-128"/>
              </a:rPr>
            </a:br>
            <a:r>
              <a:rPr lang="fr-FR" altLang="en-US" sz="4400" kern="0">
                <a:solidFill>
                  <a:schemeClr val="accent1">
                    <a:lumMod val="75000"/>
                  </a:schemeClr>
                </a:solidFill>
                <a:latin typeface="Arial" panose="020B0604020202020204" pitchFamily="34" charset="0"/>
                <a:ea typeface="ＭＳ Ｐゴシック" pitchFamily="34" charset="-128"/>
              </a:rPr>
              <a:t>Journal Article - </a:t>
            </a:r>
            <a:r>
              <a:rPr lang="fr-FR" altLang="en-US" sz="4400" kern="0" err="1">
                <a:solidFill>
                  <a:schemeClr val="accent1">
                    <a:lumMod val="75000"/>
                  </a:schemeClr>
                </a:solidFill>
                <a:latin typeface="Arial" panose="020B0604020202020204" pitchFamily="34" charset="0"/>
                <a:ea typeface="ＭＳ Ｐゴシック" pitchFamily="34" charset="-128"/>
              </a:rPr>
              <a:t>Electronic</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58FCBD0A-EEF5-507E-6747-2A02C490185E}"/>
              </a:ext>
            </a:extLst>
          </p:cNvPr>
          <p:cNvSpPr>
            <a:spLocks noGrp="1"/>
          </p:cNvSpPr>
          <p:nvPr>
            <p:ph idx="1"/>
          </p:nvPr>
        </p:nvSpPr>
        <p:spPr>
          <a:xfrm>
            <a:off x="7073978" y="1825625"/>
            <a:ext cx="4766088" cy="3575934"/>
          </a:xfrm>
        </p:spPr>
        <p:txBody>
          <a:bodyPr/>
          <a:lstStyle/>
          <a:p>
            <a:pPr marL="0" indent="0">
              <a:buNone/>
              <a:defRPr/>
            </a:pPr>
            <a:r>
              <a:rPr lang="en-GB" sz="2800">
                <a:solidFill>
                  <a:schemeClr val="accent1">
                    <a:lumMod val="75000"/>
                  </a:schemeClr>
                </a:solidFill>
                <a:latin typeface="Arial" panose="020B0604020202020204" pitchFamily="34" charset="0"/>
              </a:rPr>
              <a:t>Same as previous slide plus:</a:t>
            </a:r>
          </a:p>
          <a:p>
            <a:pPr marL="0" indent="0">
              <a:buNone/>
              <a:defRPr/>
            </a:pPr>
            <a:endParaRPr lang="en-GB" sz="2800">
              <a:solidFill>
                <a:schemeClr val="accent1">
                  <a:lumMod val="75000"/>
                </a:schemeClr>
              </a:solidFill>
              <a:latin typeface="Arial" panose="020B0604020202020204" pitchFamily="34" charset="0"/>
            </a:endParaRPr>
          </a:p>
          <a:p>
            <a:pPr marL="0" indent="0">
              <a:buNone/>
              <a:defRPr/>
            </a:pPr>
            <a:r>
              <a:rPr lang="en-GB" sz="2800">
                <a:solidFill>
                  <a:schemeClr val="accent1">
                    <a:lumMod val="75000"/>
                  </a:schemeClr>
                </a:solidFill>
                <a:latin typeface="Arial" panose="020B0604020202020204" pitchFamily="34" charset="0"/>
              </a:rPr>
              <a:t>• DOI (Digital Object Identifier) or URL if no DOI is available, if using th</a:t>
            </a:r>
            <a:r>
              <a:rPr lang="en-GB">
                <a:solidFill>
                  <a:schemeClr val="accent1">
                    <a:lumMod val="75000"/>
                  </a:schemeClr>
                </a:solidFill>
                <a:latin typeface="Arial" panose="020B0604020202020204" pitchFamily="34" charset="0"/>
              </a:rPr>
              <a:t>e URL – accessed date is also needed</a:t>
            </a:r>
            <a:endParaRPr lang="en-GB" sz="2800">
              <a:solidFill>
                <a:schemeClr val="accent1">
                  <a:lumMod val="75000"/>
                </a:schemeClr>
              </a:solidFill>
              <a:latin typeface="Arial" panose="020B0604020202020204" pitchFamily="34" charset="0"/>
            </a:endParaRPr>
          </a:p>
          <a:p>
            <a:pPr marL="0" indent="0">
              <a:buNone/>
            </a:pPr>
            <a:endParaRPr lang="en-GB"/>
          </a:p>
        </p:txBody>
      </p:sp>
      <p:sp>
        <p:nvSpPr>
          <p:cNvPr id="4" name="Content Placeholder 2">
            <a:extLst>
              <a:ext uri="{FF2B5EF4-FFF2-40B4-BE49-F238E27FC236}">
                <a16:creationId xmlns:a16="http://schemas.microsoft.com/office/drawing/2014/main" id="{2D95777F-6921-9DE7-7FB4-2BCF54FF8DC1}"/>
              </a:ext>
            </a:extLst>
          </p:cNvPr>
          <p:cNvSpPr txBox="1">
            <a:spLocks/>
          </p:cNvSpPr>
          <p:nvPr/>
        </p:nvSpPr>
        <p:spPr>
          <a:xfrm>
            <a:off x="351934" y="1825625"/>
            <a:ext cx="5290220"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cy-GB" altLang="en-US" sz="2800" kern="0">
                <a:solidFill>
                  <a:srgbClr val="000000"/>
                </a:solidFill>
                <a:latin typeface="Arial" panose="020B0604020202020204" pitchFamily="34" charset="0"/>
                <a:ea typeface="ＭＳ Ｐゴシック" pitchFamily="34" charset="-128"/>
              </a:rPr>
              <a:t>Yr un fath â'r sleidiau blaenorol yn ogystal â:</a:t>
            </a:r>
          </a:p>
          <a:p>
            <a:pPr>
              <a:defRPr/>
            </a:pPr>
            <a:endParaRPr lang="cy-GB" altLang="en-US" sz="2800" kern="0">
              <a:solidFill>
                <a:srgbClr val="000000"/>
              </a:solidFill>
              <a:latin typeface="Arial" panose="020B0604020202020204" pitchFamily="34" charset="0"/>
              <a:ea typeface="ＭＳ Ｐゴシック" pitchFamily="34" charset="-128"/>
            </a:endParaRPr>
          </a:p>
          <a:p>
            <a:pPr marL="0" indent="0">
              <a:buNone/>
              <a:defRPr/>
            </a:pPr>
            <a:r>
              <a:rPr lang="cy-GB" altLang="en-US" sz="2800" kern="0">
                <a:solidFill>
                  <a:srgbClr val="000000"/>
                </a:solidFill>
                <a:latin typeface="Arial" panose="020B0604020202020204" pitchFamily="34" charset="0"/>
                <a:ea typeface="ＭＳ Ｐゴシック" pitchFamily="34" charset="-128"/>
              </a:rPr>
              <a:t>DOI (Adnabod Gwrthrych Digidol) neu URL os nad oes DOI ar gael, os rwyt yn defnyddio URL – angen dyddiad darllenwyd hefyd</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64536883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39B71-135B-3EDA-A27A-261BE0608A41}"/>
              </a:ext>
            </a:extLst>
          </p:cNvPr>
          <p:cNvSpPr>
            <a:spLocks noGrp="1"/>
          </p:cNvSpPr>
          <p:nvPr>
            <p:ph type="title"/>
          </p:nvPr>
        </p:nvSpPr>
        <p:spPr/>
        <p:txBody>
          <a:bodyPr/>
          <a:lstStyle/>
          <a:p>
            <a:pPr algn="ctr"/>
            <a:r>
              <a:rPr lang="fr-FR" sz="4400">
                <a:latin typeface="Arial" panose="020B0604020202020204" pitchFamily="34" charset="0"/>
              </a:rPr>
              <a:t>Esiampl – </a:t>
            </a:r>
            <a:r>
              <a:rPr lang="fr-FR" sz="4400" err="1">
                <a:latin typeface="Arial" panose="020B0604020202020204" pitchFamily="34" charset="0"/>
              </a:rPr>
              <a:t>erthygl</a:t>
            </a:r>
            <a:r>
              <a:rPr lang="fr-FR" sz="4400">
                <a:latin typeface="Arial" panose="020B0604020202020204" pitchFamily="34" charset="0"/>
              </a:rPr>
              <a:t> o </a:t>
            </a:r>
            <a:r>
              <a:rPr lang="fr-FR" sz="4400" err="1">
                <a:latin typeface="Arial" panose="020B0604020202020204" pitchFamily="34" charset="0"/>
              </a:rPr>
              <a:t>siwrnal</a:t>
            </a:r>
            <a:r>
              <a:rPr lang="fr-FR" sz="4400">
                <a:latin typeface="Arial" panose="020B0604020202020204" pitchFamily="34" charset="0"/>
              </a:rPr>
              <a:t> (</a:t>
            </a:r>
            <a:r>
              <a:rPr lang="fr-FR" sz="4400" err="1">
                <a:latin typeface="Arial" panose="020B0604020202020204" pitchFamily="34" charset="0"/>
              </a:rPr>
              <a:t>gyda</a:t>
            </a:r>
            <a:r>
              <a:rPr lang="fr-FR" sz="4400">
                <a:latin typeface="Arial" panose="020B0604020202020204" pitchFamily="34" charset="0"/>
              </a:rPr>
              <a:t> url)</a:t>
            </a:r>
            <a:br>
              <a:rPr lang="fr-FR" sz="4400">
                <a:latin typeface="Arial" panose="020B0604020202020204" pitchFamily="34" charset="0"/>
              </a:rPr>
            </a:br>
            <a:r>
              <a:rPr lang="fr-FR" sz="4400">
                <a:solidFill>
                  <a:schemeClr val="accent1">
                    <a:lumMod val="75000"/>
                  </a:schemeClr>
                </a:solidFill>
                <a:latin typeface="Arial" panose="020B0604020202020204" pitchFamily="34" charset="0"/>
              </a:rPr>
              <a:t>Example – journal article (</a:t>
            </a:r>
            <a:r>
              <a:rPr lang="fr-FR" sz="4400" err="1">
                <a:solidFill>
                  <a:schemeClr val="accent1">
                    <a:lumMod val="75000"/>
                  </a:schemeClr>
                </a:solidFill>
                <a:latin typeface="Arial" panose="020B0604020202020204" pitchFamily="34" charset="0"/>
              </a:rPr>
              <a:t>with</a:t>
            </a:r>
            <a:r>
              <a:rPr lang="fr-FR" sz="4400">
                <a:solidFill>
                  <a:schemeClr val="accent1">
                    <a:lumMod val="75000"/>
                  </a:schemeClr>
                </a:solidFill>
                <a:latin typeface="Arial" panose="020B0604020202020204" pitchFamily="34" charset="0"/>
              </a:rPr>
              <a:t> url)</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05271413-9ED2-F7D0-95EE-133E9776958E}"/>
              </a:ext>
            </a:extLst>
          </p:cNvPr>
          <p:cNvSpPr>
            <a:spLocks noGrp="1"/>
          </p:cNvSpPr>
          <p:nvPr>
            <p:ph idx="1"/>
          </p:nvPr>
        </p:nvSpPr>
        <p:spPr>
          <a:xfrm>
            <a:off x="358219" y="2678317"/>
            <a:ext cx="11481847" cy="3575934"/>
          </a:xfrm>
        </p:spPr>
        <p:txBody>
          <a:bodyPr vert="horz" lIns="91440" tIns="45720" rIns="91440" bIns="45720" rtlCol="0" anchor="t">
            <a:normAutofit/>
          </a:bodyPr>
          <a:lstStyle/>
          <a:p>
            <a:pPr marL="0" indent="0">
              <a:buNone/>
            </a:pPr>
            <a:r>
              <a:rPr lang="en-US" sz="2800" b="1">
                <a:latin typeface="Arial"/>
                <a:cs typeface="Arial"/>
              </a:rPr>
              <a:t>Yn</a:t>
            </a:r>
            <a:r>
              <a:rPr lang="en-US" b="1">
                <a:latin typeface="Arial"/>
                <a:cs typeface="Arial"/>
              </a:rPr>
              <a:t> </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endParaRPr lang="en-US" b="1" err="1">
              <a:latin typeface="Arial"/>
              <a:cs typeface="Arial"/>
            </a:endParaRPr>
          </a:p>
          <a:p>
            <a:pPr marL="0" indent="0">
              <a:buNone/>
            </a:pPr>
            <a:r>
              <a:rPr lang="en-US">
                <a:latin typeface="Arial"/>
                <a:cs typeface="Arial"/>
              </a:rPr>
              <a:t>Ribot, K., Hoff, E. and Burridge, A. (2018) ‘Language use contributes to expressive language growth: Evidence from bilingual children’, </a:t>
            </a:r>
            <a:r>
              <a:rPr lang="en-US" i="1">
                <a:latin typeface="Arial"/>
                <a:cs typeface="Arial"/>
              </a:rPr>
              <a:t>Child Development</a:t>
            </a:r>
            <a:r>
              <a:rPr lang="en-US">
                <a:latin typeface="Arial"/>
                <a:cs typeface="Arial"/>
              </a:rPr>
              <a:t>, 89(3), pp.929-940. </a:t>
            </a:r>
            <a:r>
              <a:rPr lang="en-GB" err="1">
                <a:latin typeface="Arial"/>
                <a:cs typeface="Arial"/>
              </a:rPr>
              <a:t>Ar</a:t>
            </a:r>
            <a:r>
              <a:rPr lang="en-GB">
                <a:latin typeface="Arial"/>
                <a:cs typeface="Arial"/>
              </a:rPr>
              <a:t> </a:t>
            </a:r>
            <a:r>
              <a:rPr lang="en-GB" err="1">
                <a:latin typeface="Arial"/>
                <a:cs typeface="Arial"/>
              </a:rPr>
              <a:t>gael</a:t>
            </a:r>
            <a:r>
              <a:rPr lang="en-GB">
                <a:latin typeface="Arial"/>
                <a:cs typeface="Arial"/>
              </a:rPr>
              <a:t> </a:t>
            </a:r>
            <a:r>
              <a:rPr lang="en-GB" err="1">
                <a:latin typeface="Arial"/>
                <a:cs typeface="Arial"/>
              </a:rPr>
              <a:t>yn</a:t>
            </a:r>
            <a:r>
              <a:rPr lang="en-GB">
                <a:latin typeface="Arial"/>
                <a:cs typeface="Arial"/>
              </a:rPr>
              <a:t>: </a:t>
            </a:r>
            <a:r>
              <a:rPr lang="en-GB">
                <a:latin typeface="Arial"/>
                <a:cs typeface="Arial"/>
                <a:hlinkClick r:id="rId3"/>
              </a:rPr>
              <a:t>http://www.jstor.org/stable/44376239</a:t>
            </a:r>
            <a:r>
              <a:rPr lang="en-GB">
                <a:latin typeface="Arial"/>
                <a:cs typeface="Arial"/>
              </a:rPr>
              <a:t> (</a:t>
            </a:r>
            <a:r>
              <a:rPr lang="en-GB" err="1">
                <a:latin typeface="Arial"/>
                <a:cs typeface="Arial"/>
              </a:rPr>
              <a:t>Cyrchwyd</a:t>
            </a:r>
            <a:r>
              <a:rPr lang="en-GB">
                <a:latin typeface="Arial"/>
                <a:cs typeface="Arial"/>
              </a:rPr>
              <a:t>: 27 May 2021).</a:t>
            </a:r>
            <a:endParaRPr lang="en-US">
              <a:latin typeface="Arial"/>
              <a:cs typeface="Arial"/>
            </a:endParaRPr>
          </a:p>
          <a:p>
            <a:pPr marL="0" indent="0">
              <a:buNone/>
            </a:pPr>
            <a:endParaRPr lang="en-GB"/>
          </a:p>
        </p:txBody>
      </p:sp>
    </p:spTree>
    <p:extLst>
      <p:ext uri="{BB962C8B-B14F-4D97-AF65-F5344CB8AC3E}">
        <p14:creationId xmlns:p14="http://schemas.microsoft.com/office/powerpoint/2010/main" val="72341940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39B71-135B-3EDA-A27A-261BE0608A41}"/>
              </a:ext>
            </a:extLst>
          </p:cNvPr>
          <p:cNvSpPr>
            <a:spLocks noGrp="1"/>
          </p:cNvSpPr>
          <p:nvPr>
            <p:ph type="title"/>
          </p:nvPr>
        </p:nvSpPr>
        <p:spPr/>
        <p:txBody>
          <a:bodyPr/>
          <a:lstStyle/>
          <a:p>
            <a:pPr algn="ctr"/>
            <a:r>
              <a:rPr lang="fr-FR" sz="4400">
                <a:latin typeface="Arial" panose="020B0604020202020204" pitchFamily="34" charset="0"/>
              </a:rPr>
              <a:t>Esiampl – </a:t>
            </a:r>
            <a:r>
              <a:rPr lang="fr-FR" sz="4400" err="1">
                <a:latin typeface="Arial" panose="020B0604020202020204" pitchFamily="34" charset="0"/>
              </a:rPr>
              <a:t>erthygl</a:t>
            </a:r>
            <a:r>
              <a:rPr lang="fr-FR" sz="4400">
                <a:latin typeface="Arial" panose="020B0604020202020204" pitchFamily="34" charset="0"/>
              </a:rPr>
              <a:t> o </a:t>
            </a:r>
            <a:r>
              <a:rPr lang="fr-FR" sz="4400" err="1">
                <a:latin typeface="Arial" panose="020B0604020202020204" pitchFamily="34" charset="0"/>
              </a:rPr>
              <a:t>siwrnal</a:t>
            </a:r>
            <a:r>
              <a:rPr lang="fr-FR" sz="4400">
                <a:latin typeface="Arial" panose="020B0604020202020204" pitchFamily="34" charset="0"/>
              </a:rPr>
              <a:t> (</a:t>
            </a:r>
            <a:r>
              <a:rPr lang="fr-FR" sz="4400" err="1">
                <a:latin typeface="Arial" panose="020B0604020202020204" pitchFamily="34" charset="0"/>
              </a:rPr>
              <a:t>gyda</a:t>
            </a:r>
            <a:r>
              <a:rPr lang="fr-FR" sz="4400">
                <a:latin typeface="Arial" panose="020B0604020202020204" pitchFamily="34" charset="0"/>
              </a:rPr>
              <a:t> url)</a:t>
            </a:r>
            <a:br>
              <a:rPr lang="fr-FR" sz="4400">
                <a:latin typeface="Arial" panose="020B0604020202020204" pitchFamily="34" charset="0"/>
              </a:rPr>
            </a:br>
            <a:r>
              <a:rPr lang="fr-FR" sz="4400">
                <a:solidFill>
                  <a:schemeClr val="accent1">
                    <a:lumMod val="75000"/>
                  </a:schemeClr>
                </a:solidFill>
                <a:latin typeface="Arial" panose="020B0604020202020204" pitchFamily="34" charset="0"/>
              </a:rPr>
              <a:t>Example – journal article (</a:t>
            </a:r>
            <a:r>
              <a:rPr lang="fr-FR" sz="4400" err="1">
                <a:solidFill>
                  <a:schemeClr val="accent1">
                    <a:lumMod val="75000"/>
                  </a:schemeClr>
                </a:solidFill>
                <a:latin typeface="Arial" panose="020B0604020202020204" pitchFamily="34" charset="0"/>
              </a:rPr>
              <a:t>with</a:t>
            </a:r>
            <a:r>
              <a:rPr lang="fr-FR" sz="4400">
                <a:solidFill>
                  <a:schemeClr val="accent1">
                    <a:lumMod val="75000"/>
                  </a:schemeClr>
                </a:solidFill>
                <a:latin typeface="Arial" panose="020B0604020202020204" pitchFamily="34" charset="0"/>
              </a:rPr>
              <a:t> url)</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05271413-9ED2-F7D0-95EE-133E9776958E}"/>
              </a:ext>
            </a:extLst>
          </p:cNvPr>
          <p:cNvSpPr>
            <a:spLocks noGrp="1"/>
          </p:cNvSpPr>
          <p:nvPr>
            <p:ph idx="1"/>
          </p:nvPr>
        </p:nvSpPr>
        <p:spPr>
          <a:xfrm>
            <a:off x="358219" y="2678317"/>
            <a:ext cx="11481847" cy="3575934"/>
          </a:xfrm>
        </p:spPr>
        <p:txBody>
          <a:bodyPr vert="horz" lIns="91440" tIns="45720" rIns="91440" bIns="45720" rtlCol="0" anchor="t">
            <a:normAutofit/>
          </a:bodyPr>
          <a:lstStyle/>
          <a:p>
            <a:pPr marL="0" indent="0">
              <a:buNone/>
            </a:pPr>
            <a:r>
              <a:rPr lang="en-US" sz="2800" b="1">
                <a:latin typeface="Arial"/>
                <a:cs typeface="Arial"/>
              </a:rPr>
              <a:t> </a:t>
            </a:r>
            <a:r>
              <a:rPr lang="en-US" sz="2800" b="1">
                <a:solidFill>
                  <a:schemeClr val="accent1">
                    <a:lumMod val="75000"/>
                  </a:schemeClr>
                </a:solidFill>
                <a:latin typeface="Arial"/>
                <a:cs typeface="Arial"/>
              </a:rPr>
              <a:t>In Reference List</a:t>
            </a:r>
          </a:p>
          <a:p>
            <a:pPr marL="0" indent="0">
              <a:buNone/>
            </a:pPr>
            <a:endParaRPr lang="en-US">
              <a:latin typeface="Arial" panose="020B0604020202020204" pitchFamily="34" charset="0"/>
            </a:endParaRPr>
          </a:p>
          <a:p>
            <a:pPr marL="0" indent="0">
              <a:buNone/>
            </a:pPr>
            <a:r>
              <a:rPr lang="en-US">
                <a:latin typeface="Arial"/>
                <a:cs typeface="Arial"/>
              </a:rPr>
              <a:t>Ribot, K., Hoff, E. and Burridge, A. (2018) ‘Language use contributes to expressive language growth: Evidence from bilingual children’, </a:t>
            </a:r>
            <a:r>
              <a:rPr lang="en-US" i="1">
                <a:latin typeface="Arial"/>
                <a:cs typeface="Arial"/>
              </a:rPr>
              <a:t>Child Development</a:t>
            </a:r>
            <a:r>
              <a:rPr lang="en-US">
                <a:latin typeface="Arial"/>
                <a:cs typeface="Arial"/>
              </a:rPr>
              <a:t>, 89(3), pp.929-940. </a:t>
            </a:r>
            <a:r>
              <a:rPr lang="en-GB">
                <a:latin typeface="Arial"/>
                <a:cs typeface="Arial"/>
              </a:rPr>
              <a:t>Available at: </a:t>
            </a:r>
            <a:r>
              <a:rPr lang="en-GB">
                <a:latin typeface="Arial"/>
                <a:cs typeface="Arial"/>
                <a:hlinkClick r:id="rId3"/>
              </a:rPr>
              <a:t>http://www.jstor.org/stable/44376239</a:t>
            </a:r>
            <a:r>
              <a:rPr lang="en-GB">
                <a:latin typeface="Arial"/>
                <a:cs typeface="Arial"/>
              </a:rPr>
              <a:t> (Accessed: 27 May 2021).</a:t>
            </a:r>
            <a:endParaRPr lang="en-US">
              <a:latin typeface="Arial"/>
              <a:cs typeface="Arial"/>
            </a:endParaRPr>
          </a:p>
          <a:p>
            <a:pPr marL="0" indent="0">
              <a:buNone/>
            </a:pPr>
            <a:endParaRPr lang="en-GB"/>
          </a:p>
        </p:txBody>
      </p:sp>
    </p:spTree>
    <p:extLst>
      <p:ext uri="{BB962C8B-B14F-4D97-AF65-F5344CB8AC3E}">
        <p14:creationId xmlns:p14="http://schemas.microsoft.com/office/powerpoint/2010/main" val="93132899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D14C5-9E9B-D436-128B-29010D842F57}"/>
              </a:ext>
            </a:extLst>
          </p:cNvPr>
          <p:cNvSpPr>
            <a:spLocks noGrp="1"/>
          </p:cNvSpPr>
          <p:nvPr>
            <p:ph type="title"/>
          </p:nvPr>
        </p:nvSpPr>
        <p:spPr/>
        <p:txBody>
          <a:bodyPr/>
          <a:lstStyle/>
          <a:p>
            <a:pPr algn="ctr"/>
            <a:r>
              <a:rPr lang="fr-FR" sz="4400">
                <a:latin typeface="Arial" panose="020B0604020202020204" pitchFamily="34" charset="0"/>
              </a:rPr>
              <a:t>Esiampl – </a:t>
            </a:r>
            <a:r>
              <a:rPr lang="fr-FR" sz="4400" err="1">
                <a:latin typeface="Arial" panose="020B0604020202020204" pitchFamily="34" charset="0"/>
              </a:rPr>
              <a:t>erthygl</a:t>
            </a:r>
            <a:r>
              <a:rPr lang="fr-FR" sz="4400">
                <a:latin typeface="Arial" panose="020B0604020202020204" pitchFamily="34" charset="0"/>
              </a:rPr>
              <a:t> o </a:t>
            </a:r>
            <a:r>
              <a:rPr lang="fr-FR" sz="4400" err="1">
                <a:latin typeface="Arial" panose="020B0604020202020204" pitchFamily="34" charset="0"/>
              </a:rPr>
              <a:t>siwrnal</a:t>
            </a:r>
            <a:r>
              <a:rPr lang="fr-FR" sz="4400">
                <a:latin typeface="Arial" panose="020B0604020202020204" pitchFamily="34" charset="0"/>
              </a:rPr>
              <a:t> (</a:t>
            </a:r>
            <a:r>
              <a:rPr lang="fr-FR" sz="4400" err="1">
                <a:latin typeface="Arial" panose="020B0604020202020204" pitchFamily="34" charset="0"/>
              </a:rPr>
              <a:t>gyda</a:t>
            </a:r>
            <a:r>
              <a:rPr lang="fr-FR" sz="4400">
                <a:latin typeface="Arial" panose="020B0604020202020204" pitchFamily="34" charset="0"/>
              </a:rPr>
              <a:t> </a:t>
            </a:r>
            <a:r>
              <a:rPr lang="fr-FR" sz="4400" err="1">
                <a:latin typeface="Arial" panose="020B0604020202020204" pitchFamily="34" charset="0"/>
              </a:rPr>
              <a:t>doi</a:t>
            </a:r>
            <a:r>
              <a:rPr lang="fr-FR" sz="4400">
                <a:latin typeface="Arial" panose="020B0604020202020204" pitchFamily="34" charset="0"/>
              </a:rPr>
              <a:t>)</a:t>
            </a:r>
            <a:br>
              <a:rPr lang="fr-FR" sz="4400">
                <a:latin typeface="Arial" panose="020B0604020202020204" pitchFamily="34" charset="0"/>
              </a:rPr>
            </a:br>
            <a:r>
              <a:rPr lang="fr-FR" sz="4400">
                <a:solidFill>
                  <a:schemeClr val="accent1">
                    <a:lumMod val="75000"/>
                  </a:schemeClr>
                </a:solidFill>
                <a:latin typeface="Arial" panose="020B0604020202020204" pitchFamily="34" charset="0"/>
              </a:rPr>
              <a:t>Example – journal article (</a:t>
            </a:r>
            <a:r>
              <a:rPr lang="fr-FR" sz="4400" err="1">
                <a:solidFill>
                  <a:schemeClr val="accent1">
                    <a:lumMod val="75000"/>
                  </a:schemeClr>
                </a:solidFill>
                <a:latin typeface="Arial" panose="020B0604020202020204" pitchFamily="34" charset="0"/>
              </a:rPr>
              <a:t>with</a:t>
            </a:r>
            <a:r>
              <a:rPr lang="fr-FR" sz="4400">
                <a:solidFill>
                  <a:schemeClr val="accent1">
                    <a:lumMod val="75000"/>
                  </a:schemeClr>
                </a:solidFill>
                <a:latin typeface="Arial" panose="020B0604020202020204" pitchFamily="34" charset="0"/>
              </a:rPr>
              <a:t> </a:t>
            </a:r>
            <a:r>
              <a:rPr lang="fr-FR" sz="4400" err="1">
                <a:solidFill>
                  <a:schemeClr val="accent1">
                    <a:lumMod val="75000"/>
                  </a:schemeClr>
                </a:solidFill>
                <a:latin typeface="Arial" panose="020B0604020202020204" pitchFamily="34" charset="0"/>
              </a:rPr>
              <a:t>doi</a:t>
            </a:r>
            <a:r>
              <a:rPr lang="fr-FR" sz="4400">
                <a:solidFill>
                  <a:schemeClr val="accent1">
                    <a:lumMod val="75000"/>
                  </a:schemeClr>
                </a:solidFill>
                <a:latin typeface="Arial" panose="020B0604020202020204" pitchFamily="34" charset="0"/>
              </a:rPr>
              <a: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1F8CD237-220F-C916-1FC2-892E3A392C00}"/>
              </a:ext>
            </a:extLst>
          </p:cNvPr>
          <p:cNvSpPr>
            <a:spLocks noGrp="1"/>
          </p:cNvSpPr>
          <p:nvPr>
            <p:ph idx="1"/>
          </p:nvPr>
        </p:nvSpPr>
        <p:spPr>
          <a:xfrm>
            <a:off x="355076" y="2195873"/>
            <a:ext cx="11481847" cy="3575934"/>
          </a:xfrm>
        </p:spPr>
        <p:txBody>
          <a:bodyPr vert="horz" lIns="91440" tIns="45720" rIns="91440" bIns="45720" rtlCol="0" anchor="t">
            <a:normAutofit/>
          </a:bodyPr>
          <a:lstStyle/>
          <a:p>
            <a:pPr marL="0" indent="0">
              <a:buNone/>
            </a:pPr>
            <a:r>
              <a:rPr lang="en-US" sz="2800" b="1">
                <a:latin typeface="Arial"/>
                <a:cs typeface="Arial"/>
              </a:rPr>
              <a:t>Yn</a:t>
            </a:r>
            <a:r>
              <a:rPr lang="en-US" b="1">
                <a:latin typeface="Arial"/>
                <a:cs typeface="Arial"/>
              </a:rPr>
              <a:t> </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endParaRPr lang="en-US" b="1" i="0" err="1">
              <a:effectLst/>
              <a:latin typeface="Arial"/>
              <a:cs typeface="Arial"/>
            </a:endParaRPr>
          </a:p>
          <a:p>
            <a:pPr marL="0" indent="0">
              <a:buNone/>
            </a:pPr>
            <a:r>
              <a:rPr lang="en-GB" b="0" i="0">
                <a:effectLst/>
                <a:latin typeface="Arial"/>
                <a:cs typeface="Arial"/>
              </a:rPr>
              <a:t>Barke, M. and Mowl, G. (2016) ‘Málaga – a failed resort of the early twentieth century?’, </a:t>
            </a:r>
            <a:r>
              <a:rPr lang="en-GB" b="0" i="1">
                <a:effectLst/>
                <a:latin typeface="Arial"/>
                <a:cs typeface="Arial"/>
              </a:rPr>
              <a:t>Journal of Tourism History</a:t>
            </a:r>
            <a:r>
              <a:rPr lang="en-GB" b="0" i="0">
                <a:effectLst/>
                <a:latin typeface="Arial"/>
                <a:cs typeface="Arial"/>
              </a:rPr>
              <a:t>, 2(3), pp. 187–212. </a:t>
            </a:r>
            <a:r>
              <a:rPr lang="en-GB" err="1">
                <a:latin typeface="Arial"/>
                <a:cs typeface="Arial"/>
              </a:rPr>
              <a:t>Cyrchwyd</a:t>
            </a:r>
            <a:r>
              <a:rPr lang="en-GB" b="0" i="0">
                <a:effectLst/>
                <a:latin typeface="Arial"/>
                <a:cs typeface="Arial"/>
              </a:rPr>
              <a:t>: https://doi.org/10.1080/1755182X.2010.523145.</a:t>
            </a:r>
          </a:p>
          <a:p>
            <a:pPr marL="0" indent="0">
              <a:buNone/>
            </a:pPr>
            <a:endParaRPr lang="en-GB"/>
          </a:p>
        </p:txBody>
      </p:sp>
    </p:spTree>
    <p:extLst>
      <p:ext uri="{BB962C8B-B14F-4D97-AF65-F5344CB8AC3E}">
        <p14:creationId xmlns:p14="http://schemas.microsoft.com/office/powerpoint/2010/main" val="266715024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D14C5-9E9B-D436-128B-29010D842F57}"/>
              </a:ext>
            </a:extLst>
          </p:cNvPr>
          <p:cNvSpPr>
            <a:spLocks noGrp="1"/>
          </p:cNvSpPr>
          <p:nvPr>
            <p:ph type="title"/>
          </p:nvPr>
        </p:nvSpPr>
        <p:spPr/>
        <p:txBody>
          <a:bodyPr/>
          <a:lstStyle/>
          <a:p>
            <a:pPr algn="ctr"/>
            <a:r>
              <a:rPr lang="fr-FR" sz="4400">
                <a:latin typeface="Arial" panose="020B0604020202020204" pitchFamily="34" charset="0"/>
              </a:rPr>
              <a:t>Esiampl – </a:t>
            </a:r>
            <a:r>
              <a:rPr lang="fr-FR" sz="4400" err="1">
                <a:latin typeface="Arial" panose="020B0604020202020204" pitchFamily="34" charset="0"/>
              </a:rPr>
              <a:t>erthygl</a:t>
            </a:r>
            <a:r>
              <a:rPr lang="fr-FR" sz="4400">
                <a:latin typeface="Arial" panose="020B0604020202020204" pitchFamily="34" charset="0"/>
              </a:rPr>
              <a:t> o </a:t>
            </a:r>
            <a:r>
              <a:rPr lang="fr-FR" sz="4400" err="1">
                <a:latin typeface="Arial" panose="020B0604020202020204" pitchFamily="34" charset="0"/>
              </a:rPr>
              <a:t>siwrnal</a:t>
            </a:r>
            <a:r>
              <a:rPr lang="fr-FR" sz="4400">
                <a:latin typeface="Arial" panose="020B0604020202020204" pitchFamily="34" charset="0"/>
              </a:rPr>
              <a:t> (</a:t>
            </a:r>
            <a:r>
              <a:rPr lang="fr-FR" sz="4400" err="1">
                <a:latin typeface="Arial" panose="020B0604020202020204" pitchFamily="34" charset="0"/>
              </a:rPr>
              <a:t>gyda</a:t>
            </a:r>
            <a:r>
              <a:rPr lang="fr-FR" sz="4400">
                <a:latin typeface="Arial" panose="020B0604020202020204" pitchFamily="34" charset="0"/>
              </a:rPr>
              <a:t> </a:t>
            </a:r>
            <a:r>
              <a:rPr lang="fr-FR" sz="4400" err="1">
                <a:latin typeface="Arial" panose="020B0604020202020204" pitchFamily="34" charset="0"/>
              </a:rPr>
              <a:t>doi</a:t>
            </a:r>
            <a:r>
              <a:rPr lang="fr-FR" sz="4400">
                <a:latin typeface="Arial" panose="020B0604020202020204" pitchFamily="34" charset="0"/>
              </a:rPr>
              <a:t>)</a:t>
            </a:r>
            <a:br>
              <a:rPr lang="fr-FR" sz="4400">
                <a:latin typeface="Arial" panose="020B0604020202020204" pitchFamily="34" charset="0"/>
              </a:rPr>
            </a:br>
            <a:r>
              <a:rPr lang="fr-FR" sz="4400">
                <a:solidFill>
                  <a:schemeClr val="accent1">
                    <a:lumMod val="75000"/>
                  </a:schemeClr>
                </a:solidFill>
                <a:latin typeface="Arial" panose="020B0604020202020204" pitchFamily="34" charset="0"/>
              </a:rPr>
              <a:t>Example – journal article (</a:t>
            </a:r>
            <a:r>
              <a:rPr lang="fr-FR" sz="4400" err="1">
                <a:solidFill>
                  <a:schemeClr val="accent1">
                    <a:lumMod val="75000"/>
                  </a:schemeClr>
                </a:solidFill>
                <a:latin typeface="Arial" panose="020B0604020202020204" pitchFamily="34" charset="0"/>
              </a:rPr>
              <a:t>with</a:t>
            </a:r>
            <a:r>
              <a:rPr lang="fr-FR" sz="4400">
                <a:solidFill>
                  <a:schemeClr val="accent1">
                    <a:lumMod val="75000"/>
                  </a:schemeClr>
                </a:solidFill>
                <a:latin typeface="Arial" panose="020B0604020202020204" pitchFamily="34" charset="0"/>
              </a:rPr>
              <a:t> </a:t>
            </a:r>
            <a:r>
              <a:rPr lang="fr-FR" sz="4400" err="1">
                <a:solidFill>
                  <a:schemeClr val="accent1">
                    <a:lumMod val="75000"/>
                  </a:schemeClr>
                </a:solidFill>
                <a:latin typeface="Arial" panose="020B0604020202020204" pitchFamily="34" charset="0"/>
              </a:rPr>
              <a:t>doi</a:t>
            </a:r>
            <a:r>
              <a:rPr lang="fr-FR" sz="4400">
                <a:solidFill>
                  <a:schemeClr val="accent1">
                    <a:lumMod val="75000"/>
                  </a:schemeClr>
                </a:solidFill>
                <a:latin typeface="Arial" panose="020B0604020202020204" pitchFamily="34" charset="0"/>
              </a:rPr>
              <a: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1F8CD237-220F-C916-1FC2-892E3A392C00}"/>
              </a:ext>
            </a:extLst>
          </p:cNvPr>
          <p:cNvSpPr>
            <a:spLocks noGrp="1"/>
          </p:cNvSpPr>
          <p:nvPr>
            <p:ph idx="1"/>
          </p:nvPr>
        </p:nvSpPr>
        <p:spPr>
          <a:xfrm>
            <a:off x="355076" y="2195873"/>
            <a:ext cx="11481847" cy="3575934"/>
          </a:xfrm>
        </p:spPr>
        <p:txBody>
          <a:bodyPr vert="horz" lIns="91440" tIns="45720" rIns="91440" bIns="45720" rtlCol="0" anchor="t">
            <a:normAutofit/>
          </a:bodyPr>
          <a:lstStyle/>
          <a:p>
            <a:pPr marL="0" indent="0">
              <a:buNone/>
            </a:pPr>
            <a:r>
              <a:rPr lang="en-US" sz="2800" b="1">
                <a:latin typeface="Arial"/>
                <a:cs typeface="Arial"/>
              </a:rPr>
              <a:t> </a:t>
            </a:r>
            <a:r>
              <a:rPr lang="en-US" sz="2800" b="1">
                <a:solidFill>
                  <a:schemeClr val="accent1">
                    <a:lumMod val="75000"/>
                  </a:schemeClr>
                </a:solidFill>
                <a:latin typeface="Arial"/>
                <a:cs typeface="Arial"/>
              </a:rPr>
              <a:t>In Reference List</a:t>
            </a:r>
          </a:p>
          <a:p>
            <a:pPr marL="0" indent="0">
              <a:buNone/>
            </a:pPr>
            <a:endParaRPr lang="en-GB" b="0" i="0">
              <a:effectLst/>
              <a:latin typeface="Arial" panose="020B0604020202020204" pitchFamily="34" charset="0"/>
              <a:cs typeface="Arial" panose="020B0604020202020204" pitchFamily="34" charset="0"/>
            </a:endParaRPr>
          </a:p>
          <a:p>
            <a:pPr marL="0" indent="0">
              <a:buNone/>
            </a:pPr>
            <a:r>
              <a:rPr lang="en-GB" b="0" i="0">
                <a:effectLst/>
                <a:latin typeface="Arial"/>
                <a:cs typeface="Arial"/>
              </a:rPr>
              <a:t>Barke, M. and Mowl, G. (2016) ‘Málaga – a failed resort of the early twentieth century?’, </a:t>
            </a:r>
            <a:r>
              <a:rPr lang="en-GB" b="0" i="1">
                <a:effectLst/>
                <a:latin typeface="Arial"/>
                <a:cs typeface="Arial"/>
              </a:rPr>
              <a:t>Journal of Tourism History</a:t>
            </a:r>
            <a:r>
              <a:rPr lang="en-GB" b="0" i="0">
                <a:effectLst/>
                <a:latin typeface="Arial"/>
                <a:cs typeface="Arial"/>
              </a:rPr>
              <a:t>, 2(3), pp. 187–212. Available at: https://doi.org/10.1080/1755182X.2010.523145.</a:t>
            </a:r>
          </a:p>
          <a:p>
            <a:pPr marL="0" indent="0">
              <a:buNone/>
            </a:pPr>
            <a:endParaRPr lang="en-GB"/>
          </a:p>
        </p:txBody>
      </p:sp>
    </p:spTree>
    <p:extLst>
      <p:ext uri="{BB962C8B-B14F-4D97-AF65-F5344CB8AC3E}">
        <p14:creationId xmlns:p14="http://schemas.microsoft.com/office/powerpoint/2010/main" val="252268750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7BC3A-4329-3EBD-4BFF-647B1BAE4F81}"/>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Yn eich gwaith...</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In your work…</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8357CFEE-0BCA-34B8-6371-BAC1BB29DF93}"/>
              </a:ext>
            </a:extLst>
          </p:cNvPr>
          <p:cNvSpPr>
            <a:spLocks noGrp="1"/>
          </p:cNvSpPr>
          <p:nvPr>
            <p:ph idx="1"/>
          </p:nvPr>
        </p:nvSpPr>
        <p:spPr>
          <a:xfrm>
            <a:off x="6008111" y="1864894"/>
            <a:ext cx="6269519" cy="3575934"/>
          </a:xfrm>
        </p:spPr>
        <p:txBody>
          <a:bodyPr>
            <a:normAutofit fontScale="92500" lnSpcReduction="20000"/>
          </a:bodyPr>
          <a:lstStyle/>
          <a:p>
            <a:pPr marL="0" indent="0">
              <a:buNone/>
            </a:pPr>
            <a:r>
              <a:rPr lang="en-GB" sz="3000">
                <a:solidFill>
                  <a:schemeClr val="accent1">
                    <a:lumMod val="75000"/>
                  </a:schemeClr>
                </a:solidFill>
                <a:latin typeface="Arial" panose="020B0604020202020204" pitchFamily="34" charset="0"/>
                <a:cs typeface="Arial" panose="020B0604020202020204" pitchFamily="34" charset="0"/>
              </a:rPr>
              <a:t>According to </a:t>
            </a:r>
            <a:r>
              <a:rPr lang="en-GB" sz="3000" err="1">
                <a:solidFill>
                  <a:schemeClr val="accent1">
                    <a:lumMod val="75000"/>
                  </a:schemeClr>
                </a:solidFill>
                <a:latin typeface="Arial" panose="020B0604020202020204" pitchFamily="34" charset="0"/>
                <a:cs typeface="Arial" panose="020B0604020202020204" pitchFamily="34" charset="0"/>
              </a:rPr>
              <a:t>Ribot</a:t>
            </a:r>
            <a:r>
              <a:rPr lang="en-GB" sz="3000">
                <a:solidFill>
                  <a:schemeClr val="accent1">
                    <a:lumMod val="75000"/>
                  </a:schemeClr>
                </a:solidFill>
                <a:latin typeface="Arial" panose="020B0604020202020204" pitchFamily="34" charset="0"/>
                <a:cs typeface="Arial" panose="020B0604020202020204" pitchFamily="34" charset="0"/>
              </a:rPr>
              <a:t>, Hoff and Burridge (2018)….</a:t>
            </a:r>
          </a:p>
          <a:p>
            <a:pPr marL="0" indent="0">
              <a:buNone/>
            </a:pPr>
            <a:endParaRPr lang="en-GB" sz="300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sz="3000">
                <a:solidFill>
                  <a:schemeClr val="accent1">
                    <a:lumMod val="75000"/>
                  </a:schemeClr>
                </a:solidFill>
                <a:latin typeface="Arial" panose="020B0604020202020204" pitchFamily="34" charset="0"/>
                <a:cs typeface="Arial" panose="020B0604020202020204" pitchFamily="34" charset="0"/>
              </a:rPr>
              <a:t>………(</a:t>
            </a:r>
            <a:r>
              <a:rPr lang="en-GB" sz="3000" err="1">
                <a:solidFill>
                  <a:schemeClr val="accent1">
                    <a:lumMod val="75000"/>
                  </a:schemeClr>
                </a:solidFill>
                <a:latin typeface="Arial" panose="020B0604020202020204" pitchFamily="34" charset="0"/>
                <a:cs typeface="Arial" panose="020B0604020202020204" pitchFamily="34" charset="0"/>
              </a:rPr>
              <a:t>Ribot</a:t>
            </a:r>
            <a:r>
              <a:rPr lang="en-GB" sz="3000">
                <a:solidFill>
                  <a:schemeClr val="accent1">
                    <a:lumMod val="75000"/>
                  </a:schemeClr>
                </a:solidFill>
                <a:latin typeface="Arial" panose="020B0604020202020204" pitchFamily="34" charset="0"/>
                <a:cs typeface="Arial" panose="020B0604020202020204" pitchFamily="34" charset="0"/>
              </a:rPr>
              <a:t>, Hoff and Burridge, 2018).</a:t>
            </a:r>
          </a:p>
          <a:p>
            <a:pPr marL="0" indent="0">
              <a:buNone/>
            </a:pPr>
            <a:endParaRPr lang="en-GB" sz="300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sz="3000" b="0" i="0" err="1">
                <a:solidFill>
                  <a:schemeClr val="accent1">
                    <a:lumMod val="75000"/>
                  </a:schemeClr>
                </a:solidFill>
                <a:effectLst/>
                <a:latin typeface="Arial" panose="020B0604020202020204" pitchFamily="34" charset="0"/>
                <a:cs typeface="Arial" panose="020B0604020202020204" pitchFamily="34" charset="0"/>
              </a:rPr>
              <a:t>Barke</a:t>
            </a:r>
            <a:r>
              <a:rPr lang="en-GB" sz="3000" b="0" i="0">
                <a:solidFill>
                  <a:schemeClr val="accent1">
                    <a:lumMod val="75000"/>
                  </a:schemeClr>
                </a:solidFill>
                <a:effectLst/>
                <a:latin typeface="Arial" panose="020B0604020202020204" pitchFamily="34" charset="0"/>
                <a:cs typeface="Arial" panose="020B0604020202020204" pitchFamily="34" charset="0"/>
              </a:rPr>
              <a:t> and </a:t>
            </a:r>
            <a:r>
              <a:rPr lang="en-GB" sz="3000" b="0" i="0" err="1">
                <a:solidFill>
                  <a:schemeClr val="accent1">
                    <a:lumMod val="75000"/>
                  </a:schemeClr>
                </a:solidFill>
                <a:effectLst/>
                <a:latin typeface="Arial" panose="020B0604020202020204" pitchFamily="34" charset="0"/>
                <a:cs typeface="Arial" panose="020B0604020202020204" pitchFamily="34" charset="0"/>
              </a:rPr>
              <a:t>Mowl</a:t>
            </a:r>
            <a:r>
              <a:rPr lang="en-GB" sz="3000" b="0" i="0">
                <a:solidFill>
                  <a:schemeClr val="accent1">
                    <a:lumMod val="75000"/>
                  </a:schemeClr>
                </a:solidFill>
                <a:effectLst/>
                <a:latin typeface="Arial" panose="020B0604020202020204" pitchFamily="34" charset="0"/>
                <a:cs typeface="Arial" panose="020B0604020202020204" pitchFamily="34" charset="0"/>
              </a:rPr>
              <a:t> (2016) state….</a:t>
            </a:r>
          </a:p>
          <a:p>
            <a:pPr marL="0" indent="0">
              <a:buNone/>
            </a:pPr>
            <a:endParaRPr lang="en-GB" sz="300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sz="3000">
                <a:solidFill>
                  <a:schemeClr val="accent1">
                    <a:lumMod val="75000"/>
                  </a:schemeClr>
                </a:solidFill>
                <a:latin typeface="Arial" panose="020B0604020202020204" pitchFamily="34" charset="0"/>
                <a:cs typeface="Arial" panose="020B0604020202020204" pitchFamily="34" charset="0"/>
              </a:rPr>
              <a:t>….. (</a:t>
            </a:r>
            <a:r>
              <a:rPr lang="en-GB" sz="3000" err="1">
                <a:solidFill>
                  <a:schemeClr val="accent1">
                    <a:lumMod val="75000"/>
                  </a:schemeClr>
                </a:solidFill>
                <a:latin typeface="Arial" panose="020B0604020202020204" pitchFamily="34" charset="0"/>
                <a:cs typeface="Arial" panose="020B0604020202020204" pitchFamily="34" charset="0"/>
              </a:rPr>
              <a:t>Barke</a:t>
            </a:r>
            <a:r>
              <a:rPr lang="en-GB" sz="3000">
                <a:solidFill>
                  <a:schemeClr val="accent1">
                    <a:lumMod val="75000"/>
                  </a:schemeClr>
                </a:solidFill>
                <a:latin typeface="Arial" panose="020B0604020202020204" pitchFamily="34" charset="0"/>
                <a:cs typeface="Arial" panose="020B0604020202020204" pitchFamily="34" charset="0"/>
              </a:rPr>
              <a:t> and </a:t>
            </a:r>
            <a:r>
              <a:rPr lang="en-GB" sz="3000" err="1">
                <a:solidFill>
                  <a:schemeClr val="accent1">
                    <a:lumMod val="75000"/>
                  </a:schemeClr>
                </a:solidFill>
                <a:latin typeface="Arial" panose="020B0604020202020204" pitchFamily="34" charset="0"/>
                <a:cs typeface="Arial" panose="020B0604020202020204" pitchFamily="34" charset="0"/>
              </a:rPr>
              <a:t>Mowl</a:t>
            </a:r>
            <a:r>
              <a:rPr lang="en-GB" sz="3000">
                <a:solidFill>
                  <a:schemeClr val="accent1">
                    <a:lumMod val="75000"/>
                  </a:schemeClr>
                </a:solidFill>
                <a:latin typeface="Arial" panose="020B0604020202020204" pitchFamily="34" charset="0"/>
                <a:cs typeface="Arial" panose="020B0604020202020204" pitchFamily="34" charset="0"/>
              </a:rPr>
              <a:t>, 2016).</a:t>
            </a:r>
          </a:p>
          <a:p>
            <a:pPr marL="0" indent="0">
              <a:buNone/>
            </a:pPr>
            <a:endParaRPr lang="en-GB"/>
          </a:p>
        </p:txBody>
      </p:sp>
      <p:sp>
        <p:nvSpPr>
          <p:cNvPr id="4" name="Content Placeholder 2">
            <a:extLst>
              <a:ext uri="{FF2B5EF4-FFF2-40B4-BE49-F238E27FC236}">
                <a16:creationId xmlns:a16="http://schemas.microsoft.com/office/drawing/2014/main" id="{3E2D9F87-DE2F-4FDD-B2B9-6B96F986A83A}"/>
              </a:ext>
            </a:extLst>
          </p:cNvPr>
          <p:cNvSpPr txBox="1">
            <a:spLocks/>
          </p:cNvSpPr>
          <p:nvPr/>
        </p:nvSpPr>
        <p:spPr>
          <a:xfrm>
            <a:off x="73862" y="1910707"/>
            <a:ext cx="6269519" cy="3575934"/>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000">
                <a:latin typeface="Arial" panose="020B0604020202020204" pitchFamily="34" charset="0"/>
                <a:cs typeface="Arial" panose="020B0604020202020204" pitchFamily="34" charset="0"/>
              </a:rPr>
              <a:t>Yn </a:t>
            </a:r>
            <a:r>
              <a:rPr lang="en-US" sz="3000" err="1">
                <a:latin typeface="Arial" panose="020B0604020202020204" pitchFamily="34" charset="0"/>
                <a:cs typeface="Arial" panose="020B0604020202020204" pitchFamily="34" charset="0"/>
              </a:rPr>
              <a:t>ôl</a:t>
            </a:r>
            <a:r>
              <a:rPr lang="en-US" sz="3000">
                <a:latin typeface="Arial" panose="020B0604020202020204" pitchFamily="34" charset="0"/>
                <a:cs typeface="Arial" panose="020B0604020202020204" pitchFamily="34" charset="0"/>
              </a:rPr>
              <a:t> </a:t>
            </a:r>
            <a:r>
              <a:rPr lang="en-US" sz="3000" err="1">
                <a:latin typeface="Arial" panose="020B0604020202020204" pitchFamily="34" charset="0"/>
                <a:cs typeface="Arial" panose="020B0604020202020204" pitchFamily="34" charset="0"/>
              </a:rPr>
              <a:t>Ribot</a:t>
            </a:r>
            <a:r>
              <a:rPr lang="en-US" sz="3000">
                <a:latin typeface="Arial" panose="020B0604020202020204" pitchFamily="34" charset="0"/>
                <a:cs typeface="Arial" panose="020B0604020202020204" pitchFamily="34" charset="0"/>
              </a:rPr>
              <a:t>, Hoff a Burridge (2018)....</a:t>
            </a:r>
          </a:p>
          <a:p>
            <a:pPr marL="0" indent="0">
              <a:buNone/>
            </a:pPr>
            <a:endParaRPr lang="en-US" sz="3000">
              <a:latin typeface="Arial" panose="020B0604020202020204" pitchFamily="34" charset="0"/>
              <a:cs typeface="Arial" panose="020B0604020202020204" pitchFamily="34" charset="0"/>
            </a:endParaRPr>
          </a:p>
          <a:p>
            <a:pPr marL="0" indent="0">
              <a:buNone/>
            </a:pPr>
            <a:r>
              <a:rPr lang="en-US" sz="3000">
                <a:latin typeface="Arial" panose="020B0604020202020204" pitchFamily="34" charset="0"/>
                <a:cs typeface="Arial" panose="020B0604020202020204" pitchFamily="34" charset="0"/>
              </a:rPr>
              <a:t>………..(</a:t>
            </a:r>
            <a:r>
              <a:rPr lang="en-US" sz="3000" err="1">
                <a:latin typeface="Arial" panose="020B0604020202020204" pitchFamily="34" charset="0"/>
                <a:cs typeface="Arial" panose="020B0604020202020204" pitchFamily="34" charset="0"/>
              </a:rPr>
              <a:t>Ribot</a:t>
            </a:r>
            <a:r>
              <a:rPr lang="en-US" sz="3000">
                <a:latin typeface="Arial" panose="020B0604020202020204" pitchFamily="34" charset="0"/>
                <a:cs typeface="Arial" panose="020B0604020202020204" pitchFamily="34" charset="0"/>
              </a:rPr>
              <a:t>, Hoff and Burridge, 2018).</a:t>
            </a:r>
          </a:p>
          <a:p>
            <a:pPr marL="0" indent="0">
              <a:buNone/>
            </a:pPr>
            <a:endParaRPr lang="en-US" sz="3000">
              <a:latin typeface="Arial" panose="020B0604020202020204" pitchFamily="34" charset="0"/>
              <a:cs typeface="Arial" panose="020B0604020202020204" pitchFamily="34" charset="0"/>
            </a:endParaRPr>
          </a:p>
          <a:p>
            <a:pPr marL="0" indent="0">
              <a:buNone/>
            </a:pPr>
            <a:r>
              <a:rPr lang="en-US" sz="3000">
                <a:latin typeface="Arial" panose="020B0604020202020204" pitchFamily="34" charset="0"/>
                <a:cs typeface="Arial" panose="020B0604020202020204" pitchFamily="34" charset="0"/>
              </a:rPr>
              <a:t>Noda </a:t>
            </a:r>
            <a:r>
              <a:rPr lang="en-GB" sz="3000" b="0" i="0" err="1">
                <a:effectLst/>
                <a:latin typeface="Arial" panose="020B0604020202020204" pitchFamily="34" charset="0"/>
                <a:cs typeface="Arial" panose="020B0604020202020204" pitchFamily="34" charset="0"/>
              </a:rPr>
              <a:t>Barke</a:t>
            </a:r>
            <a:r>
              <a:rPr lang="en-GB" sz="3000">
                <a:latin typeface="Arial" panose="020B0604020202020204" pitchFamily="34" charset="0"/>
                <a:cs typeface="Arial" panose="020B0604020202020204" pitchFamily="34" charset="0"/>
              </a:rPr>
              <a:t> </a:t>
            </a:r>
            <a:r>
              <a:rPr lang="en-GB" sz="3000" b="0" i="0">
                <a:effectLst/>
                <a:latin typeface="Arial" panose="020B0604020202020204" pitchFamily="34" charset="0"/>
                <a:cs typeface="Arial" panose="020B0604020202020204" pitchFamily="34" charset="0"/>
              </a:rPr>
              <a:t>and </a:t>
            </a:r>
            <a:r>
              <a:rPr lang="en-GB" sz="3000" b="0" i="0" err="1">
                <a:effectLst/>
                <a:latin typeface="Arial" panose="020B0604020202020204" pitchFamily="34" charset="0"/>
                <a:cs typeface="Arial" panose="020B0604020202020204" pitchFamily="34" charset="0"/>
              </a:rPr>
              <a:t>Mowl</a:t>
            </a:r>
            <a:r>
              <a:rPr lang="en-GB" sz="3000" b="0" i="0">
                <a:effectLst/>
                <a:latin typeface="Arial" panose="020B0604020202020204" pitchFamily="34" charset="0"/>
                <a:cs typeface="Arial" panose="020B0604020202020204" pitchFamily="34" charset="0"/>
              </a:rPr>
              <a:t> (2016) </a:t>
            </a:r>
          </a:p>
          <a:p>
            <a:pPr marL="0" indent="0">
              <a:buNone/>
            </a:pPr>
            <a:endParaRPr lang="en-GB" sz="3000">
              <a:latin typeface="Arial" panose="020B0604020202020204" pitchFamily="34" charset="0"/>
              <a:cs typeface="Arial" panose="020B0604020202020204" pitchFamily="34" charset="0"/>
            </a:endParaRPr>
          </a:p>
          <a:p>
            <a:pPr marL="0" indent="0">
              <a:buNone/>
            </a:pPr>
            <a:r>
              <a:rPr lang="en-GB" sz="3000">
                <a:latin typeface="Arial" panose="020B0604020202020204" pitchFamily="34" charset="0"/>
                <a:cs typeface="Arial" panose="020B0604020202020204" pitchFamily="34" charset="0"/>
              </a:rPr>
              <a:t>……..(</a:t>
            </a:r>
            <a:r>
              <a:rPr lang="en-GB" sz="3000" err="1">
                <a:latin typeface="Arial" panose="020B0604020202020204" pitchFamily="34" charset="0"/>
                <a:cs typeface="Arial" panose="020B0604020202020204" pitchFamily="34" charset="0"/>
              </a:rPr>
              <a:t>Barke</a:t>
            </a:r>
            <a:r>
              <a:rPr lang="en-GB" sz="3000">
                <a:latin typeface="Arial" panose="020B0604020202020204" pitchFamily="34" charset="0"/>
                <a:cs typeface="Arial" panose="020B0604020202020204" pitchFamily="34" charset="0"/>
              </a:rPr>
              <a:t> and </a:t>
            </a:r>
            <a:r>
              <a:rPr lang="en-GB" sz="3000" err="1">
                <a:latin typeface="Arial" panose="020B0604020202020204" pitchFamily="34" charset="0"/>
                <a:cs typeface="Arial" panose="020B0604020202020204" pitchFamily="34" charset="0"/>
              </a:rPr>
              <a:t>Mowl</a:t>
            </a:r>
            <a:r>
              <a:rPr lang="en-GB" sz="3000">
                <a:latin typeface="Arial" panose="020B0604020202020204" pitchFamily="34" charset="0"/>
                <a:cs typeface="Arial" panose="020B0604020202020204" pitchFamily="34" charset="0"/>
              </a:rPr>
              <a:t>, 2016).</a:t>
            </a:r>
            <a:endParaRPr lang="en-US" sz="30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a:p>
        </p:txBody>
      </p:sp>
    </p:spTree>
    <p:extLst>
      <p:ext uri="{BB962C8B-B14F-4D97-AF65-F5344CB8AC3E}">
        <p14:creationId xmlns:p14="http://schemas.microsoft.com/office/powerpoint/2010/main" val="3146852262"/>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D2940-1B2A-6AB3-ED77-BCB3D58925F9}"/>
              </a:ext>
            </a:extLst>
          </p:cNvPr>
          <p:cNvSpPr>
            <a:spLocks noGrp="1"/>
          </p:cNvSpPr>
          <p:nvPr>
            <p:ph type="title"/>
          </p:nvPr>
        </p:nvSpPr>
        <p:spPr/>
        <p:txBody>
          <a:bodyPr>
            <a:normAutofit/>
          </a:bodyPr>
          <a:lstStyle/>
          <a:p>
            <a:pPr algn="ctr"/>
            <a:r>
              <a:rPr lang="fr-FR" sz="4400">
                <a:latin typeface="Arial" panose="020B0604020202020204" pitchFamily="34" charset="0"/>
              </a:rPr>
              <a:t>Esiampl – Blog/Vlog</a:t>
            </a:r>
            <a:br>
              <a:rPr lang="fr-FR" sz="4400">
                <a:latin typeface="Arial" panose="020B0604020202020204" pitchFamily="34" charset="0"/>
              </a:rPr>
            </a:br>
            <a:r>
              <a:rPr lang="fr-FR" sz="4400">
                <a:solidFill>
                  <a:schemeClr val="accent1">
                    <a:lumMod val="75000"/>
                  </a:schemeClr>
                </a:solidFill>
                <a:latin typeface="Arial" panose="020B0604020202020204" pitchFamily="34" charset="0"/>
              </a:rPr>
              <a:t>Example – Blog/ Vlog</a:t>
            </a:r>
            <a:endParaRPr lang="en-GB"/>
          </a:p>
        </p:txBody>
      </p:sp>
      <p:sp>
        <p:nvSpPr>
          <p:cNvPr id="3" name="Content Placeholder 2">
            <a:extLst>
              <a:ext uri="{FF2B5EF4-FFF2-40B4-BE49-F238E27FC236}">
                <a16:creationId xmlns:a16="http://schemas.microsoft.com/office/drawing/2014/main" id="{B33BCFBD-D79E-6F98-1B88-451566557A9E}"/>
              </a:ext>
            </a:extLst>
          </p:cNvPr>
          <p:cNvSpPr>
            <a:spLocks noGrp="1"/>
          </p:cNvSpPr>
          <p:nvPr>
            <p:ph idx="1"/>
          </p:nvPr>
        </p:nvSpPr>
        <p:spPr>
          <a:xfrm>
            <a:off x="358219" y="2263191"/>
            <a:ext cx="11481847" cy="3575934"/>
          </a:xfrm>
        </p:spPr>
        <p:txBody>
          <a:bodyPr vert="horz" lIns="91440" tIns="45720" rIns="91440" bIns="45720" rtlCol="0" anchor="t">
            <a:normAutofit/>
          </a:bodyPr>
          <a:lstStyle/>
          <a:p>
            <a:pPr marL="0" indent="0">
              <a:buNone/>
            </a:pPr>
            <a:r>
              <a:rPr lang="en-US" sz="2800" b="1">
                <a:latin typeface="Arial"/>
                <a:cs typeface="Arial"/>
              </a:rPr>
              <a:t>Yn</a:t>
            </a:r>
            <a:r>
              <a:rPr lang="en-US" b="1">
                <a:latin typeface="Arial"/>
                <a:cs typeface="Arial"/>
              </a:rPr>
              <a:t> </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endParaRPr lang="en-US" b="1" err="1">
              <a:latin typeface="Arial"/>
              <a:cs typeface="Arial"/>
            </a:endParaRPr>
          </a:p>
          <a:p>
            <a:pPr marL="0" indent="0">
              <a:buNone/>
            </a:pPr>
            <a:r>
              <a:rPr lang="en-GB"/>
              <a:t>Sakr, M. (2023) ‘How nurseries can show community leadership and create happier local neighbourhoods’, </a:t>
            </a:r>
            <a:r>
              <a:rPr lang="en-GB" i="1"/>
              <a:t>Early Education</a:t>
            </a:r>
            <a:r>
              <a:rPr lang="en-GB"/>
              <a:t>, 27 November. </a:t>
            </a:r>
            <a:r>
              <a:rPr lang="en-GB" err="1"/>
              <a:t>Ar</a:t>
            </a:r>
            <a:r>
              <a:rPr lang="en-GB"/>
              <a:t> </a:t>
            </a:r>
            <a:r>
              <a:rPr lang="en-GB" err="1"/>
              <a:t>gael</a:t>
            </a:r>
            <a:r>
              <a:rPr lang="en-GB"/>
              <a:t> </a:t>
            </a:r>
            <a:r>
              <a:rPr lang="en-GB" err="1"/>
              <a:t>yn</a:t>
            </a:r>
            <a:r>
              <a:rPr lang="en-GB"/>
              <a:t>: </a:t>
            </a:r>
            <a:r>
              <a:rPr lang="en-GB">
                <a:hlinkClick r:id="rId2"/>
              </a:rPr>
              <a:t>https://early-education.org.uk/nursery-community-links/</a:t>
            </a:r>
            <a:r>
              <a:rPr lang="en-GB"/>
              <a:t> (</a:t>
            </a:r>
            <a:r>
              <a:rPr lang="en-GB" err="1"/>
              <a:t>Cyrchwyd</a:t>
            </a:r>
            <a:r>
              <a:rPr lang="en-GB"/>
              <a:t>: 24 June 2024).</a:t>
            </a:r>
          </a:p>
        </p:txBody>
      </p:sp>
    </p:spTree>
    <p:extLst>
      <p:ext uri="{BB962C8B-B14F-4D97-AF65-F5344CB8AC3E}">
        <p14:creationId xmlns:p14="http://schemas.microsoft.com/office/powerpoint/2010/main" val="350790086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D2940-1B2A-6AB3-ED77-BCB3D58925F9}"/>
              </a:ext>
            </a:extLst>
          </p:cNvPr>
          <p:cNvSpPr>
            <a:spLocks noGrp="1"/>
          </p:cNvSpPr>
          <p:nvPr>
            <p:ph type="title"/>
          </p:nvPr>
        </p:nvSpPr>
        <p:spPr/>
        <p:txBody>
          <a:bodyPr>
            <a:normAutofit/>
          </a:bodyPr>
          <a:lstStyle/>
          <a:p>
            <a:pPr algn="ctr"/>
            <a:r>
              <a:rPr lang="fr-FR" sz="4400">
                <a:latin typeface="Arial" panose="020B0604020202020204" pitchFamily="34" charset="0"/>
              </a:rPr>
              <a:t>Esiampl – Blog/Vlog</a:t>
            </a:r>
            <a:br>
              <a:rPr lang="fr-FR" sz="4400">
                <a:latin typeface="Arial" panose="020B0604020202020204" pitchFamily="34" charset="0"/>
              </a:rPr>
            </a:br>
            <a:r>
              <a:rPr lang="fr-FR" sz="4400">
                <a:solidFill>
                  <a:schemeClr val="accent1">
                    <a:lumMod val="75000"/>
                  </a:schemeClr>
                </a:solidFill>
                <a:latin typeface="Arial" panose="020B0604020202020204" pitchFamily="34" charset="0"/>
              </a:rPr>
              <a:t>Example – Blog/ Vlog</a:t>
            </a:r>
            <a:endParaRPr lang="en-GB"/>
          </a:p>
        </p:txBody>
      </p:sp>
      <p:sp>
        <p:nvSpPr>
          <p:cNvPr id="3" name="Content Placeholder 2">
            <a:extLst>
              <a:ext uri="{FF2B5EF4-FFF2-40B4-BE49-F238E27FC236}">
                <a16:creationId xmlns:a16="http://schemas.microsoft.com/office/drawing/2014/main" id="{B33BCFBD-D79E-6F98-1B88-451566557A9E}"/>
              </a:ext>
            </a:extLst>
          </p:cNvPr>
          <p:cNvSpPr>
            <a:spLocks noGrp="1"/>
          </p:cNvSpPr>
          <p:nvPr>
            <p:ph idx="1"/>
          </p:nvPr>
        </p:nvSpPr>
        <p:spPr>
          <a:xfrm>
            <a:off x="358219" y="2263191"/>
            <a:ext cx="11481847" cy="3575934"/>
          </a:xfrm>
        </p:spPr>
        <p:txBody>
          <a:bodyPr/>
          <a:lstStyle/>
          <a:p>
            <a:pPr marL="0" indent="0">
              <a:buNone/>
            </a:pPr>
            <a:r>
              <a:rPr lang="en-US" sz="2800" b="1">
                <a:latin typeface="Arial" panose="020B0604020202020204" pitchFamily="34" charset="0"/>
              </a:rPr>
              <a:t>Yn  </a:t>
            </a:r>
            <a:r>
              <a:rPr lang="en-US" sz="2800" b="1" err="1">
                <a:latin typeface="Arial" panose="020B0604020202020204" pitchFamily="34" charset="0"/>
              </a:rPr>
              <a:t>Rhestr</a:t>
            </a:r>
            <a:r>
              <a:rPr lang="en-US" sz="2800" b="1">
                <a:latin typeface="Arial" panose="020B0604020202020204" pitchFamily="34" charset="0"/>
              </a:rPr>
              <a:t> </a:t>
            </a:r>
            <a:r>
              <a:rPr lang="en-US" sz="2800" b="1" err="1">
                <a:latin typeface="Arial" panose="020B0604020202020204" pitchFamily="34" charset="0"/>
              </a:rPr>
              <a:t>Cyfeirnodi</a:t>
            </a:r>
            <a:r>
              <a:rPr lang="en-US" sz="2800" b="1">
                <a:latin typeface="Arial" panose="020B0604020202020204" pitchFamily="34" charset="0"/>
              </a:rPr>
              <a:t>/ </a:t>
            </a:r>
            <a:r>
              <a:rPr lang="en-US" sz="2800" b="1">
                <a:solidFill>
                  <a:schemeClr val="accent1">
                    <a:lumMod val="75000"/>
                  </a:schemeClr>
                </a:solidFill>
                <a:latin typeface="Arial" panose="020B0604020202020204" pitchFamily="34" charset="0"/>
              </a:rPr>
              <a:t>In Reference List</a:t>
            </a:r>
          </a:p>
          <a:p>
            <a:pPr marL="0" indent="0">
              <a:buNone/>
            </a:pPr>
            <a:endParaRPr lang="en-GB"/>
          </a:p>
          <a:p>
            <a:pPr marL="0" indent="0">
              <a:buNone/>
            </a:pPr>
            <a:r>
              <a:rPr lang="en-GB" err="1"/>
              <a:t>Sakr</a:t>
            </a:r>
            <a:r>
              <a:rPr lang="en-GB"/>
              <a:t>, M. (2023) ‘How nurseries can show community leadership and create happier local neighbourhoods’, </a:t>
            </a:r>
            <a:r>
              <a:rPr lang="en-GB" i="1"/>
              <a:t>Early Education</a:t>
            </a:r>
            <a:r>
              <a:rPr lang="en-GB"/>
              <a:t>, 27 November. Available at: </a:t>
            </a:r>
            <a:r>
              <a:rPr lang="en-GB">
                <a:hlinkClick r:id="rId2"/>
              </a:rPr>
              <a:t>https://early-education.org.uk/nursery-community-links/</a:t>
            </a:r>
            <a:r>
              <a:rPr lang="en-GB"/>
              <a:t> (Accessed: 24 June 2024).</a:t>
            </a:r>
          </a:p>
        </p:txBody>
      </p:sp>
    </p:spTree>
    <p:extLst>
      <p:ext uri="{BB962C8B-B14F-4D97-AF65-F5344CB8AC3E}">
        <p14:creationId xmlns:p14="http://schemas.microsoft.com/office/powerpoint/2010/main" val="268047424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32CD7-7925-DB60-2624-C28E022D161C}"/>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Yn eich gwaith...</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In your work…</a:t>
            </a:r>
            <a:endParaRPr lang="en-GB"/>
          </a:p>
        </p:txBody>
      </p:sp>
      <p:sp>
        <p:nvSpPr>
          <p:cNvPr id="3" name="Content Placeholder 2">
            <a:extLst>
              <a:ext uri="{FF2B5EF4-FFF2-40B4-BE49-F238E27FC236}">
                <a16:creationId xmlns:a16="http://schemas.microsoft.com/office/drawing/2014/main" id="{946C3854-A165-DCA4-DC2A-31A8751C161C}"/>
              </a:ext>
            </a:extLst>
          </p:cNvPr>
          <p:cNvSpPr>
            <a:spLocks noGrp="1"/>
          </p:cNvSpPr>
          <p:nvPr>
            <p:ph idx="1"/>
          </p:nvPr>
        </p:nvSpPr>
        <p:spPr>
          <a:xfrm>
            <a:off x="7348859" y="1988309"/>
            <a:ext cx="3733882" cy="3575934"/>
          </a:xfrm>
        </p:spPr>
        <p:txBody>
          <a:bodyPr/>
          <a:lstStyle/>
          <a:p>
            <a:pPr marL="0" indent="0">
              <a:buNone/>
            </a:pPr>
            <a:r>
              <a:rPr lang="en-GB" err="1">
                <a:solidFill>
                  <a:schemeClr val="accent1">
                    <a:lumMod val="75000"/>
                  </a:schemeClr>
                </a:solidFill>
                <a:latin typeface="Arial" panose="020B0604020202020204" pitchFamily="34" charset="0"/>
                <a:cs typeface="Arial" panose="020B0604020202020204" pitchFamily="34" charset="0"/>
              </a:rPr>
              <a:t>Sakr</a:t>
            </a:r>
            <a:r>
              <a:rPr lang="en-GB">
                <a:solidFill>
                  <a:schemeClr val="accent1">
                    <a:lumMod val="75000"/>
                  </a:schemeClr>
                </a:solidFill>
                <a:latin typeface="Arial" panose="020B0604020202020204" pitchFamily="34" charset="0"/>
                <a:cs typeface="Arial" panose="020B0604020202020204" pitchFamily="34" charset="0"/>
              </a:rPr>
              <a:t> (2023) states…..</a:t>
            </a:r>
          </a:p>
          <a:p>
            <a:pPr marL="0" indent="0">
              <a:buNone/>
            </a:pPr>
            <a:r>
              <a:rPr lang="en-GB">
                <a:solidFill>
                  <a:schemeClr val="accent1">
                    <a:lumMod val="75000"/>
                  </a:schemeClr>
                </a:solidFill>
                <a:latin typeface="Arial" panose="020B0604020202020204" pitchFamily="34" charset="0"/>
                <a:cs typeface="Arial" panose="020B0604020202020204" pitchFamily="34" charset="0"/>
              </a:rPr>
              <a:t> or </a:t>
            </a:r>
          </a:p>
          <a:p>
            <a:pPr marL="0" indent="0">
              <a:buNone/>
            </a:pPr>
            <a:r>
              <a:rPr lang="en-GB">
                <a:solidFill>
                  <a:schemeClr val="accent1">
                    <a:lumMod val="75000"/>
                  </a:schemeClr>
                </a:solidFill>
                <a:latin typeface="Arial" panose="020B0604020202020204" pitchFamily="34" charset="0"/>
                <a:cs typeface="Arial" panose="020B0604020202020204" pitchFamily="34" charset="0"/>
              </a:rPr>
              <a:t>……(</a:t>
            </a:r>
            <a:r>
              <a:rPr lang="en-GB" err="1">
                <a:solidFill>
                  <a:schemeClr val="accent1">
                    <a:lumMod val="75000"/>
                  </a:schemeClr>
                </a:solidFill>
                <a:latin typeface="Arial" panose="020B0604020202020204" pitchFamily="34" charset="0"/>
                <a:cs typeface="Arial" panose="020B0604020202020204" pitchFamily="34" charset="0"/>
              </a:rPr>
              <a:t>Sakr</a:t>
            </a:r>
            <a:r>
              <a:rPr lang="en-GB">
                <a:solidFill>
                  <a:schemeClr val="accent1">
                    <a:lumMod val="75000"/>
                  </a:schemeClr>
                </a:solidFill>
                <a:latin typeface="Arial" panose="020B0604020202020204" pitchFamily="34" charset="0"/>
                <a:cs typeface="Arial" panose="020B0604020202020204" pitchFamily="34" charset="0"/>
              </a:rPr>
              <a:t>, 2023)</a:t>
            </a:r>
          </a:p>
        </p:txBody>
      </p:sp>
      <p:sp>
        <p:nvSpPr>
          <p:cNvPr id="4" name="Content Placeholder 2">
            <a:extLst>
              <a:ext uri="{FF2B5EF4-FFF2-40B4-BE49-F238E27FC236}">
                <a16:creationId xmlns:a16="http://schemas.microsoft.com/office/drawing/2014/main" id="{09E7351C-F529-A914-D0C7-AD64D476F9AB}"/>
              </a:ext>
            </a:extLst>
          </p:cNvPr>
          <p:cNvSpPr txBox="1">
            <a:spLocks/>
          </p:cNvSpPr>
          <p:nvPr/>
        </p:nvSpPr>
        <p:spPr>
          <a:xfrm>
            <a:off x="1672660" y="1988309"/>
            <a:ext cx="3733882"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latin typeface="Arial" panose="020B0604020202020204" pitchFamily="34" charset="0"/>
                <a:cs typeface="Arial" panose="020B0604020202020204" pitchFamily="34" charset="0"/>
              </a:rPr>
              <a:t>Nodi </a:t>
            </a:r>
            <a:r>
              <a:rPr lang="en-GB" err="1">
                <a:latin typeface="Arial" panose="020B0604020202020204" pitchFamily="34" charset="0"/>
                <a:cs typeface="Arial" panose="020B0604020202020204" pitchFamily="34" charset="0"/>
              </a:rPr>
              <a:t>Sakr</a:t>
            </a:r>
            <a:r>
              <a:rPr lang="en-GB">
                <a:latin typeface="Arial" panose="020B0604020202020204" pitchFamily="34" charset="0"/>
                <a:cs typeface="Arial" panose="020B0604020202020204" pitchFamily="34" charset="0"/>
              </a:rPr>
              <a:t> (2023) …..</a:t>
            </a:r>
          </a:p>
          <a:p>
            <a:pPr marL="0" indent="0">
              <a:buFont typeface="Arial" panose="020B0604020202020204" pitchFamily="34" charset="0"/>
              <a:buNone/>
            </a:pPr>
            <a:r>
              <a:rPr lang="en-GB">
                <a:latin typeface="Arial" panose="020B0604020202020204" pitchFamily="34" charset="0"/>
                <a:cs typeface="Arial" panose="020B0604020202020204" pitchFamily="34" charset="0"/>
              </a:rPr>
              <a:t> neu </a:t>
            </a:r>
          </a:p>
          <a:p>
            <a:pPr marL="0" indent="0">
              <a:buFont typeface="Arial" panose="020B0604020202020204" pitchFamily="34" charset="0"/>
              <a:buNone/>
            </a:pPr>
            <a:r>
              <a:rPr lang="en-GB">
                <a:latin typeface="Arial" panose="020B0604020202020204" pitchFamily="34" charset="0"/>
                <a:cs typeface="Arial" panose="020B0604020202020204" pitchFamily="34" charset="0"/>
              </a:rPr>
              <a:t>……(</a:t>
            </a:r>
            <a:r>
              <a:rPr lang="en-GB" err="1">
                <a:latin typeface="Arial" panose="020B0604020202020204" pitchFamily="34" charset="0"/>
                <a:cs typeface="Arial" panose="020B0604020202020204" pitchFamily="34" charset="0"/>
              </a:rPr>
              <a:t>Sakr</a:t>
            </a:r>
            <a:r>
              <a:rPr lang="en-GB">
                <a:latin typeface="Arial" panose="020B0604020202020204" pitchFamily="34" charset="0"/>
                <a:cs typeface="Arial" panose="020B0604020202020204" pitchFamily="34" charset="0"/>
              </a:rPr>
              <a:t>, 2023)</a:t>
            </a:r>
          </a:p>
        </p:txBody>
      </p:sp>
    </p:spTree>
    <p:extLst>
      <p:ext uri="{BB962C8B-B14F-4D97-AF65-F5344CB8AC3E}">
        <p14:creationId xmlns:p14="http://schemas.microsoft.com/office/powerpoint/2010/main" val="253514861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817D1-BE73-95F9-01FB-6ECD86B2DEC4}"/>
              </a:ext>
            </a:extLst>
          </p:cNvPr>
          <p:cNvSpPr>
            <a:spLocks noGrp="1"/>
          </p:cNvSpPr>
          <p:nvPr>
            <p:ph type="title"/>
          </p:nvPr>
        </p:nvSpPr>
        <p:spPr/>
        <p:txBody>
          <a:bodyPr/>
          <a:lstStyle/>
          <a:p>
            <a:pPr algn="ctr"/>
            <a:r>
              <a:rPr lang="cy-GB" altLang="en-US" kern="0">
                <a:latin typeface="Arial"/>
                <a:ea typeface="ＭＳ Ｐゴシック"/>
                <a:cs typeface="Arial"/>
              </a:rPr>
              <a:t>Deddf Seneddol (DU)</a:t>
            </a:r>
            <a:br>
              <a:rPr lang="cy-GB" altLang="en-US" kern="0">
                <a:latin typeface="Arial" panose="020B0604020202020204" pitchFamily="34" charset="0"/>
                <a:ea typeface="ＭＳ Ｐゴシック" pitchFamily="34" charset="-128"/>
              </a:rPr>
            </a:br>
            <a:r>
              <a:rPr lang="cy-GB" altLang="en-US" kern="0">
                <a:solidFill>
                  <a:schemeClr val="accent1">
                    <a:lumMod val="75000"/>
                  </a:schemeClr>
                </a:solidFill>
                <a:latin typeface="Arial"/>
                <a:ea typeface="ＭＳ Ｐゴシック"/>
                <a:cs typeface="Arial"/>
              </a:rPr>
              <a:t>Act of </a:t>
            </a:r>
            <a:r>
              <a:rPr lang="cy-GB" altLang="en-US" kern="0" err="1">
                <a:solidFill>
                  <a:schemeClr val="accent1">
                    <a:lumMod val="75000"/>
                  </a:schemeClr>
                </a:solidFill>
                <a:latin typeface="Arial"/>
                <a:ea typeface="ＭＳ Ｐゴシック"/>
                <a:cs typeface="Arial"/>
              </a:rPr>
              <a:t>Parliament</a:t>
            </a:r>
            <a:r>
              <a:rPr lang="cy-GB" altLang="en-US" kern="0">
                <a:solidFill>
                  <a:schemeClr val="accent1">
                    <a:lumMod val="75000"/>
                  </a:schemeClr>
                </a:solidFill>
                <a:latin typeface="Arial"/>
                <a:ea typeface="ＭＳ Ｐゴシック"/>
                <a:cs typeface="Arial"/>
              </a:rPr>
              <a:t> (UK)</a:t>
            </a:r>
            <a:endParaRPr lang="en-GB">
              <a:solidFill>
                <a:schemeClr val="accent1">
                  <a:lumMod val="75000"/>
                </a:schemeClr>
              </a:solidFill>
              <a:latin typeface="Arial"/>
              <a:ea typeface="ＭＳ Ｐゴシック"/>
              <a:cs typeface="Arial"/>
            </a:endParaRPr>
          </a:p>
        </p:txBody>
      </p:sp>
      <p:sp>
        <p:nvSpPr>
          <p:cNvPr id="3" name="Content Placeholder 2">
            <a:extLst>
              <a:ext uri="{FF2B5EF4-FFF2-40B4-BE49-F238E27FC236}">
                <a16:creationId xmlns:a16="http://schemas.microsoft.com/office/drawing/2014/main" id="{87CF7144-146C-1C20-5121-7CC2CAF69A4A}"/>
              </a:ext>
            </a:extLst>
          </p:cNvPr>
          <p:cNvSpPr>
            <a:spLocks noGrp="1"/>
          </p:cNvSpPr>
          <p:nvPr>
            <p:ph idx="1"/>
          </p:nvPr>
        </p:nvSpPr>
        <p:spPr>
          <a:xfrm>
            <a:off x="6052992" y="1881723"/>
            <a:ext cx="5977808" cy="3575934"/>
          </a:xfrm>
        </p:spPr>
        <p:txBody>
          <a:bodyPr vert="horz" lIns="91440" tIns="45720" rIns="91440" bIns="45720" rtlCol="0" anchor="t">
            <a:normAutofit/>
          </a:bodyPr>
          <a:lstStyle/>
          <a:p>
            <a:pPr>
              <a:defRPr/>
            </a:pPr>
            <a:r>
              <a:rPr lang="en-GB" i="1">
                <a:solidFill>
                  <a:schemeClr val="accent1">
                    <a:lumMod val="75000"/>
                  </a:schemeClr>
                </a:solidFill>
                <a:latin typeface="Arial"/>
                <a:cs typeface="Arial"/>
              </a:rPr>
              <a:t>Name of Act in italics, include year, chapter and specific section if applicable</a:t>
            </a:r>
          </a:p>
          <a:p>
            <a:pPr>
              <a:defRPr/>
            </a:pPr>
            <a:r>
              <a:rPr lang="en-GB">
                <a:solidFill>
                  <a:schemeClr val="accent1">
                    <a:lumMod val="75000"/>
                  </a:schemeClr>
                </a:solidFill>
                <a:latin typeface="Arial" panose="020B0604020202020204" pitchFamily="34" charset="0"/>
              </a:rPr>
              <a:t>Available URL</a:t>
            </a:r>
          </a:p>
          <a:p>
            <a:pPr>
              <a:defRPr/>
            </a:pPr>
            <a:r>
              <a:rPr lang="en-GB">
                <a:solidFill>
                  <a:schemeClr val="accent1">
                    <a:lumMod val="75000"/>
                  </a:schemeClr>
                </a:solidFill>
                <a:latin typeface="Arial" panose="020B0604020202020204" pitchFamily="34" charset="0"/>
              </a:rPr>
              <a:t>Accessed date</a:t>
            </a:r>
            <a:endParaRPr lang="en-GB"/>
          </a:p>
        </p:txBody>
      </p:sp>
      <p:sp>
        <p:nvSpPr>
          <p:cNvPr id="4" name="Content Placeholder 2">
            <a:extLst>
              <a:ext uri="{FF2B5EF4-FFF2-40B4-BE49-F238E27FC236}">
                <a16:creationId xmlns:a16="http://schemas.microsoft.com/office/drawing/2014/main" id="{940CC1A2-8208-080F-9F0B-35C1D81ACACA}"/>
              </a:ext>
            </a:extLst>
          </p:cNvPr>
          <p:cNvSpPr txBox="1">
            <a:spLocks/>
          </p:cNvSpPr>
          <p:nvPr/>
        </p:nvSpPr>
        <p:spPr>
          <a:xfrm>
            <a:off x="281426" y="1825625"/>
            <a:ext cx="5977808"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i="1">
                <a:latin typeface="Arial" panose="020B0604020202020204" pitchFamily="34" charset="0"/>
                <a:cs typeface="Arial" panose="020B0604020202020204" pitchFamily="34" charset="0"/>
              </a:rPr>
              <a:t>Enw’r Act </a:t>
            </a:r>
            <a:r>
              <a:rPr lang="en-GB" i="1" err="1">
                <a:latin typeface="Arial" panose="020B0604020202020204" pitchFamily="34" charset="0"/>
                <a:cs typeface="Arial" panose="020B0604020202020204" pitchFamily="34" charset="0"/>
              </a:rPr>
              <a:t>yn</a:t>
            </a:r>
            <a:r>
              <a:rPr lang="en-GB" i="1">
                <a:latin typeface="Arial" panose="020B0604020202020204" pitchFamily="34" charset="0"/>
                <a:cs typeface="Arial" panose="020B0604020202020204" pitchFamily="34" charset="0"/>
              </a:rPr>
              <a:t> italics, </a:t>
            </a:r>
            <a:r>
              <a:rPr lang="en-GB" i="1" err="1">
                <a:latin typeface="Arial" panose="020B0604020202020204" pitchFamily="34" charset="0"/>
                <a:cs typeface="Arial" panose="020B0604020202020204" pitchFamily="34" charset="0"/>
              </a:rPr>
              <a:t>cynnwyr</a:t>
            </a:r>
            <a:r>
              <a:rPr lang="en-GB" i="1">
                <a:latin typeface="Arial" panose="020B0604020202020204" pitchFamily="34" charset="0"/>
                <a:cs typeface="Arial" panose="020B0604020202020204" pitchFamily="34" charset="0"/>
              </a:rPr>
              <a:t> y </a:t>
            </a:r>
            <a:r>
              <a:rPr lang="en-GB" i="1" err="1">
                <a:latin typeface="Arial" panose="020B0604020202020204" pitchFamily="34" charset="0"/>
                <a:cs typeface="Arial" panose="020B0604020202020204" pitchFamily="34" charset="0"/>
              </a:rPr>
              <a:t>flwyddyn</a:t>
            </a:r>
            <a:r>
              <a:rPr lang="en-GB" i="1">
                <a:latin typeface="Arial" panose="020B0604020202020204" pitchFamily="34" charset="0"/>
                <a:cs typeface="Arial" panose="020B0604020202020204" pitchFamily="34" charset="0"/>
              </a:rPr>
              <a:t>, </a:t>
            </a:r>
            <a:r>
              <a:rPr lang="en-GB" i="1" err="1">
                <a:latin typeface="Arial" panose="020B0604020202020204" pitchFamily="34" charset="0"/>
                <a:cs typeface="Arial" panose="020B0604020202020204" pitchFamily="34" charset="0"/>
              </a:rPr>
              <a:t>pennod</a:t>
            </a:r>
            <a:r>
              <a:rPr lang="en-GB" i="1">
                <a:latin typeface="Arial" panose="020B0604020202020204" pitchFamily="34" charset="0"/>
                <a:cs typeface="Arial" panose="020B0604020202020204" pitchFamily="34" charset="0"/>
              </a:rPr>
              <a:t> a </a:t>
            </a:r>
            <a:r>
              <a:rPr lang="en-GB" i="1" err="1">
                <a:latin typeface="Arial" panose="020B0604020202020204" pitchFamily="34" charset="0"/>
                <a:cs typeface="Arial" panose="020B0604020202020204" pitchFamily="34" charset="0"/>
              </a:rPr>
              <a:t>rhan</a:t>
            </a:r>
            <a:r>
              <a:rPr lang="en-GB" i="1">
                <a:latin typeface="Arial" panose="020B0604020202020204" pitchFamily="34" charset="0"/>
                <a:cs typeface="Arial" panose="020B0604020202020204" pitchFamily="34" charset="0"/>
              </a:rPr>
              <a:t> </a:t>
            </a:r>
            <a:r>
              <a:rPr lang="en-GB" i="1" err="1">
                <a:latin typeface="Arial" panose="020B0604020202020204" pitchFamily="34" charset="0"/>
                <a:cs typeface="Arial" panose="020B0604020202020204" pitchFamily="34" charset="0"/>
              </a:rPr>
              <a:t>penodol</a:t>
            </a:r>
            <a:r>
              <a:rPr lang="en-GB" i="1">
                <a:latin typeface="Arial" panose="020B0604020202020204" pitchFamily="34" charset="0"/>
                <a:cs typeface="Arial" panose="020B0604020202020204" pitchFamily="34" charset="0"/>
              </a:rPr>
              <a:t> </a:t>
            </a:r>
            <a:r>
              <a:rPr lang="en-GB" i="1" err="1">
                <a:latin typeface="Arial" panose="020B0604020202020204" pitchFamily="34" charset="0"/>
                <a:cs typeface="Arial" panose="020B0604020202020204" pitchFamily="34" charset="0"/>
              </a:rPr>
              <a:t>os</a:t>
            </a:r>
            <a:r>
              <a:rPr lang="en-GB" i="1">
                <a:latin typeface="Arial" panose="020B0604020202020204" pitchFamily="34" charset="0"/>
                <a:cs typeface="Arial" panose="020B0604020202020204" pitchFamily="34" charset="0"/>
              </a:rPr>
              <a:t> </a:t>
            </a:r>
            <a:r>
              <a:rPr lang="en-GB" i="1" err="1">
                <a:latin typeface="Arial" panose="020B0604020202020204" pitchFamily="34" charset="0"/>
                <a:cs typeface="Arial" panose="020B0604020202020204" pitchFamily="34" charset="0"/>
              </a:rPr>
              <a:t>yn</a:t>
            </a:r>
            <a:r>
              <a:rPr lang="en-GB" i="1">
                <a:latin typeface="Arial" panose="020B0604020202020204" pitchFamily="34" charset="0"/>
                <a:cs typeface="Arial" panose="020B0604020202020204" pitchFamily="34" charset="0"/>
              </a:rPr>
              <a:t> </a:t>
            </a:r>
            <a:r>
              <a:rPr lang="en-GB" i="1" err="1">
                <a:latin typeface="Arial" panose="020B0604020202020204" pitchFamily="34" charset="0"/>
                <a:cs typeface="Arial" panose="020B0604020202020204" pitchFamily="34" charset="0"/>
              </a:rPr>
              <a:t>berthnasol</a:t>
            </a:r>
            <a:endParaRPr lang="en-GB" i="1">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URL </a:t>
            </a:r>
            <a:r>
              <a:rPr lang="en-GB" err="1">
                <a:latin typeface="Arial" panose="020B0604020202020204" pitchFamily="34" charset="0"/>
                <a:cs typeface="Arial" panose="020B0604020202020204" pitchFamily="34" charset="0"/>
              </a:rPr>
              <a:t>ar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gael</a:t>
            </a:r>
            <a:endParaRPr lang="en-GB">
              <a:latin typeface="Arial" panose="020B0604020202020204" pitchFamily="34" charset="0"/>
              <a:cs typeface="Arial" panose="020B0604020202020204" pitchFamily="34" charset="0"/>
            </a:endParaRPr>
          </a:p>
          <a:p>
            <a:r>
              <a:rPr lang="en-GB" err="1">
                <a:latin typeface="Arial" panose="020B0604020202020204" pitchFamily="34" charset="0"/>
                <a:cs typeface="Arial" panose="020B0604020202020204" pitchFamily="34" charset="0"/>
              </a:rPr>
              <a:t>Dyddiad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cyrchwyd</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390988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6102D-ADED-F65A-70CF-BF069D707746}"/>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Esiample</a:t>
            </a:r>
            <a:r>
              <a:rPr lang="en-GB">
                <a:latin typeface="Arial" panose="020B0604020202020204" pitchFamily="34" charset="0"/>
                <a:cs typeface="Arial" panose="020B0604020202020204" pitchFamily="34" charset="0"/>
              </a:rPr>
              <a:t> - </a:t>
            </a:r>
            <a:r>
              <a:rPr lang="en-GB" err="1">
                <a:latin typeface="Arial" panose="020B0604020202020204" pitchFamily="34" charset="0"/>
                <a:cs typeface="Arial" panose="020B0604020202020204" pitchFamily="34" charset="0"/>
              </a:rPr>
              <a:t>Cyfraith</a:t>
            </a:r>
            <a:r>
              <a:rPr lang="en-GB">
                <a:latin typeface="Arial" panose="020B0604020202020204" pitchFamily="34" charset="0"/>
                <a:cs typeface="Arial" panose="020B0604020202020204" pitchFamily="34" charset="0"/>
              </a:rPr>
              <a:t> a </a:t>
            </a:r>
            <a:r>
              <a:rPr lang="en-GB" err="1">
                <a:latin typeface="Arial" panose="020B0604020202020204" pitchFamily="34" charset="0"/>
                <a:cs typeface="Arial" panose="020B0604020202020204" pitchFamily="34" charset="0"/>
              </a:rPr>
              <a:t>deddfwriaeth</a:t>
            </a:r>
            <a:r>
              <a:rPr lang="en-GB">
                <a:latin typeface="Arial" panose="020B0604020202020204" pitchFamily="34" charset="0"/>
                <a:cs typeface="Arial" panose="020B0604020202020204" pitchFamily="34" charset="0"/>
              </a:rPr>
              <a:t> DU/ </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Example - Law and Legislation UK</a:t>
            </a:r>
          </a:p>
        </p:txBody>
      </p:sp>
      <p:sp>
        <p:nvSpPr>
          <p:cNvPr id="3" name="Content Placeholder 2">
            <a:extLst>
              <a:ext uri="{FF2B5EF4-FFF2-40B4-BE49-F238E27FC236}">
                <a16:creationId xmlns:a16="http://schemas.microsoft.com/office/drawing/2014/main" id="{21A994C2-3982-BCBA-981C-1BB11DC77668}"/>
              </a:ext>
            </a:extLst>
          </p:cNvPr>
          <p:cNvSpPr>
            <a:spLocks noGrp="1"/>
          </p:cNvSpPr>
          <p:nvPr>
            <p:ph idx="1"/>
          </p:nvPr>
        </p:nvSpPr>
        <p:spPr>
          <a:xfrm>
            <a:off x="358219" y="2139775"/>
            <a:ext cx="11481847" cy="2751985"/>
          </a:xfrm>
        </p:spPr>
        <p:txBody>
          <a:bodyPr vert="horz" lIns="91440" tIns="45720" rIns="91440" bIns="45720" rtlCol="0" anchor="t">
            <a:normAutofit/>
          </a:bodyPr>
          <a:lstStyle/>
          <a:p>
            <a:pPr marL="0" indent="0">
              <a:buNone/>
            </a:pPr>
            <a:r>
              <a:rPr lang="en-US" sz="2800" b="1">
                <a:latin typeface="Arial"/>
                <a:cs typeface="Arial"/>
              </a:rPr>
              <a:t>Yn</a:t>
            </a:r>
            <a:r>
              <a:rPr lang="en-US" b="1">
                <a:latin typeface="Arial"/>
                <a:cs typeface="Arial"/>
              </a:rPr>
              <a:t> </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r>
              <a:rPr lang="en-US" b="1">
                <a:latin typeface="Arial"/>
                <a:cs typeface="Arial"/>
              </a:rPr>
              <a:t> </a:t>
            </a:r>
          </a:p>
          <a:p>
            <a:pPr marL="0" indent="0">
              <a:buNone/>
            </a:pPr>
            <a:r>
              <a:rPr lang="en-GB" i="1">
                <a:latin typeface="Arial"/>
                <a:cs typeface="Arial"/>
              </a:rPr>
              <a:t>Children Act 1989, c. 41</a:t>
            </a:r>
            <a:r>
              <a:rPr lang="en-GB">
                <a:latin typeface="Arial"/>
                <a:cs typeface="Arial"/>
              </a:rPr>
              <a:t>. </a:t>
            </a:r>
            <a:r>
              <a:rPr lang="en-GB" err="1">
                <a:latin typeface="Arial"/>
                <a:cs typeface="Arial"/>
              </a:rPr>
              <a:t>Ar</a:t>
            </a:r>
            <a:r>
              <a:rPr lang="en-GB">
                <a:latin typeface="Arial"/>
                <a:cs typeface="Arial"/>
              </a:rPr>
              <a:t> </a:t>
            </a:r>
            <a:r>
              <a:rPr lang="en-GB" err="1">
                <a:latin typeface="Arial"/>
                <a:cs typeface="Arial"/>
              </a:rPr>
              <a:t>gael</a:t>
            </a:r>
            <a:r>
              <a:rPr lang="en-GB">
                <a:latin typeface="Arial"/>
                <a:cs typeface="Arial"/>
              </a:rPr>
              <a:t> </a:t>
            </a:r>
            <a:r>
              <a:rPr lang="en-GB" err="1">
                <a:latin typeface="Arial"/>
                <a:cs typeface="Arial"/>
              </a:rPr>
              <a:t>yn</a:t>
            </a:r>
            <a:r>
              <a:rPr lang="en-GB">
                <a:latin typeface="Arial"/>
                <a:cs typeface="Arial"/>
              </a:rPr>
              <a:t>: </a:t>
            </a:r>
            <a:r>
              <a:rPr lang="en-GB">
                <a:latin typeface="Arial"/>
                <a:cs typeface="Arial"/>
                <a:hlinkClick r:id="rId2"/>
              </a:rPr>
              <a:t>https://www.legislation.gov.uk/ukpga/1989/41/contents</a:t>
            </a:r>
            <a:r>
              <a:rPr lang="en-GB">
                <a:latin typeface="Arial"/>
                <a:cs typeface="Arial"/>
              </a:rPr>
              <a:t> (</a:t>
            </a:r>
            <a:r>
              <a:rPr lang="en-GB" err="1">
                <a:latin typeface="Arial"/>
                <a:cs typeface="Arial"/>
              </a:rPr>
              <a:t>Cyrchwyd</a:t>
            </a:r>
            <a:r>
              <a:rPr lang="en-GB">
                <a:latin typeface="Arial"/>
                <a:cs typeface="Arial"/>
              </a:rPr>
              <a:t>: 21 June 2024)</a:t>
            </a:r>
          </a:p>
          <a:p>
            <a:pPr marL="0" indent="0">
              <a:buNone/>
            </a:pPr>
            <a:endParaRPr lang="en-GB"/>
          </a:p>
        </p:txBody>
      </p:sp>
    </p:spTree>
    <p:extLst>
      <p:ext uri="{BB962C8B-B14F-4D97-AF65-F5344CB8AC3E}">
        <p14:creationId xmlns:p14="http://schemas.microsoft.com/office/powerpoint/2010/main" val="265202873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6102D-ADED-F65A-70CF-BF069D707746}"/>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Esiample</a:t>
            </a:r>
            <a:r>
              <a:rPr lang="en-GB">
                <a:latin typeface="Arial" panose="020B0604020202020204" pitchFamily="34" charset="0"/>
                <a:cs typeface="Arial" panose="020B0604020202020204" pitchFamily="34" charset="0"/>
              </a:rPr>
              <a:t> - </a:t>
            </a:r>
            <a:r>
              <a:rPr lang="en-GB" err="1">
                <a:latin typeface="Arial" panose="020B0604020202020204" pitchFamily="34" charset="0"/>
                <a:cs typeface="Arial" panose="020B0604020202020204" pitchFamily="34" charset="0"/>
              </a:rPr>
              <a:t>Cyfraith</a:t>
            </a:r>
            <a:r>
              <a:rPr lang="en-GB">
                <a:latin typeface="Arial" panose="020B0604020202020204" pitchFamily="34" charset="0"/>
                <a:cs typeface="Arial" panose="020B0604020202020204" pitchFamily="34" charset="0"/>
              </a:rPr>
              <a:t> a </a:t>
            </a:r>
            <a:r>
              <a:rPr lang="en-GB" err="1">
                <a:latin typeface="Arial" panose="020B0604020202020204" pitchFamily="34" charset="0"/>
                <a:cs typeface="Arial" panose="020B0604020202020204" pitchFamily="34" charset="0"/>
              </a:rPr>
              <a:t>deddfwriaeth</a:t>
            </a:r>
            <a:r>
              <a:rPr lang="en-GB">
                <a:latin typeface="Arial" panose="020B0604020202020204" pitchFamily="34" charset="0"/>
                <a:cs typeface="Arial" panose="020B0604020202020204" pitchFamily="34" charset="0"/>
              </a:rPr>
              <a:t> DU/ </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Example - Law and Legislation UK</a:t>
            </a:r>
          </a:p>
        </p:txBody>
      </p:sp>
      <p:sp>
        <p:nvSpPr>
          <p:cNvPr id="3" name="Content Placeholder 2">
            <a:extLst>
              <a:ext uri="{FF2B5EF4-FFF2-40B4-BE49-F238E27FC236}">
                <a16:creationId xmlns:a16="http://schemas.microsoft.com/office/drawing/2014/main" id="{21A994C2-3982-BCBA-981C-1BB11DC77668}"/>
              </a:ext>
            </a:extLst>
          </p:cNvPr>
          <p:cNvSpPr>
            <a:spLocks noGrp="1"/>
          </p:cNvSpPr>
          <p:nvPr>
            <p:ph idx="1"/>
          </p:nvPr>
        </p:nvSpPr>
        <p:spPr>
          <a:xfrm>
            <a:off x="358219" y="2139775"/>
            <a:ext cx="11481847" cy="2751985"/>
          </a:xfrm>
        </p:spPr>
        <p:txBody>
          <a:bodyPr vert="horz" lIns="91440" tIns="45720" rIns="91440" bIns="45720" rtlCol="0" anchor="t">
            <a:normAutofit/>
          </a:bodyPr>
          <a:lstStyle/>
          <a:p>
            <a:pPr marL="0" indent="0">
              <a:buNone/>
            </a:pPr>
            <a:r>
              <a:rPr lang="en-US" sz="2800" b="1">
                <a:latin typeface="Arial"/>
                <a:cs typeface="Arial"/>
              </a:rPr>
              <a:t> </a:t>
            </a:r>
            <a:r>
              <a:rPr lang="en-US" sz="2800" b="1">
                <a:solidFill>
                  <a:schemeClr val="accent1">
                    <a:lumMod val="75000"/>
                  </a:schemeClr>
                </a:solidFill>
                <a:latin typeface="Arial"/>
                <a:cs typeface="Arial"/>
              </a:rPr>
              <a:t>In Reference List</a:t>
            </a:r>
          </a:p>
          <a:p>
            <a:pPr marL="0" indent="0">
              <a:buNone/>
            </a:pPr>
            <a:endParaRPr lang="en-GB" i="1"/>
          </a:p>
          <a:p>
            <a:pPr marL="0" indent="0">
              <a:buNone/>
            </a:pPr>
            <a:r>
              <a:rPr lang="en-GB" i="1">
                <a:latin typeface="Arial"/>
                <a:cs typeface="Arial"/>
              </a:rPr>
              <a:t>Children Act 1989, c. 41</a:t>
            </a:r>
            <a:r>
              <a:rPr lang="en-GB">
                <a:latin typeface="Arial"/>
                <a:cs typeface="Arial"/>
              </a:rPr>
              <a:t>. Available at: </a:t>
            </a:r>
            <a:r>
              <a:rPr lang="en-GB">
                <a:latin typeface="Arial"/>
                <a:cs typeface="Arial"/>
                <a:hlinkClick r:id="rId2"/>
              </a:rPr>
              <a:t>https://www.legislation.gov.uk/ukpga/1989/41/contents</a:t>
            </a:r>
            <a:r>
              <a:rPr lang="en-GB">
                <a:latin typeface="Arial"/>
                <a:cs typeface="Arial"/>
              </a:rPr>
              <a:t> (Accessed: 21 June 2024)</a:t>
            </a:r>
          </a:p>
          <a:p>
            <a:pPr marL="0" indent="0">
              <a:buNone/>
            </a:pPr>
            <a:endParaRPr lang="en-GB"/>
          </a:p>
        </p:txBody>
      </p:sp>
    </p:spTree>
    <p:extLst>
      <p:ext uri="{BB962C8B-B14F-4D97-AF65-F5344CB8AC3E}">
        <p14:creationId xmlns:p14="http://schemas.microsoft.com/office/powerpoint/2010/main" val="9320647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7BC3A-4329-3EBD-4BFF-647B1BAE4F81}"/>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Yn eich gwaith...</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In your work…</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8357CFEE-0BCA-34B8-6371-BAC1BB29DF93}"/>
              </a:ext>
            </a:extLst>
          </p:cNvPr>
          <p:cNvSpPr>
            <a:spLocks noGrp="1"/>
          </p:cNvSpPr>
          <p:nvPr>
            <p:ph idx="1"/>
          </p:nvPr>
        </p:nvSpPr>
        <p:spPr>
          <a:xfrm>
            <a:off x="7259100" y="1910707"/>
            <a:ext cx="6269519" cy="3575934"/>
          </a:xfrm>
        </p:spPr>
        <p:txBody>
          <a:bodyPr>
            <a:normAutofit/>
          </a:bodyPr>
          <a:lstStyle/>
          <a:p>
            <a:pPr marL="0" indent="0">
              <a:buNone/>
            </a:pPr>
            <a:r>
              <a:rPr lang="en-GB" i="1">
                <a:solidFill>
                  <a:schemeClr val="accent1">
                    <a:lumMod val="75000"/>
                  </a:schemeClr>
                </a:solidFill>
                <a:latin typeface="Arial" panose="020B0604020202020204" pitchFamily="34" charset="0"/>
                <a:cs typeface="Arial" panose="020B0604020202020204" pitchFamily="34" charset="0"/>
              </a:rPr>
              <a:t>Children Act 1989 </a:t>
            </a:r>
            <a:r>
              <a:rPr lang="en-GB">
                <a:solidFill>
                  <a:schemeClr val="accent1">
                    <a:lumMod val="75000"/>
                  </a:schemeClr>
                </a:solidFill>
                <a:latin typeface="Arial" panose="020B0604020202020204" pitchFamily="34" charset="0"/>
                <a:cs typeface="Arial" panose="020B0604020202020204" pitchFamily="34" charset="0"/>
              </a:rPr>
              <a:t>states………………..</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pPr marL="0" indent="0">
              <a:buNone/>
            </a:pPr>
            <a:r>
              <a:rPr lang="en-GB">
                <a:solidFill>
                  <a:schemeClr val="accent1">
                    <a:lumMod val="75000"/>
                  </a:schemeClr>
                </a:solidFill>
                <a:latin typeface="Arial" panose="020B0604020202020204" pitchFamily="34" charset="0"/>
                <a:cs typeface="Arial" panose="020B0604020202020204" pitchFamily="34" charset="0"/>
              </a:rPr>
              <a:t>or</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pPr marL="0" indent="0">
              <a:buNone/>
            </a:pPr>
            <a:r>
              <a:rPr lang="en-GB">
                <a:solidFill>
                  <a:schemeClr val="accent1">
                    <a:lumMod val="75000"/>
                  </a:schemeClr>
                </a:solidFill>
                <a:latin typeface="Arial" panose="020B0604020202020204" pitchFamily="34" charset="0"/>
                <a:cs typeface="Arial" panose="020B0604020202020204" pitchFamily="34" charset="0"/>
              </a:rPr>
              <a:t>…….(</a:t>
            </a:r>
            <a:r>
              <a:rPr lang="en-GB" i="1">
                <a:solidFill>
                  <a:schemeClr val="accent1">
                    <a:lumMod val="75000"/>
                  </a:schemeClr>
                </a:solidFill>
                <a:latin typeface="Arial" panose="020B0604020202020204" pitchFamily="34" charset="0"/>
                <a:cs typeface="Arial" panose="020B0604020202020204" pitchFamily="34" charset="0"/>
              </a:rPr>
              <a:t>Children Act 1989</a:t>
            </a:r>
            <a:r>
              <a:rPr lang="en-GB">
                <a:solidFill>
                  <a:schemeClr val="accent1">
                    <a:lumMod val="75000"/>
                  </a:schemeClr>
                </a:solidFill>
                <a:latin typeface="Arial" panose="020B0604020202020204" pitchFamily="34" charset="0"/>
                <a:cs typeface="Arial" panose="020B0604020202020204" pitchFamily="34" charset="0"/>
              </a:rPr>
              <a:t>)</a:t>
            </a:r>
          </a:p>
        </p:txBody>
      </p:sp>
      <p:sp>
        <p:nvSpPr>
          <p:cNvPr id="4" name="Content Placeholder 2">
            <a:extLst>
              <a:ext uri="{FF2B5EF4-FFF2-40B4-BE49-F238E27FC236}">
                <a16:creationId xmlns:a16="http://schemas.microsoft.com/office/drawing/2014/main" id="{3E2D9F87-DE2F-4FDD-B2B9-6B96F986A83A}"/>
              </a:ext>
            </a:extLst>
          </p:cNvPr>
          <p:cNvSpPr txBox="1">
            <a:spLocks/>
          </p:cNvSpPr>
          <p:nvPr/>
        </p:nvSpPr>
        <p:spPr>
          <a:xfrm>
            <a:off x="73862" y="1910707"/>
            <a:ext cx="626951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5" name="Content Placeholder 2">
            <a:extLst>
              <a:ext uri="{FF2B5EF4-FFF2-40B4-BE49-F238E27FC236}">
                <a16:creationId xmlns:a16="http://schemas.microsoft.com/office/drawing/2014/main" id="{A5B42694-A08E-4703-1B3E-693D093E2995}"/>
              </a:ext>
            </a:extLst>
          </p:cNvPr>
          <p:cNvSpPr txBox="1">
            <a:spLocks/>
          </p:cNvSpPr>
          <p:nvPr/>
        </p:nvSpPr>
        <p:spPr>
          <a:xfrm>
            <a:off x="460938" y="1910707"/>
            <a:ext cx="626951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latin typeface="Arial" panose="020B0604020202020204" pitchFamily="34" charset="0"/>
                <a:cs typeface="Arial" panose="020B0604020202020204" pitchFamily="34" charset="0"/>
              </a:rPr>
              <a:t>Nodwyd</a:t>
            </a:r>
            <a:r>
              <a:rPr lang="en-GB" i="1">
                <a:latin typeface="Arial" panose="020B0604020202020204" pitchFamily="34" charset="0"/>
                <a:cs typeface="Arial" panose="020B0604020202020204" pitchFamily="34" charset="0"/>
              </a:rPr>
              <a:t> </a:t>
            </a:r>
            <a:r>
              <a:rPr lang="en-GB" i="1" err="1">
                <a:latin typeface="Arial" panose="020B0604020202020204" pitchFamily="34" charset="0"/>
                <a:cs typeface="Arial" panose="020B0604020202020204" pitchFamily="34" charset="0"/>
              </a:rPr>
              <a:t>Deddf</a:t>
            </a:r>
            <a:r>
              <a:rPr lang="en-GB" i="1">
                <a:latin typeface="Arial" panose="020B0604020202020204" pitchFamily="34" charset="0"/>
                <a:cs typeface="Arial" panose="020B0604020202020204" pitchFamily="34" charset="0"/>
              </a:rPr>
              <a:t> Plant 1989 </a:t>
            </a:r>
            <a:r>
              <a:rPr lang="en-GB">
                <a:latin typeface="Arial" panose="020B0604020202020204" pitchFamily="34" charset="0"/>
                <a:cs typeface="Arial" panose="020B0604020202020204" pitchFamily="34" charset="0"/>
              </a:rPr>
              <a:t>states………………..</a:t>
            </a:r>
          </a:p>
          <a:p>
            <a:pPr marL="0" indent="0">
              <a:buFont typeface="Arial" panose="020B0604020202020204" pitchFamily="34" charset="0"/>
              <a:buNone/>
            </a:pPr>
            <a:endParaRPr lang="en-GB">
              <a:latin typeface="Arial" panose="020B0604020202020204" pitchFamily="34" charset="0"/>
              <a:cs typeface="Arial" panose="020B0604020202020204" pitchFamily="34" charset="0"/>
            </a:endParaRPr>
          </a:p>
          <a:p>
            <a:pPr marL="0" indent="0">
              <a:buFont typeface="Arial" panose="020B0604020202020204" pitchFamily="34" charset="0"/>
              <a:buNone/>
            </a:pPr>
            <a:r>
              <a:rPr lang="en-GB">
                <a:latin typeface="Arial" panose="020B0604020202020204" pitchFamily="34" charset="0"/>
                <a:cs typeface="Arial" panose="020B0604020202020204" pitchFamily="34" charset="0"/>
              </a:rPr>
              <a:t>neu</a:t>
            </a:r>
          </a:p>
          <a:p>
            <a:pPr marL="0" indent="0">
              <a:buFont typeface="Arial" panose="020B0604020202020204" pitchFamily="34" charset="0"/>
              <a:buNone/>
            </a:pPr>
            <a:endParaRPr lang="en-GB">
              <a:latin typeface="Arial" panose="020B0604020202020204" pitchFamily="34" charset="0"/>
              <a:cs typeface="Arial" panose="020B0604020202020204" pitchFamily="34" charset="0"/>
            </a:endParaRPr>
          </a:p>
          <a:p>
            <a:pPr marL="0" indent="0">
              <a:buFont typeface="Arial" panose="020B0604020202020204" pitchFamily="34" charset="0"/>
              <a:buNone/>
            </a:pPr>
            <a:r>
              <a:rPr lang="en-GB">
                <a:latin typeface="Arial" panose="020B0604020202020204" pitchFamily="34" charset="0"/>
                <a:cs typeface="Arial" panose="020B0604020202020204" pitchFamily="34" charset="0"/>
              </a:rPr>
              <a:t>………………….(</a:t>
            </a:r>
            <a:r>
              <a:rPr lang="en-GB" i="1" err="1">
                <a:latin typeface="Arial" panose="020B0604020202020204" pitchFamily="34" charset="0"/>
                <a:cs typeface="Arial" panose="020B0604020202020204" pitchFamily="34" charset="0"/>
              </a:rPr>
              <a:t>Deddf</a:t>
            </a:r>
            <a:r>
              <a:rPr lang="en-GB" i="1">
                <a:latin typeface="Arial" panose="020B0604020202020204" pitchFamily="34" charset="0"/>
                <a:cs typeface="Arial" panose="020B0604020202020204" pitchFamily="34" charset="0"/>
              </a:rPr>
              <a:t> Plant 1989</a:t>
            </a:r>
            <a:r>
              <a:rPr lang="en-GB">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648387014"/>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817D1-BE73-95F9-01FB-6ECD86B2DEC4}"/>
              </a:ext>
            </a:extLst>
          </p:cNvPr>
          <p:cNvSpPr>
            <a:spLocks noGrp="1"/>
          </p:cNvSpPr>
          <p:nvPr>
            <p:ph type="title"/>
          </p:nvPr>
        </p:nvSpPr>
        <p:spPr/>
        <p:txBody>
          <a:bodyPr/>
          <a:lstStyle/>
          <a:p>
            <a:pPr algn="ctr"/>
            <a:r>
              <a:rPr lang="cy-GB" altLang="en-US" kern="0">
                <a:latin typeface="Arial"/>
                <a:ea typeface="ＭＳ Ｐゴシック"/>
                <a:cs typeface="Arial"/>
              </a:rPr>
              <a:t>Act y Senedd (Cymru)</a:t>
            </a:r>
            <a:br>
              <a:rPr lang="cy-GB" altLang="en-US" kern="0">
                <a:latin typeface="Arial" panose="020B0604020202020204" pitchFamily="34" charset="0"/>
                <a:ea typeface="ＭＳ Ｐゴシック" pitchFamily="34" charset="-128"/>
              </a:rPr>
            </a:br>
            <a:r>
              <a:rPr lang="cy-GB" altLang="en-US" kern="0">
                <a:solidFill>
                  <a:schemeClr val="accent1">
                    <a:lumMod val="75000"/>
                  </a:schemeClr>
                </a:solidFill>
                <a:latin typeface="Arial"/>
                <a:ea typeface="ＭＳ Ｐゴシック"/>
                <a:cs typeface="Arial"/>
              </a:rPr>
              <a:t>Act of </a:t>
            </a:r>
            <a:r>
              <a:rPr lang="cy-GB" altLang="en-US" kern="0" err="1">
                <a:solidFill>
                  <a:schemeClr val="accent1">
                    <a:lumMod val="75000"/>
                  </a:schemeClr>
                </a:solidFill>
                <a:latin typeface="Arial"/>
                <a:ea typeface="ＭＳ Ｐゴシック"/>
                <a:cs typeface="Arial"/>
              </a:rPr>
              <a:t>Parliament</a:t>
            </a:r>
            <a:r>
              <a:rPr lang="cy-GB" altLang="en-US" kern="0">
                <a:solidFill>
                  <a:schemeClr val="accent1">
                    <a:lumMod val="75000"/>
                  </a:schemeClr>
                </a:solidFill>
                <a:latin typeface="Arial"/>
                <a:ea typeface="ＭＳ Ｐゴシック"/>
                <a:cs typeface="Arial"/>
              </a:rPr>
              <a:t> (Wales)</a:t>
            </a:r>
            <a:endParaRPr lang="en-GB">
              <a:solidFill>
                <a:schemeClr val="accent1">
                  <a:lumMod val="75000"/>
                </a:schemeClr>
              </a:solidFill>
              <a:latin typeface="Arial"/>
              <a:ea typeface="ＭＳ Ｐゴシック"/>
              <a:cs typeface="Arial"/>
            </a:endParaRPr>
          </a:p>
        </p:txBody>
      </p:sp>
      <p:sp>
        <p:nvSpPr>
          <p:cNvPr id="3" name="Content Placeholder 2">
            <a:extLst>
              <a:ext uri="{FF2B5EF4-FFF2-40B4-BE49-F238E27FC236}">
                <a16:creationId xmlns:a16="http://schemas.microsoft.com/office/drawing/2014/main" id="{87CF7144-146C-1C20-5121-7CC2CAF69A4A}"/>
              </a:ext>
            </a:extLst>
          </p:cNvPr>
          <p:cNvSpPr>
            <a:spLocks noGrp="1"/>
          </p:cNvSpPr>
          <p:nvPr>
            <p:ph idx="1"/>
          </p:nvPr>
        </p:nvSpPr>
        <p:spPr>
          <a:xfrm>
            <a:off x="6052992" y="1881723"/>
            <a:ext cx="5977808" cy="3575934"/>
          </a:xfrm>
        </p:spPr>
        <p:txBody>
          <a:bodyPr vert="horz" lIns="91440" tIns="45720" rIns="91440" bIns="45720" rtlCol="0" anchor="t">
            <a:normAutofit/>
          </a:bodyPr>
          <a:lstStyle/>
          <a:p>
            <a:pPr>
              <a:defRPr/>
            </a:pPr>
            <a:r>
              <a:rPr lang="en-GB" i="1">
                <a:solidFill>
                  <a:schemeClr val="accent1">
                    <a:lumMod val="75000"/>
                  </a:schemeClr>
                </a:solidFill>
                <a:latin typeface="Arial"/>
                <a:cs typeface="Arial"/>
              </a:rPr>
              <a:t>Name of Act in italics, (Wales) include year, </a:t>
            </a:r>
            <a:endParaRPr lang="en-GB" i="1">
              <a:solidFill>
                <a:schemeClr val="accent1">
                  <a:lumMod val="75000"/>
                </a:schemeClr>
              </a:solidFill>
              <a:latin typeface="Arial" panose="020B0604020202020204" pitchFamily="34" charset="0"/>
            </a:endParaRPr>
          </a:p>
          <a:p>
            <a:pPr>
              <a:defRPr/>
            </a:pPr>
            <a:r>
              <a:rPr lang="en-GB">
                <a:solidFill>
                  <a:schemeClr val="accent1">
                    <a:lumMod val="75000"/>
                  </a:schemeClr>
                </a:solidFill>
                <a:latin typeface="Arial"/>
                <a:cs typeface="Arial"/>
              </a:rPr>
              <a:t>Nawm / </a:t>
            </a:r>
            <a:r>
              <a:rPr lang="en-GB" err="1">
                <a:solidFill>
                  <a:schemeClr val="accent1">
                    <a:lumMod val="75000"/>
                  </a:schemeClr>
                </a:solidFill>
                <a:latin typeface="Arial"/>
                <a:cs typeface="Arial"/>
              </a:rPr>
              <a:t>anaw</a:t>
            </a:r>
            <a:r>
              <a:rPr lang="en-GB">
                <a:solidFill>
                  <a:schemeClr val="accent1">
                    <a:lumMod val="75000"/>
                  </a:schemeClr>
                </a:solidFill>
                <a:latin typeface="Arial"/>
                <a:cs typeface="Arial"/>
              </a:rPr>
              <a:t> / </a:t>
            </a:r>
            <a:r>
              <a:rPr lang="en-GB" err="1">
                <a:solidFill>
                  <a:schemeClr val="accent1">
                    <a:lumMod val="75000"/>
                  </a:schemeClr>
                </a:solidFill>
                <a:latin typeface="Arial"/>
                <a:cs typeface="Arial"/>
              </a:rPr>
              <a:t>asc</a:t>
            </a:r>
            <a:r>
              <a:rPr lang="en-GB">
                <a:solidFill>
                  <a:schemeClr val="accent1">
                    <a:lumMod val="75000"/>
                  </a:schemeClr>
                </a:solidFill>
                <a:latin typeface="Arial"/>
                <a:cs typeface="Arial"/>
              </a:rPr>
              <a:t> / SI number (W. number) (in round brackets)</a:t>
            </a:r>
            <a:endParaRPr lang="en-GB" i="1">
              <a:solidFill>
                <a:schemeClr val="accent1">
                  <a:lumMod val="75000"/>
                </a:schemeClr>
              </a:solidFill>
              <a:latin typeface="Arial"/>
              <a:cs typeface="Arial"/>
            </a:endParaRPr>
          </a:p>
          <a:p>
            <a:pPr>
              <a:defRPr/>
            </a:pPr>
            <a:r>
              <a:rPr lang="en-GB">
                <a:solidFill>
                  <a:schemeClr val="accent1">
                    <a:lumMod val="75000"/>
                  </a:schemeClr>
                </a:solidFill>
                <a:latin typeface="Arial"/>
                <a:cs typeface="Arial"/>
              </a:rPr>
              <a:t>Available URL</a:t>
            </a:r>
          </a:p>
          <a:p>
            <a:pPr>
              <a:defRPr/>
            </a:pPr>
            <a:r>
              <a:rPr lang="en-GB">
                <a:solidFill>
                  <a:schemeClr val="accent1">
                    <a:lumMod val="75000"/>
                  </a:schemeClr>
                </a:solidFill>
                <a:latin typeface="Arial" panose="020B0604020202020204" pitchFamily="34" charset="0"/>
              </a:rPr>
              <a:t>Accessed date</a:t>
            </a:r>
            <a:endParaRPr lang="en-GB"/>
          </a:p>
        </p:txBody>
      </p:sp>
      <p:sp>
        <p:nvSpPr>
          <p:cNvPr id="4" name="Content Placeholder 2">
            <a:extLst>
              <a:ext uri="{FF2B5EF4-FFF2-40B4-BE49-F238E27FC236}">
                <a16:creationId xmlns:a16="http://schemas.microsoft.com/office/drawing/2014/main" id="{940CC1A2-8208-080F-9F0B-35C1D81ACACA}"/>
              </a:ext>
            </a:extLst>
          </p:cNvPr>
          <p:cNvSpPr txBox="1">
            <a:spLocks/>
          </p:cNvSpPr>
          <p:nvPr/>
        </p:nvSpPr>
        <p:spPr>
          <a:xfrm>
            <a:off x="281426" y="1825625"/>
            <a:ext cx="5977808"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i="1" err="1">
                <a:latin typeface="Arial"/>
                <a:ea typeface="+mn-lt"/>
                <a:cs typeface="+mn-lt"/>
              </a:rPr>
              <a:t>Enw'r</a:t>
            </a:r>
            <a:r>
              <a:rPr lang="en-GB" i="1">
                <a:latin typeface="Arial"/>
                <a:ea typeface="+mn-lt"/>
                <a:cs typeface="+mn-lt"/>
              </a:rPr>
              <a:t> </a:t>
            </a:r>
            <a:r>
              <a:rPr lang="en-GB" i="1" err="1">
                <a:latin typeface="Arial"/>
                <a:ea typeface="+mn-lt"/>
                <a:cs typeface="+mn-lt"/>
              </a:rPr>
              <a:t>Deddf</a:t>
            </a:r>
            <a:r>
              <a:rPr lang="en-GB" i="1">
                <a:latin typeface="Arial"/>
                <a:ea typeface="+mn-lt"/>
                <a:cs typeface="+mn-lt"/>
              </a:rPr>
              <a:t> </a:t>
            </a:r>
            <a:r>
              <a:rPr lang="en-GB" i="1" err="1">
                <a:latin typeface="Arial"/>
                <a:ea typeface="+mn-lt"/>
                <a:cs typeface="+mn-lt"/>
              </a:rPr>
              <a:t>mewn</a:t>
            </a:r>
            <a:r>
              <a:rPr lang="en-GB" i="1">
                <a:latin typeface="Arial"/>
                <a:ea typeface="+mn-lt"/>
                <a:cs typeface="+mn-lt"/>
              </a:rPr>
              <a:t> </a:t>
            </a:r>
            <a:r>
              <a:rPr lang="en-GB" i="1" err="1">
                <a:latin typeface="Arial"/>
                <a:ea typeface="+mn-lt"/>
                <a:cs typeface="+mn-lt"/>
              </a:rPr>
              <a:t>italeg</a:t>
            </a:r>
            <a:r>
              <a:rPr lang="en-GB" i="1">
                <a:latin typeface="Arial"/>
                <a:ea typeface="+mn-lt"/>
                <a:cs typeface="+mn-lt"/>
              </a:rPr>
              <a:t>, (Cymru), </a:t>
            </a:r>
            <a:r>
              <a:rPr lang="en-GB" i="1" err="1">
                <a:latin typeface="Arial"/>
                <a:ea typeface="+mn-lt"/>
                <a:cs typeface="+mn-lt"/>
              </a:rPr>
              <a:t>cynnwys</a:t>
            </a:r>
            <a:r>
              <a:rPr lang="en-GB" i="1">
                <a:latin typeface="Arial"/>
                <a:ea typeface="+mn-lt"/>
                <a:cs typeface="+mn-lt"/>
              </a:rPr>
              <a:t> y </a:t>
            </a:r>
            <a:r>
              <a:rPr lang="en-GB" i="1" err="1">
                <a:latin typeface="Arial"/>
                <a:ea typeface="+mn-lt"/>
                <a:cs typeface="+mn-lt"/>
              </a:rPr>
              <a:t>flwyddyn</a:t>
            </a:r>
            <a:endParaRPr lang="en-GB" i="1">
              <a:latin typeface="Arial"/>
              <a:ea typeface="+mn-lt"/>
              <a:cs typeface="+mn-lt"/>
            </a:endParaRPr>
          </a:p>
          <a:p>
            <a:r>
              <a:rPr lang="en-GB">
                <a:latin typeface="Arial"/>
                <a:ea typeface="+mn-lt"/>
                <a:cs typeface="+mn-lt"/>
              </a:rPr>
              <a:t> </a:t>
            </a:r>
            <a:r>
              <a:rPr lang="en-GB" err="1">
                <a:latin typeface="Arial"/>
                <a:ea typeface="+mn-lt"/>
                <a:cs typeface="+mn-lt"/>
              </a:rPr>
              <a:t>Rhif</a:t>
            </a:r>
            <a:r>
              <a:rPr lang="en-GB">
                <a:latin typeface="Arial"/>
                <a:ea typeface="+mn-lt"/>
                <a:cs typeface="+mn-lt"/>
              </a:rPr>
              <a:t> mccc / dccc / </a:t>
            </a:r>
            <a:r>
              <a:rPr lang="en-GB" err="1">
                <a:latin typeface="Arial"/>
                <a:ea typeface="+mn-lt"/>
                <a:cs typeface="+mn-lt"/>
              </a:rPr>
              <a:t>dsc</a:t>
            </a:r>
            <a:r>
              <a:rPr lang="en-GB">
                <a:latin typeface="Arial"/>
                <a:ea typeface="+mn-lt"/>
                <a:cs typeface="+mn-lt"/>
              </a:rPr>
              <a:t> / OS (</a:t>
            </a:r>
            <a:r>
              <a:rPr lang="en-GB" err="1">
                <a:latin typeface="Arial"/>
                <a:ea typeface="+mn-lt"/>
                <a:cs typeface="+mn-lt"/>
              </a:rPr>
              <a:t>rhif</a:t>
            </a:r>
            <a:r>
              <a:rPr lang="en-GB">
                <a:latin typeface="Arial"/>
                <a:ea typeface="+mn-lt"/>
                <a:cs typeface="+mn-lt"/>
              </a:rPr>
              <a:t> Cy.) (</a:t>
            </a:r>
            <a:r>
              <a:rPr lang="en-GB" err="1">
                <a:latin typeface="Arial"/>
                <a:ea typeface="+mn-lt"/>
                <a:cs typeface="+mn-lt"/>
              </a:rPr>
              <a:t>mewn</a:t>
            </a:r>
            <a:r>
              <a:rPr lang="en-GB">
                <a:latin typeface="Arial"/>
                <a:ea typeface="+mn-lt"/>
                <a:cs typeface="+mn-lt"/>
              </a:rPr>
              <a:t> </a:t>
            </a:r>
            <a:r>
              <a:rPr lang="en-GB" err="1">
                <a:latin typeface="Arial"/>
                <a:ea typeface="+mn-lt"/>
                <a:cs typeface="+mn-lt"/>
              </a:rPr>
              <a:t>cromfachau</a:t>
            </a:r>
            <a:r>
              <a:rPr lang="en-GB">
                <a:latin typeface="Arial"/>
                <a:ea typeface="+mn-lt"/>
                <a:cs typeface="+mn-lt"/>
              </a:rPr>
              <a:t> </a:t>
            </a:r>
            <a:r>
              <a:rPr lang="en-GB" err="1">
                <a:latin typeface="Arial"/>
                <a:ea typeface="+mn-lt"/>
                <a:cs typeface="+mn-lt"/>
              </a:rPr>
              <a:t>crwn</a:t>
            </a:r>
            <a:r>
              <a:rPr lang="en-GB">
                <a:latin typeface="Arial"/>
                <a:ea typeface="+mn-lt"/>
                <a:cs typeface="+mn-lt"/>
              </a:rPr>
              <a:t>) •</a:t>
            </a:r>
            <a:endParaRPr lang="en-GB" i="1">
              <a:latin typeface="Arial"/>
              <a:ea typeface="+mn-lt"/>
              <a:cs typeface="Arial" panose="020B0604020202020204" pitchFamily="34" charset="0"/>
            </a:endParaRPr>
          </a:p>
          <a:p>
            <a:r>
              <a:rPr lang="en-GB">
                <a:latin typeface="Arial"/>
                <a:ea typeface="+mn-lt"/>
                <a:cs typeface="+mn-lt"/>
              </a:rPr>
              <a:t> </a:t>
            </a:r>
            <a:r>
              <a:rPr lang="en-GB" err="1">
                <a:latin typeface="Arial"/>
                <a:ea typeface="+mn-lt"/>
                <a:cs typeface="+mn-lt"/>
              </a:rPr>
              <a:t>Ar</a:t>
            </a:r>
            <a:r>
              <a:rPr lang="en-GB">
                <a:latin typeface="Arial"/>
                <a:ea typeface="+mn-lt"/>
                <a:cs typeface="+mn-lt"/>
              </a:rPr>
              <a:t> </a:t>
            </a:r>
            <a:r>
              <a:rPr lang="en-GB" err="1">
                <a:latin typeface="Arial"/>
                <a:ea typeface="+mn-lt"/>
                <a:cs typeface="+mn-lt"/>
              </a:rPr>
              <a:t>gael</a:t>
            </a:r>
            <a:r>
              <a:rPr lang="en-GB">
                <a:latin typeface="Arial"/>
                <a:ea typeface="+mn-lt"/>
                <a:cs typeface="+mn-lt"/>
              </a:rPr>
              <a:t> </a:t>
            </a:r>
            <a:r>
              <a:rPr lang="en-GB" err="1">
                <a:latin typeface="Arial"/>
                <a:ea typeface="+mn-lt"/>
                <a:cs typeface="+mn-lt"/>
              </a:rPr>
              <a:t>yn</a:t>
            </a:r>
            <a:r>
              <a:rPr lang="en-GB">
                <a:latin typeface="Arial"/>
                <a:ea typeface="+mn-lt"/>
                <a:cs typeface="+mn-lt"/>
              </a:rPr>
              <a:t>: URL </a:t>
            </a:r>
            <a:endParaRPr lang="en-GB" i="1">
              <a:latin typeface="Arial"/>
              <a:ea typeface="+mn-lt"/>
              <a:cs typeface="Arial" panose="020B0604020202020204" pitchFamily="34" charset="0"/>
            </a:endParaRPr>
          </a:p>
          <a:p>
            <a:r>
              <a:rPr lang="en-GB" err="1">
                <a:latin typeface="Arial"/>
                <a:ea typeface="+mn-lt"/>
                <a:cs typeface="+mn-lt"/>
              </a:rPr>
              <a:t>Dyddiad</a:t>
            </a:r>
            <a:r>
              <a:rPr lang="en-GB">
                <a:latin typeface="Arial"/>
                <a:ea typeface="+mn-lt"/>
                <a:cs typeface="+mn-lt"/>
              </a:rPr>
              <a:t> </a:t>
            </a:r>
            <a:r>
              <a:rPr lang="en-GB" err="1">
                <a:latin typeface="Arial"/>
                <a:ea typeface="+mn-lt"/>
                <a:cs typeface="+mn-lt"/>
              </a:rPr>
              <a:t>cyrchwyd</a:t>
            </a:r>
            <a:endParaRPr lang="en-GB" err="1">
              <a:latin typeface="Arial"/>
              <a:cs typeface="Calibri"/>
            </a:endParaRPr>
          </a:p>
        </p:txBody>
      </p:sp>
    </p:spTree>
    <p:extLst>
      <p:ext uri="{BB962C8B-B14F-4D97-AF65-F5344CB8AC3E}">
        <p14:creationId xmlns:p14="http://schemas.microsoft.com/office/powerpoint/2010/main" val="1556877703"/>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6102D-ADED-F65A-70CF-BF069D707746}"/>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Esiample</a:t>
            </a:r>
            <a:r>
              <a:rPr lang="en-GB">
                <a:latin typeface="Arial" panose="020B0604020202020204" pitchFamily="34" charset="0"/>
                <a:cs typeface="Arial" panose="020B0604020202020204" pitchFamily="34" charset="0"/>
              </a:rPr>
              <a:t> - </a:t>
            </a:r>
            <a:r>
              <a:rPr lang="en-GB" err="1">
                <a:latin typeface="Arial" panose="020B0604020202020204" pitchFamily="34" charset="0"/>
                <a:cs typeface="Arial" panose="020B0604020202020204" pitchFamily="34" charset="0"/>
              </a:rPr>
              <a:t>Cyfraith</a:t>
            </a:r>
            <a:r>
              <a:rPr lang="en-GB">
                <a:latin typeface="Arial" panose="020B0604020202020204" pitchFamily="34" charset="0"/>
                <a:cs typeface="Arial" panose="020B0604020202020204" pitchFamily="34" charset="0"/>
              </a:rPr>
              <a:t> a </a:t>
            </a:r>
            <a:r>
              <a:rPr lang="en-GB" err="1">
                <a:latin typeface="Arial" panose="020B0604020202020204" pitchFamily="34" charset="0"/>
                <a:cs typeface="Arial" panose="020B0604020202020204" pitchFamily="34" charset="0"/>
              </a:rPr>
              <a:t>deddfwriaeth</a:t>
            </a:r>
            <a:r>
              <a:rPr lang="en-GB">
                <a:latin typeface="Arial" panose="020B0604020202020204" pitchFamily="34" charset="0"/>
                <a:cs typeface="Arial" panose="020B0604020202020204" pitchFamily="34" charset="0"/>
              </a:rPr>
              <a:t> Cymru/ </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Example - Law and Legislation Wales</a:t>
            </a:r>
          </a:p>
        </p:txBody>
      </p:sp>
      <p:sp>
        <p:nvSpPr>
          <p:cNvPr id="3" name="Content Placeholder 2">
            <a:extLst>
              <a:ext uri="{FF2B5EF4-FFF2-40B4-BE49-F238E27FC236}">
                <a16:creationId xmlns:a16="http://schemas.microsoft.com/office/drawing/2014/main" id="{21A994C2-3982-BCBA-981C-1BB11DC77668}"/>
              </a:ext>
            </a:extLst>
          </p:cNvPr>
          <p:cNvSpPr>
            <a:spLocks noGrp="1"/>
          </p:cNvSpPr>
          <p:nvPr>
            <p:ph idx="1"/>
          </p:nvPr>
        </p:nvSpPr>
        <p:spPr>
          <a:xfrm>
            <a:off x="358219" y="2139775"/>
            <a:ext cx="11481847" cy="2751985"/>
          </a:xfrm>
        </p:spPr>
        <p:txBody>
          <a:bodyPr vert="horz" lIns="91440" tIns="45720" rIns="91440" bIns="45720" rtlCol="0" anchor="t">
            <a:normAutofit/>
          </a:bodyPr>
          <a:lstStyle/>
          <a:p>
            <a:pPr marL="0" indent="0">
              <a:buNone/>
            </a:pPr>
            <a:r>
              <a:rPr lang="en-US" sz="2800" b="1">
                <a:latin typeface="Arial"/>
                <a:cs typeface="Arial"/>
              </a:rPr>
              <a:t>Yn</a:t>
            </a:r>
            <a:r>
              <a:rPr lang="en-US" b="1">
                <a:latin typeface="Arial"/>
                <a:cs typeface="Arial"/>
              </a:rPr>
              <a:t> </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endParaRPr lang="en-US" b="1">
              <a:latin typeface="Arial"/>
              <a:cs typeface="Arial"/>
            </a:endParaRPr>
          </a:p>
          <a:p>
            <a:pPr marL="0" indent="0">
              <a:buNone/>
            </a:pPr>
            <a:r>
              <a:rPr lang="en-GB" i="1" err="1">
                <a:latin typeface="Arial"/>
                <a:cs typeface="Arial"/>
              </a:rPr>
              <a:t>Deddf</a:t>
            </a:r>
            <a:r>
              <a:rPr lang="en-GB" i="1">
                <a:latin typeface="Arial"/>
                <a:cs typeface="Arial"/>
              </a:rPr>
              <a:t> </a:t>
            </a:r>
            <a:r>
              <a:rPr lang="en-GB" i="1" err="1">
                <a:latin typeface="Arial"/>
                <a:cs typeface="Arial"/>
              </a:rPr>
              <a:t>Gwasanaethau</a:t>
            </a:r>
            <a:r>
              <a:rPr lang="en-GB" i="1">
                <a:latin typeface="Arial"/>
                <a:cs typeface="Arial"/>
              </a:rPr>
              <a:t> </a:t>
            </a:r>
            <a:r>
              <a:rPr lang="en-GB" i="1" err="1">
                <a:latin typeface="Arial"/>
                <a:cs typeface="Arial"/>
              </a:rPr>
              <a:t>Cymdeithasol</a:t>
            </a:r>
            <a:r>
              <a:rPr lang="en-GB" i="1">
                <a:latin typeface="Arial"/>
                <a:cs typeface="Arial"/>
              </a:rPr>
              <a:t> a </a:t>
            </a:r>
            <a:r>
              <a:rPr lang="en-GB" i="1" err="1">
                <a:latin typeface="Arial"/>
                <a:cs typeface="Arial"/>
              </a:rPr>
              <a:t>Llesiant</a:t>
            </a:r>
            <a:r>
              <a:rPr lang="en-GB" i="1">
                <a:latin typeface="Arial"/>
                <a:cs typeface="Arial"/>
              </a:rPr>
              <a:t> (Cymru) 2014  </a:t>
            </a:r>
            <a:r>
              <a:rPr lang="en-GB">
                <a:latin typeface="Arial"/>
                <a:cs typeface="Arial"/>
              </a:rPr>
              <a:t>(</a:t>
            </a:r>
            <a:r>
              <a:rPr lang="en-GB" err="1">
                <a:latin typeface="Arial"/>
                <a:cs typeface="Arial"/>
              </a:rPr>
              <a:t>anaw</a:t>
            </a:r>
            <a:r>
              <a:rPr lang="en-GB">
                <a:latin typeface="Arial"/>
                <a:cs typeface="Arial"/>
              </a:rPr>
              <a:t> 4). </a:t>
            </a:r>
            <a:r>
              <a:rPr lang="en-GB" err="1">
                <a:latin typeface="Arial"/>
                <a:cs typeface="Arial"/>
              </a:rPr>
              <a:t>Ar</a:t>
            </a:r>
            <a:r>
              <a:rPr lang="en-GB">
                <a:latin typeface="Arial"/>
                <a:cs typeface="Arial"/>
              </a:rPr>
              <a:t> </a:t>
            </a:r>
            <a:r>
              <a:rPr lang="en-GB" err="1">
                <a:latin typeface="Arial"/>
                <a:cs typeface="Arial"/>
              </a:rPr>
              <a:t>gael</a:t>
            </a:r>
            <a:r>
              <a:rPr lang="en-GB">
                <a:latin typeface="Arial"/>
                <a:cs typeface="Arial"/>
              </a:rPr>
              <a:t> </a:t>
            </a:r>
            <a:r>
              <a:rPr lang="en-GB" err="1">
                <a:latin typeface="Arial"/>
                <a:cs typeface="Arial"/>
              </a:rPr>
              <a:t>yn</a:t>
            </a:r>
            <a:r>
              <a:rPr lang="en-GB">
                <a:latin typeface="Arial"/>
                <a:cs typeface="Arial"/>
              </a:rPr>
              <a:t>: </a:t>
            </a:r>
            <a:r>
              <a:rPr lang="en-GB">
                <a:latin typeface="Arial"/>
                <a:cs typeface="Arial"/>
                <a:hlinkClick r:id="rId2"/>
              </a:rPr>
              <a:t>https://www.legislation.gov.uk/anaw/2014/4/contents</a:t>
            </a:r>
            <a:r>
              <a:rPr lang="en-GB">
                <a:latin typeface="Arial"/>
                <a:cs typeface="Arial"/>
              </a:rPr>
              <a:t> (</a:t>
            </a:r>
            <a:r>
              <a:rPr lang="en-GB" err="1">
                <a:latin typeface="Arial"/>
                <a:cs typeface="Arial"/>
              </a:rPr>
              <a:t>Cyrchwyd</a:t>
            </a:r>
            <a:r>
              <a:rPr lang="en-GB">
                <a:latin typeface="Arial"/>
                <a:cs typeface="Arial"/>
              </a:rPr>
              <a:t>: 21 </a:t>
            </a:r>
            <a:r>
              <a:rPr lang="en-GB" err="1">
                <a:latin typeface="Arial"/>
                <a:cs typeface="Arial"/>
              </a:rPr>
              <a:t>Mehefin</a:t>
            </a:r>
            <a:r>
              <a:rPr lang="en-GB">
                <a:latin typeface="Arial"/>
                <a:cs typeface="Arial"/>
              </a:rPr>
              <a:t> 2024). </a:t>
            </a:r>
          </a:p>
        </p:txBody>
      </p:sp>
    </p:spTree>
    <p:extLst>
      <p:ext uri="{BB962C8B-B14F-4D97-AF65-F5344CB8AC3E}">
        <p14:creationId xmlns:p14="http://schemas.microsoft.com/office/powerpoint/2010/main" val="157055136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6102D-ADED-F65A-70CF-BF069D707746}"/>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Esiample</a:t>
            </a:r>
            <a:r>
              <a:rPr lang="en-GB">
                <a:latin typeface="Arial" panose="020B0604020202020204" pitchFamily="34" charset="0"/>
                <a:cs typeface="Arial" panose="020B0604020202020204" pitchFamily="34" charset="0"/>
              </a:rPr>
              <a:t> - </a:t>
            </a:r>
            <a:r>
              <a:rPr lang="en-GB" err="1">
                <a:latin typeface="Arial" panose="020B0604020202020204" pitchFamily="34" charset="0"/>
                <a:cs typeface="Arial" panose="020B0604020202020204" pitchFamily="34" charset="0"/>
              </a:rPr>
              <a:t>Cyfraith</a:t>
            </a:r>
            <a:r>
              <a:rPr lang="en-GB">
                <a:latin typeface="Arial" panose="020B0604020202020204" pitchFamily="34" charset="0"/>
                <a:cs typeface="Arial" panose="020B0604020202020204" pitchFamily="34" charset="0"/>
              </a:rPr>
              <a:t> a </a:t>
            </a:r>
            <a:r>
              <a:rPr lang="en-GB" err="1">
                <a:latin typeface="Arial" panose="020B0604020202020204" pitchFamily="34" charset="0"/>
                <a:cs typeface="Arial" panose="020B0604020202020204" pitchFamily="34" charset="0"/>
              </a:rPr>
              <a:t>deddfwriaeth</a:t>
            </a:r>
            <a:r>
              <a:rPr lang="en-GB">
                <a:latin typeface="Arial" panose="020B0604020202020204" pitchFamily="34" charset="0"/>
                <a:cs typeface="Arial" panose="020B0604020202020204" pitchFamily="34" charset="0"/>
              </a:rPr>
              <a:t> Cymru/ </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Example - Law and Legislation Wales</a:t>
            </a:r>
          </a:p>
        </p:txBody>
      </p:sp>
      <p:sp>
        <p:nvSpPr>
          <p:cNvPr id="3" name="Content Placeholder 2">
            <a:extLst>
              <a:ext uri="{FF2B5EF4-FFF2-40B4-BE49-F238E27FC236}">
                <a16:creationId xmlns:a16="http://schemas.microsoft.com/office/drawing/2014/main" id="{21A994C2-3982-BCBA-981C-1BB11DC77668}"/>
              </a:ext>
            </a:extLst>
          </p:cNvPr>
          <p:cNvSpPr>
            <a:spLocks noGrp="1"/>
          </p:cNvSpPr>
          <p:nvPr>
            <p:ph idx="1"/>
          </p:nvPr>
        </p:nvSpPr>
        <p:spPr>
          <a:xfrm>
            <a:off x="358219" y="2139775"/>
            <a:ext cx="11481847" cy="2751985"/>
          </a:xfrm>
        </p:spPr>
        <p:txBody>
          <a:bodyPr vert="horz" lIns="91440" tIns="45720" rIns="91440" bIns="45720" rtlCol="0" anchor="t">
            <a:normAutofit/>
          </a:bodyPr>
          <a:lstStyle/>
          <a:p>
            <a:pPr marL="0" indent="0">
              <a:buNone/>
            </a:pPr>
            <a:r>
              <a:rPr lang="en-US" sz="2800" b="1">
                <a:latin typeface="Arial"/>
                <a:cs typeface="Arial"/>
              </a:rPr>
              <a:t> </a:t>
            </a:r>
            <a:r>
              <a:rPr lang="en-US" sz="2800" b="1">
                <a:solidFill>
                  <a:schemeClr val="accent1">
                    <a:lumMod val="75000"/>
                  </a:schemeClr>
                </a:solidFill>
                <a:latin typeface="Arial"/>
                <a:cs typeface="Arial"/>
              </a:rPr>
              <a:t>In Reference List</a:t>
            </a:r>
          </a:p>
          <a:p>
            <a:pPr marL="0" indent="0">
              <a:buNone/>
            </a:pPr>
            <a:endParaRPr lang="en-GB" i="1"/>
          </a:p>
          <a:p>
            <a:pPr marL="0" indent="0">
              <a:buNone/>
            </a:pPr>
            <a:r>
              <a:rPr lang="en-GB" i="1">
                <a:latin typeface="Arial"/>
                <a:cs typeface="Arial"/>
              </a:rPr>
              <a:t>Social Services and Well-being (Wales) Act 2014 </a:t>
            </a:r>
            <a:r>
              <a:rPr lang="en-GB">
                <a:latin typeface="Arial"/>
                <a:cs typeface="Arial"/>
              </a:rPr>
              <a:t>(</a:t>
            </a:r>
            <a:r>
              <a:rPr lang="en-GB" err="1">
                <a:latin typeface="Arial"/>
                <a:cs typeface="Arial"/>
              </a:rPr>
              <a:t>anaw</a:t>
            </a:r>
            <a:r>
              <a:rPr lang="en-GB">
                <a:latin typeface="Arial"/>
                <a:cs typeface="Arial"/>
              </a:rPr>
              <a:t> 4). Available at: </a:t>
            </a:r>
            <a:r>
              <a:rPr lang="en-GB">
                <a:latin typeface="Arial"/>
                <a:cs typeface="Arial"/>
                <a:hlinkClick r:id="rId2"/>
              </a:rPr>
              <a:t>https://www.legislation.gov.uk/anaw/2014/4/contents</a:t>
            </a:r>
            <a:r>
              <a:rPr lang="en-GB">
                <a:latin typeface="Arial"/>
                <a:cs typeface="Arial"/>
              </a:rPr>
              <a:t> (Accessed: 21 June 2024). </a:t>
            </a:r>
          </a:p>
        </p:txBody>
      </p:sp>
    </p:spTree>
    <p:extLst>
      <p:ext uri="{BB962C8B-B14F-4D97-AF65-F5344CB8AC3E}">
        <p14:creationId xmlns:p14="http://schemas.microsoft.com/office/powerpoint/2010/main" val="2379092935"/>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7BC3A-4329-3EBD-4BFF-647B1BAE4F81}"/>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Yn eich gwaith...</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In your work…</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8357CFEE-0BCA-34B8-6371-BAC1BB29DF93}"/>
              </a:ext>
            </a:extLst>
          </p:cNvPr>
          <p:cNvSpPr>
            <a:spLocks noGrp="1"/>
          </p:cNvSpPr>
          <p:nvPr>
            <p:ph idx="1"/>
          </p:nvPr>
        </p:nvSpPr>
        <p:spPr>
          <a:xfrm>
            <a:off x="7117533" y="1910707"/>
            <a:ext cx="4580966" cy="3575934"/>
          </a:xfrm>
        </p:spPr>
        <p:txBody>
          <a:bodyPr>
            <a:normAutofit fontScale="92500"/>
          </a:bodyPr>
          <a:lstStyle/>
          <a:p>
            <a:pPr marL="0" indent="0">
              <a:buNone/>
            </a:pPr>
            <a:r>
              <a:rPr lang="en-GB" i="1">
                <a:solidFill>
                  <a:schemeClr val="accent1">
                    <a:lumMod val="75000"/>
                  </a:schemeClr>
                </a:solidFill>
                <a:latin typeface="Arial" panose="020B0604020202020204" pitchFamily="34" charset="0"/>
                <a:cs typeface="Arial" panose="020B0604020202020204" pitchFamily="34" charset="0"/>
              </a:rPr>
              <a:t>Social Services and Well-being (Wales) Act 2014 </a:t>
            </a:r>
            <a:r>
              <a:rPr lang="en-GB">
                <a:solidFill>
                  <a:schemeClr val="accent1">
                    <a:lumMod val="75000"/>
                  </a:schemeClr>
                </a:solidFill>
                <a:latin typeface="Arial" panose="020B0604020202020204" pitchFamily="34" charset="0"/>
                <a:cs typeface="Arial" panose="020B0604020202020204" pitchFamily="34" charset="0"/>
              </a:rPr>
              <a:t>states……..</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pPr marL="0" indent="0">
              <a:buNone/>
            </a:pPr>
            <a:r>
              <a:rPr lang="en-GB">
                <a:solidFill>
                  <a:schemeClr val="accent1">
                    <a:lumMod val="75000"/>
                  </a:schemeClr>
                </a:solidFill>
                <a:latin typeface="Arial" panose="020B0604020202020204" pitchFamily="34" charset="0"/>
                <a:cs typeface="Arial" panose="020B0604020202020204" pitchFamily="34" charset="0"/>
              </a:rPr>
              <a:t>or</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pPr marL="0" indent="0">
              <a:buNone/>
            </a:pPr>
            <a:r>
              <a:rPr lang="en-GB">
                <a:solidFill>
                  <a:schemeClr val="accent1">
                    <a:lumMod val="75000"/>
                  </a:schemeClr>
                </a:solidFill>
                <a:latin typeface="Arial" panose="020B0604020202020204" pitchFamily="34" charset="0"/>
                <a:cs typeface="Arial" panose="020B0604020202020204" pitchFamily="34" charset="0"/>
              </a:rPr>
              <a:t>…….(</a:t>
            </a:r>
            <a:r>
              <a:rPr lang="en-GB" i="1">
                <a:solidFill>
                  <a:schemeClr val="accent1">
                    <a:lumMod val="75000"/>
                  </a:schemeClr>
                </a:solidFill>
                <a:latin typeface="Arial" panose="020B0604020202020204" pitchFamily="34" charset="0"/>
                <a:cs typeface="Arial" panose="020B0604020202020204" pitchFamily="34" charset="0"/>
              </a:rPr>
              <a:t>Social Services and Well-being (Wales) Act 2014 )</a:t>
            </a:r>
            <a:endParaRPr lang="en-GB">
              <a:solidFill>
                <a:schemeClr val="accent1">
                  <a:lumMod val="75000"/>
                </a:schemeClr>
              </a:solidFill>
              <a:latin typeface="Arial" panose="020B0604020202020204" pitchFamily="34" charset="0"/>
              <a:cs typeface="Arial" panose="020B0604020202020204" pitchFamily="34" charset="0"/>
            </a:endParaRPr>
          </a:p>
        </p:txBody>
      </p:sp>
      <p:sp>
        <p:nvSpPr>
          <p:cNvPr id="4" name="Content Placeholder 2">
            <a:extLst>
              <a:ext uri="{FF2B5EF4-FFF2-40B4-BE49-F238E27FC236}">
                <a16:creationId xmlns:a16="http://schemas.microsoft.com/office/drawing/2014/main" id="{3E2D9F87-DE2F-4FDD-B2B9-6B96F986A83A}"/>
              </a:ext>
            </a:extLst>
          </p:cNvPr>
          <p:cNvSpPr txBox="1">
            <a:spLocks/>
          </p:cNvSpPr>
          <p:nvPr/>
        </p:nvSpPr>
        <p:spPr>
          <a:xfrm>
            <a:off x="73862" y="1910707"/>
            <a:ext cx="626951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5" name="Content Placeholder 2">
            <a:extLst>
              <a:ext uri="{FF2B5EF4-FFF2-40B4-BE49-F238E27FC236}">
                <a16:creationId xmlns:a16="http://schemas.microsoft.com/office/drawing/2014/main" id="{A5B42694-A08E-4703-1B3E-693D093E2995}"/>
              </a:ext>
            </a:extLst>
          </p:cNvPr>
          <p:cNvSpPr txBox="1">
            <a:spLocks/>
          </p:cNvSpPr>
          <p:nvPr/>
        </p:nvSpPr>
        <p:spPr>
          <a:xfrm>
            <a:off x="460938" y="1910707"/>
            <a:ext cx="626951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latin typeface="Arial" panose="020B0604020202020204" pitchFamily="34" charset="0"/>
              <a:cs typeface="Arial" panose="020B0604020202020204" pitchFamily="34" charset="0"/>
            </a:endParaRPr>
          </a:p>
        </p:txBody>
      </p:sp>
      <p:sp>
        <p:nvSpPr>
          <p:cNvPr id="6" name="Content Placeholder 2">
            <a:extLst>
              <a:ext uri="{FF2B5EF4-FFF2-40B4-BE49-F238E27FC236}">
                <a16:creationId xmlns:a16="http://schemas.microsoft.com/office/drawing/2014/main" id="{C53CADC4-3084-6CF1-7246-C7610DBF7713}"/>
              </a:ext>
            </a:extLst>
          </p:cNvPr>
          <p:cNvSpPr txBox="1">
            <a:spLocks/>
          </p:cNvSpPr>
          <p:nvPr/>
        </p:nvSpPr>
        <p:spPr>
          <a:xfrm>
            <a:off x="690151" y="1910707"/>
            <a:ext cx="5167119" cy="357593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600" i="1">
                <a:latin typeface="Arial"/>
                <a:cs typeface="Calibri"/>
              </a:rPr>
              <a:t>Noda </a:t>
            </a:r>
            <a:r>
              <a:rPr lang="en-GB" sz="2600" i="1" err="1">
                <a:latin typeface="Arial"/>
                <a:cs typeface="Calibri"/>
              </a:rPr>
              <a:t>Deddf</a:t>
            </a:r>
            <a:r>
              <a:rPr lang="en-GB" sz="2600" i="1">
                <a:latin typeface="Arial"/>
                <a:cs typeface="Calibri"/>
              </a:rPr>
              <a:t> </a:t>
            </a:r>
            <a:r>
              <a:rPr lang="en-GB" sz="2600" i="1" err="1">
                <a:latin typeface="Arial"/>
                <a:cs typeface="Calibri"/>
              </a:rPr>
              <a:t>Gwasanaethau</a:t>
            </a:r>
            <a:r>
              <a:rPr lang="en-GB" sz="2600" i="1">
                <a:latin typeface="Arial"/>
                <a:cs typeface="Calibri"/>
              </a:rPr>
              <a:t> </a:t>
            </a:r>
            <a:r>
              <a:rPr lang="en-GB" sz="2600" i="1" err="1">
                <a:latin typeface="Arial"/>
                <a:cs typeface="Calibri"/>
              </a:rPr>
              <a:t>Cymdeithsol</a:t>
            </a:r>
            <a:r>
              <a:rPr lang="en-GB" sz="2600" i="1">
                <a:latin typeface="Arial"/>
                <a:cs typeface="Calibri"/>
              </a:rPr>
              <a:t> a </a:t>
            </a:r>
            <a:r>
              <a:rPr lang="en-GB" sz="2600" i="1" err="1">
                <a:latin typeface="Arial"/>
                <a:cs typeface="Calibri"/>
              </a:rPr>
              <a:t>Llesiant</a:t>
            </a:r>
            <a:r>
              <a:rPr lang="en-GB" sz="2600" i="1">
                <a:latin typeface="Arial"/>
                <a:cs typeface="Calibri"/>
              </a:rPr>
              <a:t> </a:t>
            </a:r>
            <a:r>
              <a:rPr lang="en-GB" sz="2600" i="1">
                <a:latin typeface="Arial"/>
                <a:cs typeface="Arial"/>
              </a:rPr>
              <a:t>(Cymru) 2014 </a:t>
            </a:r>
            <a:r>
              <a:rPr lang="en-GB" sz="2600">
                <a:latin typeface="Arial"/>
                <a:cs typeface="Arial"/>
              </a:rPr>
              <a:t>……..</a:t>
            </a:r>
            <a:endParaRPr lang="en-US" sz="2600">
              <a:latin typeface="Arial"/>
              <a:cs typeface="Arial"/>
            </a:endParaRPr>
          </a:p>
          <a:p>
            <a:pPr marL="0" indent="0">
              <a:buFont typeface="Arial" panose="020B0604020202020204" pitchFamily="34" charset="0"/>
              <a:buNone/>
            </a:pPr>
            <a:endParaRPr lang="en-GB" sz="260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2600">
                <a:latin typeface="Arial"/>
                <a:cs typeface="Arial"/>
              </a:rPr>
              <a:t>neu</a:t>
            </a:r>
            <a:endParaRPr lang="en-GB" sz="26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2600">
              <a:latin typeface="Arial" panose="020B0604020202020204" pitchFamily="34" charset="0"/>
              <a:cs typeface="Arial" panose="020B0604020202020204" pitchFamily="34" charset="0"/>
            </a:endParaRPr>
          </a:p>
          <a:p>
            <a:pPr marL="0" indent="0">
              <a:buNone/>
            </a:pPr>
            <a:r>
              <a:rPr lang="en-GB" sz="2600">
                <a:latin typeface="Arial"/>
                <a:cs typeface="Arial"/>
              </a:rPr>
              <a:t>……. (</a:t>
            </a:r>
            <a:r>
              <a:rPr lang="en-GB" sz="2600" i="1" err="1">
                <a:latin typeface="Arial"/>
                <a:cs typeface="Calibri"/>
              </a:rPr>
              <a:t>Deddf</a:t>
            </a:r>
            <a:r>
              <a:rPr lang="en-GB" sz="2600" i="1">
                <a:latin typeface="Arial"/>
                <a:cs typeface="Calibri"/>
              </a:rPr>
              <a:t> </a:t>
            </a:r>
            <a:r>
              <a:rPr lang="en-GB" sz="2600" i="1" err="1">
                <a:latin typeface="Arial"/>
                <a:cs typeface="Calibri"/>
              </a:rPr>
              <a:t>Gwasanaethau</a:t>
            </a:r>
            <a:r>
              <a:rPr lang="en-GB" sz="2600" i="1">
                <a:latin typeface="Arial"/>
                <a:cs typeface="Calibri"/>
              </a:rPr>
              <a:t> </a:t>
            </a:r>
            <a:r>
              <a:rPr lang="en-GB" sz="2600" i="1" err="1">
                <a:latin typeface="Arial"/>
                <a:cs typeface="Calibri"/>
              </a:rPr>
              <a:t>Cymdeithasol</a:t>
            </a:r>
            <a:r>
              <a:rPr lang="en-GB" sz="2600" i="1">
                <a:latin typeface="Arial"/>
                <a:cs typeface="Calibri"/>
              </a:rPr>
              <a:t> a </a:t>
            </a:r>
            <a:r>
              <a:rPr lang="en-GB" sz="2600" i="1" err="1">
                <a:latin typeface="Arial"/>
                <a:cs typeface="Calibri"/>
              </a:rPr>
              <a:t>Llesiant</a:t>
            </a:r>
            <a:r>
              <a:rPr lang="en-GB" sz="2600" i="1">
                <a:latin typeface="Arial"/>
                <a:cs typeface="Calibri"/>
              </a:rPr>
              <a:t> </a:t>
            </a:r>
            <a:r>
              <a:rPr lang="en-GB" sz="2600" i="1">
                <a:latin typeface="Arial"/>
                <a:cs typeface="Arial"/>
              </a:rPr>
              <a:t>(Cymru) 2014)</a:t>
            </a:r>
            <a:endParaRPr lang="en-GB" sz="2600">
              <a:latin typeface="Arial"/>
              <a:cs typeface="Arial"/>
            </a:endParaRPr>
          </a:p>
          <a:p>
            <a:pPr marL="0" indent="0">
              <a:buFont typeface="Arial" panose="020B0604020202020204" pitchFamily="34" charset="0"/>
              <a:buNone/>
            </a:pPr>
            <a:endParaRPr lang="en-GB">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8843477"/>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AB428-25EA-BEA1-562C-E55F4D437113}"/>
              </a:ext>
            </a:extLst>
          </p:cNvPr>
          <p:cNvSpPr>
            <a:spLocks noGrp="1"/>
          </p:cNvSpPr>
          <p:nvPr>
            <p:ph type="title"/>
          </p:nvPr>
        </p:nvSpPr>
        <p:spPr>
          <a:xfrm>
            <a:off x="2832215" y="365125"/>
            <a:ext cx="6527570" cy="1325563"/>
          </a:xfrm>
        </p:spPr>
        <p:txBody>
          <a:bodyPr/>
          <a:lstStyle/>
          <a:p>
            <a:pPr algn="ctr"/>
            <a:r>
              <a:rPr lang="en-GB" err="1">
                <a:latin typeface="Arial" panose="020B0604020202020204" pitchFamily="34" charset="0"/>
                <a:cs typeface="Arial" panose="020B0604020202020204" pitchFamily="34" charset="0"/>
              </a:rPr>
              <a:t>Tasg</a:t>
            </a:r>
            <a:r>
              <a:rPr lang="en-GB">
                <a:latin typeface="Arial" panose="020B0604020202020204" pitchFamily="34" charset="0"/>
                <a:cs typeface="Arial" panose="020B0604020202020204" pitchFamily="34" charset="0"/>
              </a:rPr>
              <a:t> - </a:t>
            </a:r>
            <a:r>
              <a:rPr lang="en-GB">
                <a:solidFill>
                  <a:schemeClr val="accent1">
                    <a:lumMod val="75000"/>
                  </a:schemeClr>
                </a:solidFill>
                <a:latin typeface="Arial" panose="020B0604020202020204" pitchFamily="34" charset="0"/>
                <a:cs typeface="Arial" panose="020B0604020202020204" pitchFamily="34" charset="0"/>
              </a:rPr>
              <a:t>Task</a:t>
            </a:r>
          </a:p>
        </p:txBody>
      </p:sp>
      <p:sp>
        <p:nvSpPr>
          <p:cNvPr id="3" name="Content Placeholder 2">
            <a:extLst>
              <a:ext uri="{FF2B5EF4-FFF2-40B4-BE49-F238E27FC236}">
                <a16:creationId xmlns:a16="http://schemas.microsoft.com/office/drawing/2014/main" id="{DC8290DA-A5BF-6F8C-8796-B2FAD77AB0F8}"/>
              </a:ext>
            </a:extLst>
          </p:cNvPr>
          <p:cNvSpPr>
            <a:spLocks noGrp="1"/>
          </p:cNvSpPr>
          <p:nvPr>
            <p:ph idx="1"/>
          </p:nvPr>
        </p:nvSpPr>
        <p:spPr>
          <a:xfrm>
            <a:off x="6731779" y="2038798"/>
            <a:ext cx="5069018" cy="3575934"/>
          </a:xfrm>
        </p:spPr>
        <p:txBody>
          <a:bodyPr>
            <a:normAutofit/>
          </a:bodyPr>
          <a:lstStyle/>
          <a:p>
            <a:pPr marL="0" indent="0">
              <a:buNone/>
            </a:pPr>
            <a:r>
              <a:rPr lang="en-GB" dirty="0">
                <a:solidFill>
                  <a:schemeClr val="accent1">
                    <a:lumMod val="75000"/>
                  </a:schemeClr>
                </a:solidFill>
                <a:latin typeface="Arial" panose="020B0604020202020204" pitchFamily="34" charset="0"/>
                <a:cs typeface="Arial" panose="020B0604020202020204" pitchFamily="34" charset="0"/>
              </a:rPr>
              <a:t>Using the resources in the room, continue to build your reference list with the following:</a:t>
            </a:r>
          </a:p>
          <a:p>
            <a:r>
              <a:rPr lang="en-GB" dirty="0">
                <a:solidFill>
                  <a:schemeClr val="accent1">
                    <a:lumMod val="75000"/>
                  </a:schemeClr>
                </a:solidFill>
                <a:latin typeface="Arial" panose="020B0604020202020204" pitchFamily="34" charset="0"/>
                <a:cs typeface="Arial" panose="020B0604020202020204" pitchFamily="34" charset="0"/>
              </a:rPr>
              <a:t>Web page with an author</a:t>
            </a:r>
          </a:p>
          <a:p>
            <a:r>
              <a:rPr lang="en-GB" dirty="0">
                <a:solidFill>
                  <a:schemeClr val="accent1">
                    <a:lumMod val="75000"/>
                  </a:schemeClr>
                </a:solidFill>
                <a:latin typeface="Arial" panose="020B0604020202020204" pitchFamily="34" charset="0"/>
                <a:cs typeface="Arial" panose="020B0604020202020204" pitchFamily="34" charset="0"/>
              </a:rPr>
              <a:t>Web page with an organisation as the author</a:t>
            </a:r>
          </a:p>
          <a:p>
            <a:r>
              <a:rPr lang="en-GB" dirty="0" err="1">
                <a:solidFill>
                  <a:schemeClr val="accent1">
                    <a:lumMod val="75000"/>
                  </a:schemeClr>
                </a:solidFill>
                <a:latin typeface="Arial" panose="020B0604020202020204" pitchFamily="34" charset="0"/>
                <a:cs typeface="Arial" panose="020B0604020202020204" pitchFamily="34" charset="0"/>
              </a:rPr>
              <a:t>Youtube</a:t>
            </a:r>
            <a:r>
              <a:rPr lang="en-GB" dirty="0">
                <a:solidFill>
                  <a:schemeClr val="accent1">
                    <a:lumMod val="75000"/>
                  </a:schemeClr>
                </a:solidFill>
                <a:latin typeface="Arial" panose="020B0604020202020204" pitchFamily="34" charset="0"/>
                <a:cs typeface="Arial" panose="020B0604020202020204" pitchFamily="34" charset="0"/>
              </a:rPr>
              <a:t> clip from the internet</a:t>
            </a:r>
          </a:p>
          <a:p>
            <a:endParaRPr lang="en-GB" dirty="0">
              <a:solidFill>
                <a:schemeClr val="accent1">
                  <a:lumMod val="75000"/>
                </a:schemeClr>
              </a:solidFill>
            </a:endParaRPr>
          </a:p>
          <a:p>
            <a:endParaRPr lang="en-GB" dirty="0">
              <a:solidFill>
                <a:schemeClr val="accent1">
                  <a:lumMod val="75000"/>
                </a:schemeClr>
              </a:solidFill>
            </a:endParaRPr>
          </a:p>
        </p:txBody>
      </p:sp>
      <p:pic>
        <p:nvPicPr>
          <p:cNvPr id="6" name="Picture 3" descr="Pencil writing cartoon">
            <a:extLst>
              <a:ext uri="{FF2B5EF4-FFF2-40B4-BE49-F238E27FC236}">
                <a16:creationId xmlns:a16="http://schemas.microsoft.com/office/drawing/2014/main" id="{B7E1F920-BBE2-3FEB-6117-EBF3258DC0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24" y="15804"/>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Pencil writing cartoon">
            <a:extLst>
              <a:ext uri="{FF2B5EF4-FFF2-40B4-BE49-F238E27FC236}">
                <a16:creationId xmlns:a16="http://schemas.microsoft.com/office/drawing/2014/main" id="{4C980D2A-C971-9D51-FCBB-1FF6819E2C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9046" y="68469"/>
            <a:ext cx="2486025" cy="1838325"/>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769CA8F7-5B39-5BEE-CFF1-3B4ACE129B7C}"/>
              </a:ext>
            </a:extLst>
          </p:cNvPr>
          <p:cNvSpPr txBox="1">
            <a:spLocks/>
          </p:cNvSpPr>
          <p:nvPr/>
        </p:nvSpPr>
        <p:spPr>
          <a:xfrm>
            <a:off x="954604" y="2038798"/>
            <a:ext cx="5069018"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latin typeface="Arial"/>
                <a:cs typeface="Arial"/>
              </a:rPr>
              <a:t>Wrth</a:t>
            </a:r>
            <a:r>
              <a:rPr lang="en-GB">
                <a:latin typeface="Arial"/>
                <a:cs typeface="Arial"/>
              </a:rPr>
              <a:t> </a:t>
            </a:r>
            <a:r>
              <a:rPr lang="en-GB" err="1">
                <a:latin typeface="Arial"/>
                <a:cs typeface="Arial"/>
              </a:rPr>
              <a:t>defnyddio’r</a:t>
            </a:r>
            <a:r>
              <a:rPr lang="en-GB">
                <a:latin typeface="Arial"/>
                <a:cs typeface="Arial"/>
              </a:rPr>
              <a:t> </a:t>
            </a:r>
            <a:r>
              <a:rPr lang="en-GB" err="1">
                <a:latin typeface="Arial"/>
                <a:cs typeface="Arial"/>
              </a:rPr>
              <a:t>adnoddau</a:t>
            </a:r>
            <a:r>
              <a:rPr lang="en-GB">
                <a:latin typeface="Arial"/>
                <a:cs typeface="Arial"/>
              </a:rPr>
              <a:t> </a:t>
            </a:r>
            <a:r>
              <a:rPr lang="en-GB" err="1">
                <a:latin typeface="Arial"/>
                <a:cs typeface="Arial"/>
              </a:rPr>
              <a:t>yn</a:t>
            </a:r>
            <a:r>
              <a:rPr lang="en-GB">
                <a:latin typeface="Arial"/>
                <a:cs typeface="Arial"/>
              </a:rPr>
              <a:t> y </a:t>
            </a:r>
            <a:r>
              <a:rPr lang="en-GB" err="1">
                <a:latin typeface="Arial"/>
                <a:cs typeface="Arial"/>
              </a:rPr>
              <a:t>dosbarth</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barhau</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adeiladu</a:t>
            </a:r>
            <a:r>
              <a:rPr lang="en-GB">
                <a:latin typeface="Arial"/>
                <a:cs typeface="Arial"/>
              </a:rPr>
              <a:t> </a:t>
            </a:r>
            <a:r>
              <a:rPr lang="en-GB" err="1">
                <a:latin typeface="Arial"/>
                <a:cs typeface="Arial"/>
              </a:rPr>
              <a:t>eich</a:t>
            </a:r>
            <a:r>
              <a:rPr lang="en-GB">
                <a:latin typeface="Arial"/>
                <a:cs typeface="Arial"/>
              </a:rPr>
              <a:t> </a:t>
            </a:r>
            <a:r>
              <a:rPr lang="en-GB" err="1">
                <a:latin typeface="Arial"/>
                <a:cs typeface="Arial"/>
              </a:rPr>
              <a:t>rhestr</a:t>
            </a:r>
            <a:r>
              <a:rPr lang="en-GB">
                <a:latin typeface="Arial"/>
                <a:cs typeface="Arial"/>
              </a:rPr>
              <a:t> </a:t>
            </a:r>
            <a:r>
              <a:rPr lang="en-GB" err="1">
                <a:latin typeface="Arial"/>
                <a:cs typeface="Arial"/>
              </a:rPr>
              <a:t>cyfeirnodi</a:t>
            </a:r>
            <a:r>
              <a:rPr lang="en-GB">
                <a:latin typeface="Arial"/>
                <a:cs typeface="Arial"/>
              </a:rPr>
              <a:t> </a:t>
            </a:r>
            <a:r>
              <a:rPr lang="en-GB" err="1">
                <a:latin typeface="Arial"/>
                <a:cs typeface="Arial"/>
              </a:rPr>
              <a:t>gyda’r</a:t>
            </a:r>
            <a:r>
              <a:rPr lang="en-GB">
                <a:latin typeface="Arial"/>
                <a:cs typeface="Arial"/>
              </a:rPr>
              <a:t> </a:t>
            </a:r>
            <a:r>
              <a:rPr lang="en-GB" err="1">
                <a:latin typeface="Arial"/>
                <a:cs typeface="Arial"/>
              </a:rPr>
              <a:t>canlynol</a:t>
            </a:r>
            <a:r>
              <a:rPr lang="en-GB">
                <a:latin typeface="Arial"/>
                <a:cs typeface="Arial"/>
              </a:rPr>
              <a:t>:</a:t>
            </a:r>
          </a:p>
          <a:p>
            <a:r>
              <a:rPr lang="en-GB">
                <a:latin typeface="Arial"/>
                <a:cs typeface="Arial"/>
              </a:rPr>
              <a:t>Tudalen we </a:t>
            </a:r>
            <a:r>
              <a:rPr lang="en-GB" err="1">
                <a:latin typeface="Arial"/>
                <a:cs typeface="Arial"/>
              </a:rPr>
              <a:t>gyda</a:t>
            </a:r>
            <a:r>
              <a:rPr lang="en-GB">
                <a:latin typeface="Arial"/>
                <a:cs typeface="Arial"/>
              </a:rPr>
              <a:t> </a:t>
            </a:r>
            <a:r>
              <a:rPr lang="en-GB" err="1">
                <a:latin typeface="Arial"/>
                <a:cs typeface="Arial"/>
              </a:rPr>
              <a:t>awdur</a:t>
            </a:r>
            <a:endParaRPr lang="en-GB">
              <a:latin typeface="Arial"/>
              <a:cs typeface="Arial"/>
            </a:endParaRPr>
          </a:p>
          <a:p>
            <a:r>
              <a:rPr lang="en-GB">
                <a:latin typeface="Arial"/>
                <a:cs typeface="Arial"/>
              </a:rPr>
              <a:t>Tudalen we </a:t>
            </a:r>
            <a:r>
              <a:rPr lang="en-GB" err="1">
                <a:latin typeface="Arial"/>
                <a:cs typeface="Arial"/>
              </a:rPr>
              <a:t>gyda</a:t>
            </a:r>
            <a:r>
              <a:rPr lang="en-GB">
                <a:latin typeface="Arial"/>
                <a:cs typeface="Arial"/>
              </a:rPr>
              <a:t> </a:t>
            </a:r>
            <a:r>
              <a:rPr lang="en-GB" err="1">
                <a:latin typeface="Arial"/>
                <a:cs typeface="Arial"/>
              </a:rPr>
              <a:t>sefydliad</a:t>
            </a:r>
            <a:r>
              <a:rPr lang="en-GB">
                <a:latin typeface="Arial"/>
                <a:cs typeface="Arial"/>
              </a:rPr>
              <a:t> </a:t>
            </a:r>
            <a:r>
              <a:rPr lang="en-GB" err="1">
                <a:latin typeface="Arial"/>
                <a:cs typeface="Arial"/>
              </a:rPr>
              <a:t>fel</a:t>
            </a:r>
            <a:r>
              <a:rPr lang="en-GB">
                <a:latin typeface="Arial"/>
                <a:cs typeface="Arial"/>
              </a:rPr>
              <a:t> </a:t>
            </a:r>
            <a:r>
              <a:rPr lang="en-GB" err="1">
                <a:latin typeface="Arial"/>
                <a:cs typeface="Arial"/>
              </a:rPr>
              <a:t>awdur</a:t>
            </a:r>
            <a:endParaRPr lang="en-GB">
              <a:latin typeface="Arial"/>
              <a:cs typeface="Arial"/>
            </a:endParaRPr>
          </a:p>
          <a:p>
            <a:r>
              <a:rPr lang="en-GB">
                <a:latin typeface="Arial" panose="020B0604020202020204" pitchFamily="34" charset="0"/>
                <a:cs typeface="Arial" panose="020B0604020202020204" pitchFamily="34" charset="0"/>
              </a:rPr>
              <a:t>Clip </a:t>
            </a:r>
            <a:r>
              <a:rPr lang="en-GB" err="1">
                <a:latin typeface="Arial" panose="020B0604020202020204" pitchFamily="34" charset="0"/>
                <a:cs typeface="Arial" panose="020B0604020202020204" pitchFamily="34" charset="0"/>
              </a:rPr>
              <a:t>Youtube</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o’r</a:t>
            </a:r>
            <a:r>
              <a:rPr lang="en-GB">
                <a:latin typeface="Arial" panose="020B0604020202020204" pitchFamily="34" charset="0"/>
                <a:cs typeface="Arial" panose="020B0604020202020204" pitchFamily="34" charset="0"/>
              </a:rPr>
              <a:t> we</a:t>
            </a:r>
          </a:p>
          <a:p>
            <a:endParaRPr lang="en-GB"/>
          </a:p>
        </p:txBody>
      </p:sp>
    </p:spTree>
    <p:extLst>
      <p:ext uri="{BB962C8B-B14F-4D97-AF65-F5344CB8AC3E}">
        <p14:creationId xmlns:p14="http://schemas.microsoft.com/office/powerpoint/2010/main" val="314089593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AB428-25EA-BEA1-562C-E55F4D437113}"/>
              </a:ext>
            </a:extLst>
          </p:cNvPr>
          <p:cNvSpPr>
            <a:spLocks noGrp="1"/>
          </p:cNvSpPr>
          <p:nvPr>
            <p:ph type="title"/>
          </p:nvPr>
        </p:nvSpPr>
        <p:spPr>
          <a:xfrm>
            <a:off x="2832215" y="365125"/>
            <a:ext cx="6527570" cy="1325563"/>
          </a:xfrm>
        </p:spPr>
        <p:txBody>
          <a:bodyPr/>
          <a:lstStyle/>
          <a:p>
            <a:pPr algn="ctr"/>
            <a:r>
              <a:rPr lang="en-GB" err="1">
                <a:latin typeface="Arial" panose="020B0604020202020204" pitchFamily="34" charset="0"/>
                <a:cs typeface="Arial" panose="020B0604020202020204" pitchFamily="34" charset="0"/>
              </a:rPr>
              <a:t>Tasg</a:t>
            </a:r>
            <a:r>
              <a:rPr lang="en-GB">
                <a:latin typeface="Arial" panose="020B0604020202020204" pitchFamily="34" charset="0"/>
                <a:cs typeface="Arial" panose="020B0604020202020204" pitchFamily="34" charset="0"/>
              </a:rPr>
              <a:t> - </a:t>
            </a:r>
            <a:r>
              <a:rPr lang="en-GB">
                <a:solidFill>
                  <a:schemeClr val="accent1">
                    <a:lumMod val="75000"/>
                  </a:schemeClr>
                </a:solidFill>
                <a:latin typeface="Arial" panose="020B0604020202020204" pitchFamily="34" charset="0"/>
                <a:cs typeface="Arial" panose="020B0604020202020204" pitchFamily="34" charset="0"/>
              </a:rPr>
              <a:t>Task</a:t>
            </a:r>
          </a:p>
        </p:txBody>
      </p:sp>
      <p:sp>
        <p:nvSpPr>
          <p:cNvPr id="3" name="Content Placeholder 2">
            <a:extLst>
              <a:ext uri="{FF2B5EF4-FFF2-40B4-BE49-F238E27FC236}">
                <a16:creationId xmlns:a16="http://schemas.microsoft.com/office/drawing/2014/main" id="{DC8290DA-A5BF-6F8C-8796-B2FAD77AB0F8}"/>
              </a:ext>
            </a:extLst>
          </p:cNvPr>
          <p:cNvSpPr>
            <a:spLocks noGrp="1"/>
          </p:cNvSpPr>
          <p:nvPr>
            <p:ph idx="1"/>
          </p:nvPr>
        </p:nvSpPr>
        <p:spPr>
          <a:xfrm>
            <a:off x="6731779" y="2038798"/>
            <a:ext cx="5069018" cy="3575934"/>
          </a:xfrm>
        </p:spPr>
        <p:txBody>
          <a:bodyPr>
            <a:normAutofit fontScale="92500" lnSpcReduction="10000"/>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Using the resources in the room, to continue to build your reference list with the following:</a:t>
            </a:r>
          </a:p>
          <a:p>
            <a:r>
              <a:rPr lang="en-GB">
                <a:solidFill>
                  <a:schemeClr val="accent1">
                    <a:lumMod val="75000"/>
                  </a:schemeClr>
                </a:solidFill>
                <a:latin typeface="Arial" panose="020B0604020202020204" pitchFamily="34" charset="0"/>
                <a:cs typeface="Arial" panose="020B0604020202020204" pitchFamily="34" charset="0"/>
              </a:rPr>
              <a:t>Journal Article (Print)</a:t>
            </a:r>
          </a:p>
          <a:p>
            <a:r>
              <a:rPr lang="en-GB">
                <a:solidFill>
                  <a:schemeClr val="accent1">
                    <a:lumMod val="75000"/>
                  </a:schemeClr>
                </a:solidFill>
                <a:latin typeface="Arial" panose="020B0604020202020204" pitchFamily="34" charset="0"/>
                <a:cs typeface="Arial" panose="020B0604020202020204" pitchFamily="34" charset="0"/>
              </a:rPr>
              <a:t>Journal Article (Electronic with URL)</a:t>
            </a:r>
          </a:p>
          <a:p>
            <a:r>
              <a:rPr lang="en-GB">
                <a:solidFill>
                  <a:schemeClr val="accent1">
                    <a:lumMod val="75000"/>
                  </a:schemeClr>
                </a:solidFill>
                <a:latin typeface="Arial" panose="020B0604020202020204" pitchFamily="34" charset="0"/>
                <a:cs typeface="Arial" panose="020B0604020202020204" pitchFamily="34" charset="0"/>
              </a:rPr>
              <a:t>Journal Article (Electronic with DOI)</a:t>
            </a:r>
          </a:p>
          <a:p>
            <a:r>
              <a:rPr lang="en-GB">
                <a:solidFill>
                  <a:schemeClr val="accent1">
                    <a:lumMod val="75000"/>
                  </a:schemeClr>
                </a:solidFill>
                <a:latin typeface="Arial" panose="020B0604020202020204" pitchFamily="34" charset="0"/>
                <a:cs typeface="Arial" panose="020B0604020202020204" pitchFamily="34" charset="0"/>
              </a:rPr>
              <a:t>Blog/Vlog</a:t>
            </a:r>
          </a:p>
          <a:p>
            <a:endParaRPr lang="en-GB">
              <a:solidFill>
                <a:schemeClr val="accent1">
                  <a:lumMod val="75000"/>
                </a:schemeClr>
              </a:solidFill>
            </a:endParaRPr>
          </a:p>
          <a:p>
            <a:endParaRPr lang="en-GB">
              <a:solidFill>
                <a:schemeClr val="accent1">
                  <a:lumMod val="75000"/>
                </a:schemeClr>
              </a:solidFill>
            </a:endParaRPr>
          </a:p>
          <a:p>
            <a:endParaRPr lang="en-GB">
              <a:solidFill>
                <a:schemeClr val="accent1">
                  <a:lumMod val="75000"/>
                </a:schemeClr>
              </a:solidFill>
            </a:endParaRPr>
          </a:p>
        </p:txBody>
      </p:sp>
      <p:pic>
        <p:nvPicPr>
          <p:cNvPr id="6" name="Picture 3" descr="Pencil writing cartoon">
            <a:extLst>
              <a:ext uri="{FF2B5EF4-FFF2-40B4-BE49-F238E27FC236}">
                <a16:creationId xmlns:a16="http://schemas.microsoft.com/office/drawing/2014/main" id="{B7E1F920-BBE2-3FEB-6117-EBF3258DC0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24" y="15804"/>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Pencil writing cartoon">
            <a:extLst>
              <a:ext uri="{FF2B5EF4-FFF2-40B4-BE49-F238E27FC236}">
                <a16:creationId xmlns:a16="http://schemas.microsoft.com/office/drawing/2014/main" id="{4C980D2A-C971-9D51-FCBB-1FF6819E2C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9046" y="68469"/>
            <a:ext cx="2486025" cy="1838325"/>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769CA8F7-5B39-5BEE-CFF1-3B4ACE129B7C}"/>
              </a:ext>
            </a:extLst>
          </p:cNvPr>
          <p:cNvSpPr txBox="1">
            <a:spLocks/>
          </p:cNvSpPr>
          <p:nvPr/>
        </p:nvSpPr>
        <p:spPr>
          <a:xfrm>
            <a:off x="954604" y="2038798"/>
            <a:ext cx="5069018" cy="3575934"/>
          </a:xfrm>
          <a:prstGeom prst="rect">
            <a:avLst/>
          </a:prstGeom>
        </p:spPr>
        <p:txBody>
          <a:bodyPr vert="horz" lIns="91440" tIns="45720" rIns="91440" bIns="4572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latin typeface="Arial"/>
                <a:cs typeface="Arial"/>
              </a:rPr>
              <a:t>Wrth</a:t>
            </a:r>
            <a:r>
              <a:rPr lang="en-GB">
                <a:latin typeface="Arial"/>
                <a:cs typeface="Arial"/>
              </a:rPr>
              <a:t> </a:t>
            </a:r>
            <a:r>
              <a:rPr lang="en-GB" err="1">
                <a:latin typeface="Arial"/>
                <a:cs typeface="Arial"/>
              </a:rPr>
              <a:t>defnyddio’r</a:t>
            </a:r>
            <a:r>
              <a:rPr lang="en-GB">
                <a:latin typeface="Arial"/>
                <a:cs typeface="Arial"/>
              </a:rPr>
              <a:t> </a:t>
            </a:r>
            <a:r>
              <a:rPr lang="en-GB" err="1">
                <a:latin typeface="Arial"/>
                <a:cs typeface="Arial"/>
              </a:rPr>
              <a:t>adnoddau</a:t>
            </a:r>
            <a:r>
              <a:rPr lang="en-GB">
                <a:latin typeface="Arial"/>
                <a:cs typeface="Arial"/>
              </a:rPr>
              <a:t> </a:t>
            </a:r>
            <a:r>
              <a:rPr lang="en-GB" err="1">
                <a:latin typeface="Arial"/>
                <a:cs typeface="Arial"/>
              </a:rPr>
              <a:t>yn</a:t>
            </a:r>
            <a:r>
              <a:rPr lang="en-GB">
                <a:latin typeface="Arial"/>
                <a:cs typeface="Arial"/>
              </a:rPr>
              <a:t> y </a:t>
            </a:r>
            <a:r>
              <a:rPr lang="en-GB" err="1">
                <a:latin typeface="Arial"/>
                <a:cs typeface="Arial"/>
              </a:rPr>
              <a:t>dosbarth</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barhau</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adeiladu</a:t>
            </a:r>
            <a:r>
              <a:rPr lang="en-GB">
                <a:latin typeface="Arial"/>
                <a:cs typeface="Arial"/>
              </a:rPr>
              <a:t> </a:t>
            </a:r>
            <a:r>
              <a:rPr lang="en-GB" err="1">
                <a:latin typeface="Arial"/>
                <a:cs typeface="Arial"/>
              </a:rPr>
              <a:t>eich</a:t>
            </a:r>
            <a:r>
              <a:rPr lang="en-GB">
                <a:latin typeface="Arial"/>
                <a:cs typeface="Arial"/>
              </a:rPr>
              <a:t> </a:t>
            </a:r>
            <a:r>
              <a:rPr lang="en-GB" err="1">
                <a:latin typeface="Arial"/>
                <a:cs typeface="Arial"/>
              </a:rPr>
              <a:t>rhestr</a:t>
            </a:r>
            <a:r>
              <a:rPr lang="en-GB">
                <a:latin typeface="Arial"/>
                <a:cs typeface="Arial"/>
              </a:rPr>
              <a:t> </a:t>
            </a:r>
            <a:r>
              <a:rPr lang="en-GB" err="1">
                <a:latin typeface="Arial"/>
                <a:cs typeface="Arial"/>
              </a:rPr>
              <a:t>cyfeirnodi</a:t>
            </a:r>
            <a:r>
              <a:rPr lang="en-GB">
                <a:latin typeface="Arial"/>
                <a:cs typeface="Arial"/>
              </a:rPr>
              <a:t> </a:t>
            </a:r>
            <a:r>
              <a:rPr lang="en-GB" err="1">
                <a:latin typeface="Arial"/>
                <a:cs typeface="Arial"/>
              </a:rPr>
              <a:t>gyda’r</a:t>
            </a:r>
            <a:r>
              <a:rPr lang="en-GB">
                <a:latin typeface="Arial"/>
                <a:cs typeface="Arial"/>
              </a:rPr>
              <a:t> </a:t>
            </a:r>
            <a:r>
              <a:rPr lang="en-GB" err="1">
                <a:latin typeface="Arial"/>
                <a:cs typeface="Arial"/>
              </a:rPr>
              <a:t>canlynol</a:t>
            </a:r>
            <a:r>
              <a:rPr lang="en-GB">
                <a:latin typeface="Arial"/>
                <a:cs typeface="Arial"/>
              </a:rPr>
              <a:t>:</a:t>
            </a:r>
          </a:p>
          <a:p>
            <a:r>
              <a:rPr lang="en-GB" err="1">
                <a:latin typeface="Arial" panose="020B0604020202020204" pitchFamily="34" charset="0"/>
                <a:cs typeface="Arial" panose="020B0604020202020204" pitchFamily="34" charset="0"/>
              </a:rPr>
              <a:t>Erthygl</a:t>
            </a:r>
            <a:r>
              <a:rPr lang="en-GB">
                <a:latin typeface="Arial" panose="020B0604020202020204" pitchFamily="34" charset="0"/>
                <a:cs typeface="Arial" panose="020B0604020202020204" pitchFamily="34" charset="0"/>
              </a:rPr>
              <a:t> o </a:t>
            </a:r>
            <a:r>
              <a:rPr lang="en-GB" err="1">
                <a:latin typeface="Arial" panose="020B0604020202020204" pitchFamily="34" charset="0"/>
                <a:cs typeface="Arial" panose="020B0604020202020204" pitchFamily="34" charset="0"/>
              </a:rPr>
              <a:t>Siwrnal</a:t>
            </a:r>
            <a:r>
              <a:rPr lang="en-GB">
                <a:latin typeface="Arial" panose="020B0604020202020204" pitchFamily="34" charset="0"/>
                <a:cs typeface="Arial" panose="020B0604020202020204" pitchFamily="34" charset="0"/>
              </a:rPr>
              <a:t> (Print)</a:t>
            </a:r>
          </a:p>
          <a:p>
            <a:r>
              <a:rPr lang="en-GB" err="1">
                <a:latin typeface="Arial" panose="020B0604020202020204" pitchFamily="34" charset="0"/>
                <a:cs typeface="Arial" panose="020B0604020202020204" pitchFamily="34" charset="0"/>
              </a:rPr>
              <a:t>Erthygl</a:t>
            </a:r>
            <a:r>
              <a:rPr lang="en-GB">
                <a:latin typeface="Arial" panose="020B0604020202020204" pitchFamily="34" charset="0"/>
                <a:cs typeface="Arial" panose="020B0604020202020204" pitchFamily="34" charset="0"/>
              </a:rPr>
              <a:t> o </a:t>
            </a:r>
            <a:r>
              <a:rPr lang="en-GB" err="1">
                <a:latin typeface="Arial" panose="020B0604020202020204" pitchFamily="34" charset="0"/>
                <a:cs typeface="Arial" panose="020B0604020202020204" pitchFamily="34" charset="0"/>
              </a:rPr>
              <a:t>Siwrnal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Electroneg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gyda</a:t>
            </a:r>
            <a:r>
              <a:rPr lang="en-GB">
                <a:latin typeface="Arial" panose="020B0604020202020204" pitchFamily="34" charset="0"/>
                <a:cs typeface="Arial" panose="020B0604020202020204" pitchFamily="34" charset="0"/>
              </a:rPr>
              <a:t> URL)</a:t>
            </a:r>
          </a:p>
          <a:p>
            <a:r>
              <a:rPr lang="en-GB" err="1">
                <a:latin typeface="Arial" panose="020B0604020202020204" pitchFamily="34" charset="0"/>
                <a:cs typeface="Arial" panose="020B0604020202020204" pitchFamily="34" charset="0"/>
              </a:rPr>
              <a:t>Erthygl</a:t>
            </a:r>
            <a:r>
              <a:rPr lang="en-GB">
                <a:latin typeface="Arial" panose="020B0604020202020204" pitchFamily="34" charset="0"/>
                <a:cs typeface="Arial" panose="020B0604020202020204" pitchFamily="34" charset="0"/>
              </a:rPr>
              <a:t> o </a:t>
            </a:r>
            <a:r>
              <a:rPr lang="en-GB" err="1">
                <a:latin typeface="Arial" panose="020B0604020202020204" pitchFamily="34" charset="0"/>
                <a:cs typeface="Arial" panose="020B0604020202020204" pitchFamily="34" charset="0"/>
              </a:rPr>
              <a:t>Siwrnal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Electroneg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gyda</a:t>
            </a:r>
            <a:r>
              <a:rPr lang="en-GB">
                <a:latin typeface="Arial" panose="020B0604020202020204" pitchFamily="34" charset="0"/>
                <a:cs typeface="Arial" panose="020B0604020202020204" pitchFamily="34" charset="0"/>
              </a:rPr>
              <a:t> DOI)</a:t>
            </a:r>
          </a:p>
          <a:p>
            <a:r>
              <a:rPr lang="en-GB">
                <a:latin typeface="Arial" panose="020B0604020202020204" pitchFamily="34" charset="0"/>
                <a:cs typeface="Arial" panose="020B0604020202020204" pitchFamily="34" charset="0"/>
              </a:rPr>
              <a:t>Blog/Vlog</a:t>
            </a:r>
          </a:p>
        </p:txBody>
      </p:sp>
    </p:spTree>
    <p:extLst>
      <p:ext uri="{BB962C8B-B14F-4D97-AF65-F5344CB8AC3E}">
        <p14:creationId xmlns:p14="http://schemas.microsoft.com/office/powerpoint/2010/main" val="2526691626"/>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AB428-25EA-BEA1-562C-E55F4D437113}"/>
              </a:ext>
            </a:extLst>
          </p:cNvPr>
          <p:cNvSpPr>
            <a:spLocks noGrp="1"/>
          </p:cNvSpPr>
          <p:nvPr>
            <p:ph type="title"/>
          </p:nvPr>
        </p:nvSpPr>
        <p:spPr>
          <a:xfrm>
            <a:off x="2832215" y="365125"/>
            <a:ext cx="6527570" cy="1325563"/>
          </a:xfrm>
        </p:spPr>
        <p:txBody>
          <a:bodyPr/>
          <a:lstStyle/>
          <a:p>
            <a:pPr algn="ctr"/>
            <a:r>
              <a:rPr lang="en-GB" err="1">
                <a:latin typeface="Arial" panose="020B0604020202020204" pitchFamily="34" charset="0"/>
                <a:cs typeface="Arial" panose="020B0604020202020204" pitchFamily="34" charset="0"/>
              </a:rPr>
              <a:t>Tasg</a:t>
            </a:r>
            <a:r>
              <a:rPr lang="en-GB">
                <a:latin typeface="Arial" panose="020B0604020202020204" pitchFamily="34" charset="0"/>
                <a:cs typeface="Arial" panose="020B0604020202020204" pitchFamily="34" charset="0"/>
              </a:rPr>
              <a:t> - </a:t>
            </a:r>
            <a:r>
              <a:rPr lang="en-GB">
                <a:solidFill>
                  <a:schemeClr val="accent1">
                    <a:lumMod val="75000"/>
                  </a:schemeClr>
                </a:solidFill>
                <a:latin typeface="Arial" panose="020B0604020202020204" pitchFamily="34" charset="0"/>
                <a:cs typeface="Arial" panose="020B0604020202020204" pitchFamily="34" charset="0"/>
              </a:rPr>
              <a:t>Task</a:t>
            </a:r>
          </a:p>
        </p:txBody>
      </p:sp>
      <p:sp>
        <p:nvSpPr>
          <p:cNvPr id="3" name="Content Placeholder 2">
            <a:extLst>
              <a:ext uri="{FF2B5EF4-FFF2-40B4-BE49-F238E27FC236}">
                <a16:creationId xmlns:a16="http://schemas.microsoft.com/office/drawing/2014/main" id="{DC8290DA-A5BF-6F8C-8796-B2FAD77AB0F8}"/>
              </a:ext>
            </a:extLst>
          </p:cNvPr>
          <p:cNvSpPr>
            <a:spLocks noGrp="1"/>
          </p:cNvSpPr>
          <p:nvPr>
            <p:ph idx="1"/>
          </p:nvPr>
        </p:nvSpPr>
        <p:spPr>
          <a:xfrm>
            <a:off x="6731779" y="2038798"/>
            <a:ext cx="5069018" cy="3575934"/>
          </a:xfrm>
        </p:spPr>
        <p:txBody>
          <a:bodyPr>
            <a:normAutofit/>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Using the resources in the room, to continue to build your reference list with the following:</a:t>
            </a:r>
          </a:p>
          <a:p>
            <a:r>
              <a:rPr lang="en-GB">
                <a:solidFill>
                  <a:schemeClr val="accent1">
                    <a:lumMod val="75000"/>
                  </a:schemeClr>
                </a:solidFill>
                <a:latin typeface="Arial" panose="020B0604020202020204" pitchFamily="34" charset="0"/>
                <a:cs typeface="Arial" panose="020B0604020202020204" pitchFamily="34" charset="0"/>
              </a:rPr>
              <a:t>Act of Parliament (UK)</a:t>
            </a:r>
          </a:p>
          <a:p>
            <a:r>
              <a:rPr lang="en-GB">
                <a:solidFill>
                  <a:schemeClr val="accent1">
                    <a:lumMod val="75000"/>
                  </a:schemeClr>
                </a:solidFill>
                <a:latin typeface="Arial" panose="020B0604020202020204" pitchFamily="34" charset="0"/>
                <a:cs typeface="Arial" panose="020B0604020202020204" pitchFamily="34" charset="0"/>
              </a:rPr>
              <a:t>Act of Parliament (Wales)</a:t>
            </a:r>
          </a:p>
          <a:p>
            <a:endParaRPr lang="en-GB">
              <a:solidFill>
                <a:schemeClr val="accent1">
                  <a:lumMod val="75000"/>
                </a:schemeClr>
              </a:solidFill>
            </a:endParaRPr>
          </a:p>
          <a:p>
            <a:endParaRPr lang="en-GB">
              <a:solidFill>
                <a:schemeClr val="accent1">
                  <a:lumMod val="75000"/>
                </a:schemeClr>
              </a:solidFill>
            </a:endParaRPr>
          </a:p>
        </p:txBody>
      </p:sp>
      <p:pic>
        <p:nvPicPr>
          <p:cNvPr id="6" name="Picture 3" descr="Pencil writing cartoon">
            <a:extLst>
              <a:ext uri="{FF2B5EF4-FFF2-40B4-BE49-F238E27FC236}">
                <a16:creationId xmlns:a16="http://schemas.microsoft.com/office/drawing/2014/main" id="{B7E1F920-BBE2-3FEB-6117-EBF3258DC0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24" y="15804"/>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Pencil writing cartoon">
            <a:extLst>
              <a:ext uri="{FF2B5EF4-FFF2-40B4-BE49-F238E27FC236}">
                <a16:creationId xmlns:a16="http://schemas.microsoft.com/office/drawing/2014/main" id="{4C980D2A-C971-9D51-FCBB-1FF6819E2C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9046" y="68469"/>
            <a:ext cx="2486025" cy="1838325"/>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769CA8F7-5B39-5BEE-CFF1-3B4ACE129B7C}"/>
              </a:ext>
            </a:extLst>
          </p:cNvPr>
          <p:cNvSpPr txBox="1">
            <a:spLocks/>
          </p:cNvSpPr>
          <p:nvPr/>
        </p:nvSpPr>
        <p:spPr>
          <a:xfrm>
            <a:off x="954604" y="2038798"/>
            <a:ext cx="5069018"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latin typeface="Arial" panose="020B0604020202020204" pitchFamily="34" charset="0"/>
                <a:cs typeface="Arial" panose="020B0604020202020204" pitchFamily="34" charset="0"/>
              </a:rPr>
              <a:t>Wrth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defnyddio’r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adnoddau</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y </a:t>
            </a:r>
            <a:r>
              <a:rPr lang="en-GB" err="1">
                <a:latin typeface="Arial" panose="020B0604020202020204" pitchFamily="34" charset="0"/>
                <a:cs typeface="Arial" panose="020B0604020202020204" pitchFamily="34" charset="0"/>
              </a:rPr>
              <a:t>dosbarth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barhau</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adeiladu</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eich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rhestr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cyfeiriad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gyda’r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canlynol</a:t>
            </a:r>
            <a:r>
              <a:rPr lang="en-GB">
                <a:latin typeface="Arial" panose="020B0604020202020204" pitchFamily="34" charset="0"/>
                <a:cs typeface="Arial" panose="020B0604020202020204" pitchFamily="34" charset="0"/>
              </a:rPr>
              <a:t>:</a:t>
            </a:r>
          </a:p>
          <a:p>
            <a:pPr marL="0" indent="0">
              <a:buNone/>
            </a:pPr>
            <a:r>
              <a:rPr lang="en-GB" err="1">
                <a:latin typeface="Arial"/>
                <a:cs typeface="Arial"/>
              </a:rPr>
              <a:t>Deddf</a:t>
            </a:r>
            <a:r>
              <a:rPr lang="en-GB">
                <a:latin typeface="Arial"/>
                <a:cs typeface="Arial"/>
              </a:rPr>
              <a:t> </a:t>
            </a:r>
            <a:r>
              <a:rPr lang="en-GB" err="1">
                <a:latin typeface="Arial"/>
                <a:cs typeface="Arial"/>
              </a:rPr>
              <a:t>Seneddol</a:t>
            </a:r>
            <a:r>
              <a:rPr lang="en-GB">
                <a:latin typeface="Arial"/>
                <a:cs typeface="Arial"/>
              </a:rPr>
              <a:t> (DU)</a:t>
            </a:r>
          </a:p>
          <a:p>
            <a:pPr marL="0" indent="0">
              <a:buNone/>
            </a:pPr>
            <a:r>
              <a:rPr lang="en-GB" err="1">
                <a:latin typeface="Arial"/>
                <a:cs typeface="Arial"/>
              </a:rPr>
              <a:t>Deddf</a:t>
            </a:r>
            <a:r>
              <a:rPr lang="en-GB">
                <a:latin typeface="Arial"/>
                <a:cs typeface="Arial"/>
              </a:rPr>
              <a:t> </a:t>
            </a:r>
            <a:r>
              <a:rPr lang="en-GB" err="1">
                <a:latin typeface="Arial"/>
                <a:cs typeface="Arial"/>
              </a:rPr>
              <a:t>Seneddol</a:t>
            </a:r>
            <a:r>
              <a:rPr lang="en-GB">
                <a:latin typeface="Arial"/>
                <a:cs typeface="Arial"/>
              </a:rPr>
              <a:t> (Cymru)</a:t>
            </a:r>
          </a:p>
        </p:txBody>
      </p:sp>
    </p:spTree>
    <p:extLst>
      <p:ext uri="{BB962C8B-B14F-4D97-AF65-F5344CB8AC3E}">
        <p14:creationId xmlns:p14="http://schemas.microsoft.com/office/powerpoint/2010/main" val="3484730366"/>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D6C47-A03F-C02E-A135-9263C6B99BA9}"/>
              </a:ext>
            </a:extLst>
          </p:cNvPr>
          <p:cNvSpPr>
            <a:spLocks noGrp="1"/>
          </p:cNvSpPr>
          <p:nvPr>
            <p:ph type="title"/>
          </p:nvPr>
        </p:nvSpPr>
        <p:spPr>
          <a:xfrm>
            <a:off x="93785" y="540971"/>
            <a:ext cx="12097974" cy="1325563"/>
          </a:xfrm>
        </p:spPr>
        <p:txBody>
          <a:bodyPr>
            <a:noAutofit/>
          </a:bodyPr>
          <a:lstStyle/>
          <a:p>
            <a:r>
              <a:rPr lang="en-GB" altLang="en-US" sz="4000" err="1">
                <a:latin typeface="Arial"/>
                <a:cs typeface="Arial"/>
              </a:rPr>
              <a:t>Cyfeirnodi</a:t>
            </a:r>
            <a:r>
              <a:rPr lang="en-GB" altLang="en-US" sz="4000">
                <a:latin typeface="Arial"/>
                <a:cs typeface="Arial"/>
              </a:rPr>
              <a:t> </a:t>
            </a:r>
            <a:r>
              <a:rPr lang="en-GB" altLang="en-US" sz="4000" err="1">
                <a:latin typeface="Arial"/>
                <a:cs typeface="Arial"/>
              </a:rPr>
              <a:t>Delweddau</a:t>
            </a:r>
            <a:r>
              <a:rPr lang="en-GB" altLang="en-US" sz="4000">
                <a:latin typeface="Arial"/>
                <a:cs typeface="Arial"/>
              </a:rPr>
              <a:t> </a:t>
            </a:r>
            <a:r>
              <a:rPr lang="en-GB" altLang="en-US" sz="4000" err="1">
                <a:latin typeface="Arial"/>
                <a:cs typeface="Arial"/>
              </a:rPr>
              <a:t>Personol</a:t>
            </a:r>
            <a:r>
              <a:rPr lang="en-GB" sz="4000">
                <a:latin typeface="Arial"/>
                <a:cs typeface="Arial"/>
              </a:rPr>
              <a:t>– Yn </a:t>
            </a:r>
            <a:r>
              <a:rPr lang="en-GB" sz="4000" err="1">
                <a:latin typeface="Arial"/>
                <a:cs typeface="Arial"/>
              </a:rPr>
              <a:t>eich</a:t>
            </a:r>
            <a:r>
              <a:rPr lang="en-GB" sz="4000">
                <a:latin typeface="Arial"/>
                <a:cs typeface="Arial"/>
              </a:rPr>
              <a:t> </a:t>
            </a:r>
            <a:r>
              <a:rPr lang="en-GB" sz="4000" err="1">
                <a:latin typeface="Arial"/>
                <a:cs typeface="Arial"/>
              </a:rPr>
              <a:t>gwaith</a:t>
            </a:r>
            <a:r>
              <a:rPr lang="en-GB" altLang="en-US" sz="4000">
                <a:latin typeface="Arial"/>
                <a:cs typeface="Arial"/>
              </a:rPr>
              <a:t> </a:t>
            </a:r>
            <a:br>
              <a:rPr lang="en-GB" altLang="en-US" sz="4000">
                <a:latin typeface="Arial"/>
                <a:cs typeface="Arial"/>
              </a:rPr>
            </a:br>
            <a:r>
              <a:rPr lang="en-GB" altLang="en-US">
                <a:solidFill>
                  <a:schemeClr val="accent1"/>
                </a:solidFill>
                <a:latin typeface="Arial"/>
                <a:cs typeface="Arial"/>
              </a:rPr>
              <a:t>Referencing Personal Images</a:t>
            </a:r>
            <a:r>
              <a:rPr lang="en-GB">
                <a:solidFill>
                  <a:schemeClr val="accent1"/>
                </a:solidFill>
                <a:latin typeface="Arial"/>
                <a:cs typeface="Arial"/>
              </a:rPr>
              <a:t>– In your work</a:t>
            </a:r>
            <a:br>
              <a:rPr lang="en-GB">
                <a:solidFill>
                  <a:schemeClr val="accent1"/>
                </a:solidFill>
                <a:latin typeface="Arial"/>
                <a:cs typeface="Arial"/>
              </a:rPr>
            </a:br>
            <a:r>
              <a:rPr lang="en-GB" altLang="en-US">
                <a:solidFill>
                  <a:schemeClr val="accent1">
                    <a:lumMod val="75000"/>
                  </a:schemeClr>
                </a:solidFill>
                <a:latin typeface="Arial"/>
                <a:cs typeface="Arial"/>
              </a:rPr>
              <a:t> </a:t>
            </a:r>
          </a:p>
        </p:txBody>
      </p:sp>
      <p:pic>
        <p:nvPicPr>
          <p:cNvPr id="4" name="Content Placeholder 3" descr="Example of image to reference">
            <a:extLst>
              <a:ext uri="{FF2B5EF4-FFF2-40B4-BE49-F238E27FC236}">
                <a16:creationId xmlns:a16="http://schemas.microsoft.com/office/drawing/2014/main" id="{B6828971-6E8A-D7E5-207F-8608BCEE929B}"/>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30494" y="1690688"/>
            <a:ext cx="2406535" cy="2406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5">
            <a:extLst>
              <a:ext uri="{FF2B5EF4-FFF2-40B4-BE49-F238E27FC236}">
                <a16:creationId xmlns:a16="http://schemas.microsoft.com/office/drawing/2014/main" id="{21A3A3D9-7571-148E-CFC9-1B34E1137EFC}"/>
              </a:ext>
            </a:extLst>
          </p:cNvPr>
          <p:cNvSpPr txBox="1">
            <a:spLocks noChangeArrowheads="1"/>
          </p:cNvSpPr>
          <p:nvPr/>
        </p:nvSpPr>
        <p:spPr bwMode="auto">
          <a:xfrm>
            <a:off x="225337" y="4151688"/>
            <a:ext cx="31967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FontTx/>
              <a:buNone/>
            </a:pPr>
            <a:r>
              <a:rPr lang="en-GB" altLang="en-US" sz="2400">
                <a:latin typeface="Arial" panose="020B0604020202020204" pitchFamily="34" charset="0"/>
                <a:cs typeface="Arial" panose="020B0604020202020204" pitchFamily="34" charset="0"/>
              </a:rPr>
              <a:t>(Source: Burns, 2015)</a:t>
            </a:r>
            <a:endParaRPr lang="cy-GB" altLang="en-US" sz="2400">
              <a:latin typeface="Arial" panose="020B0604020202020204" pitchFamily="34" charset="0"/>
              <a:cs typeface="Arial" panose="020B0604020202020204" pitchFamily="34" charset="0"/>
            </a:endParaRPr>
          </a:p>
        </p:txBody>
      </p:sp>
      <p:pic>
        <p:nvPicPr>
          <p:cNvPr id="6" name="Picture 5" descr="Example of image to reference">
            <a:extLst>
              <a:ext uri="{FF2B5EF4-FFF2-40B4-BE49-F238E27FC236}">
                <a16:creationId xmlns:a16="http://schemas.microsoft.com/office/drawing/2014/main" id="{6E7BFE50-EA28-D374-92AC-1BCDA31D427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69642" y="2731041"/>
            <a:ext cx="2652712"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16">
            <a:extLst>
              <a:ext uri="{FF2B5EF4-FFF2-40B4-BE49-F238E27FC236}">
                <a16:creationId xmlns:a16="http://schemas.microsoft.com/office/drawing/2014/main" id="{3AEBD0AF-ECCF-EFCE-598E-3745945EF3DD}"/>
              </a:ext>
            </a:extLst>
          </p:cNvPr>
          <p:cNvSpPr txBox="1">
            <a:spLocks noChangeArrowheads="1"/>
          </p:cNvSpPr>
          <p:nvPr/>
        </p:nvSpPr>
        <p:spPr bwMode="auto">
          <a:xfrm>
            <a:off x="4640261" y="4824865"/>
            <a:ext cx="31967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FontTx/>
              <a:buNone/>
            </a:pPr>
            <a:r>
              <a:rPr lang="en-GB" altLang="en-US" sz="2400">
                <a:latin typeface="Arial" panose="020B0604020202020204" pitchFamily="34" charset="0"/>
                <a:cs typeface="Arial" panose="020B0604020202020204" pitchFamily="34" charset="0"/>
              </a:rPr>
              <a:t>(Source: Burns, 2016)</a:t>
            </a:r>
            <a:endParaRPr lang="cy-GB" altLang="en-US" sz="2400">
              <a:latin typeface="Arial" panose="020B0604020202020204" pitchFamily="34" charset="0"/>
              <a:cs typeface="Arial" panose="020B0604020202020204" pitchFamily="34" charset="0"/>
            </a:endParaRPr>
          </a:p>
        </p:txBody>
      </p:sp>
      <p:pic>
        <p:nvPicPr>
          <p:cNvPr id="8" name="Picture 7" descr="Example of image to reference">
            <a:extLst>
              <a:ext uri="{FF2B5EF4-FFF2-40B4-BE49-F238E27FC236}">
                <a16:creationId xmlns:a16="http://schemas.microsoft.com/office/drawing/2014/main" id="{790FF9BB-4D66-4A93-FCD7-0C07CE0919A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901332" y="1665035"/>
            <a:ext cx="2747963" cy="206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7">
            <a:extLst>
              <a:ext uri="{FF2B5EF4-FFF2-40B4-BE49-F238E27FC236}">
                <a16:creationId xmlns:a16="http://schemas.microsoft.com/office/drawing/2014/main" id="{F29913A4-FFBA-7929-DAB5-068DED78A36F}"/>
              </a:ext>
            </a:extLst>
          </p:cNvPr>
          <p:cNvSpPr txBox="1">
            <a:spLocks noChangeArrowheads="1"/>
          </p:cNvSpPr>
          <p:nvPr/>
        </p:nvSpPr>
        <p:spPr bwMode="auto">
          <a:xfrm>
            <a:off x="8825925" y="3792659"/>
            <a:ext cx="317388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FontTx/>
              <a:buNone/>
            </a:pPr>
            <a:r>
              <a:rPr lang="en-GB" altLang="en-US" sz="2400">
                <a:latin typeface="Arial" panose="020B0604020202020204" pitchFamily="34" charset="0"/>
                <a:cs typeface="Arial" panose="020B0604020202020204" pitchFamily="34" charset="0"/>
              </a:rPr>
              <a:t>(Source: Burns, 2011)</a:t>
            </a:r>
            <a:endParaRPr lang="cy-GB" altLang="en-US" sz="2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10114348"/>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59C4-A0A6-26CC-65AC-813BEF254407}"/>
              </a:ext>
            </a:extLst>
          </p:cNvPr>
          <p:cNvSpPr>
            <a:spLocks noGrp="1"/>
          </p:cNvSpPr>
          <p:nvPr>
            <p:ph type="title"/>
          </p:nvPr>
        </p:nvSpPr>
        <p:spPr/>
        <p:txBody>
          <a:bodyPr/>
          <a:lstStyle/>
          <a:p>
            <a:pPr algn="ctr"/>
            <a:r>
              <a:rPr lang="en-GB" altLang="en-US" sz="4400">
                <a:latin typeface="Arial" panose="020B0604020202020204" pitchFamily="34" charset="0"/>
              </a:rPr>
              <a:t>Rhestr </a:t>
            </a:r>
            <a:r>
              <a:rPr lang="en-GB" altLang="en-US" sz="4400" err="1">
                <a:latin typeface="Arial" panose="020B0604020202020204" pitchFamily="34" charset="0"/>
              </a:rPr>
              <a:t>Cyfeiriad</a:t>
            </a:r>
            <a:br>
              <a:rPr lang="en-GB" altLang="en-US" sz="4400">
                <a:latin typeface="Arial" panose="020B0604020202020204" pitchFamily="34" charset="0"/>
              </a:rPr>
            </a:br>
            <a:r>
              <a:rPr lang="en-GB" altLang="en-US" sz="4400">
                <a:solidFill>
                  <a:schemeClr val="accent1">
                    <a:lumMod val="75000"/>
                  </a:schemeClr>
                </a:solidFill>
                <a:latin typeface="Arial" panose="020B0604020202020204" pitchFamily="34" charset="0"/>
              </a:rPr>
              <a:t>Reference List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DD11F97B-7489-48D9-1082-B5C909867801}"/>
              </a:ext>
            </a:extLst>
          </p:cNvPr>
          <p:cNvSpPr>
            <a:spLocks noGrp="1"/>
          </p:cNvSpPr>
          <p:nvPr>
            <p:ph idx="1"/>
          </p:nvPr>
        </p:nvSpPr>
        <p:spPr/>
        <p:txBody>
          <a:bodyPr vert="horz" lIns="91440" tIns="45720" rIns="91440" bIns="45720" rtlCol="0" anchor="t">
            <a:normAutofit/>
          </a:bodyPr>
          <a:lstStyle/>
          <a:p>
            <a:pPr marL="0" indent="0">
              <a:buNone/>
              <a:defRPr/>
            </a:pPr>
            <a:r>
              <a:rPr lang="en-US" sz="2800" b="1">
                <a:latin typeface="Arial"/>
                <a:cs typeface="Arial"/>
              </a:rPr>
              <a:t>Yn</a:t>
            </a:r>
            <a:r>
              <a:rPr lang="en-US" b="1">
                <a:latin typeface="Arial"/>
                <a:cs typeface="Arial"/>
              </a:rPr>
              <a:t> </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endParaRPr lang="en-US" b="1" err="1">
              <a:latin typeface="Arial"/>
              <a:cs typeface="Arial"/>
            </a:endParaRPr>
          </a:p>
          <a:p>
            <a:pPr marL="0" indent="0">
              <a:buNone/>
              <a:defRPr/>
            </a:pPr>
            <a:r>
              <a:rPr lang="cy-GB" altLang="en-US" sz="2800">
                <a:latin typeface="Arial"/>
                <a:cs typeface="Arial"/>
              </a:rPr>
              <a:t>Burns, A. (2011) </a:t>
            </a:r>
            <a:r>
              <a:rPr lang="cy-GB" altLang="en-US">
                <a:latin typeface="Arial"/>
                <a:cs typeface="Arial"/>
              </a:rPr>
              <a:t>Delwedd </a:t>
            </a:r>
            <a:r>
              <a:rPr lang="cy-GB" altLang="en-US" err="1">
                <a:latin typeface="Arial"/>
                <a:cs typeface="Arial"/>
              </a:rPr>
              <a:t>Personal</a:t>
            </a:r>
            <a:r>
              <a:rPr lang="cy-GB" altLang="en-US">
                <a:latin typeface="Arial"/>
                <a:cs typeface="Arial"/>
              </a:rPr>
              <a:t>  </a:t>
            </a:r>
            <a:r>
              <a:rPr lang="cy-GB" altLang="en-US" sz="2800" kern="0">
                <a:solidFill>
                  <a:srgbClr val="000000"/>
                </a:solidFill>
                <a:latin typeface="Arial"/>
                <a:ea typeface="ＭＳ Ｐゴシック"/>
                <a:cs typeface="Arial"/>
              </a:rPr>
              <a:t>[</a:t>
            </a:r>
            <a:r>
              <a:rPr lang="cy-GB" altLang="en-US" kern="0">
                <a:solidFill>
                  <a:srgbClr val="000000"/>
                </a:solidFill>
                <a:latin typeface="Arial"/>
                <a:ea typeface="ＭＳ Ｐゴシック"/>
                <a:cs typeface="Arial"/>
              </a:rPr>
              <a:t>Ffotograff</a:t>
            </a:r>
            <a:r>
              <a:rPr lang="cy-GB" altLang="en-US" sz="2800" kern="0">
                <a:solidFill>
                  <a:srgbClr val="000000"/>
                </a:solidFill>
                <a:latin typeface="Arial"/>
                <a:ea typeface="ＭＳ Ｐゴシック"/>
                <a:cs typeface="Arial"/>
              </a:rPr>
              <a:t>].</a:t>
            </a:r>
            <a:r>
              <a:rPr lang="cy-GB" altLang="en-US" kern="0">
                <a:solidFill>
                  <a:srgbClr val="000000"/>
                </a:solidFill>
                <a:latin typeface="Arial"/>
                <a:ea typeface="ＭＳ Ｐゴシック"/>
                <a:cs typeface="Arial"/>
              </a:rPr>
              <a:t> </a:t>
            </a:r>
            <a:endParaRPr lang="cy-GB" altLang="en-US" sz="2800">
              <a:latin typeface="Arial" panose="020B0604020202020204" pitchFamily="34" charset="0"/>
              <a:cs typeface="Arial" panose="020B0604020202020204" pitchFamily="34" charset="0"/>
            </a:endParaRPr>
          </a:p>
          <a:p>
            <a:pPr marL="0" indent="0">
              <a:buNone/>
              <a:defRPr/>
            </a:pPr>
            <a:r>
              <a:rPr lang="cy-GB" altLang="en-US" sz="2800">
                <a:latin typeface="Arial"/>
                <a:cs typeface="Arial"/>
              </a:rPr>
              <a:t>Burns, A. (2015)</a:t>
            </a:r>
            <a:r>
              <a:rPr lang="cy-GB" altLang="en-US">
                <a:latin typeface="Arial"/>
                <a:cs typeface="Arial"/>
              </a:rPr>
              <a:t> </a:t>
            </a:r>
            <a:r>
              <a:rPr lang="cy-GB">
                <a:latin typeface="Arial"/>
                <a:cs typeface="Arial"/>
              </a:rPr>
              <a:t>Delwedd</a:t>
            </a:r>
            <a:r>
              <a:rPr lang="cy-GB" sz="2800">
                <a:latin typeface="Arial"/>
                <a:cs typeface="Arial"/>
              </a:rPr>
              <a:t> </a:t>
            </a:r>
            <a:r>
              <a:rPr lang="cy-GB" sz="2800" err="1">
                <a:latin typeface="Arial"/>
                <a:cs typeface="Arial"/>
              </a:rPr>
              <a:t>Personal</a:t>
            </a:r>
            <a:r>
              <a:rPr lang="cy-GB" altLang="en-US">
                <a:latin typeface="Arial"/>
                <a:cs typeface="Arial"/>
              </a:rPr>
              <a:t> </a:t>
            </a:r>
            <a:r>
              <a:rPr lang="cy-GB" altLang="en-US" sz="2800" kern="0">
                <a:solidFill>
                  <a:srgbClr val="000000"/>
                </a:solidFill>
                <a:latin typeface="Arial"/>
                <a:ea typeface="ＭＳ Ｐゴシック"/>
                <a:cs typeface="Arial"/>
              </a:rPr>
              <a:t>[</a:t>
            </a:r>
            <a:r>
              <a:rPr lang="cy-GB" altLang="en-US" kern="0">
                <a:solidFill>
                  <a:srgbClr val="000000"/>
                </a:solidFill>
                <a:latin typeface="Arial"/>
                <a:ea typeface="ＭＳ Ｐゴシック"/>
                <a:cs typeface="Arial"/>
              </a:rPr>
              <a:t>Ffotograff</a:t>
            </a:r>
            <a:r>
              <a:rPr lang="cy-GB" altLang="en-US" sz="2800" kern="0">
                <a:solidFill>
                  <a:srgbClr val="000000"/>
                </a:solidFill>
                <a:latin typeface="Arial"/>
                <a:ea typeface="ＭＳ Ｐゴシック"/>
                <a:cs typeface="Arial"/>
              </a:rPr>
              <a:t>].</a:t>
            </a:r>
            <a:r>
              <a:rPr lang="cy-GB" altLang="en-US" kern="0">
                <a:solidFill>
                  <a:srgbClr val="000000"/>
                </a:solidFill>
                <a:latin typeface="Arial"/>
                <a:ea typeface="ＭＳ Ｐゴシック"/>
                <a:cs typeface="Arial"/>
              </a:rPr>
              <a:t> </a:t>
            </a:r>
            <a:endParaRPr lang="cy-GB" altLang="en-US" sz="2800">
              <a:latin typeface="Arial" panose="020B0604020202020204" pitchFamily="34" charset="0"/>
              <a:cs typeface="Arial" panose="020B0604020202020204" pitchFamily="34" charset="0"/>
            </a:endParaRPr>
          </a:p>
          <a:p>
            <a:pPr marL="0" indent="0">
              <a:buNone/>
              <a:defRPr/>
            </a:pPr>
            <a:r>
              <a:rPr lang="cy-GB" altLang="en-US" sz="2800">
                <a:latin typeface="Arial"/>
                <a:cs typeface="Arial"/>
              </a:rPr>
              <a:t>Burns, A. (2016)</a:t>
            </a:r>
            <a:r>
              <a:rPr lang="cy-GB" altLang="en-US">
                <a:latin typeface="Arial"/>
                <a:cs typeface="Arial"/>
              </a:rPr>
              <a:t> </a:t>
            </a:r>
            <a:r>
              <a:rPr lang="cy-GB">
                <a:latin typeface="Arial"/>
                <a:cs typeface="Arial"/>
              </a:rPr>
              <a:t>Delwedd</a:t>
            </a:r>
            <a:r>
              <a:rPr lang="cy-GB" sz="2800">
                <a:latin typeface="Arial"/>
                <a:cs typeface="Arial"/>
              </a:rPr>
              <a:t> </a:t>
            </a:r>
            <a:r>
              <a:rPr lang="cy-GB" sz="2800" err="1">
                <a:latin typeface="Arial"/>
                <a:cs typeface="Arial"/>
              </a:rPr>
              <a:t>Personal</a:t>
            </a:r>
            <a:r>
              <a:rPr lang="cy-GB" altLang="en-US">
                <a:latin typeface="Arial"/>
                <a:cs typeface="Arial"/>
              </a:rPr>
              <a:t> </a:t>
            </a:r>
            <a:r>
              <a:rPr lang="cy-GB" altLang="en-US" sz="2800" kern="0">
                <a:solidFill>
                  <a:srgbClr val="000000"/>
                </a:solidFill>
                <a:latin typeface="Arial"/>
                <a:ea typeface="ＭＳ Ｐゴシック"/>
                <a:cs typeface="Arial"/>
              </a:rPr>
              <a:t>[</a:t>
            </a:r>
            <a:r>
              <a:rPr lang="cy-GB" altLang="en-US" kern="0">
                <a:solidFill>
                  <a:srgbClr val="000000"/>
                </a:solidFill>
                <a:latin typeface="Arial"/>
                <a:ea typeface="ＭＳ Ｐゴシック"/>
                <a:cs typeface="Arial"/>
              </a:rPr>
              <a:t>Ffotograff</a:t>
            </a:r>
            <a:r>
              <a:rPr lang="cy-GB" altLang="en-US" sz="2800" kern="0">
                <a:solidFill>
                  <a:srgbClr val="000000"/>
                </a:solidFill>
                <a:latin typeface="Arial"/>
                <a:ea typeface="ＭＳ Ｐゴシック"/>
                <a:cs typeface="Arial"/>
              </a:rPr>
              <a:t>].</a:t>
            </a:r>
            <a:r>
              <a:rPr lang="cy-GB" altLang="en-US" kern="0">
                <a:solidFill>
                  <a:srgbClr val="000000"/>
                </a:solidFill>
                <a:latin typeface="Arial"/>
                <a:ea typeface="ＭＳ Ｐゴシック"/>
                <a:cs typeface="Arial"/>
              </a:rPr>
              <a:t> </a:t>
            </a:r>
            <a:endParaRPr lang="cy-GB" altLang="en-US" sz="2800">
              <a:latin typeface="Arial" panose="020B0604020202020204" pitchFamily="34" charset="0"/>
              <a:cs typeface="Arial" panose="020B0604020202020204" pitchFamily="34" charset="0"/>
            </a:endParaRPr>
          </a:p>
          <a:p>
            <a:pPr marL="0" indent="0">
              <a:buNone/>
            </a:pPr>
            <a:endParaRPr lang="en-GB"/>
          </a:p>
        </p:txBody>
      </p:sp>
    </p:spTree>
    <p:extLst>
      <p:ext uri="{BB962C8B-B14F-4D97-AF65-F5344CB8AC3E}">
        <p14:creationId xmlns:p14="http://schemas.microsoft.com/office/powerpoint/2010/main" val="816757479"/>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59C4-A0A6-26CC-65AC-813BEF254407}"/>
              </a:ext>
            </a:extLst>
          </p:cNvPr>
          <p:cNvSpPr>
            <a:spLocks noGrp="1"/>
          </p:cNvSpPr>
          <p:nvPr>
            <p:ph type="title"/>
          </p:nvPr>
        </p:nvSpPr>
        <p:spPr/>
        <p:txBody>
          <a:bodyPr/>
          <a:lstStyle/>
          <a:p>
            <a:pPr algn="ctr"/>
            <a:r>
              <a:rPr lang="en-GB" altLang="en-US" sz="4400">
                <a:latin typeface="Arial" panose="020B0604020202020204" pitchFamily="34" charset="0"/>
              </a:rPr>
              <a:t>Rhestr </a:t>
            </a:r>
            <a:r>
              <a:rPr lang="en-GB" altLang="en-US" sz="4400" err="1">
                <a:latin typeface="Arial" panose="020B0604020202020204" pitchFamily="34" charset="0"/>
              </a:rPr>
              <a:t>Cyfeiriad</a:t>
            </a:r>
            <a:br>
              <a:rPr lang="en-GB" altLang="en-US" sz="4400">
                <a:latin typeface="Arial" panose="020B0604020202020204" pitchFamily="34" charset="0"/>
              </a:rPr>
            </a:br>
            <a:r>
              <a:rPr lang="en-GB" altLang="en-US" sz="4400">
                <a:solidFill>
                  <a:schemeClr val="accent1">
                    <a:lumMod val="75000"/>
                  </a:schemeClr>
                </a:solidFill>
                <a:latin typeface="Arial" panose="020B0604020202020204" pitchFamily="34" charset="0"/>
              </a:rPr>
              <a:t>Reference List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DD11F97B-7489-48D9-1082-B5C909867801}"/>
              </a:ext>
            </a:extLst>
          </p:cNvPr>
          <p:cNvSpPr>
            <a:spLocks noGrp="1"/>
          </p:cNvSpPr>
          <p:nvPr>
            <p:ph idx="1"/>
          </p:nvPr>
        </p:nvSpPr>
        <p:spPr/>
        <p:txBody>
          <a:bodyPr vert="horz" lIns="91440" tIns="45720" rIns="91440" bIns="45720" rtlCol="0" anchor="t">
            <a:normAutofit/>
          </a:bodyPr>
          <a:lstStyle/>
          <a:p>
            <a:pPr marL="0" indent="0">
              <a:buNone/>
              <a:defRPr/>
            </a:pPr>
            <a:r>
              <a:rPr lang="en-US" sz="2800" b="1">
                <a:solidFill>
                  <a:schemeClr val="accent1">
                    <a:lumMod val="75000"/>
                  </a:schemeClr>
                </a:solidFill>
                <a:latin typeface="Arial"/>
                <a:cs typeface="Arial"/>
              </a:rPr>
              <a:t>In Reference List</a:t>
            </a:r>
          </a:p>
          <a:p>
            <a:pPr marL="0" indent="0">
              <a:buNone/>
              <a:defRPr/>
            </a:pPr>
            <a:endParaRPr lang="cy-GB" altLang="en-US">
              <a:latin typeface="Arial" panose="020B0604020202020204" pitchFamily="34" charset="0"/>
              <a:cs typeface="Arial" panose="020B0604020202020204" pitchFamily="34" charset="0"/>
            </a:endParaRPr>
          </a:p>
          <a:p>
            <a:pPr marL="0" indent="0">
              <a:buNone/>
              <a:defRPr/>
            </a:pPr>
            <a:r>
              <a:rPr lang="cy-GB" altLang="en-US" sz="2800">
                <a:latin typeface="Arial" panose="020B0604020202020204" pitchFamily="34" charset="0"/>
                <a:cs typeface="Arial" panose="020B0604020202020204" pitchFamily="34" charset="0"/>
              </a:rPr>
              <a:t>Burns, A. (2011) </a:t>
            </a:r>
            <a:r>
              <a:rPr lang="cy-GB" altLang="en-US" sz="2800" err="1">
                <a:latin typeface="Arial" panose="020B0604020202020204" pitchFamily="34" charset="0"/>
                <a:cs typeface="Arial" panose="020B0604020202020204" pitchFamily="34" charset="0"/>
              </a:rPr>
              <a:t>Personal</a:t>
            </a:r>
            <a:r>
              <a:rPr lang="cy-GB" altLang="en-US" sz="2800">
                <a:latin typeface="Arial" panose="020B0604020202020204" pitchFamily="34" charset="0"/>
                <a:cs typeface="Arial" panose="020B0604020202020204" pitchFamily="34" charset="0"/>
              </a:rPr>
              <a:t> </a:t>
            </a:r>
            <a:r>
              <a:rPr lang="cy-GB" altLang="en-US" sz="2800" err="1">
                <a:latin typeface="Arial" panose="020B0604020202020204" pitchFamily="34" charset="0"/>
                <a:cs typeface="Arial" panose="020B0604020202020204" pitchFamily="34" charset="0"/>
              </a:rPr>
              <a:t>Image</a:t>
            </a:r>
            <a:r>
              <a:rPr lang="cy-GB" altLang="en-US" sz="2800">
                <a:latin typeface="Arial" panose="020B0604020202020204" pitchFamily="34" charset="0"/>
                <a:cs typeface="Arial" panose="020B0604020202020204" pitchFamily="34" charset="0"/>
              </a:rPr>
              <a:t> </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a:t>
            </a:r>
            <a:r>
              <a:rPr lang="cy-GB" altLang="en-US" sz="2800" kern="0" err="1">
                <a:solidFill>
                  <a:srgbClr val="000000"/>
                </a:solidFill>
                <a:latin typeface="Arial" panose="020B0604020202020204" pitchFamily="34" charset="0"/>
                <a:ea typeface="ＭＳ Ｐゴシック" pitchFamily="34" charset="-128"/>
                <a:cs typeface="Arial" panose="020B0604020202020204" pitchFamily="34" charset="0"/>
              </a:rPr>
              <a:t>Photograph</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a:t>
            </a:r>
            <a:endParaRPr lang="cy-GB" altLang="en-US" sz="2800">
              <a:latin typeface="Arial" panose="020B0604020202020204" pitchFamily="34" charset="0"/>
              <a:cs typeface="Arial" panose="020B0604020202020204" pitchFamily="34" charset="0"/>
            </a:endParaRPr>
          </a:p>
          <a:p>
            <a:pPr marL="0" indent="0">
              <a:buNone/>
              <a:defRPr/>
            </a:pPr>
            <a:r>
              <a:rPr lang="cy-GB" altLang="en-US" sz="2800">
                <a:latin typeface="Arial" panose="020B0604020202020204" pitchFamily="34" charset="0"/>
                <a:cs typeface="Arial" panose="020B0604020202020204" pitchFamily="34" charset="0"/>
              </a:rPr>
              <a:t>Burns, A. (2015) </a:t>
            </a:r>
            <a:r>
              <a:rPr lang="cy-GB" altLang="en-US" sz="2800" err="1">
                <a:latin typeface="Arial" panose="020B0604020202020204" pitchFamily="34" charset="0"/>
                <a:cs typeface="Arial" panose="020B0604020202020204" pitchFamily="34" charset="0"/>
              </a:rPr>
              <a:t>Personal</a:t>
            </a:r>
            <a:r>
              <a:rPr lang="cy-GB" altLang="en-US" sz="2800">
                <a:latin typeface="Arial" panose="020B0604020202020204" pitchFamily="34" charset="0"/>
                <a:cs typeface="Arial" panose="020B0604020202020204" pitchFamily="34" charset="0"/>
              </a:rPr>
              <a:t> </a:t>
            </a:r>
            <a:r>
              <a:rPr lang="cy-GB" altLang="en-US" sz="2800" err="1">
                <a:latin typeface="Arial" panose="020B0604020202020204" pitchFamily="34" charset="0"/>
                <a:cs typeface="Arial" panose="020B0604020202020204" pitchFamily="34" charset="0"/>
              </a:rPr>
              <a:t>Image</a:t>
            </a:r>
            <a:r>
              <a:rPr lang="cy-GB" altLang="en-US" sz="2800">
                <a:latin typeface="Arial" panose="020B0604020202020204" pitchFamily="34" charset="0"/>
                <a:cs typeface="Arial" panose="020B0604020202020204" pitchFamily="34" charset="0"/>
              </a:rPr>
              <a:t> </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a:t>
            </a:r>
            <a:r>
              <a:rPr lang="cy-GB" altLang="en-US" sz="2800" kern="0" err="1">
                <a:solidFill>
                  <a:srgbClr val="000000"/>
                </a:solidFill>
                <a:latin typeface="Arial" panose="020B0604020202020204" pitchFamily="34" charset="0"/>
                <a:ea typeface="ＭＳ Ｐゴシック" pitchFamily="34" charset="-128"/>
                <a:cs typeface="Arial" panose="020B0604020202020204" pitchFamily="34" charset="0"/>
              </a:rPr>
              <a:t>Photograph</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a:t>
            </a:r>
            <a:endParaRPr lang="cy-GB" altLang="en-US" sz="2800">
              <a:latin typeface="Arial" panose="020B0604020202020204" pitchFamily="34" charset="0"/>
              <a:cs typeface="Arial" panose="020B0604020202020204" pitchFamily="34" charset="0"/>
            </a:endParaRPr>
          </a:p>
          <a:p>
            <a:pPr marL="0" indent="0">
              <a:buNone/>
              <a:defRPr/>
            </a:pPr>
            <a:r>
              <a:rPr lang="cy-GB" altLang="en-US" sz="2800">
                <a:latin typeface="Arial" panose="020B0604020202020204" pitchFamily="34" charset="0"/>
                <a:cs typeface="Arial" panose="020B0604020202020204" pitchFamily="34" charset="0"/>
              </a:rPr>
              <a:t>Burns, A. (2016) </a:t>
            </a:r>
            <a:r>
              <a:rPr lang="cy-GB" altLang="en-US" sz="2800" err="1">
                <a:latin typeface="Arial" panose="020B0604020202020204" pitchFamily="34" charset="0"/>
                <a:cs typeface="Arial" panose="020B0604020202020204" pitchFamily="34" charset="0"/>
              </a:rPr>
              <a:t>Personal</a:t>
            </a:r>
            <a:r>
              <a:rPr lang="cy-GB" altLang="en-US" sz="2800">
                <a:latin typeface="Arial" panose="020B0604020202020204" pitchFamily="34" charset="0"/>
                <a:cs typeface="Arial" panose="020B0604020202020204" pitchFamily="34" charset="0"/>
              </a:rPr>
              <a:t> </a:t>
            </a:r>
            <a:r>
              <a:rPr lang="cy-GB" altLang="en-US" sz="2800" err="1">
                <a:latin typeface="Arial" panose="020B0604020202020204" pitchFamily="34" charset="0"/>
                <a:cs typeface="Arial" panose="020B0604020202020204" pitchFamily="34" charset="0"/>
              </a:rPr>
              <a:t>Image</a:t>
            </a:r>
            <a:r>
              <a:rPr lang="cy-GB" altLang="en-US" sz="2800">
                <a:latin typeface="Arial" panose="020B0604020202020204" pitchFamily="34" charset="0"/>
                <a:cs typeface="Arial" panose="020B0604020202020204" pitchFamily="34" charset="0"/>
              </a:rPr>
              <a:t> </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a:t>
            </a:r>
            <a:r>
              <a:rPr lang="cy-GB" altLang="en-US" sz="2800" kern="0" err="1">
                <a:solidFill>
                  <a:srgbClr val="000000"/>
                </a:solidFill>
                <a:latin typeface="Arial" panose="020B0604020202020204" pitchFamily="34" charset="0"/>
                <a:ea typeface="ＭＳ Ｐゴシック" pitchFamily="34" charset="-128"/>
                <a:cs typeface="Arial" panose="020B0604020202020204" pitchFamily="34" charset="0"/>
              </a:rPr>
              <a:t>Photograph</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a:t>
            </a:r>
            <a:endParaRPr lang="cy-GB" altLang="en-US" sz="2800">
              <a:latin typeface="Arial" panose="020B0604020202020204" pitchFamily="34" charset="0"/>
              <a:cs typeface="Arial" panose="020B0604020202020204" pitchFamily="34" charset="0"/>
            </a:endParaRPr>
          </a:p>
          <a:p>
            <a:pPr marL="0" indent="0">
              <a:buNone/>
            </a:pPr>
            <a:endParaRPr lang="en-GB"/>
          </a:p>
        </p:txBody>
      </p:sp>
    </p:spTree>
    <p:extLst>
      <p:ext uri="{BB962C8B-B14F-4D97-AF65-F5344CB8AC3E}">
        <p14:creationId xmlns:p14="http://schemas.microsoft.com/office/powerpoint/2010/main" val="1710422453"/>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B6B4B-6BD9-BF92-ADDC-50D69CDC3928}"/>
              </a:ext>
            </a:extLst>
          </p:cNvPr>
          <p:cNvSpPr>
            <a:spLocks noGrp="1"/>
          </p:cNvSpPr>
          <p:nvPr>
            <p:ph type="title"/>
          </p:nvPr>
        </p:nvSpPr>
        <p:spPr/>
        <p:txBody>
          <a:bodyPr/>
          <a:lstStyle/>
          <a:p>
            <a:pPr algn="ctr"/>
            <a:r>
              <a:rPr lang="en-GB" altLang="en-US" sz="4400" err="1">
                <a:latin typeface="Arial"/>
                <a:cs typeface="Arial"/>
              </a:rPr>
              <a:t>Cyfeirnodi</a:t>
            </a:r>
            <a:r>
              <a:rPr lang="en-GB" altLang="en-US" sz="4400">
                <a:latin typeface="Arial"/>
                <a:cs typeface="Arial"/>
              </a:rPr>
              <a:t> </a:t>
            </a:r>
            <a:r>
              <a:rPr lang="en-GB" altLang="en-US" err="1">
                <a:latin typeface="Arial"/>
                <a:cs typeface="Arial"/>
              </a:rPr>
              <a:t>Delweddau</a:t>
            </a:r>
            <a:r>
              <a:rPr lang="en-GB" altLang="en-US" sz="4400">
                <a:latin typeface="Arial"/>
                <a:cs typeface="Arial"/>
              </a:rPr>
              <a:t> </a:t>
            </a:r>
            <a:r>
              <a:rPr lang="en-GB" altLang="en-US">
                <a:solidFill>
                  <a:srgbClr val="000000"/>
                </a:solidFill>
                <a:latin typeface="Arial"/>
                <a:cs typeface="Arial"/>
              </a:rPr>
              <a:t>Dan </a:t>
            </a:r>
            <a:r>
              <a:rPr lang="en-GB" altLang="en-US" err="1">
                <a:solidFill>
                  <a:srgbClr val="000000"/>
                </a:solidFill>
                <a:latin typeface="Arial"/>
                <a:cs typeface="Arial"/>
              </a:rPr>
              <a:t>Berchnogaeth</a:t>
            </a:r>
            <a:r>
              <a:rPr lang="en-GB" altLang="en-US">
                <a:solidFill>
                  <a:srgbClr val="000000"/>
                </a:solidFill>
                <a:latin typeface="Arial"/>
                <a:cs typeface="Arial"/>
              </a:rPr>
              <a:t> </a:t>
            </a:r>
            <a:r>
              <a:rPr lang="en-GB" altLang="en-US">
                <a:solidFill>
                  <a:schemeClr val="accent1">
                    <a:lumMod val="75000"/>
                  </a:schemeClr>
                </a:solidFill>
                <a:latin typeface="Arial"/>
                <a:cs typeface="Arial"/>
              </a:rPr>
              <a:t>Referencing</a:t>
            </a:r>
            <a:r>
              <a:rPr lang="en-GB" altLang="en-US" sz="4400">
                <a:solidFill>
                  <a:schemeClr val="accent1">
                    <a:lumMod val="75000"/>
                  </a:schemeClr>
                </a:solidFill>
                <a:latin typeface="Arial"/>
                <a:cs typeface="Arial"/>
              </a:rPr>
              <a:t> Owned Images</a:t>
            </a:r>
            <a:endParaRPr lang="en-GB">
              <a:solidFill>
                <a:schemeClr val="accent1">
                  <a:lumMod val="75000"/>
                </a:schemeClr>
              </a:solidFill>
              <a:latin typeface="Arial"/>
              <a:cs typeface="Arial"/>
            </a:endParaRPr>
          </a:p>
        </p:txBody>
      </p:sp>
      <p:pic>
        <p:nvPicPr>
          <p:cNvPr id="5" name="Picture 9" descr="Example of image to reference">
            <a:extLst>
              <a:ext uri="{FF2B5EF4-FFF2-40B4-BE49-F238E27FC236}">
                <a16:creationId xmlns:a16="http://schemas.microsoft.com/office/drawing/2014/main" id="{DA1FFA61-357D-C1C9-7B42-21D93A1E79A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39059" y="2097764"/>
            <a:ext cx="2797175" cy="2344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2">
            <a:extLst>
              <a:ext uri="{FF2B5EF4-FFF2-40B4-BE49-F238E27FC236}">
                <a16:creationId xmlns:a16="http://schemas.microsoft.com/office/drawing/2014/main" id="{4F056D9D-B8BC-192A-5AC8-B74C4F6D5249}"/>
              </a:ext>
            </a:extLst>
          </p:cNvPr>
          <p:cNvSpPr txBox="1">
            <a:spLocks noChangeArrowheads="1"/>
          </p:cNvSpPr>
          <p:nvPr/>
        </p:nvSpPr>
        <p:spPr bwMode="auto">
          <a:xfrm>
            <a:off x="802475" y="4618595"/>
            <a:ext cx="33522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cy-GB" altLang="en-US" sz="2400">
                <a:latin typeface="Arial" panose="020B0604020202020204" pitchFamily="34" charset="0"/>
                <a:cs typeface="Arial" panose="020B0604020202020204" pitchFamily="34" charset="0"/>
              </a:rPr>
              <a:t>(</a:t>
            </a:r>
            <a:r>
              <a:rPr lang="cy-GB" altLang="en-US" sz="2400" err="1">
                <a:latin typeface="Arial" panose="020B0604020202020204" pitchFamily="34" charset="0"/>
                <a:cs typeface="Arial" panose="020B0604020202020204" pitchFamily="34" charset="0"/>
              </a:rPr>
              <a:t>Source</a:t>
            </a:r>
            <a:r>
              <a:rPr lang="cy-GB" altLang="en-US" sz="2400">
                <a:latin typeface="Arial" panose="020B0604020202020204" pitchFamily="34" charset="0"/>
                <a:cs typeface="Arial" panose="020B0604020202020204" pitchFamily="34" charset="0"/>
              </a:rPr>
              <a:t>: </a:t>
            </a:r>
            <a:r>
              <a:rPr lang="cy-GB" altLang="en-US" sz="2400" err="1">
                <a:latin typeface="Arial" panose="020B0604020202020204" pitchFamily="34" charset="0"/>
                <a:cs typeface="Arial" panose="020B0604020202020204" pitchFamily="34" charset="0"/>
              </a:rPr>
              <a:t>Mullins</a:t>
            </a:r>
            <a:r>
              <a:rPr lang="cy-GB" altLang="en-US" sz="2400">
                <a:latin typeface="Arial" panose="020B0604020202020204" pitchFamily="34" charset="0"/>
                <a:cs typeface="Arial" panose="020B0604020202020204" pitchFamily="34" charset="0"/>
              </a:rPr>
              <a:t>, 2020)</a:t>
            </a:r>
          </a:p>
        </p:txBody>
      </p:sp>
      <p:sp>
        <p:nvSpPr>
          <p:cNvPr id="7" name="TextBox 12">
            <a:extLst>
              <a:ext uri="{FF2B5EF4-FFF2-40B4-BE49-F238E27FC236}">
                <a16:creationId xmlns:a16="http://schemas.microsoft.com/office/drawing/2014/main" id="{D6D20425-3EBB-6F86-780F-478E837995A0}"/>
              </a:ext>
            </a:extLst>
          </p:cNvPr>
          <p:cNvSpPr txBox="1">
            <a:spLocks noChangeArrowheads="1"/>
          </p:cNvSpPr>
          <p:nvPr/>
        </p:nvSpPr>
        <p:spPr bwMode="auto">
          <a:xfrm>
            <a:off x="7431902" y="4618595"/>
            <a:ext cx="32656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2400">
                <a:latin typeface="Arial" panose="020B0604020202020204" pitchFamily="34" charset="0"/>
                <a:cs typeface="Arial" panose="020B0604020202020204" pitchFamily="34" charset="0"/>
              </a:rPr>
              <a:t>(Source: </a:t>
            </a:r>
            <a:r>
              <a:rPr lang="en-GB" altLang="en-US" sz="2400" err="1">
                <a:latin typeface="Arial" panose="020B0604020202020204" pitchFamily="34" charset="0"/>
                <a:cs typeface="Arial" panose="020B0604020202020204" pitchFamily="34" charset="0"/>
              </a:rPr>
              <a:t>Unicef</a:t>
            </a:r>
            <a:r>
              <a:rPr lang="en-GB" altLang="en-US" sz="2400">
                <a:latin typeface="Arial" panose="020B0604020202020204" pitchFamily="34" charset="0"/>
                <a:cs typeface="Arial" panose="020B0604020202020204" pitchFamily="34" charset="0"/>
              </a:rPr>
              <a:t>, 2016)</a:t>
            </a:r>
            <a:endParaRPr lang="cy-GB" altLang="en-US" sz="2400">
              <a:latin typeface="Arial" panose="020B0604020202020204" pitchFamily="34" charset="0"/>
              <a:cs typeface="Arial" panose="020B0604020202020204" pitchFamily="34" charset="0"/>
            </a:endParaRPr>
          </a:p>
        </p:txBody>
      </p:sp>
      <p:pic>
        <p:nvPicPr>
          <p:cNvPr id="14338" name="Picture 2" descr="Beach Writing Inspiration Creative Writing Prompts Generating Short Story Ideas Sea Seaside">
            <a:extLst>
              <a:ext uri="{FF2B5EF4-FFF2-40B4-BE49-F238E27FC236}">
                <a16:creationId xmlns:a16="http://schemas.microsoft.com/office/drawing/2014/main" id="{395DADD1-14BC-3C4F-724D-7CA29CBDBB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637" y="2097764"/>
            <a:ext cx="5861549" cy="2393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2975056"/>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59C4-A0A6-26CC-65AC-813BEF254407}"/>
              </a:ext>
            </a:extLst>
          </p:cNvPr>
          <p:cNvSpPr>
            <a:spLocks noGrp="1"/>
          </p:cNvSpPr>
          <p:nvPr>
            <p:ph type="title"/>
          </p:nvPr>
        </p:nvSpPr>
        <p:spPr/>
        <p:txBody>
          <a:bodyPr/>
          <a:lstStyle/>
          <a:p>
            <a:pPr algn="ctr"/>
            <a:r>
              <a:rPr lang="en-GB" altLang="en-US" sz="4400">
                <a:latin typeface="Arial" panose="020B0604020202020204" pitchFamily="34" charset="0"/>
              </a:rPr>
              <a:t>Rhestr </a:t>
            </a:r>
            <a:r>
              <a:rPr lang="en-GB" altLang="en-US" sz="4400" err="1">
                <a:latin typeface="Arial" panose="020B0604020202020204" pitchFamily="34" charset="0"/>
              </a:rPr>
              <a:t>Cyfeiriad</a:t>
            </a:r>
            <a:br>
              <a:rPr lang="en-GB" altLang="en-US" sz="4400">
                <a:latin typeface="Arial" panose="020B0604020202020204" pitchFamily="34" charset="0"/>
              </a:rPr>
            </a:br>
            <a:r>
              <a:rPr lang="en-GB" altLang="en-US" sz="4400">
                <a:solidFill>
                  <a:schemeClr val="accent1">
                    <a:lumMod val="75000"/>
                  </a:schemeClr>
                </a:solidFill>
                <a:latin typeface="Arial" panose="020B0604020202020204" pitchFamily="34" charset="0"/>
              </a:rPr>
              <a:t>Reference List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DD11F97B-7489-48D9-1082-B5C909867801}"/>
              </a:ext>
            </a:extLst>
          </p:cNvPr>
          <p:cNvSpPr>
            <a:spLocks noGrp="1"/>
          </p:cNvSpPr>
          <p:nvPr>
            <p:ph idx="1"/>
          </p:nvPr>
        </p:nvSpPr>
        <p:spPr/>
        <p:txBody>
          <a:bodyPr vert="horz" lIns="91440" tIns="45720" rIns="91440" bIns="45720" rtlCol="0" anchor="t">
            <a:normAutofit fontScale="92500" lnSpcReduction="20000"/>
          </a:bodyPr>
          <a:lstStyle/>
          <a:p>
            <a:pPr marL="0" indent="0">
              <a:buNone/>
            </a:pPr>
            <a:r>
              <a:rPr lang="en-US" sz="2800" b="1">
                <a:latin typeface="Arial"/>
                <a:cs typeface="Arial"/>
              </a:rPr>
              <a:t>Yn</a:t>
            </a:r>
            <a:r>
              <a:rPr lang="en-US" b="1">
                <a:latin typeface="Arial"/>
                <a:cs typeface="Arial"/>
              </a:rPr>
              <a:t> y</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endParaRPr lang="en-US" sz="2800" b="1" err="1">
              <a:latin typeface="Arial" panose="020B0604020202020204" pitchFamily="34" charset="0"/>
              <a:cs typeface="Arial"/>
            </a:endParaRPr>
          </a:p>
          <a:p>
            <a:pPr marL="0" indent="0">
              <a:buNone/>
            </a:pPr>
            <a:endParaRPr lang="en-GB">
              <a:latin typeface="Arial" panose="020B0604020202020204" pitchFamily="34" charset="0"/>
              <a:cs typeface="Arial" panose="020B0604020202020204" pitchFamily="34" charset="0"/>
            </a:endParaRPr>
          </a:p>
          <a:p>
            <a:pPr marL="0" indent="0">
              <a:buNone/>
            </a:pPr>
            <a:r>
              <a:rPr lang="en-GB">
                <a:latin typeface="Arial"/>
                <a:cs typeface="Arial"/>
              </a:rPr>
              <a:t>Mullins, A. (2020)</a:t>
            </a:r>
            <a:r>
              <a:rPr lang="en-GB" i="1">
                <a:latin typeface="Arial"/>
                <a:cs typeface="Arial"/>
              </a:rPr>
              <a:t> Creative Writing Inspiration and Ideas: 10 Beach Writing Prompts </a:t>
            </a:r>
            <a:r>
              <a:rPr lang="en-GB">
                <a:latin typeface="Arial"/>
                <a:cs typeface="Arial"/>
              </a:rPr>
              <a:t>[</a:t>
            </a:r>
            <a:r>
              <a:rPr lang="en-GB" err="1">
                <a:latin typeface="Arial"/>
                <a:cs typeface="Arial"/>
              </a:rPr>
              <a:t>Delwedd</a:t>
            </a:r>
            <a:r>
              <a:rPr lang="en-GB">
                <a:latin typeface="Arial"/>
                <a:cs typeface="Arial"/>
              </a:rPr>
              <a:t>]. </a:t>
            </a:r>
            <a:r>
              <a:rPr lang="en-GB" err="1">
                <a:latin typeface="Arial"/>
                <a:cs typeface="Arial"/>
              </a:rPr>
              <a:t>Ar</a:t>
            </a:r>
            <a:r>
              <a:rPr lang="en-GB">
                <a:latin typeface="Arial"/>
                <a:cs typeface="Arial"/>
              </a:rPr>
              <a:t> gale </a:t>
            </a:r>
            <a:r>
              <a:rPr lang="en-GB" err="1">
                <a:latin typeface="Arial"/>
                <a:cs typeface="Arial"/>
              </a:rPr>
              <a:t>yn</a:t>
            </a:r>
            <a:r>
              <a:rPr lang="en-GB">
                <a:latin typeface="Arial"/>
                <a:cs typeface="Arial"/>
              </a:rPr>
              <a:t>: </a:t>
            </a:r>
            <a:r>
              <a:rPr lang="en-GB">
                <a:latin typeface="Arial"/>
                <a:cs typeface="Arial"/>
                <a:hlinkClick r:id="rId3"/>
              </a:rPr>
              <a:t>https://aaronmullins.com/2020/01/19/beaches-for-writing-inspiration/</a:t>
            </a:r>
            <a:r>
              <a:rPr lang="en-GB">
                <a:latin typeface="Arial"/>
                <a:cs typeface="Arial"/>
              </a:rPr>
              <a:t> (</a:t>
            </a:r>
            <a:r>
              <a:rPr lang="en-GB" err="1">
                <a:latin typeface="Arial"/>
                <a:cs typeface="Arial"/>
              </a:rPr>
              <a:t>Cyrchwyd</a:t>
            </a:r>
            <a:r>
              <a:rPr lang="en-GB">
                <a:latin typeface="Arial"/>
                <a:cs typeface="Arial"/>
              </a:rPr>
              <a:t>: 21 </a:t>
            </a:r>
            <a:r>
              <a:rPr lang="en-GB" err="1">
                <a:latin typeface="Arial"/>
                <a:cs typeface="Arial"/>
              </a:rPr>
              <a:t>Mehefin</a:t>
            </a:r>
            <a:r>
              <a:rPr lang="en-GB">
                <a:latin typeface="Arial"/>
                <a:cs typeface="Arial"/>
              </a:rPr>
              <a:t> 2024).</a:t>
            </a:r>
          </a:p>
          <a:p>
            <a:pPr marL="0" indent="0">
              <a:buNone/>
            </a:pPr>
            <a:endParaRPr lang="en-GB">
              <a:latin typeface="Arial" panose="020B0604020202020204" pitchFamily="34" charset="0"/>
              <a:cs typeface="Arial" panose="020B0604020202020204" pitchFamily="34" charset="0"/>
            </a:endParaRPr>
          </a:p>
          <a:p>
            <a:pPr marL="0" indent="0">
              <a:buNone/>
            </a:pPr>
            <a:r>
              <a:rPr lang="cy-GB" altLang="en-US" sz="2800" kern="0" err="1">
                <a:solidFill>
                  <a:srgbClr val="000000"/>
                </a:solidFill>
                <a:latin typeface="Arial"/>
                <a:ea typeface="ＭＳ Ｐゴシック"/>
                <a:cs typeface="Arial"/>
              </a:rPr>
              <a:t>Unicef</a:t>
            </a:r>
            <a:r>
              <a:rPr lang="cy-GB" altLang="en-US" sz="2800" kern="0">
                <a:solidFill>
                  <a:srgbClr val="000000"/>
                </a:solidFill>
                <a:latin typeface="Arial"/>
                <a:ea typeface="ＭＳ Ｐゴシック"/>
                <a:cs typeface="Arial"/>
              </a:rPr>
              <a:t> (2016) </a:t>
            </a:r>
            <a:r>
              <a:rPr lang="cy-GB" altLang="en-US" sz="2800" i="1" kern="0" err="1">
                <a:solidFill>
                  <a:srgbClr val="000000"/>
                </a:solidFill>
                <a:latin typeface="Arial"/>
                <a:ea typeface="ＭＳ Ｐゴシック"/>
                <a:cs typeface="Arial"/>
              </a:rPr>
              <a:t>Investing</a:t>
            </a:r>
            <a:r>
              <a:rPr lang="cy-GB" altLang="en-US" sz="2800" i="1" kern="0">
                <a:solidFill>
                  <a:srgbClr val="000000"/>
                </a:solidFill>
                <a:latin typeface="Arial"/>
                <a:ea typeface="ＭＳ Ｐゴシック"/>
                <a:cs typeface="Arial"/>
              </a:rPr>
              <a:t> </a:t>
            </a:r>
            <a:r>
              <a:rPr lang="cy-GB" altLang="en-US" sz="2800" i="1" kern="0" err="1">
                <a:solidFill>
                  <a:srgbClr val="000000"/>
                </a:solidFill>
                <a:latin typeface="Arial"/>
                <a:ea typeface="ＭＳ Ｐゴシック"/>
                <a:cs typeface="Arial"/>
              </a:rPr>
              <a:t>in</a:t>
            </a:r>
            <a:r>
              <a:rPr lang="cy-GB" altLang="en-US" sz="2800" i="1" kern="0">
                <a:solidFill>
                  <a:srgbClr val="000000"/>
                </a:solidFill>
                <a:latin typeface="Arial"/>
                <a:ea typeface="ＭＳ Ｐゴシック"/>
                <a:cs typeface="Arial"/>
              </a:rPr>
              <a:t> </a:t>
            </a:r>
            <a:r>
              <a:rPr lang="cy-GB" altLang="en-US" sz="2800" i="1" kern="0" err="1">
                <a:solidFill>
                  <a:srgbClr val="000000"/>
                </a:solidFill>
                <a:latin typeface="Arial"/>
                <a:ea typeface="ＭＳ Ｐゴシック"/>
                <a:cs typeface="Arial"/>
              </a:rPr>
              <a:t>girls</a:t>
            </a:r>
            <a:r>
              <a:rPr lang="cy-GB" altLang="en-US" sz="2800" i="1" kern="0">
                <a:solidFill>
                  <a:srgbClr val="000000"/>
                </a:solidFill>
                <a:latin typeface="Arial"/>
                <a:ea typeface="ＭＳ Ｐゴシック"/>
                <a:cs typeface="Arial"/>
              </a:rPr>
              <a:t>’ </a:t>
            </a:r>
            <a:r>
              <a:rPr lang="cy-GB" altLang="en-US" sz="2800" i="1" kern="0" err="1">
                <a:solidFill>
                  <a:srgbClr val="000000"/>
                </a:solidFill>
                <a:latin typeface="Arial"/>
                <a:ea typeface="ＭＳ Ｐゴシック"/>
                <a:cs typeface="Arial"/>
              </a:rPr>
              <a:t>education</a:t>
            </a:r>
            <a:r>
              <a:rPr lang="cy-GB" altLang="en-US" sz="2800" i="1" kern="0">
                <a:solidFill>
                  <a:srgbClr val="000000"/>
                </a:solidFill>
                <a:latin typeface="Arial"/>
                <a:ea typeface="ＭＳ Ｐゴシック"/>
                <a:cs typeface="Arial"/>
              </a:rPr>
              <a:t> </a:t>
            </a:r>
            <a:r>
              <a:rPr lang="cy-GB" altLang="en-US" sz="2800" i="1" kern="0" err="1">
                <a:solidFill>
                  <a:srgbClr val="000000"/>
                </a:solidFill>
                <a:latin typeface="Arial"/>
                <a:ea typeface="ＭＳ Ｐゴシック"/>
                <a:cs typeface="Arial"/>
              </a:rPr>
              <a:t>benefits</a:t>
            </a:r>
            <a:r>
              <a:rPr lang="cy-GB" altLang="en-US" sz="2800" i="1" kern="0">
                <a:solidFill>
                  <a:srgbClr val="000000"/>
                </a:solidFill>
                <a:latin typeface="Arial"/>
                <a:ea typeface="ＭＳ Ｐゴシック"/>
                <a:cs typeface="Arial"/>
              </a:rPr>
              <a:t> </a:t>
            </a:r>
            <a:r>
              <a:rPr lang="cy-GB" altLang="en-US" sz="2800" i="1" kern="0" err="1">
                <a:solidFill>
                  <a:srgbClr val="000000"/>
                </a:solidFill>
                <a:latin typeface="Arial"/>
                <a:ea typeface="ＭＳ Ｐゴシック"/>
                <a:cs typeface="Arial"/>
              </a:rPr>
              <a:t>everyone</a:t>
            </a:r>
            <a:r>
              <a:rPr lang="cy-GB" altLang="en-US" sz="2800" i="1" kern="0">
                <a:solidFill>
                  <a:srgbClr val="000000"/>
                </a:solidFill>
                <a:latin typeface="Arial"/>
                <a:ea typeface="ＭＳ Ｐゴシック"/>
                <a:cs typeface="Arial"/>
              </a:rPr>
              <a:t> </a:t>
            </a:r>
            <a:r>
              <a:rPr lang="cy-GB" altLang="en-US" sz="2800" kern="0">
                <a:solidFill>
                  <a:srgbClr val="000000"/>
                </a:solidFill>
                <a:latin typeface="Arial"/>
                <a:ea typeface="ＭＳ Ｐゴシック"/>
                <a:cs typeface="Arial"/>
              </a:rPr>
              <a:t>[</a:t>
            </a:r>
            <a:r>
              <a:rPr lang="cy-GB" altLang="en-US" kern="0">
                <a:solidFill>
                  <a:srgbClr val="000000"/>
                </a:solidFill>
                <a:latin typeface="Arial"/>
                <a:ea typeface="ＭＳ Ｐゴシック"/>
                <a:cs typeface="Arial"/>
              </a:rPr>
              <a:t>Delwedd</a:t>
            </a:r>
            <a:r>
              <a:rPr lang="cy-GB" altLang="en-US" sz="2800" kern="0">
                <a:solidFill>
                  <a:srgbClr val="000000"/>
                </a:solidFill>
                <a:latin typeface="Arial"/>
                <a:ea typeface="ＭＳ Ｐゴシック"/>
                <a:cs typeface="Arial"/>
              </a:rPr>
              <a:t>]. </a:t>
            </a:r>
            <a:r>
              <a:rPr lang="cy-GB" altLang="en-US" kern="0">
                <a:solidFill>
                  <a:srgbClr val="000000"/>
                </a:solidFill>
                <a:latin typeface="Arial"/>
                <a:ea typeface="ＭＳ Ｐゴシック"/>
                <a:cs typeface="Arial"/>
              </a:rPr>
              <a:t>Ar gael yn</a:t>
            </a:r>
            <a:r>
              <a:rPr lang="cy-GB" altLang="en-US" sz="2800" kern="0">
                <a:solidFill>
                  <a:srgbClr val="000000"/>
                </a:solidFill>
                <a:latin typeface="Arial"/>
                <a:ea typeface="ＭＳ Ｐゴシック"/>
                <a:cs typeface="Arial"/>
              </a:rPr>
              <a:t>:</a:t>
            </a:r>
            <a:r>
              <a:rPr lang="cy-GB" altLang="en-US" kern="0">
                <a:solidFill>
                  <a:srgbClr val="000000"/>
                </a:solidFill>
                <a:latin typeface="Arial"/>
                <a:ea typeface="ＭＳ Ｐゴシック"/>
                <a:cs typeface="Arial"/>
              </a:rPr>
              <a:t> </a:t>
            </a:r>
            <a:r>
              <a:rPr lang="cy-GB" altLang="en-US" sz="2800" kern="0">
                <a:solidFill>
                  <a:srgbClr val="000000"/>
                </a:solidFill>
                <a:latin typeface="Arial"/>
                <a:ea typeface="ＭＳ Ｐゴシック"/>
                <a:cs typeface="Arial"/>
              </a:rPr>
              <a:t> </a:t>
            </a:r>
            <a:r>
              <a:rPr lang="cy-GB" altLang="en-US" sz="2800" kern="0">
                <a:solidFill>
                  <a:srgbClr val="000000"/>
                </a:solidFill>
                <a:latin typeface="Arial"/>
                <a:ea typeface="ＭＳ Ｐゴシック"/>
                <a:cs typeface="Arial"/>
                <a:hlinkClick r:id="rId4"/>
              </a:rPr>
              <a:t>https://twitter.com/UNICEF/status/766156466264891392</a:t>
            </a:r>
            <a:r>
              <a:rPr lang="cy-GB" altLang="en-US" sz="2800" kern="0">
                <a:solidFill>
                  <a:srgbClr val="000000"/>
                </a:solidFill>
                <a:latin typeface="Arial"/>
                <a:ea typeface="ＭＳ Ｐゴシック"/>
                <a:cs typeface="Arial"/>
              </a:rPr>
              <a:t> (</a:t>
            </a:r>
            <a:r>
              <a:rPr lang="cy-GB" altLang="en-US" kern="0">
                <a:solidFill>
                  <a:srgbClr val="000000"/>
                </a:solidFill>
                <a:latin typeface="Arial"/>
                <a:ea typeface="ＭＳ Ｐゴシック"/>
                <a:cs typeface="Arial"/>
              </a:rPr>
              <a:t>Cyrchwyd</a:t>
            </a:r>
            <a:r>
              <a:rPr lang="cy-GB" altLang="en-US" sz="2800" kern="0">
                <a:solidFill>
                  <a:srgbClr val="000000"/>
                </a:solidFill>
                <a:latin typeface="Arial"/>
                <a:ea typeface="ＭＳ Ｐゴシック"/>
                <a:cs typeface="Arial"/>
              </a:rPr>
              <a:t>: 18 </a:t>
            </a:r>
            <a:r>
              <a:rPr lang="cy-GB" altLang="en-US" kern="0">
                <a:solidFill>
                  <a:srgbClr val="000000"/>
                </a:solidFill>
                <a:latin typeface="Arial"/>
                <a:ea typeface="ＭＳ Ｐゴシック"/>
                <a:cs typeface="Arial"/>
              </a:rPr>
              <a:t>Awst </a:t>
            </a:r>
            <a:r>
              <a:rPr lang="cy-GB" altLang="en-US" sz="2800" kern="0">
                <a:solidFill>
                  <a:srgbClr val="000000"/>
                </a:solidFill>
                <a:latin typeface="Arial"/>
                <a:ea typeface="ＭＳ Ｐゴシック"/>
                <a:cs typeface="Arial"/>
              </a:rPr>
              <a:t>2016).</a:t>
            </a:r>
            <a:r>
              <a:rPr lang="cy-GB" altLang="en-US" kern="0">
                <a:solidFill>
                  <a:srgbClr val="000000"/>
                </a:solidFill>
                <a:latin typeface="Arial"/>
                <a:ea typeface="ＭＳ Ｐゴシック"/>
                <a:cs typeface="Arial"/>
              </a:rPr>
              <a:t> </a:t>
            </a:r>
            <a:endPar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endParaRPr>
          </a:p>
          <a:p>
            <a:pPr marL="0" indent="0">
              <a:buNone/>
            </a:pPr>
            <a:endParaRPr lang="en-GB"/>
          </a:p>
          <a:p>
            <a:pPr marL="0" indent="0">
              <a:buNone/>
            </a:pPr>
            <a:endParaRPr lang="en-GB"/>
          </a:p>
        </p:txBody>
      </p:sp>
    </p:spTree>
    <p:extLst>
      <p:ext uri="{BB962C8B-B14F-4D97-AF65-F5344CB8AC3E}">
        <p14:creationId xmlns:p14="http://schemas.microsoft.com/office/powerpoint/2010/main" val="4086750270"/>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59C4-A0A6-26CC-65AC-813BEF254407}"/>
              </a:ext>
            </a:extLst>
          </p:cNvPr>
          <p:cNvSpPr>
            <a:spLocks noGrp="1"/>
          </p:cNvSpPr>
          <p:nvPr>
            <p:ph type="title"/>
          </p:nvPr>
        </p:nvSpPr>
        <p:spPr/>
        <p:txBody>
          <a:bodyPr/>
          <a:lstStyle/>
          <a:p>
            <a:pPr algn="ctr"/>
            <a:r>
              <a:rPr lang="en-GB" altLang="en-US" sz="4400">
                <a:latin typeface="Arial" panose="020B0604020202020204" pitchFamily="34" charset="0"/>
              </a:rPr>
              <a:t>Rhestr </a:t>
            </a:r>
            <a:r>
              <a:rPr lang="en-GB" altLang="en-US" sz="4400" err="1">
                <a:latin typeface="Arial" panose="020B0604020202020204" pitchFamily="34" charset="0"/>
              </a:rPr>
              <a:t>Cyfeiriad</a:t>
            </a:r>
            <a:br>
              <a:rPr lang="en-GB" altLang="en-US" sz="4400">
                <a:latin typeface="Arial" panose="020B0604020202020204" pitchFamily="34" charset="0"/>
              </a:rPr>
            </a:br>
            <a:r>
              <a:rPr lang="en-GB" altLang="en-US" sz="4400">
                <a:solidFill>
                  <a:schemeClr val="accent1">
                    <a:lumMod val="75000"/>
                  </a:schemeClr>
                </a:solidFill>
                <a:latin typeface="Arial" panose="020B0604020202020204" pitchFamily="34" charset="0"/>
              </a:rPr>
              <a:t>Reference List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DD11F97B-7489-48D9-1082-B5C909867801}"/>
              </a:ext>
            </a:extLst>
          </p:cNvPr>
          <p:cNvSpPr>
            <a:spLocks noGrp="1"/>
          </p:cNvSpPr>
          <p:nvPr>
            <p:ph idx="1"/>
          </p:nvPr>
        </p:nvSpPr>
        <p:spPr/>
        <p:txBody>
          <a:bodyPr vert="horz" lIns="91440" tIns="45720" rIns="91440" bIns="45720" rtlCol="0" anchor="t">
            <a:normAutofit fontScale="92500" lnSpcReduction="10000"/>
          </a:bodyPr>
          <a:lstStyle/>
          <a:p>
            <a:pPr marL="0" indent="0">
              <a:buNone/>
            </a:pPr>
            <a:r>
              <a:rPr lang="en-US" sz="2800" b="1">
                <a:solidFill>
                  <a:schemeClr val="accent1">
                    <a:lumMod val="75000"/>
                  </a:schemeClr>
                </a:solidFill>
                <a:latin typeface="Arial"/>
                <a:cs typeface="Arial"/>
              </a:rPr>
              <a:t>In Reference List</a:t>
            </a:r>
          </a:p>
          <a:p>
            <a:pPr marL="0" indent="0">
              <a:buNone/>
            </a:pPr>
            <a:endParaRPr lang="en-GB">
              <a:latin typeface="Arial" panose="020B0604020202020204" pitchFamily="34" charset="0"/>
              <a:cs typeface="Arial" panose="020B0604020202020204" pitchFamily="34" charset="0"/>
            </a:endParaRPr>
          </a:p>
          <a:p>
            <a:pPr marL="0" indent="0">
              <a:buNone/>
            </a:pPr>
            <a:r>
              <a:rPr lang="en-GB">
                <a:latin typeface="Arial" panose="020B0604020202020204" pitchFamily="34" charset="0"/>
                <a:cs typeface="Arial" panose="020B0604020202020204" pitchFamily="34" charset="0"/>
              </a:rPr>
              <a:t>Mullins, A. (2020)</a:t>
            </a:r>
            <a:r>
              <a:rPr lang="en-GB" i="1">
                <a:latin typeface="Arial" panose="020B0604020202020204" pitchFamily="34" charset="0"/>
                <a:cs typeface="Arial" panose="020B0604020202020204" pitchFamily="34" charset="0"/>
              </a:rPr>
              <a:t> Creative Writing Inspiration and Ideas: 10 Beach Writing Prompts </a:t>
            </a:r>
            <a:r>
              <a:rPr lang="en-GB">
                <a:latin typeface="Arial" panose="020B0604020202020204" pitchFamily="34" charset="0"/>
                <a:cs typeface="Arial" panose="020B0604020202020204" pitchFamily="34" charset="0"/>
              </a:rPr>
              <a:t>[Image]. Available at: </a:t>
            </a:r>
            <a:r>
              <a:rPr lang="en-GB">
                <a:latin typeface="Arial" panose="020B0604020202020204" pitchFamily="34" charset="0"/>
                <a:cs typeface="Arial" panose="020B0604020202020204" pitchFamily="34" charset="0"/>
                <a:hlinkClick r:id="rId3"/>
              </a:rPr>
              <a:t>https://aaronmullins.com/2020/01/19/beaches-for-writing-inspiration/</a:t>
            </a:r>
            <a:r>
              <a:rPr lang="en-GB">
                <a:latin typeface="Arial" panose="020B0604020202020204" pitchFamily="34" charset="0"/>
                <a:cs typeface="Arial" panose="020B0604020202020204" pitchFamily="34" charset="0"/>
              </a:rPr>
              <a:t> (Accessed: 21 June 2024).</a:t>
            </a:r>
          </a:p>
          <a:p>
            <a:pPr marL="0" indent="0">
              <a:buNone/>
            </a:pPr>
            <a:endParaRPr lang="en-GB">
              <a:latin typeface="Arial" panose="020B0604020202020204" pitchFamily="34" charset="0"/>
              <a:cs typeface="Arial" panose="020B0604020202020204" pitchFamily="34" charset="0"/>
            </a:endParaRPr>
          </a:p>
          <a:p>
            <a:pPr marL="0" indent="0">
              <a:buNone/>
            </a:pPr>
            <a:r>
              <a:rPr lang="cy-GB" altLang="en-US" sz="2800" kern="0" err="1">
                <a:solidFill>
                  <a:srgbClr val="000000"/>
                </a:solidFill>
                <a:latin typeface="Arial" panose="020B0604020202020204" pitchFamily="34" charset="0"/>
                <a:ea typeface="ＭＳ Ｐゴシック" pitchFamily="34" charset="-128"/>
                <a:cs typeface="Arial" panose="020B0604020202020204" pitchFamily="34" charset="0"/>
              </a:rPr>
              <a:t>Unicef</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(2016) </a:t>
            </a:r>
            <a:r>
              <a:rPr lang="cy-GB" altLang="en-US" sz="2800" i="1" kern="0">
                <a:solidFill>
                  <a:srgbClr val="000000"/>
                </a:solidFill>
                <a:latin typeface="Arial" panose="020B0604020202020204" pitchFamily="34" charset="0"/>
                <a:ea typeface="ＭＳ Ｐゴシック" pitchFamily="34" charset="-128"/>
                <a:cs typeface="Arial" panose="020B0604020202020204" pitchFamily="34" charset="0"/>
              </a:rPr>
              <a:t>Investing </a:t>
            </a:r>
            <a:r>
              <a:rPr lang="cy-GB" altLang="en-US" sz="2800" i="1" kern="0" err="1">
                <a:solidFill>
                  <a:srgbClr val="000000"/>
                </a:solidFill>
                <a:latin typeface="Arial" panose="020B0604020202020204" pitchFamily="34" charset="0"/>
                <a:ea typeface="ＭＳ Ｐゴシック" pitchFamily="34" charset="-128"/>
                <a:cs typeface="Arial" panose="020B0604020202020204" pitchFamily="34" charset="0"/>
              </a:rPr>
              <a:t>in</a:t>
            </a:r>
            <a:r>
              <a:rPr lang="cy-GB" altLang="en-US" sz="2800" i="1"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800" i="1" kern="0" err="1">
                <a:solidFill>
                  <a:srgbClr val="000000"/>
                </a:solidFill>
                <a:latin typeface="Arial" panose="020B0604020202020204" pitchFamily="34" charset="0"/>
                <a:ea typeface="ＭＳ Ｐゴシック" pitchFamily="34" charset="-128"/>
                <a:cs typeface="Arial" panose="020B0604020202020204" pitchFamily="34" charset="0"/>
              </a:rPr>
              <a:t>girls</a:t>
            </a:r>
            <a:r>
              <a:rPr lang="cy-GB" altLang="en-US" sz="2800" i="1"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800" i="1" kern="0" err="1">
                <a:solidFill>
                  <a:srgbClr val="000000"/>
                </a:solidFill>
                <a:latin typeface="Arial" panose="020B0604020202020204" pitchFamily="34" charset="0"/>
                <a:ea typeface="ＭＳ Ｐゴシック" pitchFamily="34" charset="-128"/>
                <a:cs typeface="Arial" panose="020B0604020202020204" pitchFamily="34" charset="0"/>
              </a:rPr>
              <a:t>education</a:t>
            </a:r>
            <a:r>
              <a:rPr lang="cy-GB" altLang="en-US" sz="2800" i="1"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800" i="1" kern="0" err="1">
                <a:solidFill>
                  <a:srgbClr val="000000"/>
                </a:solidFill>
                <a:latin typeface="Arial" panose="020B0604020202020204" pitchFamily="34" charset="0"/>
                <a:ea typeface="ＭＳ Ｐゴシック" pitchFamily="34" charset="-128"/>
                <a:cs typeface="Arial" panose="020B0604020202020204" pitchFamily="34" charset="0"/>
              </a:rPr>
              <a:t>benefits</a:t>
            </a:r>
            <a:r>
              <a:rPr lang="cy-GB" altLang="en-US" sz="2800" i="1"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800" i="1" kern="0" err="1">
                <a:solidFill>
                  <a:srgbClr val="000000"/>
                </a:solidFill>
                <a:latin typeface="Arial" panose="020B0604020202020204" pitchFamily="34" charset="0"/>
                <a:ea typeface="ＭＳ Ｐゴシック" pitchFamily="34" charset="-128"/>
                <a:cs typeface="Arial" panose="020B0604020202020204" pitchFamily="34" charset="0"/>
              </a:rPr>
              <a:t>everyone</a:t>
            </a:r>
            <a:r>
              <a:rPr lang="cy-GB" altLang="en-US" sz="2800" i="1"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a:t>
            </a:r>
            <a:r>
              <a:rPr lang="cy-GB" altLang="en-US" sz="2800" kern="0" err="1">
                <a:solidFill>
                  <a:srgbClr val="000000"/>
                </a:solidFill>
                <a:latin typeface="Arial" panose="020B0604020202020204" pitchFamily="34" charset="0"/>
                <a:ea typeface="ＭＳ Ｐゴシック" pitchFamily="34" charset="-128"/>
                <a:cs typeface="Arial" panose="020B0604020202020204" pitchFamily="34" charset="0"/>
              </a:rPr>
              <a:t>Image</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800" kern="0" err="1">
                <a:solidFill>
                  <a:srgbClr val="000000"/>
                </a:solidFill>
                <a:latin typeface="Arial" panose="020B0604020202020204" pitchFamily="34" charset="0"/>
                <a:ea typeface="ＭＳ Ｐゴシック" pitchFamily="34" charset="-128"/>
                <a:cs typeface="Arial" panose="020B0604020202020204" pitchFamily="34" charset="0"/>
              </a:rPr>
              <a:t>Available</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at:  </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hlinkClick r:id="rId4"/>
              </a:rPr>
              <a:t>https://twitter.com/UNICEF/status/766156466264891392</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800" kern="0" err="1">
                <a:solidFill>
                  <a:srgbClr val="000000"/>
                </a:solidFill>
                <a:latin typeface="Arial" panose="020B0604020202020204" pitchFamily="34" charset="0"/>
                <a:ea typeface="ＭＳ Ｐゴシック" pitchFamily="34" charset="-128"/>
                <a:cs typeface="Arial" panose="020B0604020202020204" pitchFamily="34" charset="0"/>
              </a:rPr>
              <a:t>Accessed</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18 </a:t>
            </a:r>
            <a:r>
              <a:rPr lang="cy-GB" altLang="en-US" sz="2800" kern="0" err="1">
                <a:solidFill>
                  <a:srgbClr val="000000"/>
                </a:solidFill>
                <a:latin typeface="Arial" panose="020B0604020202020204" pitchFamily="34" charset="0"/>
                <a:ea typeface="ＭＳ Ｐゴシック" pitchFamily="34" charset="-128"/>
                <a:cs typeface="Arial" panose="020B0604020202020204" pitchFamily="34" charset="0"/>
              </a:rPr>
              <a:t>August</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2016). </a:t>
            </a:r>
          </a:p>
          <a:p>
            <a:pPr marL="0" indent="0">
              <a:buNone/>
            </a:pPr>
            <a:endParaRPr lang="en-GB"/>
          </a:p>
          <a:p>
            <a:pPr marL="0" indent="0">
              <a:buNone/>
            </a:pPr>
            <a:endParaRPr lang="en-GB"/>
          </a:p>
        </p:txBody>
      </p:sp>
    </p:spTree>
    <p:extLst>
      <p:ext uri="{BB962C8B-B14F-4D97-AF65-F5344CB8AC3E}">
        <p14:creationId xmlns:p14="http://schemas.microsoft.com/office/powerpoint/2010/main" val="2827245884"/>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AB428-25EA-BEA1-562C-E55F4D437113}"/>
              </a:ext>
            </a:extLst>
          </p:cNvPr>
          <p:cNvSpPr>
            <a:spLocks noGrp="1"/>
          </p:cNvSpPr>
          <p:nvPr>
            <p:ph type="title"/>
          </p:nvPr>
        </p:nvSpPr>
        <p:spPr>
          <a:xfrm>
            <a:off x="2832215" y="365125"/>
            <a:ext cx="6527570" cy="1325563"/>
          </a:xfrm>
        </p:spPr>
        <p:txBody>
          <a:bodyPr/>
          <a:lstStyle/>
          <a:p>
            <a:pPr algn="ctr"/>
            <a:r>
              <a:rPr lang="en-GB" err="1">
                <a:latin typeface="Arial" panose="020B0604020202020204" pitchFamily="34" charset="0"/>
                <a:cs typeface="Arial" panose="020B0604020202020204" pitchFamily="34" charset="0"/>
              </a:rPr>
              <a:t>Tasg</a:t>
            </a:r>
            <a:r>
              <a:rPr lang="en-GB">
                <a:latin typeface="Arial" panose="020B0604020202020204" pitchFamily="34" charset="0"/>
                <a:cs typeface="Arial" panose="020B0604020202020204" pitchFamily="34" charset="0"/>
              </a:rPr>
              <a:t> - </a:t>
            </a:r>
            <a:r>
              <a:rPr lang="en-GB">
                <a:solidFill>
                  <a:schemeClr val="accent1">
                    <a:lumMod val="75000"/>
                  </a:schemeClr>
                </a:solidFill>
                <a:latin typeface="Arial" panose="020B0604020202020204" pitchFamily="34" charset="0"/>
                <a:cs typeface="Arial" panose="020B0604020202020204" pitchFamily="34" charset="0"/>
              </a:rPr>
              <a:t>Task</a:t>
            </a:r>
          </a:p>
        </p:txBody>
      </p:sp>
      <p:sp>
        <p:nvSpPr>
          <p:cNvPr id="3" name="Content Placeholder 2">
            <a:extLst>
              <a:ext uri="{FF2B5EF4-FFF2-40B4-BE49-F238E27FC236}">
                <a16:creationId xmlns:a16="http://schemas.microsoft.com/office/drawing/2014/main" id="{DC8290DA-A5BF-6F8C-8796-B2FAD77AB0F8}"/>
              </a:ext>
            </a:extLst>
          </p:cNvPr>
          <p:cNvSpPr>
            <a:spLocks noGrp="1"/>
          </p:cNvSpPr>
          <p:nvPr>
            <p:ph idx="1"/>
          </p:nvPr>
        </p:nvSpPr>
        <p:spPr>
          <a:xfrm>
            <a:off x="6731779" y="2038798"/>
            <a:ext cx="5069018" cy="3575934"/>
          </a:xfrm>
        </p:spPr>
        <p:txBody>
          <a:bodyPr>
            <a:normAutofit/>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Using the resources in the room, to continue to build your reference list with the following:</a:t>
            </a:r>
          </a:p>
          <a:p>
            <a:r>
              <a:rPr lang="en-GB">
                <a:solidFill>
                  <a:schemeClr val="accent1">
                    <a:lumMod val="75000"/>
                  </a:schemeClr>
                </a:solidFill>
                <a:latin typeface="Arial" panose="020B0604020202020204" pitchFamily="34" charset="0"/>
                <a:cs typeface="Arial" panose="020B0604020202020204" pitchFamily="34" charset="0"/>
              </a:rPr>
              <a:t>Personal Image</a:t>
            </a:r>
          </a:p>
          <a:p>
            <a:r>
              <a:rPr lang="en-GB">
                <a:solidFill>
                  <a:schemeClr val="accent1">
                    <a:lumMod val="75000"/>
                  </a:schemeClr>
                </a:solidFill>
                <a:latin typeface="Arial" panose="020B0604020202020204" pitchFamily="34" charset="0"/>
                <a:cs typeface="Arial" panose="020B0604020202020204" pitchFamily="34" charset="0"/>
              </a:rPr>
              <a:t>Image from Internet</a:t>
            </a:r>
          </a:p>
          <a:p>
            <a:endParaRPr lang="en-GB">
              <a:solidFill>
                <a:schemeClr val="accent1">
                  <a:lumMod val="75000"/>
                </a:schemeClr>
              </a:solidFill>
            </a:endParaRPr>
          </a:p>
        </p:txBody>
      </p:sp>
      <p:pic>
        <p:nvPicPr>
          <p:cNvPr id="6" name="Picture 3" descr="Pencil writing cartoon">
            <a:extLst>
              <a:ext uri="{FF2B5EF4-FFF2-40B4-BE49-F238E27FC236}">
                <a16:creationId xmlns:a16="http://schemas.microsoft.com/office/drawing/2014/main" id="{B7E1F920-BBE2-3FEB-6117-EBF3258DC0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24" y="15804"/>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Pencil writing cartoon">
            <a:extLst>
              <a:ext uri="{FF2B5EF4-FFF2-40B4-BE49-F238E27FC236}">
                <a16:creationId xmlns:a16="http://schemas.microsoft.com/office/drawing/2014/main" id="{4C980D2A-C971-9D51-FCBB-1FF6819E2C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9046" y="68469"/>
            <a:ext cx="2486025" cy="1838325"/>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769CA8F7-5B39-5BEE-CFF1-3B4ACE129B7C}"/>
              </a:ext>
            </a:extLst>
          </p:cNvPr>
          <p:cNvSpPr txBox="1">
            <a:spLocks/>
          </p:cNvSpPr>
          <p:nvPr/>
        </p:nvSpPr>
        <p:spPr>
          <a:xfrm>
            <a:off x="954604" y="2038798"/>
            <a:ext cx="5069018"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latin typeface="Arial"/>
                <a:cs typeface="Arial"/>
              </a:rPr>
              <a:t>Wrth</a:t>
            </a:r>
            <a:r>
              <a:rPr lang="en-GB">
                <a:latin typeface="Arial"/>
                <a:cs typeface="Arial"/>
              </a:rPr>
              <a:t> </a:t>
            </a:r>
            <a:r>
              <a:rPr lang="en-GB" err="1">
                <a:latin typeface="Arial"/>
                <a:cs typeface="Arial"/>
              </a:rPr>
              <a:t>ddefnyddio’r</a:t>
            </a:r>
            <a:r>
              <a:rPr lang="en-GB">
                <a:latin typeface="Arial"/>
                <a:cs typeface="Arial"/>
              </a:rPr>
              <a:t> </a:t>
            </a:r>
            <a:r>
              <a:rPr lang="en-GB" err="1">
                <a:latin typeface="Arial"/>
                <a:cs typeface="Arial"/>
              </a:rPr>
              <a:t>adnoddau</a:t>
            </a:r>
            <a:r>
              <a:rPr lang="en-GB">
                <a:latin typeface="Arial"/>
                <a:cs typeface="Arial"/>
              </a:rPr>
              <a:t> </a:t>
            </a:r>
            <a:r>
              <a:rPr lang="en-GB" err="1">
                <a:latin typeface="Arial"/>
                <a:cs typeface="Arial"/>
              </a:rPr>
              <a:t>yn</a:t>
            </a:r>
            <a:r>
              <a:rPr lang="en-GB">
                <a:latin typeface="Arial"/>
                <a:cs typeface="Arial"/>
              </a:rPr>
              <a:t> y </a:t>
            </a:r>
            <a:r>
              <a:rPr lang="en-GB" err="1">
                <a:latin typeface="Arial"/>
                <a:cs typeface="Arial"/>
              </a:rPr>
              <a:t>dosbarth</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barhau</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adeiladu</a:t>
            </a:r>
            <a:r>
              <a:rPr lang="en-GB">
                <a:latin typeface="Arial"/>
                <a:cs typeface="Arial"/>
              </a:rPr>
              <a:t> </a:t>
            </a:r>
            <a:r>
              <a:rPr lang="en-GB" err="1">
                <a:latin typeface="Arial"/>
                <a:cs typeface="Arial"/>
              </a:rPr>
              <a:t>eich</a:t>
            </a:r>
            <a:r>
              <a:rPr lang="en-GB">
                <a:latin typeface="Arial"/>
                <a:cs typeface="Arial"/>
              </a:rPr>
              <a:t> </a:t>
            </a:r>
            <a:r>
              <a:rPr lang="en-GB" err="1">
                <a:latin typeface="Arial"/>
                <a:cs typeface="Arial"/>
              </a:rPr>
              <a:t>rhestr</a:t>
            </a:r>
            <a:r>
              <a:rPr lang="en-GB">
                <a:latin typeface="Arial"/>
                <a:cs typeface="Arial"/>
              </a:rPr>
              <a:t> </a:t>
            </a:r>
            <a:r>
              <a:rPr lang="en-GB" err="1">
                <a:latin typeface="Arial"/>
                <a:cs typeface="Arial"/>
              </a:rPr>
              <a:t>cyfeirnodi</a:t>
            </a:r>
            <a:r>
              <a:rPr lang="en-GB">
                <a:latin typeface="Arial"/>
                <a:cs typeface="Arial"/>
              </a:rPr>
              <a:t> </a:t>
            </a:r>
            <a:r>
              <a:rPr lang="en-GB" err="1">
                <a:latin typeface="Arial"/>
                <a:cs typeface="Arial"/>
              </a:rPr>
              <a:t>gyda’r</a:t>
            </a:r>
            <a:r>
              <a:rPr lang="en-GB">
                <a:latin typeface="Arial"/>
                <a:cs typeface="Arial"/>
              </a:rPr>
              <a:t> </a:t>
            </a:r>
            <a:r>
              <a:rPr lang="en-GB" err="1">
                <a:latin typeface="Arial"/>
                <a:cs typeface="Arial"/>
              </a:rPr>
              <a:t>canlynol</a:t>
            </a:r>
            <a:r>
              <a:rPr lang="en-GB">
                <a:latin typeface="Arial"/>
                <a:cs typeface="Arial"/>
              </a:rPr>
              <a:t>:</a:t>
            </a:r>
          </a:p>
          <a:p>
            <a:r>
              <a:rPr lang="en-GB" err="1">
                <a:latin typeface="Arial" panose="020B0604020202020204" pitchFamily="34" charset="0"/>
                <a:cs typeface="Arial" panose="020B0604020202020204" pitchFamily="34" charset="0"/>
              </a:rPr>
              <a:t>Delwedd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Personol</a:t>
            </a:r>
            <a:endParaRPr lang="en-GB">
              <a:latin typeface="Arial" panose="020B0604020202020204" pitchFamily="34" charset="0"/>
              <a:cs typeface="Arial" panose="020B0604020202020204" pitchFamily="34" charset="0"/>
            </a:endParaRPr>
          </a:p>
          <a:p>
            <a:r>
              <a:rPr lang="en-GB" err="1">
                <a:latin typeface="Arial" panose="020B0604020202020204" pitchFamily="34" charset="0"/>
                <a:cs typeface="Arial" panose="020B0604020202020204" pitchFamily="34" charset="0"/>
              </a:rPr>
              <a:t>Delwedd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o’r</a:t>
            </a:r>
            <a:r>
              <a:rPr lang="en-GB">
                <a:latin typeface="Arial" panose="020B0604020202020204" pitchFamily="34" charset="0"/>
                <a:cs typeface="Arial" panose="020B0604020202020204" pitchFamily="34" charset="0"/>
              </a:rPr>
              <a:t> we</a:t>
            </a:r>
          </a:p>
        </p:txBody>
      </p:sp>
    </p:spTree>
    <p:extLst>
      <p:ext uri="{BB962C8B-B14F-4D97-AF65-F5344CB8AC3E}">
        <p14:creationId xmlns:p14="http://schemas.microsoft.com/office/powerpoint/2010/main" val="1972005917"/>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CD7D-C51F-D813-8902-ED3E337DEB99}"/>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Ffynonellau </a:t>
            </a:r>
            <a:r>
              <a:rPr lang="en-GB" err="1">
                <a:latin typeface="Arial" panose="020B0604020202020204" pitchFamily="34" charset="0"/>
                <a:cs typeface="Arial" panose="020B0604020202020204" pitchFamily="34" charset="0"/>
              </a:rPr>
              <a:t>lluosog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gan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yr</a:t>
            </a:r>
            <a:r>
              <a:rPr lang="en-GB">
                <a:latin typeface="Arial" panose="020B0604020202020204" pitchFamily="34" charset="0"/>
                <a:cs typeface="Arial" panose="020B0604020202020204" pitchFamily="34" charset="0"/>
              </a:rPr>
              <a:t> un </a:t>
            </a:r>
            <a:r>
              <a:rPr lang="en-GB" err="1">
                <a:latin typeface="Arial" panose="020B0604020202020204" pitchFamily="34" charset="0"/>
                <a:cs typeface="Arial" panose="020B0604020202020204" pitchFamily="34" charset="0"/>
              </a:rPr>
              <a:t>awdur</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Multiple sources by the same author</a:t>
            </a:r>
          </a:p>
        </p:txBody>
      </p:sp>
      <p:sp>
        <p:nvSpPr>
          <p:cNvPr id="3" name="Content Placeholder 2">
            <a:extLst>
              <a:ext uri="{FF2B5EF4-FFF2-40B4-BE49-F238E27FC236}">
                <a16:creationId xmlns:a16="http://schemas.microsoft.com/office/drawing/2014/main" id="{6136535D-0C8F-032C-E892-83FC40554A16}"/>
              </a:ext>
            </a:extLst>
          </p:cNvPr>
          <p:cNvSpPr>
            <a:spLocks noGrp="1"/>
          </p:cNvSpPr>
          <p:nvPr>
            <p:ph idx="1"/>
          </p:nvPr>
        </p:nvSpPr>
        <p:spPr>
          <a:xfrm>
            <a:off x="6017463" y="1825625"/>
            <a:ext cx="6078785" cy="3575934"/>
          </a:xfrm>
        </p:spPr>
        <p:txBody>
          <a:bodyPr/>
          <a:lstStyle/>
          <a:p>
            <a:pPr marL="0" indent="0">
              <a:buNone/>
              <a:defRPr/>
            </a:pPr>
            <a:r>
              <a:rPr lang="en-GB">
                <a:solidFill>
                  <a:schemeClr val="accent1">
                    <a:lumMod val="75000"/>
                  </a:schemeClr>
                </a:solidFill>
                <a:latin typeface="Arial" panose="020B0604020202020204" pitchFamily="34" charset="0"/>
              </a:rPr>
              <a:t>Sources by same author but different year:</a:t>
            </a:r>
          </a:p>
          <a:p>
            <a:pPr>
              <a:defRPr/>
            </a:pPr>
            <a:r>
              <a:rPr lang="en-GB">
                <a:solidFill>
                  <a:schemeClr val="accent1">
                    <a:lumMod val="75000"/>
                  </a:schemeClr>
                </a:solidFill>
                <a:latin typeface="Arial" panose="020B0604020202020204" pitchFamily="34" charset="0"/>
              </a:rPr>
              <a:t>First source (Welsh Government, 2018a)</a:t>
            </a:r>
          </a:p>
          <a:p>
            <a:pPr>
              <a:defRPr/>
            </a:pPr>
            <a:r>
              <a:rPr lang="en-GB">
                <a:solidFill>
                  <a:schemeClr val="accent1">
                    <a:lumMod val="75000"/>
                  </a:schemeClr>
                </a:solidFill>
                <a:latin typeface="Arial" panose="020B0604020202020204" pitchFamily="34" charset="0"/>
              </a:rPr>
              <a:t>Second source (Welsh Government, 2018b)</a:t>
            </a:r>
          </a:p>
          <a:p>
            <a:pPr>
              <a:defRPr/>
            </a:pPr>
            <a:r>
              <a:rPr lang="en-GB">
                <a:solidFill>
                  <a:schemeClr val="accent1">
                    <a:lumMod val="75000"/>
                  </a:schemeClr>
                </a:solidFill>
                <a:latin typeface="Arial" panose="020B0604020202020204" pitchFamily="34" charset="0"/>
              </a:rPr>
              <a:t>Third source (Welsh Government, 2018c)…</a:t>
            </a:r>
          </a:p>
          <a:p>
            <a:pPr marL="0" indent="0">
              <a:buNone/>
            </a:pPr>
            <a:endParaRPr lang="en-GB"/>
          </a:p>
        </p:txBody>
      </p:sp>
      <p:sp>
        <p:nvSpPr>
          <p:cNvPr id="4" name="Content Placeholder 2">
            <a:extLst>
              <a:ext uri="{FF2B5EF4-FFF2-40B4-BE49-F238E27FC236}">
                <a16:creationId xmlns:a16="http://schemas.microsoft.com/office/drawing/2014/main" id="{489751D8-D25D-E90A-DB5F-3FE8B9ADCDA9}"/>
              </a:ext>
            </a:extLst>
          </p:cNvPr>
          <p:cNvSpPr txBox="1">
            <a:spLocks/>
          </p:cNvSpPr>
          <p:nvPr/>
        </p:nvSpPr>
        <p:spPr>
          <a:xfrm>
            <a:off x="95752" y="1825625"/>
            <a:ext cx="6078785"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GB">
                <a:latin typeface="Arial" panose="020B0604020202020204" pitchFamily="34" charset="0"/>
              </a:rPr>
              <a:t>Ffynonellau </a:t>
            </a:r>
            <a:r>
              <a:rPr lang="en-GB" err="1">
                <a:latin typeface="Arial" panose="020B0604020202020204" pitchFamily="34" charset="0"/>
              </a:rPr>
              <a:t>gan</a:t>
            </a:r>
            <a:r>
              <a:rPr lang="en-GB">
                <a:latin typeface="Arial" panose="020B0604020202020204" pitchFamily="34" charset="0"/>
              </a:rPr>
              <a:t> </a:t>
            </a:r>
            <a:r>
              <a:rPr lang="en-GB" err="1">
                <a:latin typeface="Arial" panose="020B0604020202020204" pitchFamily="34" charset="0"/>
              </a:rPr>
              <a:t>yr</a:t>
            </a:r>
            <a:r>
              <a:rPr lang="en-GB">
                <a:latin typeface="Arial" panose="020B0604020202020204" pitchFamily="34" charset="0"/>
              </a:rPr>
              <a:t> un </a:t>
            </a:r>
            <a:r>
              <a:rPr lang="en-GB" err="1">
                <a:latin typeface="Arial" panose="020B0604020202020204" pitchFamily="34" charset="0"/>
              </a:rPr>
              <a:t>awdur</a:t>
            </a:r>
            <a:r>
              <a:rPr lang="en-GB">
                <a:latin typeface="Arial" panose="020B0604020202020204" pitchFamily="34" charset="0"/>
              </a:rPr>
              <a:t> </a:t>
            </a:r>
            <a:r>
              <a:rPr lang="en-GB" err="1">
                <a:latin typeface="Arial" panose="020B0604020202020204" pitchFamily="34" charset="0"/>
              </a:rPr>
              <a:t>ond</a:t>
            </a:r>
            <a:r>
              <a:rPr lang="en-GB">
                <a:latin typeface="Arial" panose="020B0604020202020204" pitchFamily="34" charset="0"/>
              </a:rPr>
              <a:t> </a:t>
            </a:r>
            <a:r>
              <a:rPr lang="en-GB" err="1">
                <a:latin typeface="Arial" panose="020B0604020202020204" pitchFamily="34" charset="0"/>
              </a:rPr>
              <a:t>blwyddyn</a:t>
            </a:r>
            <a:r>
              <a:rPr lang="en-GB">
                <a:latin typeface="Arial" panose="020B0604020202020204" pitchFamily="34" charset="0"/>
              </a:rPr>
              <a:t> </a:t>
            </a:r>
            <a:r>
              <a:rPr lang="en-GB" err="1">
                <a:latin typeface="Arial" panose="020B0604020202020204" pitchFamily="34" charset="0"/>
              </a:rPr>
              <a:t>wahanol</a:t>
            </a:r>
            <a:r>
              <a:rPr lang="en-GB">
                <a:latin typeface="Arial" panose="020B0604020202020204" pitchFamily="34" charset="0"/>
              </a:rPr>
              <a:t>:</a:t>
            </a:r>
          </a:p>
          <a:p>
            <a:pPr>
              <a:defRPr/>
            </a:pPr>
            <a:r>
              <a:rPr lang="en-GB" err="1">
                <a:latin typeface="Arial" panose="020B0604020202020204" pitchFamily="34" charset="0"/>
              </a:rPr>
              <a:t>Ffynhonnell</a:t>
            </a:r>
            <a:r>
              <a:rPr lang="en-GB">
                <a:latin typeface="Arial" panose="020B0604020202020204" pitchFamily="34" charset="0"/>
              </a:rPr>
              <a:t> </a:t>
            </a:r>
            <a:r>
              <a:rPr lang="en-GB" err="1">
                <a:latin typeface="Arial" panose="020B0604020202020204" pitchFamily="34" charset="0"/>
              </a:rPr>
              <a:t>gyntaf</a:t>
            </a:r>
            <a:r>
              <a:rPr lang="en-GB">
                <a:latin typeface="Arial" panose="020B0604020202020204" pitchFamily="34" charset="0"/>
              </a:rPr>
              <a:t> (</a:t>
            </a:r>
            <a:r>
              <a:rPr lang="en-GB" err="1">
                <a:latin typeface="Arial" panose="020B0604020202020204" pitchFamily="34" charset="0"/>
              </a:rPr>
              <a:t>Llywodraeth</a:t>
            </a:r>
            <a:r>
              <a:rPr lang="en-GB">
                <a:latin typeface="Arial" panose="020B0604020202020204" pitchFamily="34" charset="0"/>
              </a:rPr>
              <a:t> Cymru, 2018a)</a:t>
            </a:r>
          </a:p>
          <a:p>
            <a:pPr>
              <a:defRPr/>
            </a:pPr>
            <a:r>
              <a:rPr lang="en-GB">
                <a:latin typeface="Arial" panose="020B0604020202020204" pitchFamily="34" charset="0"/>
              </a:rPr>
              <a:t>Ail </a:t>
            </a:r>
            <a:r>
              <a:rPr lang="en-GB" err="1">
                <a:latin typeface="Arial" panose="020B0604020202020204" pitchFamily="34" charset="0"/>
              </a:rPr>
              <a:t>ffynhonnell</a:t>
            </a:r>
            <a:r>
              <a:rPr lang="en-GB">
                <a:latin typeface="Arial" panose="020B0604020202020204" pitchFamily="34" charset="0"/>
              </a:rPr>
              <a:t> (</a:t>
            </a:r>
            <a:r>
              <a:rPr lang="en-GB" err="1">
                <a:latin typeface="Arial" panose="020B0604020202020204" pitchFamily="34" charset="0"/>
              </a:rPr>
              <a:t>Llywodraeth</a:t>
            </a:r>
            <a:r>
              <a:rPr lang="en-GB">
                <a:latin typeface="Arial" panose="020B0604020202020204" pitchFamily="34" charset="0"/>
              </a:rPr>
              <a:t> Cymru 2018b)</a:t>
            </a:r>
          </a:p>
          <a:p>
            <a:pPr>
              <a:defRPr/>
            </a:pPr>
            <a:r>
              <a:rPr lang="en-GB" err="1">
                <a:latin typeface="Arial" panose="020B0604020202020204" pitchFamily="34" charset="0"/>
              </a:rPr>
              <a:t>Trydydd</a:t>
            </a:r>
            <a:r>
              <a:rPr lang="en-GB">
                <a:latin typeface="Arial" panose="020B0604020202020204" pitchFamily="34" charset="0"/>
              </a:rPr>
              <a:t> </a:t>
            </a:r>
            <a:r>
              <a:rPr lang="en-GB" err="1">
                <a:latin typeface="Arial" panose="020B0604020202020204" pitchFamily="34" charset="0"/>
              </a:rPr>
              <a:t>ffynhonnell</a:t>
            </a:r>
            <a:r>
              <a:rPr lang="en-GB">
                <a:latin typeface="Arial" panose="020B0604020202020204" pitchFamily="34" charset="0"/>
              </a:rPr>
              <a:t> (</a:t>
            </a:r>
            <a:r>
              <a:rPr lang="en-GB" err="1">
                <a:latin typeface="Arial" panose="020B0604020202020204" pitchFamily="34" charset="0"/>
              </a:rPr>
              <a:t>Llywodraeth</a:t>
            </a:r>
            <a:r>
              <a:rPr lang="en-GB">
                <a:latin typeface="Arial" panose="020B0604020202020204" pitchFamily="34" charset="0"/>
              </a:rPr>
              <a:t> Cymru, 2018c)…</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2234258582"/>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D825C-AF64-608F-2B02-1A2AAD5B4D7A}"/>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Tasg</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Task </a:t>
            </a:r>
          </a:p>
        </p:txBody>
      </p:sp>
      <p:sp>
        <p:nvSpPr>
          <p:cNvPr id="3" name="Content Placeholder 2">
            <a:extLst>
              <a:ext uri="{FF2B5EF4-FFF2-40B4-BE49-F238E27FC236}">
                <a16:creationId xmlns:a16="http://schemas.microsoft.com/office/drawing/2014/main" id="{6C2BE0FE-9B00-9123-72E0-6BFA18914D2B}"/>
              </a:ext>
            </a:extLst>
          </p:cNvPr>
          <p:cNvSpPr>
            <a:spLocks noGrp="1"/>
          </p:cNvSpPr>
          <p:nvPr>
            <p:ph idx="1"/>
          </p:nvPr>
        </p:nvSpPr>
        <p:spPr>
          <a:xfrm>
            <a:off x="6434459" y="2459535"/>
            <a:ext cx="5343899" cy="3575934"/>
          </a:xfrm>
        </p:spPr>
        <p:txBody>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Paraphrasing task</a:t>
            </a:r>
          </a:p>
        </p:txBody>
      </p:sp>
      <p:sp>
        <p:nvSpPr>
          <p:cNvPr id="4" name="Content Placeholder 2">
            <a:extLst>
              <a:ext uri="{FF2B5EF4-FFF2-40B4-BE49-F238E27FC236}">
                <a16:creationId xmlns:a16="http://schemas.microsoft.com/office/drawing/2014/main" id="{2F4FCFAA-D46D-DC31-EE1C-1029A7F40CF1}"/>
              </a:ext>
            </a:extLst>
          </p:cNvPr>
          <p:cNvSpPr txBox="1">
            <a:spLocks/>
          </p:cNvSpPr>
          <p:nvPr/>
        </p:nvSpPr>
        <p:spPr>
          <a:xfrm>
            <a:off x="1459489" y="2459535"/>
            <a:ext cx="534389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latin typeface="Arial" panose="020B0604020202020204" pitchFamily="34" charset="0"/>
                <a:cs typeface="Arial" panose="020B0604020202020204" pitchFamily="34" charset="0"/>
              </a:rPr>
              <a:t>Tasg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aralleirio</a:t>
            </a:r>
            <a:endParaRPr lang="en-GB">
              <a:latin typeface="Arial" panose="020B0604020202020204" pitchFamily="34" charset="0"/>
              <a:cs typeface="Arial" panose="020B0604020202020204" pitchFamily="34" charset="0"/>
            </a:endParaRPr>
          </a:p>
        </p:txBody>
      </p:sp>
      <p:pic>
        <p:nvPicPr>
          <p:cNvPr id="5" name="Picture 3" descr="Pencil writing cartoon">
            <a:extLst>
              <a:ext uri="{FF2B5EF4-FFF2-40B4-BE49-F238E27FC236}">
                <a16:creationId xmlns:a16="http://schemas.microsoft.com/office/drawing/2014/main" id="{0C9AB7C3-0371-1BAD-5957-F99E092F25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60061" y="108743"/>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Pencil writing cartoon">
            <a:extLst>
              <a:ext uri="{FF2B5EF4-FFF2-40B4-BE49-F238E27FC236}">
                <a16:creationId xmlns:a16="http://schemas.microsoft.com/office/drawing/2014/main" id="{E74FD36B-E127-BC5A-9FA1-1D685B0F40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914" y="108743"/>
            <a:ext cx="2486025" cy="183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0743950"/>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D825C-AF64-608F-2B02-1A2AAD5B4D7A}"/>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Tasg</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Task </a:t>
            </a:r>
          </a:p>
        </p:txBody>
      </p:sp>
      <p:sp>
        <p:nvSpPr>
          <p:cNvPr id="3" name="Content Placeholder 2">
            <a:extLst>
              <a:ext uri="{FF2B5EF4-FFF2-40B4-BE49-F238E27FC236}">
                <a16:creationId xmlns:a16="http://schemas.microsoft.com/office/drawing/2014/main" id="{6C2BE0FE-9B00-9123-72E0-6BFA18914D2B}"/>
              </a:ext>
            </a:extLst>
          </p:cNvPr>
          <p:cNvSpPr>
            <a:spLocks noGrp="1"/>
          </p:cNvSpPr>
          <p:nvPr>
            <p:ph idx="1"/>
          </p:nvPr>
        </p:nvSpPr>
        <p:spPr>
          <a:xfrm>
            <a:off x="6434459" y="2021732"/>
            <a:ext cx="5343899" cy="3575934"/>
          </a:xfrm>
        </p:spPr>
        <p:txBody>
          <a:bodyPr/>
          <a:lstStyle/>
          <a:p>
            <a:pPr>
              <a:defRPr/>
            </a:pPr>
            <a:r>
              <a:rPr lang="cy-GB" dirty="0" err="1">
                <a:solidFill>
                  <a:schemeClr val="accent1">
                    <a:lumMod val="75000"/>
                  </a:schemeClr>
                </a:solidFill>
                <a:latin typeface="Arial" panose="020B0604020202020204" pitchFamily="34" charset="0"/>
              </a:rPr>
              <a:t>Have</a:t>
            </a:r>
            <a:r>
              <a:rPr lang="cy-GB" dirty="0">
                <a:solidFill>
                  <a:schemeClr val="accent1">
                    <a:lumMod val="75000"/>
                  </a:schemeClr>
                </a:solidFill>
                <a:latin typeface="Arial" panose="020B0604020202020204" pitchFamily="34" charset="0"/>
              </a:rPr>
              <a:t> a go...</a:t>
            </a:r>
          </a:p>
          <a:p>
            <a:pPr>
              <a:defRPr/>
            </a:pPr>
            <a:r>
              <a:rPr lang="en-US" dirty="0">
                <a:solidFill>
                  <a:schemeClr val="accent1">
                    <a:lumMod val="75000"/>
                  </a:schemeClr>
                </a:solidFill>
                <a:latin typeface="Arial" panose="020B0604020202020204" pitchFamily="34" charset="0"/>
              </a:rPr>
              <a:t>Is there a lot of </a:t>
            </a:r>
            <a:r>
              <a:rPr lang="en-US" dirty="0" err="1">
                <a:solidFill>
                  <a:schemeClr val="accent1">
                    <a:lumMod val="75000"/>
                  </a:schemeClr>
                </a:solidFill>
                <a:latin typeface="Arial" panose="020B0604020202020204" pitchFamily="34" charset="0"/>
              </a:rPr>
              <a:t>colour</a:t>
            </a:r>
            <a:r>
              <a:rPr lang="en-US" dirty="0">
                <a:solidFill>
                  <a:schemeClr val="accent1">
                    <a:lumMod val="75000"/>
                  </a:schemeClr>
                </a:solidFill>
                <a:latin typeface="Arial" panose="020B0604020202020204" pitchFamily="34" charset="0"/>
              </a:rPr>
              <a:t> o Turnitin report?</a:t>
            </a:r>
          </a:p>
          <a:p>
            <a:pPr>
              <a:defRPr/>
            </a:pPr>
            <a:r>
              <a:rPr lang="en-US" dirty="0">
                <a:solidFill>
                  <a:schemeClr val="accent1">
                    <a:lumMod val="75000"/>
                  </a:schemeClr>
                </a:solidFill>
                <a:latin typeface="Arial" panose="020B0604020202020204" pitchFamily="34" charset="0"/>
              </a:rPr>
              <a:t>Perhaps more paraphrasing is required?</a:t>
            </a:r>
          </a:p>
          <a:p>
            <a:pPr>
              <a:defRPr/>
            </a:pPr>
            <a:r>
              <a:rPr lang="en-US" dirty="0">
                <a:solidFill>
                  <a:schemeClr val="accent1">
                    <a:lumMod val="75000"/>
                  </a:schemeClr>
                </a:solidFill>
                <a:latin typeface="Arial" panose="020B0604020202020204" pitchFamily="34" charset="0"/>
              </a:rPr>
              <a:t>Perhaps the amount of direct quotations need to be reduced?</a:t>
            </a:r>
            <a:endParaRPr lang="cy-GB" dirty="0">
              <a:solidFill>
                <a:schemeClr val="accent1">
                  <a:lumMod val="75000"/>
                </a:schemeClr>
              </a:solidFill>
              <a:latin typeface="Arial" panose="020B0604020202020204" pitchFamily="34" charset="0"/>
            </a:endParaRPr>
          </a:p>
          <a:p>
            <a:pPr marL="0" indent="0">
              <a:buNone/>
            </a:pPr>
            <a:endParaRPr lang="en-GB" dirty="0"/>
          </a:p>
        </p:txBody>
      </p:sp>
      <p:sp>
        <p:nvSpPr>
          <p:cNvPr id="4" name="Content Placeholder 2">
            <a:extLst>
              <a:ext uri="{FF2B5EF4-FFF2-40B4-BE49-F238E27FC236}">
                <a16:creationId xmlns:a16="http://schemas.microsoft.com/office/drawing/2014/main" id="{2F4FCFAA-D46D-DC31-EE1C-1029A7F40CF1}"/>
              </a:ext>
            </a:extLst>
          </p:cNvPr>
          <p:cNvSpPr txBox="1">
            <a:spLocks/>
          </p:cNvSpPr>
          <p:nvPr/>
        </p:nvSpPr>
        <p:spPr>
          <a:xfrm>
            <a:off x="809293" y="2265571"/>
            <a:ext cx="534389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cy-GB" dirty="0">
                <a:latin typeface="Arial" panose="020B0604020202020204" pitchFamily="34" charset="0"/>
              </a:rPr>
              <a:t>Ewch Amdani...</a:t>
            </a:r>
          </a:p>
          <a:p>
            <a:pPr>
              <a:defRPr/>
            </a:pPr>
            <a:r>
              <a:rPr lang="cy-GB" dirty="0">
                <a:latin typeface="Arial" panose="020B0604020202020204" pitchFamily="34" charset="0"/>
              </a:rPr>
              <a:t>A oes llawer o liw ar adroddid </a:t>
            </a:r>
            <a:r>
              <a:rPr lang="cy-GB" dirty="0" err="1">
                <a:latin typeface="Arial" panose="020B0604020202020204" pitchFamily="34" charset="0"/>
              </a:rPr>
              <a:t>Turnitin</a:t>
            </a:r>
            <a:r>
              <a:rPr lang="cy-GB" dirty="0">
                <a:latin typeface="Arial" panose="020B0604020202020204" pitchFamily="34" charset="0"/>
              </a:rPr>
              <a:t>?</a:t>
            </a:r>
          </a:p>
          <a:p>
            <a:pPr>
              <a:defRPr/>
            </a:pPr>
            <a:r>
              <a:rPr lang="cy-GB" dirty="0">
                <a:latin typeface="Arial" panose="020B0604020202020204" pitchFamily="34" charset="0"/>
              </a:rPr>
              <a:t>Efallai bod angen fwy o aralleirio?</a:t>
            </a:r>
          </a:p>
          <a:p>
            <a:pPr>
              <a:defRPr/>
            </a:pPr>
            <a:r>
              <a:rPr lang="cy-GB" dirty="0">
                <a:latin typeface="Arial" panose="020B0604020202020204" pitchFamily="34" charset="0"/>
              </a:rPr>
              <a:t>Efallai bod angen lleihau’r nifer o dyfyniadau uniongyrchol?</a:t>
            </a:r>
          </a:p>
          <a:p>
            <a:pPr marL="0" indent="0">
              <a:buFont typeface="Arial" panose="020B0604020202020204" pitchFamily="34" charset="0"/>
              <a:buNone/>
            </a:pPr>
            <a:endParaRPr lang="en-GB" dirty="0"/>
          </a:p>
        </p:txBody>
      </p:sp>
      <p:pic>
        <p:nvPicPr>
          <p:cNvPr id="5" name="Picture 3" descr="Pencil writing cartoon">
            <a:extLst>
              <a:ext uri="{FF2B5EF4-FFF2-40B4-BE49-F238E27FC236}">
                <a16:creationId xmlns:a16="http://schemas.microsoft.com/office/drawing/2014/main" id="{0C9AB7C3-0371-1BAD-5957-F99E092F25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60061" y="108743"/>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Pencil writing cartoon">
            <a:extLst>
              <a:ext uri="{FF2B5EF4-FFF2-40B4-BE49-F238E27FC236}">
                <a16:creationId xmlns:a16="http://schemas.microsoft.com/office/drawing/2014/main" id="{E74FD36B-E127-BC5A-9FA1-1D685B0F40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914" y="108743"/>
            <a:ext cx="2486025" cy="183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4778363"/>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79EFF-E8F5-0602-0E82-2E7DEB167D7E}"/>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Agoriadau</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Brawddeg</a:t>
            </a:r>
            <a:endParaRPr lang="en-GB">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EFD1DBF-7EDB-693D-3DC2-C5006AA48188}"/>
              </a:ext>
            </a:extLst>
          </p:cNvPr>
          <p:cNvSpPr>
            <a:spLocks noGrp="1"/>
          </p:cNvSpPr>
          <p:nvPr>
            <p:ph idx="1"/>
          </p:nvPr>
        </p:nvSpPr>
        <p:spPr>
          <a:xfrm>
            <a:off x="2725562" y="1898552"/>
            <a:ext cx="7635769" cy="3575934"/>
          </a:xfrm>
        </p:spPr>
        <p:txBody>
          <a:bodyPr>
            <a:normAutofit fontScale="85000" lnSpcReduction="20000"/>
          </a:bodyPr>
          <a:lstStyle/>
          <a:p>
            <a:r>
              <a:rPr lang="en-GB">
                <a:latin typeface="Arial" panose="020B0604020202020204" pitchFamily="34" charset="0"/>
                <a:cs typeface="Arial" panose="020B0604020202020204" pitchFamily="34" charset="0"/>
              </a:rPr>
              <a:t>Nododd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a:t>
            </a:r>
          </a:p>
          <a:p>
            <a:r>
              <a:rPr lang="en-GB" err="1">
                <a:latin typeface="Arial" panose="020B0604020202020204" pitchFamily="34" charset="0"/>
                <a:cs typeface="Arial" panose="020B0604020202020204" pitchFamily="34" charset="0"/>
              </a:rPr>
              <a:t>Ymddengys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nghwaith</a:t>
            </a:r>
            <a:r>
              <a:rPr lang="en-GB">
                <a:latin typeface="Arial" panose="020B0604020202020204" pitchFamily="34" charset="0"/>
                <a:cs typeface="Arial" panose="020B0604020202020204" pitchFamily="34" charset="0"/>
              </a:rPr>
              <a:t>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a:t>
            </a:r>
          </a:p>
          <a:p>
            <a:r>
              <a:rPr lang="en-GB" err="1">
                <a:latin typeface="Arial" panose="020B0604020202020204" pitchFamily="34" charset="0"/>
                <a:cs typeface="Arial" panose="020B0604020202020204" pitchFamily="34" charset="0"/>
              </a:rPr>
              <a:t>Nodai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gwaith</a:t>
            </a:r>
            <a:r>
              <a:rPr lang="en-GB">
                <a:latin typeface="Arial" panose="020B0604020202020204" pitchFamily="34" charset="0"/>
                <a:cs typeface="Arial" panose="020B0604020202020204" pitchFamily="34" charset="0"/>
              </a:rPr>
              <a:t>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a:t>
            </a:r>
          </a:p>
          <a:p>
            <a:r>
              <a:rPr lang="en-GB">
                <a:latin typeface="Arial" panose="020B0604020202020204" pitchFamily="34" charset="0"/>
                <a:cs typeface="Arial" panose="020B0604020202020204" pitchFamily="34" charset="0"/>
              </a:rPr>
              <a:t>Mae </a:t>
            </a:r>
            <a:r>
              <a:rPr lang="en-GB" err="1">
                <a:latin typeface="Arial" panose="020B0604020202020204" pitchFamily="34" charset="0"/>
                <a:cs typeface="Arial" panose="020B0604020202020204" pitchFamily="34" charset="0"/>
              </a:rPr>
              <a:t>gwaith</a:t>
            </a:r>
            <a:r>
              <a:rPr lang="en-GB">
                <a:latin typeface="Arial" panose="020B0604020202020204" pitchFamily="34" charset="0"/>
                <a:cs typeface="Arial" panose="020B0604020202020204" pitchFamily="34" charset="0"/>
              </a:rPr>
              <a:t>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dangos</a:t>
            </a:r>
            <a:r>
              <a:rPr lang="en-GB">
                <a:latin typeface="Arial" panose="020B0604020202020204" pitchFamily="34" charset="0"/>
                <a:cs typeface="Arial" panose="020B0604020202020204" pitchFamily="34" charset="0"/>
              </a:rPr>
              <a:t> bod….</a:t>
            </a:r>
          </a:p>
          <a:p>
            <a:r>
              <a:rPr lang="en-GB">
                <a:latin typeface="Arial" panose="020B0604020202020204" pitchFamily="34" charset="0"/>
                <a:cs typeface="Arial" panose="020B0604020202020204" pitchFamily="34" charset="0"/>
              </a:rPr>
              <a:t>Mae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wedi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dadlau</a:t>
            </a:r>
            <a:r>
              <a:rPr lang="en-GB">
                <a:latin typeface="Arial" panose="020B0604020202020204" pitchFamily="34" charset="0"/>
                <a:cs typeface="Arial" panose="020B0604020202020204" pitchFamily="34" charset="0"/>
              </a:rPr>
              <a:t>….</a:t>
            </a:r>
          </a:p>
          <a:p>
            <a:r>
              <a:rPr lang="en-GB" err="1">
                <a:latin typeface="Arial" panose="020B0604020202020204" pitchFamily="34" charset="0"/>
                <a:cs typeface="Arial" panose="020B0604020202020204" pitchFamily="34" charset="0"/>
              </a:rPr>
              <a:t>Profiad</a:t>
            </a:r>
            <a:r>
              <a:rPr lang="en-GB">
                <a:latin typeface="Arial" panose="020B0604020202020204" pitchFamily="34" charset="0"/>
                <a:cs typeface="Arial" panose="020B0604020202020204" pitchFamily="34" charset="0"/>
              </a:rPr>
              <a:t>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yw</a:t>
            </a:r>
            <a:r>
              <a:rPr lang="en-GB">
                <a:latin typeface="Arial" panose="020B0604020202020204" pitchFamily="34" charset="0"/>
                <a:cs typeface="Arial" panose="020B0604020202020204" pitchFamily="34" charset="0"/>
              </a:rPr>
              <a:t>….</a:t>
            </a:r>
          </a:p>
          <a:p>
            <a:r>
              <a:rPr lang="en-GB" err="1">
                <a:latin typeface="Arial" panose="020B0604020202020204" pitchFamily="34" charset="0"/>
                <a:cs typeface="Arial" panose="020B0604020202020204" pitchFamily="34" charset="0"/>
              </a:rPr>
              <a:t>Honnai</a:t>
            </a:r>
            <a:r>
              <a:rPr lang="en-GB">
                <a:latin typeface="Arial" panose="020B0604020202020204" pitchFamily="34" charset="0"/>
                <a:cs typeface="Arial" panose="020B0604020202020204" pitchFamily="34" charset="0"/>
              </a:rPr>
              <a:t>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 bod…..</a:t>
            </a:r>
          </a:p>
          <a:p>
            <a:r>
              <a:rPr lang="en-GB" err="1">
                <a:latin typeface="Arial" panose="020B0604020202020204" pitchFamily="34" charset="0"/>
                <a:cs typeface="Arial" panose="020B0604020202020204" pitchFamily="34" charset="0"/>
              </a:rPr>
              <a:t>Ceisiai</a:t>
            </a:r>
            <a:r>
              <a:rPr lang="en-GB">
                <a:latin typeface="Arial" panose="020B0604020202020204" pitchFamily="34" charset="0"/>
                <a:cs typeface="Arial" panose="020B0604020202020204" pitchFamily="34" charset="0"/>
              </a:rPr>
              <a:t>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 bod…</a:t>
            </a:r>
          </a:p>
          <a:p>
            <a:r>
              <a:rPr lang="en-GB" err="1">
                <a:latin typeface="Arial" panose="020B0604020202020204" pitchFamily="34" charset="0"/>
                <a:cs typeface="Arial" panose="020B0604020202020204" pitchFamily="34" charset="0"/>
              </a:rPr>
              <a:t>Awgrymai</a:t>
            </a:r>
            <a:r>
              <a:rPr lang="en-GB">
                <a:latin typeface="Arial" panose="020B0604020202020204" pitchFamily="34" charset="0"/>
                <a:cs typeface="Arial" panose="020B0604020202020204" pitchFamily="34" charset="0"/>
              </a:rPr>
              <a:t>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 bod….</a:t>
            </a:r>
            <a:endParaRPr lang="en-GB"/>
          </a:p>
        </p:txBody>
      </p:sp>
    </p:spTree>
    <p:extLst>
      <p:ext uri="{BB962C8B-B14F-4D97-AF65-F5344CB8AC3E}">
        <p14:creationId xmlns:p14="http://schemas.microsoft.com/office/powerpoint/2010/main" val="3199724406"/>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530F1-BABC-11F1-9634-A682519877A7}"/>
              </a:ext>
            </a:extLst>
          </p:cNvPr>
          <p:cNvSpPr>
            <a:spLocks noGrp="1"/>
          </p:cNvSpPr>
          <p:nvPr>
            <p:ph type="title"/>
          </p:nvPr>
        </p:nvSpPr>
        <p:spPr/>
        <p:txBody>
          <a:bodyPr/>
          <a:lstStyle/>
          <a:p>
            <a:pPr algn="ctr"/>
            <a:r>
              <a:rPr lang="en-GB">
                <a:solidFill>
                  <a:schemeClr val="accent1">
                    <a:lumMod val="75000"/>
                  </a:schemeClr>
                </a:solidFill>
                <a:latin typeface="Arial" panose="020B0604020202020204" pitchFamily="34" charset="0"/>
                <a:cs typeface="Arial" panose="020B0604020202020204" pitchFamily="34" charset="0"/>
              </a:rPr>
              <a:t>Sentence Openers</a:t>
            </a:r>
          </a:p>
        </p:txBody>
      </p:sp>
      <p:sp>
        <p:nvSpPr>
          <p:cNvPr id="4" name="Content Placeholder 2">
            <a:extLst>
              <a:ext uri="{FF2B5EF4-FFF2-40B4-BE49-F238E27FC236}">
                <a16:creationId xmlns:a16="http://schemas.microsoft.com/office/drawing/2014/main" id="{80CD5E97-9C9F-2147-8582-6D35E437CC19}"/>
              </a:ext>
            </a:extLst>
          </p:cNvPr>
          <p:cNvSpPr>
            <a:spLocks noGrp="1"/>
          </p:cNvSpPr>
          <p:nvPr>
            <p:ph idx="1"/>
          </p:nvPr>
        </p:nvSpPr>
        <p:spPr>
          <a:xfrm>
            <a:off x="3846337" y="1741479"/>
            <a:ext cx="6754472" cy="3576638"/>
          </a:xfrm>
        </p:spPr>
        <p:txBody>
          <a:bodyPr>
            <a:normAutofit fontScale="85000" lnSpcReduction="20000"/>
          </a:bodyPr>
          <a:lstStyle/>
          <a:p>
            <a:pPr>
              <a:defRPr/>
            </a:pPr>
            <a:r>
              <a:rPr lang="en-GB" altLang="en-US">
                <a:solidFill>
                  <a:schemeClr val="accent1">
                    <a:lumMod val="75000"/>
                  </a:schemeClr>
                </a:solidFill>
                <a:latin typeface="Arial" panose="020B0604020202020204" pitchFamily="34" charset="0"/>
              </a:rPr>
              <a:t>Jones (year) has indicated…</a:t>
            </a:r>
          </a:p>
          <a:p>
            <a:pPr>
              <a:defRPr/>
            </a:pPr>
            <a:r>
              <a:rPr lang="en-GB" altLang="en-US">
                <a:solidFill>
                  <a:schemeClr val="accent1">
                    <a:lumMod val="75000"/>
                  </a:schemeClr>
                </a:solidFill>
                <a:latin typeface="Arial" panose="020B0604020202020204" pitchFamily="34" charset="0"/>
              </a:rPr>
              <a:t>Jones’s study (year) has shown…</a:t>
            </a:r>
          </a:p>
          <a:p>
            <a:pPr>
              <a:defRPr/>
            </a:pPr>
            <a:r>
              <a:rPr lang="en-GB" altLang="en-US">
                <a:solidFill>
                  <a:schemeClr val="accent1">
                    <a:lumMod val="75000"/>
                  </a:schemeClr>
                </a:solidFill>
                <a:latin typeface="Arial" panose="020B0604020202020204" pitchFamily="34" charset="0"/>
              </a:rPr>
              <a:t>Jones’s work (year) indicates…</a:t>
            </a:r>
          </a:p>
          <a:p>
            <a:pPr>
              <a:defRPr/>
            </a:pPr>
            <a:r>
              <a:rPr lang="en-GB" altLang="en-US">
                <a:solidFill>
                  <a:schemeClr val="accent1">
                    <a:lumMod val="75000"/>
                  </a:schemeClr>
                </a:solidFill>
                <a:latin typeface="Arial" panose="020B0604020202020204" pitchFamily="34" charset="0"/>
              </a:rPr>
              <a:t>Jones’s (year) work shows that…</a:t>
            </a:r>
          </a:p>
          <a:p>
            <a:pPr>
              <a:defRPr/>
            </a:pPr>
            <a:r>
              <a:rPr lang="en-GB" altLang="en-US">
                <a:solidFill>
                  <a:schemeClr val="accent1">
                    <a:lumMod val="75000"/>
                  </a:schemeClr>
                </a:solidFill>
                <a:latin typeface="Arial" panose="020B0604020202020204" pitchFamily="34" charset="0"/>
              </a:rPr>
              <a:t>Jones (year) has argued</a:t>
            </a:r>
          </a:p>
          <a:p>
            <a:pPr>
              <a:defRPr/>
            </a:pPr>
            <a:r>
              <a:rPr lang="en-GB" altLang="en-US">
                <a:solidFill>
                  <a:schemeClr val="accent1">
                    <a:lumMod val="75000"/>
                  </a:schemeClr>
                </a:solidFill>
                <a:latin typeface="Arial" panose="020B0604020202020204" pitchFamily="34" charset="0"/>
              </a:rPr>
              <a:t>Jones’s (year) experience is…</a:t>
            </a:r>
          </a:p>
          <a:p>
            <a:pPr>
              <a:defRPr/>
            </a:pPr>
            <a:r>
              <a:rPr lang="en-GB" altLang="en-US">
                <a:solidFill>
                  <a:schemeClr val="accent1">
                    <a:lumMod val="75000"/>
                  </a:schemeClr>
                </a:solidFill>
                <a:latin typeface="Arial" panose="020B0604020202020204" pitchFamily="34" charset="0"/>
              </a:rPr>
              <a:t>Jones (year) asserts that…</a:t>
            </a:r>
          </a:p>
          <a:p>
            <a:pPr>
              <a:defRPr/>
            </a:pPr>
            <a:r>
              <a:rPr lang="en-GB" altLang="en-US">
                <a:solidFill>
                  <a:schemeClr val="accent1">
                    <a:lumMod val="75000"/>
                  </a:schemeClr>
                </a:solidFill>
                <a:latin typeface="Arial" panose="020B0604020202020204" pitchFamily="34" charset="0"/>
              </a:rPr>
              <a:t>Jones (year) claims that …</a:t>
            </a:r>
          </a:p>
          <a:p>
            <a:pPr>
              <a:defRPr/>
            </a:pPr>
            <a:r>
              <a:rPr lang="en-GB" altLang="en-US">
                <a:solidFill>
                  <a:schemeClr val="accent1">
                    <a:lumMod val="75000"/>
                  </a:schemeClr>
                </a:solidFill>
                <a:latin typeface="Arial" panose="020B0604020202020204" pitchFamily="34" charset="0"/>
              </a:rPr>
              <a:t>Jones (year) suggests that…</a:t>
            </a:r>
          </a:p>
          <a:p>
            <a:endParaRPr lang="en-GB"/>
          </a:p>
        </p:txBody>
      </p:sp>
    </p:spTree>
    <p:extLst>
      <p:ext uri="{BB962C8B-B14F-4D97-AF65-F5344CB8AC3E}">
        <p14:creationId xmlns:p14="http://schemas.microsoft.com/office/powerpoint/2010/main" val="977634635"/>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3C8DA-AD97-B357-306B-3F5DA2F68B94}"/>
              </a:ext>
            </a:extLst>
          </p:cNvPr>
          <p:cNvSpPr>
            <a:spLocks noGrp="1"/>
          </p:cNvSpPr>
          <p:nvPr>
            <p:ph type="title"/>
          </p:nvPr>
        </p:nvSpPr>
        <p:spPr/>
        <p:txBody>
          <a:bodyPr/>
          <a:lstStyle/>
          <a:p>
            <a:pPr algn="ctr"/>
            <a:r>
              <a:rPr lang="cy-GB" altLang="cy-GB" sz="4400" kern="0">
                <a:solidFill>
                  <a:srgbClr val="000000"/>
                </a:solidFill>
                <a:latin typeface="Arial" panose="020B0604020202020204" pitchFamily="34" charset="0"/>
                <a:ea typeface="ＭＳ Ｐゴシック" charset="-128"/>
              </a:rPr>
              <a:t>Aralleirio (uniongyrchol </a:t>
            </a:r>
            <a:br>
              <a:rPr lang="cy-GB" altLang="cy-GB" sz="4400" kern="0">
                <a:solidFill>
                  <a:srgbClr val="000000"/>
                </a:solidFill>
                <a:latin typeface="Arial" panose="020B0604020202020204" pitchFamily="34" charset="0"/>
                <a:ea typeface="ＭＳ Ｐゴシック" charset="-128"/>
              </a:rPr>
            </a:br>
            <a:r>
              <a:rPr lang="cy-GB" altLang="cy-GB" sz="4400" kern="0">
                <a:solidFill>
                  <a:schemeClr val="accent1">
                    <a:lumMod val="75000"/>
                  </a:schemeClr>
                </a:solidFill>
                <a:latin typeface="Arial" panose="020B0604020202020204" pitchFamily="34" charset="0"/>
                <a:ea typeface="ＭＳ Ｐゴシック" charset="-128"/>
              </a:rPr>
              <a:t>Paraphrasing (</a:t>
            </a:r>
            <a:r>
              <a:rPr lang="cy-GB" altLang="cy-GB" sz="4400" kern="0" err="1">
                <a:solidFill>
                  <a:schemeClr val="accent1">
                    <a:lumMod val="75000"/>
                  </a:schemeClr>
                </a:solidFill>
                <a:latin typeface="Arial" panose="020B0604020202020204" pitchFamily="34" charset="0"/>
                <a:ea typeface="ＭＳ Ｐゴシック" charset="-128"/>
              </a:rPr>
              <a:t>Directly</a:t>
            </a:r>
            <a:r>
              <a:rPr lang="cy-GB" altLang="cy-GB" sz="4400" kern="0">
                <a:solidFill>
                  <a:schemeClr val="accent1">
                    <a:lumMod val="75000"/>
                  </a:schemeClr>
                </a:solidFill>
                <a:latin typeface="Arial" panose="020B0604020202020204" pitchFamily="34" charset="0"/>
                <a:ea typeface="ＭＳ Ｐゴシック" charset="-128"/>
              </a:rPr>
              <a:t> </a:t>
            </a:r>
            <a:r>
              <a:rPr lang="cy-GB" altLang="cy-GB" sz="4400" kern="0" err="1">
                <a:solidFill>
                  <a:schemeClr val="accent1">
                    <a:lumMod val="75000"/>
                  </a:schemeClr>
                </a:solidFill>
                <a:latin typeface="Arial" panose="020B0604020202020204" pitchFamily="34" charset="0"/>
                <a:ea typeface="ＭＳ Ｐゴシック" charset="-128"/>
              </a:rPr>
              <a:t>in</a:t>
            </a:r>
            <a:r>
              <a:rPr lang="cy-GB" altLang="cy-GB" sz="4400" kern="0">
                <a:solidFill>
                  <a:schemeClr val="accent1">
                    <a:lumMod val="75000"/>
                  </a:schemeClr>
                </a:solidFill>
                <a:latin typeface="Arial" panose="020B0604020202020204" pitchFamily="34" charset="0"/>
                <a:ea typeface="ＭＳ Ｐゴシック" charset="-128"/>
              </a:rPr>
              <a:t> </a:t>
            </a:r>
            <a:r>
              <a:rPr lang="cy-GB" altLang="cy-GB" sz="4400" kern="0" err="1">
                <a:solidFill>
                  <a:schemeClr val="accent1">
                    <a:lumMod val="75000"/>
                  </a:schemeClr>
                </a:solidFill>
                <a:latin typeface="Arial" panose="020B0604020202020204" pitchFamily="34" charset="0"/>
                <a:ea typeface="ＭＳ Ｐゴシック" charset="-128"/>
              </a:rPr>
              <a:t>text</a:t>
            </a:r>
            <a:r>
              <a:rPr lang="cy-GB" altLang="cy-GB" sz="4400" kern="0">
                <a:solidFill>
                  <a:schemeClr val="accent1">
                    <a:lumMod val="75000"/>
                  </a:schemeClr>
                </a:solidFill>
                <a:latin typeface="Arial" panose="020B0604020202020204" pitchFamily="34" charset="0"/>
                <a:ea typeface="ＭＳ Ｐゴシック" charset="-128"/>
              </a:rPr>
              <a: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73BF602A-9110-9D08-637C-24824E740323}"/>
              </a:ext>
            </a:extLst>
          </p:cNvPr>
          <p:cNvSpPr>
            <a:spLocks noGrp="1"/>
          </p:cNvSpPr>
          <p:nvPr>
            <p:ph idx="1"/>
          </p:nvPr>
        </p:nvSpPr>
        <p:spPr>
          <a:xfrm>
            <a:off x="358219" y="1967552"/>
            <a:ext cx="5504974" cy="3575934"/>
          </a:xfrm>
        </p:spPr>
        <p:txBody>
          <a:bodyPr>
            <a:normAutofit fontScale="92500" lnSpcReduction="10000"/>
          </a:bodyPr>
          <a:lstStyle/>
          <a:p>
            <a:pPr marL="0" indent="0">
              <a:buNone/>
              <a:defRPr/>
            </a:pPr>
            <a:r>
              <a:rPr lang="cy-GB" altLang="cy-GB" sz="3000" kern="0">
                <a:solidFill>
                  <a:srgbClr val="000000"/>
                </a:solidFill>
                <a:latin typeface="Arial" panose="020B0604020202020204" pitchFamily="34" charset="0"/>
                <a:ea typeface="ＭＳ Ｐゴシック" charset="-128"/>
              </a:rPr>
              <a:t>Awgryma Jones (2008) fod chwarae yn yr awyr agored yn rhoi sgiliau cymdeithasol pwysig i blant.</a:t>
            </a:r>
          </a:p>
          <a:p>
            <a:pPr marL="0" indent="0">
              <a:buNone/>
              <a:defRPr/>
            </a:pPr>
            <a:endParaRPr lang="cy-GB" altLang="cy-GB" sz="3000" kern="0">
              <a:solidFill>
                <a:srgbClr val="000000"/>
              </a:solidFill>
              <a:latin typeface="Arial" panose="020B0604020202020204" pitchFamily="34" charset="0"/>
              <a:ea typeface="ＭＳ Ｐゴシック" charset="-128"/>
            </a:endParaRPr>
          </a:p>
          <a:p>
            <a:pPr marL="0" indent="0">
              <a:buNone/>
              <a:defRPr/>
            </a:pPr>
            <a:r>
              <a:rPr lang="cy-GB" altLang="cy-GB" sz="3000" kern="0">
                <a:solidFill>
                  <a:srgbClr val="000000"/>
                </a:solidFill>
                <a:latin typeface="Arial" panose="020B0604020202020204" pitchFamily="34" charset="0"/>
                <a:ea typeface="ＭＳ Ｐゴシック" charset="-128"/>
              </a:rPr>
              <a:t>Mae chwarae yn yr awyr agored yn darparu nifer o sgiliau cymdeithasol pwysig. Cefnogir y farn hon gan Jones (2008).</a:t>
            </a:r>
          </a:p>
          <a:p>
            <a:pPr marL="0" indent="0">
              <a:buNone/>
            </a:pPr>
            <a:endParaRPr lang="en-GB"/>
          </a:p>
        </p:txBody>
      </p:sp>
      <p:sp>
        <p:nvSpPr>
          <p:cNvPr id="4" name="Content Placeholder 2">
            <a:extLst>
              <a:ext uri="{FF2B5EF4-FFF2-40B4-BE49-F238E27FC236}">
                <a16:creationId xmlns:a16="http://schemas.microsoft.com/office/drawing/2014/main" id="{F727A109-0DFF-D0A6-ADD8-ED006C731A80}"/>
              </a:ext>
            </a:extLst>
          </p:cNvPr>
          <p:cNvSpPr txBox="1">
            <a:spLocks/>
          </p:cNvSpPr>
          <p:nvPr/>
        </p:nvSpPr>
        <p:spPr>
          <a:xfrm>
            <a:off x="6328808" y="1967552"/>
            <a:ext cx="5863192" cy="385491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cy-GB" altLang="cy-GB" kern="0">
                <a:solidFill>
                  <a:schemeClr val="accent1">
                    <a:lumMod val="75000"/>
                  </a:schemeClr>
                </a:solidFill>
                <a:latin typeface="Arial" panose="020B0604020202020204" pitchFamily="34" charset="0"/>
                <a:ea typeface="ＭＳ Ｐゴシック" charset="-128"/>
              </a:rPr>
              <a:t>Jones (2008) </a:t>
            </a:r>
            <a:r>
              <a:rPr lang="cy-GB" altLang="cy-GB" kern="0" err="1">
                <a:solidFill>
                  <a:schemeClr val="accent1">
                    <a:lumMod val="75000"/>
                  </a:schemeClr>
                </a:solidFill>
                <a:latin typeface="Arial" panose="020B0604020202020204" pitchFamily="34" charset="0"/>
                <a:ea typeface="ＭＳ Ｐゴシック" charset="-128"/>
              </a:rPr>
              <a:t>suggests</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that</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outdoor</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play</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provides</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children</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with</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important</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social</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skills</a:t>
            </a:r>
            <a:r>
              <a:rPr lang="cy-GB" altLang="cy-GB" kern="0">
                <a:solidFill>
                  <a:schemeClr val="accent1">
                    <a:lumMod val="75000"/>
                  </a:schemeClr>
                </a:solidFill>
                <a:latin typeface="Arial" panose="020B0604020202020204" pitchFamily="34" charset="0"/>
                <a:ea typeface="ＭＳ Ｐゴシック" charset="-128"/>
              </a:rPr>
              <a:t>.</a:t>
            </a:r>
          </a:p>
          <a:p>
            <a:pPr marL="0" indent="0">
              <a:buFont typeface="Arial" panose="020B0604020202020204" pitchFamily="34" charset="0"/>
              <a:buNone/>
              <a:defRPr/>
            </a:pPr>
            <a:endParaRPr lang="cy-GB" altLang="cy-GB" kern="0">
              <a:solidFill>
                <a:schemeClr val="accent1">
                  <a:lumMod val="75000"/>
                </a:schemeClr>
              </a:solidFill>
              <a:latin typeface="Arial" panose="020B0604020202020204" pitchFamily="34" charset="0"/>
              <a:ea typeface="ＭＳ Ｐゴシック" charset="-128"/>
            </a:endParaRPr>
          </a:p>
          <a:p>
            <a:pPr marL="0" indent="0">
              <a:buFont typeface="Arial" panose="020B0604020202020204" pitchFamily="34" charset="0"/>
              <a:buNone/>
              <a:defRPr/>
            </a:pPr>
            <a:r>
              <a:rPr lang="cy-GB" altLang="cy-GB" kern="0" err="1">
                <a:solidFill>
                  <a:schemeClr val="accent1">
                    <a:lumMod val="75000"/>
                  </a:schemeClr>
                </a:solidFill>
                <a:latin typeface="Arial" panose="020B0604020202020204" pitchFamily="34" charset="0"/>
                <a:ea typeface="ＭＳ Ｐゴシック" charset="-128"/>
              </a:rPr>
              <a:t>Outdoor</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play</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provides</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several</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important</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social</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skills</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This</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view</a:t>
            </a:r>
            <a:r>
              <a:rPr lang="cy-GB" altLang="cy-GB" kern="0">
                <a:solidFill>
                  <a:schemeClr val="accent1">
                    <a:lumMod val="75000"/>
                  </a:schemeClr>
                </a:solidFill>
                <a:latin typeface="Arial" panose="020B0604020202020204" pitchFamily="34" charset="0"/>
                <a:ea typeface="ＭＳ Ｐゴシック" charset="-128"/>
              </a:rPr>
              <a:t> is </a:t>
            </a:r>
            <a:r>
              <a:rPr lang="cy-GB" altLang="cy-GB" kern="0" err="1">
                <a:solidFill>
                  <a:schemeClr val="accent1">
                    <a:lumMod val="75000"/>
                  </a:schemeClr>
                </a:solidFill>
                <a:latin typeface="Arial" panose="020B0604020202020204" pitchFamily="34" charset="0"/>
                <a:ea typeface="ＭＳ Ｐゴシック" charset="-128"/>
              </a:rPr>
              <a:t>supported</a:t>
            </a:r>
            <a:r>
              <a:rPr lang="cy-GB" altLang="cy-GB" kern="0">
                <a:solidFill>
                  <a:schemeClr val="accent1">
                    <a:lumMod val="75000"/>
                  </a:schemeClr>
                </a:solidFill>
                <a:latin typeface="Arial" panose="020B0604020202020204" pitchFamily="34" charset="0"/>
                <a:ea typeface="ＭＳ Ｐゴシック" charset="-128"/>
              </a:rPr>
              <a:t> by Jones (2008).</a:t>
            </a:r>
          </a:p>
          <a:p>
            <a:pPr>
              <a:defRPr/>
            </a:pPr>
            <a:endParaRPr lang="en-GB"/>
          </a:p>
        </p:txBody>
      </p:sp>
    </p:spTree>
    <p:extLst>
      <p:ext uri="{BB962C8B-B14F-4D97-AF65-F5344CB8AC3E}">
        <p14:creationId xmlns:p14="http://schemas.microsoft.com/office/powerpoint/2010/main" val="614945760"/>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A60B1-C664-50D4-4AB4-B9B3B2A21B0E}"/>
              </a:ext>
            </a:extLst>
          </p:cNvPr>
          <p:cNvSpPr>
            <a:spLocks noGrp="1"/>
          </p:cNvSpPr>
          <p:nvPr>
            <p:ph type="title"/>
          </p:nvPr>
        </p:nvSpPr>
        <p:spPr/>
        <p:txBody>
          <a:bodyPr/>
          <a:lstStyle/>
          <a:p>
            <a:pPr algn="ctr"/>
            <a:r>
              <a:rPr lang="cy-GB" altLang="cy-GB" sz="4400" kern="0">
                <a:solidFill>
                  <a:srgbClr val="000000"/>
                </a:solidFill>
                <a:latin typeface="Arial" panose="020B0604020202020204" pitchFamily="34" charset="0"/>
              </a:rPr>
              <a:t>Aralleirio (anuniongyrchol yn y testun)</a:t>
            </a:r>
            <a:br>
              <a:rPr lang="cy-GB" altLang="cy-GB" sz="4400" kern="0">
                <a:solidFill>
                  <a:srgbClr val="000000"/>
                </a:solidFill>
                <a:latin typeface="Arial" panose="020B0604020202020204" pitchFamily="34" charset="0"/>
              </a:rPr>
            </a:br>
            <a:r>
              <a:rPr lang="cy-GB" altLang="cy-GB" sz="4400" kern="0">
                <a:solidFill>
                  <a:schemeClr val="accent1">
                    <a:lumMod val="75000"/>
                  </a:schemeClr>
                </a:solidFill>
                <a:latin typeface="Arial" panose="020B0604020202020204" pitchFamily="34" charset="0"/>
              </a:rPr>
              <a:t>Paraphrasing (</a:t>
            </a:r>
            <a:r>
              <a:rPr lang="cy-GB" altLang="cy-GB" sz="4400" kern="0" err="1">
                <a:solidFill>
                  <a:schemeClr val="accent1">
                    <a:lumMod val="75000"/>
                  </a:schemeClr>
                </a:solidFill>
                <a:latin typeface="Arial" panose="020B0604020202020204" pitchFamily="34" charset="0"/>
              </a:rPr>
              <a:t>Indirectly</a:t>
            </a:r>
            <a:r>
              <a:rPr lang="cy-GB" altLang="cy-GB" sz="4400" kern="0">
                <a:solidFill>
                  <a:schemeClr val="accent1">
                    <a:lumMod val="75000"/>
                  </a:schemeClr>
                </a:solidFill>
                <a:latin typeface="Arial" panose="020B0604020202020204" pitchFamily="34" charset="0"/>
              </a:rPr>
              <a:t> </a:t>
            </a:r>
            <a:r>
              <a:rPr lang="cy-GB" altLang="cy-GB" sz="4400" kern="0" err="1">
                <a:solidFill>
                  <a:schemeClr val="accent1">
                    <a:lumMod val="75000"/>
                  </a:schemeClr>
                </a:solidFill>
                <a:latin typeface="Arial" panose="020B0604020202020204" pitchFamily="34" charset="0"/>
              </a:rPr>
              <a:t>in</a:t>
            </a:r>
            <a:r>
              <a:rPr lang="cy-GB" altLang="cy-GB" sz="4400" kern="0">
                <a:solidFill>
                  <a:schemeClr val="accent1">
                    <a:lumMod val="75000"/>
                  </a:schemeClr>
                </a:solidFill>
                <a:latin typeface="Arial" panose="020B0604020202020204" pitchFamily="34" charset="0"/>
              </a:rPr>
              <a:t> </a:t>
            </a:r>
            <a:r>
              <a:rPr lang="cy-GB" altLang="cy-GB" sz="4400" kern="0" err="1">
                <a:solidFill>
                  <a:schemeClr val="accent1">
                    <a:lumMod val="75000"/>
                  </a:schemeClr>
                </a:solidFill>
                <a:latin typeface="Arial" panose="020B0604020202020204" pitchFamily="34" charset="0"/>
              </a:rPr>
              <a:t>text</a:t>
            </a:r>
            <a:r>
              <a:rPr lang="cy-GB" altLang="cy-GB" sz="4400" kern="0">
                <a:solidFill>
                  <a:schemeClr val="accent1">
                    <a:lumMod val="75000"/>
                  </a:schemeClr>
                </a:solidFill>
                <a:latin typeface="Arial" panose="020B0604020202020204" pitchFamily="34" charset="0"/>
              </a:rPr>
              <a: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B73AFE4A-C848-0B84-7C3B-1A28629CD4AE}"/>
              </a:ext>
            </a:extLst>
          </p:cNvPr>
          <p:cNvSpPr>
            <a:spLocks noGrp="1"/>
          </p:cNvSpPr>
          <p:nvPr>
            <p:ph idx="1"/>
          </p:nvPr>
        </p:nvSpPr>
        <p:spPr>
          <a:xfrm>
            <a:off x="1025787" y="2377827"/>
            <a:ext cx="4084755" cy="3575934"/>
          </a:xfrm>
        </p:spPr>
        <p:txBody>
          <a:bodyPr/>
          <a:lstStyle/>
          <a:p>
            <a:pPr marL="0" indent="0">
              <a:buNone/>
            </a:pPr>
            <a:r>
              <a:rPr lang="cy-GB" altLang="cy-GB" sz="2800" kern="0">
                <a:solidFill>
                  <a:srgbClr val="000000"/>
                </a:solidFill>
                <a:latin typeface="Arial" panose="020B0604020202020204" pitchFamily="34" charset="0"/>
              </a:rPr>
              <a:t>Mae chwarae yn yr awyr agored yn rhoi nifer o sgiliau cymdeithasol pwysig i blant (Jones, 2008). </a:t>
            </a:r>
          </a:p>
          <a:p>
            <a:pPr marL="0" indent="0">
              <a:buNone/>
            </a:pPr>
            <a:endParaRPr lang="en-GB"/>
          </a:p>
        </p:txBody>
      </p:sp>
      <p:sp>
        <p:nvSpPr>
          <p:cNvPr id="5" name="TextBox 4">
            <a:extLst>
              <a:ext uri="{FF2B5EF4-FFF2-40B4-BE49-F238E27FC236}">
                <a16:creationId xmlns:a16="http://schemas.microsoft.com/office/drawing/2014/main" id="{ED72DBB4-826D-DECE-C890-B8C2FBBACC0D}"/>
              </a:ext>
            </a:extLst>
          </p:cNvPr>
          <p:cNvSpPr txBox="1"/>
          <p:nvPr/>
        </p:nvSpPr>
        <p:spPr>
          <a:xfrm>
            <a:off x="6681291" y="2349912"/>
            <a:ext cx="4621086" cy="1815882"/>
          </a:xfrm>
          <a:prstGeom prst="rect">
            <a:avLst/>
          </a:prstGeom>
          <a:noFill/>
        </p:spPr>
        <p:txBody>
          <a:bodyPr wrap="square">
            <a:spAutoFit/>
          </a:bodyPr>
          <a:lstStyle/>
          <a:p>
            <a:pPr marL="0" indent="0">
              <a:buNone/>
              <a:defRPr/>
            </a:pPr>
            <a:r>
              <a:rPr lang="en-GB" altLang="cy-GB" sz="2800" kern="0">
                <a:solidFill>
                  <a:schemeClr val="accent1">
                    <a:lumMod val="75000"/>
                  </a:schemeClr>
                </a:solidFill>
                <a:latin typeface="Arial" panose="020B0604020202020204" pitchFamily="34" charset="0"/>
              </a:rPr>
              <a:t>Outdoor play provides children with several important social skills (Jones, 2008). </a:t>
            </a:r>
            <a:endParaRPr lang="cy-GB" altLang="cy-GB" sz="2800" kern="0">
              <a:solidFill>
                <a:schemeClr val="accent1">
                  <a:lumMod val="75000"/>
                </a:schemeClr>
              </a:solidFill>
              <a:latin typeface="Arial" panose="020B0604020202020204" pitchFamily="34" charset="0"/>
            </a:endParaRPr>
          </a:p>
        </p:txBody>
      </p:sp>
    </p:spTree>
    <p:extLst>
      <p:ext uri="{BB962C8B-B14F-4D97-AF65-F5344CB8AC3E}">
        <p14:creationId xmlns:p14="http://schemas.microsoft.com/office/powerpoint/2010/main" val="3479295697"/>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33054-C331-B44C-A731-AA52D2AEF5E2}"/>
              </a:ext>
            </a:extLst>
          </p:cNvPr>
          <p:cNvSpPr>
            <a:spLocks noGrp="1"/>
          </p:cNvSpPr>
          <p:nvPr>
            <p:ph type="title"/>
          </p:nvPr>
        </p:nvSpPr>
        <p:spPr/>
        <p:txBody>
          <a:bodyPr/>
          <a:lstStyle/>
          <a:p>
            <a:pPr algn="ctr"/>
            <a:r>
              <a:rPr lang="cy-GB" altLang="cy-GB" sz="4400" kern="0">
                <a:solidFill>
                  <a:srgbClr val="000000"/>
                </a:solidFill>
                <a:latin typeface="Arial" panose="020B0604020202020204" pitchFamily="34" charset="0"/>
                <a:ea typeface="ＭＳ Ｐゴシック" charset="-128"/>
              </a:rPr>
              <a:t>Rhestr cyfeirnodi</a:t>
            </a:r>
            <a:br>
              <a:rPr lang="cy-GB" altLang="cy-GB" sz="4400" kern="0">
                <a:solidFill>
                  <a:srgbClr val="000000"/>
                </a:solidFill>
                <a:latin typeface="Arial" panose="020B0604020202020204" pitchFamily="34" charset="0"/>
                <a:ea typeface="ＭＳ Ｐゴシック" charset="-128"/>
              </a:rPr>
            </a:br>
            <a:r>
              <a:rPr lang="cy-GB" altLang="cy-GB" sz="4400" kern="0" err="1">
                <a:solidFill>
                  <a:schemeClr val="accent1">
                    <a:lumMod val="75000"/>
                  </a:schemeClr>
                </a:solidFill>
                <a:latin typeface="Arial" panose="020B0604020202020204" pitchFamily="34" charset="0"/>
                <a:ea typeface="ＭＳ Ｐゴシック" charset="-128"/>
              </a:rPr>
              <a:t>Reference</a:t>
            </a:r>
            <a:r>
              <a:rPr lang="cy-GB" altLang="cy-GB" sz="4400" kern="0">
                <a:solidFill>
                  <a:schemeClr val="accent1">
                    <a:lumMod val="75000"/>
                  </a:schemeClr>
                </a:solidFill>
                <a:latin typeface="Arial" panose="020B0604020202020204" pitchFamily="34" charset="0"/>
                <a:ea typeface="ＭＳ Ｐゴシック" charset="-128"/>
              </a:rPr>
              <a:t> </a:t>
            </a:r>
            <a:r>
              <a:rPr lang="cy-GB" altLang="cy-GB" sz="4400" kern="0" err="1">
                <a:solidFill>
                  <a:schemeClr val="accent1">
                    <a:lumMod val="75000"/>
                  </a:schemeClr>
                </a:solidFill>
                <a:latin typeface="Arial" panose="020B0604020202020204" pitchFamily="34" charset="0"/>
                <a:ea typeface="ＭＳ Ｐゴシック" charset="-128"/>
              </a:rPr>
              <a:t>list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693CB94E-975F-0F89-F840-9667C1419073}"/>
              </a:ext>
            </a:extLst>
          </p:cNvPr>
          <p:cNvSpPr>
            <a:spLocks noGrp="1"/>
          </p:cNvSpPr>
          <p:nvPr>
            <p:ph idx="1"/>
          </p:nvPr>
        </p:nvSpPr>
        <p:spPr>
          <a:xfrm>
            <a:off x="6488138" y="2179044"/>
            <a:ext cx="5607560" cy="3575934"/>
          </a:xfrm>
        </p:spPr>
        <p:txBody>
          <a:bodyPr>
            <a:normAutofit fontScale="92500" lnSpcReduction="20000"/>
          </a:bodyPr>
          <a:lstStyle/>
          <a:p>
            <a:pPr>
              <a:defRPr/>
            </a:pPr>
            <a:r>
              <a:rPr lang="en-US" sz="2800">
                <a:solidFill>
                  <a:schemeClr val="accent1">
                    <a:lumMod val="75000"/>
                  </a:schemeClr>
                </a:solidFill>
                <a:latin typeface="Arial" panose="020B0604020202020204" pitchFamily="34" charset="0"/>
              </a:rPr>
              <a:t>To be submitted with every assignment</a:t>
            </a:r>
          </a:p>
          <a:p>
            <a:pPr>
              <a:defRPr/>
            </a:pPr>
            <a:r>
              <a:rPr lang="en-US" sz="2800">
                <a:solidFill>
                  <a:schemeClr val="accent1">
                    <a:lumMod val="75000"/>
                  </a:schemeClr>
                </a:solidFill>
                <a:latin typeface="Arial" panose="020B0604020202020204" pitchFamily="34" charset="0"/>
              </a:rPr>
              <a:t>All sources included within your assignment</a:t>
            </a:r>
          </a:p>
          <a:p>
            <a:pPr>
              <a:defRPr/>
            </a:pPr>
            <a:r>
              <a:rPr lang="en-US" sz="2800">
                <a:solidFill>
                  <a:schemeClr val="accent1">
                    <a:lumMod val="75000"/>
                  </a:schemeClr>
                </a:solidFill>
                <a:latin typeface="Arial" panose="020B0604020202020204" pitchFamily="34" charset="0"/>
              </a:rPr>
              <a:t>Alphabetical order</a:t>
            </a:r>
          </a:p>
          <a:p>
            <a:pPr>
              <a:defRPr/>
            </a:pPr>
            <a:r>
              <a:rPr lang="en-US" sz="2800">
                <a:solidFill>
                  <a:schemeClr val="accent1">
                    <a:lumMod val="75000"/>
                  </a:schemeClr>
                </a:solidFill>
                <a:latin typeface="Arial" panose="020B0604020202020204" pitchFamily="34" charset="0"/>
              </a:rPr>
              <a:t>Sources should not be numbered</a:t>
            </a:r>
          </a:p>
          <a:p>
            <a:pPr>
              <a:defRPr/>
            </a:pPr>
            <a:r>
              <a:rPr lang="en-US" sz="2800">
                <a:solidFill>
                  <a:schemeClr val="accent1">
                    <a:lumMod val="75000"/>
                  </a:schemeClr>
                </a:solidFill>
                <a:latin typeface="Arial" panose="020B0604020202020204" pitchFamily="34" charset="0"/>
              </a:rPr>
              <a:t>Do not use bullet points</a:t>
            </a:r>
          </a:p>
          <a:p>
            <a:pPr>
              <a:defRPr/>
            </a:pPr>
            <a:r>
              <a:rPr lang="en-US" sz="2800">
                <a:solidFill>
                  <a:schemeClr val="accent1">
                    <a:lumMod val="75000"/>
                  </a:schemeClr>
                </a:solidFill>
                <a:latin typeface="Arial" panose="020B0604020202020204" pitchFamily="34" charset="0"/>
              </a:rPr>
              <a:t>Follow guidance in UWTSD Harvard referencing handbook</a:t>
            </a:r>
            <a:endParaRPr lang="en-GB" sz="2800">
              <a:solidFill>
                <a:schemeClr val="accent1">
                  <a:lumMod val="75000"/>
                </a:schemeClr>
              </a:solidFill>
              <a:latin typeface="Arial" panose="020B0604020202020204" pitchFamily="34" charset="0"/>
            </a:endParaRPr>
          </a:p>
          <a:p>
            <a:pPr marL="0" indent="0">
              <a:buNone/>
            </a:pPr>
            <a:endParaRPr lang="en-GB"/>
          </a:p>
        </p:txBody>
      </p:sp>
      <p:sp>
        <p:nvSpPr>
          <p:cNvPr id="6" name="Content Placeholder 2">
            <a:extLst>
              <a:ext uri="{FF2B5EF4-FFF2-40B4-BE49-F238E27FC236}">
                <a16:creationId xmlns:a16="http://schemas.microsoft.com/office/drawing/2014/main" id="{F00614DF-2067-E559-21CA-921528FF43B6}"/>
              </a:ext>
            </a:extLst>
          </p:cNvPr>
          <p:cNvSpPr txBox="1">
            <a:spLocks/>
          </p:cNvSpPr>
          <p:nvPr/>
        </p:nvSpPr>
        <p:spPr>
          <a:xfrm>
            <a:off x="96302" y="2179044"/>
            <a:ext cx="5704248" cy="3575934"/>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defRPr/>
            </a:pPr>
            <a:r>
              <a:rPr lang="cy-GB" sz="2800">
                <a:latin typeface="Arial" panose="020B0604020202020204" pitchFamily="34" charset="0"/>
              </a:rPr>
              <a:t>I'w gyflwyno gyda phob aseiniad</a:t>
            </a:r>
          </a:p>
          <a:p>
            <a:pPr>
              <a:buFontTx/>
              <a:buChar char="•"/>
              <a:defRPr/>
            </a:pPr>
            <a:r>
              <a:rPr lang="cy-GB" sz="2800">
                <a:latin typeface="Arial" panose="020B0604020202020204" pitchFamily="34" charset="0"/>
              </a:rPr>
              <a:t>Pob ffynhonnell wedi'i chynnwys yn eich aseiniad</a:t>
            </a:r>
          </a:p>
          <a:p>
            <a:pPr>
              <a:buFontTx/>
              <a:buChar char="•"/>
              <a:defRPr/>
            </a:pPr>
            <a:r>
              <a:rPr lang="cy-GB" sz="2800">
                <a:latin typeface="Arial" panose="020B0604020202020204" pitchFamily="34" charset="0"/>
              </a:rPr>
              <a:t>Trefn yr wyddor</a:t>
            </a:r>
          </a:p>
          <a:p>
            <a:pPr>
              <a:buFontTx/>
              <a:buChar char="•"/>
              <a:defRPr/>
            </a:pPr>
            <a:r>
              <a:rPr lang="cy-GB" sz="2800">
                <a:latin typeface="Arial" panose="020B0604020202020204" pitchFamily="34" charset="0"/>
              </a:rPr>
              <a:t>Ni ddylid rhifo ffynonellau</a:t>
            </a:r>
          </a:p>
          <a:p>
            <a:pPr>
              <a:buFontTx/>
              <a:buChar char="•"/>
              <a:defRPr/>
            </a:pPr>
            <a:r>
              <a:rPr lang="cy-GB" sz="2800">
                <a:latin typeface="Arial" panose="020B0604020202020204" pitchFamily="34" charset="0"/>
              </a:rPr>
              <a:t>Peidiwch â defnyddio pwyntiau bwled</a:t>
            </a:r>
          </a:p>
          <a:p>
            <a:pPr>
              <a:buFontTx/>
              <a:buChar char="•"/>
              <a:defRPr/>
            </a:pPr>
            <a:r>
              <a:rPr lang="cy-GB" sz="2800">
                <a:latin typeface="Arial" panose="020B0604020202020204" pitchFamily="34" charset="0"/>
              </a:rPr>
              <a:t>Dilynwch y canllawiau sydd yn llawlyfr cyfeirio PCYDDS </a:t>
            </a:r>
            <a:r>
              <a:rPr lang="cy-GB" sz="2800" err="1">
                <a:latin typeface="Arial" panose="020B0604020202020204" pitchFamily="34" charset="0"/>
              </a:rPr>
              <a:t>Harvard</a:t>
            </a:r>
            <a:endParaRPr lang="cy-GB" sz="2800">
              <a:latin typeface="Arial" panose="020B0604020202020204" pitchFamily="34" charset="0"/>
            </a:endParaRPr>
          </a:p>
        </p:txBody>
      </p:sp>
    </p:spTree>
    <p:extLst>
      <p:ext uri="{BB962C8B-B14F-4D97-AF65-F5344CB8AC3E}">
        <p14:creationId xmlns:p14="http://schemas.microsoft.com/office/powerpoint/2010/main" val="1773403131"/>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EB619-A951-0586-953F-1B9DB0480225}"/>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Gwallau</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Cyffredin</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Common Errors</a:t>
            </a:r>
          </a:p>
        </p:txBody>
      </p:sp>
      <p:pic>
        <p:nvPicPr>
          <p:cNvPr id="17410" name="Picture 2">
            <a:extLst>
              <a:ext uri="{FF2B5EF4-FFF2-40B4-BE49-F238E27FC236}">
                <a16:creationId xmlns:a16="http://schemas.microsoft.com/office/drawing/2014/main" id="{424C448B-1342-6A43-7F94-0A3999AFFB84}"/>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6861" y="1735209"/>
            <a:ext cx="5084480" cy="2847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138096"/>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BC5FAC-7957-474B-5C8A-1FE24A2E3DD7}"/>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Cefnogaeth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Llyfyrgell</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Library Support</a:t>
            </a:r>
          </a:p>
        </p:txBody>
      </p:sp>
      <p:pic>
        <p:nvPicPr>
          <p:cNvPr id="5" name="Content Placeholder 4">
            <a:hlinkClick r:id="rId3"/>
            <a:extLst>
              <a:ext uri="{FF2B5EF4-FFF2-40B4-BE49-F238E27FC236}">
                <a16:creationId xmlns:a16="http://schemas.microsoft.com/office/drawing/2014/main" id="{04107624-C741-C428-D154-78EB0FC75D56}"/>
              </a:ext>
            </a:extLst>
          </p:cNvPr>
          <p:cNvPicPr>
            <a:picLocks noGrp="1" noChangeAspect="1"/>
          </p:cNvPicPr>
          <p:nvPr>
            <p:ph idx="1"/>
          </p:nvPr>
        </p:nvPicPr>
        <p:blipFill>
          <a:blip r:embed="rId4"/>
          <a:stretch>
            <a:fillRect/>
          </a:stretch>
        </p:blipFill>
        <p:spPr>
          <a:xfrm>
            <a:off x="2788045" y="1825625"/>
            <a:ext cx="6622259" cy="3576638"/>
          </a:xfrm>
        </p:spPr>
      </p:pic>
    </p:spTree>
    <p:extLst>
      <p:ext uri="{BB962C8B-B14F-4D97-AF65-F5344CB8AC3E}">
        <p14:creationId xmlns:p14="http://schemas.microsoft.com/office/powerpoint/2010/main" val="227420925"/>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9D205-9B43-E0BD-9B8F-2075C3979778}"/>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Cyfeiriadau</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4A3D2400-6BF5-223C-F90D-9F8F9243309E}"/>
              </a:ext>
            </a:extLst>
          </p:cNvPr>
          <p:cNvSpPr>
            <a:spLocks noGrp="1"/>
          </p:cNvSpPr>
          <p:nvPr>
            <p:ph idx="1"/>
          </p:nvPr>
        </p:nvSpPr>
        <p:spPr/>
        <p:txBody>
          <a:bodyPr vert="horz" lIns="91440" tIns="45720" rIns="91440" bIns="45720" rtlCol="0" anchor="t">
            <a:normAutofit fontScale="92500" lnSpcReduction="20000"/>
          </a:bodyPr>
          <a:lstStyle/>
          <a:p>
            <a:pPr marL="0" indent="0">
              <a:buNone/>
              <a:defRPr/>
            </a:pPr>
            <a:r>
              <a:rPr lang="cy-GB" altLang="en-US" sz="2400" dirty="0">
                <a:latin typeface="Arial"/>
                <a:cs typeface="Arial"/>
              </a:rPr>
              <a:t>Burns, A. (2011) </a:t>
            </a:r>
            <a:r>
              <a:rPr lang="cy-GB" altLang="en-US" sz="2400" dirty="0" err="1">
                <a:latin typeface="Arial"/>
                <a:cs typeface="Arial"/>
              </a:rPr>
              <a:t>Personal</a:t>
            </a:r>
            <a:r>
              <a:rPr lang="cy-GB" altLang="en-US" sz="2400" dirty="0">
                <a:latin typeface="Arial"/>
                <a:cs typeface="Arial"/>
              </a:rPr>
              <a:t> </a:t>
            </a:r>
            <a:r>
              <a:rPr lang="cy-GB" altLang="en-US" sz="2400" dirty="0" err="1">
                <a:latin typeface="Arial"/>
                <a:cs typeface="Arial"/>
              </a:rPr>
              <a:t>Image</a:t>
            </a:r>
            <a:r>
              <a:rPr lang="cy-GB" altLang="en-US" sz="2400" dirty="0">
                <a:latin typeface="Arial"/>
                <a:cs typeface="Arial"/>
              </a:rPr>
              <a:t> </a:t>
            </a:r>
            <a:r>
              <a:rPr lang="cy-GB" altLang="en-US" sz="2400" kern="0" dirty="0">
                <a:solidFill>
                  <a:srgbClr val="000000"/>
                </a:solidFill>
                <a:latin typeface="Arial"/>
                <a:ea typeface="ＭＳ Ｐゴシック"/>
                <a:cs typeface="Arial"/>
              </a:rPr>
              <a:t>[</a:t>
            </a:r>
            <a:r>
              <a:rPr lang="cy-GB" altLang="en-US" sz="2400" kern="0" dirty="0" err="1">
                <a:solidFill>
                  <a:srgbClr val="000000"/>
                </a:solidFill>
                <a:latin typeface="Arial"/>
                <a:ea typeface="ＭＳ Ｐゴシック"/>
                <a:cs typeface="Arial"/>
              </a:rPr>
              <a:t>Photograph</a:t>
            </a:r>
            <a:r>
              <a:rPr lang="cy-GB" altLang="en-US" sz="2400" kern="0" dirty="0">
                <a:solidFill>
                  <a:srgbClr val="000000"/>
                </a:solidFill>
                <a:latin typeface="Arial"/>
                <a:ea typeface="ＭＳ Ｐゴシック"/>
                <a:cs typeface="Arial"/>
              </a:rPr>
              <a:t>]. </a:t>
            </a:r>
            <a:endParaRPr lang="cy-GB" altLang="en-US" sz="2400" dirty="0">
              <a:latin typeface="Arial"/>
              <a:ea typeface="ＭＳ Ｐゴシック"/>
              <a:cs typeface="Arial"/>
            </a:endParaRPr>
          </a:p>
          <a:p>
            <a:pPr marL="0" indent="0">
              <a:buNone/>
              <a:defRPr/>
            </a:pPr>
            <a:r>
              <a:rPr lang="cy-GB" altLang="en-US" sz="2400" dirty="0">
                <a:latin typeface="Arial"/>
                <a:cs typeface="Arial"/>
              </a:rPr>
              <a:t>Burns, A. (2015) </a:t>
            </a:r>
            <a:r>
              <a:rPr lang="cy-GB" altLang="en-US" sz="2400" dirty="0" err="1">
                <a:latin typeface="Arial"/>
                <a:cs typeface="Arial"/>
              </a:rPr>
              <a:t>Personal</a:t>
            </a:r>
            <a:r>
              <a:rPr lang="cy-GB" altLang="en-US" sz="2400" dirty="0">
                <a:latin typeface="Arial"/>
                <a:cs typeface="Arial"/>
              </a:rPr>
              <a:t> </a:t>
            </a:r>
            <a:r>
              <a:rPr lang="cy-GB" altLang="en-US" sz="2400" dirty="0" err="1">
                <a:latin typeface="Arial"/>
                <a:cs typeface="Arial"/>
              </a:rPr>
              <a:t>Image</a:t>
            </a:r>
            <a:r>
              <a:rPr lang="cy-GB" altLang="en-US" sz="2400" dirty="0">
                <a:latin typeface="Arial"/>
                <a:cs typeface="Arial"/>
              </a:rPr>
              <a:t> </a:t>
            </a:r>
            <a:r>
              <a:rPr lang="cy-GB" altLang="en-US" sz="2400" kern="0" dirty="0">
                <a:solidFill>
                  <a:srgbClr val="000000"/>
                </a:solidFill>
                <a:latin typeface="Arial"/>
                <a:ea typeface="ＭＳ Ｐゴシック"/>
                <a:cs typeface="Arial"/>
              </a:rPr>
              <a:t>[</a:t>
            </a:r>
            <a:r>
              <a:rPr lang="cy-GB" altLang="en-US" sz="2400" kern="0" dirty="0" err="1">
                <a:solidFill>
                  <a:srgbClr val="000000"/>
                </a:solidFill>
                <a:latin typeface="Arial"/>
                <a:ea typeface="ＭＳ Ｐゴシック"/>
                <a:cs typeface="Arial"/>
              </a:rPr>
              <a:t>Photograph</a:t>
            </a:r>
            <a:r>
              <a:rPr lang="cy-GB" altLang="en-US" sz="2400" kern="0" dirty="0">
                <a:solidFill>
                  <a:srgbClr val="000000"/>
                </a:solidFill>
                <a:latin typeface="Arial"/>
                <a:ea typeface="ＭＳ Ｐゴシック"/>
                <a:cs typeface="Arial"/>
              </a:rPr>
              <a:t>]. </a:t>
            </a:r>
            <a:endParaRPr lang="cy-GB" altLang="en-US" sz="2400" dirty="0">
              <a:latin typeface="Arial"/>
              <a:ea typeface="ＭＳ Ｐゴシック"/>
              <a:cs typeface="Arial"/>
            </a:endParaRPr>
          </a:p>
          <a:p>
            <a:pPr marL="0" indent="0">
              <a:buNone/>
              <a:defRPr/>
            </a:pPr>
            <a:r>
              <a:rPr lang="cy-GB" altLang="en-US" sz="2400" dirty="0">
                <a:latin typeface="Arial"/>
                <a:cs typeface="Arial"/>
              </a:rPr>
              <a:t>Burns, A. (2016) </a:t>
            </a:r>
            <a:r>
              <a:rPr lang="cy-GB" altLang="en-US" sz="2400" dirty="0" err="1">
                <a:latin typeface="Arial"/>
                <a:cs typeface="Arial"/>
              </a:rPr>
              <a:t>Personal</a:t>
            </a:r>
            <a:r>
              <a:rPr lang="cy-GB" altLang="en-US" sz="2400" dirty="0">
                <a:latin typeface="Arial"/>
                <a:cs typeface="Arial"/>
              </a:rPr>
              <a:t> </a:t>
            </a:r>
            <a:r>
              <a:rPr lang="cy-GB" altLang="en-US" sz="2400" dirty="0" err="1">
                <a:latin typeface="Arial"/>
                <a:cs typeface="Arial"/>
              </a:rPr>
              <a:t>Image</a:t>
            </a:r>
            <a:r>
              <a:rPr lang="cy-GB" altLang="en-US" sz="2400" dirty="0">
                <a:latin typeface="Arial"/>
                <a:cs typeface="Arial"/>
              </a:rPr>
              <a:t> </a:t>
            </a:r>
            <a:r>
              <a:rPr lang="cy-GB" altLang="en-US" sz="2400" kern="0" dirty="0">
                <a:solidFill>
                  <a:srgbClr val="000000"/>
                </a:solidFill>
                <a:latin typeface="Arial"/>
                <a:ea typeface="ＭＳ Ｐゴシック"/>
                <a:cs typeface="Arial"/>
              </a:rPr>
              <a:t>[</a:t>
            </a:r>
            <a:r>
              <a:rPr lang="cy-GB" altLang="en-US" sz="2400" kern="0" dirty="0" err="1">
                <a:solidFill>
                  <a:srgbClr val="000000"/>
                </a:solidFill>
                <a:latin typeface="Arial"/>
                <a:ea typeface="ＭＳ Ｐゴシック"/>
                <a:cs typeface="Arial"/>
              </a:rPr>
              <a:t>Photograph</a:t>
            </a:r>
            <a:r>
              <a:rPr lang="cy-GB" altLang="en-US" sz="2400" kern="0" dirty="0">
                <a:solidFill>
                  <a:srgbClr val="000000"/>
                </a:solidFill>
                <a:latin typeface="Arial"/>
                <a:ea typeface="ＭＳ Ｐゴシック"/>
                <a:cs typeface="Arial"/>
              </a:rPr>
              <a:t>]. </a:t>
            </a:r>
          </a:p>
          <a:p>
            <a:pPr marL="0" indent="0">
              <a:buNone/>
              <a:defRPr/>
            </a:pPr>
            <a:r>
              <a:rPr lang="en-GB" altLang="cy-GB" sz="2400" kern="0" dirty="0">
                <a:solidFill>
                  <a:srgbClr val="000000"/>
                </a:solidFill>
                <a:latin typeface="Arial"/>
                <a:ea typeface="ＭＳ Ｐゴシック"/>
                <a:cs typeface="Arial"/>
              </a:rPr>
              <a:t>Cottrell, S. (2013) </a:t>
            </a:r>
            <a:r>
              <a:rPr lang="en-GB" altLang="cy-GB" sz="2400" i="1" kern="0" dirty="0">
                <a:solidFill>
                  <a:srgbClr val="000000"/>
                </a:solidFill>
                <a:latin typeface="Arial"/>
                <a:ea typeface="ＭＳ Ｐゴシック"/>
                <a:cs typeface="Arial"/>
              </a:rPr>
              <a:t>The study skills handbook (4</a:t>
            </a:r>
            <a:r>
              <a:rPr lang="en-GB" altLang="cy-GB" sz="2400" i="1" kern="0" baseline="30000" dirty="0">
                <a:solidFill>
                  <a:srgbClr val="000000"/>
                </a:solidFill>
                <a:latin typeface="Arial"/>
                <a:ea typeface="ＭＳ Ｐゴシック"/>
                <a:cs typeface="Arial"/>
              </a:rPr>
              <a:t>th</a:t>
            </a:r>
            <a:r>
              <a:rPr lang="en-GB" altLang="cy-GB" sz="2400" i="1" kern="0" dirty="0">
                <a:solidFill>
                  <a:srgbClr val="000000"/>
                </a:solidFill>
                <a:latin typeface="Arial"/>
                <a:ea typeface="ＭＳ Ｐゴシック"/>
                <a:cs typeface="Arial"/>
              </a:rPr>
              <a:t> ed).</a:t>
            </a:r>
            <a:r>
              <a:rPr lang="en-GB" altLang="cy-GB" sz="2400" i="1" kern="0" dirty="0" err="1">
                <a:solidFill>
                  <a:srgbClr val="000000"/>
                </a:solidFill>
                <a:latin typeface="Arial"/>
                <a:ea typeface="ＭＳ Ｐゴシック"/>
                <a:cs typeface="Arial"/>
              </a:rPr>
              <a:t>m</a:t>
            </a:r>
            <a:r>
              <a:rPr lang="en-GB" altLang="cy-GB" sz="2400" kern="0" dirty="0" err="1">
                <a:solidFill>
                  <a:srgbClr val="000000"/>
                </a:solidFill>
                <a:latin typeface="Arial"/>
                <a:ea typeface="ＭＳ Ｐゴシック"/>
                <a:cs typeface="Arial"/>
              </a:rPr>
              <a:t>Palgrave</a:t>
            </a:r>
            <a:r>
              <a:rPr lang="en-GB" altLang="cy-GB" sz="2400" kern="0" dirty="0">
                <a:solidFill>
                  <a:srgbClr val="000000"/>
                </a:solidFill>
                <a:latin typeface="Arial"/>
                <a:ea typeface="ＭＳ Ｐゴシック"/>
                <a:cs typeface="Arial"/>
              </a:rPr>
              <a:t> Macmillan.</a:t>
            </a:r>
            <a:endParaRPr lang="en-GB" sz="2100" dirty="0">
              <a:solidFill>
                <a:schemeClr val="accent1">
                  <a:lumMod val="75000"/>
                </a:schemeClr>
              </a:solidFill>
              <a:latin typeface="Arial"/>
              <a:ea typeface="ＭＳ Ｐゴシック"/>
              <a:cs typeface="Arial"/>
            </a:endParaRPr>
          </a:p>
          <a:p>
            <a:pPr marL="0" indent="0">
              <a:buNone/>
              <a:defRPr/>
            </a:pPr>
            <a:r>
              <a:rPr lang="cy-GB" altLang="en-US" sz="2400" dirty="0" err="1">
                <a:latin typeface="Arial"/>
                <a:cs typeface="Arial"/>
              </a:rPr>
              <a:t>Dimitrijevic</a:t>
            </a:r>
            <a:r>
              <a:rPr lang="cy-GB" altLang="en-US" sz="2400" dirty="0">
                <a:latin typeface="Arial"/>
                <a:cs typeface="Arial"/>
              </a:rPr>
              <a:t>, I. (</a:t>
            </a:r>
            <a:r>
              <a:rPr lang="cy-GB" altLang="en-US" sz="2400" dirty="0" err="1">
                <a:latin typeface="Arial"/>
                <a:cs typeface="Arial"/>
              </a:rPr>
              <a:t>no</a:t>
            </a:r>
            <a:r>
              <a:rPr lang="cy-GB" altLang="en-US" sz="2400" dirty="0">
                <a:latin typeface="Arial"/>
                <a:cs typeface="Arial"/>
              </a:rPr>
              <a:t> </a:t>
            </a:r>
            <a:r>
              <a:rPr lang="cy-GB" altLang="en-US" sz="2400" dirty="0" err="1">
                <a:latin typeface="Arial"/>
                <a:cs typeface="Arial"/>
              </a:rPr>
              <a:t>date</a:t>
            </a:r>
            <a:r>
              <a:rPr lang="cy-GB" altLang="en-US" sz="2400" dirty="0">
                <a:latin typeface="Arial"/>
                <a:cs typeface="Arial"/>
              </a:rPr>
              <a:t>) </a:t>
            </a:r>
            <a:r>
              <a:rPr lang="en-GB" sz="2400" i="1" dirty="0">
                <a:latin typeface="Arial"/>
                <a:cs typeface="Arial"/>
              </a:rPr>
              <a:t>Even though you’re not a beach person, you’ll want a beach vacation right after reading this</a:t>
            </a:r>
            <a:r>
              <a:rPr lang="en-GB" sz="2400" dirty="0">
                <a:latin typeface="Arial"/>
                <a:cs typeface="Arial"/>
              </a:rPr>
              <a:t>. </a:t>
            </a:r>
            <a:r>
              <a:rPr lang="cy-GB" altLang="en-US" sz="2400" kern="0" dirty="0" err="1">
                <a:solidFill>
                  <a:srgbClr val="000000"/>
                </a:solidFill>
                <a:latin typeface="Arial"/>
                <a:ea typeface="ＭＳ Ｐゴシック"/>
                <a:cs typeface="Arial"/>
              </a:rPr>
              <a:t>Available</a:t>
            </a:r>
            <a:r>
              <a:rPr lang="cy-GB" altLang="en-US" sz="2400" kern="0" dirty="0">
                <a:solidFill>
                  <a:srgbClr val="000000"/>
                </a:solidFill>
                <a:latin typeface="Arial"/>
                <a:ea typeface="ＭＳ Ｐゴシック"/>
                <a:cs typeface="Arial"/>
              </a:rPr>
              <a:t> at: </a:t>
            </a:r>
            <a:r>
              <a:rPr lang="cy-GB" altLang="en-US" sz="2400" kern="0" dirty="0">
                <a:solidFill>
                  <a:srgbClr val="000000"/>
                </a:solidFill>
                <a:latin typeface="Arial"/>
                <a:ea typeface="ＭＳ Ｐゴシック"/>
                <a:cs typeface="Arial"/>
                <a:hlinkClick r:id="rId2"/>
              </a:rPr>
              <a:t>http://www.lifehack.org/articles/lifestyle/7-reasons-why-beach-vacation-good-for-your-health.html</a:t>
            </a:r>
            <a:r>
              <a:rPr lang="cy-GB" altLang="en-US" sz="2400" kern="0" dirty="0">
                <a:solidFill>
                  <a:srgbClr val="000000"/>
                </a:solidFill>
                <a:latin typeface="Arial"/>
                <a:ea typeface="ＭＳ Ｐゴシック"/>
                <a:cs typeface="Arial"/>
              </a:rPr>
              <a:t> (</a:t>
            </a:r>
            <a:r>
              <a:rPr lang="cy-GB" altLang="en-US" sz="2400" kern="0" dirty="0" err="1">
                <a:solidFill>
                  <a:srgbClr val="000000"/>
                </a:solidFill>
                <a:latin typeface="Arial"/>
                <a:ea typeface="ＭＳ Ｐゴシック"/>
                <a:cs typeface="Arial"/>
              </a:rPr>
              <a:t>Accessed</a:t>
            </a:r>
            <a:r>
              <a:rPr lang="cy-GB" altLang="en-US" sz="2400" kern="0" dirty="0">
                <a:solidFill>
                  <a:srgbClr val="000000"/>
                </a:solidFill>
                <a:latin typeface="Arial"/>
                <a:ea typeface="ＭＳ Ｐゴシック"/>
                <a:cs typeface="Arial"/>
              </a:rPr>
              <a:t>: 18 </a:t>
            </a:r>
            <a:r>
              <a:rPr lang="cy-GB" altLang="en-US" sz="2400" kern="0" dirty="0" err="1">
                <a:solidFill>
                  <a:srgbClr val="000000"/>
                </a:solidFill>
                <a:latin typeface="Arial"/>
                <a:ea typeface="ＭＳ Ｐゴシック"/>
                <a:cs typeface="Arial"/>
              </a:rPr>
              <a:t>August</a:t>
            </a:r>
            <a:r>
              <a:rPr lang="cy-GB" altLang="en-US" sz="2400" kern="0" dirty="0">
                <a:solidFill>
                  <a:srgbClr val="000000"/>
                </a:solidFill>
                <a:latin typeface="Arial"/>
                <a:ea typeface="ＭＳ Ｐゴシック"/>
                <a:cs typeface="Arial"/>
              </a:rPr>
              <a:t> 2016). </a:t>
            </a:r>
          </a:p>
          <a:p>
            <a:pPr marL="0" indent="0">
              <a:buNone/>
              <a:defRPr/>
            </a:pPr>
            <a:r>
              <a:rPr lang="en-GB" sz="2400" dirty="0">
                <a:latin typeface="Arial"/>
                <a:cs typeface="Arial"/>
              </a:rPr>
              <a:t>Newcastle University (2024) </a:t>
            </a:r>
            <a:r>
              <a:rPr lang="en-GB" sz="2400" i="1" dirty="0">
                <a:latin typeface="Arial"/>
                <a:cs typeface="Arial"/>
              </a:rPr>
              <a:t>How to Quote? </a:t>
            </a:r>
            <a:r>
              <a:rPr lang="en-GB" sz="2400" dirty="0">
                <a:latin typeface="Arial"/>
                <a:cs typeface="Arial"/>
              </a:rPr>
              <a:t>Available at: </a:t>
            </a:r>
            <a:r>
              <a:rPr lang="en-GB" sz="2400" dirty="0">
                <a:solidFill>
                  <a:schemeClr val="accent1">
                    <a:lumMod val="75000"/>
                  </a:schemeClr>
                </a:solidFill>
                <a:latin typeface="Arial"/>
                <a:cs typeface="Arial"/>
                <a:hlinkClick r:id="rId3">
                  <a:extLst>
                    <a:ext uri="{A12FA001-AC4F-418D-AE19-62706E023703}">
                      <ahyp:hlinkClr xmlns:ahyp="http://schemas.microsoft.com/office/drawing/2018/hyperlinkcolor" val="tx"/>
                    </a:ext>
                  </a:extLst>
                </a:hlinkClick>
              </a:rPr>
              <a:t>https://www.ncl.ac.uk/academic-skills-kit/good-academic-practice/plagiarism/how-to-quote/#:~:text=Quotation%20is%20one%20way%20to,effectively%20to%20support%20your%20argument</a:t>
            </a:r>
            <a:r>
              <a:rPr lang="en-GB" sz="2400" dirty="0">
                <a:solidFill>
                  <a:schemeClr val="accent1">
                    <a:lumMod val="75000"/>
                  </a:schemeClr>
                </a:solidFill>
                <a:latin typeface="Arial"/>
                <a:cs typeface="Arial"/>
              </a:rPr>
              <a:t>. </a:t>
            </a:r>
            <a:r>
              <a:rPr lang="en-GB" sz="2400" dirty="0">
                <a:latin typeface="Arial"/>
                <a:cs typeface="Arial"/>
              </a:rPr>
              <a:t>(Accessed: 21 June 2024).</a:t>
            </a:r>
          </a:p>
        </p:txBody>
      </p:sp>
    </p:spTree>
    <p:extLst>
      <p:ext uri="{BB962C8B-B14F-4D97-AF65-F5344CB8AC3E}">
        <p14:creationId xmlns:p14="http://schemas.microsoft.com/office/powerpoint/2010/main" val="1526044898"/>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9D205-9B43-E0BD-9B8F-2075C3979778}"/>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Cyfeiriadau</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4A3D2400-6BF5-223C-F90D-9F8F9243309E}"/>
              </a:ext>
            </a:extLst>
          </p:cNvPr>
          <p:cNvSpPr>
            <a:spLocks noGrp="1"/>
          </p:cNvSpPr>
          <p:nvPr>
            <p:ph idx="1"/>
          </p:nvPr>
        </p:nvSpPr>
        <p:spPr/>
        <p:txBody>
          <a:bodyPr vert="horz" lIns="91440" tIns="45720" rIns="91440" bIns="45720" rtlCol="0" anchor="t">
            <a:normAutofit fontScale="92500" lnSpcReduction="10000"/>
          </a:bodyPr>
          <a:lstStyle/>
          <a:p>
            <a:pPr marL="0" indent="0">
              <a:buNone/>
              <a:defRPr/>
            </a:pPr>
            <a:r>
              <a:rPr lang="en-GB" sz="2400" dirty="0">
                <a:latin typeface="Arial"/>
                <a:cs typeface="Arial"/>
              </a:rPr>
              <a:t>Nicolaides, A. (no date) </a:t>
            </a:r>
            <a:r>
              <a:rPr lang="en-GB" sz="2400" i="1" dirty="0">
                <a:latin typeface="Arial"/>
                <a:cs typeface="Arial"/>
              </a:rPr>
              <a:t>Plagiarism and Paraphrasing</a:t>
            </a:r>
            <a:r>
              <a:rPr lang="en-GB" sz="2400" dirty="0">
                <a:latin typeface="Arial"/>
                <a:cs typeface="Arial"/>
              </a:rPr>
              <a:t>. Available at: </a:t>
            </a:r>
            <a:r>
              <a:rPr lang="en-GB" sz="2400" dirty="0">
                <a:latin typeface="Arial"/>
                <a:cs typeface="Arial"/>
                <a:hlinkClick r:id="rId2"/>
              </a:rPr>
              <a:t>https://learn.unizulu.ac.za/facultyOfArts/pluginfile.php/64200/mod_resource/content/0/Plagiarism%20and%20Paraphrasing.pdf</a:t>
            </a:r>
            <a:r>
              <a:rPr lang="en-GB" sz="2400" dirty="0">
                <a:latin typeface="Arial"/>
                <a:cs typeface="Arial"/>
              </a:rPr>
              <a:t> (Accessed: 25 June 2024)</a:t>
            </a:r>
          </a:p>
          <a:p>
            <a:pPr marL="0" indent="0">
              <a:buNone/>
              <a:defRPr/>
            </a:pPr>
            <a:r>
              <a:rPr lang="en-GB" sz="2400" dirty="0">
                <a:latin typeface="Arial"/>
                <a:cs typeface="Arial"/>
              </a:rPr>
              <a:t>Oxford Brookes University (2024) </a:t>
            </a:r>
            <a:r>
              <a:rPr lang="en-GB" sz="2400" i="1" dirty="0">
                <a:latin typeface="Arial"/>
                <a:cs typeface="Arial"/>
              </a:rPr>
              <a:t>Paraphrasing</a:t>
            </a:r>
            <a:r>
              <a:rPr lang="en-GB" sz="2400" dirty="0">
                <a:latin typeface="Arial"/>
                <a:cs typeface="Arial"/>
              </a:rPr>
              <a:t>. Available at: </a:t>
            </a:r>
            <a:r>
              <a:rPr lang="en-GB" sz="2400" dirty="0">
                <a:latin typeface="Arial"/>
                <a:cs typeface="Arial"/>
                <a:hlinkClick r:id="rId3"/>
              </a:rPr>
              <a:t>https://www.brookes.ac.uk/students/academic-development/online-resources/paraphrasing</a:t>
            </a:r>
            <a:r>
              <a:rPr lang="en-GB" sz="2400" dirty="0">
                <a:latin typeface="Arial"/>
                <a:cs typeface="Arial"/>
              </a:rPr>
              <a:t> (Accessed: 21 June 2024). </a:t>
            </a:r>
          </a:p>
          <a:p>
            <a:pPr marL="0" indent="0">
              <a:buNone/>
              <a:defRPr/>
            </a:pPr>
            <a:r>
              <a:rPr lang="cy-GB" altLang="en-US" sz="2400" kern="0" dirty="0" err="1">
                <a:solidFill>
                  <a:srgbClr val="000000"/>
                </a:solidFill>
                <a:latin typeface="Arial" panose="020B0604020202020204" pitchFamily="34" charset="0"/>
                <a:ea typeface="ＭＳ Ｐゴシック" pitchFamily="34" charset="-128"/>
                <a:cs typeface="Arial" panose="020B0604020202020204" pitchFamily="34" charset="0"/>
              </a:rPr>
              <a:t>Unicef</a:t>
            </a:r>
            <a:r>
              <a:rPr lang="cy-GB" altLang="en-US" sz="2400" kern="0" dirty="0">
                <a:solidFill>
                  <a:srgbClr val="000000"/>
                </a:solidFill>
                <a:latin typeface="Arial" panose="020B0604020202020204" pitchFamily="34" charset="0"/>
                <a:ea typeface="ＭＳ Ｐゴシック" pitchFamily="34" charset="-128"/>
                <a:cs typeface="Arial" panose="020B0604020202020204" pitchFamily="34" charset="0"/>
              </a:rPr>
              <a:t> (2016) </a:t>
            </a:r>
            <a:r>
              <a:rPr lang="cy-GB" altLang="en-US" sz="2400" i="1" kern="0" dirty="0" err="1">
                <a:solidFill>
                  <a:srgbClr val="000000"/>
                </a:solidFill>
                <a:latin typeface="Arial" panose="020B0604020202020204" pitchFamily="34" charset="0"/>
                <a:ea typeface="ＭＳ Ｐゴシック" pitchFamily="34" charset="-128"/>
                <a:cs typeface="Arial" panose="020B0604020202020204" pitchFamily="34" charset="0"/>
              </a:rPr>
              <a:t>Investing</a:t>
            </a:r>
            <a:r>
              <a:rPr lang="cy-GB" altLang="en-US" sz="2400" i="1" kern="0" dirty="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400" i="1" kern="0" dirty="0" err="1">
                <a:solidFill>
                  <a:srgbClr val="000000"/>
                </a:solidFill>
                <a:latin typeface="Arial" panose="020B0604020202020204" pitchFamily="34" charset="0"/>
                <a:ea typeface="ＭＳ Ｐゴシック" pitchFamily="34" charset="-128"/>
                <a:cs typeface="Arial" panose="020B0604020202020204" pitchFamily="34" charset="0"/>
              </a:rPr>
              <a:t>in</a:t>
            </a:r>
            <a:r>
              <a:rPr lang="cy-GB" altLang="en-US" sz="2400" i="1" kern="0" dirty="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400" i="1" kern="0" dirty="0" err="1">
                <a:solidFill>
                  <a:srgbClr val="000000"/>
                </a:solidFill>
                <a:latin typeface="Arial" panose="020B0604020202020204" pitchFamily="34" charset="0"/>
                <a:ea typeface="ＭＳ Ｐゴシック" pitchFamily="34" charset="-128"/>
                <a:cs typeface="Arial" panose="020B0604020202020204" pitchFamily="34" charset="0"/>
              </a:rPr>
              <a:t>girls</a:t>
            </a:r>
            <a:r>
              <a:rPr lang="cy-GB" altLang="en-US" sz="2400" i="1" kern="0" dirty="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400" i="1" kern="0" dirty="0" err="1">
                <a:solidFill>
                  <a:srgbClr val="000000"/>
                </a:solidFill>
                <a:latin typeface="Arial" panose="020B0604020202020204" pitchFamily="34" charset="0"/>
                <a:ea typeface="ＭＳ Ｐゴシック" pitchFamily="34" charset="-128"/>
                <a:cs typeface="Arial" panose="020B0604020202020204" pitchFamily="34" charset="0"/>
              </a:rPr>
              <a:t>education</a:t>
            </a:r>
            <a:r>
              <a:rPr lang="cy-GB" altLang="en-US" sz="2400" i="1" kern="0" dirty="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400" i="1" kern="0" dirty="0" err="1">
                <a:solidFill>
                  <a:srgbClr val="000000"/>
                </a:solidFill>
                <a:latin typeface="Arial" panose="020B0604020202020204" pitchFamily="34" charset="0"/>
                <a:ea typeface="ＭＳ Ｐゴシック" pitchFamily="34" charset="-128"/>
                <a:cs typeface="Arial" panose="020B0604020202020204" pitchFamily="34" charset="0"/>
              </a:rPr>
              <a:t>benefits</a:t>
            </a:r>
            <a:r>
              <a:rPr lang="cy-GB" altLang="en-US" sz="2400" i="1" kern="0" dirty="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400" i="1" kern="0" dirty="0" err="1">
                <a:solidFill>
                  <a:srgbClr val="000000"/>
                </a:solidFill>
                <a:latin typeface="Arial" panose="020B0604020202020204" pitchFamily="34" charset="0"/>
                <a:ea typeface="ＭＳ Ｐゴシック" pitchFamily="34" charset="-128"/>
                <a:cs typeface="Arial" panose="020B0604020202020204" pitchFamily="34" charset="0"/>
              </a:rPr>
              <a:t>everyone</a:t>
            </a:r>
            <a:r>
              <a:rPr lang="cy-GB" altLang="en-US" sz="2400" i="1" kern="0" dirty="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400" kern="0" dirty="0" err="1">
                <a:solidFill>
                  <a:srgbClr val="000000"/>
                </a:solidFill>
                <a:latin typeface="Arial" panose="020B0604020202020204" pitchFamily="34" charset="0"/>
                <a:ea typeface="ＭＳ Ｐゴシック" pitchFamily="34" charset="-128"/>
                <a:cs typeface="Arial" panose="020B0604020202020204" pitchFamily="34" charset="0"/>
              </a:rPr>
              <a:t>Available</a:t>
            </a:r>
            <a:r>
              <a:rPr lang="cy-GB" altLang="en-US" sz="2400" kern="0" dirty="0">
                <a:solidFill>
                  <a:srgbClr val="000000"/>
                </a:solidFill>
                <a:latin typeface="Arial" panose="020B0604020202020204" pitchFamily="34" charset="0"/>
                <a:ea typeface="ＭＳ Ｐゴシック" pitchFamily="34" charset="-128"/>
                <a:cs typeface="Arial" panose="020B0604020202020204" pitchFamily="34" charset="0"/>
              </a:rPr>
              <a:t> at:  </a:t>
            </a:r>
            <a:r>
              <a:rPr lang="cy-GB" altLang="en-US" sz="2400" kern="0" dirty="0">
                <a:solidFill>
                  <a:srgbClr val="000000"/>
                </a:solidFill>
                <a:latin typeface="Arial" panose="020B0604020202020204" pitchFamily="34" charset="0"/>
                <a:ea typeface="ＭＳ Ｐゴシック" pitchFamily="34" charset="-128"/>
                <a:cs typeface="Arial" panose="020B0604020202020204" pitchFamily="34" charset="0"/>
                <a:hlinkClick r:id="rId4"/>
              </a:rPr>
              <a:t>https://twitter.com/UNICEF/status/766156466264891392</a:t>
            </a:r>
            <a:r>
              <a:rPr lang="cy-GB" altLang="en-US" sz="2400" kern="0" dirty="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400" kern="0" dirty="0" err="1">
                <a:solidFill>
                  <a:srgbClr val="000000"/>
                </a:solidFill>
                <a:latin typeface="Arial" panose="020B0604020202020204" pitchFamily="34" charset="0"/>
                <a:ea typeface="ＭＳ Ｐゴシック" pitchFamily="34" charset="-128"/>
                <a:cs typeface="Arial" panose="020B0604020202020204" pitchFamily="34" charset="0"/>
              </a:rPr>
              <a:t>Accessed</a:t>
            </a:r>
            <a:r>
              <a:rPr lang="cy-GB" altLang="en-US" sz="2400" kern="0" dirty="0">
                <a:solidFill>
                  <a:srgbClr val="000000"/>
                </a:solidFill>
                <a:latin typeface="Arial" panose="020B0604020202020204" pitchFamily="34" charset="0"/>
                <a:ea typeface="ＭＳ Ｐゴシック" pitchFamily="34" charset="-128"/>
                <a:cs typeface="Arial" panose="020B0604020202020204" pitchFamily="34" charset="0"/>
              </a:rPr>
              <a:t>: 18 </a:t>
            </a:r>
            <a:r>
              <a:rPr lang="cy-GB" altLang="en-US" sz="2400" kern="0" dirty="0" err="1">
                <a:solidFill>
                  <a:srgbClr val="000000"/>
                </a:solidFill>
                <a:latin typeface="Arial" panose="020B0604020202020204" pitchFamily="34" charset="0"/>
                <a:ea typeface="ＭＳ Ｐゴシック" pitchFamily="34" charset="-128"/>
                <a:cs typeface="Arial" panose="020B0604020202020204" pitchFamily="34" charset="0"/>
              </a:rPr>
              <a:t>August</a:t>
            </a:r>
            <a:r>
              <a:rPr lang="cy-GB" altLang="en-US" sz="2400" kern="0" dirty="0">
                <a:solidFill>
                  <a:srgbClr val="000000"/>
                </a:solidFill>
                <a:latin typeface="Arial" panose="020B0604020202020204" pitchFamily="34" charset="0"/>
                <a:ea typeface="ＭＳ Ｐゴシック" pitchFamily="34" charset="-128"/>
                <a:cs typeface="Arial" panose="020B0604020202020204" pitchFamily="34" charset="0"/>
              </a:rPr>
              <a:t> 2016). </a:t>
            </a:r>
          </a:p>
          <a:p>
            <a:pPr marL="0" indent="0">
              <a:buNone/>
            </a:pPr>
            <a:r>
              <a:rPr lang="en-GB" sz="2100" dirty="0">
                <a:solidFill>
                  <a:schemeClr val="accent1">
                    <a:lumMod val="75000"/>
                  </a:schemeClr>
                </a:solidFill>
                <a:latin typeface="Arial" panose="020B0604020202020204" pitchFamily="34" charset="0"/>
                <a:cs typeface="Arial" panose="020B0604020202020204" pitchFamily="34" charset="0"/>
              </a:rPr>
              <a:t>University of Essex (no date) (University of Essex, n.d., p. 4)</a:t>
            </a:r>
          </a:p>
          <a:p>
            <a:pPr marL="0" indent="0">
              <a:buNone/>
            </a:pPr>
            <a:r>
              <a:rPr lang="en-GB" sz="2100" dirty="0">
                <a:latin typeface="Arial" panose="020B0604020202020204" pitchFamily="34" charset="0"/>
                <a:cs typeface="Arial" panose="020B0604020202020204" pitchFamily="34" charset="0"/>
              </a:rPr>
              <a:t>UWTSD (n.d.) </a:t>
            </a:r>
            <a:r>
              <a:rPr lang="en-GB" sz="2100" i="1" dirty="0">
                <a:latin typeface="Arial" panose="020B0604020202020204" pitchFamily="34" charset="0"/>
                <a:cs typeface="Arial" panose="020B0604020202020204" pitchFamily="34" charset="0"/>
              </a:rPr>
              <a:t>Harvard Referencing Guide</a:t>
            </a:r>
            <a:r>
              <a:rPr lang="en-GB" sz="2100" dirty="0">
                <a:solidFill>
                  <a:schemeClr val="accent1">
                    <a:lumMod val="75000"/>
                  </a:schemeClr>
                </a:solidFill>
                <a:latin typeface="Arial" panose="020B0604020202020204" pitchFamily="34" charset="0"/>
                <a:cs typeface="Arial" panose="020B0604020202020204" pitchFamily="34" charset="0"/>
              </a:rPr>
              <a:t>. Available: https://digitalservices.uwtsd.ac.uk/wp-content/uploads/2025/12/Havard-en_v1.5-V2.pdf </a:t>
            </a:r>
            <a:r>
              <a:rPr lang="en-GB" sz="2100" dirty="0">
                <a:latin typeface="Arial" panose="020B0604020202020204" pitchFamily="34" charset="0"/>
                <a:cs typeface="Arial" panose="020B0604020202020204" pitchFamily="34" charset="0"/>
              </a:rPr>
              <a:t>(Accessed: 26 June 2024.</a:t>
            </a:r>
          </a:p>
        </p:txBody>
      </p:sp>
    </p:spTree>
    <p:extLst>
      <p:ext uri="{BB962C8B-B14F-4D97-AF65-F5344CB8AC3E}">
        <p14:creationId xmlns:p14="http://schemas.microsoft.com/office/powerpoint/2010/main" val="814790064"/>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CF64DD8-8BF1-4055-AA84-573F3383EB47}"/>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A90DDE76-B0D5-491C-8752-ECFED6AA521C}"/>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8F54E00-A234-4BC1-9AB6-79240979EE68}"/>
    </a:ext>
  </a:extLst>
</a:theme>
</file>

<file path=ppt/theme/theme5.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802EE38805B14B91077D7B05415C63" ma:contentTypeVersion="13" ma:contentTypeDescription="Create a new document." ma:contentTypeScope="" ma:versionID="9b8a5e2bf0e654b7653ed3a682c846bd">
  <xsd:schema xmlns:xsd="http://www.w3.org/2001/XMLSchema" xmlns:xs="http://www.w3.org/2001/XMLSchema" xmlns:p="http://schemas.microsoft.com/office/2006/metadata/properties" xmlns:ns2="e87f4cbc-160f-487d-9673-7dfd5497eaf4" xmlns:ns3="16bfc89a-06a0-41d6-ae50-6ff65b36cb8b" targetNamespace="http://schemas.microsoft.com/office/2006/metadata/properties" ma:root="true" ma:fieldsID="f591151d5306c1d7dfc48c1c72013ac1" ns2:_="" ns3:_="">
    <xsd:import namespace="e87f4cbc-160f-487d-9673-7dfd5497eaf4"/>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87f4cbc-160f-487d-9673-7dfd5497eaf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96B5F41-19C3-4999-9100-DAFCDD290A94}">
  <ds:schemaRefs>
    <ds:schemaRef ds:uri="16bfc89a-06a0-41d6-ae50-6ff65b36cb8b"/>
    <ds:schemaRef ds:uri="e87f4cbc-160f-487d-9673-7dfd5497eaf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8ED9B7B-00AA-4A19-A1F2-4125570EBB99}">
  <ds:schemaRefs>
    <ds:schemaRef ds:uri="http://schemas.microsoft.com/sharepoint/v3/contenttype/forms"/>
  </ds:schemaRefs>
</ds:datastoreItem>
</file>

<file path=customXml/itemProps3.xml><?xml version="1.0" encoding="utf-8"?>
<ds:datastoreItem xmlns:ds="http://schemas.openxmlformats.org/officeDocument/2006/customXml" ds:itemID="{DD150F9A-C089-4C7D-916C-3B0751F5D527}">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UWTSD_Powerpoint Template Accessible Widescreen_2023 Sept</Template>
  <TotalTime>2616</TotalTime>
  <Words>8629</Words>
  <Application>Microsoft Office PowerPoint</Application>
  <PresentationFormat>Widescreen</PresentationFormat>
  <Paragraphs>958</Paragraphs>
  <Slides>124</Slides>
  <Notes>50</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124</vt:i4>
      </vt:variant>
    </vt:vector>
  </HeadingPairs>
  <TitlesOfParts>
    <vt:vector size="133" baseType="lpstr">
      <vt:lpstr>Aptos</vt:lpstr>
      <vt:lpstr>Arial</vt:lpstr>
      <vt:lpstr>Calibri</vt:lpstr>
      <vt:lpstr>Calibri Light</vt:lpstr>
      <vt:lpstr>UWTSD Holding Page</vt:lpstr>
      <vt:lpstr>UWTSD Title Page 1</vt:lpstr>
      <vt:lpstr>UWTSD Text 1</vt:lpstr>
      <vt:lpstr>UWTSD Text 2</vt:lpstr>
      <vt:lpstr>Office Theme</vt:lpstr>
      <vt:lpstr>PowerPoint Presentation</vt:lpstr>
      <vt:lpstr>PowerPoint Presentation</vt:lpstr>
      <vt:lpstr>  ECEY 4012 C-Cyfeirnodi, Llên-ladrad, Turnitin ac Aralleirio   ECEY4012- Referencing, Plagiarism, Turnitin and Paraphrasing</vt:lpstr>
      <vt:lpstr> </vt:lpstr>
      <vt:lpstr>Cynnwys          Contents </vt:lpstr>
      <vt:lpstr>Adnoddau Resources</vt:lpstr>
      <vt:lpstr>Sgiliau Skills</vt:lpstr>
      <vt:lpstr>Amcanion 1/2 Objectives 1/2</vt:lpstr>
      <vt:lpstr>Amcanion 2/2  Objectives 2/2</vt:lpstr>
      <vt:lpstr>Beth yw cyfeirnodi / Dyfynnu? What is referencing / Citing?</vt:lpstr>
      <vt:lpstr>Beth yw cyfeirnodi / Dyfynnu? What is referencing / Citing?</vt:lpstr>
      <vt:lpstr>Pam?/ Why?</vt:lpstr>
      <vt:lpstr>Pam ddefnyddio gwaith rhywun arall 1/2 Why use someone else’s work 1/2 </vt:lpstr>
      <vt:lpstr>Pam ddefnyddio gwaith rhywun arall 2/2 Why use someone else’s work 2/2 </vt:lpstr>
      <vt:lpstr>A ydych erioed wedi cael unrhyw beth wedi'i ddwyn? Have you ever had anything stolen?</vt:lpstr>
      <vt:lpstr>Pryd? 1/2  When? 1/2</vt:lpstr>
      <vt:lpstr>Pryd? 2/2 When? 2/2</vt:lpstr>
      <vt:lpstr>Felly, rhaid i ni rhoi clod Therefore, we must give credit</vt:lpstr>
      <vt:lpstr>Beth yw llên-ladrad? What is plagiarism?</vt:lpstr>
      <vt:lpstr>Beth yn union yw llên-ladrad? What exactly is plagiarism?</vt:lpstr>
      <vt:lpstr>Llên-ladrad/ Plagiarism</vt:lpstr>
      <vt:lpstr>Camymddwyn Academaidd/ Academic Misconduct</vt:lpstr>
      <vt:lpstr>Bwysig/ Important</vt:lpstr>
      <vt:lpstr>Tasg/ Task</vt:lpstr>
      <vt:lpstr>Ymwybyddiaeth o’r rhesymau dros lên-ladrad 1/3 Awareness of the reasons for plagiarism 1/3</vt:lpstr>
      <vt:lpstr>Ymwybyddiaeth o’r rhesymau dros lên-ladrad 2/3 Awareness of the reasons for plagiarism 2/3</vt:lpstr>
      <vt:lpstr>Ymwybyddiaeth o’r rhesymau dros lên-ladrad 3/3 Awareness of the reasons for plagiarism 3/3</vt:lpstr>
      <vt:lpstr>Mathau o len-ladrata/ Types of plagiarism</vt:lpstr>
      <vt:lpstr>Turnitin/ Turnitin</vt:lpstr>
      <vt:lpstr>Tebygrwydd/ Similarity </vt:lpstr>
      <vt:lpstr>Canfod Llên-ladrad Detecting Plagiarism</vt:lpstr>
      <vt:lpstr>Turnitin/ Turnitin</vt:lpstr>
      <vt:lpstr>Turnitin – Aseiniadau / Turnitin Assignments</vt:lpstr>
      <vt:lpstr>Rhestr Cyfeirnodi nid Llyfryddiaeth Reference List not a Bibliography</vt:lpstr>
      <vt:lpstr>Arferion Da/ Good Habits</vt:lpstr>
      <vt:lpstr>Gwybodaeth allweddol/ Key Information</vt:lpstr>
      <vt:lpstr>Cofiwch i gyfeirnodi o fewn testun  Remember to reference within text </vt:lpstr>
      <vt:lpstr>Dyfyniadau 1/2 Quotations 1/2</vt:lpstr>
      <vt:lpstr>Dyfyniadau 2/2  Quotations 2/2</vt:lpstr>
      <vt:lpstr>Dyfyniadau hir - fformatio mewn testun Long Quotation - formatting in text</vt:lpstr>
      <vt:lpstr>Esiampl o ddyfyniad hir</vt:lpstr>
      <vt:lpstr>Example of a long quote</vt:lpstr>
      <vt:lpstr>Dyfyniad byr – fformatio mewn testun Short Quotation – formatting in text</vt:lpstr>
      <vt:lpstr>Esiampl o ddyfyniad byr</vt:lpstr>
      <vt:lpstr>Example of a short quote</vt:lpstr>
      <vt:lpstr>Pryd?/ When?</vt:lpstr>
      <vt:lpstr>Er Enghraifft / For Example</vt:lpstr>
      <vt:lpstr>Beth yw aralleirio? What is Paraphrasing</vt:lpstr>
      <vt:lpstr>Aralleirio/ Paraphrasing</vt:lpstr>
      <vt:lpstr>Aralleirio/ Paraphrasisng</vt:lpstr>
      <vt:lpstr>Pam?/ Why?</vt:lpstr>
      <vt:lpstr>Sut?/ How?</vt:lpstr>
      <vt:lpstr>Sut?/ How?</vt:lpstr>
      <vt:lpstr>Peidiwch â chopïo/ Do not copy </vt:lpstr>
      <vt:lpstr>Aralleirio/ Paraphrasisng</vt:lpstr>
      <vt:lpstr>Rheolau cyfeirnodi a fformatio/ Referencing Rules and Formatting</vt:lpstr>
      <vt:lpstr>Cyfeirnodi uniongyrchol Direct referencing</vt:lpstr>
      <vt:lpstr>Cyfeirnodi anuniongyrchol Indirect referencing</vt:lpstr>
      <vt:lpstr>Yn y rhestr o gyfeiriadau... In the reference list...</vt:lpstr>
      <vt:lpstr>Cyfeirnodi- Llyfrau ac E-lyfrau Referencing - Books and E-books</vt:lpstr>
      <vt:lpstr>Beth sydd angen cofnodi? What should be recorded?</vt:lpstr>
      <vt:lpstr>Esiampl – Llyfr gyda 1 awdur Example – Book with 1 author</vt:lpstr>
      <vt:lpstr>Esiampl – Llyfr gyda 2 neu 3 awdur Example – Book with 2 or 3 authors</vt:lpstr>
      <vt:lpstr>Esiampl – Llyfr 4+ awdur Example – Book with 4+ authors</vt:lpstr>
      <vt:lpstr>Yn eich gwaith... In your work…</vt:lpstr>
      <vt:lpstr>Rhestr o gyfeiriadau Reference list</vt:lpstr>
      <vt:lpstr>Cite Them Right/ Cite Them Right</vt:lpstr>
      <vt:lpstr>Dull Harvard/ Harvard Style</vt:lpstr>
      <vt:lpstr>Cite Them Right/ Cite Them Right</vt:lpstr>
      <vt:lpstr>Cofiwch/ Remember</vt:lpstr>
      <vt:lpstr>Tasg - Task</vt:lpstr>
      <vt:lpstr>Esiampl - Pennod mewn llyfr wedi ei olygu/ Example - Chapter in an Edited book</vt:lpstr>
      <vt:lpstr>Yn eich gwaith... In your work…</vt:lpstr>
      <vt:lpstr>Cyfeiriad Eilaidd / Secondary Citation </vt:lpstr>
      <vt:lpstr>Esiampl o cyfeiriad eilaidd</vt:lpstr>
      <vt:lpstr>Example of Secondary Citation </vt:lpstr>
      <vt:lpstr>Tasg - Task</vt:lpstr>
      <vt:lpstr>Cyfeirnodi – Gwefannau, Erthyglau, Ffynonellau eraill  Referencing – Websites, Articles, Other sources </vt:lpstr>
      <vt:lpstr>Gwefan/ Website</vt:lpstr>
      <vt:lpstr>Esiampl – tudalen o’r We gyda awdur Example – webpage with an author</vt:lpstr>
      <vt:lpstr>Esiampl – tudalen o’r we gyda trefniadaeth fel awdur Example – webpage with an organization as the author</vt:lpstr>
      <vt:lpstr>Esiampl – clip o’r We (Youtube) Example – clip from the Internet (Youtube)</vt:lpstr>
      <vt:lpstr>Esiampl – clip o’r We (Youtube) Example – clip from the Internet (Youtube)</vt:lpstr>
      <vt:lpstr>Erthygl o Siwrnal - Print Journal from an Article - Print</vt:lpstr>
      <vt:lpstr>Esiampl – erthygl o siwrnal (print) Example – journal article (print)</vt:lpstr>
      <vt:lpstr>Erthygl o Siwrnal - Electroneg Journal Article - Electronic</vt:lpstr>
      <vt:lpstr>Esiampl – erthygl o siwrnal (gyda url) Example – journal article (with url)</vt:lpstr>
      <vt:lpstr>Esiampl – erthygl o siwrnal (gyda url) Example – journal article (with url)</vt:lpstr>
      <vt:lpstr>Esiampl – erthygl o siwrnal (gyda doi) Example – journal article (with doi)</vt:lpstr>
      <vt:lpstr>Esiampl – erthygl o siwrnal (gyda doi) Example – journal article (with doi)</vt:lpstr>
      <vt:lpstr>Yn eich gwaith... In your work…</vt:lpstr>
      <vt:lpstr>Esiampl – Blog/Vlog Example – Blog/ Vlog</vt:lpstr>
      <vt:lpstr>Esiampl – Blog/Vlog Example – Blog/ Vlog</vt:lpstr>
      <vt:lpstr>Yn eich gwaith... In your work…</vt:lpstr>
      <vt:lpstr>Deddf Seneddol (DU) Act of Parliament (UK)</vt:lpstr>
      <vt:lpstr>Esiample - Cyfraith a deddfwriaeth DU/  Example - Law and Legislation UK</vt:lpstr>
      <vt:lpstr>Esiample - Cyfraith a deddfwriaeth DU/  Example - Law and Legislation UK</vt:lpstr>
      <vt:lpstr>Yn eich gwaith... In your work…</vt:lpstr>
      <vt:lpstr>Act y Senedd (Cymru) Act of Parliament (Wales)</vt:lpstr>
      <vt:lpstr>Esiample - Cyfraith a deddfwriaeth Cymru/  Example - Law and Legislation Wales</vt:lpstr>
      <vt:lpstr>Esiample - Cyfraith a deddfwriaeth Cymru/  Example - Law and Legislation Wales</vt:lpstr>
      <vt:lpstr>Yn eich gwaith... In your work…</vt:lpstr>
      <vt:lpstr>Tasg - Task</vt:lpstr>
      <vt:lpstr>Tasg - Task</vt:lpstr>
      <vt:lpstr>Tasg - Task</vt:lpstr>
      <vt:lpstr>Cyfeirnodi Delweddau Personol– Yn eich gwaith  Referencing Personal Images– In your work  </vt:lpstr>
      <vt:lpstr>Rhestr Cyfeiriad Reference List</vt:lpstr>
      <vt:lpstr>Rhestr Cyfeiriad Reference List</vt:lpstr>
      <vt:lpstr>Cyfeirnodi Delweddau Dan Berchnogaeth Referencing Owned Images</vt:lpstr>
      <vt:lpstr>Rhestr Cyfeiriad Reference List</vt:lpstr>
      <vt:lpstr>Rhestr Cyfeiriad Reference List</vt:lpstr>
      <vt:lpstr>Tasg - Task</vt:lpstr>
      <vt:lpstr>Ffynonellau lluosog gan yr un awdur Multiple sources by the same author</vt:lpstr>
      <vt:lpstr>Tasg/ Task </vt:lpstr>
      <vt:lpstr>Tasg/ Task </vt:lpstr>
      <vt:lpstr>Agoriadau Brawddeg</vt:lpstr>
      <vt:lpstr>Sentence Openers</vt:lpstr>
      <vt:lpstr>Aralleirio (uniongyrchol  Paraphrasing (Directly in text)</vt:lpstr>
      <vt:lpstr>Aralleirio (anuniongyrchol yn y testun) Paraphrasing (Indirectly in text)</vt:lpstr>
      <vt:lpstr>Rhestr cyfeirnodi Reference list</vt:lpstr>
      <vt:lpstr>Gwallau Cyffredin/ Common Errors</vt:lpstr>
      <vt:lpstr>Cefnogaeth Llyfyrgell/ Library Support</vt:lpstr>
      <vt:lpstr>Cyfeiriadau/ References</vt:lpstr>
      <vt:lpstr>Cyfeiriadau/ 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Glenda Tinney</cp:lastModifiedBy>
  <cp:revision>48</cp:revision>
  <dcterms:created xsi:type="dcterms:W3CDTF">2024-06-20T14:05:21Z</dcterms:created>
  <dcterms:modified xsi:type="dcterms:W3CDTF">2026-08-27T12:33:01Z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0x010100AB802EE38805B14B91077D7B05415C63</vt:lpwstr>
  </property>
</Properties>
</file>