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sldIdLst>
    <p:sldId id="257" r:id="rId5"/>
    <p:sldId id="258" r:id="rId6"/>
    <p:sldId id="259" r:id="rId7"/>
    <p:sldId id="260" r:id="rId8"/>
    <p:sldId id="261" r:id="rId9"/>
    <p:sldId id="262" r:id="rId10"/>
    <p:sldId id="263" r:id="rId11"/>
    <p:sldId id="264"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varScale="1">
        <p:scale>
          <a:sx n="72" d="100"/>
          <a:sy n="72" d="100"/>
        </p:scale>
        <p:origin x="96" y="6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0A8F9B-21AF-404F-A587-95C6A57E23E0}"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80CA44-76A3-407D-BE80-0E7C2D2EB871}" type="slidenum">
              <a:rPr lang="en-GB" smtClean="0"/>
              <a:t>‹#›</a:t>
            </a:fld>
            <a:endParaRPr lang="en-GB"/>
          </a:p>
        </p:txBody>
      </p:sp>
    </p:spTree>
    <p:extLst>
      <p:ext uri="{BB962C8B-B14F-4D97-AF65-F5344CB8AC3E}">
        <p14:creationId xmlns:p14="http://schemas.microsoft.com/office/powerpoint/2010/main" val="2180271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B3E6E9F8-E590-0241-AC43-08BAD7BD5E76}" type="slidenum">
              <a:rPr lang="en-RO" smtClean="0"/>
              <a:t>3</a:t>
            </a:fld>
            <a:endParaRPr lang="en-RO"/>
          </a:p>
        </p:txBody>
      </p:sp>
    </p:spTree>
    <p:extLst>
      <p:ext uri="{BB962C8B-B14F-4D97-AF65-F5344CB8AC3E}">
        <p14:creationId xmlns:p14="http://schemas.microsoft.com/office/powerpoint/2010/main" val="971890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13210-2874-1FE4-D935-F86EF888EF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1FCC1B-03DC-E4C1-47F2-4949C864378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E70AA4-2EA6-E1B0-760A-BE82216F3CD8}"/>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5" name="Footer Placeholder 4">
            <a:extLst>
              <a:ext uri="{FF2B5EF4-FFF2-40B4-BE49-F238E27FC236}">
                <a16:creationId xmlns:a16="http://schemas.microsoft.com/office/drawing/2014/main" id="{1698B1B9-9401-B0FF-4D3F-386A86A6D8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C7F33-D819-AC1B-5264-A3F09943F30F}"/>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4280135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83DE3-5FA0-0F91-7C62-1F4733109D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45CFD0-EFF6-E667-9C40-6A8686A5B7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BAD70A-0B88-8F1B-5708-BEA477EA2F2A}"/>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5" name="Footer Placeholder 4">
            <a:extLst>
              <a:ext uri="{FF2B5EF4-FFF2-40B4-BE49-F238E27FC236}">
                <a16:creationId xmlns:a16="http://schemas.microsoft.com/office/drawing/2014/main" id="{517BD922-7462-722A-CFA8-4549608D89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250FDC-D4F2-B63C-C446-1370380CD280}"/>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826714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E386D-6DD5-09D3-2D7E-B5706B992B8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0B3EA2-8389-06ED-1CB7-9B52097C47B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364348-67AB-A42F-E88F-B076F07021EC}"/>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5" name="Footer Placeholder 4">
            <a:extLst>
              <a:ext uri="{FF2B5EF4-FFF2-40B4-BE49-F238E27FC236}">
                <a16:creationId xmlns:a16="http://schemas.microsoft.com/office/drawing/2014/main" id="{D9CAE2D4-D640-C6B7-C5D4-BC89BBCBD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030E5E-6130-572A-7890-0DFEACAF0831}"/>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2903024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0601C-3393-9687-0B18-22E46FB005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DCA801-4147-ACB4-B23E-B8477C5AFF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D03B37-8386-22CF-D4A1-490C9D03A76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34FA2EC-3BDB-083A-714F-53373B20F393}"/>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6" name="Footer Placeholder 5">
            <a:extLst>
              <a:ext uri="{FF2B5EF4-FFF2-40B4-BE49-F238E27FC236}">
                <a16:creationId xmlns:a16="http://schemas.microsoft.com/office/drawing/2014/main" id="{1EA11EC5-E88A-1E73-9E5B-896B08F243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D68D9A-EC18-0D3B-6CC1-5F41ED123C3F}"/>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2437559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9D6EB-8AF4-FE7C-4A81-6DA95C9F1A7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CF7F04F-93CD-7A89-4D0F-429E1A12B4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EE7546-DB97-3F37-4A26-FC457DA732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A7A9B90-322F-F0AC-DFCF-B23661EF1E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B0DAF0-0658-1705-9372-BDE760D3E6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7DC9A3-0AC5-B801-1D03-32D360DA94D2}"/>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8" name="Footer Placeholder 7">
            <a:extLst>
              <a:ext uri="{FF2B5EF4-FFF2-40B4-BE49-F238E27FC236}">
                <a16:creationId xmlns:a16="http://schemas.microsoft.com/office/drawing/2014/main" id="{F4BA3098-F7DB-B021-8FCC-DAA08F867DD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E1B5E6-B24B-B846-297D-DBE643192252}"/>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2397919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3A1F3-4C8B-9E40-E3BD-C861E33CDE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0F1AB9-F18D-AF5B-08ED-5AC3631B9D19}"/>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4" name="Footer Placeholder 3">
            <a:extLst>
              <a:ext uri="{FF2B5EF4-FFF2-40B4-BE49-F238E27FC236}">
                <a16:creationId xmlns:a16="http://schemas.microsoft.com/office/drawing/2014/main" id="{BDF422E8-A815-9BE5-F1B6-F323C37569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3E4A3A0-F005-451B-D80D-DA43C6B5A923}"/>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2472173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D04DB4-B13D-6F29-509E-0A1112040FBF}"/>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3" name="Footer Placeholder 2">
            <a:extLst>
              <a:ext uri="{FF2B5EF4-FFF2-40B4-BE49-F238E27FC236}">
                <a16:creationId xmlns:a16="http://schemas.microsoft.com/office/drawing/2014/main" id="{7784A57C-8BE0-0A86-DB0E-046A9301ED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A16EDD9-354D-6D1C-A632-A64CF4B2F398}"/>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1097441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B71FF-AC8F-457E-83F6-8DF4F611B9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3B8BCE-B2FD-855D-49AC-12F2BC4893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A8DB0A3-1C97-81AB-C65D-29307A031E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005EAF-A5F1-7222-EF81-4D6C0D07AC2E}"/>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6" name="Footer Placeholder 5">
            <a:extLst>
              <a:ext uri="{FF2B5EF4-FFF2-40B4-BE49-F238E27FC236}">
                <a16:creationId xmlns:a16="http://schemas.microsoft.com/office/drawing/2014/main" id="{8C49B2D6-5274-F453-5E24-B18190B18B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CF226C-ED8E-E1B3-BD56-A5C875AC12A8}"/>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40154679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8405F-8AB0-D298-D262-8382A98CFC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1BB1B7-801A-B554-85E1-0BC8139D53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27FE5E-C51B-D33B-1EE8-0A43C0B8AE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D17A2B-9140-0B28-D782-4746068A1E78}"/>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6" name="Footer Placeholder 5">
            <a:extLst>
              <a:ext uri="{FF2B5EF4-FFF2-40B4-BE49-F238E27FC236}">
                <a16:creationId xmlns:a16="http://schemas.microsoft.com/office/drawing/2014/main" id="{663F7BE8-D041-50E4-8AA9-07998EAF62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5FEA3D-B53D-C0ED-5BFE-308F1E5BE3E1}"/>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31050942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C1319-8E17-C38F-1CC8-460925C4D36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A64BF51-D82A-CBBB-E3A9-35E3F564A9B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FC6671-CDDD-CC50-9DBB-0FE4630A49C5}"/>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5" name="Footer Placeholder 4">
            <a:extLst>
              <a:ext uri="{FF2B5EF4-FFF2-40B4-BE49-F238E27FC236}">
                <a16:creationId xmlns:a16="http://schemas.microsoft.com/office/drawing/2014/main" id="{953363AD-A051-2CF7-949A-406D5063A6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0116B5-76AD-1880-418A-0530F187DF6B}"/>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185443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767030-E5FC-A196-4B5E-06EAE122D1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04F608-BBF1-02E5-F871-43897F543AB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ACBB92-C5C0-BBBB-8A33-D56BEDB9E188}"/>
              </a:ext>
            </a:extLst>
          </p:cNvPr>
          <p:cNvSpPr>
            <a:spLocks noGrp="1"/>
          </p:cNvSpPr>
          <p:nvPr>
            <p:ph type="dt" sz="half" idx="10"/>
          </p:nvPr>
        </p:nvSpPr>
        <p:spPr/>
        <p:txBody>
          <a:bodyPr/>
          <a:lstStyle/>
          <a:p>
            <a:fld id="{DA895424-7CD2-4299-A7DC-65AD9FBFFCA2}" type="datetimeFigureOut">
              <a:rPr lang="en-GB" smtClean="0"/>
              <a:t>24/02/2026</a:t>
            </a:fld>
            <a:endParaRPr lang="en-GB"/>
          </a:p>
        </p:txBody>
      </p:sp>
      <p:sp>
        <p:nvSpPr>
          <p:cNvPr id="5" name="Footer Placeholder 4">
            <a:extLst>
              <a:ext uri="{FF2B5EF4-FFF2-40B4-BE49-F238E27FC236}">
                <a16:creationId xmlns:a16="http://schemas.microsoft.com/office/drawing/2014/main" id="{E4E2E27A-0531-BC71-205F-BF0934C41A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DEF0D5-2363-ADCC-D3BA-456A09F2249E}"/>
              </a:ext>
            </a:extLst>
          </p:cNvPr>
          <p:cNvSpPr>
            <a:spLocks noGrp="1"/>
          </p:cNvSpPr>
          <p:nvPr>
            <p:ph type="sldNum" sz="quarter" idx="12"/>
          </p:nvPr>
        </p:nvSpPr>
        <p:spPr/>
        <p:txBody>
          <a:bodyPr/>
          <a:lstStyle/>
          <a:p>
            <a:fld id="{6A8DBF06-C1B4-4E5A-9819-EC427000B954}" type="slidenum">
              <a:rPr lang="en-GB" smtClean="0"/>
              <a:t>‹#›</a:t>
            </a:fld>
            <a:endParaRPr lang="en-GB"/>
          </a:p>
        </p:txBody>
      </p:sp>
    </p:spTree>
    <p:extLst>
      <p:ext uri="{BB962C8B-B14F-4D97-AF65-F5344CB8AC3E}">
        <p14:creationId xmlns:p14="http://schemas.microsoft.com/office/powerpoint/2010/main" val="3690333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bg>
      <p:bgPr>
        <a:solidFill>
          <a:schemeClr val="accent2"/>
        </a:solid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1600200" y="2386800"/>
            <a:ext cx="8991360" cy="1645560"/>
          </a:xfrm>
          <a:prstGeom prst="rect">
            <a:avLst/>
          </a:prstGeom>
          <a:solidFill>
            <a:srgbClr val="FFFFFF"/>
          </a:solidFill>
          <a:ln w="38160" cap="sq">
            <a:solidFill>
              <a:srgbClr val="404040"/>
            </a:solidFill>
            <a:miter/>
          </a:ln>
        </p:spPr>
        <p:txBody>
          <a:bodyPr lIns="274320" tIns="182880" rIns="274320" bIns="182880" anchor="ctr" anchorCtr="1">
            <a:normAutofit/>
          </a:bodyPr>
          <a:lstStyle/>
          <a:p>
            <a:pPr indent="0" algn="ctr" defTabSz="914400">
              <a:lnSpc>
                <a:spcPct val="90000"/>
              </a:lnSpc>
              <a:buNone/>
            </a:pPr>
            <a:r>
              <a:rPr lang="en-US" sz="3800" b="0" u="none" strike="noStrike" cap="all" spc="201">
                <a:solidFill>
                  <a:srgbClr val="262626"/>
                </a:solidFill>
                <a:effectLst/>
                <a:uFillTx/>
                <a:latin typeface="Gill Sans MT"/>
              </a:rPr>
              <a:t>Click to edit Master title style</a:t>
            </a:r>
            <a:endParaRPr lang="en-US" sz="3800" b="0" u="none" strike="noStrike">
              <a:solidFill>
                <a:schemeClr val="lt1"/>
              </a:solidFill>
              <a:effectLst/>
              <a:uFillTx/>
              <a:latin typeface="Gill Sans MT"/>
            </a:endParaRPr>
          </a:p>
        </p:txBody>
      </p:sp>
      <p:sp>
        <p:nvSpPr>
          <p:cNvPr id="6" name="PlaceHolder 2"/>
          <p:cNvSpPr>
            <a:spLocks noGrp="1"/>
          </p:cNvSpPr>
          <p:nvPr>
            <p:ph type="dt" idx="1"/>
          </p:nvPr>
        </p:nvSpPr>
        <p:spPr>
          <a:xfrm>
            <a:off x="7821360" y="6238800"/>
            <a:ext cx="2753280" cy="323640"/>
          </a:xfrm>
          <a:prstGeom prst="rect">
            <a:avLst/>
          </a:prstGeom>
          <a:noFill/>
          <a:ln w="0">
            <a:noFill/>
          </a:ln>
        </p:spPr>
        <p:txBody>
          <a:bodyPr lIns="91440" tIns="45720" rIns="91440" bIns="45720" anchor="ctr">
            <a:noAutofit/>
          </a:bodyPr>
          <a:lstStyle>
            <a:lvl1pPr indent="0" algn="r" defTabSz="457200">
              <a:lnSpc>
                <a:spcPct val="100000"/>
              </a:lnSpc>
              <a:buNone/>
              <a:defRPr lang="en-US" sz="1050" b="0" u="none" strike="noStrike">
                <a:solidFill>
                  <a:schemeClr val="lt1">
                    <a:alpha val="70000"/>
                  </a:schemeClr>
                </a:solidFill>
                <a:effectLst/>
                <a:uFillTx/>
                <a:latin typeface="Gill Sans MT"/>
              </a:defRPr>
            </a:lvl1pPr>
          </a:lstStyle>
          <a:p>
            <a:pPr indent="0" algn="r" defTabSz="457200">
              <a:lnSpc>
                <a:spcPct val="100000"/>
              </a:lnSpc>
              <a:buNone/>
            </a:pPr>
            <a:r>
              <a:rPr lang="en-US" sz="1050" b="0" u="none" strike="noStrike">
                <a:solidFill>
                  <a:schemeClr val="lt1">
                    <a:alpha val="70000"/>
                  </a:schemeClr>
                </a:solidFill>
                <a:effectLst/>
                <a:uFillTx/>
                <a:latin typeface="Gill Sans MT"/>
              </a:rPr>
              <a:t>&lt;date/time&gt;</a:t>
            </a:r>
            <a:endParaRPr lang="en-US" sz="1050" b="0" u="none" strike="noStrike">
              <a:solidFill>
                <a:srgbClr val="000000"/>
              </a:solidFill>
              <a:effectLst/>
              <a:uFillTx/>
              <a:latin typeface="Times New Roman"/>
            </a:endParaRPr>
          </a:p>
        </p:txBody>
      </p:sp>
      <p:sp>
        <p:nvSpPr>
          <p:cNvPr id="2" name="PlaceHolder 3"/>
          <p:cNvSpPr>
            <a:spLocks noGrp="1"/>
          </p:cNvSpPr>
          <p:nvPr>
            <p:ph type="ftr" idx="2"/>
          </p:nvPr>
        </p:nvSpPr>
        <p:spPr>
          <a:xfrm>
            <a:off x="1600200" y="6236280"/>
            <a:ext cx="5900760" cy="319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 name="PlaceHolder 4"/>
          <p:cNvSpPr>
            <a:spLocks noGrp="1"/>
          </p:cNvSpPr>
          <p:nvPr>
            <p:ph type="sldNum" idx="3"/>
          </p:nvPr>
        </p:nvSpPr>
        <p:spPr>
          <a:xfrm>
            <a:off x="10758960" y="6217920"/>
            <a:ext cx="365400" cy="365400"/>
          </a:xfrm>
          <a:prstGeom prst="rect">
            <a:avLst/>
          </a:prstGeom>
          <a:solidFill>
            <a:srgbClr val="1D1D1D">
              <a:alpha val="70000"/>
            </a:srgbClr>
          </a:solidFill>
          <a:ln w="0">
            <a:noFill/>
          </a:ln>
        </p:spPr>
        <p:txBody>
          <a:bodyPr lIns="18360" tIns="45720" rIns="18360" bIns="45720" anchor="ctr">
            <a:noAutofit/>
          </a:bodyPr>
          <a:lstStyle>
            <a:lvl1pPr indent="0" algn="ctr" defTabSz="457200">
              <a:lnSpc>
                <a:spcPct val="100000"/>
              </a:lnSpc>
              <a:buNone/>
              <a:defRPr lang="en-US" sz="1100" b="0" u="none" strike="noStrike">
                <a:solidFill>
                  <a:srgbClr val="FFFFFF"/>
                </a:solidFill>
                <a:effectLst/>
                <a:uFillTx/>
                <a:latin typeface="Gill Sans MT"/>
              </a:defRPr>
            </a:lvl1pPr>
          </a:lstStyle>
          <a:p>
            <a:pPr indent="0" algn="ctr" defTabSz="457200">
              <a:lnSpc>
                <a:spcPct val="100000"/>
              </a:lnSpc>
              <a:buNone/>
            </a:pPr>
            <a:fld id="{E1BDE231-5AC4-46A8-96D8-D60EE7C71853}" type="slidenum">
              <a:rPr lang="en-US" sz="1100" b="0" u="none" strike="noStrike">
                <a:solidFill>
                  <a:srgbClr val="FFFFFF"/>
                </a:solidFill>
                <a:effectLst/>
                <a:uFillTx/>
                <a:latin typeface="Gill Sans MT"/>
              </a:rPr>
              <a:t>‹#›</a:t>
            </a:fld>
            <a:endParaRPr lang="en-US" sz="1100" b="0" u="none" strike="noStrike">
              <a:solidFill>
                <a:srgbClr val="FFFFFF"/>
              </a:solidFill>
              <a:effectLst/>
              <a:uFillTx/>
              <a:latin typeface="Times New Roman"/>
            </a:endParaRPr>
          </a:p>
        </p:txBody>
      </p:sp>
      <p:sp>
        <p:nvSpPr>
          <p:cNvPr id="4"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1800" b="0" u="none" strike="noStrike">
                <a:solidFill>
                  <a:schemeClr val="lt1">
                    <a:lumMod val="85000"/>
                    <a:lumOff val="15000"/>
                  </a:schemeClr>
                </a:solidFill>
                <a:effectLst/>
                <a:uFillTx/>
                <a:latin typeface="Gill Sans MT"/>
              </a:rPr>
              <a:t>Click to edit the outline text format</a:t>
            </a:r>
          </a:p>
          <a:p>
            <a:pPr marL="864000" lvl="1" indent="-324000">
              <a:spcBef>
                <a:spcPts val="1134"/>
              </a:spcBef>
              <a:buClr>
                <a:srgbClr val="000000"/>
              </a:buClr>
              <a:buSzPct val="75000"/>
              <a:buFont typeface="Symbol" charset="2"/>
              <a:buChar char=""/>
            </a:pPr>
            <a:r>
              <a:rPr lang="en-US" sz="1600" b="0" u="none" strike="noStrike">
                <a:solidFill>
                  <a:schemeClr val="lt1">
                    <a:lumMod val="85000"/>
                    <a:lumOff val="15000"/>
                  </a:schemeClr>
                </a:solidFill>
                <a:effectLst/>
                <a:uFillTx/>
                <a:latin typeface="Gill Sans MT"/>
              </a:rPr>
              <a:t>Second Outline Level</a:t>
            </a:r>
          </a:p>
          <a:p>
            <a:pPr marL="1296000" lvl="2" indent="-288000">
              <a:spcBef>
                <a:spcPts val="850"/>
              </a:spcBef>
              <a:buClr>
                <a:srgbClr val="000000"/>
              </a:buClr>
              <a:buSzPct val="45000"/>
              <a:buFont typeface="Wingdings" charset="2"/>
              <a:buChar char=""/>
            </a:pPr>
            <a:r>
              <a:rPr lang="en-US" sz="1600" b="0" u="none" strike="noStrike">
                <a:solidFill>
                  <a:schemeClr val="lt1">
                    <a:lumMod val="85000"/>
                    <a:lumOff val="15000"/>
                  </a:schemeClr>
                </a:solidFill>
                <a:effectLst/>
                <a:uFillTx/>
                <a:latin typeface="Gill Sans MT"/>
              </a:rPr>
              <a:t>Third Outline Level</a:t>
            </a:r>
          </a:p>
          <a:p>
            <a:pPr marL="1728000" lvl="3" indent="-216000">
              <a:spcBef>
                <a:spcPts val="567"/>
              </a:spcBef>
              <a:buClr>
                <a:srgbClr val="000000"/>
              </a:buClr>
              <a:buSzPct val="75000"/>
              <a:buFont typeface="Symbol" charset="2"/>
              <a:buChar char=""/>
            </a:pPr>
            <a:r>
              <a:rPr lang="en-US" sz="1600" b="0" u="none" strike="noStrike">
                <a:solidFill>
                  <a:schemeClr val="lt1">
                    <a:lumMod val="85000"/>
                    <a:lumOff val="15000"/>
                  </a:schemeClr>
                </a:solidFill>
                <a:effectLst/>
                <a:uFillTx/>
                <a:latin typeface="Gill Sans MT"/>
              </a:rPr>
              <a:t>Fourth Outline Level</a:t>
            </a:r>
          </a:p>
          <a:p>
            <a:pPr marL="2160000" lvl="4" indent="-216000">
              <a:spcBef>
                <a:spcPts val="283"/>
              </a:spcBef>
              <a:buClr>
                <a:srgbClr val="000000"/>
              </a:buClr>
              <a:buSzPct val="45000"/>
              <a:buFont typeface="Wingdings" charset="2"/>
              <a:buChar char=""/>
            </a:pPr>
            <a:r>
              <a:rPr lang="en-US" sz="2000" b="0" u="none" strike="noStrike">
                <a:solidFill>
                  <a:schemeClr val="lt1">
                    <a:lumMod val="85000"/>
                    <a:lumOff val="15000"/>
                  </a:schemeClr>
                </a:solidFill>
                <a:effectLst/>
                <a:uFillTx/>
                <a:latin typeface="Gill Sans MT"/>
              </a:rPr>
              <a:t>Fifth Outline Level</a:t>
            </a:r>
          </a:p>
          <a:p>
            <a:pPr marL="2592000" lvl="5" indent="-216000">
              <a:spcBef>
                <a:spcPts val="283"/>
              </a:spcBef>
              <a:buClr>
                <a:srgbClr val="000000"/>
              </a:buClr>
              <a:buSzPct val="45000"/>
              <a:buFont typeface="Wingdings" charset="2"/>
              <a:buChar char=""/>
            </a:pPr>
            <a:r>
              <a:rPr lang="en-US" sz="2000" b="0" u="none" strike="noStrike">
                <a:solidFill>
                  <a:schemeClr val="lt1">
                    <a:lumMod val="85000"/>
                    <a:lumOff val="15000"/>
                  </a:schemeClr>
                </a:solidFill>
                <a:effectLst/>
                <a:uFillTx/>
                <a:latin typeface="Gill Sans MT"/>
              </a:rPr>
              <a:t>Sixth Outline Level</a:t>
            </a:r>
          </a:p>
          <a:p>
            <a:pPr marL="3024000" lvl="6" indent="-216000">
              <a:spcBef>
                <a:spcPts val="283"/>
              </a:spcBef>
              <a:buClr>
                <a:srgbClr val="000000"/>
              </a:buClr>
              <a:buSzPct val="45000"/>
              <a:buFont typeface="Wingdings" charset="2"/>
              <a:buChar char=""/>
            </a:pPr>
            <a:r>
              <a:rPr lang="en-US" sz="2000" b="0" u="none" strike="noStrike">
                <a:solidFill>
                  <a:schemeClr val="lt1">
                    <a:lumMod val="85000"/>
                    <a:lumOff val="15000"/>
                  </a:schemeClr>
                </a:solidFill>
                <a:effectLst/>
                <a:uFillTx/>
                <a:latin typeface="Gill Sans MT"/>
              </a:rPr>
              <a:t>Seventh Outline Level</a:t>
            </a:r>
          </a:p>
        </p:txBody>
      </p:sp>
    </p:spTree>
    <p:extLst>
      <p:ext uri="{BB962C8B-B14F-4D97-AF65-F5344CB8AC3E}">
        <p14:creationId xmlns:p14="http://schemas.microsoft.com/office/powerpoint/2010/main" val="29533451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bg>
      <p:bgPr>
        <a:solidFill>
          <a:schemeClr val="lt1">
            <a:lumMod val="95000"/>
          </a:schemeClr>
        </a:solidFill>
        <a:effectLst/>
      </p:bgPr>
    </p:bg>
    <p:spTree>
      <p:nvGrpSpPr>
        <p:cNvPr id="1" name=""/>
        <p:cNvGrpSpPr/>
        <p:nvPr/>
      </p:nvGrpSpPr>
      <p:grpSpPr>
        <a:xfrm>
          <a:off x="0" y="0"/>
          <a:ext cx="0" cy="0"/>
          <a:chOff x="0" y="0"/>
          <a:chExt cx="0" cy="0"/>
        </a:xfrm>
      </p:grpSpPr>
      <p:sp>
        <p:nvSpPr>
          <p:cNvPr id="15" name="PlaceHolder 1"/>
          <p:cNvSpPr>
            <a:spLocks noGrp="1"/>
          </p:cNvSpPr>
          <p:nvPr>
            <p:ph type="title"/>
          </p:nvPr>
        </p:nvSpPr>
        <p:spPr>
          <a:xfrm>
            <a:off x="2231280" y="964800"/>
            <a:ext cx="7729200" cy="1188360"/>
          </a:xfrm>
          <a:prstGeom prst="rect">
            <a:avLst/>
          </a:prstGeom>
          <a:solidFill>
            <a:srgbClr val="FFFFFF"/>
          </a:solidFill>
          <a:ln w="31680" cap="sq">
            <a:solidFill>
              <a:srgbClr val="404040"/>
            </a:solidFill>
            <a:miter/>
          </a:ln>
        </p:spPr>
        <p:txBody>
          <a:bodyPr lIns="182880" tIns="182880" rIns="182880" bIns="182880" anchor="ctr">
            <a:noAutofit/>
          </a:bodyPr>
          <a:lstStyle/>
          <a:p>
            <a:pPr indent="0" algn="ctr" defTabSz="914400">
              <a:lnSpc>
                <a:spcPct val="90000"/>
              </a:lnSpc>
              <a:buNone/>
            </a:pPr>
            <a:r>
              <a:rPr lang="en-US" sz="2800" b="0" u="none" strike="noStrike" cap="all" spc="201">
                <a:solidFill>
                  <a:srgbClr val="262626"/>
                </a:solidFill>
                <a:effectLst/>
                <a:uFillTx/>
                <a:latin typeface="Gill Sans MT"/>
              </a:rPr>
              <a:t>Click to edit Master title style</a:t>
            </a:r>
            <a:endParaRPr lang="en-US" sz="2800" b="0" u="none" strike="noStrike">
              <a:solidFill>
                <a:schemeClr val="dk1"/>
              </a:solidFill>
              <a:effectLst/>
              <a:uFillTx/>
              <a:latin typeface="Gill Sans MT"/>
            </a:endParaRPr>
          </a:p>
        </p:txBody>
      </p:sp>
      <p:sp>
        <p:nvSpPr>
          <p:cNvPr id="16" name="PlaceHolder 2"/>
          <p:cNvSpPr>
            <a:spLocks noGrp="1"/>
          </p:cNvSpPr>
          <p:nvPr>
            <p:ph type="body"/>
          </p:nvPr>
        </p:nvSpPr>
        <p:spPr>
          <a:xfrm>
            <a:off x="2231280" y="2638080"/>
            <a:ext cx="7729200" cy="3101760"/>
          </a:xfrm>
          <a:prstGeom prst="rect">
            <a:avLst/>
          </a:prstGeom>
          <a:noFill/>
          <a:ln w="0">
            <a:noFill/>
          </a:ln>
        </p:spPr>
        <p:txBody>
          <a:bodyPr lIns="91440" tIns="45720" rIns="91440" bIns="45720" anchor="t">
            <a:noAutofit/>
          </a:bodyPr>
          <a:lstStyle/>
          <a:p>
            <a:pPr marL="228600" indent="-228600" defTabSz="914400">
              <a:lnSpc>
                <a:spcPct val="100000"/>
              </a:lnSpc>
              <a:spcBef>
                <a:spcPts val="1001"/>
              </a:spcBef>
              <a:buClr>
                <a:srgbClr val="9BAFB5"/>
              </a:buClr>
              <a:buFont typeface="Arial"/>
              <a:buChar char="•"/>
            </a:pPr>
            <a:r>
              <a:rPr lang="en-US" sz="1800" b="0" u="none" strike="noStrike">
                <a:solidFill>
                  <a:schemeClr val="dk1">
                    <a:lumMod val="85000"/>
                    <a:lumOff val="15000"/>
                  </a:schemeClr>
                </a:solidFill>
                <a:effectLst/>
                <a:uFillTx/>
                <a:latin typeface="Gill Sans MT"/>
              </a:rPr>
              <a:t>Click to edit Master text styles</a:t>
            </a:r>
          </a:p>
          <a:p>
            <a:pPr marL="457200" lvl="1" indent="-228600" defTabSz="914400">
              <a:lnSpc>
                <a:spcPct val="10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Gill Sans MT"/>
              </a:rPr>
              <a:t>Second level</a:t>
            </a:r>
          </a:p>
          <a:p>
            <a:pPr marL="685800" lvl="2" indent="-228600" defTabSz="914400">
              <a:lnSpc>
                <a:spcPct val="10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Gill Sans MT"/>
              </a:rPr>
              <a:t>Third level</a:t>
            </a:r>
          </a:p>
          <a:p>
            <a:pPr marL="914400" lvl="3" indent="-228600" defTabSz="914400">
              <a:lnSpc>
                <a:spcPct val="10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Gill Sans MT"/>
              </a:rPr>
              <a:t>Fourth level</a:t>
            </a:r>
          </a:p>
          <a:p>
            <a:pPr marL="1143000" lvl="4" indent="-228600" defTabSz="914400">
              <a:lnSpc>
                <a:spcPct val="10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Gill Sans MT"/>
              </a:rPr>
              <a:t>Fifth level</a:t>
            </a:r>
          </a:p>
        </p:txBody>
      </p:sp>
      <p:sp>
        <p:nvSpPr>
          <p:cNvPr id="17" name="PlaceHolder 3"/>
          <p:cNvSpPr>
            <a:spLocks noGrp="1"/>
          </p:cNvSpPr>
          <p:nvPr>
            <p:ph type="dt" idx="10"/>
          </p:nvPr>
        </p:nvSpPr>
        <p:spPr>
          <a:xfrm>
            <a:off x="7821360" y="6238800"/>
            <a:ext cx="2753280" cy="323640"/>
          </a:xfrm>
          <a:prstGeom prst="rect">
            <a:avLst/>
          </a:prstGeom>
          <a:noFill/>
          <a:ln w="0">
            <a:noFill/>
          </a:ln>
        </p:spPr>
        <p:txBody>
          <a:bodyPr lIns="91440" tIns="45720" rIns="91440" bIns="45720" anchor="ctr">
            <a:noAutofit/>
          </a:bodyPr>
          <a:lstStyle>
            <a:lvl1pPr indent="0" algn="r" defTabSz="457200">
              <a:lnSpc>
                <a:spcPct val="100000"/>
              </a:lnSpc>
              <a:buNone/>
              <a:defRPr lang="en-US" sz="1050" b="0" u="none" strike="noStrike">
                <a:solidFill>
                  <a:schemeClr val="dk1">
                    <a:alpha val="70000"/>
                  </a:schemeClr>
                </a:solidFill>
                <a:effectLst/>
                <a:uFillTx/>
                <a:latin typeface="Gill Sans MT"/>
              </a:defRPr>
            </a:lvl1pPr>
          </a:lstStyle>
          <a:p>
            <a:pPr indent="0" algn="r" defTabSz="457200">
              <a:lnSpc>
                <a:spcPct val="100000"/>
              </a:lnSpc>
              <a:buNone/>
            </a:pPr>
            <a:r>
              <a:rPr lang="en-US" sz="1050" b="0" u="none" strike="noStrike">
                <a:solidFill>
                  <a:schemeClr val="dk1">
                    <a:alpha val="70000"/>
                  </a:schemeClr>
                </a:solidFill>
                <a:effectLst/>
                <a:uFillTx/>
                <a:latin typeface="Gill Sans MT"/>
              </a:rPr>
              <a:t>&lt;date/time&gt;</a:t>
            </a:r>
            <a:endParaRPr lang="en-US" sz="1050" b="0" u="none" strike="noStrike">
              <a:solidFill>
                <a:srgbClr val="000000"/>
              </a:solidFill>
              <a:effectLst/>
              <a:uFillTx/>
              <a:latin typeface="Times New Roman"/>
            </a:endParaRPr>
          </a:p>
        </p:txBody>
      </p:sp>
      <p:sp>
        <p:nvSpPr>
          <p:cNvPr id="18" name="PlaceHolder 4"/>
          <p:cNvSpPr>
            <a:spLocks noGrp="1"/>
          </p:cNvSpPr>
          <p:nvPr>
            <p:ph type="ftr" idx="11"/>
          </p:nvPr>
        </p:nvSpPr>
        <p:spPr>
          <a:xfrm>
            <a:off x="1600200" y="6236280"/>
            <a:ext cx="5900760" cy="319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9" name="PlaceHolder 5"/>
          <p:cNvSpPr>
            <a:spLocks noGrp="1"/>
          </p:cNvSpPr>
          <p:nvPr>
            <p:ph type="sldNum" idx="12"/>
          </p:nvPr>
        </p:nvSpPr>
        <p:spPr>
          <a:xfrm>
            <a:off x="10758960" y="6217920"/>
            <a:ext cx="365400" cy="365400"/>
          </a:xfrm>
          <a:prstGeom prst="rect">
            <a:avLst/>
          </a:prstGeom>
          <a:solidFill>
            <a:srgbClr val="1D1D1D">
              <a:alpha val="70000"/>
            </a:srgbClr>
          </a:solidFill>
          <a:ln w="0">
            <a:noFill/>
          </a:ln>
        </p:spPr>
        <p:txBody>
          <a:bodyPr lIns="18360" tIns="45720" rIns="18360" bIns="45720" anchor="ctr">
            <a:noAutofit/>
          </a:bodyPr>
          <a:lstStyle>
            <a:lvl1pPr indent="0" algn="ctr" defTabSz="457200">
              <a:lnSpc>
                <a:spcPct val="100000"/>
              </a:lnSpc>
              <a:buNone/>
              <a:defRPr lang="en-US" sz="1100" b="0" u="none" strike="noStrike">
                <a:solidFill>
                  <a:srgbClr val="FFFFFF"/>
                </a:solidFill>
                <a:effectLst/>
                <a:uFillTx/>
                <a:latin typeface="Gill Sans MT"/>
              </a:defRPr>
            </a:lvl1pPr>
          </a:lstStyle>
          <a:p>
            <a:pPr indent="0" algn="ctr" defTabSz="457200">
              <a:lnSpc>
                <a:spcPct val="100000"/>
              </a:lnSpc>
              <a:buNone/>
            </a:pPr>
            <a:fld id="{2A62E611-5B2F-45C0-B119-28A06EC22E77}" type="slidenum">
              <a:rPr lang="en-US" sz="1100" b="0" u="none" strike="noStrike">
                <a:solidFill>
                  <a:srgbClr val="FFFFFF"/>
                </a:solidFill>
                <a:effectLst/>
                <a:uFillTx/>
                <a:latin typeface="Gill Sans MT"/>
              </a:rPr>
              <a:t>‹#›</a:t>
            </a:fld>
            <a:endParaRPr lang="en-US" sz="1100" b="0" u="none" strike="noStrike">
              <a:solidFill>
                <a:srgbClr val="FFFFFF"/>
              </a:solidFill>
              <a:effectLst/>
              <a:uFillTx/>
              <a:latin typeface="Times New Roman"/>
            </a:endParaRPr>
          </a:p>
        </p:txBody>
      </p:sp>
    </p:spTree>
    <p:extLst>
      <p:ext uri="{BB962C8B-B14F-4D97-AF65-F5344CB8AC3E}">
        <p14:creationId xmlns:p14="http://schemas.microsoft.com/office/powerpoint/2010/main" val="3351535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194377-08E2-6A80-8B89-DAC0FE3DC0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E729BC-ED12-D54C-7477-FBB246CE80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32270A-7AF8-8EC9-76EF-1A7D87B456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A895424-7CD2-4299-A7DC-65AD9FBFFCA2}" type="datetimeFigureOut">
              <a:rPr lang="en-GB" smtClean="0"/>
              <a:t>24/02/2026</a:t>
            </a:fld>
            <a:endParaRPr lang="en-GB"/>
          </a:p>
        </p:txBody>
      </p:sp>
      <p:sp>
        <p:nvSpPr>
          <p:cNvPr id="5" name="Footer Placeholder 4">
            <a:extLst>
              <a:ext uri="{FF2B5EF4-FFF2-40B4-BE49-F238E27FC236}">
                <a16:creationId xmlns:a16="http://schemas.microsoft.com/office/drawing/2014/main" id="{EF1A12D6-5AF2-C4B7-E603-236715DBDA3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FFBF3D-394D-3028-ECA8-82203E5A699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A8DBF06-C1B4-4E5A-9819-EC427000B954}" type="slidenum">
              <a:rPr lang="en-GB" smtClean="0"/>
              <a:t>‹#›</a:t>
            </a:fld>
            <a:endParaRPr lang="en-GB"/>
          </a:p>
        </p:txBody>
      </p:sp>
    </p:spTree>
    <p:extLst>
      <p:ext uri="{BB962C8B-B14F-4D97-AF65-F5344CB8AC3E}">
        <p14:creationId xmlns:p14="http://schemas.microsoft.com/office/powerpoint/2010/main" val="38795172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13.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70" name="Freeform: Shape 69">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2" name="Group 71">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73" name="Freeform: Shape 72">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4" name="Freeform: Shape 73">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5" name="Freeform: Shape 74">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60" name="PlaceHolder 1"/>
          <p:cNvSpPr>
            <a:spLocks noGrp="1"/>
          </p:cNvSpPr>
          <p:nvPr>
            <p:ph type="title"/>
          </p:nvPr>
        </p:nvSpPr>
        <p:spPr>
          <a:xfrm>
            <a:off x="2272931" y="1198182"/>
            <a:ext cx="7389991" cy="2387918"/>
          </a:xfrm>
          <a:prstGeom prst="rect">
            <a:avLst/>
          </a:prstGeom>
        </p:spPr>
        <p:txBody>
          <a:bodyPr lIns="274320" tIns="182880" rIns="274320" bIns="182880" anchor="b">
            <a:normAutofit/>
          </a:bodyPr>
          <a:lstStyle/>
          <a:p>
            <a:pPr indent="0" defTabSz="914400">
              <a:buNone/>
            </a:pPr>
            <a:br>
              <a:rPr lang="en-GB" sz="2100" dirty="0">
                <a:solidFill>
                  <a:schemeClr val="tx2"/>
                </a:solidFill>
              </a:rPr>
            </a:br>
            <a:r>
              <a:rPr lang="en-GB" sz="2100" b="0" u="none" strike="noStrike" cap="all" spc="201" dirty="0">
                <a:solidFill>
                  <a:schemeClr val="tx2"/>
                </a:solidFill>
                <a:effectLst/>
                <a:uFillTx/>
                <a:latin typeface="Calibri"/>
                <a:ea typeface="Calibri"/>
              </a:rPr>
              <a:t>Module: Contemporary Themes in the Hotel and Hospitality Sector.</a:t>
            </a:r>
            <a:br>
              <a:rPr lang="en-GB" sz="2100" dirty="0">
                <a:solidFill>
                  <a:schemeClr val="tx2"/>
                </a:solidFill>
              </a:rPr>
            </a:br>
            <a:r>
              <a:rPr lang="en-GB" sz="2100" b="0" u="none" strike="noStrike" cap="all" spc="201" dirty="0">
                <a:solidFill>
                  <a:schemeClr val="tx2"/>
                </a:solidFill>
                <a:effectLst/>
                <a:uFillTx/>
                <a:latin typeface="Calibri"/>
                <a:ea typeface="Calibri"/>
              </a:rPr>
              <a:t>Module code: BMIH6001</a:t>
            </a:r>
            <a:br>
              <a:rPr lang="en-GB" sz="2100" dirty="0">
                <a:solidFill>
                  <a:schemeClr val="tx2"/>
                </a:solidFill>
              </a:rPr>
            </a:br>
            <a:endParaRPr lang="en-GB" sz="2100" b="0" u="none" strike="noStrike" dirty="0">
              <a:solidFill>
                <a:schemeClr val="tx2"/>
              </a:solidFill>
              <a:effectLst/>
              <a:uFillTx/>
              <a:latin typeface="Gill Sans MT"/>
            </a:endParaRPr>
          </a:p>
        </p:txBody>
      </p:sp>
      <p:sp>
        <p:nvSpPr>
          <p:cNvPr id="61" name="PlaceHolder 2"/>
          <p:cNvSpPr>
            <a:spLocks noGrp="1"/>
          </p:cNvSpPr>
          <p:nvPr>
            <p:ph type="subTitle"/>
          </p:nvPr>
        </p:nvSpPr>
        <p:spPr>
          <a:xfrm>
            <a:off x="2452729" y="4028091"/>
            <a:ext cx="7030397" cy="2387918"/>
          </a:xfrm>
          <a:prstGeom prst="rect">
            <a:avLst/>
          </a:prstGeom>
        </p:spPr>
        <p:txBody>
          <a:bodyPr lIns="91440" tIns="45720" rIns="91440" bIns="45720">
            <a:normAutofit/>
          </a:bodyPr>
          <a:lstStyle/>
          <a:p>
            <a:pPr indent="0" defTabSz="914400">
              <a:spcBef>
                <a:spcPts val="1001"/>
              </a:spcBef>
              <a:buNone/>
              <a:tabLst>
                <a:tab pos="0" algn="l"/>
              </a:tabLst>
            </a:pPr>
            <a:r>
              <a:rPr lang="en-US" sz="1800" b="1" u="none" strike="noStrike" dirty="0">
                <a:solidFill>
                  <a:schemeClr val="tx2"/>
                </a:solidFill>
                <a:effectLst/>
                <a:uFillTx/>
                <a:latin typeface="Calibri"/>
                <a:ea typeface="Calibri"/>
              </a:rPr>
              <a:t>Option Four: The deepening mental health crisis in the Hospitality industry</a:t>
            </a:r>
            <a:endParaRPr lang="en-US" sz="1800" dirty="0">
              <a:solidFill>
                <a:schemeClr val="tx2"/>
              </a:solidFill>
              <a:latin typeface="Arial"/>
              <a:ea typeface="Calibri"/>
            </a:endParaRPr>
          </a:p>
          <a:p>
            <a:pPr indent="0" defTabSz="914400">
              <a:spcBef>
                <a:spcPts val="1001"/>
              </a:spcBef>
              <a:buNone/>
              <a:tabLst>
                <a:tab pos="0" algn="l"/>
              </a:tabLst>
            </a:pPr>
            <a:r>
              <a:rPr lang="en-US" sz="1800" b="0" u="none" strike="noStrike" dirty="0">
                <a:solidFill>
                  <a:schemeClr val="tx2"/>
                </a:solidFill>
                <a:effectLst/>
                <a:uFillTx/>
                <a:latin typeface="Times New Roman" panose="02020603050405020304" pitchFamily="18" charset="0"/>
                <a:cs typeface="Times New Roman" panose="02020603050405020304" pitchFamily="18" charset="0"/>
              </a:rPr>
              <a:t>Student</a:t>
            </a:r>
            <a:r>
              <a:rPr lang="en-US" sz="1800" dirty="0">
                <a:solidFill>
                  <a:schemeClr val="tx2"/>
                </a:solidFill>
                <a:latin typeface="Times New Roman" panose="02020603050405020304" pitchFamily="18" charset="0"/>
                <a:cs typeface="Times New Roman" panose="02020603050405020304" pitchFamily="18" charset="0"/>
              </a:rPr>
              <a:t>: Silvia Daniela Grecu </a:t>
            </a:r>
          </a:p>
          <a:p>
            <a:pPr indent="0" defTabSz="914400">
              <a:spcBef>
                <a:spcPts val="1001"/>
              </a:spcBef>
              <a:buNone/>
              <a:tabLst>
                <a:tab pos="0" algn="l"/>
              </a:tabLst>
            </a:pPr>
            <a:r>
              <a:rPr lang="en-US" sz="1800" b="0" u="none" strike="noStrike" dirty="0">
                <a:solidFill>
                  <a:schemeClr val="tx2"/>
                </a:solidFill>
                <a:effectLst/>
                <a:uFillTx/>
                <a:latin typeface="Times New Roman" panose="02020603050405020304" pitchFamily="18" charset="0"/>
                <a:cs typeface="Times New Roman" panose="02020603050405020304" pitchFamily="18" charset="0"/>
              </a:rPr>
              <a:t>Student ID: 2245642</a:t>
            </a:r>
          </a:p>
        </p:txBody>
      </p:sp>
      <p:grpSp>
        <p:nvGrpSpPr>
          <p:cNvPr id="81" name="Group 80">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82" name="Freeform: Shape 81">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85" name="Freeform: Shape 84">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87" name="Group 86">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88" name="Freeform: Shape 87">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Freeform: Shape 88">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Freeform: Shape 89">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91" name="Freeform: Shape 90">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 name="PlaceHolder 1"/>
          <p:cNvSpPr>
            <a:spLocks noGrp="1"/>
          </p:cNvSpPr>
          <p:nvPr>
            <p:ph type="title"/>
          </p:nvPr>
        </p:nvSpPr>
        <p:spPr>
          <a:xfrm>
            <a:off x="2231280" y="492120"/>
            <a:ext cx="7729200" cy="1188360"/>
          </a:xfrm>
          <a:prstGeom prst="rect">
            <a:avLst/>
          </a:prstGeom>
          <a:solidFill>
            <a:srgbClr val="FFFFFF"/>
          </a:solidFill>
          <a:ln w="31680" cap="sq">
            <a:solidFill>
              <a:srgbClr val="404040"/>
            </a:solidFill>
            <a:miter/>
          </a:ln>
        </p:spPr>
        <p:txBody>
          <a:bodyPr lIns="182880" tIns="182880" rIns="182880" bIns="182880" anchor="ctr">
            <a:normAutofit/>
          </a:bodyPr>
          <a:lstStyle/>
          <a:p>
            <a:pPr indent="0" algn="ctr" defTabSz="914400">
              <a:lnSpc>
                <a:spcPct val="90000"/>
              </a:lnSpc>
              <a:buNone/>
            </a:pPr>
            <a:r>
              <a:rPr lang="en-US" sz="4000" b="1" u="none" strike="noStrike" cap="all" spc="201">
                <a:solidFill>
                  <a:srgbClr val="262626"/>
                </a:solidFill>
                <a:effectLst/>
                <a:uFillTx/>
                <a:latin typeface="Calibri"/>
                <a:ea typeface="Calibri"/>
              </a:rPr>
              <a:t>Introduction</a:t>
            </a:r>
            <a:endParaRPr lang="en-US" sz="4000" b="0" u="none" strike="noStrike">
              <a:solidFill>
                <a:schemeClr val="dk1"/>
              </a:solidFill>
              <a:effectLst/>
              <a:uFillTx/>
              <a:latin typeface="Gill Sans MT"/>
            </a:endParaRPr>
          </a:p>
        </p:txBody>
      </p:sp>
      <p:sp>
        <p:nvSpPr>
          <p:cNvPr id="63" name="PlaceHolder 2"/>
          <p:cNvSpPr>
            <a:spLocks noGrp="1"/>
          </p:cNvSpPr>
          <p:nvPr>
            <p:ph/>
          </p:nvPr>
        </p:nvSpPr>
        <p:spPr>
          <a:xfrm>
            <a:off x="513720" y="2339280"/>
            <a:ext cx="7729200" cy="3913920"/>
          </a:xfrm>
          <a:prstGeom prst="rect">
            <a:avLst/>
          </a:prstGeom>
          <a:noFill/>
          <a:ln w="0">
            <a:noFill/>
          </a:ln>
        </p:spPr>
        <p:txBody>
          <a:bodyPr lIns="91440" tIns="45720" rIns="91440" bIns="45720" numCol="1" spcCol="0" anchor="ctr">
            <a:spAutoFit/>
          </a:bodyPr>
          <a:lstStyle/>
          <a:p>
            <a:pPr marL="228600" indent="-228600" algn="just" defTabSz="914400">
              <a:lnSpc>
                <a:spcPct val="150000"/>
              </a:lnSpc>
              <a:spcBef>
                <a:spcPts val="1191"/>
              </a:spcBef>
              <a:spcAft>
                <a:spcPts val="992"/>
              </a:spcAft>
              <a:buClr>
                <a:srgbClr val="9BAFB5"/>
              </a:buClr>
              <a:buFont typeface="Arial"/>
              <a:buChar char="•"/>
            </a:pPr>
            <a:r>
              <a:rPr lang="en-US" sz="1800" b="0" u="none" strike="noStrike">
                <a:solidFill>
                  <a:schemeClr val="dk1">
                    <a:lumMod val="85000"/>
                    <a:lumOff val="15000"/>
                  </a:schemeClr>
                </a:solidFill>
                <a:effectLst/>
                <a:uFillTx/>
                <a:latin typeface="Calibri"/>
                <a:ea typeface="Calibri"/>
              </a:rPr>
              <a:t>The hospitality sector is also labour-intensive and cannot afford its employees to work long hours, irregular shifts, (Giousmpasoglou, 2024). </a:t>
            </a:r>
            <a:endParaRPr lang="en-US" sz="18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191"/>
              </a:spcBef>
              <a:spcAft>
                <a:spcPts val="992"/>
              </a:spcAft>
              <a:buClr>
                <a:srgbClr val="9BAFB5"/>
              </a:buClr>
              <a:buFont typeface="Arial"/>
              <a:buChar char="•"/>
            </a:pPr>
            <a:r>
              <a:rPr lang="en-US" sz="1800" b="0" u="none" strike="noStrike">
                <a:solidFill>
                  <a:schemeClr val="dk1">
                    <a:lumMod val="85000"/>
                    <a:lumOff val="15000"/>
                  </a:schemeClr>
                </a:solidFill>
                <a:effectLst/>
                <a:uFillTx/>
                <a:latin typeface="Calibri"/>
                <a:ea typeface="Calibri"/>
              </a:rPr>
              <a:t>Mental health problems, e.g., stress, burnout, anxiety, and depression, are gradually becoming a known commonly encountered problem amongst hospitality employees (Ibrahim Elshaer, 2023). </a:t>
            </a:r>
            <a:endParaRPr lang="en-US" sz="18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001"/>
              </a:spcBef>
              <a:buClr>
                <a:srgbClr val="9BAFB5"/>
              </a:buClr>
              <a:buFont typeface="Arial"/>
              <a:buChar char="•"/>
            </a:pPr>
            <a:r>
              <a:rPr lang="en-US" sz="1800" b="0" u="none" strike="noStrike">
                <a:solidFill>
                  <a:schemeClr val="dk1">
                    <a:lumMod val="85000"/>
                    <a:lumOff val="15000"/>
                  </a:schemeClr>
                </a:solidFill>
                <a:effectLst/>
                <a:uFillTx/>
                <a:latin typeface="Calibri"/>
                <a:ea typeface="Calibri"/>
              </a:rPr>
              <a:t>The theme is important since the wellbeing of employees directly affects the quality of services, productivity, and customer satisfaction in hotels and tourism enterprises. </a:t>
            </a:r>
            <a:endParaRPr lang="en-US" sz="1800" b="0" u="none" strike="noStrike">
              <a:solidFill>
                <a:schemeClr val="dk1">
                  <a:lumMod val="85000"/>
                  <a:lumOff val="15000"/>
                </a:schemeClr>
              </a:solidFill>
              <a:effectLst/>
              <a:uFillTx/>
              <a:latin typeface="Gill Sans MT"/>
            </a:endParaRPr>
          </a:p>
        </p:txBody>
      </p:sp>
      <p:pic>
        <p:nvPicPr>
          <p:cNvPr id="64" name="Picture 3" descr="Hospitality sector | PPTX"/>
          <p:cNvPicPr/>
          <p:nvPr/>
        </p:nvPicPr>
        <p:blipFill>
          <a:blip r:embed="rId2"/>
          <a:stretch/>
        </p:blipFill>
        <p:spPr>
          <a:xfrm>
            <a:off x="8243280" y="2743200"/>
            <a:ext cx="3547800" cy="2660760"/>
          </a:xfrm>
          <a:prstGeom prst="rect">
            <a:avLst/>
          </a:prstGeom>
          <a:noFill/>
          <a:ln w="0">
            <a:noFill/>
          </a:ln>
        </p:spPr>
      </p:pic>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 name="PlaceHolder 1"/>
          <p:cNvSpPr>
            <a:spLocks noGrp="1"/>
          </p:cNvSpPr>
          <p:nvPr>
            <p:ph type="title"/>
          </p:nvPr>
        </p:nvSpPr>
        <p:spPr>
          <a:xfrm>
            <a:off x="2231280" y="964800"/>
            <a:ext cx="7729200" cy="1188360"/>
          </a:xfrm>
          <a:prstGeom prst="rect">
            <a:avLst/>
          </a:prstGeom>
          <a:solidFill>
            <a:srgbClr val="FFFFFF"/>
          </a:solidFill>
          <a:ln w="31680" cap="sq">
            <a:solidFill>
              <a:srgbClr val="404040"/>
            </a:solidFill>
            <a:miter/>
          </a:ln>
        </p:spPr>
        <p:txBody>
          <a:bodyPr lIns="182880" tIns="182880" rIns="182880" bIns="182880" anchor="ctr">
            <a:normAutofit/>
          </a:bodyPr>
          <a:lstStyle/>
          <a:p>
            <a:pPr indent="0" algn="ctr" defTabSz="914400">
              <a:lnSpc>
                <a:spcPct val="90000"/>
              </a:lnSpc>
              <a:buNone/>
            </a:pPr>
            <a:r>
              <a:rPr lang="en-US" sz="4000" b="1" u="none" strike="noStrike" cap="all" spc="201">
                <a:solidFill>
                  <a:srgbClr val="262626"/>
                </a:solidFill>
                <a:effectLst/>
                <a:uFillTx/>
                <a:latin typeface="Calibri"/>
                <a:ea typeface="Calibri"/>
              </a:rPr>
              <a:t>Literature Review</a:t>
            </a:r>
            <a:endParaRPr lang="en-US" sz="4000" b="0" u="none" strike="noStrike">
              <a:solidFill>
                <a:schemeClr val="dk1"/>
              </a:solidFill>
              <a:effectLst/>
              <a:uFillTx/>
              <a:latin typeface="Gill Sans MT"/>
            </a:endParaRPr>
          </a:p>
        </p:txBody>
      </p:sp>
      <p:grpSp>
        <p:nvGrpSpPr>
          <p:cNvPr id="66" name="Content Placeholder 3"/>
          <p:cNvGrpSpPr/>
          <p:nvPr/>
        </p:nvGrpSpPr>
        <p:grpSpPr>
          <a:xfrm>
            <a:off x="457200" y="2286000"/>
            <a:ext cx="11381400" cy="4443120"/>
            <a:chOff x="457200" y="2286000"/>
            <a:chExt cx="11381400" cy="4443120"/>
          </a:xfrm>
        </p:grpSpPr>
        <p:sp>
          <p:nvSpPr>
            <p:cNvPr id="67" name="Rectangle 66"/>
            <p:cNvSpPr/>
            <p:nvPr/>
          </p:nvSpPr>
          <p:spPr>
            <a:xfrm>
              <a:off x="457200" y="2286000"/>
              <a:ext cx="11381400" cy="4443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68" name="Rectangle 67"/>
            <p:cNvSpPr/>
            <p:nvPr/>
          </p:nvSpPr>
          <p:spPr>
            <a:xfrm>
              <a:off x="857880" y="2286720"/>
              <a:ext cx="3305880" cy="2049480"/>
            </a:xfrm>
            <a:prstGeom prst="rect">
              <a:avLst/>
            </a:prstGeom>
            <a:solidFill>
              <a:schemeClr val="accent2">
                <a:hueOff val="0"/>
                <a:satOff val="0"/>
                <a:lumOff val="0"/>
                <a:alphaOff val="0"/>
              </a:schemeClr>
            </a:solidFill>
            <a:ln>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algn="ctr" defTabSz="711360">
                <a:lnSpc>
                  <a:spcPct val="90000"/>
                </a:lnSpc>
                <a:spcAft>
                  <a:spcPts val="561"/>
                </a:spcAft>
                <a:buClr>
                  <a:srgbClr val="FFFFFF"/>
                </a:buClr>
              </a:pPr>
              <a:r>
                <a:rPr lang="en-US" sz="1600" b="0" u="none" strike="noStrike" dirty="0">
                  <a:solidFill>
                    <a:schemeClr val="lt1"/>
                  </a:solidFill>
                  <a:effectLst/>
                  <a:uFillTx/>
                  <a:latin typeface="Calibri"/>
                  <a:ea typeface="Calibri"/>
                </a:rPr>
                <a:t>Long working hours, seasonal fluctuations in demand and irregular shifts and schedules ruin sleep patterns and add to fatigue and psychological pressure among the employees. </a:t>
              </a:r>
              <a:endParaRPr lang="en-US" sz="1600" b="0" u="none" strike="noStrike" dirty="0">
                <a:solidFill>
                  <a:srgbClr val="000000"/>
                </a:solidFill>
                <a:effectLst/>
                <a:uFillTx/>
                <a:latin typeface="Arial"/>
              </a:endParaRPr>
            </a:p>
          </p:txBody>
        </p:sp>
        <p:sp>
          <p:nvSpPr>
            <p:cNvPr id="69" name="Rectangle 68"/>
            <p:cNvSpPr/>
            <p:nvPr/>
          </p:nvSpPr>
          <p:spPr>
            <a:xfrm>
              <a:off x="4495320" y="2286720"/>
              <a:ext cx="3305520" cy="2049480"/>
            </a:xfrm>
            <a:prstGeom prst="rect">
              <a:avLst/>
            </a:prstGeom>
            <a:solidFill>
              <a:schemeClr val="accent3">
                <a:hueOff val="0"/>
                <a:satOff val="0"/>
                <a:lumOff val="0"/>
                <a:alphaOff val="0"/>
              </a:schemeClr>
            </a:solidFill>
            <a:ln>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algn="ctr" defTabSz="711360">
                <a:lnSpc>
                  <a:spcPct val="90000"/>
                </a:lnSpc>
                <a:spcBef>
                  <a:spcPts val="1191"/>
                </a:spcBef>
                <a:spcAft>
                  <a:spcPts val="992"/>
                </a:spcAft>
                <a:buClr>
                  <a:srgbClr val="FFFFFF"/>
                </a:buClr>
              </a:pPr>
              <a:r>
                <a:rPr lang="en-US" sz="1800" b="0" u="none" strike="noStrike" dirty="0">
                  <a:solidFill>
                    <a:schemeClr val="lt1"/>
                  </a:solidFill>
                  <a:effectLst/>
                  <a:uFillTx/>
                  <a:latin typeface="Calibri"/>
                  <a:ea typeface="Calibri"/>
                </a:rPr>
                <a:t>The emotional </a:t>
              </a:r>
              <a:r>
                <a:rPr lang="en-US" sz="1800" b="0" u="none" strike="noStrike" dirty="0" err="1">
                  <a:solidFill>
                    <a:schemeClr val="lt1"/>
                  </a:solidFill>
                  <a:effectLst/>
                  <a:uFillTx/>
                  <a:latin typeface="Calibri"/>
                  <a:ea typeface="Calibri"/>
                </a:rPr>
                <a:t>labour</a:t>
              </a:r>
              <a:r>
                <a:rPr lang="en-US" sz="1800" b="0" u="none" strike="noStrike" dirty="0">
                  <a:solidFill>
                    <a:schemeClr val="lt1"/>
                  </a:solidFill>
                  <a:effectLst/>
                  <a:uFillTx/>
                  <a:latin typeface="Calibri"/>
                  <a:ea typeface="Calibri"/>
                </a:rPr>
                <a:t> aspect places the staff in a position to stay positive when dealing with stressful customers, thereby amplifying emotional exhaustion and chances of burnout (Amissah, Blankson-Stiles-Ocran and Mensah, 2021). </a:t>
              </a:r>
              <a:endParaRPr lang="en-US" sz="1800" b="0" u="none" strike="noStrike" dirty="0">
                <a:solidFill>
                  <a:srgbClr val="FFFFFF"/>
                </a:solidFill>
                <a:effectLst/>
                <a:uFillTx/>
                <a:latin typeface="Arial"/>
              </a:endParaRPr>
            </a:p>
          </p:txBody>
        </p:sp>
        <p:sp>
          <p:nvSpPr>
            <p:cNvPr id="70" name="Rectangle 69"/>
            <p:cNvSpPr/>
            <p:nvPr/>
          </p:nvSpPr>
          <p:spPr>
            <a:xfrm>
              <a:off x="8132400" y="2286720"/>
              <a:ext cx="3305880" cy="2049480"/>
            </a:xfrm>
            <a:prstGeom prst="rect">
              <a:avLst/>
            </a:prstGeom>
            <a:solidFill>
              <a:schemeClr val="accent4">
                <a:hueOff val="0"/>
                <a:satOff val="0"/>
                <a:lumOff val="0"/>
                <a:alphaOff val="0"/>
              </a:schemeClr>
            </a:solidFill>
            <a:ln>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indent="-216000" algn="ctr" defTabSz="711360">
                <a:lnSpc>
                  <a:spcPct val="90000"/>
                </a:lnSpc>
                <a:spcBef>
                  <a:spcPts val="1191"/>
                </a:spcBef>
                <a:spcAft>
                  <a:spcPts val="992"/>
                </a:spcAft>
                <a:buClr>
                  <a:srgbClr val="FFFFFF"/>
                </a:buClr>
                <a:buFont typeface="Symbol" charset="2"/>
                <a:buChar char=""/>
              </a:pPr>
              <a:r>
                <a:rPr lang="en-US" sz="1800" b="0" u="none" strike="noStrike">
                  <a:solidFill>
                    <a:schemeClr val="lt1"/>
                  </a:solidFill>
                  <a:effectLst/>
                  <a:uFillTx/>
                  <a:latin typeface="Calibri"/>
                  <a:ea typeface="Calibri"/>
                </a:rPr>
                <a:t>Poor pay, employment insecurity, and the nature of work as gigs lowers job satisfaction and causes financial pressure to the workers (To, Gao and Leung, 2020). </a:t>
              </a:r>
              <a:endParaRPr lang="en-US" sz="1800" b="0" u="none" strike="noStrike">
                <a:solidFill>
                  <a:srgbClr val="000000"/>
                </a:solidFill>
                <a:effectLst/>
                <a:uFillTx/>
                <a:latin typeface="Arial"/>
              </a:endParaRPr>
            </a:p>
          </p:txBody>
        </p:sp>
        <p:sp>
          <p:nvSpPr>
            <p:cNvPr id="71" name="Rectangle 70"/>
            <p:cNvSpPr/>
            <p:nvPr/>
          </p:nvSpPr>
          <p:spPr>
            <a:xfrm>
              <a:off x="857880" y="4678920"/>
              <a:ext cx="3305880" cy="2049480"/>
            </a:xfrm>
            <a:prstGeom prst="rect">
              <a:avLst/>
            </a:prstGeom>
            <a:solidFill>
              <a:schemeClr val="accent5">
                <a:hueOff val="0"/>
                <a:satOff val="0"/>
                <a:lumOff val="0"/>
                <a:alphaOff val="0"/>
              </a:schemeClr>
            </a:solidFill>
            <a:ln>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algn="ctr" defTabSz="711360">
                <a:lnSpc>
                  <a:spcPct val="90000"/>
                </a:lnSpc>
                <a:spcBef>
                  <a:spcPts val="1191"/>
                </a:spcBef>
                <a:spcAft>
                  <a:spcPts val="992"/>
                </a:spcAft>
                <a:buClr>
                  <a:srgbClr val="FFFFFF"/>
                </a:buClr>
              </a:pPr>
              <a:r>
                <a:rPr lang="en-US" sz="1600" b="0" u="none" strike="noStrike" dirty="0">
                  <a:solidFill>
                    <a:srgbClr val="FFFFFF"/>
                  </a:solidFill>
                  <a:effectLst/>
                  <a:uFillTx/>
                  <a:latin typeface="Arial"/>
                </a:rPr>
                <a:t>Customer satisfaction is often </a:t>
              </a:r>
              <a:r>
                <a:rPr lang="en-US" sz="1600" b="0" u="none" strike="noStrike" dirty="0" err="1">
                  <a:solidFill>
                    <a:srgbClr val="FFFFFF"/>
                  </a:solidFill>
                  <a:effectLst/>
                  <a:uFillTx/>
                  <a:latin typeface="Arial"/>
                </a:rPr>
                <a:t>prioritised</a:t>
              </a:r>
              <a:r>
                <a:rPr lang="en-US" sz="1600" b="0" u="none" strike="noStrike" dirty="0">
                  <a:solidFill>
                    <a:srgbClr val="FFFFFF"/>
                  </a:solidFill>
                  <a:effectLst/>
                  <a:uFillTx/>
                  <a:latin typeface="Arial"/>
                </a:rPr>
                <a:t> over employee wellbeing within </a:t>
              </a:r>
              <a:r>
                <a:rPr lang="en-US" sz="1600" b="0" u="none" strike="noStrike" dirty="0" err="1">
                  <a:solidFill>
                    <a:srgbClr val="FFFFFF"/>
                  </a:solidFill>
                  <a:effectLst/>
                  <a:uFillTx/>
                  <a:latin typeface="Arial"/>
                </a:rPr>
                <a:t>organisational</a:t>
              </a:r>
              <a:r>
                <a:rPr lang="en-US" sz="1600" b="0" u="none" strike="noStrike" dirty="0">
                  <a:solidFill>
                    <a:srgbClr val="FFFFFF"/>
                  </a:solidFill>
                  <a:effectLst/>
                  <a:uFillTx/>
                  <a:latin typeface="Arial"/>
                </a:rPr>
                <a:t> culture, and mental health remain insufficiently discussed in hospitality workplaces (Kim and </a:t>
              </a:r>
              <a:r>
                <a:rPr lang="en-US" sz="1600" b="0" u="none" strike="noStrike" dirty="0" err="1">
                  <a:solidFill>
                    <a:srgbClr val="FFFFFF"/>
                  </a:solidFill>
                  <a:effectLst/>
                  <a:uFillTx/>
                  <a:latin typeface="Arial"/>
                </a:rPr>
                <a:t>Jogaratnam</a:t>
              </a:r>
              <a:r>
                <a:rPr lang="en-US" sz="1600" b="0" u="none" strike="noStrike" dirty="0">
                  <a:solidFill>
                    <a:srgbClr val="FFFFFF"/>
                  </a:solidFill>
                  <a:effectLst/>
                  <a:uFillTx/>
                  <a:latin typeface="Arial"/>
                </a:rPr>
                <a:t>, 2010)</a:t>
              </a:r>
            </a:p>
            <a:p>
              <a:pPr indent="-216000" algn="ctr" defTabSz="711360">
                <a:lnSpc>
                  <a:spcPct val="90000"/>
                </a:lnSpc>
                <a:spcBef>
                  <a:spcPts val="1191"/>
                </a:spcBef>
                <a:spcAft>
                  <a:spcPts val="992"/>
                </a:spcAft>
                <a:buClr>
                  <a:srgbClr val="FFFFFF"/>
                </a:buClr>
                <a:buFont typeface="Symbol" charset="2"/>
                <a:buChar char=""/>
              </a:pPr>
              <a:endParaRPr lang="en-US" sz="1600" b="0" u="none" strike="noStrike" dirty="0">
                <a:solidFill>
                  <a:srgbClr val="FFFFFF"/>
                </a:solidFill>
                <a:effectLst/>
                <a:uFillTx/>
                <a:latin typeface="Arial"/>
              </a:endParaRPr>
            </a:p>
          </p:txBody>
        </p:sp>
        <p:sp>
          <p:nvSpPr>
            <p:cNvPr id="72" name="Rectangle 71"/>
            <p:cNvSpPr/>
            <p:nvPr/>
          </p:nvSpPr>
          <p:spPr>
            <a:xfrm>
              <a:off x="4495320" y="4678920"/>
              <a:ext cx="3305520" cy="2049480"/>
            </a:xfrm>
            <a:prstGeom prst="rect">
              <a:avLst/>
            </a:prstGeom>
            <a:solidFill>
              <a:schemeClr val="accent6">
                <a:hueOff val="0"/>
                <a:satOff val="0"/>
                <a:lumOff val="0"/>
                <a:alphaOff val="0"/>
              </a:schemeClr>
            </a:solidFill>
            <a:ln>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algn="ctr" defTabSz="711360">
                <a:lnSpc>
                  <a:spcPct val="90000"/>
                </a:lnSpc>
                <a:spcAft>
                  <a:spcPts val="561"/>
                </a:spcAft>
                <a:buClr>
                  <a:srgbClr val="FFFFFF"/>
                </a:buClr>
              </a:pPr>
              <a:r>
                <a:rPr lang="en-US" sz="1600" b="0" u="none" strike="noStrike" dirty="0">
                  <a:solidFill>
                    <a:schemeClr val="lt1"/>
                  </a:solidFill>
                  <a:effectLst/>
                  <a:uFillTx/>
                  <a:latin typeface="Calibri"/>
                  <a:ea typeface="Calibri"/>
                </a:rPr>
                <a:t>The leadership </a:t>
              </a:r>
              <a:r>
                <a:rPr lang="en-US" sz="1600" b="0" u="none" strike="noStrike" dirty="0" err="1">
                  <a:solidFill>
                    <a:schemeClr val="lt1"/>
                  </a:solidFill>
                  <a:effectLst/>
                  <a:uFillTx/>
                  <a:latin typeface="Calibri"/>
                  <a:ea typeface="Calibri"/>
                </a:rPr>
                <a:t>behaviour</a:t>
              </a:r>
              <a:r>
                <a:rPr lang="en-US" sz="1600" b="0" u="none" strike="noStrike" dirty="0">
                  <a:solidFill>
                    <a:schemeClr val="lt1"/>
                  </a:solidFill>
                  <a:effectLst/>
                  <a:uFillTx/>
                  <a:latin typeface="Calibri"/>
                  <a:ea typeface="Calibri"/>
                </a:rPr>
                <a:t> is essential in the development of psychologically safe workplaces and employee morale. </a:t>
              </a:r>
              <a:endParaRPr lang="en-US" sz="1600" b="0" u="none" strike="noStrike" dirty="0">
                <a:solidFill>
                  <a:srgbClr val="FFFFFF"/>
                </a:solidFill>
                <a:effectLst/>
                <a:uFillTx/>
                <a:latin typeface="Arial"/>
              </a:endParaRPr>
            </a:p>
          </p:txBody>
        </p:sp>
        <p:sp>
          <p:nvSpPr>
            <p:cNvPr id="73" name="Rectangle 72"/>
            <p:cNvSpPr/>
            <p:nvPr/>
          </p:nvSpPr>
          <p:spPr>
            <a:xfrm>
              <a:off x="8132400" y="4678920"/>
              <a:ext cx="3305880" cy="2049480"/>
            </a:xfrm>
            <a:prstGeom prst="rect">
              <a:avLst/>
            </a:prstGeom>
            <a:solidFill>
              <a:schemeClr val="accent2">
                <a:hueOff val="0"/>
                <a:satOff val="0"/>
                <a:lumOff val="0"/>
                <a:alphaOff val="0"/>
              </a:schemeClr>
            </a:solidFill>
            <a:ln>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60840" tIns="60840" rIns="60840" bIns="60840" numCol="1" spcCol="1440" anchor="ctr">
              <a:noAutofit/>
            </a:bodyPr>
            <a:lstStyle/>
            <a:p>
              <a:pPr algn="ctr" defTabSz="711360">
                <a:lnSpc>
                  <a:spcPct val="90000"/>
                </a:lnSpc>
                <a:spcBef>
                  <a:spcPts val="1191"/>
                </a:spcBef>
                <a:spcAft>
                  <a:spcPts val="992"/>
                </a:spcAft>
              </a:pPr>
              <a:r>
                <a:rPr lang="en-US" sz="1800" b="0" u="none" strike="noStrike" dirty="0">
                  <a:solidFill>
                    <a:schemeClr val="lt1"/>
                  </a:solidFill>
                  <a:effectLst/>
                  <a:uFillTx/>
                  <a:latin typeface="Calibri"/>
                  <a:ea typeface="Calibri"/>
                </a:rPr>
                <a:t>These aspects show that mental health issues are systemic and not just individual issues (Fried, 2022). </a:t>
              </a:r>
              <a:endParaRPr lang="en-US" sz="1800" b="0" u="none" strike="noStrike" dirty="0">
                <a:solidFill>
                  <a:srgbClr val="000000"/>
                </a:solidFill>
                <a:effectLst/>
                <a:uFillTx/>
                <a:latin typeface="Arial"/>
              </a:endParaRPr>
            </a:p>
          </p:txBody>
        </p:sp>
      </p:gr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PlaceHolder 1"/>
          <p:cNvSpPr>
            <a:spLocks noGrp="1"/>
          </p:cNvSpPr>
          <p:nvPr>
            <p:ph type="title"/>
          </p:nvPr>
        </p:nvSpPr>
        <p:spPr>
          <a:xfrm>
            <a:off x="2231280" y="770040"/>
            <a:ext cx="7729200" cy="1188360"/>
          </a:xfrm>
          <a:prstGeom prst="rect">
            <a:avLst/>
          </a:prstGeom>
          <a:solidFill>
            <a:srgbClr val="FFFFFF"/>
          </a:solidFill>
          <a:ln w="31680" cap="sq">
            <a:solidFill>
              <a:srgbClr val="404040"/>
            </a:solidFill>
            <a:miter/>
          </a:ln>
        </p:spPr>
        <p:txBody>
          <a:bodyPr lIns="182880" tIns="182880" rIns="182880" bIns="182880" anchor="ctr">
            <a:normAutofit/>
          </a:bodyPr>
          <a:lstStyle/>
          <a:p>
            <a:pPr indent="0" algn="ctr" defTabSz="914400">
              <a:lnSpc>
                <a:spcPct val="90000"/>
              </a:lnSpc>
              <a:buNone/>
            </a:pPr>
            <a:r>
              <a:rPr lang="en-US" sz="4000" b="1" u="none" strike="noStrike" cap="all" spc="201">
                <a:solidFill>
                  <a:srgbClr val="262626"/>
                </a:solidFill>
                <a:effectLst/>
                <a:uFillTx/>
                <a:latin typeface="Calibri"/>
                <a:ea typeface="Calibri"/>
              </a:rPr>
              <a:t>Theoretical Perspectives</a:t>
            </a:r>
            <a:endParaRPr lang="en-US" sz="4000" b="0" u="none" strike="noStrike">
              <a:solidFill>
                <a:schemeClr val="dk1"/>
              </a:solidFill>
              <a:effectLst/>
              <a:uFillTx/>
              <a:latin typeface="Gill Sans MT"/>
            </a:endParaRPr>
          </a:p>
        </p:txBody>
      </p:sp>
      <p:sp>
        <p:nvSpPr>
          <p:cNvPr id="75" name="PlaceHolder 2"/>
          <p:cNvSpPr>
            <a:spLocks noGrp="1"/>
          </p:cNvSpPr>
          <p:nvPr>
            <p:ph/>
          </p:nvPr>
        </p:nvSpPr>
        <p:spPr>
          <a:xfrm>
            <a:off x="998280" y="2196360"/>
            <a:ext cx="6342120" cy="3053520"/>
          </a:xfrm>
          <a:prstGeom prst="rect">
            <a:avLst/>
          </a:prstGeom>
          <a:noFill/>
          <a:ln w="0">
            <a:noFill/>
          </a:ln>
        </p:spPr>
        <p:txBody>
          <a:bodyPr lIns="91440" tIns="45720" rIns="91440" bIns="45720" anchor="t">
            <a:noAutofit/>
          </a:bodyPr>
          <a:lstStyle/>
          <a:p>
            <a:pPr marL="228600" indent="-228600" algn="just"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rPr>
              <a:t>The Job Demand Control Model is used to understand how stress and low wellbeing occur because of the high workload and low autonomy of employees. </a:t>
            </a:r>
            <a:endParaRPr lang="en-US" sz="16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191"/>
              </a:spcBef>
              <a:spcAft>
                <a:spcPts val="992"/>
              </a:spcAft>
              <a:buClr>
                <a:srgbClr val="9BAFB5"/>
              </a:buClr>
              <a:buFont typeface="Arial"/>
              <a:buChar char="•"/>
            </a:pPr>
            <a:r>
              <a:rPr lang="en-US" sz="1600" b="0" u="none" strike="noStrike">
                <a:solidFill>
                  <a:schemeClr val="dk1">
                    <a:lumMod val="85000"/>
                    <a:lumOff val="15000"/>
                  </a:schemeClr>
                </a:solidFill>
                <a:effectLst/>
                <a:uFillTx/>
                <a:latin typeface="Calibri"/>
              </a:rPr>
              <a:t>Emotional Labour Theory is a psychological theory that emphasizes the emotional cost of containing emotions with the aim of achieving service expectations within the hospitality environment (Amissah, Blankson-Stiles-Ocran and Mensah, 2021). </a:t>
            </a:r>
            <a:endParaRPr lang="en-US" sz="16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191"/>
              </a:spcBef>
              <a:spcAft>
                <a:spcPts val="992"/>
              </a:spcAft>
              <a:buClr>
                <a:srgbClr val="9BAFB5"/>
              </a:buClr>
              <a:buFont typeface="Arial"/>
              <a:buChar char="•"/>
            </a:pPr>
            <a:r>
              <a:rPr lang="en-US" sz="1600" b="0" u="none" strike="noStrike">
                <a:solidFill>
                  <a:schemeClr val="dk1">
                    <a:lumMod val="85000"/>
                    <a:lumOff val="15000"/>
                  </a:schemeClr>
                </a:solidFill>
                <a:effectLst/>
                <a:uFillTx/>
                <a:latin typeface="Calibri"/>
              </a:rPr>
              <a:t>Burnout Theory refers to a long-term stress in the workplace, which leads to emotional exhaustion, depersonalisation, and low performance (Edú-Valsania, Laguía and Moriano, 2022). </a:t>
            </a:r>
            <a:endParaRPr lang="en-US" sz="1600" b="0" u="none" strike="noStrike">
              <a:solidFill>
                <a:schemeClr val="dk1">
                  <a:lumMod val="85000"/>
                  <a:lumOff val="15000"/>
                </a:schemeClr>
              </a:solidFill>
              <a:effectLst/>
              <a:uFillTx/>
              <a:latin typeface="Gill Sans MT"/>
            </a:endParaRPr>
          </a:p>
        </p:txBody>
      </p:sp>
      <p:pic>
        <p:nvPicPr>
          <p:cNvPr id="76" name="Picture 2" descr="Theoretical perspectives – Science-Education-Research"/>
          <p:cNvPicPr/>
          <p:nvPr/>
        </p:nvPicPr>
        <p:blipFill>
          <a:blip r:embed="rId2"/>
          <a:stretch/>
        </p:blipFill>
        <p:spPr>
          <a:xfrm>
            <a:off x="7628400" y="2196360"/>
            <a:ext cx="3597840" cy="3404880"/>
          </a:xfrm>
          <a:prstGeom prst="rect">
            <a:avLst/>
          </a:prstGeom>
          <a:noFill/>
          <a:ln w="0">
            <a:noFill/>
          </a:ln>
        </p:spPr>
      </p:pic>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PlaceHolder 1"/>
          <p:cNvSpPr>
            <a:spLocks noGrp="1"/>
          </p:cNvSpPr>
          <p:nvPr>
            <p:ph type="title"/>
          </p:nvPr>
        </p:nvSpPr>
        <p:spPr>
          <a:xfrm>
            <a:off x="2231280" y="964800"/>
            <a:ext cx="7729200" cy="1188360"/>
          </a:xfrm>
          <a:prstGeom prst="rect">
            <a:avLst/>
          </a:prstGeom>
          <a:solidFill>
            <a:srgbClr val="FFFFFF"/>
          </a:solidFill>
          <a:ln w="31680" cap="sq">
            <a:solidFill>
              <a:srgbClr val="404040"/>
            </a:solidFill>
            <a:miter/>
          </a:ln>
        </p:spPr>
        <p:txBody>
          <a:bodyPr lIns="182880" tIns="182880" rIns="182880" bIns="182880" anchor="ctr">
            <a:normAutofit/>
          </a:bodyPr>
          <a:lstStyle/>
          <a:p>
            <a:pPr indent="0" algn="ctr" defTabSz="914400">
              <a:lnSpc>
                <a:spcPct val="90000"/>
              </a:lnSpc>
              <a:buNone/>
            </a:pPr>
            <a:r>
              <a:rPr lang="en-US" sz="4000" b="1" u="none" strike="noStrike" cap="all" spc="201">
                <a:solidFill>
                  <a:srgbClr val="262626"/>
                </a:solidFill>
                <a:effectLst/>
                <a:uFillTx/>
                <a:latin typeface="Calibri"/>
                <a:ea typeface="Calibri"/>
              </a:rPr>
              <a:t>Methodology</a:t>
            </a:r>
            <a:endParaRPr lang="en-US" sz="4000" b="0" u="none" strike="noStrike">
              <a:solidFill>
                <a:schemeClr val="dk1"/>
              </a:solidFill>
              <a:effectLst/>
              <a:uFillTx/>
              <a:latin typeface="Gill Sans MT"/>
            </a:endParaRPr>
          </a:p>
        </p:txBody>
      </p:sp>
      <p:pic>
        <p:nvPicPr>
          <p:cNvPr id="78" name="Picture 2" descr="What is Research Methodology? Definitions, Types, and Examples"/>
          <p:cNvPicPr/>
          <p:nvPr/>
        </p:nvPicPr>
        <p:blipFill>
          <a:blip r:embed="rId2"/>
          <a:stretch/>
        </p:blipFill>
        <p:spPr>
          <a:xfrm>
            <a:off x="934920" y="3205440"/>
            <a:ext cx="3081960" cy="2054520"/>
          </a:xfrm>
          <a:prstGeom prst="rect">
            <a:avLst/>
          </a:prstGeom>
          <a:noFill/>
          <a:ln w="0">
            <a:noFill/>
          </a:ln>
        </p:spPr>
      </p:pic>
      <p:sp>
        <p:nvSpPr>
          <p:cNvPr id="79" name="PlaceHolder 2"/>
          <p:cNvSpPr>
            <a:spLocks noGrp="1"/>
          </p:cNvSpPr>
          <p:nvPr>
            <p:ph/>
          </p:nvPr>
        </p:nvSpPr>
        <p:spPr>
          <a:xfrm>
            <a:off x="4597560" y="2682000"/>
            <a:ext cx="7238520" cy="3101760"/>
          </a:xfrm>
          <a:prstGeom prst="rect">
            <a:avLst/>
          </a:prstGeom>
          <a:noFill/>
          <a:ln w="0">
            <a:noFill/>
          </a:ln>
        </p:spPr>
        <p:txBody>
          <a:bodyPr lIns="91440" tIns="45720" rIns="91440" bIns="45720" anchor="t">
            <a:noAutofit/>
          </a:bodyPr>
          <a:lstStyle/>
          <a:p>
            <a:pPr marL="228600" indent="-228600" algn="just" defTabSz="914400">
              <a:lnSpc>
                <a:spcPct val="150000"/>
              </a:lnSpc>
              <a:spcBef>
                <a:spcPts val="1191"/>
              </a:spcBef>
              <a:spcAft>
                <a:spcPts val="992"/>
              </a:spcAft>
              <a:buClr>
                <a:srgbClr val="9BAFB5"/>
              </a:buClr>
              <a:buFont typeface="Arial"/>
              <a:buChar char="•"/>
            </a:pPr>
            <a:r>
              <a:rPr lang="en-US" sz="1600" b="0" u="none" strike="noStrike">
                <a:solidFill>
                  <a:schemeClr val="dk1">
                    <a:lumMod val="85000"/>
                    <a:lumOff val="15000"/>
                  </a:schemeClr>
                </a:solidFill>
                <a:effectLst/>
                <a:uFillTx/>
                <a:latin typeface="Calibri"/>
              </a:rPr>
              <a:t>The research is based on qualitative secondary research in the form of journal articles, industry reports and organisational case studies to explore the trends of workforce wellbeing (Monteiro and Joseph, 2022). </a:t>
            </a:r>
            <a:endParaRPr lang="en-US" sz="16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rPr>
              <a:t>The secondary data will enable the comparison of mental health initiative among various hospitality organisations around the world. </a:t>
            </a:r>
            <a:endParaRPr lang="en-US" sz="16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rPr>
              <a:t>PESTLE framework is applied to analyse political, economic, social, technological, legal, and environmental factors affecting the wellbeing of the employees. </a:t>
            </a:r>
            <a:endParaRPr lang="en-US" sz="16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rPr>
              <a:t>This method favors systematic assessment of external conditions that influence mental health outcomes in the sector. </a:t>
            </a:r>
            <a:endParaRPr lang="en-US" sz="1600" b="0" u="none" strike="noStrike">
              <a:solidFill>
                <a:schemeClr val="dk1">
                  <a:lumMod val="85000"/>
                  <a:lumOff val="15000"/>
                </a:schemeClr>
              </a:solidFill>
              <a:effectLst/>
              <a:uFillTx/>
              <a:latin typeface="Gill Sans MT"/>
            </a:endParaRPr>
          </a:p>
        </p:txBody>
      </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PlaceHolder 1"/>
          <p:cNvSpPr>
            <a:spLocks noGrp="1"/>
          </p:cNvSpPr>
          <p:nvPr>
            <p:ph type="title"/>
          </p:nvPr>
        </p:nvSpPr>
        <p:spPr>
          <a:xfrm>
            <a:off x="635040" y="607680"/>
            <a:ext cx="10870920" cy="1188360"/>
          </a:xfrm>
          <a:prstGeom prst="rect">
            <a:avLst/>
          </a:prstGeom>
          <a:solidFill>
            <a:srgbClr val="FFFFFF"/>
          </a:solidFill>
          <a:ln w="31680" cap="sq">
            <a:solidFill>
              <a:srgbClr val="404040"/>
            </a:solidFill>
            <a:miter/>
          </a:ln>
        </p:spPr>
        <p:txBody>
          <a:bodyPr lIns="182880" tIns="182880" rIns="182880" bIns="182880" anchor="ctr">
            <a:noAutofit/>
          </a:bodyPr>
          <a:lstStyle/>
          <a:p>
            <a:pPr indent="0" algn="ctr" defTabSz="914400">
              <a:lnSpc>
                <a:spcPct val="90000"/>
              </a:lnSpc>
              <a:buNone/>
            </a:pPr>
            <a:r>
              <a:rPr lang="en-US" sz="4000" b="1" u="none" strike="noStrike" cap="all" spc="201">
                <a:solidFill>
                  <a:srgbClr val="262626"/>
                </a:solidFill>
                <a:effectLst/>
                <a:uFillTx/>
                <a:latin typeface="Calibri"/>
              </a:rPr>
              <a:t>Theme Impact Analysis: </a:t>
            </a:r>
            <a:r>
              <a:rPr lang="en-US" sz="4000" b="1" u="none" strike="noStrike" cap="all" spc="201">
                <a:solidFill>
                  <a:srgbClr val="262626"/>
                </a:solidFill>
                <a:effectLst/>
                <a:uFillTx/>
                <a:latin typeface="Calibri"/>
                <a:ea typeface="Calibri"/>
              </a:rPr>
              <a:t>PESTLE Analysis</a:t>
            </a:r>
            <a:endParaRPr lang="en-US" sz="4000" b="0" u="none" strike="noStrike">
              <a:solidFill>
                <a:schemeClr val="dk1"/>
              </a:solidFill>
              <a:effectLst/>
              <a:uFillTx/>
              <a:latin typeface="Gill Sans MT"/>
            </a:endParaRPr>
          </a:p>
        </p:txBody>
      </p:sp>
      <p:graphicFrame>
        <p:nvGraphicFramePr>
          <p:cNvPr id="81" name="Content Placeholder 5"/>
          <p:cNvGraphicFramePr/>
          <p:nvPr/>
        </p:nvGraphicFramePr>
        <p:xfrm>
          <a:off x="635040" y="2038320"/>
          <a:ext cx="10870560" cy="4311780"/>
        </p:xfrm>
        <a:graphic>
          <a:graphicData uri="http://schemas.openxmlformats.org/drawingml/2006/table">
            <a:tbl>
              <a:tblPr/>
              <a:tblGrid>
                <a:gridCol w="522000">
                  <a:extLst>
                    <a:ext uri="{9D8B030D-6E8A-4147-A177-3AD203B41FA5}">
                      <a16:colId xmlns:a16="http://schemas.microsoft.com/office/drawing/2014/main" val="20000"/>
                    </a:ext>
                  </a:extLst>
                </a:gridCol>
                <a:gridCol w="1442880">
                  <a:extLst>
                    <a:ext uri="{9D8B030D-6E8A-4147-A177-3AD203B41FA5}">
                      <a16:colId xmlns:a16="http://schemas.microsoft.com/office/drawing/2014/main" val="20001"/>
                    </a:ext>
                  </a:extLst>
                </a:gridCol>
                <a:gridCol w="8905680">
                  <a:extLst>
                    <a:ext uri="{9D8B030D-6E8A-4147-A177-3AD203B41FA5}">
                      <a16:colId xmlns:a16="http://schemas.microsoft.com/office/drawing/2014/main" val="20002"/>
                    </a:ext>
                  </a:extLst>
                </a:gridCol>
              </a:tblGrid>
              <a:tr h="675360">
                <a:tc>
                  <a:txBody>
                    <a:bodyPr/>
                    <a:lstStyle/>
                    <a:p>
                      <a:pPr defTabSz="914400">
                        <a:lnSpc>
                          <a:spcPct val="150000"/>
                        </a:lnSpc>
                      </a:pPr>
                      <a:r>
                        <a:rPr lang="en-US" sz="1600" b="0" u="none" strike="noStrike" dirty="0">
                          <a:solidFill>
                            <a:schemeClr val="dk1"/>
                          </a:solidFill>
                          <a:effectLst/>
                          <a:uFillTx/>
                          <a:latin typeface="Gill Sans MT"/>
                        </a:rPr>
                        <a:t>P</a:t>
                      </a:r>
                      <a:endParaRPr lang="en-US" sz="1600" b="0" u="none" strike="noStrike" dirty="0">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pPr>
                      <a:r>
                        <a:rPr lang="en-US" sz="1600" b="0" u="none" strike="noStrike">
                          <a:solidFill>
                            <a:schemeClr val="dk1"/>
                          </a:solidFill>
                          <a:effectLst/>
                          <a:uFillTx/>
                          <a:latin typeface="Gill Sans MT"/>
                        </a:rPr>
                        <a:t>Political</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spcBef>
                          <a:spcPts val="1191"/>
                        </a:spcBef>
                        <a:spcAft>
                          <a:spcPts val="992"/>
                        </a:spcAft>
                      </a:pPr>
                      <a:r>
                        <a:rPr lang="en-US" sz="1600" b="0" u="none" strike="noStrike">
                          <a:solidFill>
                            <a:schemeClr val="dk1"/>
                          </a:solidFill>
                          <a:effectLst/>
                          <a:uFillTx/>
                          <a:latin typeface="Gill Sans MT"/>
                        </a:rPr>
                        <a:t>Labour laws by the government constitute a factor in the working conditions and are supposed to prevent overworking, but the enforcement of this is uneven (Juliani and Sonhaji, 2025). </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0"/>
                  </a:ext>
                </a:extLst>
              </a:tr>
              <a:tr h="562680">
                <a:tc>
                  <a:txBody>
                    <a:bodyPr/>
                    <a:lstStyle/>
                    <a:p>
                      <a:pPr defTabSz="914400">
                        <a:lnSpc>
                          <a:spcPct val="150000"/>
                        </a:lnSpc>
                      </a:pPr>
                      <a:r>
                        <a:rPr lang="en-US" sz="1600" b="0" u="none" strike="noStrike">
                          <a:solidFill>
                            <a:schemeClr val="dk1"/>
                          </a:solidFill>
                          <a:effectLst/>
                          <a:uFillTx/>
                          <a:latin typeface="Gill Sans MT"/>
                        </a:rPr>
                        <a:t>E</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pPr>
                      <a:r>
                        <a:rPr lang="en-US" sz="1600" b="0" u="none" strike="noStrike">
                          <a:solidFill>
                            <a:schemeClr val="dk1"/>
                          </a:solidFill>
                          <a:effectLst/>
                          <a:uFillTx/>
                          <a:latin typeface="Gill Sans MT"/>
                        </a:rPr>
                        <a:t>Economical</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spcBef>
                          <a:spcPts val="1191"/>
                        </a:spcBef>
                        <a:spcAft>
                          <a:spcPts val="992"/>
                        </a:spcAft>
                      </a:pPr>
                      <a:r>
                        <a:rPr lang="en-US" sz="1600" b="0" u="none" strike="noStrike">
                          <a:solidFill>
                            <a:schemeClr val="dk1"/>
                          </a:solidFill>
                          <a:effectLst/>
                          <a:uFillTx/>
                          <a:latin typeface="Gill Sans MT"/>
                        </a:rPr>
                        <a:t>The economic forces like labour shortage and the escalating operating expenses put pressure and strain on the employees (Sanchez-Gomez et al., 2021). </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1"/>
                  </a:ext>
                </a:extLst>
              </a:tr>
              <a:tr h="562680">
                <a:tc>
                  <a:txBody>
                    <a:bodyPr/>
                    <a:lstStyle/>
                    <a:p>
                      <a:pPr defTabSz="914400">
                        <a:lnSpc>
                          <a:spcPct val="150000"/>
                        </a:lnSpc>
                      </a:pPr>
                      <a:r>
                        <a:rPr lang="en-US" sz="1600" b="0" u="none" strike="noStrike">
                          <a:solidFill>
                            <a:schemeClr val="dk1"/>
                          </a:solidFill>
                          <a:effectLst/>
                          <a:uFillTx/>
                          <a:latin typeface="Gill Sans MT"/>
                        </a:rPr>
                        <a:t>S</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pPr>
                      <a:r>
                        <a:rPr lang="en-US" sz="1600" b="0" u="none" strike="noStrike">
                          <a:solidFill>
                            <a:schemeClr val="dk1"/>
                          </a:solidFill>
                          <a:effectLst/>
                          <a:uFillTx/>
                          <a:latin typeface="Gill Sans MT"/>
                        </a:rPr>
                        <a:t>Social</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pPr>
                      <a:r>
                        <a:rPr lang="en-US" sz="1600" b="0" u="none" strike="noStrike">
                          <a:solidFill>
                            <a:schemeClr val="dk1"/>
                          </a:solidFill>
                          <a:effectLst/>
                          <a:uFillTx/>
                          <a:latin typeface="Gill Sans MT"/>
                        </a:rPr>
                        <a:t>The workforce priorities, especially amongst the younger employees, are changing under the influence of social expectation of improved work-life balance. </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2"/>
                  </a:ext>
                </a:extLst>
              </a:tr>
              <a:tr h="680040">
                <a:tc>
                  <a:txBody>
                    <a:bodyPr/>
                    <a:lstStyle/>
                    <a:p>
                      <a:pPr defTabSz="914400">
                        <a:lnSpc>
                          <a:spcPct val="150000"/>
                        </a:lnSpc>
                      </a:pPr>
                      <a:r>
                        <a:rPr lang="en-US" sz="1600" b="0" u="none" strike="noStrike">
                          <a:solidFill>
                            <a:schemeClr val="dk1"/>
                          </a:solidFill>
                          <a:effectLst/>
                          <a:uFillTx/>
                          <a:latin typeface="Gill Sans MT"/>
                        </a:rPr>
                        <a:t>T</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pPr>
                      <a:r>
                        <a:rPr lang="en-US" sz="1600" b="0" u="none" strike="noStrike">
                          <a:solidFill>
                            <a:schemeClr val="dk1"/>
                          </a:solidFill>
                          <a:effectLst/>
                          <a:uFillTx/>
                          <a:latin typeface="Gill Sans MT"/>
                        </a:rPr>
                        <a:t>Technological</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spcBef>
                          <a:spcPts val="1191"/>
                        </a:spcBef>
                        <a:spcAft>
                          <a:spcPts val="992"/>
                        </a:spcAft>
                      </a:pPr>
                      <a:r>
                        <a:rPr lang="en-US" sz="1600" b="0" u="none" strike="noStrike" dirty="0">
                          <a:solidFill>
                            <a:schemeClr val="dk1"/>
                          </a:solidFill>
                          <a:effectLst/>
                          <a:uFillTx/>
                          <a:latin typeface="Gill Sans MT"/>
                        </a:rPr>
                        <a:t>None of the technological aids that include digital wellbeing platforms assist in reducing stress, although more surveillance can also be a source of stress (Burr et al., 2020). </a:t>
                      </a:r>
                      <a:endParaRPr lang="en-US" sz="1600" b="0" u="none" strike="noStrike" dirty="0">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3"/>
                  </a:ext>
                </a:extLst>
              </a:tr>
              <a:tr h="450360">
                <a:tc>
                  <a:txBody>
                    <a:bodyPr/>
                    <a:lstStyle/>
                    <a:p>
                      <a:pPr defTabSz="914400">
                        <a:lnSpc>
                          <a:spcPct val="150000"/>
                        </a:lnSpc>
                      </a:pPr>
                      <a:r>
                        <a:rPr lang="en-US" sz="1600" b="0" u="none" strike="noStrike">
                          <a:solidFill>
                            <a:schemeClr val="dk1"/>
                          </a:solidFill>
                          <a:effectLst/>
                          <a:uFillTx/>
                          <a:latin typeface="Gill Sans MT"/>
                        </a:rPr>
                        <a:t>L</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pPr>
                      <a:r>
                        <a:rPr lang="en-US" sz="1600" b="0" u="none" strike="noStrike">
                          <a:solidFill>
                            <a:schemeClr val="dk1"/>
                          </a:solidFill>
                          <a:effectLst/>
                          <a:uFillTx/>
                          <a:latin typeface="Gill Sans MT"/>
                        </a:rPr>
                        <a:t>Legal</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spcBef>
                          <a:spcPts val="1191"/>
                        </a:spcBef>
                        <a:spcAft>
                          <a:spcPts val="992"/>
                        </a:spcAft>
                      </a:pPr>
                      <a:r>
                        <a:rPr lang="en-US" sz="1600" b="0" u="none" strike="noStrike">
                          <a:solidFill>
                            <a:schemeClr val="dk1"/>
                          </a:solidFill>
                          <a:effectLst/>
                          <a:uFillTx/>
                          <a:latin typeface="Gill Sans MT"/>
                        </a:rPr>
                        <a:t>Legal regimes focus on duty of care and, in many instances, they are more concerned with physical than psychological wellbeing (Kavanagh, Rhind and Gordon-Thomson, 2021). </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4"/>
                  </a:ext>
                </a:extLst>
              </a:tr>
              <a:tr h="337680">
                <a:tc>
                  <a:txBody>
                    <a:bodyPr/>
                    <a:lstStyle/>
                    <a:p>
                      <a:pPr defTabSz="914400">
                        <a:lnSpc>
                          <a:spcPct val="150000"/>
                        </a:lnSpc>
                      </a:pPr>
                      <a:r>
                        <a:rPr lang="en-US" sz="1600" b="0" u="none" strike="noStrike">
                          <a:solidFill>
                            <a:schemeClr val="dk1"/>
                          </a:solidFill>
                          <a:effectLst/>
                          <a:uFillTx/>
                          <a:latin typeface="Gill Sans MT"/>
                        </a:rPr>
                        <a:t>E</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pPr>
                      <a:r>
                        <a:rPr lang="en-US" sz="1600" b="0" u="none" strike="noStrike">
                          <a:solidFill>
                            <a:schemeClr val="dk1"/>
                          </a:solidFill>
                          <a:effectLst/>
                          <a:uFillTx/>
                          <a:latin typeface="Gill Sans MT"/>
                        </a:rPr>
                        <a:t>Environmental</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tc>
                  <a:txBody>
                    <a:bodyPr/>
                    <a:lstStyle/>
                    <a:p>
                      <a:pPr defTabSz="914400">
                        <a:lnSpc>
                          <a:spcPct val="150000"/>
                        </a:lnSpc>
                      </a:pPr>
                      <a:r>
                        <a:rPr lang="en-US" sz="1600" b="0" u="none" strike="noStrike">
                          <a:solidFill>
                            <a:schemeClr val="dk1"/>
                          </a:solidFill>
                          <a:effectLst/>
                          <a:uFillTx/>
                          <a:latin typeface="Gill Sans MT"/>
                        </a:rPr>
                        <a:t>Such factors include seasonality that leads to the fluent workloads that result in burnout </a:t>
                      </a:r>
                      <a:endParaRPr lang="en-US" sz="1600" b="0" u="none" strike="noStrike">
                        <a:solidFill>
                          <a:srgbClr val="000000"/>
                        </a:solidFill>
                        <a:effectLst/>
                        <a:uFillTx/>
                        <a:latin typeface="Arial"/>
                      </a:endParaRPr>
                    </a:p>
                  </a:txBody>
                  <a:tcPr marL="45000" marR="450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noFill/>
                  </a:tcPr>
                </a:tc>
                <a:extLst>
                  <a:ext uri="{0D108BD9-81ED-4DB2-BD59-A6C34878D82A}">
                    <a16:rowId xmlns:a16="http://schemas.microsoft.com/office/drawing/2014/main" val="1000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PlaceHolder 1"/>
          <p:cNvSpPr>
            <a:spLocks noGrp="1"/>
          </p:cNvSpPr>
          <p:nvPr>
            <p:ph type="title"/>
          </p:nvPr>
        </p:nvSpPr>
        <p:spPr>
          <a:xfrm>
            <a:off x="2231280" y="656640"/>
            <a:ext cx="7729200" cy="1188360"/>
          </a:xfrm>
          <a:prstGeom prst="rect">
            <a:avLst/>
          </a:prstGeom>
          <a:solidFill>
            <a:srgbClr val="FFFFFF"/>
          </a:solidFill>
          <a:ln w="31680" cap="sq">
            <a:solidFill>
              <a:srgbClr val="404040"/>
            </a:solidFill>
            <a:miter/>
          </a:ln>
        </p:spPr>
        <p:txBody>
          <a:bodyPr lIns="182880" tIns="182880" rIns="182880" bIns="182880" anchor="ctr">
            <a:noAutofit/>
          </a:bodyPr>
          <a:lstStyle/>
          <a:p>
            <a:pPr indent="0" algn="ctr" defTabSz="914400">
              <a:lnSpc>
                <a:spcPct val="90000"/>
              </a:lnSpc>
              <a:buNone/>
            </a:pPr>
            <a:r>
              <a:rPr lang="en-US" sz="4000" b="0" u="none" strike="noStrike" cap="all" spc="201">
                <a:solidFill>
                  <a:srgbClr val="262626"/>
                </a:solidFill>
                <a:effectLst/>
                <a:uFillTx/>
                <a:latin typeface="Calibri"/>
                <a:ea typeface="Calibri"/>
              </a:rPr>
              <a:t>Impact on Employees and Organizations</a:t>
            </a:r>
            <a:endParaRPr lang="en-US" sz="4000" b="0" u="none" strike="noStrike">
              <a:solidFill>
                <a:schemeClr val="dk1"/>
              </a:solidFill>
              <a:effectLst/>
              <a:uFillTx/>
              <a:latin typeface="Gill Sans MT"/>
            </a:endParaRPr>
          </a:p>
        </p:txBody>
      </p:sp>
      <p:sp>
        <p:nvSpPr>
          <p:cNvPr id="83" name="PlaceHolder 2"/>
          <p:cNvSpPr>
            <a:spLocks noGrp="1"/>
          </p:cNvSpPr>
          <p:nvPr>
            <p:ph/>
          </p:nvPr>
        </p:nvSpPr>
        <p:spPr>
          <a:xfrm>
            <a:off x="525600" y="2060280"/>
            <a:ext cx="7179480" cy="4380120"/>
          </a:xfrm>
          <a:prstGeom prst="rect">
            <a:avLst/>
          </a:prstGeom>
          <a:noFill/>
          <a:ln w="0">
            <a:noFill/>
          </a:ln>
        </p:spPr>
        <p:txBody>
          <a:bodyPr lIns="91440" tIns="45720" rIns="91440" bIns="45720" numCol="1" spcCol="0" anchor="ctr">
            <a:spAutoFit/>
          </a:bodyPr>
          <a:lstStyle/>
          <a:p>
            <a:pPr marL="228600" indent="-228600" algn="just" defTabSz="914400">
              <a:lnSpc>
                <a:spcPct val="150000"/>
              </a:lnSpc>
              <a:spcBef>
                <a:spcPts val="1191"/>
              </a:spcBef>
              <a:spcAft>
                <a:spcPts val="992"/>
              </a:spcAft>
              <a:buClr>
                <a:srgbClr val="9BAFB5"/>
              </a:buClr>
              <a:buFont typeface="Arial"/>
              <a:buChar char="•"/>
            </a:pPr>
            <a:r>
              <a:rPr lang="en-US" sz="1600" b="0" u="none" strike="noStrike">
                <a:solidFill>
                  <a:schemeClr val="dk1">
                    <a:lumMod val="85000"/>
                    <a:lumOff val="15000"/>
                  </a:schemeClr>
                </a:solidFill>
                <a:effectLst/>
                <a:uFillTx/>
                <a:latin typeface="Calibri"/>
                <a:ea typeface="Calibri"/>
              </a:rPr>
              <a:t>Mental health issues lower motivation and promote absenteeism and mistakes in service delivery (Juliani and Sonhaji, 2025). </a:t>
            </a:r>
            <a:endParaRPr lang="en-US" sz="16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ea typeface="Calibri"/>
              </a:rPr>
              <a:t>Burnout is a cause of high staff turnover which results in high costs of recruitment and training of employees by organisations. </a:t>
            </a:r>
            <a:endParaRPr lang="en-US" sz="16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ea typeface="Calibri"/>
              </a:rPr>
              <a:t>Ineffective employee wellbeing has a negative impact on customer satisfaction and organisational image (Edú-Valsania et al., 2022). </a:t>
            </a:r>
            <a:endParaRPr lang="en-US" sz="16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ea typeface="Calibri"/>
              </a:rPr>
              <a:t>Stress may result in prolonged physical and mental medical problems among the employees. </a:t>
            </a:r>
            <a:endParaRPr lang="en-US" sz="1600" b="0" u="none" strike="noStrike">
              <a:solidFill>
                <a:schemeClr val="dk1">
                  <a:lumMod val="85000"/>
                  <a:lumOff val="15000"/>
                </a:schemeClr>
              </a:solidFill>
              <a:effectLst/>
              <a:uFillTx/>
              <a:latin typeface="Gill Sans MT"/>
            </a:endParaRPr>
          </a:p>
          <a:p>
            <a:pPr marL="228600" indent="-228600" algn="just"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ea typeface="Calibri"/>
              </a:rPr>
              <a:t>Mental health is a critical issue to maintain the quality of the services and operations maintenance. </a:t>
            </a:r>
            <a:endParaRPr lang="en-US" sz="1600" b="0" u="none" strike="noStrike">
              <a:solidFill>
                <a:schemeClr val="dk1">
                  <a:lumMod val="85000"/>
                  <a:lumOff val="15000"/>
                </a:schemeClr>
              </a:solidFill>
              <a:effectLst/>
              <a:uFillTx/>
              <a:latin typeface="Gill Sans MT"/>
            </a:endParaRPr>
          </a:p>
        </p:txBody>
      </p:sp>
      <p:pic>
        <p:nvPicPr>
          <p:cNvPr id="84" name="Picture 3" descr="What is Mental Health?"/>
          <p:cNvPicPr/>
          <p:nvPr/>
        </p:nvPicPr>
        <p:blipFill>
          <a:blip r:embed="rId2"/>
          <a:stretch/>
        </p:blipFill>
        <p:spPr>
          <a:xfrm>
            <a:off x="7869960" y="3339000"/>
            <a:ext cx="3652560" cy="2054520"/>
          </a:xfrm>
          <a:prstGeom prst="rect">
            <a:avLst/>
          </a:prstGeom>
          <a:noFill/>
          <a:ln w="0">
            <a:noFill/>
          </a:ln>
        </p:spPr>
      </p:pic>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5" name="PlaceHolder 1"/>
          <p:cNvSpPr>
            <a:spLocks noGrp="1"/>
          </p:cNvSpPr>
          <p:nvPr>
            <p:ph type="title"/>
          </p:nvPr>
        </p:nvSpPr>
        <p:spPr>
          <a:xfrm>
            <a:off x="2231280" y="964800"/>
            <a:ext cx="7729200" cy="1188360"/>
          </a:xfrm>
          <a:prstGeom prst="rect">
            <a:avLst/>
          </a:prstGeom>
          <a:solidFill>
            <a:srgbClr val="FFFFFF"/>
          </a:solidFill>
          <a:ln w="31680" cap="sq">
            <a:solidFill>
              <a:srgbClr val="404040"/>
            </a:solidFill>
            <a:miter/>
          </a:ln>
        </p:spPr>
        <p:txBody>
          <a:bodyPr lIns="182880" tIns="182880" rIns="182880" bIns="182880" anchor="ctr">
            <a:normAutofit/>
          </a:bodyPr>
          <a:lstStyle/>
          <a:p>
            <a:pPr indent="0" algn="ctr" defTabSz="914400">
              <a:lnSpc>
                <a:spcPct val="90000"/>
              </a:lnSpc>
              <a:buNone/>
            </a:pPr>
            <a:r>
              <a:rPr lang="en-US" sz="4000" b="0" u="none" strike="noStrike" cap="all" spc="201">
                <a:solidFill>
                  <a:srgbClr val="262626"/>
                </a:solidFill>
                <a:effectLst/>
                <a:uFillTx/>
                <a:latin typeface="Calibri"/>
                <a:ea typeface="Calibri"/>
              </a:rPr>
              <a:t>Recommendations</a:t>
            </a:r>
            <a:endParaRPr lang="en-US" sz="4000" b="0" u="none" strike="noStrike">
              <a:solidFill>
                <a:schemeClr val="dk1"/>
              </a:solidFill>
              <a:effectLst/>
              <a:uFillTx/>
              <a:latin typeface="Gill Sans MT"/>
            </a:endParaRPr>
          </a:p>
        </p:txBody>
      </p:sp>
      <p:grpSp>
        <p:nvGrpSpPr>
          <p:cNvPr id="86" name="Content Placeholder 5"/>
          <p:cNvGrpSpPr/>
          <p:nvPr/>
        </p:nvGrpSpPr>
        <p:grpSpPr>
          <a:xfrm>
            <a:off x="728280" y="2559960"/>
            <a:ext cx="10372680" cy="3540240"/>
            <a:chOff x="728280" y="2559960"/>
            <a:chExt cx="10372680" cy="3540240"/>
          </a:xfrm>
        </p:grpSpPr>
        <p:sp>
          <p:nvSpPr>
            <p:cNvPr id="87" name="Rectangle 86"/>
            <p:cNvSpPr/>
            <p:nvPr/>
          </p:nvSpPr>
          <p:spPr>
            <a:xfrm>
              <a:off x="728280" y="2559960"/>
              <a:ext cx="10372680" cy="3540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88" name="Rounded Rectangle 87"/>
            <p:cNvSpPr/>
            <p:nvPr/>
          </p:nvSpPr>
          <p:spPr>
            <a:xfrm>
              <a:off x="728640" y="2559960"/>
              <a:ext cx="1686240" cy="3540240"/>
            </a:xfrm>
            <a:prstGeom prst="roundRect">
              <a:avLst>
                <a:gd name="adj" fmla="val 10000"/>
              </a:avLst>
            </a:prstGeom>
            <a:solidFill>
              <a:schemeClr val="lt1">
                <a:hueOff val="0"/>
                <a:satOff val="0"/>
                <a:lumOff val="0"/>
                <a:alphaOff val="0"/>
              </a:schemeClr>
            </a:solid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36000" tIns="1452240" rIns="36000" bIns="744120" numCol="1" spcCol="1440" anchor="ctr">
              <a:noAutofit/>
            </a:bodyPr>
            <a:lstStyle/>
            <a:p>
              <a:pPr indent="-216000" algn="ctr" defTabSz="533520">
                <a:lnSpc>
                  <a:spcPct val="90000"/>
                </a:lnSpc>
                <a:spcAft>
                  <a:spcPts val="420"/>
                </a:spcAft>
                <a:buClr>
                  <a:srgbClr val="000000"/>
                </a:buClr>
                <a:buFont typeface="Arial"/>
                <a:buChar char="•"/>
              </a:pPr>
              <a:r>
                <a:rPr lang="en-US" sz="1200" b="0" u="none" strike="noStrike">
                  <a:solidFill>
                    <a:schemeClr val="dk1"/>
                  </a:solidFill>
                  <a:effectLst/>
                  <a:uFillTx/>
                  <a:latin typeface="Calibri"/>
                  <a:ea typeface="Calibri"/>
                </a:rPr>
                <a:t>The hospitality organisations are starting to implement wellness programmes and flexible schedules and mental health training of managers. </a:t>
              </a:r>
              <a:endParaRPr lang="en-US" sz="1200" b="0" u="none" strike="noStrike">
                <a:solidFill>
                  <a:srgbClr val="000000"/>
                </a:solidFill>
                <a:effectLst/>
                <a:uFillTx/>
                <a:latin typeface="Arial"/>
              </a:endParaRPr>
            </a:p>
          </p:txBody>
        </p:sp>
        <p:sp>
          <p:nvSpPr>
            <p:cNvPr id="89" name="Oval 88"/>
            <p:cNvSpPr/>
            <p:nvPr/>
          </p:nvSpPr>
          <p:spPr>
            <a:xfrm>
              <a:off x="982440" y="2772360"/>
              <a:ext cx="1178640" cy="1178640"/>
            </a:xfrm>
            <a:prstGeom prst="ellipse">
              <a:avLst/>
            </a:prstGeom>
            <a:blipFill rotWithShape="0">
              <a:blip r:embed="rId2"/>
              <a:srcRect/>
              <a:stretch/>
            </a:blip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90" name="Rounded Rectangle 89"/>
            <p:cNvSpPr/>
            <p:nvPr/>
          </p:nvSpPr>
          <p:spPr>
            <a:xfrm>
              <a:off x="2465640" y="2559960"/>
              <a:ext cx="1686240" cy="3540240"/>
            </a:xfrm>
            <a:prstGeom prst="roundRect">
              <a:avLst>
                <a:gd name="adj" fmla="val 10000"/>
              </a:avLst>
            </a:prstGeom>
            <a:solidFill>
              <a:schemeClr val="lt1">
                <a:hueOff val="0"/>
                <a:satOff val="0"/>
                <a:lumOff val="0"/>
                <a:alphaOff val="0"/>
              </a:schemeClr>
            </a:solid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36000" tIns="1452240" rIns="36000" bIns="744120" numCol="1" spcCol="1440" anchor="ctr">
              <a:noAutofit/>
            </a:bodyPr>
            <a:lstStyle/>
            <a:p>
              <a:pPr indent="-216000" algn="ctr" defTabSz="533520">
                <a:lnSpc>
                  <a:spcPct val="90000"/>
                </a:lnSpc>
                <a:spcBef>
                  <a:spcPts val="1191"/>
                </a:spcBef>
                <a:spcAft>
                  <a:spcPts val="992"/>
                </a:spcAft>
                <a:buClr>
                  <a:srgbClr val="000000"/>
                </a:buClr>
                <a:buFont typeface="Symbol" charset="2"/>
                <a:buChar char=""/>
              </a:pPr>
              <a:r>
                <a:rPr lang="en-US" sz="1200" b="0" u="none" strike="noStrike">
                  <a:solidFill>
                    <a:schemeClr val="dk1"/>
                  </a:solidFill>
                  <a:effectLst/>
                  <a:uFillTx/>
                  <a:latin typeface="Calibri"/>
                  <a:ea typeface="Calibri"/>
                </a:rPr>
                <a:t>The stigma can be reduced with the help of the confidential counselling services and peer support systems that facilitate the process of seeking help (Shalaby and Agyapong, 2020)). </a:t>
              </a:r>
              <a:endParaRPr lang="en-US" sz="1200" b="0" u="none" strike="noStrike">
                <a:solidFill>
                  <a:srgbClr val="000000"/>
                </a:solidFill>
                <a:effectLst/>
                <a:uFillTx/>
                <a:latin typeface="Arial"/>
              </a:endParaRPr>
            </a:p>
          </p:txBody>
        </p:sp>
        <p:sp>
          <p:nvSpPr>
            <p:cNvPr id="91" name="Oval 90"/>
            <p:cNvSpPr/>
            <p:nvPr/>
          </p:nvSpPr>
          <p:spPr>
            <a:xfrm>
              <a:off x="2719440" y="2772360"/>
              <a:ext cx="1178640" cy="1178640"/>
            </a:xfrm>
            <a:prstGeom prst="ellipse">
              <a:avLst/>
            </a:prstGeom>
            <a:blipFill rotWithShape="0">
              <a:blip r:embed="rId3"/>
              <a:srcRect/>
              <a:stretch/>
            </a:blip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92" name="Rounded Rectangle 91"/>
            <p:cNvSpPr/>
            <p:nvPr/>
          </p:nvSpPr>
          <p:spPr>
            <a:xfrm>
              <a:off x="4203000" y="2559960"/>
              <a:ext cx="1686240" cy="3540240"/>
            </a:xfrm>
            <a:prstGeom prst="roundRect">
              <a:avLst>
                <a:gd name="adj" fmla="val 10000"/>
              </a:avLst>
            </a:prstGeom>
            <a:solidFill>
              <a:schemeClr val="lt1">
                <a:hueOff val="0"/>
                <a:satOff val="0"/>
                <a:lumOff val="0"/>
                <a:alphaOff val="0"/>
              </a:schemeClr>
            </a:solid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36000" tIns="1452240" rIns="36000" bIns="744120" numCol="1" spcCol="1440" anchor="ctr">
              <a:noAutofit/>
            </a:bodyPr>
            <a:lstStyle/>
            <a:p>
              <a:pPr indent="-216000" algn="ctr" defTabSz="533520">
                <a:lnSpc>
                  <a:spcPct val="90000"/>
                </a:lnSpc>
                <a:spcBef>
                  <a:spcPts val="1191"/>
                </a:spcBef>
                <a:spcAft>
                  <a:spcPts val="992"/>
                </a:spcAft>
                <a:buClr>
                  <a:srgbClr val="000000"/>
                </a:buClr>
                <a:buFont typeface="Symbol" charset="2"/>
                <a:buChar char=""/>
              </a:pPr>
              <a:r>
                <a:rPr lang="en-US" sz="1200" b="0" u="none" strike="noStrike">
                  <a:solidFill>
                    <a:schemeClr val="dk1"/>
                  </a:solidFill>
                  <a:effectLst/>
                  <a:uFillTx/>
                  <a:latin typeface="Calibri"/>
                  <a:ea typeface="Calibri"/>
                </a:rPr>
                <a:t>Labour laws: The governments must intensify labour laws to incorporate the reporting of psychological safety and wellbeing (Potter et al., 2025). </a:t>
              </a:r>
              <a:endParaRPr lang="en-US" sz="1200" b="0" u="none" strike="noStrike">
                <a:solidFill>
                  <a:srgbClr val="000000"/>
                </a:solidFill>
                <a:effectLst/>
                <a:uFillTx/>
                <a:latin typeface="Arial"/>
              </a:endParaRPr>
            </a:p>
          </p:txBody>
        </p:sp>
        <p:sp>
          <p:nvSpPr>
            <p:cNvPr id="93" name="Oval 92"/>
            <p:cNvSpPr/>
            <p:nvPr/>
          </p:nvSpPr>
          <p:spPr>
            <a:xfrm>
              <a:off x="4456800" y="2772360"/>
              <a:ext cx="1178640" cy="1178640"/>
            </a:xfrm>
            <a:prstGeom prst="ellipse">
              <a:avLst/>
            </a:prstGeom>
            <a:blipFill rotWithShape="0">
              <a:blip r:embed="rId4"/>
              <a:srcRect/>
              <a:stretch/>
            </a:blip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94" name="Rounded Rectangle 93"/>
            <p:cNvSpPr/>
            <p:nvPr/>
          </p:nvSpPr>
          <p:spPr>
            <a:xfrm>
              <a:off x="5940000" y="2559960"/>
              <a:ext cx="1686240" cy="3540240"/>
            </a:xfrm>
            <a:prstGeom prst="roundRect">
              <a:avLst>
                <a:gd name="adj" fmla="val 10000"/>
              </a:avLst>
            </a:prstGeom>
            <a:solidFill>
              <a:schemeClr val="lt1">
                <a:hueOff val="0"/>
                <a:satOff val="0"/>
                <a:lumOff val="0"/>
                <a:alphaOff val="0"/>
              </a:schemeClr>
            </a:solid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36000" tIns="1452240" rIns="36000" bIns="744120" numCol="1" spcCol="1440" anchor="ctr">
              <a:noAutofit/>
            </a:bodyPr>
            <a:lstStyle/>
            <a:p>
              <a:pPr indent="-216000" algn="ctr" defTabSz="533520">
                <a:lnSpc>
                  <a:spcPct val="90000"/>
                </a:lnSpc>
                <a:spcBef>
                  <a:spcPts val="1191"/>
                </a:spcBef>
                <a:spcAft>
                  <a:spcPts val="992"/>
                </a:spcAft>
                <a:buClr>
                  <a:srgbClr val="000000"/>
                </a:buClr>
                <a:buFont typeface="Symbol" charset="2"/>
                <a:buChar char=""/>
              </a:pPr>
              <a:r>
                <a:rPr lang="en-US" sz="1200" b="0" u="none" strike="noStrike">
                  <a:solidFill>
                    <a:schemeClr val="dk1"/>
                  </a:solidFill>
                  <a:effectLst/>
                  <a:uFillTx/>
                  <a:latin typeface="Calibri"/>
                  <a:ea typeface="Calibri"/>
                </a:rPr>
                <a:t>Engagement and trust among employees can be enhanced through the establishment of open communication cultures(Raza et al., 2023). </a:t>
              </a:r>
              <a:endParaRPr lang="en-US" sz="1200" b="0" u="none" strike="noStrike">
                <a:solidFill>
                  <a:srgbClr val="000000"/>
                </a:solidFill>
                <a:effectLst/>
                <a:uFillTx/>
                <a:latin typeface="Arial"/>
              </a:endParaRPr>
            </a:p>
          </p:txBody>
        </p:sp>
        <p:sp>
          <p:nvSpPr>
            <p:cNvPr id="95" name="Oval 94"/>
            <p:cNvSpPr/>
            <p:nvPr/>
          </p:nvSpPr>
          <p:spPr>
            <a:xfrm>
              <a:off x="6194160" y="2772360"/>
              <a:ext cx="1178640" cy="1178640"/>
            </a:xfrm>
            <a:prstGeom prst="ellipse">
              <a:avLst/>
            </a:prstGeom>
            <a:blipFill rotWithShape="0">
              <a:blip r:embed="rId5"/>
              <a:srcRect/>
              <a:stretch/>
            </a:blip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96" name="Rounded Rectangle 95"/>
            <p:cNvSpPr/>
            <p:nvPr/>
          </p:nvSpPr>
          <p:spPr>
            <a:xfrm>
              <a:off x="7677360" y="2559960"/>
              <a:ext cx="1686240" cy="3540240"/>
            </a:xfrm>
            <a:prstGeom prst="roundRect">
              <a:avLst>
                <a:gd name="adj" fmla="val 10000"/>
              </a:avLst>
            </a:prstGeom>
            <a:solidFill>
              <a:schemeClr val="lt1">
                <a:hueOff val="0"/>
                <a:satOff val="0"/>
                <a:lumOff val="0"/>
                <a:alphaOff val="0"/>
              </a:schemeClr>
            </a:solid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36000" tIns="1452240" rIns="36000" bIns="744120" numCol="1" spcCol="1440" anchor="ctr">
              <a:noAutofit/>
            </a:bodyPr>
            <a:lstStyle/>
            <a:p>
              <a:pPr indent="-216000" algn="ctr" defTabSz="533520">
                <a:lnSpc>
                  <a:spcPct val="90000"/>
                </a:lnSpc>
                <a:spcAft>
                  <a:spcPts val="420"/>
                </a:spcAft>
                <a:buClr>
                  <a:srgbClr val="000000"/>
                </a:buClr>
                <a:buFont typeface="Symbol" charset="2"/>
                <a:buChar char=""/>
              </a:pPr>
              <a:r>
                <a:rPr lang="en-US" sz="1200" b="0" u="none" strike="noStrike">
                  <a:solidFill>
                    <a:schemeClr val="dk1"/>
                  </a:solidFill>
                  <a:effectLst/>
                  <a:uFillTx/>
                  <a:latin typeface="Calibri"/>
                  <a:ea typeface="Calibri"/>
                </a:rPr>
                <a:t>Work-life balance can be facilitated by using technology ethically to ensure the use of fair scheduling. </a:t>
              </a:r>
              <a:endParaRPr lang="en-US" sz="1200" b="0" u="none" strike="noStrike">
                <a:solidFill>
                  <a:srgbClr val="000000"/>
                </a:solidFill>
                <a:effectLst/>
                <a:uFillTx/>
                <a:latin typeface="Arial"/>
              </a:endParaRPr>
            </a:p>
          </p:txBody>
        </p:sp>
        <p:sp>
          <p:nvSpPr>
            <p:cNvPr id="97" name="Oval 96"/>
            <p:cNvSpPr/>
            <p:nvPr/>
          </p:nvSpPr>
          <p:spPr>
            <a:xfrm>
              <a:off x="7931160" y="2772360"/>
              <a:ext cx="1178640" cy="1178640"/>
            </a:xfrm>
            <a:prstGeom prst="ellipse">
              <a:avLst/>
            </a:prstGeom>
            <a:blipFill rotWithShape="0">
              <a:blip r:embed="rId6"/>
              <a:srcRect/>
              <a:stretch/>
            </a:blip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98" name="Rounded Rectangle 97"/>
            <p:cNvSpPr/>
            <p:nvPr/>
          </p:nvSpPr>
          <p:spPr>
            <a:xfrm>
              <a:off x="9414720" y="2559960"/>
              <a:ext cx="1686240" cy="3540240"/>
            </a:xfrm>
            <a:prstGeom prst="roundRect">
              <a:avLst>
                <a:gd name="adj" fmla="val 10000"/>
              </a:avLst>
            </a:prstGeom>
            <a:solidFill>
              <a:schemeClr val="lt1">
                <a:hueOff val="0"/>
                <a:satOff val="0"/>
                <a:lumOff val="0"/>
                <a:alphaOff val="0"/>
              </a:schemeClr>
            </a:solid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36000" tIns="1452240" rIns="36000" bIns="744120" numCol="1" spcCol="1440" anchor="ctr">
              <a:noAutofit/>
            </a:bodyPr>
            <a:lstStyle/>
            <a:p>
              <a:pPr indent="-216000" algn="ctr" defTabSz="533520">
                <a:lnSpc>
                  <a:spcPct val="90000"/>
                </a:lnSpc>
                <a:spcAft>
                  <a:spcPts val="420"/>
                </a:spcAft>
                <a:buClr>
                  <a:srgbClr val="000000"/>
                </a:buClr>
                <a:buFont typeface="Symbol" charset="2"/>
                <a:buChar char=""/>
              </a:pPr>
              <a:r>
                <a:rPr lang="en-US" sz="1200" b="0" u="none" strike="noStrike">
                  <a:solidFill>
                    <a:schemeClr val="dk1"/>
                  </a:solidFill>
                  <a:effectLst/>
                  <a:uFillTx/>
                  <a:latin typeface="Calibri"/>
                  <a:ea typeface="Calibri"/>
                </a:rPr>
                <a:t>These include long-term industry-policymaker collaboration to have a sustainable workforce wellbeing.</a:t>
              </a:r>
              <a:endParaRPr lang="en-US" sz="1200" b="0" u="none" strike="noStrike">
                <a:solidFill>
                  <a:srgbClr val="000000"/>
                </a:solidFill>
                <a:effectLst/>
                <a:uFillTx/>
                <a:latin typeface="Arial"/>
              </a:endParaRPr>
            </a:p>
          </p:txBody>
        </p:sp>
        <p:sp>
          <p:nvSpPr>
            <p:cNvPr id="99" name="Oval 98"/>
            <p:cNvSpPr/>
            <p:nvPr/>
          </p:nvSpPr>
          <p:spPr>
            <a:xfrm>
              <a:off x="9668520" y="2772360"/>
              <a:ext cx="1178640" cy="1178640"/>
            </a:xfrm>
            <a:prstGeom prst="ellipse">
              <a:avLst/>
            </a:prstGeom>
            <a:blipFill rotWithShape="0">
              <a:blip r:embed="rId5"/>
              <a:srcRect/>
              <a:stretch/>
            </a:blipFill>
            <a:ln>
              <a:solidFill>
                <a:srgbClr val="000000">
                  <a:shade val="80000"/>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sp>
          <p:nvSpPr>
            <p:cNvPr id="100" name="Left-right Arrow 99"/>
            <p:cNvSpPr/>
            <p:nvPr/>
          </p:nvSpPr>
          <p:spPr>
            <a:xfrm>
              <a:off x="1143360" y="5392440"/>
              <a:ext cx="9542880" cy="530640"/>
            </a:xfrm>
            <a:prstGeom prst="leftRightArrow">
              <a:avLst>
                <a:gd name="adj1" fmla="val 50000"/>
                <a:gd name="adj2" fmla="val 50000"/>
              </a:avLst>
            </a:prstGeom>
            <a:solidFill>
              <a:schemeClr val="dk1">
                <a:tint val="60000"/>
                <a:hueOff val="0"/>
                <a:satOff val="0"/>
                <a:lumOff val="0"/>
                <a:alphaOff val="0"/>
              </a:schemeClr>
            </a:solidFill>
            <a:ln>
              <a:solidFill>
                <a:srgbClr val="FFFFFF">
                  <a:hueOff val="0"/>
                  <a:satOff val="0"/>
                  <a:lumOff val="0"/>
                  <a:alphaOff val="0"/>
                </a:srgbClr>
              </a:solidFill>
              <a:round/>
            </a:ln>
          </p:spPr>
          <p:style>
            <a:lnRef idx="2">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rgbClr val="000000"/>
                </a:solidFill>
                <a:effectLst/>
                <a:uFillTx/>
                <a:latin typeface="Arial"/>
              </a:endParaRPr>
            </a:p>
          </p:txBody>
        </p:sp>
      </p:gr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 name="PlaceHolder 1"/>
          <p:cNvSpPr>
            <a:spLocks noGrp="1"/>
          </p:cNvSpPr>
          <p:nvPr>
            <p:ph type="title"/>
          </p:nvPr>
        </p:nvSpPr>
        <p:spPr>
          <a:xfrm>
            <a:off x="2087280" y="523080"/>
            <a:ext cx="7729200" cy="1188360"/>
          </a:xfrm>
          <a:prstGeom prst="rect">
            <a:avLst/>
          </a:prstGeom>
          <a:solidFill>
            <a:srgbClr val="FFFFFF"/>
          </a:solidFill>
          <a:ln w="31680" cap="sq">
            <a:solidFill>
              <a:srgbClr val="404040"/>
            </a:solidFill>
            <a:miter/>
          </a:ln>
        </p:spPr>
        <p:txBody>
          <a:bodyPr lIns="182880" tIns="182880" rIns="182880" bIns="182880" anchor="ctr">
            <a:normAutofit/>
          </a:bodyPr>
          <a:lstStyle/>
          <a:p>
            <a:pPr indent="0" algn="ctr" defTabSz="914400">
              <a:lnSpc>
                <a:spcPct val="90000"/>
              </a:lnSpc>
              <a:buNone/>
            </a:pPr>
            <a:r>
              <a:rPr lang="en-US" sz="4000" b="0" u="none" strike="noStrike" cap="all" spc="201">
                <a:solidFill>
                  <a:srgbClr val="262626"/>
                </a:solidFill>
                <a:effectLst/>
                <a:uFillTx/>
                <a:latin typeface="Calibri"/>
                <a:ea typeface="Calibri"/>
              </a:rPr>
              <a:t>Conclusion</a:t>
            </a:r>
            <a:endParaRPr lang="en-US" sz="4000" b="0" u="none" strike="noStrike">
              <a:solidFill>
                <a:schemeClr val="dk1"/>
              </a:solidFill>
              <a:effectLst/>
              <a:uFillTx/>
              <a:latin typeface="Gill Sans MT"/>
            </a:endParaRPr>
          </a:p>
        </p:txBody>
      </p:sp>
      <p:sp>
        <p:nvSpPr>
          <p:cNvPr id="102" name="PlaceHolder 2"/>
          <p:cNvSpPr>
            <a:spLocks noGrp="1"/>
          </p:cNvSpPr>
          <p:nvPr>
            <p:ph/>
          </p:nvPr>
        </p:nvSpPr>
        <p:spPr>
          <a:xfrm>
            <a:off x="421200" y="2345040"/>
            <a:ext cx="7993080" cy="3761640"/>
          </a:xfrm>
          <a:prstGeom prst="rect">
            <a:avLst/>
          </a:prstGeom>
          <a:noFill/>
          <a:ln w="0">
            <a:noFill/>
          </a:ln>
        </p:spPr>
        <p:txBody>
          <a:bodyPr lIns="91440" tIns="45720" rIns="91440" bIns="45720" numCol="1" spcCol="0" anchor="ctr">
            <a:spAutoFit/>
          </a:bodyPr>
          <a:lstStyle/>
          <a:p>
            <a:pPr marL="228600" indent="-228600"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ea typeface="Calibri"/>
              </a:rPr>
              <a:t>Hospitality mental health crisis is a structural problem, which is complex and affected by the organisational practice, and the external environment. </a:t>
            </a:r>
            <a:endParaRPr lang="en-US" sz="1600" b="0" u="none" strike="noStrike">
              <a:solidFill>
                <a:schemeClr val="dk1">
                  <a:lumMod val="85000"/>
                  <a:lumOff val="15000"/>
                </a:schemeClr>
              </a:solidFill>
              <a:effectLst/>
              <a:uFillTx/>
              <a:latin typeface="Gill Sans MT"/>
            </a:endParaRPr>
          </a:p>
          <a:p>
            <a:pPr marL="228600" indent="-228600"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ea typeface="Calibri"/>
              </a:rPr>
              <a:t>The PESTLE analysis has proved that the forces, which are political, economical, social, technological, legal and environmental in nature, are all involved in determining employee wellbeing. </a:t>
            </a:r>
            <a:endParaRPr lang="en-US" sz="1600" b="0" u="none" strike="noStrike">
              <a:solidFill>
                <a:schemeClr val="dk1">
                  <a:lumMod val="85000"/>
                  <a:lumOff val="15000"/>
                </a:schemeClr>
              </a:solidFill>
              <a:effectLst/>
              <a:uFillTx/>
              <a:latin typeface="Gill Sans MT"/>
            </a:endParaRPr>
          </a:p>
          <a:p>
            <a:pPr marL="228600" indent="-228600"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ea typeface="Calibri"/>
              </a:rPr>
              <a:t>Although awareness is rising, there is still a gap in the areas of policy application and change of organisational culture. </a:t>
            </a:r>
            <a:endParaRPr lang="en-US" sz="1600" b="0" u="none" strike="noStrike">
              <a:solidFill>
                <a:schemeClr val="dk1">
                  <a:lumMod val="85000"/>
                  <a:lumOff val="15000"/>
                </a:schemeClr>
              </a:solidFill>
              <a:effectLst/>
              <a:uFillTx/>
              <a:latin typeface="Gill Sans MT"/>
            </a:endParaRPr>
          </a:p>
          <a:p>
            <a:pPr marL="228600" indent="-228600" defTabSz="914400">
              <a:lnSpc>
                <a:spcPct val="150000"/>
              </a:lnSpc>
              <a:spcBef>
                <a:spcPts val="1001"/>
              </a:spcBef>
              <a:buClr>
                <a:srgbClr val="9BAFB5"/>
              </a:buClr>
              <a:buFont typeface="Arial"/>
              <a:buChar char="•"/>
            </a:pPr>
            <a:r>
              <a:rPr lang="en-US" sz="1600" b="0" u="none" strike="noStrike">
                <a:solidFill>
                  <a:schemeClr val="dk1">
                    <a:lumMod val="85000"/>
                    <a:lumOff val="15000"/>
                  </a:schemeClr>
                </a:solidFill>
                <a:effectLst/>
                <a:uFillTx/>
                <a:latin typeface="Calibri"/>
                <a:ea typeface="Calibri"/>
              </a:rPr>
              <a:t>Sustainable improvement involves the work of organisations, governments, and the stakeholders in the industry. </a:t>
            </a:r>
            <a:endParaRPr lang="en-US" sz="1600" b="0" u="none" strike="noStrike">
              <a:solidFill>
                <a:schemeClr val="dk1">
                  <a:lumMod val="85000"/>
                  <a:lumOff val="15000"/>
                </a:schemeClr>
              </a:solidFill>
              <a:effectLst/>
              <a:uFillTx/>
              <a:latin typeface="Gill Sans MT"/>
            </a:endParaRPr>
          </a:p>
        </p:txBody>
      </p:sp>
      <p:pic>
        <p:nvPicPr>
          <p:cNvPr id="103" name="Picture 3" descr="Transforming mental health in the hospitality industry » ifeel - EN"/>
          <p:cNvPicPr/>
          <p:nvPr/>
        </p:nvPicPr>
        <p:blipFill>
          <a:blip r:embed="rId2"/>
          <a:stretch/>
        </p:blipFill>
        <p:spPr>
          <a:xfrm>
            <a:off x="8592120" y="2548080"/>
            <a:ext cx="3075840" cy="3075840"/>
          </a:xfrm>
          <a:prstGeom prst="rect">
            <a:avLst/>
          </a:prstGeom>
          <a:noFill/>
          <a:ln w="0">
            <a:noFill/>
          </a:ln>
        </p:spPr>
      </p:pic>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PlaceHolder 1"/>
          <p:cNvSpPr>
            <a:spLocks noGrp="1"/>
          </p:cNvSpPr>
          <p:nvPr>
            <p:ph type="title"/>
          </p:nvPr>
        </p:nvSpPr>
        <p:spPr>
          <a:xfrm>
            <a:off x="2231280" y="502200"/>
            <a:ext cx="7729200" cy="1188360"/>
          </a:xfrm>
          <a:prstGeom prst="rect">
            <a:avLst/>
          </a:prstGeom>
          <a:solidFill>
            <a:srgbClr val="FFFFFF"/>
          </a:solidFill>
          <a:ln w="31680" cap="sq">
            <a:solidFill>
              <a:srgbClr val="404040"/>
            </a:solidFill>
            <a:miter/>
          </a:ln>
        </p:spPr>
        <p:txBody>
          <a:bodyPr lIns="182880" tIns="182880" rIns="182880" bIns="182880" anchor="ctr">
            <a:normAutofit/>
          </a:bodyPr>
          <a:lstStyle/>
          <a:p>
            <a:pPr indent="0" algn="ctr" defTabSz="914400">
              <a:lnSpc>
                <a:spcPct val="90000"/>
              </a:lnSpc>
              <a:buNone/>
            </a:pPr>
            <a:r>
              <a:rPr lang="en-US" sz="4000" b="0" u="none" strike="noStrike" cap="all" spc="201">
                <a:solidFill>
                  <a:srgbClr val="262626"/>
                </a:solidFill>
                <a:effectLst/>
                <a:uFillTx/>
                <a:latin typeface="Calibri"/>
                <a:ea typeface="Calibri"/>
              </a:rPr>
              <a:t>Reference List</a:t>
            </a:r>
            <a:endParaRPr lang="en-US" sz="4000" b="0" u="none" strike="noStrike">
              <a:solidFill>
                <a:schemeClr val="dk1"/>
              </a:solidFill>
              <a:effectLst/>
              <a:uFillTx/>
              <a:latin typeface="Gill Sans MT"/>
            </a:endParaRPr>
          </a:p>
        </p:txBody>
      </p:sp>
      <p:sp>
        <p:nvSpPr>
          <p:cNvPr id="105" name="PlaceHolder 2"/>
          <p:cNvSpPr>
            <a:spLocks noGrp="1"/>
          </p:cNvSpPr>
          <p:nvPr>
            <p:ph/>
          </p:nvPr>
        </p:nvSpPr>
        <p:spPr>
          <a:xfrm>
            <a:off x="914400" y="2057400"/>
            <a:ext cx="9329400" cy="3101760"/>
          </a:xfrm>
          <a:prstGeom prst="rect">
            <a:avLst/>
          </a:prstGeom>
          <a:noFill/>
          <a:ln w="0">
            <a:noFill/>
          </a:ln>
        </p:spPr>
        <p:txBody>
          <a:bodyPr lIns="91440" tIns="45720" rIns="91440" bIns="45720" anchor="t">
            <a:noAutofit/>
          </a:bodyPr>
          <a:lstStyle/>
          <a:p>
            <a:pPr marL="228600" indent="-228600" defTabSz="914400">
              <a:lnSpc>
                <a:spcPct val="100000"/>
              </a:lnSpc>
              <a:spcBef>
                <a:spcPts val="1191"/>
              </a:spcBef>
              <a:spcAft>
                <a:spcPts val="992"/>
              </a:spcAft>
              <a:buClr>
                <a:srgbClr val="9BAFB5"/>
              </a:buClr>
              <a:buFont typeface="Arial"/>
              <a:buChar char="•"/>
            </a:pPr>
            <a:r>
              <a:rPr lang="en-US" sz="1000" b="0" u="none" strike="noStrike">
                <a:solidFill>
                  <a:schemeClr val="dk1">
                    <a:lumMod val="85000"/>
                    <a:lumOff val="15000"/>
                  </a:schemeClr>
                </a:solidFill>
                <a:effectLst/>
                <a:uFillTx/>
                <a:latin typeface="Gill Sans MT"/>
              </a:rPr>
              <a:t>Amissah, E.F., Blankson-Stiles-Ocran, S. and Mensah, I. (2021). Emotional labour, emotional exhaustion and job satisfaction in the hospitality industry. Journal of Hospitality and Tourism Insights, 5(5). doi:https://doi.org/10.1108/jhti-10-2020-0196.</a:t>
            </a:r>
          </a:p>
          <a:p>
            <a:pPr marL="228600" indent="-228600" defTabSz="914400">
              <a:lnSpc>
                <a:spcPct val="100000"/>
              </a:lnSpc>
              <a:spcBef>
                <a:spcPts val="1191"/>
              </a:spcBef>
              <a:spcAft>
                <a:spcPts val="992"/>
              </a:spcAft>
              <a:buClr>
                <a:srgbClr val="9BAFB5"/>
              </a:buClr>
              <a:buFont typeface="Arial"/>
              <a:buChar char="•"/>
            </a:pPr>
            <a:r>
              <a:rPr lang="en-US" sz="1000" b="0" u="none" strike="noStrike">
                <a:solidFill>
                  <a:schemeClr val="dk1">
                    <a:lumMod val="85000"/>
                    <a:lumOff val="15000"/>
                  </a:schemeClr>
                </a:solidFill>
                <a:effectLst/>
                <a:uFillTx/>
                <a:latin typeface="Gill Sans MT"/>
              </a:rPr>
              <a:t>Burr, C., Morley, J., Taddeo, M. and Floridi, L. (2020). Digital Psychiatry: Risks and Opportunities for Public Health and Wellbeing. IEEE Transactions on Technology and Society, [online] 1(1), pp.21–33. doi:https://doi.org/10.1109/TTS.2020.2977059.</a:t>
            </a:r>
          </a:p>
          <a:p>
            <a:pPr marL="228600" indent="-228600" defTabSz="914400">
              <a:lnSpc>
                <a:spcPct val="100000"/>
              </a:lnSpc>
              <a:spcBef>
                <a:spcPts val="1191"/>
              </a:spcBef>
              <a:spcAft>
                <a:spcPts val="992"/>
              </a:spcAft>
              <a:buClr>
                <a:srgbClr val="9BAFB5"/>
              </a:buClr>
              <a:buFont typeface="Arial"/>
              <a:buChar char="•"/>
            </a:pPr>
            <a:r>
              <a:rPr lang="en-US" sz="1000" b="0" u="none" strike="noStrike">
                <a:solidFill>
                  <a:schemeClr val="dk1">
                    <a:lumMod val="85000"/>
                    <a:lumOff val="15000"/>
                  </a:schemeClr>
                </a:solidFill>
                <a:effectLst/>
                <a:uFillTx/>
                <a:latin typeface="Gill Sans MT"/>
              </a:rPr>
              <a:t>Edú-Valsania, S., Laguía, A. and Moriano, J.A. (2022). Burnout: A review of theory and measurement. International Journal of Environmental Research and Public Health, [online] 19(3), pp.1–27. doi:https://doi.org/10.3390/ijerph19031780.</a:t>
            </a:r>
          </a:p>
          <a:p>
            <a:pPr marL="228600" indent="-228600" defTabSz="914400">
              <a:lnSpc>
                <a:spcPct val="100000"/>
              </a:lnSpc>
              <a:spcBef>
                <a:spcPts val="1191"/>
              </a:spcBef>
              <a:spcAft>
                <a:spcPts val="992"/>
              </a:spcAft>
              <a:buClr>
                <a:srgbClr val="9BAFB5"/>
              </a:buClr>
              <a:buFont typeface="Arial"/>
              <a:buChar char="•"/>
            </a:pPr>
            <a:r>
              <a:rPr lang="en-US" sz="1000" b="0" u="none" strike="noStrike">
                <a:solidFill>
                  <a:schemeClr val="dk1">
                    <a:lumMod val="85000"/>
                    <a:lumOff val="15000"/>
                  </a:schemeClr>
                </a:solidFill>
                <a:effectLst/>
                <a:uFillTx/>
                <a:latin typeface="Gill Sans MT"/>
              </a:rPr>
              <a:t>Fried, E.I. (2022). Studying mental health problems as systems, not syndromes. Current Directions in Psychological Science, 31(6), p.096372142211140. doi:https://doi.org/10.1177/09637214221114089.</a:t>
            </a:r>
          </a:p>
          <a:p>
            <a:pPr marL="228600" indent="-228600" defTabSz="914400">
              <a:lnSpc>
                <a:spcPct val="100000"/>
              </a:lnSpc>
              <a:spcBef>
                <a:spcPts val="1191"/>
              </a:spcBef>
              <a:spcAft>
                <a:spcPts val="992"/>
              </a:spcAft>
              <a:buClr>
                <a:srgbClr val="9BAFB5"/>
              </a:buClr>
              <a:buFont typeface="Arial"/>
              <a:buChar char="•"/>
            </a:pPr>
            <a:r>
              <a:rPr lang="en-US" sz="1000" b="0" u="none" strike="noStrike">
                <a:solidFill>
                  <a:schemeClr val="dk1">
                    <a:lumMod val="85000"/>
                    <a:lumOff val="15000"/>
                  </a:schemeClr>
                </a:solidFill>
                <a:effectLst/>
                <a:uFillTx/>
                <a:latin typeface="Gill Sans MT"/>
              </a:rPr>
              <a:t>Giousmpasoglou, C. (2024). Working Conditions in the Hospitality Industry: The Case for a Fair and Decent Work Agenda. Sustainability, [online] 16(19), p.8428. Available at: https://www.mdpi.com/2071-1050/16/19/8428.</a:t>
            </a:r>
          </a:p>
          <a:p>
            <a:pPr marL="228600" indent="-228600" defTabSz="914400">
              <a:lnSpc>
                <a:spcPct val="100000"/>
              </a:lnSpc>
              <a:spcBef>
                <a:spcPts val="1191"/>
              </a:spcBef>
              <a:spcAft>
                <a:spcPts val="992"/>
              </a:spcAft>
              <a:buClr>
                <a:srgbClr val="9BAFB5"/>
              </a:buClr>
              <a:buFont typeface="Arial"/>
              <a:buChar char="•"/>
            </a:pPr>
            <a:r>
              <a:rPr lang="en-US" sz="1000" b="0" u="none" strike="noStrike">
                <a:solidFill>
                  <a:schemeClr val="dk1">
                    <a:lumMod val="85000"/>
                    <a:lumOff val="15000"/>
                  </a:schemeClr>
                </a:solidFill>
                <a:effectLst/>
                <a:uFillTx/>
                <a:latin typeface="Gill Sans MT"/>
              </a:rPr>
              <a:t>Ibrahim Elshaer (2023). Front-line hotel employees mental health and quality of life post COVID-19 pandemic: The role of coping strategies. Front-line hotel employees mental health and quality of life post COVID-19 pandemic: The role of coping strategies, [online] 9(6), pp.e16915–e16915. doi:https://doi.org/10.1016/j.heliyon.2023.e16915.</a:t>
            </a:r>
          </a:p>
          <a:p>
            <a:pPr marL="228600" indent="-228600" defTabSz="914400">
              <a:lnSpc>
                <a:spcPct val="100000"/>
              </a:lnSpc>
              <a:spcBef>
                <a:spcPts val="1191"/>
              </a:spcBef>
              <a:spcAft>
                <a:spcPts val="992"/>
              </a:spcAft>
              <a:buClr>
                <a:srgbClr val="9BAFB5"/>
              </a:buClr>
              <a:buFont typeface="Arial"/>
              <a:buChar char="•"/>
            </a:pPr>
            <a:r>
              <a:rPr lang="en-US" sz="1000" b="0" u="none" strike="noStrike">
                <a:solidFill>
                  <a:schemeClr val="dk1">
                    <a:lumMod val="85000"/>
                    <a:lumOff val="15000"/>
                  </a:schemeClr>
                </a:solidFill>
                <a:effectLst/>
                <a:uFillTx/>
                <a:latin typeface="Gill Sans MT"/>
              </a:rPr>
              <a:t>Juliani, H. and Sonhaji (2025). ENSURING A HEALTHY AND SAFE WORKING ENVIRONMENT: A LEGAL ANALYSIS OF LABOUR LAWS IN THE PROTECTION OF WORKERS’ RIGHTS INNDONESIA. Veredas do Direito, 22(5), p.e223876. doi:https://doi.org/10.18623/rvd.v22.n5.3876.</a:t>
            </a:r>
          </a:p>
          <a:p>
            <a:pPr marL="228600" indent="-228600" defTabSz="914400">
              <a:lnSpc>
                <a:spcPct val="100000"/>
              </a:lnSpc>
              <a:spcBef>
                <a:spcPts val="1191"/>
              </a:spcBef>
              <a:spcAft>
                <a:spcPts val="992"/>
              </a:spcAft>
              <a:buClr>
                <a:srgbClr val="9BAFB5"/>
              </a:buClr>
              <a:buFont typeface="Arial"/>
              <a:buChar char="•"/>
            </a:pPr>
            <a:r>
              <a:rPr lang="en-US" sz="1000" b="0" u="none" strike="noStrike">
                <a:solidFill>
                  <a:schemeClr val="dk1">
                    <a:lumMod val="85000"/>
                    <a:lumOff val="15000"/>
                  </a:schemeClr>
                </a:solidFill>
                <a:effectLst/>
                <a:uFillTx/>
                <a:latin typeface="Gill Sans MT"/>
              </a:rPr>
              <a:t>Kavanagh, E., Rhind, D. and Gordon-Thomson, G. (2021). Duties of Care and Welfare Practices. pp.313–331. doi:https://doi.org/10.4324/9780429295874-19.</a:t>
            </a:r>
          </a:p>
          <a:p>
            <a:pPr marL="228600" indent="0" defTabSz="914400">
              <a:lnSpc>
                <a:spcPct val="100000"/>
              </a:lnSpc>
              <a:spcBef>
                <a:spcPts val="1191"/>
              </a:spcBef>
              <a:spcAft>
                <a:spcPts val="992"/>
              </a:spcAft>
              <a:buNone/>
            </a:pPr>
            <a:r>
              <a:rPr lang="en-US" sz="1000" b="0" u="none" strike="noStrike">
                <a:solidFill>
                  <a:schemeClr val="dk1">
                    <a:lumMod val="85000"/>
                    <a:lumOff val="15000"/>
                  </a:schemeClr>
                </a:solidFill>
                <a:effectLst/>
                <a:uFillTx/>
                <a:latin typeface="Gill Sans MT"/>
              </a:rPr>
              <a:t> </a:t>
            </a:r>
          </a:p>
        </p:txBody>
      </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 name="PlaceHolder 2"/>
          <p:cNvSpPr>
            <a:spLocks noGrp="1"/>
          </p:cNvSpPr>
          <p:nvPr>
            <p:ph/>
          </p:nvPr>
        </p:nvSpPr>
        <p:spPr>
          <a:xfrm>
            <a:off x="685800" y="1323474"/>
            <a:ext cx="10972800" cy="4138806"/>
          </a:xfrm>
          <a:prstGeom prst="rect">
            <a:avLst/>
          </a:prstGeom>
          <a:noFill/>
          <a:ln w="0">
            <a:noFill/>
          </a:ln>
        </p:spPr>
        <p:txBody>
          <a:bodyPr lIns="91440" tIns="45720" rIns="91440" bIns="45720" anchor="t">
            <a:noAutofit/>
          </a:bodyPr>
          <a:lstStyle/>
          <a:p>
            <a:pPr marL="228600" indent="-228600" defTabSz="914400">
              <a:lnSpc>
                <a:spcPct val="100000"/>
              </a:lnSpc>
              <a:spcBef>
                <a:spcPts val="1191"/>
              </a:spcBef>
              <a:spcAft>
                <a:spcPts val="992"/>
              </a:spcAft>
              <a:buClr>
                <a:srgbClr val="9BAFB5"/>
              </a:buClr>
              <a:buFont typeface="Arial"/>
              <a:buChar char="•"/>
            </a:pPr>
            <a:r>
              <a:rPr lang="en-US" sz="1200" b="0" u="none" strike="noStrike" dirty="0">
                <a:solidFill>
                  <a:schemeClr val="dk1">
                    <a:lumMod val="85000"/>
                    <a:lumOff val="15000"/>
                  </a:schemeClr>
                </a:solidFill>
                <a:effectLst/>
                <a:uFillTx/>
                <a:latin typeface="Calibri"/>
                <a:ea typeface="Calibri"/>
              </a:rPr>
              <a:t>Kim, H.J. and </a:t>
            </a:r>
            <a:r>
              <a:rPr lang="en-US" sz="1200" b="0" u="none" strike="noStrike" dirty="0" err="1">
                <a:solidFill>
                  <a:schemeClr val="dk1">
                    <a:lumMod val="85000"/>
                    <a:lumOff val="15000"/>
                  </a:schemeClr>
                </a:solidFill>
                <a:effectLst/>
                <a:uFillTx/>
                <a:latin typeface="Calibri"/>
                <a:ea typeface="Calibri"/>
              </a:rPr>
              <a:t>Jogaratnam</a:t>
            </a:r>
            <a:r>
              <a:rPr lang="en-US" sz="1200" b="0" u="none" strike="noStrike" dirty="0">
                <a:solidFill>
                  <a:schemeClr val="dk1">
                    <a:lumMod val="85000"/>
                    <a:lumOff val="15000"/>
                  </a:schemeClr>
                </a:solidFill>
                <a:effectLst/>
                <a:uFillTx/>
                <a:latin typeface="Calibri"/>
                <a:ea typeface="Calibri"/>
              </a:rPr>
              <a:t>, G. (2010). Effects of individual and </a:t>
            </a:r>
            <a:r>
              <a:rPr lang="en-US" sz="1200" b="0" u="none" strike="noStrike" dirty="0" err="1">
                <a:solidFill>
                  <a:schemeClr val="dk1">
                    <a:lumMod val="85000"/>
                    <a:lumOff val="15000"/>
                  </a:schemeClr>
                </a:solidFill>
                <a:effectLst/>
                <a:uFillTx/>
                <a:latin typeface="Calibri"/>
                <a:ea typeface="Calibri"/>
              </a:rPr>
              <a:t>organisational</a:t>
            </a:r>
            <a:r>
              <a:rPr lang="en-US" sz="1200" b="0" u="none" strike="noStrike" dirty="0">
                <a:solidFill>
                  <a:schemeClr val="dk1">
                    <a:lumMod val="85000"/>
                    <a:lumOff val="15000"/>
                  </a:schemeClr>
                </a:solidFill>
                <a:effectLst/>
                <a:uFillTx/>
                <a:latin typeface="Calibri"/>
                <a:ea typeface="Calibri"/>
              </a:rPr>
              <a:t> factors on job satisfaction and intent to stay in the hotel and restaurant industry. International Journal of Contemporary Hospitality Management, 22(3), pp.344–362. https://</a:t>
            </a:r>
            <a:r>
              <a:rPr lang="en-US" sz="1200" b="0" u="none" strike="noStrike" dirty="0" err="1">
                <a:solidFill>
                  <a:schemeClr val="dk1">
                    <a:lumMod val="85000"/>
                    <a:lumOff val="15000"/>
                  </a:schemeClr>
                </a:solidFill>
                <a:effectLst/>
                <a:uFillTx/>
                <a:latin typeface="Calibri"/>
                <a:ea typeface="Calibri"/>
              </a:rPr>
              <a:t>doi.org</a:t>
            </a:r>
            <a:r>
              <a:rPr lang="en-US" sz="1200" b="0" u="none" strike="noStrike" dirty="0">
                <a:solidFill>
                  <a:schemeClr val="dk1">
                    <a:lumMod val="85000"/>
                    <a:lumOff val="15000"/>
                  </a:schemeClr>
                </a:solidFill>
                <a:effectLst/>
                <a:uFillTx/>
                <a:latin typeface="Calibri"/>
                <a:ea typeface="Calibri"/>
              </a:rPr>
              <a:t>/10.1108/09596111011035923</a:t>
            </a:r>
          </a:p>
          <a:p>
            <a:pPr marL="228600" indent="-228600" defTabSz="914400">
              <a:lnSpc>
                <a:spcPct val="100000"/>
              </a:lnSpc>
              <a:spcBef>
                <a:spcPts val="1191"/>
              </a:spcBef>
              <a:spcAft>
                <a:spcPts val="992"/>
              </a:spcAft>
              <a:buClr>
                <a:srgbClr val="9BAFB5"/>
              </a:buClr>
              <a:buFont typeface="Arial"/>
              <a:buChar char="•"/>
            </a:pPr>
            <a:r>
              <a:rPr lang="en-US" sz="1200" b="0" u="none" strike="noStrike" dirty="0">
                <a:solidFill>
                  <a:schemeClr val="dk1">
                    <a:lumMod val="85000"/>
                    <a:lumOff val="15000"/>
                  </a:schemeClr>
                </a:solidFill>
                <a:effectLst/>
                <a:uFillTx/>
                <a:latin typeface="Calibri"/>
                <a:ea typeface="Calibri"/>
              </a:rPr>
              <a:t>Monteiro, E. and Joseph, J.A. (2022). Establishing Healthy Workplaces: A Case Study on the Employee Well-Being Initiatives in the IT Sector. </a:t>
            </a:r>
            <a:r>
              <a:rPr lang="en-US" sz="1200" b="0" u="none" strike="noStrike" dirty="0" err="1">
                <a:solidFill>
                  <a:schemeClr val="dk1">
                    <a:lumMod val="85000"/>
                    <a:lumOff val="15000"/>
                  </a:schemeClr>
                </a:solidFill>
                <a:effectLst/>
                <a:uFillTx/>
                <a:latin typeface="Calibri"/>
                <a:ea typeface="Calibri"/>
              </a:rPr>
              <a:t>Zenodo</a:t>
            </a:r>
            <a:r>
              <a:rPr lang="en-US" sz="1200" b="0" u="none" strike="noStrike" dirty="0">
                <a:solidFill>
                  <a:schemeClr val="dk1">
                    <a:lumMod val="85000"/>
                    <a:lumOff val="15000"/>
                  </a:schemeClr>
                </a:solidFill>
                <a:effectLst/>
                <a:uFillTx/>
                <a:latin typeface="Calibri"/>
                <a:ea typeface="Calibri"/>
              </a:rPr>
              <a:t> (CERN European Organization for Nuclear Research), 6(2). </a:t>
            </a:r>
            <a:r>
              <a:rPr lang="en-US" sz="1200" b="0" u="none" strike="noStrike" dirty="0" err="1">
                <a:solidFill>
                  <a:schemeClr val="dk1">
                    <a:lumMod val="85000"/>
                    <a:lumOff val="15000"/>
                  </a:schemeClr>
                </a:solidFill>
                <a:effectLst/>
                <a:uFillTx/>
                <a:latin typeface="Calibri"/>
                <a:ea typeface="Calibri"/>
              </a:rPr>
              <a:t>doi:https</a:t>
            </a:r>
            <a:r>
              <a:rPr lang="en-US" sz="1200" b="0" u="none" strike="noStrike" dirty="0">
                <a:solidFill>
                  <a:schemeClr val="dk1">
                    <a:lumMod val="85000"/>
                    <a:lumOff val="15000"/>
                  </a:schemeClr>
                </a:solidFill>
                <a:effectLst/>
                <a:uFillTx/>
                <a:latin typeface="Calibri"/>
                <a:ea typeface="Calibri"/>
              </a:rPr>
              <a:t>://</a:t>
            </a:r>
            <a:r>
              <a:rPr lang="en-US" sz="1200" b="0" u="none" strike="noStrike" dirty="0" err="1">
                <a:solidFill>
                  <a:schemeClr val="dk1">
                    <a:lumMod val="85000"/>
                    <a:lumOff val="15000"/>
                  </a:schemeClr>
                </a:solidFill>
                <a:effectLst/>
                <a:uFillTx/>
                <a:latin typeface="Calibri"/>
                <a:ea typeface="Calibri"/>
              </a:rPr>
              <a:t>doi.org</a:t>
            </a:r>
            <a:r>
              <a:rPr lang="en-US" sz="1200" b="0" u="none" strike="noStrike" dirty="0">
                <a:solidFill>
                  <a:schemeClr val="dk1">
                    <a:lumMod val="85000"/>
                    <a:lumOff val="15000"/>
                  </a:schemeClr>
                </a:solidFill>
                <a:effectLst/>
                <a:uFillTx/>
                <a:latin typeface="Calibri"/>
                <a:ea typeface="Calibri"/>
              </a:rPr>
              <a:t>/10.5281/zenodo.7178352.</a:t>
            </a:r>
            <a:endParaRPr lang="en-US" sz="1200" b="0" u="none" strike="noStrike" dirty="0">
              <a:solidFill>
                <a:schemeClr val="dk1">
                  <a:lumMod val="85000"/>
                  <a:lumOff val="15000"/>
                </a:schemeClr>
              </a:solidFill>
              <a:effectLst/>
              <a:uFillTx/>
              <a:latin typeface="Gill Sans MT"/>
            </a:endParaRPr>
          </a:p>
          <a:p>
            <a:pPr marL="228600" indent="-228600" defTabSz="914400">
              <a:lnSpc>
                <a:spcPct val="100000"/>
              </a:lnSpc>
              <a:spcBef>
                <a:spcPts val="1191"/>
              </a:spcBef>
              <a:spcAft>
                <a:spcPts val="992"/>
              </a:spcAft>
              <a:buClr>
                <a:srgbClr val="9BAFB5"/>
              </a:buClr>
              <a:buFont typeface="Arial"/>
              <a:buChar char="•"/>
            </a:pPr>
            <a:r>
              <a:rPr lang="en-US" sz="1200" b="0" u="none" strike="noStrike" dirty="0">
                <a:solidFill>
                  <a:schemeClr val="dk1">
                    <a:lumMod val="85000"/>
                    <a:lumOff val="15000"/>
                  </a:schemeClr>
                </a:solidFill>
                <a:effectLst/>
                <a:uFillTx/>
                <a:latin typeface="Calibri"/>
                <a:ea typeface="Calibri"/>
              </a:rPr>
              <a:t>Potter, R.E., Loh, M.Y., Dollard, M.F., Friebel, A., Neser, D., Afsharian, A., Parker, S.K. and Iles, R. (2025). Australia’s national laws for worker psychological health: a policy evaluation and psychosocial safety climate analysis. Safety Science, 191, pp.106899–106899. </a:t>
            </a:r>
            <a:r>
              <a:rPr lang="en-US" sz="1200" b="0" u="none" strike="noStrike" dirty="0" err="1">
                <a:solidFill>
                  <a:schemeClr val="dk1">
                    <a:lumMod val="85000"/>
                    <a:lumOff val="15000"/>
                  </a:schemeClr>
                </a:solidFill>
                <a:effectLst/>
                <a:uFillTx/>
                <a:latin typeface="Calibri"/>
                <a:ea typeface="Calibri"/>
              </a:rPr>
              <a:t>doi:https</a:t>
            </a:r>
            <a:r>
              <a:rPr lang="en-US" sz="1200" b="0" u="none" strike="noStrike" dirty="0">
                <a:solidFill>
                  <a:schemeClr val="dk1">
                    <a:lumMod val="85000"/>
                    <a:lumOff val="15000"/>
                  </a:schemeClr>
                </a:solidFill>
                <a:effectLst/>
                <a:uFillTx/>
                <a:latin typeface="Calibri"/>
                <a:ea typeface="Calibri"/>
              </a:rPr>
              <a:t>://</a:t>
            </a:r>
            <a:r>
              <a:rPr lang="en-US" sz="1200" b="0" u="none" strike="noStrike" dirty="0" err="1">
                <a:solidFill>
                  <a:schemeClr val="dk1">
                    <a:lumMod val="85000"/>
                    <a:lumOff val="15000"/>
                  </a:schemeClr>
                </a:solidFill>
                <a:effectLst/>
                <a:uFillTx/>
                <a:latin typeface="Calibri"/>
                <a:ea typeface="Calibri"/>
              </a:rPr>
              <a:t>doi.org</a:t>
            </a:r>
            <a:r>
              <a:rPr lang="en-US" sz="1200" b="0" u="none" strike="noStrike" dirty="0">
                <a:solidFill>
                  <a:schemeClr val="dk1">
                    <a:lumMod val="85000"/>
                    <a:lumOff val="15000"/>
                  </a:schemeClr>
                </a:solidFill>
                <a:effectLst/>
                <a:uFillTx/>
                <a:latin typeface="Calibri"/>
                <a:ea typeface="Calibri"/>
              </a:rPr>
              <a:t>/10.1016/j.ssci.2025.106899.</a:t>
            </a:r>
            <a:endParaRPr lang="en-US" sz="1200" b="0" u="none" strike="noStrike" dirty="0">
              <a:solidFill>
                <a:schemeClr val="dk1">
                  <a:lumMod val="85000"/>
                  <a:lumOff val="15000"/>
                </a:schemeClr>
              </a:solidFill>
              <a:effectLst/>
              <a:uFillTx/>
              <a:latin typeface="Gill Sans MT"/>
            </a:endParaRPr>
          </a:p>
          <a:p>
            <a:pPr marL="228600" indent="-228600" defTabSz="914400">
              <a:lnSpc>
                <a:spcPct val="100000"/>
              </a:lnSpc>
              <a:spcBef>
                <a:spcPts val="1191"/>
              </a:spcBef>
              <a:spcAft>
                <a:spcPts val="992"/>
              </a:spcAft>
              <a:buClr>
                <a:srgbClr val="9BAFB5"/>
              </a:buClr>
              <a:buFont typeface="Arial"/>
              <a:buChar char="•"/>
            </a:pPr>
            <a:r>
              <a:rPr lang="en-US" sz="1200" b="0" u="none" strike="noStrike" dirty="0">
                <a:solidFill>
                  <a:schemeClr val="dk1">
                    <a:lumMod val="85000"/>
                    <a:lumOff val="15000"/>
                  </a:schemeClr>
                </a:solidFill>
                <a:effectLst/>
                <a:uFillTx/>
                <a:latin typeface="Calibri"/>
                <a:ea typeface="Calibri"/>
              </a:rPr>
              <a:t>Raza, M., Khokhar, M.F., Zubair, M. and Rubab, M. (2023). Impact of Transparent Communication in HR Governance: Fostering Employee Trust and Engagement. Bulletin of Business and Economics (BBE), 12(3), pp.558–566. </a:t>
            </a:r>
            <a:r>
              <a:rPr lang="en-US" sz="1200" b="0" u="none" strike="noStrike" dirty="0" err="1">
                <a:solidFill>
                  <a:schemeClr val="dk1">
                    <a:lumMod val="85000"/>
                    <a:lumOff val="15000"/>
                  </a:schemeClr>
                </a:solidFill>
                <a:effectLst/>
                <a:uFillTx/>
                <a:latin typeface="Calibri"/>
                <a:ea typeface="Calibri"/>
              </a:rPr>
              <a:t>doi:https</a:t>
            </a:r>
            <a:r>
              <a:rPr lang="en-US" sz="1200" b="0" u="none" strike="noStrike" dirty="0">
                <a:solidFill>
                  <a:schemeClr val="dk1">
                    <a:lumMod val="85000"/>
                    <a:lumOff val="15000"/>
                  </a:schemeClr>
                </a:solidFill>
                <a:effectLst/>
                <a:uFillTx/>
                <a:latin typeface="Calibri"/>
                <a:ea typeface="Calibri"/>
              </a:rPr>
              <a:t>://</a:t>
            </a:r>
            <a:r>
              <a:rPr lang="en-US" sz="1200" b="0" u="none" strike="noStrike" dirty="0" err="1">
                <a:solidFill>
                  <a:schemeClr val="dk1">
                    <a:lumMod val="85000"/>
                    <a:lumOff val="15000"/>
                  </a:schemeClr>
                </a:solidFill>
                <a:effectLst/>
                <a:uFillTx/>
                <a:latin typeface="Calibri"/>
                <a:ea typeface="Calibri"/>
              </a:rPr>
              <a:t>doi.org</a:t>
            </a:r>
            <a:r>
              <a:rPr lang="en-US" sz="1200" b="0" u="none" strike="noStrike" dirty="0">
                <a:solidFill>
                  <a:schemeClr val="dk1">
                    <a:lumMod val="85000"/>
                    <a:lumOff val="15000"/>
                  </a:schemeClr>
                </a:solidFill>
                <a:effectLst/>
                <a:uFillTx/>
                <a:latin typeface="Calibri"/>
                <a:ea typeface="Calibri"/>
              </a:rPr>
              <a:t>/10.61506/01.00068.</a:t>
            </a:r>
            <a:endParaRPr lang="en-US" sz="1200" b="0" u="none" strike="noStrike" dirty="0">
              <a:solidFill>
                <a:schemeClr val="dk1">
                  <a:lumMod val="85000"/>
                  <a:lumOff val="15000"/>
                </a:schemeClr>
              </a:solidFill>
              <a:effectLst/>
              <a:uFillTx/>
              <a:latin typeface="Gill Sans MT"/>
            </a:endParaRPr>
          </a:p>
          <a:p>
            <a:pPr marL="228600" indent="-228600" defTabSz="914400">
              <a:lnSpc>
                <a:spcPct val="100000"/>
              </a:lnSpc>
              <a:spcBef>
                <a:spcPts val="1191"/>
              </a:spcBef>
              <a:spcAft>
                <a:spcPts val="992"/>
              </a:spcAft>
              <a:buClr>
                <a:srgbClr val="9BAFB5"/>
              </a:buClr>
              <a:buFont typeface="Arial"/>
              <a:buChar char="•"/>
            </a:pPr>
            <a:r>
              <a:rPr lang="en-US" sz="1200" b="0" u="none" strike="noStrike" dirty="0">
                <a:solidFill>
                  <a:schemeClr val="dk1">
                    <a:lumMod val="85000"/>
                    <a:lumOff val="15000"/>
                  </a:schemeClr>
                </a:solidFill>
                <a:effectLst/>
                <a:uFillTx/>
                <a:latin typeface="Calibri"/>
                <a:ea typeface="Calibri"/>
              </a:rPr>
              <a:t>Sanchez-Gomez, M., Giorgi, G., Finstad, G.L., Alessio, F., Ariza-Montes, A., Arcangeli, G. and Mucci, N. (2021). Economic Stress at Work: Its Impact over Absenteeism and Innovation. International Journal of Environmental Research and Public Health, 18(10), p.5265. </a:t>
            </a:r>
            <a:r>
              <a:rPr lang="en-US" sz="1200" b="0" u="none" strike="noStrike" dirty="0" err="1">
                <a:solidFill>
                  <a:schemeClr val="dk1">
                    <a:lumMod val="85000"/>
                    <a:lumOff val="15000"/>
                  </a:schemeClr>
                </a:solidFill>
                <a:effectLst/>
                <a:uFillTx/>
                <a:latin typeface="Calibri"/>
                <a:ea typeface="Calibri"/>
              </a:rPr>
              <a:t>doi:https</a:t>
            </a:r>
            <a:r>
              <a:rPr lang="en-US" sz="1200" b="0" u="none" strike="noStrike" dirty="0">
                <a:solidFill>
                  <a:schemeClr val="dk1">
                    <a:lumMod val="85000"/>
                    <a:lumOff val="15000"/>
                  </a:schemeClr>
                </a:solidFill>
                <a:effectLst/>
                <a:uFillTx/>
                <a:latin typeface="Calibri"/>
                <a:ea typeface="Calibri"/>
              </a:rPr>
              <a:t>://</a:t>
            </a:r>
            <a:r>
              <a:rPr lang="en-US" sz="1200" b="0" u="none" strike="noStrike" dirty="0" err="1">
                <a:solidFill>
                  <a:schemeClr val="dk1">
                    <a:lumMod val="85000"/>
                    <a:lumOff val="15000"/>
                  </a:schemeClr>
                </a:solidFill>
                <a:effectLst/>
                <a:uFillTx/>
                <a:latin typeface="Calibri"/>
                <a:ea typeface="Calibri"/>
              </a:rPr>
              <a:t>doi.org</a:t>
            </a:r>
            <a:r>
              <a:rPr lang="en-US" sz="1200" b="0" u="none" strike="noStrike" dirty="0">
                <a:solidFill>
                  <a:schemeClr val="dk1">
                    <a:lumMod val="85000"/>
                    <a:lumOff val="15000"/>
                  </a:schemeClr>
                </a:solidFill>
                <a:effectLst/>
                <a:uFillTx/>
                <a:latin typeface="Calibri"/>
                <a:ea typeface="Calibri"/>
              </a:rPr>
              <a:t>/10.3390/ijerph18105265.</a:t>
            </a:r>
            <a:endParaRPr lang="en-US" sz="1200" b="0" u="none" strike="noStrike" dirty="0">
              <a:solidFill>
                <a:schemeClr val="dk1">
                  <a:lumMod val="85000"/>
                  <a:lumOff val="15000"/>
                </a:schemeClr>
              </a:solidFill>
              <a:effectLst/>
              <a:uFillTx/>
              <a:latin typeface="Gill Sans MT"/>
            </a:endParaRPr>
          </a:p>
          <a:p>
            <a:pPr marL="228600" indent="-228600" defTabSz="914400">
              <a:lnSpc>
                <a:spcPct val="100000"/>
              </a:lnSpc>
              <a:spcBef>
                <a:spcPts val="1191"/>
              </a:spcBef>
              <a:spcAft>
                <a:spcPts val="992"/>
              </a:spcAft>
              <a:buClr>
                <a:srgbClr val="9BAFB5"/>
              </a:buClr>
              <a:buFont typeface="Arial"/>
              <a:buChar char="•"/>
            </a:pPr>
            <a:r>
              <a:rPr lang="en-US" sz="1200" b="0" u="none" strike="noStrike" dirty="0">
                <a:solidFill>
                  <a:schemeClr val="dk1">
                    <a:lumMod val="85000"/>
                    <a:lumOff val="15000"/>
                  </a:schemeClr>
                </a:solidFill>
                <a:effectLst/>
                <a:uFillTx/>
                <a:latin typeface="Calibri"/>
                <a:ea typeface="Calibri"/>
              </a:rPr>
              <a:t>Shalaby, R.A.H. and Agyapong, V.I.O. (2020). Peer Support in Mental Health- a General Review of the Literature. JMIR Mental Health, 7(6). </a:t>
            </a:r>
            <a:r>
              <a:rPr lang="en-US" sz="1200" b="0" u="none" strike="noStrike" dirty="0" err="1">
                <a:solidFill>
                  <a:schemeClr val="dk1">
                    <a:lumMod val="85000"/>
                    <a:lumOff val="15000"/>
                  </a:schemeClr>
                </a:solidFill>
                <a:effectLst/>
                <a:uFillTx/>
                <a:latin typeface="Calibri"/>
                <a:ea typeface="Calibri"/>
              </a:rPr>
              <a:t>doi:https</a:t>
            </a:r>
            <a:r>
              <a:rPr lang="en-US" sz="1200" b="0" u="none" strike="noStrike" dirty="0">
                <a:solidFill>
                  <a:schemeClr val="dk1">
                    <a:lumMod val="85000"/>
                    <a:lumOff val="15000"/>
                  </a:schemeClr>
                </a:solidFill>
                <a:effectLst/>
                <a:uFillTx/>
                <a:latin typeface="Calibri"/>
                <a:ea typeface="Calibri"/>
              </a:rPr>
              <a:t>://</a:t>
            </a:r>
            <a:r>
              <a:rPr lang="en-US" sz="1200" b="0" u="none" strike="noStrike" dirty="0" err="1">
                <a:solidFill>
                  <a:schemeClr val="dk1">
                    <a:lumMod val="85000"/>
                    <a:lumOff val="15000"/>
                  </a:schemeClr>
                </a:solidFill>
                <a:effectLst/>
                <a:uFillTx/>
                <a:latin typeface="Calibri"/>
                <a:ea typeface="Calibri"/>
              </a:rPr>
              <a:t>doi.org</a:t>
            </a:r>
            <a:r>
              <a:rPr lang="en-US" sz="1200" b="0" u="none" strike="noStrike" dirty="0">
                <a:solidFill>
                  <a:schemeClr val="dk1">
                    <a:lumMod val="85000"/>
                    <a:lumOff val="15000"/>
                  </a:schemeClr>
                </a:solidFill>
                <a:effectLst/>
                <a:uFillTx/>
                <a:latin typeface="Calibri"/>
                <a:ea typeface="Calibri"/>
              </a:rPr>
              <a:t>/10.2196/15572.</a:t>
            </a:r>
            <a:endParaRPr lang="en-US" sz="1200" b="0" u="none" strike="noStrike" dirty="0">
              <a:solidFill>
                <a:schemeClr val="dk1">
                  <a:lumMod val="85000"/>
                  <a:lumOff val="15000"/>
                </a:schemeClr>
              </a:solidFill>
              <a:effectLst/>
              <a:uFillTx/>
              <a:latin typeface="Gill Sans MT"/>
            </a:endParaRPr>
          </a:p>
          <a:p>
            <a:pPr marL="228600" indent="-228600" defTabSz="914400">
              <a:lnSpc>
                <a:spcPct val="100000"/>
              </a:lnSpc>
              <a:spcBef>
                <a:spcPts val="1191"/>
              </a:spcBef>
              <a:spcAft>
                <a:spcPts val="992"/>
              </a:spcAft>
              <a:buClr>
                <a:srgbClr val="9BAFB5"/>
              </a:buClr>
              <a:buFont typeface="Arial"/>
              <a:buChar char="•"/>
            </a:pPr>
            <a:r>
              <a:rPr lang="en-US" sz="1200" b="0" u="none" strike="noStrike" dirty="0">
                <a:solidFill>
                  <a:schemeClr val="dk1">
                    <a:lumMod val="85000"/>
                    <a:lumOff val="15000"/>
                  </a:schemeClr>
                </a:solidFill>
                <a:effectLst/>
                <a:uFillTx/>
                <a:latin typeface="Calibri"/>
                <a:ea typeface="Calibri"/>
              </a:rPr>
              <a:t>To, W.M., Gao, J.H. and Leung, E.Y.W. (2020). The Effects of Job Insecurity on Employees’ Financial Well-Being and Work Satisfaction Among Chinese Pink-Collar Workers. SAGE Open, 10(4), p.215824402098299. </a:t>
            </a:r>
            <a:r>
              <a:rPr lang="en-US" sz="1200" b="0" u="none" strike="noStrike" dirty="0" err="1">
                <a:solidFill>
                  <a:schemeClr val="dk1">
                    <a:lumMod val="85000"/>
                    <a:lumOff val="15000"/>
                  </a:schemeClr>
                </a:solidFill>
                <a:effectLst/>
                <a:uFillTx/>
                <a:latin typeface="Calibri"/>
                <a:ea typeface="Calibri"/>
              </a:rPr>
              <a:t>doi:https</a:t>
            </a:r>
            <a:r>
              <a:rPr lang="en-US" sz="1200" b="0" u="none" strike="noStrike" dirty="0">
                <a:solidFill>
                  <a:schemeClr val="dk1">
                    <a:lumMod val="85000"/>
                    <a:lumOff val="15000"/>
                  </a:schemeClr>
                </a:solidFill>
                <a:effectLst/>
                <a:uFillTx/>
                <a:latin typeface="Calibri"/>
                <a:ea typeface="Calibri"/>
              </a:rPr>
              <a:t>://</a:t>
            </a:r>
            <a:r>
              <a:rPr lang="en-US" sz="1200" b="0" u="none" strike="noStrike" dirty="0" err="1">
                <a:solidFill>
                  <a:schemeClr val="dk1">
                    <a:lumMod val="85000"/>
                    <a:lumOff val="15000"/>
                  </a:schemeClr>
                </a:solidFill>
                <a:effectLst/>
                <a:uFillTx/>
                <a:latin typeface="Calibri"/>
                <a:ea typeface="Calibri"/>
              </a:rPr>
              <a:t>doi.org</a:t>
            </a:r>
            <a:r>
              <a:rPr lang="en-US" sz="1200" b="0" u="none" strike="noStrike" dirty="0">
                <a:solidFill>
                  <a:schemeClr val="dk1">
                    <a:lumMod val="85000"/>
                    <a:lumOff val="15000"/>
                  </a:schemeClr>
                </a:solidFill>
                <a:effectLst/>
                <a:uFillTx/>
                <a:latin typeface="Calibri"/>
                <a:ea typeface="Calibri"/>
              </a:rPr>
              <a:t>/10.1177/2158244020982993.</a:t>
            </a:r>
            <a:endParaRPr lang="en-US" sz="1200" b="0" u="none" strike="noStrike" dirty="0">
              <a:solidFill>
                <a:schemeClr val="dk1">
                  <a:lumMod val="85000"/>
                  <a:lumOff val="15000"/>
                </a:schemeClr>
              </a:solidFill>
              <a:effectLst/>
              <a:uFillTx/>
              <a:latin typeface="Gill Sans MT"/>
            </a:endParaRPr>
          </a:p>
          <a:p>
            <a:pPr marL="228600" indent="0" defTabSz="914400">
              <a:lnSpc>
                <a:spcPct val="100000"/>
              </a:lnSpc>
              <a:spcBef>
                <a:spcPts val="1191"/>
              </a:spcBef>
              <a:spcAft>
                <a:spcPts val="992"/>
              </a:spcAft>
              <a:buNone/>
            </a:pPr>
            <a:r>
              <a:rPr lang="en-US" sz="1200" b="0" u="none" strike="noStrike" dirty="0">
                <a:solidFill>
                  <a:schemeClr val="dk1">
                    <a:lumMod val="85000"/>
                    <a:lumOff val="15000"/>
                  </a:schemeClr>
                </a:solidFill>
                <a:effectLst/>
                <a:uFillTx/>
                <a:latin typeface="Calibri"/>
                <a:ea typeface="Calibri"/>
              </a:rPr>
              <a:t> </a:t>
            </a:r>
            <a:endParaRPr lang="en-US" sz="1200" b="0" u="none" strike="noStrike" dirty="0">
              <a:solidFill>
                <a:schemeClr val="dk1">
                  <a:lumMod val="85000"/>
                  <a:lumOff val="15000"/>
                </a:schemeClr>
              </a:solidFill>
              <a:effectLst/>
              <a:uFillTx/>
              <a:latin typeface="Gill Sans MT"/>
            </a:endParaRPr>
          </a:p>
        </p:txBody>
      </p:sp>
    </p:spTree>
  </p:cSld>
  <p:clrMapOvr>
    <a:masterClrMapping/>
  </p:clrMapOvr>
  <mc:AlternateContent xmlns:mc="http://schemas.openxmlformats.org/markup-compatibility/2006" xmlns:p14="http://schemas.microsoft.com/office/powerpoint/2010/main">
    <mc:Choice Requires="p14">
      <p:transition spd="slow" p14:dur="1250"/>
    </mc:Choice>
    <mc:Fallback xmlns:p15="http://schemas.microsoft.com/office/powerpoint/2012/main"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97390824EB094AB1F9A0A656AFCD88" ma:contentTypeVersion="11" ma:contentTypeDescription="Create a new document." ma:contentTypeScope="" ma:versionID="271b3272b82e8a0845dc2b5543aafec9">
  <xsd:schema xmlns:xsd="http://www.w3.org/2001/XMLSchema" xmlns:xs="http://www.w3.org/2001/XMLSchema" xmlns:p="http://schemas.microsoft.com/office/2006/metadata/properties" xmlns:ns3="ad0720b0-41c6-4309-94b6-b5bb0b2a1e25" xmlns:ns4="0ca7a605-9e1c-4595-b74e-f2f1c0c54634" targetNamespace="http://schemas.microsoft.com/office/2006/metadata/properties" ma:root="true" ma:fieldsID="96e0c070aa7de0e31636091d74320bfd" ns3:_="" ns4:_="">
    <xsd:import namespace="ad0720b0-41c6-4309-94b6-b5bb0b2a1e25"/>
    <xsd:import namespace="0ca7a605-9e1c-4595-b74e-f2f1c0c5463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Auto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0720b0-41c6-4309-94b6-b5bb0b2a1e25"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0ca7a605-9e1c-4595-b74e-f2f1c0c5463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0720b0-41c6-4309-94b6-b5bb0b2a1e25" xsi:nil="true"/>
  </documentManagement>
</p:properties>
</file>

<file path=customXml/itemProps1.xml><?xml version="1.0" encoding="utf-8"?>
<ds:datastoreItem xmlns:ds="http://schemas.openxmlformats.org/officeDocument/2006/customXml" ds:itemID="{214D7A27-87E4-4A54-8736-0DE8628A64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0720b0-41c6-4309-94b6-b5bb0b2a1e25"/>
    <ds:schemaRef ds:uri="0ca7a605-9e1c-4595-b74e-f2f1c0c546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1F7B85-D927-427E-9AAB-C7944074C212}">
  <ds:schemaRefs>
    <ds:schemaRef ds:uri="http://schemas.microsoft.com/sharepoint/v3/contenttype/forms"/>
  </ds:schemaRefs>
</ds:datastoreItem>
</file>

<file path=customXml/itemProps3.xml><?xml version="1.0" encoding="utf-8"?>
<ds:datastoreItem xmlns:ds="http://schemas.openxmlformats.org/officeDocument/2006/customXml" ds:itemID="{CB752756-7DB8-4FE4-A7D6-CB1B76696FF6}">
  <ds:schemaRefs>
    <ds:schemaRef ds:uri="http://purl.org/dc/dcmitype/"/>
    <ds:schemaRef ds:uri="http://schemas.microsoft.com/office/2006/documentManagement/types"/>
    <ds:schemaRef ds:uri="http://schemas.microsoft.com/office/infopath/2007/PartnerControls"/>
    <ds:schemaRef ds:uri="http://schemas.microsoft.com/office/2006/metadata/properties"/>
    <ds:schemaRef ds:uri="ad0720b0-41c6-4309-94b6-b5bb0b2a1e25"/>
    <ds:schemaRef ds:uri="http://purl.org/dc/terms/"/>
    <ds:schemaRef ds:uri="0ca7a605-9e1c-4595-b74e-f2f1c0c54634"/>
    <ds:schemaRef ds:uri="http://www.w3.org/XML/1998/namespace"/>
    <ds:schemaRef ds:uri="http://schemas.openxmlformats.org/package/2006/metadata/core-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0</TotalTime>
  <Words>1845</Words>
  <Application>Microsoft Office PowerPoint</Application>
  <PresentationFormat>Widescreen</PresentationFormat>
  <Paragraphs>80</Paragraphs>
  <Slides>11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Aptos</vt:lpstr>
      <vt:lpstr>Aptos Display</vt:lpstr>
      <vt:lpstr>Arial</vt:lpstr>
      <vt:lpstr>Calibri</vt:lpstr>
      <vt:lpstr>Gill Sans MT</vt:lpstr>
      <vt:lpstr>Symbol</vt:lpstr>
      <vt:lpstr>Times New Roman</vt:lpstr>
      <vt:lpstr>Wingdings</vt:lpstr>
      <vt:lpstr>Office Theme</vt:lpstr>
      <vt:lpstr> Module: Contemporary Themes in the Hotel and Hospitality Sector. Module code: BMIH6001 </vt:lpstr>
      <vt:lpstr>Introduction</vt:lpstr>
      <vt:lpstr>Literature Review</vt:lpstr>
      <vt:lpstr>Theoretical Perspectives</vt:lpstr>
      <vt:lpstr>Methodology</vt:lpstr>
      <vt:lpstr>Theme Impact Analysis: PESTLE Analysis</vt:lpstr>
      <vt:lpstr>Impact on Employees and Organizations</vt:lpstr>
      <vt:lpstr>Recommendations</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Silvia Daniela Grecu (2245642)</dc:creator>
  <cp:lastModifiedBy>Silvia Daniela Grecu (2245642)</cp:lastModifiedBy>
  <cp:revision>1</cp:revision>
  <dcterms:created xsi:type="dcterms:W3CDTF">2026-02-24T11:38:35Z</dcterms:created>
  <dcterms:modified xsi:type="dcterms:W3CDTF">2026-02-24T11:50:57Z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0x0101000F97390824EB094AB1F9A0A656AFCD88</vt:lpwstr>
  </property>
</Properties>
</file>