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3" r:id="rId1"/>
  </p:sldMasterIdLst>
  <p:notesMasterIdLst>
    <p:notesMasterId r:id="rId17"/>
  </p:notesMasterIdLst>
  <p:sldIdLst>
    <p:sldId id="256" r:id="rId2"/>
    <p:sldId id="257" r:id="rId3"/>
    <p:sldId id="258" r:id="rId4"/>
    <p:sldId id="259" r:id="rId5"/>
    <p:sldId id="260" r:id="rId6"/>
    <p:sldId id="261" r:id="rId7"/>
    <p:sldId id="262" r:id="rId8"/>
    <p:sldId id="265" r:id="rId9"/>
    <p:sldId id="266" r:id="rId10"/>
    <p:sldId id="267" r:id="rId11"/>
    <p:sldId id="268" r:id="rId12"/>
    <p:sldId id="270" r:id="rId13"/>
    <p:sldId id="271"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7CCF5D-90D9-E309-5498-281D4CD29C0D}" v="190" dt="2022-03-09T17:01:05.1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916" autoAdjust="0"/>
  </p:normalViewPr>
  <p:slideViewPr>
    <p:cSldViewPr snapToGrid="0">
      <p:cViewPr varScale="1">
        <p:scale>
          <a:sx n="49" d="100"/>
          <a:sy n="49" d="100"/>
        </p:scale>
        <p:origin x="1536" y="54"/>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489C5D-2E29-43BB-9155-E6683B535D53}"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F6229CCD-D710-4577-BB56-3B1A29E99C65}">
      <dgm:prSet/>
      <dgm:spPr/>
      <dgm:t>
        <a:bodyPr/>
        <a:lstStyle/>
        <a:p>
          <a:r>
            <a:rPr lang="en-GB" dirty="0">
              <a:latin typeface="Arial" panose="020B0604020202020204" pitchFamily="34" charset="0"/>
              <a:cs typeface="Arial" panose="020B0604020202020204" pitchFamily="34" charset="0"/>
            </a:rPr>
            <a:t>Products are marketed to teenagers and young adults in their twenties.</a:t>
          </a:r>
          <a:endParaRPr lang="en-US" dirty="0">
            <a:latin typeface="Arial" panose="020B0604020202020204" pitchFamily="34" charset="0"/>
            <a:cs typeface="Arial" panose="020B0604020202020204" pitchFamily="34" charset="0"/>
          </a:endParaRPr>
        </a:p>
      </dgm:t>
    </dgm:pt>
    <dgm:pt modelId="{1280EF46-8A73-48EE-87C1-8DA516CF3B43}" type="parTrans" cxnId="{04F25F8A-EBFA-4410-87B9-2235981712F2}">
      <dgm:prSet/>
      <dgm:spPr/>
      <dgm:t>
        <a:bodyPr/>
        <a:lstStyle/>
        <a:p>
          <a:endParaRPr lang="en-US"/>
        </a:p>
      </dgm:t>
    </dgm:pt>
    <dgm:pt modelId="{DA23B7D1-A3F1-4226-B268-78429DF31071}" type="sibTrans" cxnId="{04F25F8A-EBFA-4410-87B9-2235981712F2}">
      <dgm:prSet/>
      <dgm:spPr/>
      <dgm:t>
        <a:bodyPr/>
        <a:lstStyle/>
        <a:p>
          <a:endParaRPr lang="en-US"/>
        </a:p>
      </dgm:t>
    </dgm:pt>
    <dgm:pt modelId="{E25BD1DF-088B-47C8-89A4-13F319BC7CF1}">
      <dgm:prSet/>
      <dgm:spPr/>
      <dgm:t>
        <a:bodyPr/>
        <a:lstStyle/>
        <a:p>
          <a:r>
            <a:rPr lang="en-US" dirty="0">
              <a:latin typeface="Arial" panose="020B0604020202020204" pitchFamily="34" charset="0"/>
              <a:cs typeface="Arial" panose="020B0604020202020204" pitchFamily="34" charset="0"/>
            </a:rPr>
            <a:t>Objectives to boost sales</a:t>
          </a:r>
        </a:p>
      </dgm:t>
    </dgm:pt>
    <dgm:pt modelId="{DD64F325-6E33-4E37-87A0-2781D5CE9EC2}" type="parTrans" cxnId="{BA87740A-F39E-49FF-B988-BBBA264C5E3A}">
      <dgm:prSet/>
      <dgm:spPr/>
      <dgm:t>
        <a:bodyPr/>
        <a:lstStyle/>
        <a:p>
          <a:endParaRPr lang="en-US"/>
        </a:p>
      </dgm:t>
    </dgm:pt>
    <dgm:pt modelId="{758A71F5-6E0E-4903-A5D6-00ABEAC2EBB8}" type="sibTrans" cxnId="{BA87740A-F39E-49FF-B988-BBBA264C5E3A}">
      <dgm:prSet/>
      <dgm:spPr/>
      <dgm:t>
        <a:bodyPr/>
        <a:lstStyle/>
        <a:p>
          <a:endParaRPr lang="en-US"/>
        </a:p>
      </dgm:t>
    </dgm:pt>
    <dgm:pt modelId="{89EAF8D5-E236-4A2C-90DA-7D4D8BFAA8DD}">
      <dgm:prSet/>
      <dgm:spPr/>
      <dgm:t>
        <a:bodyPr/>
        <a:lstStyle/>
        <a:p>
          <a:r>
            <a:rPr lang="en-US" dirty="0">
              <a:latin typeface="Arial" panose="020B0604020202020204" pitchFamily="34" charset="0"/>
              <a:cs typeface="Arial" panose="020B0604020202020204" pitchFamily="34" charset="0"/>
            </a:rPr>
            <a:t>Market expectation to grow</a:t>
          </a:r>
        </a:p>
      </dgm:t>
    </dgm:pt>
    <dgm:pt modelId="{47AB8EB6-A926-40BF-AFED-C854740767F1}" type="parTrans" cxnId="{DC1D08B4-B21E-4F11-A86A-EB8440870737}">
      <dgm:prSet/>
      <dgm:spPr/>
      <dgm:t>
        <a:bodyPr/>
        <a:lstStyle/>
        <a:p>
          <a:endParaRPr lang="en-US"/>
        </a:p>
      </dgm:t>
    </dgm:pt>
    <dgm:pt modelId="{CEF58C32-8106-4CFC-8272-E8BFA96774EB}" type="sibTrans" cxnId="{DC1D08B4-B21E-4F11-A86A-EB8440870737}">
      <dgm:prSet/>
      <dgm:spPr/>
      <dgm:t>
        <a:bodyPr/>
        <a:lstStyle/>
        <a:p>
          <a:endParaRPr lang="en-US"/>
        </a:p>
      </dgm:t>
    </dgm:pt>
    <dgm:pt modelId="{92E9C1D3-E559-439A-BE35-55606A7DE3BE}">
      <dgm:prSet/>
      <dgm:spPr/>
      <dgm:t>
        <a:bodyPr/>
        <a:lstStyle/>
        <a:p>
          <a:r>
            <a:rPr lang="en-US" dirty="0">
              <a:latin typeface="Arial" panose="020B0604020202020204" pitchFamily="34" charset="0"/>
              <a:cs typeface="Arial" panose="020B0604020202020204" pitchFamily="34" charset="0"/>
            </a:rPr>
            <a:t>Provide a wide variety of products</a:t>
          </a:r>
        </a:p>
      </dgm:t>
    </dgm:pt>
    <dgm:pt modelId="{6707B32C-7ABC-47BB-A310-FCB481EB4EBC}" type="parTrans" cxnId="{560693F2-07FD-4175-AB21-168A1118AB0D}">
      <dgm:prSet/>
      <dgm:spPr/>
      <dgm:t>
        <a:bodyPr/>
        <a:lstStyle/>
        <a:p>
          <a:endParaRPr lang="en-US"/>
        </a:p>
      </dgm:t>
    </dgm:pt>
    <dgm:pt modelId="{311E8723-12AC-4693-8CDC-4BF8FF942354}" type="sibTrans" cxnId="{560693F2-07FD-4175-AB21-168A1118AB0D}">
      <dgm:prSet/>
      <dgm:spPr/>
      <dgm:t>
        <a:bodyPr/>
        <a:lstStyle/>
        <a:p>
          <a:endParaRPr lang="en-US"/>
        </a:p>
      </dgm:t>
    </dgm:pt>
    <dgm:pt modelId="{B5C9ED90-CD6C-4749-AEDC-9E9B9EC920E8}">
      <dgm:prSet/>
      <dgm:spPr/>
      <dgm:t>
        <a:bodyPr/>
        <a:lstStyle/>
        <a:p>
          <a:r>
            <a:rPr lang="en-US" dirty="0">
              <a:latin typeface="Arial" panose="020B0604020202020204" pitchFamily="34" charset="0"/>
              <a:cs typeface="Arial" panose="020B0604020202020204" pitchFamily="34" charset="0"/>
            </a:rPr>
            <a:t>Profitable in the long term</a:t>
          </a:r>
        </a:p>
      </dgm:t>
    </dgm:pt>
    <dgm:pt modelId="{9690005B-845F-4E57-87DC-58AA546BE885}" type="parTrans" cxnId="{8C2570A0-2263-48EC-98B5-350A6DA9D678}">
      <dgm:prSet/>
      <dgm:spPr/>
      <dgm:t>
        <a:bodyPr/>
        <a:lstStyle/>
        <a:p>
          <a:endParaRPr lang="en-US"/>
        </a:p>
      </dgm:t>
    </dgm:pt>
    <dgm:pt modelId="{FDBAA477-B24F-4F94-B710-A32F217EE3FB}" type="sibTrans" cxnId="{8C2570A0-2263-48EC-98B5-350A6DA9D678}">
      <dgm:prSet/>
      <dgm:spPr/>
      <dgm:t>
        <a:bodyPr/>
        <a:lstStyle/>
        <a:p>
          <a:endParaRPr lang="en-US"/>
        </a:p>
      </dgm:t>
    </dgm:pt>
    <dgm:pt modelId="{611FC0A0-FF27-4963-9284-9AEF39FC0BB3}" type="pres">
      <dgm:prSet presAssocID="{7E489C5D-2E29-43BB-9155-E6683B535D53}" presName="diagram" presStyleCnt="0">
        <dgm:presLayoutVars>
          <dgm:dir/>
          <dgm:resizeHandles val="exact"/>
        </dgm:presLayoutVars>
      </dgm:prSet>
      <dgm:spPr/>
    </dgm:pt>
    <dgm:pt modelId="{9EEDB6D6-D4D1-4A06-AA38-CFB5056A99C0}" type="pres">
      <dgm:prSet presAssocID="{F6229CCD-D710-4577-BB56-3B1A29E99C65}" presName="node" presStyleLbl="node1" presStyleIdx="0" presStyleCnt="5">
        <dgm:presLayoutVars>
          <dgm:bulletEnabled val="1"/>
        </dgm:presLayoutVars>
      </dgm:prSet>
      <dgm:spPr/>
    </dgm:pt>
    <dgm:pt modelId="{C5B02ED2-BA20-4629-AE3A-659CF09433D7}" type="pres">
      <dgm:prSet presAssocID="{DA23B7D1-A3F1-4226-B268-78429DF31071}" presName="sibTrans" presStyleCnt="0"/>
      <dgm:spPr/>
    </dgm:pt>
    <dgm:pt modelId="{CDB23EAE-33EB-492C-BAAE-932BC5651809}" type="pres">
      <dgm:prSet presAssocID="{E25BD1DF-088B-47C8-89A4-13F319BC7CF1}" presName="node" presStyleLbl="node1" presStyleIdx="1" presStyleCnt="5">
        <dgm:presLayoutVars>
          <dgm:bulletEnabled val="1"/>
        </dgm:presLayoutVars>
      </dgm:prSet>
      <dgm:spPr/>
    </dgm:pt>
    <dgm:pt modelId="{8DDE4CDB-026F-4EA3-944A-15455E673CCF}" type="pres">
      <dgm:prSet presAssocID="{758A71F5-6E0E-4903-A5D6-00ABEAC2EBB8}" presName="sibTrans" presStyleCnt="0"/>
      <dgm:spPr/>
    </dgm:pt>
    <dgm:pt modelId="{9649CC0D-4587-4128-A3C8-4F386CD0DDF3}" type="pres">
      <dgm:prSet presAssocID="{89EAF8D5-E236-4A2C-90DA-7D4D8BFAA8DD}" presName="node" presStyleLbl="node1" presStyleIdx="2" presStyleCnt="5">
        <dgm:presLayoutVars>
          <dgm:bulletEnabled val="1"/>
        </dgm:presLayoutVars>
      </dgm:prSet>
      <dgm:spPr/>
    </dgm:pt>
    <dgm:pt modelId="{4CA2DB28-2C26-4B91-B6B7-BF822DAE68EC}" type="pres">
      <dgm:prSet presAssocID="{CEF58C32-8106-4CFC-8272-E8BFA96774EB}" presName="sibTrans" presStyleCnt="0"/>
      <dgm:spPr/>
    </dgm:pt>
    <dgm:pt modelId="{8C32255B-CB0F-4887-930B-4ACE9D34B50A}" type="pres">
      <dgm:prSet presAssocID="{92E9C1D3-E559-439A-BE35-55606A7DE3BE}" presName="node" presStyleLbl="node1" presStyleIdx="3" presStyleCnt="5">
        <dgm:presLayoutVars>
          <dgm:bulletEnabled val="1"/>
        </dgm:presLayoutVars>
      </dgm:prSet>
      <dgm:spPr/>
    </dgm:pt>
    <dgm:pt modelId="{0D8DF14C-D081-4BB8-8FFA-7451ECD29D19}" type="pres">
      <dgm:prSet presAssocID="{311E8723-12AC-4693-8CDC-4BF8FF942354}" presName="sibTrans" presStyleCnt="0"/>
      <dgm:spPr/>
    </dgm:pt>
    <dgm:pt modelId="{9988E036-ECC3-4E72-B8DB-8D67B3483DC2}" type="pres">
      <dgm:prSet presAssocID="{B5C9ED90-CD6C-4749-AEDC-9E9B9EC920E8}" presName="node" presStyleLbl="node1" presStyleIdx="4" presStyleCnt="5">
        <dgm:presLayoutVars>
          <dgm:bulletEnabled val="1"/>
        </dgm:presLayoutVars>
      </dgm:prSet>
      <dgm:spPr/>
    </dgm:pt>
  </dgm:ptLst>
  <dgm:cxnLst>
    <dgm:cxn modelId="{BA87740A-F39E-49FF-B988-BBBA264C5E3A}" srcId="{7E489C5D-2E29-43BB-9155-E6683B535D53}" destId="{E25BD1DF-088B-47C8-89A4-13F319BC7CF1}" srcOrd="1" destOrd="0" parTransId="{DD64F325-6E33-4E37-87A0-2781D5CE9EC2}" sibTransId="{758A71F5-6E0E-4903-A5D6-00ABEAC2EBB8}"/>
    <dgm:cxn modelId="{95EF7D17-A72C-4EAC-AC91-30F11AFCD27A}" type="presOf" srcId="{92E9C1D3-E559-439A-BE35-55606A7DE3BE}" destId="{8C32255B-CB0F-4887-930B-4ACE9D34B50A}" srcOrd="0" destOrd="0" presId="urn:microsoft.com/office/officeart/2005/8/layout/default"/>
    <dgm:cxn modelId="{5E8E1528-D1FE-4626-97C7-1221E4C57316}" type="presOf" srcId="{E25BD1DF-088B-47C8-89A4-13F319BC7CF1}" destId="{CDB23EAE-33EB-492C-BAAE-932BC5651809}" srcOrd="0" destOrd="0" presId="urn:microsoft.com/office/officeart/2005/8/layout/default"/>
    <dgm:cxn modelId="{C0803F42-61BE-49B1-9E66-845DF9DF1E01}" type="presOf" srcId="{89EAF8D5-E236-4A2C-90DA-7D4D8BFAA8DD}" destId="{9649CC0D-4587-4128-A3C8-4F386CD0DDF3}" srcOrd="0" destOrd="0" presId="urn:microsoft.com/office/officeart/2005/8/layout/default"/>
    <dgm:cxn modelId="{B9D1887D-CAC4-473B-AE06-F5BC8D58B116}" type="presOf" srcId="{B5C9ED90-CD6C-4749-AEDC-9E9B9EC920E8}" destId="{9988E036-ECC3-4E72-B8DB-8D67B3483DC2}" srcOrd="0" destOrd="0" presId="urn:microsoft.com/office/officeart/2005/8/layout/default"/>
    <dgm:cxn modelId="{04F25F8A-EBFA-4410-87B9-2235981712F2}" srcId="{7E489C5D-2E29-43BB-9155-E6683B535D53}" destId="{F6229CCD-D710-4577-BB56-3B1A29E99C65}" srcOrd="0" destOrd="0" parTransId="{1280EF46-8A73-48EE-87C1-8DA516CF3B43}" sibTransId="{DA23B7D1-A3F1-4226-B268-78429DF31071}"/>
    <dgm:cxn modelId="{8C2570A0-2263-48EC-98B5-350A6DA9D678}" srcId="{7E489C5D-2E29-43BB-9155-E6683B535D53}" destId="{B5C9ED90-CD6C-4749-AEDC-9E9B9EC920E8}" srcOrd="4" destOrd="0" parTransId="{9690005B-845F-4E57-87DC-58AA546BE885}" sibTransId="{FDBAA477-B24F-4F94-B710-A32F217EE3FB}"/>
    <dgm:cxn modelId="{DC1D08B4-B21E-4F11-A86A-EB8440870737}" srcId="{7E489C5D-2E29-43BB-9155-E6683B535D53}" destId="{89EAF8D5-E236-4A2C-90DA-7D4D8BFAA8DD}" srcOrd="2" destOrd="0" parTransId="{47AB8EB6-A926-40BF-AFED-C854740767F1}" sibTransId="{CEF58C32-8106-4CFC-8272-E8BFA96774EB}"/>
    <dgm:cxn modelId="{FCB989CB-7DC2-4087-AA82-791A87B0DF76}" type="presOf" srcId="{F6229CCD-D710-4577-BB56-3B1A29E99C65}" destId="{9EEDB6D6-D4D1-4A06-AA38-CFB5056A99C0}" srcOrd="0" destOrd="0" presId="urn:microsoft.com/office/officeart/2005/8/layout/default"/>
    <dgm:cxn modelId="{B050EED4-5920-4E1E-ADFB-52C883D79465}" type="presOf" srcId="{7E489C5D-2E29-43BB-9155-E6683B535D53}" destId="{611FC0A0-FF27-4963-9284-9AEF39FC0BB3}" srcOrd="0" destOrd="0" presId="urn:microsoft.com/office/officeart/2005/8/layout/default"/>
    <dgm:cxn modelId="{560693F2-07FD-4175-AB21-168A1118AB0D}" srcId="{7E489C5D-2E29-43BB-9155-E6683B535D53}" destId="{92E9C1D3-E559-439A-BE35-55606A7DE3BE}" srcOrd="3" destOrd="0" parTransId="{6707B32C-7ABC-47BB-A310-FCB481EB4EBC}" sibTransId="{311E8723-12AC-4693-8CDC-4BF8FF942354}"/>
    <dgm:cxn modelId="{2FF9D323-8CB0-42CF-95F8-3C97AB2A0C50}" type="presParOf" srcId="{611FC0A0-FF27-4963-9284-9AEF39FC0BB3}" destId="{9EEDB6D6-D4D1-4A06-AA38-CFB5056A99C0}" srcOrd="0" destOrd="0" presId="urn:microsoft.com/office/officeart/2005/8/layout/default"/>
    <dgm:cxn modelId="{932128FF-26F1-4D64-98BE-BCD6C3FD7D1B}" type="presParOf" srcId="{611FC0A0-FF27-4963-9284-9AEF39FC0BB3}" destId="{C5B02ED2-BA20-4629-AE3A-659CF09433D7}" srcOrd="1" destOrd="0" presId="urn:microsoft.com/office/officeart/2005/8/layout/default"/>
    <dgm:cxn modelId="{2BAF8D4D-A5FA-4BB7-9065-4D377A6D10EB}" type="presParOf" srcId="{611FC0A0-FF27-4963-9284-9AEF39FC0BB3}" destId="{CDB23EAE-33EB-492C-BAAE-932BC5651809}" srcOrd="2" destOrd="0" presId="urn:microsoft.com/office/officeart/2005/8/layout/default"/>
    <dgm:cxn modelId="{685A4FB7-74C1-4561-ACC0-60F923B7FD4B}" type="presParOf" srcId="{611FC0A0-FF27-4963-9284-9AEF39FC0BB3}" destId="{8DDE4CDB-026F-4EA3-944A-15455E673CCF}" srcOrd="3" destOrd="0" presId="urn:microsoft.com/office/officeart/2005/8/layout/default"/>
    <dgm:cxn modelId="{0FC1251D-D686-417D-BEC6-5A5C9C85A36E}" type="presParOf" srcId="{611FC0A0-FF27-4963-9284-9AEF39FC0BB3}" destId="{9649CC0D-4587-4128-A3C8-4F386CD0DDF3}" srcOrd="4" destOrd="0" presId="urn:microsoft.com/office/officeart/2005/8/layout/default"/>
    <dgm:cxn modelId="{A9D42A4E-C2E6-41E8-A278-5F76AE504CA0}" type="presParOf" srcId="{611FC0A0-FF27-4963-9284-9AEF39FC0BB3}" destId="{4CA2DB28-2C26-4B91-B6B7-BF822DAE68EC}" srcOrd="5" destOrd="0" presId="urn:microsoft.com/office/officeart/2005/8/layout/default"/>
    <dgm:cxn modelId="{8F0CA8E8-D55C-4E93-882F-44143ABB03E3}" type="presParOf" srcId="{611FC0A0-FF27-4963-9284-9AEF39FC0BB3}" destId="{8C32255B-CB0F-4887-930B-4ACE9D34B50A}" srcOrd="6" destOrd="0" presId="urn:microsoft.com/office/officeart/2005/8/layout/default"/>
    <dgm:cxn modelId="{464097B5-49CE-433E-AD63-59A9C0EA53F1}" type="presParOf" srcId="{611FC0A0-FF27-4963-9284-9AEF39FC0BB3}" destId="{0D8DF14C-D081-4BB8-8FFA-7451ECD29D19}" srcOrd="7" destOrd="0" presId="urn:microsoft.com/office/officeart/2005/8/layout/default"/>
    <dgm:cxn modelId="{B44A011B-E0C5-4B22-AC5F-719E6FA0655F}" type="presParOf" srcId="{611FC0A0-FF27-4963-9284-9AEF39FC0BB3}" destId="{9988E036-ECC3-4E72-B8DB-8D67B3483DC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BC3131-A946-4E49-9298-F21FC82C954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03726C-4363-4854-ADC6-E89BFFF8C36F}">
      <dgm:prSet custT="1"/>
      <dgm:spPr/>
      <dgm:t>
        <a:bodyPr/>
        <a:lstStyle/>
        <a:p>
          <a:pPr>
            <a:defRPr cap="all"/>
          </a:pPr>
          <a:r>
            <a:rPr lang="en-US" sz="1800" dirty="0">
              <a:latin typeface="Arial" panose="020B0604020202020204" pitchFamily="34" charset="0"/>
              <a:cs typeface="Arial" panose="020B0604020202020204" pitchFamily="34" charset="0"/>
            </a:rPr>
            <a:t>The bakeries industry is thriving </a:t>
          </a:r>
        </a:p>
      </dgm:t>
    </dgm:pt>
    <dgm:pt modelId="{061AAF6B-F806-4F69-8C70-C95EB785DE76}" type="parTrans" cxnId="{186E5D7D-2E34-44FE-88BE-3696BFFD7F05}">
      <dgm:prSet/>
      <dgm:spPr/>
      <dgm:t>
        <a:bodyPr/>
        <a:lstStyle/>
        <a:p>
          <a:endParaRPr lang="en-US"/>
        </a:p>
      </dgm:t>
    </dgm:pt>
    <dgm:pt modelId="{B45D9030-A3A4-449F-87AA-BF39DC618C09}" type="sibTrans" cxnId="{186E5D7D-2E34-44FE-88BE-3696BFFD7F05}">
      <dgm:prSet/>
      <dgm:spPr/>
      <dgm:t>
        <a:bodyPr/>
        <a:lstStyle/>
        <a:p>
          <a:endParaRPr lang="en-US"/>
        </a:p>
      </dgm:t>
    </dgm:pt>
    <dgm:pt modelId="{0C90A34B-F7B2-467D-AAE3-1EE16600AAF3}">
      <dgm:prSet custT="1"/>
      <dgm:spPr/>
      <dgm:t>
        <a:bodyPr/>
        <a:lstStyle/>
        <a:p>
          <a:pPr>
            <a:defRPr cap="all"/>
          </a:pPr>
          <a:r>
            <a:rPr lang="en-US" sz="1800" dirty="0">
              <a:latin typeface="Arial" panose="020B0604020202020204" pitchFamily="34" charset="0"/>
              <a:cs typeface="Arial" panose="020B0604020202020204" pitchFamily="34" charset="0"/>
            </a:rPr>
            <a:t>Aims to satisfy the need for bakery products around the locality </a:t>
          </a:r>
        </a:p>
      </dgm:t>
    </dgm:pt>
    <dgm:pt modelId="{6BEC12A3-68C9-4BA7-AB3C-2FC701132D49}" type="parTrans" cxnId="{2432120E-2E3F-4367-B7EF-792077268A3B}">
      <dgm:prSet/>
      <dgm:spPr/>
      <dgm:t>
        <a:bodyPr/>
        <a:lstStyle/>
        <a:p>
          <a:endParaRPr lang="en-US"/>
        </a:p>
      </dgm:t>
    </dgm:pt>
    <dgm:pt modelId="{567A2C13-BEF0-4553-834C-F3AB328E1691}" type="sibTrans" cxnId="{2432120E-2E3F-4367-B7EF-792077268A3B}">
      <dgm:prSet/>
      <dgm:spPr/>
      <dgm:t>
        <a:bodyPr/>
        <a:lstStyle/>
        <a:p>
          <a:endParaRPr lang="en-US"/>
        </a:p>
      </dgm:t>
    </dgm:pt>
    <dgm:pt modelId="{2A9B15D1-EA78-465F-8C30-6A57159C6DB6}">
      <dgm:prSet/>
      <dgm:spPr/>
      <dgm:t>
        <a:bodyPr/>
        <a:lstStyle/>
        <a:p>
          <a:pPr>
            <a:defRPr cap="all"/>
          </a:pPr>
          <a:r>
            <a:rPr lang="en-US" dirty="0">
              <a:latin typeface="Arial" panose="020B0604020202020204" pitchFamily="34" charset="0"/>
              <a:cs typeface="Arial" panose="020B0604020202020204" pitchFamily="34" charset="0"/>
            </a:rPr>
            <a:t>Traditional Balkan baking techniques create their bakery delicacies</a:t>
          </a:r>
        </a:p>
      </dgm:t>
    </dgm:pt>
    <dgm:pt modelId="{4A4A7B12-09BF-4AAC-9604-10F5C75B341C}" type="parTrans" cxnId="{B45F5E2B-8343-4BDF-9555-A4E5C4565FCF}">
      <dgm:prSet/>
      <dgm:spPr/>
      <dgm:t>
        <a:bodyPr/>
        <a:lstStyle/>
        <a:p>
          <a:endParaRPr lang="en-US"/>
        </a:p>
      </dgm:t>
    </dgm:pt>
    <dgm:pt modelId="{693FCB4B-049D-4374-A835-F4C29F071669}" type="sibTrans" cxnId="{B45F5E2B-8343-4BDF-9555-A4E5C4565FCF}">
      <dgm:prSet/>
      <dgm:spPr/>
      <dgm:t>
        <a:bodyPr/>
        <a:lstStyle/>
        <a:p>
          <a:endParaRPr lang="en-US"/>
        </a:p>
      </dgm:t>
    </dgm:pt>
    <dgm:pt modelId="{B0EFCBCD-272C-4F3E-91C2-D8334B4C8783}" type="pres">
      <dgm:prSet presAssocID="{77BC3131-A946-4E49-9298-F21FC82C9548}" presName="root" presStyleCnt="0">
        <dgm:presLayoutVars>
          <dgm:dir/>
          <dgm:resizeHandles val="exact"/>
        </dgm:presLayoutVars>
      </dgm:prSet>
      <dgm:spPr/>
    </dgm:pt>
    <dgm:pt modelId="{9B67A7CB-5E97-4349-B578-03BD3637543A}" type="pres">
      <dgm:prSet presAssocID="{4603726C-4363-4854-ADC6-E89BFFF8C36F}" presName="compNode" presStyleCnt="0"/>
      <dgm:spPr/>
    </dgm:pt>
    <dgm:pt modelId="{9551F2D9-9044-4ECE-AEC0-3E9FAF405971}" type="pres">
      <dgm:prSet presAssocID="{4603726C-4363-4854-ADC6-E89BFFF8C36F}" presName="iconBgRect" presStyleLbl="bgShp" presStyleIdx="0" presStyleCnt="3"/>
      <dgm:spPr>
        <a:prstGeom prst="round2DiagRect">
          <a:avLst>
            <a:gd name="adj1" fmla="val 29727"/>
            <a:gd name="adj2" fmla="val 0"/>
          </a:avLst>
        </a:prstGeom>
      </dgm:spPr>
    </dgm:pt>
    <dgm:pt modelId="{3E16B025-93F3-44B4-A530-C9AE523D4BE1}" type="pres">
      <dgm:prSet presAssocID="{4603726C-4363-4854-ADC6-E89BFFF8C3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B170E17B-F449-4D3F-84C1-00384A20AD34}" type="pres">
      <dgm:prSet presAssocID="{4603726C-4363-4854-ADC6-E89BFFF8C36F}" presName="spaceRect" presStyleCnt="0"/>
      <dgm:spPr/>
    </dgm:pt>
    <dgm:pt modelId="{F727435C-F09E-494F-9753-3143B187F2AC}" type="pres">
      <dgm:prSet presAssocID="{4603726C-4363-4854-ADC6-E89BFFF8C36F}" presName="textRect" presStyleLbl="revTx" presStyleIdx="0" presStyleCnt="3">
        <dgm:presLayoutVars>
          <dgm:chMax val="1"/>
          <dgm:chPref val="1"/>
        </dgm:presLayoutVars>
      </dgm:prSet>
      <dgm:spPr/>
    </dgm:pt>
    <dgm:pt modelId="{DD0C7577-83DB-43BB-9A7A-C7CF83E18665}" type="pres">
      <dgm:prSet presAssocID="{B45D9030-A3A4-449F-87AA-BF39DC618C09}" presName="sibTrans" presStyleCnt="0"/>
      <dgm:spPr/>
    </dgm:pt>
    <dgm:pt modelId="{1C411C63-8BD4-4A59-84D4-CF29037E2CC2}" type="pres">
      <dgm:prSet presAssocID="{0C90A34B-F7B2-467D-AAE3-1EE16600AAF3}" presName="compNode" presStyleCnt="0"/>
      <dgm:spPr/>
    </dgm:pt>
    <dgm:pt modelId="{168460B8-663C-41E0-8CE1-B0B7B914394D}" type="pres">
      <dgm:prSet presAssocID="{0C90A34B-F7B2-467D-AAE3-1EE16600AAF3}" presName="iconBgRect" presStyleLbl="bgShp" presStyleIdx="1" presStyleCnt="3"/>
      <dgm:spPr>
        <a:prstGeom prst="round2DiagRect">
          <a:avLst>
            <a:gd name="adj1" fmla="val 29727"/>
            <a:gd name="adj2" fmla="val 0"/>
          </a:avLst>
        </a:prstGeom>
      </dgm:spPr>
    </dgm:pt>
    <dgm:pt modelId="{38F3AEE8-05E0-46F0-8EF7-87B7E0419572}" type="pres">
      <dgm:prSet presAssocID="{0C90A34B-F7B2-467D-AAE3-1EE16600AA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pcake"/>
        </a:ext>
      </dgm:extLst>
    </dgm:pt>
    <dgm:pt modelId="{C657512C-784E-42AD-A69E-113838AE33EC}" type="pres">
      <dgm:prSet presAssocID="{0C90A34B-F7B2-467D-AAE3-1EE16600AAF3}" presName="spaceRect" presStyleCnt="0"/>
      <dgm:spPr/>
    </dgm:pt>
    <dgm:pt modelId="{E1F6674C-2816-40B5-A6E5-312394E415D6}" type="pres">
      <dgm:prSet presAssocID="{0C90A34B-F7B2-467D-AAE3-1EE16600AAF3}" presName="textRect" presStyleLbl="revTx" presStyleIdx="1" presStyleCnt="3">
        <dgm:presLayoutVars>
          <dgm:chMax val="1"/>
          <dgm:chPref val="1"/>
        </dgm:presLayoutVars>
      </dgm:prSet>
      <dgm:spPr/>
    </dgm:pt>
    <dgm:pt modelId="{EF1FB73D-A04D-4927-8580-57E9797F487C}" type="pres">
      <dgm:prSet presAssocID="{567A2C13-BEF0-4553-834C-F3AB328E1691}" presName="sibTrans" presStyleCnt="0"/>
      <dgm:spPr/>
    </dgm:pt>
    <dgm:pt modelId="{6768239B-B28A-4F7B-AF56-D72E3B7BEFF5}" type="pres">
      <dgm:prSet presAssocID="{2A9B15D1-EA78-465F-8C30-6A57159C6DB6}" presName="compNode" presStyleCnt="0"/>
      <dgm:spPr/>
    </dgm:pt>
    <dgm:pt modelId="{3C5524AE-A43A-42B9-9490-2103318373D2}" type="pres">
      <dgm:prSet presAssocID="{2A9B15D1-EA78-465F-8C30-6A57159C6DB6}" presName="iconBgRect" presStyleLbl="bgShp" presStyleIdx="2" presStyleCnt="3"/>
      <dgm:spPr>
        <a:prstGeom prst="round2DiagRect">
          <a:avLst>
            <a:gd name="adj1" fmla="val 29727"/>
            <a:gd name="adj2" fmla="val 0"/>
          </a:avLst>
        </a:prstGeom>
      </dgm:spPr>
    </dgm:pt>
    <dgm:pt modelId="{0120B47C-94C1-4891-A783-637A6CF4FF6F}" type="pres">
      <dgm:prSet presAssocID="{2A9B15D1-EA78-465F-8C30-6A57159C6D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ke slice"/>
        </a:ext>
      </dgm:extLst>
    </dgm:pt>
    <dgm:pt modelId="{B6093AEF-9D93-4B2F-9C61-97171F13A90E}" type="pres">
      <dgm:prSet presAssocID="{2A9B15D1-EA78-465F-8C30-6A57159C6DB6}" presName="spaceRect" presStyleCnt="0"/>
      <dgm:spPr/>
    </dgm:pt>
    <dgm:pt modelId="{71915398-FA12-4920-B661-8E22583CF1E7}" type="pres">
      <dgm:prSet presAssocID="{2A9B15D1-EA78-465F-8C30-6A57159C6DB6}" presName="textRect" presStyleLbl="revTx" presStyleIdx="2" presStyleCnt="3">
        <dgm:presLayoutVars>
          <dgm:chMax val="1"/>
          <dgm:chPref val="1"/>
        </dgm:presLayoutVars>
      </dgm:prSet>
      <dgm:spPr/>
    </dgm:pt>
  </dgm:ptLst>
  <dgm:cxnLst>
    <dgm:cxn modelId="{0A416300-9ED3-4685-AFE4-C616F39F5D34}" type="presOf" srcId="{77BC3131-A946-4E49-9298-F21FC82C9548}" destId="{B0EFCBCD-272C-4F3E-91C2-D8334B4C8783}" srcOrd="0" destOrd="0" presId="urn:microsoft.com/office/officeart/2018/5/layout/IconLeafLabelList"/>
    <dgm:cxn modelId="{2432120E-2E3F-4367-B7EF-792077268A3B}" srcId="{77BC3131-A946-4E49-9298-F21FC82C9548}" destId="{0C90A34B-F7B2-467D-AAE3-1EE16600AAF3}" srcOrd="1" destOrd="0" parTransId="{6BEC12A3-68C9-4BA7-AB3C-2FC701132D49}" sibTransId="{567A2C13-BEF0-4553-834C-F3AB328E1691}"/>
    <dgm:cxn modelId="{B45F5E2B-8343-4BDF-9555-A4E5C4565FCF}" srcId="{77BC3131-A946-4E49-9298-F21FC82C9548}" destId="{2A9B15D1-EA78-465F-8C30-6A57159C6DB6}" srcOrd="2" destOrd="0" parTransId="{4A4A7B12-09BF-4AAC-9604-10F5C75B341C}" sibTransId="{693FCB4B-049D-4374-A835-F4C29F071669}"/>
    <dgm:cxn modelId="{186E5D7D-2E34-44FE-88BE-3696BFFD7F05}" srcId="{77BC3131-A946-4E49-9298-F21FC82C9548}" destId="{4603726C-4363-4854-ADC6-E89BFFF8C36F}" srcOrd="0" destOrd="0" parTransId="{061AAF6B-F806-4F69-8C70-C95EB785DE76}" sibTransId="{B45D9030-A3A4-449F-87AA-BF39DC618C09}"/>
    <dgm:cxn modelId="{A9EC0F85-6446-4ACD-86DF-ED92CD49204E}" type="presOf" srcId="{4603726C-4363-4854-ADC6-E89BFFF8C36F}" destId="{F727435C-F09E-494F-9753-3143B187F2AC}" srcOrd="0" destOrd="0" presId="urn:microsoft.com/office/officeart/2018/5/layout/IconLeafLabelList"/>
    <dgm:cxn modelId="{051F99B6-B57A-4055-85D3-0CC1C6117B97}" type="presOf" srcId="{2A9B15D1-EA78-465F-8C30-6A57159C6DB6}" destId="{71915398-FA12-4920-B661-8E22583CF1E7}" srcOrd="0" destOrd="0" presId="urn:microsoft.com/office/officeart/2018/5/layout/IconLeafLabelList"/>
    <dgm:cxn modelId="{9795BDDB-B761-4DE1-B1AE-E81A5563F7D5}" type="presOf" srcId="{0C90A34B-F7B2-467D-AAE3-1EE16600AAF3}" destId="{E1F6674C-2816-40B5-A6E5-312394E415D6}" srcOrd="0" destOrd="0" presId="urn:microsoft.com/office/officeart/2018/5/layout/IconLeafLabelList"/>
    <dgm:cxn modelId="{0C83301D-80FC-4B85-BA0B-66D24A054800}" type="presParOf" srcId="{B0EFCBCD-272C-4F3E-91C2-D8334B4C8783}" destId="{9B67A7CB-5E97-4349-B578-03BD3637543A}" srcOrd="0" destOrd="0" presId="urn:microsoft.com/office/officeart/2018/5/layout/IconLeafLabelList"/>
    <dgm:cxn modelId="{D59F2273-8B82-46FD-B0ED-54D40899840B}" type="presParOf" srcId="{9B67A7CB-5E97-4349-B578-03BD3637543A}" destId="{9551F2D9-9044-4ECE-AEC0-3E9FAF405971}" srcOrd="0" destOrd="0" presId="urn:microsoft.com/office/officeart/2018/5/layout/IconLeafLabelList"/>
    <dgm:cxn modelId="{45D060E2-66EE-436A-B77B-46DE7F514C81}" type="presParOf" srcId="{9B67A7CB-5E97-4349-B578-03BD3637543A}" destId="{3E16B025-93F3-44B4-A530-C9AE523D4BE1}" srcOrd="1" destOrd="0" presId="urn:microsoft.com/office/officeart/2018/5/layout/IconLeafLabelList"/>
    <dgm:cxn modelId="{DE817E88-AD0E-4D5A-AA34-52F73C2D387A}" type="presParOf" srcId="{9B67A7CB-5E97-4349-B578-03BD3637543A}" destId="{B170E17B-F449-4D3F-84C1-00384A20AD34}" srcOrd="2" destOrd="0" presId="urn:microsoft.com/office/officeart/2018/5/layout/IconLeafLabelList"/>
    <dgm:cxn modelId="{F573AA6E-A268-4A4C-B336-1E85A71F6651}" type="presParOf" srcId="{9B67A7CB-5E97-4349-B578-03BD3637543A}" destId="{F727435C-F09E-494F-9753-3143B187F2AC}" srcOrd="3" destOrd="0" presId="urn:microsoft.com/office/officeart/2018/5/layout/IconLeafLabelList"/>
    <dgm:cxn modelId="{86A4A0CD-2DC4-48A9-9BB8-D78C027D8BF9}" type="presParOf" srcId="{B0EFCBCD-272C-4F3E-91C2-D8334B4C8783}" destId="{DD0C7577-83DB-43BB-9A7A-C7CF83E18665}" srcOrd="1" destOrd="0" presId="urn:microsoft.com/office/officeart/2018/5/layout/IconLeafLabelList"/>
    <dgm:cxn modelId="{2866A246-0D1E-4052-A150-6FE4D26E4F3C}" type="presParOf" srcId="{B0EFCBCD-272C-4F3E-91C2-D8334B4C8783}" destId="{1C411C63-8BD4-4A59-84D4-CF29037E2CC2}" srcOrd="2" destOrd="0" presId="urn:microsoft.com/office/officeart/2018/5/layout/IconLeafLabelList"/>
    <dgm:cxn modelId="{D4D982DE-1FD5-4CCD-8752-343ACD8E185F}" type="presParOf" srcId="{1C411C63-8BD4-4A59-84D4-CF29037E2CC2}" destId="{168460B8-663C-41E0-8CE1-B0B7B914394D}" srcOrd="0" destOrd="0" presId="urn:microsoft.com/office/officeart/2018/5/layout/IconLeafLabelList"/>
    <dgm:cxn modelId="{F1028B14-A515-4BED-8585-09CC42B3213A}" type="presParOf" srcId="{1C411C63-8BD4-4A59-84D4-CF29037E2CC2}" destId="{38F3AEE8-05E0-46F0-8EF7-87B7E0419572}" srcOrd="1" destOrd="0" presId="urn:microsoft.com/office/officeart/2018/5/layout/IconLeafLabelList"/>
    <dgm:cxn modelId="{4A8D82EF-4753-4BAB-B223-7C0A5C784E3E}" type="presParOf" srcId="{1C411C63-8BD4-4A59-84D4-CF29037E2CC2}" destId="{C657512C-784E-42AD-A69E-113838AE33EC}" srcOrd="2" destOrd="0" presId="urn:microsoft.com/office/officeart/2018/5/layout/IconLeafLabelList"/>
    <dgm:cxn modelId="{57CA87D3-C877-4278-9598-F4C3F8B9913F}" type="presParOf" srcId="{1C411C63-8BD4-4A59-84D4-CF29037E2CC2}" destId="{E1F6674C-2816-40B5-A6E5-312394E415D6}" srcOrd="3" destOrd="0" presId="urn:microsoft.com/office/officeart/2018/5/layout/IconLeafLabelList"/>
    <dgm:cxn modelId="{4308AE91-6C4A-43DE-80AE-0901D64A8D01}" type="presParOf" srcId="{B0EFCBCD-272C-4F3E-91C2-D8334B4C8783}" destId="{EF1FB73D-A04D-4927-8580-57E9797F487C}" srcOrd="3" destOrd="0" presId="urn:microsoft.com/office/officeart/2018/5/layout/IconLeafLabelList"/>
    <dgm:cxn modelId="{FEAB2395-AC3A-46F5-B6D8-CFF0D20CB1DF}" type="presParOf" srcId="{B0EFCBCD-272C-4F3E-91C2-D8334B4C8783}" destId="{6768239B-B28A-4F7B-AF56-D72E3B7BEFF5}" srcOrd="4" destOrd="0" presId="urn:microsoft.com/office/officeart/2018/5/layout/IconLeafLabelList"/>
    <dgm:cxn modelId="{6FB55F59-E297-4FC6-BFFC-94B8497DD533}" type="presParOf" srcId="{6768239B-B28A-4F7B-AF56-D72E3B7BEFF5}" destId="{3C5524AE-A43A-42B9-9490-2103318373D2}" srcOrd="0" destOrd="0" presId="urn:microsoft.com/office/officeart/2018/5/layout/IconLeafLabelList"/>
    <dgm:cxn modelId="{2DAF330A-882C-41CE-8E1A-2F0298394586}" type="presParOf" srcId="{6768239B-B28A-4F7B-AF56-D72E3B7BEFF5}" destId="{0120B47C-94C1-4891-A783-637A6CF4FF6F}" srcOrd="1" destOrd="0" presId="urn:microsoft.com/office/officeart/2018/5/layout/IconLeafLabelList"/>
    <dgm:cxn modelId="{F43632D0-1CE9-4F60-9BCD-FBFCC0B309F7}" type="presParOf" srcId="{6768239B-B28A-4F7B-AF56-D72E3B7BEFF5}" destId="{B6093AEF-9D93-4B2F-9C61-97171F13A90E}" srcOrd="2" destOrd="0" presId="urn:microsoft.com/office/officeart/2018/5/layout/IconLeafLabelList"/>
    <dgm:cxn modelId="{B27FAC3E-9C3B-41D0-B3BF-9866CF4C67B2}" type="presParOf" srcId="{6768239B-B28A-4F7B-AF56-D72E3B7BEFF5}" destId="{71915398-FA12-4920-B661-8E22583CF1E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066B6D-B71F-4CC3-9C8B-80E80876A305}"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C1284D1E-2891-49B0-83DD-BA3232C36CEA}">
      <dgm:prSet/>
      <dgm:spPr/>
      <dgm:t>
        <a:bodyPr/>
        <a:lstStyle/>
        <a:p>
          <a:r>
            <a:rPr lang="en-US" dirty="0">
              <a:latin typeface="Arial" panose="020B0604020202020204" pitchFamily="34" charset="0"/>
              <a:cs typeface="Arial" panose="020B0604020202020204" pitchFamily="34" charset="0"/>
            </a:rPr>
            <a:t>The competitors have a few hard-to-get consumers and visitors. </a:t>
          </a:r>
        </a:p>
      </dgm:t>
    </dgm:pt>
    <dgm:pt modelId="{829D8C7C-080C-40B0-B6FC-0BA2072D8777}" type="parTrans" cxnId="{073F9D0B-8D6C-4C4D-9FA2-3F26081F740A}">
      <dgm:prSet/>
      <dgm:spPr/>
      <dgm:t>
        <a:bodyPr/>
        <a:lstStyle/>
        <a:p>
          <a:endParaRPr lang="en-US"/>
        </a:p>
      </dgm:t>
    </dgm:pt>
    <dgm:pt modelId="{EDE5DF3C-E094-4C40-A5B7-29A29D352736}" type="sibTrans" cxnId="{073F9D0B-8D6C-4C4D-9FA2-3F26081F740A}">
      <dgm:prSet/>
      <dgm:spPr/>
      <dgm:t>
        <a:bodyPr/>
        <a:lstStyle/>
        <a:p>
          <a:endParaRPr lang="en-US"/>
        </a:p>
      </dgm:t>
    </dgm:pt>
    <dgm:pt modelId="{A76CCC4F-7F16-4B4F-BED0-794EF6EB0708}">
      <dgm:prSet/>
      <dgm:spPr/>
      <dgm:t>
        <a:bodyPr/>
        <a:lstStyle/>
        <a:p>
          <a:r>
            <a:rPr lang="en-US" dirty="0">
              <a:latin typeface="Arial" panose="020B0604020202020204" pitchFamily="34" charset="0"/>
              <a:cs typeface="Arial" panose="020B0604020202020204" pitchFamily="34" charset="0"/>
            </a:rPr>
            <a:t>Our business have a distinct flavor that sets them apart from the rest </a:t>
          </a:r>
        </a:p>
      </dgm:t>
    </dgm:pt>
    <dgm:pt modelId="{CF1D25B1-7D43-47CC-9920-6595441410E7}" type="parTrans" cxnId="{64FD42EE-808E-4FEB-9045-B3F1B1262421}">
      <dgm:prSet/>
      <dgm:spPr/>
      <dgm:t>
        <a:bodyPr/>
        <a:lstStyle/>
        <a:p>
          <a:endParaRPr lang="en-US"/>
        </a:p>
      </dgm:t>
    </dgm:pt>
    <dgm:pt modelId="{4B84E75D-642C-4FDA-87E3-7488E8767996}" type="sibTrans" cxnId="{64FD42EE-808E-4FEB-9045-B3F1B1262421}">
      <dgm:prSet/>
      <dgm:spPr/>
      <dgm:t>
        <a:bodyPr/>
        <a:lstStyle/>
        <a:p>
          <a:endParaRPr lang="en-US"/>
        </a:p>
      </dgm:t>
    </dgm:pt>
    <dgm:pt modelId="{CFE86B0B-F6D6-4C4D-A248-675C630F2A8F}">
      <dgm:prSet/>
      <dgm:spPr/>
      <dgm:t>
        <a:bodyPr/>
        <a:lstStyle/>
        <a:p>
          <a:r>
            <a:rPr lang="en-US" dirty="0">
              <a:latin typeface="Arial" panose="020B0604020202020204" pitchFamily="34" charset="0"/>
              <a:cs typeface="Arial" panose="020B0604020202020204" pitchFamily="34" charset="0"/>
            </a:rPr>
            <a:t>Nordic Bakery and Jacob the Angel are Balkan Cakes &amp; Bakes' main competitors in the market</a:t>
          </a:r>
        </a:p>
      </dgm:t>
    </dgm:pt>
    <dgm:pt modelId="{3D38C5FB-D8CA-40F1-B378-C43DEFE560AE}" type="parTrans" cxnId="{B0F02C3A-8CE6-4F82-BF14-4AA3585978BD}">
      <dgm:prSet/>
      <dgm:spPr/>
      <dgm:t>
        <a:bodyPr/>
        <a:lstStyle/>
        <a:p>
          <a:endParaRPr lang="en-US"/>
        </a:p>
      </dgm:t>
    </dgm:pt>
    <dgm:pt modelId="{9CE4AA85-B168-4606-B006-D13E4A52AFDC}" type="sibTrans" cxnId="{B0F02C3A-8CE6-4F82-BF14-4AA3585978BD}">
      <dgm:prSet/>
      <dgm:spPr/>
      <dgm:t>
        <a:bodyPr/>
        <a:lstStyle/>
        <a:p>
          <a:endParaRPr lang="en-US"/>
        </a:p>
      </dgm:t>
    </dgm:pt>
    <dgm:pt modelId="{234AC3CA-7356-4382-9DE8-9D84ACAA7A86}" type="pres">
      <dgm:prSet presAssocID="{17066B6D-B71F-4CC3-9C8B-80E80876A305}" presName="outerComposite" presStyleCnt="0">
        <dgm:presLayoutVars>
          <dgm:chMax val="5"/>
          <dgm:dir/>
          <dgm:resizeHandles val="exact"/>
        </dgm:presLayoutVars>
      </dgm:prSet>
      <dgm:spPr/>
    </dgm:pt>
    <dgm:pt modelId="{BCD3100D-E6C9-40EB-8DCB-790EF92A1794}" type="pres">
      <dgm:prSet presAssocID="{17066B6D-B71F-4CC3-9C8B-80E80876A305}" presName="dummyMaxCanvas" presStyleCnt="0">
        <dgm:presLayoutVars/>
      </dgm:prSet>
      <dgm:spPr/>
    </dgm:pt>
    <dgm:pt modelId="{BD98F586-D2D7-4564-8F40-B69E866CF575}" type="pres">
      <dgm:prSet presAssocID="{17066B6D-B71F-4CC3-9C8B-80E80876A305}" presName="ThreeNodes_1" presStyleLbl="node1" presStyleIdx="0" presStyleCnt="3">
        <dgm:presLayoutVars>
          <dgm:bulletEnabled val="1"/>
        </dgm:presLayoutVars>
      </dgm:prSet>
      <dgm:spPr/>
    </dgm:pt>
    <dgm:pt modelId="{E5CB0101-0DE9-4A37-9E43-F1CDC3D2F88D}" type="pres">
      <dgm:prSet presAssocID="{17066B6D-B71F-4CC3-9C8B-80E80876A305}" presName="ThreeNodes_2" presStyleLbl="node1" presStyleIdx="1" presStyleCnt="3">
        <dgm:presLayoutVars>
          <dgm:bulletEnabled val="1"/>
        </dgm:presLayoutVars>
      </dgm:prSet>
      <dgm:spPr/>
    </dgm:pt>
    <dgm:pt modelId="{871A996D-B115-48BD-81F1-B5AB5A52C9BC}" type="pres">
      <dgm:prSet presAssocID="{17066B6D-B71F-4CC3-9C8B-80E80876A305}" presName="ThreeNodes_3" presStyleLbl="node1" presStyleIdx="2" presStyleCnt="3">
        <dgm:presLayoutVars>
          <dgm:bulletEnabled val="1"/>
        </dgm:presLayoutVars>
      </dgm:prSet>
      <dgm:spPr/>
    </dgm:pt>
    <dgm:pt modelId="{C0EC0248-1672-4804-8705-4A44057D178F}" type="pres">
      <dgm:prSet presAssocID="{17066B6D-B71F-4CC3-9C8B-80E80876A305}" presName="ThreeConn_1-2" presStyleLbl="fgAccFollowNode1" presStyleIdx="0" presStyleCnt="2">
        <dgm:presLayoutVars>
          <dgm:bulletEnabled val="1"/>
        </dgm:presLayoutVars>
      </dgm:prSet>
      <dgm:spPr/>
    </dgm:pt>
    <dgm:pt modelId="{E5975FD4-FAFD-4CCF-8D57-B05F68D4E8B4}" type="pres">
      <dgm:prSet presAssocID="{17066B6D-B71F-4CC3-9C8B-80E80876A305}" presName="ThreeConn_2-3" presStyleLbl="fgAccFollowNode1" presStyleIdx="1" presStyleCnt="2">
        <dgm:presLayoutVars>
          <dgm:bulletEnabled val="1"/>
        </dgm:presLayoutVars>
      </dgm:prSet>
      <dgm:spPr/>
    </dgm:pt>
    <dgm:pt modelId="{5F363F65-402D-4CD3-8B73-AF82BB824ABB}" type="pres">
      <dgm:prSet presAssocID="{17066B6D-B71F-4CC3-9C8B-80E80876A305}" presName="ThreeNodes_1_text" presStyleLbl="node1" presStyleIdx="2" presStyleCnt="3">
        <dgm:presLayoutVars>
          <dgm:bulletEnabled val="1"/>
        </dgm:presLayoutVars>
      </dgm:prSet>
      <dgm:spPr/>
    </dgm:pt>
    <dgm:pt modelId="{E40061B0-4897-49E1-BEB8-5851B2B480ED}" type="pres">
      <dgm:prSet presAssocID="{17066B6D-B71F-4CC3-9C8B-80E80876A305}" presName="ThreeNodes_2_text" presStyleLbl="node1" presStyleIdx="2" presStyleCnt="3">
        <dgm:presLayoutVars>
          <dgm:bulletEnabled val="1"/>
        </dgm:presLayoutVars>
      </dgm:prSet>
      <dgm:spPr/>
    </dgm:pt>
    <dgm:pt modelId="{114F259F-17D8-41C5-BC49-D898F2FCCCB6}" type="pres">
      <dgm:prSet presAssocID="{17066B6D-B71F-4CC3-9C8B-80E80876A305}" presName="ThreeNodes_3_text" presStyleLbl="node1" presStyleIdx="2" presStyleCnt="3">
        <dgm:presLayoutVars>
          <dgm:bulletEnabled val="1"/>
        </dgm:presLayoutVars>
      </dgm:prSet>
      <dgm:spPr/>
    </dgm:pt>
  </dgm:ptLst>
  <dgm:cxnLst>
    <dgm:cxn modelId="{E39D6205-0D52-49A0-9BA9-1F12984DCD22}" type="presOf" srcId="{C1284D1E-2891-49B0-83DD-BA3232C36CEA}" destId="{5F363F65-402D-4CD3-8B73-AF82BB824ABB}" srcOrd="1" destOrd="0" presId="urn:microsoft.com/office/officeart/2005/8/layout/vProcess5"/>
    <dgm:cxn modelId="{12997806-0240-41B0-B3CD-F615B627E412}" type="presOf" srcId="{A76CCC4F-7F16-4B4F-BED0-794EF6EB0708}" destId="{E5CB0101-0DE9-4A37-9E43-F1CDC3D2F88D}" srcOrd="0" destOrd="0" presId="urn:microsoft.com/office/officeart/2005/8/layout/vProcess5"/>
    <dgm:cxn modelId="{073F9D0B-8D6C-4C4D-9FA2-3F26081F740A}" srcId="{17066B6D-B71F-4CC3-9C8B-80E80876A305}" destId="{C1284D1E-2891-49B0-83DD-BA3232C36CEA}" srcOrd="0" destOrd="0" parTransId="{829D8C7C-080C-40B0-B6FC-0BA2072D8777}" sibTransId="{EDE5DF3C-E094-4C40-A5B7-29A29D352736}"/>
    <dgm:cxn modelId="{BEF2D713-847F-491B-B128-517CB0D72559}" type="presOf" srcId="{4B84E75D-642C-4FDA-87E3-7488E8767996}" destId="{E5975FD4-FAFD-4CCF-8D57-B05F68D4E8B4}" srcOrd="0" destOrd="0" presId="urn:microsoft.com/office/officeart/2005/8/layout/vProcess5"/>
    <dgm:cxn modelId="{44793A2C-076F-4DA7-ABA6-4D8A43517D48}" type="presOf" srcId="{EDE5DF3C-E094-4C40-A5B7-29A29D352736}" destId="{C0EC0248-1672-4804-8705-4A44057D178F}" srcOrd="0" destOrd="0" presId="urn:microsoft.com/office/officeart/2005/8/layout/vProcess5"/>
    <dgm:cxn modelId="{B0F02C3A-8CE6-4F82-BF14-4AA3585978BD}" srcId="{17066B6D-B71F-4CC3-9C8B-80E80876A305}" destId="{CFE86B0B-F6D6-4C4D-A248-675C630F2A8F}" srcOrd="2" destOrd="0" parTransId="{3D38C5FB-D8CA-40F1-B378-C43DEFE560AE}" sibTransId="{9CE4AA85-B168-4606-B006-D13E4A52AFDC}"/>
    <dgm:cxn modelId="{92BBF65F-B7EA-4F61-A0C3-701529D9A7CC}" type="presOf" srcId="{A76CCC4F-7F16-4B4F-BED0-794EF6EB0708}" destId="{E40061B0-4897-49E1-BEB8-5851B2B480ED}" srcOrd="1" destOrd="0" presId="urn:microsoft.com/office/officeart/2005/8/layout/vProcess5"/>
    <dgm:cxn modelId="{8B74A291-604E-4A35-9531-2D330E54754C}" type="presOf" srcId="{C1284D1E-2891-49B0-83DD-BA3232C36CEA}" destId="{BD98F586-D2D7-4564-8F40-B69E866CF575}" srcOrd="0" destOrd="0" presId="urn:microsoft.com/office/officeart/2005/8/layout/vProcess5"/>
    <dgm:cxn modelId="{5ECA64AB-8609-4722-AE12-AC695E3D8E45}" type="presOf" srcId="{CFE86B0B-F6D6-4C4D-A248-675C630F2A8F}" destId="{871A996D-B115-48BD-81F1-B5AB5A52C9BC}" srcOrd="0" destOrd="0" presId="urn:microsoft.com/office/officeart/2005/8/layout/vProcess5"/>
    <dgm:cxn modelId="{198B8AE0-7E91-44EA-9793-8B59D6B1163C}" type="presOf" srcId="{CFE86B0B-F6D6-4C4D-A248-675C630F2A8F}" destId="{114F259F-17D8-41C5-BC49-D898F2FCCCB6}" srcOrd="1" destOrd="0" presId="urn:microsoft.com/office/officeart/2005/8/layout/vProcess5"/>
    <dgm:cxn modelId="{F79DADEC-8D87-46BC-90BE-2299A791AE9D}" type="presOf" srcId="{17066B6D-B71F-4CC3-9C8B-80E80876A305}" destId="{234AC3CA-7356-4382-9DE8-9D84ACAA7A86}" srcOrd="0" destOrd="0" presId="urn:microsoft.com/office/officeart/2005/8/layout/vProcess5"/>
    <dgm:cxn modelId="{64FD42EE-808E-4FEB-9045-B3F1B1262421}" srcId="{17066B6D-B71F-4CC3-9C8B-80E80876A305}" destId="{A76CCC4F-7F16-4B4F-BED0-794EF6EB0708}" srcOrd="1" destOrd="0" parTransId="{CF1D25B1-7D43-47CC-9920-6595441410E7}" sibTransId="{4B84E75D-642C-4FDA-87E3-7488E8767996}"/>
    <dgm:cxn modelId="{F800BC60-403C-46B5-BC0C-A1149C04D620}" type="presParOf" srcId="{234AC3CA-7356-4382-9DE8-9D84ACAA7A86}" destId="{BCD3100D-E6C9-40EB-8DCB-790EF92A1794}" srcOrd="0" destOrd="0" presId="urn:microsoft.com/office/officeart/2005/8/layout/vProcess5"/>
    <dgm:cxn modelId="{0BA4385A-68A8-4833-918F-C9F9B822453F}" type="presParOf" srcId="{234AC3CA-7356-4382-9DE8-9D84ACAA7A86}" destId="{BD98F586-D2D7-4564-8F40-B69E866CF575}" srcOrd="1" destOrd="0" presId="urn:microsoft.com/office/officeart/2005/8/layout/vProcess5"/>
    <dgm:cxn modelId="{846E1436-1EE4-4303-8610-6A4E9FCBAA4A}" type="presParOf" srcId="{234AC3CA-7356-4382-9DE8-9D84ACAA7A86}" destId="{E5CB0101-0DE9-4A37-9E43-F1CDC3D2F88D}" srcOrd="2" destOrd="0" presId="urn:microsoft.com/office/officeart/2005/8/layout/vProcess5"/>
    <dgm:cxn modelId="{691223EE-9DEB-4391-BEA7-B07BC4802280}" type="presParOf" srcId="{234AC3CA-7356-4382-9DE8-9D84ACAA7A86}" destId="{871A996D-B115-48BD-81F1-B5AB5A52C9BC}" srcOrd="3" destOrd="0" presId="urn:microsoft.com/office/officeart/2005/8/layout/vProcess5"/>
    <dgm:cxn modelId="{3369A6B0-74DA-4D64-BDCE-EB6D78F47B02}" type="presParOf" srcId="{234AC3CA-7356-4382-9DE8-9D84ACAA7A86}" destId="{C0EC0248-1672-4804-8705-4A44057D178F}" srcOrd="4" destOrd="0" presId="urn:microsoft.com/office/officeart/2005/8/layout/vProcess5"/>
    <dgm:cxn modelId="{1985F143-D54D-4F6E-9349-1DE9F3928724}" type="presParOf" srcId="{234AC3CA-7356-4382-9DE8-9D84ACAA7A86}" destId="{E5975FD4-FAFD-4CCF-8D57-B05F68D4E8B4}" srcOrd="5" destOrd="0" presId="urn:microsoft.com/office/officeart/2005/8/layout/vProcess5"/>
    <dgm:cxn modelId="{E5353681-E651-4DB5-9B4C-0BFC38914B81}" type="presParOf" srcId="{234AC3CA-7356-4382-9DE8-9D84ACAA7A86}" destId="{5F363F65-402D-4CD3-8B73-AF82BB824ABB}" srcOrd="6" destOrd="0" presId="urn:microsoft.com/office/officeart/2005/8/layout/vProcess5"/>
    <dgm:cxn modelId="{2F39C434-A7DC-4181-9A4E-869282F5D715}" type="presParOf" srcId="{234AC3CA-7356-4382-9DE8-9D84ACAA7A86}" destId="{E40061B0-4897-49E1-BEB8-5851B2B480ED}" srcOrd="7" destOrd="0" presId="urn:microsoft.com/office/officeart/2005/8/layout/vProcess5"/>
    <dgm:cxn modelId="{41B7FAA4-5B1D-4BB0-9546-4704208DCB86}" type="presParOf" srcId="{234AC3CA-7356-4382-9DE8-9D84ACAA7A86}" destId="{114F259F-17D8-41C5-BC49-D898F2FCCCB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92CAF-CA89-485E-B347-68BF5DCE5157}" type="doc">
      <dgm:prSet loTypeId="urn:microsoft.com/office/officeart/2005/8/layout/orgChart1#1" loCatId="hierarchy" qsTypeId="urn:microsoft.com/office/officeart/2005/8/quickstyle/simple1" qsCatId="simple" csTypeId="urn:microsoft.com/office/officeart/2005/8/colors/colorful3" csCatId="colorful" phldr="1"/>
      <dgm:spPr/>
      <dgm:t>
        <a:bodyPr numCol="1"/>
        <a:lstStyle/>
        <a:p>
          <a:endParaRPr lang="en-US"/>
        </a:p>
      </dgm:t>
    </dgm:pt>
    <dgm:pt modelId="{DE7260B4-9629-4584-9255-80B3D803F4C3}">
      <dgm:prSet phldrT="[Text]"/>
      <dgm:spPr/>
      <dgm:t>
        <a:bodyPr numCol="1"/>
        <a:lstStyle/>
        <a:p>
          <a:r>
            <a:rPr lang="en-US" dirty="0"/>
            <a:t>Target Market</a:t>
          </a:r>
        </a:p>
      </dgm:t>
    </dgm:pt>
    <dgm:pt modelId="{3CD42607-C256-4F91-B65B-1C17F5D221CB}" type="parTrans" cxnId="{8D68205F-6DCA-4054-8D84-9F042919CA8E}">
      <dgm:prSet/>
      <dgm:spPr/>
      <dgm:t>
        <a:bodyPr numCol="1"/>
        <a:lstStyle/>
        <a:p>
          <a:endParaRPr lang="en-US"/>
        </a:p>
      </dgm:t>
    </dgm:pt>
    <dgm:pt modelId="{08E67C00-13B0-4462-9451-4BB393A5137C}" type="sibTrans" cxnId="{8D68205F-6DCA-4054-8D84-9F042919CA8E}">
      <dgm:prSet/>
      <dgm:spPr/>
      <dgm:t>
        <a:bodyPr numCol="1"/>
        <a:lstStyle/>
        <a:p>
          <a:endParaRPr lang="en-US"/>
        </a:p>
      </dgm:t>
    </dgm:pt>
    <dgm:pt modelId="{F4A64315-9FBA-4A4B-B951-21F69E261425}">
      <dgm:prSet phldrT="[Text]"/>
      <dgm:spPr/>
      <dgm:t>
        <a:bodyPr numCol="1"/>
        <a:lstStyle/>
        <a:p>
          <a:r>
            <a:rPr lang="en-US" dirty="0"/>
            <a:t>Toddlers</a:t>
          </a:r>
        </a:p>
      </dgm:t>
    </dgm:pt>
    <dgm:pt modelId="{A642DC57-A241-4565-9D0D-CEA8DA1E3F2F}" type="parTrans" cxnId="{4573B277-0E4E-4E7A-BB3D-6765D378CF68}">
      <dgm:prSet/>
      <dgm:spPr/>
      <dgm:t>
        <a:bodyPr numCol="1"/>
        <a:lstStyle/>
        <a:p>
          <a:endParaRPr lang="en-US"/>
        </a:p>
      </dgm:t>
    </dgm:pt>
    <dgm:pt modelId="{047AF731-58DE-4EE2-9C25-5DFA4B87B4A2}" type="sibTrans" cxnId="{4573B277-0E4E-4E7A-BB3D-6765D378CF68}">
      <dgm:prSet/>
      <dgm:spPr/>
      <dgm:t>
        <a:bodyPr numCol="1"/>
        <a:lstStyle/>
        <a:p>
          <a:endParaRPr lang="en-US"/>
        </a:p>
      </dgm:t>
    </dgm:pt>
    <dgm:pt modelId="{3E65D939-10C9-4E49-87A5-FB941EB81CDB}">
      <dgm:prSet phldrT="[Text]"/>
      <dgm:spPr/>
      <dgm:t>
        <a:bodyPr numCol="1"/>
        <a:lstStyle/>
        <a:p>
          <a:r>
            <a:rPr lang="en-US" dirty="0"/>
            <a:t>Adults</a:t>
          </a:r>
        </a:p>
      </dgm:t>
    </dgm:pt>
    <dgm:pt modelId="{E07E179D-983B-4024-A4D1-A453C5039D48}" type="parTrans" cxnId="{084B3E6D-E786-4020-90F5-1F38ADC5923C}">
      <dgm:prSet/>
      <dgm:spPr/>
      <dgm:t>
        <a:bodyPr numCol="1"/>
        <a:lstStyle/>
        <a:p>
          <a:endParaRPr lang="en-US"/>
        </a:p>
      </dgm:t>
    </dgm:pt>
    <dgm:pt modelId="{2690EC5C-7DD8-4000-B1D1-EAE44B52BFAC}" type="sibTrans" cxnId="{084B3E6D-E786-4020-90F5-1F38ADC5923C}">
      <dgm:prSet/>
      <dgm:spPr/>
      <dgm:t>
        <a:bodyPr numCol="1"/>
        <a:lstStyle/>
        <a:p>
          <a:endParaRPr lang="en-US"/>
        </a:p>
      </dgm:t>
    </dgm:pt>
    <dgm:pt modelId="{FE0B62FF-0469-4245-9212-10AD482EA2DD}">
      <dgm:prSet phldrT="[Text]"/>
      <dgm:spPr/>
      <dgm:t>
        <a:bodyPr numCol="1"/>
        <a:lstStyle/>
        <a:p>
          <a:r>
            <a:rPr lang="en-US" dirty="0"/>
            <a:t>Elderly</a:t>
          </a:r>
        </a:p>
      </dgm:t>
    </dgm:pt>
    <dgm:pt modelId="{A2026975-A570-46BE-ADEF-843D81D59472}" type="parTrans" cxnId="{560BCC18-9389-40CE-B003-5677375EA622}">
      <dgm:prSet/>
      <dgm:spPr/>
      <dgm:t>
        <a:bodyPr numCol="1"/>
        <a:lstStyle/>
        <a:p>
          <a:endParaRPr lang="en-US"/>
        </a:p>
      </dgm:t>
    </dgm:pt>
    <dgm:pt modelId="{E0097493-CE56-47DA-B7FB-DD0386CD5CF5}" type="sibTrans" cxnId="{560BCC18-9389-40CE-B003-5677375EA622}">
      <dgm:prSet/>
      <dgm:spPr/>
      <dgm:t>
        <a:bodyPr numCol="1"/>
        <a:lstStyle/>
        <a:p>
          <a:endParaRPr lang="en-US"/>
        </a:p>
      </dgm:t>
    </dgm:pt>
    <dgm:pt modelId="{345F16F6-25C6-4D08-A83A-3DAA1D463CCE}" type="pres">
      <dgm:prSet presAssocID="{1FE92CAF-CA89-485E-B347-68BF5DCE5157}" presName="hierChild1" presStyleCnt="0">
        <dgm:presLayoutVars>
          <dgm:orgChart val="1"/>
          <dgm:chPref val="1"/>
          <dgm:dir/>
          <dgm:animOne val="branch"/>
          <dgm:animLvl val="lvl"/>
          <dgm:resizeHandles/>
        </dgm:presLayoutVars>
      </dgm:prSet>
      <dgm:spPr/>
    </dgm:pt>
    <dgm:pt modelId="{BFDE7EE7-96A9-4733-95DE-D44DA50BCAE1}" type="pres">
      <dgm:prSet presAssocID="{DE7260B4-9629-4584-9255-80B3D803F4C3}" presName="hierRoot1" presStyleCnt="0">
        <dgm:presLayoutVars>
          <dgm:hierBranch val="init"/>
        </dgm:presLayoutVars>
      </dgm:prSet>
      <dgm:spPr/>
    </dgm:pt>
    <dgm:pt modelId="{1CB5AC30-EF5F-429B-9E60-11C9A3C0122E}" type="pres">
      <dgm:prSet presAssocID="{DE7260B4-9629-4584-9255-80B3D803F4C3}" presName="rootComposite1" presStyleCnt="0"/>
      <dgm:spPr/>
    </dgm:pt>
    <dgm:pt modelId="{D78A6836-96D9-4F0C-BC6A-33320CBBAC63}" type="pres">
      <dgm:prSet presAssocID="{DE7260B4-9629-4584-9255-80B3D803F4C3}" presName="rootText1" presStyleLbl="node0" presStyleIdx="0" presStyleCnt="1">
        <dgm:presLayoutVars>
          <dgm:chPref val="3"/>
        </dgm:presLayoutVars>
      </dgm:prSet>
      <dgm:spPr/>
    </dgm:pt>
    <dgm:pt modelId="{5FDB4B4F-1543-4D3D-84AE-27B02500CEFE}" type="pres">
      <dgm:prSet presAssocID="{DE7260B4-9629-4584-9255-80B3D803F4C3}" presName="rootConnector1" presStyleLbl="node1" presStyleIdx="0" presStyleCnt="0"/>
      <dgm:spPr/>
    </dgm:pt>
    <dgm:pt modelId="{EA1F5D73-43F2-4952-92FB-3C6631096082}" type="pres">
      <dgm:prSet presAssocID="{DE7260B4-9629-4584-9255-80B3D803F4C3}" presName="hierChild2" presStyleCnt="0"/>
      <dgm:spPr/>
    </dgm:pt>
    <dgm:pt modelId="{2E7EDC42-4276-47F1-960D-7897461B12EB}" type="pres">
      <dgm:prSet presAssocID="{A642DC57-A241-4565-9D0D-CEA8DA1E3F2F}" presName="Name37" presStyleLbl="parChTrans1D2" presStyleIdx="0" presStyleCnt="3"/>
      <dgm:spPr/>
    </dgm:pt>
    <dgm:pt modelId="{E1612CA4-86EF-48BA-9048-0C33A2E5F6AB}" type="pres">
      <dgm:prSet presAssocID="{F4A64315-9FBA-4A4B-B951-21F69E261425}" presName="hierRoot2" presStyleCnt="0">
        <dgm:presLayoutVars>
          <dgm:hierBranch val="init"/>
        </dgm:presLayoutVars>
      </dgm:prSet>
      <dgm:spPr/>
    </dgm:pt>
    <dgm:pt modelId="{C153B1DC-C906-4CB5-A60C-8B0FB59930E0}" type="pres">
      <dgm:prSet presAssocID="{F4A64315-9FBA-4A4B-B951-21F69E261425}" presName="rootComposite" presStyleCnt="0"/>
      <dgm:spPr/>
    </dgm:pt>
    <dgm:pt modelId="{CEB67135-9EAA-435D-B580-407641722FE9}" type="pres">
      <dgm:prSet presAssocID="{F4A64315-9FBA-4A4B-B951-21F69E261425}" presName="rootText" presStyleLbl="node2" presStyleIdx="0" presStyleCnt="3">
        <dgm:presLayoutVars>
          <dgm:chPref val="3"/>
        </dgm:presLayoutVars>
      </dgm:prSet>
      <dgm:spPr/>
    </dgm:pt>
    <dgm:pt modelId="{BD264C32-AC55-48C9-831A-DB489D80AA6D}" type="pres">
      <dgm:prSet presAssocID="{F4A64315-9FBA-4A4B-B951-21F69E261425}" presName="rootConnector" presStyleLbl="node2" presStyleIdx="0" presStyleCnt="3"/>
      <dgm:spPr/>
    </dgm:pt>
    <dgm:pt modelId="{EF6B099F-71E7-40E3-BB56-EF0BA355964B}" type="pres">
      <dgm:prSet presAssocID="{F4A64315-9FBA-4A4B-B951-21F69E261425}" presName="hierChild4" presStyleCnt="0"/>
      <dgm:spPr/>
    </dgm:pt>
    <dgm:pt modelId="{4405B87A-4D0A-44FE-8D71-C9616EDB0FFF}" type="pres">
      <dgm:prSet presAssocID="{F4A64315-9FBA-4A4B-B951-21F69E261425}" presName="hierChild5" presStyleCnt="0"/>
      <dgm:spPr/>
    </dgm:pt>
    <dgm:pt modelId="{A778479A-FCDE-4566-9362-1D641900E769}" type="pres">
      <dgm:prSet presAssocID="{E07E179D-983B-4024-A4D1-A453C5039D48}" presName="Name37" presStyleLbl="parChTrans1D2" presStyleIdx="1" presStyleCnt="3"/>
      <dgm:spPr/>
    </dgm:pt>
    <dgm:pt modelId="{4323E089-A55C-46CD-B351-E2AC1CC1DAF5}" type="pres">
      <dgm:prSet presAssocID="{3E65D939-10C9-4E49-87A5-FB941EB81CDB}" presName="hierRoot2" presStyleCnt="0">
        <dgm:presLayoutVars>
          <dgm:hierBranch val="init"/>
        </dgm:presLayoutVars>
      </dgm:prSet>
      <dgm:spPr/>
    </dgm:pt>
    <dgm:pt modelId="{EFA57FF1-F941-47D5-89B4-6A585A9A7004}" type="pres">
      <dgm:prSet presAssocID="{3E65D939-10C9-4E49-87A5-FB941EB81CDB}" presName="rootComposite" presStyleCnt="0"/>
      <dgm:spPr/>
    </dgm:pt>
    <dgm:pt modelId="{5B4ACF9C-212B-450B-894E-4EE310E234AC}" type="pres">
      <dgm:prSet presAssocID="{3E65D939-10C9-4E49-87A5-FB941EB81CDB}" presName="rootText" presStyleLbl="node2" presStyleIdx="1" presStyleCnt="3">
        <dgm:presLayoutVars>
          <dgm:chPref val="3"/>
        </dgm:presLayoutVars>
      </dgm:prSet>
      <dgm:spPr/>
    </dgm:pt>
    <dgm:pt modelId="{64816744-1DF8-4D6F-8A0E-565BF34E3658}" type="pres">
      <dgm:prSet presAssocID="{3E65D939-10C9-4E49-87A5-FB941EB81CDB}" presName="rootConnector" presStyleLbl="node2" presStyleIdx="1" presStyleCnt="3"/>
      <dgm:spPr/>
    </dgm:pt>
    <dgm:pt modelId="{27915055-55F4-448E-84B2-8003F1B67ED2}" type="pres">
      <dgm:prSet presAssocID="{3E65D939-10C9-4E49-87A5-FB941EB81CDB}" presName="hierChild4" presStyleCnt="0"/>
      <dgm:spPr/>
    </dgm:pt>
    <dgm:pt modelId="{3A383CCA-FC6C-494E-BA47-D55020AFD2A1}" type="pres">
      <dgm:prSet presAssocID="{3E65D939-10C9-4E49-87A5-FB941EB81CDB}" presName="hierChild5" presStyleCnt="0"/>
      <dgm:spPr/>
    </dgm:pt>
    <dgm:pt modelId="{73540419-1B8B-44DA-AE0A-0BFC3AA2A072}" type="pres">
      <dgm:prSet presAssocID="{A2026975-A570-46BE-ADEF-843D81D59472}" presName="Name37" presStyleLbl="parChTrans1D2" presStyleIdx="2" presStyleCnt="3"/>
      <dgm:spPr/>
    </dgm:pt>
    <dgm:pt modelId="{338ED975-C793-4588-91D5-A2DA98B8FE5B}" type="pres">
      <dgm:prSet presAssocID="{FE0B62FF-0469-4245-9212-10AD482EA2DD}" presName="hierRoot2" presStyleCnt="0">
        <dgm:presLayoutVars>
          <dgm:hierBranch val="init"/>
        </dgm:presLayoutVars>
      </dgm:prSet>
      <dgm:spPr/>
    </dgm:pt>
    <dgm:pt modelId="{4CA66460-C818-4AA5-9398-56ABA8CC4864}" type="pres">
      <dgm:prSet presAssocID="{FE0B62FF-0469-4245-9212-10AD482EA2DD}" presName="rootComposite" presStyleCnt="0"/>
      <dgm:spPr/>
    </dgm:pt>
    <dgm:pt modelId="{DAD13EC6-8EFA-4B3F-B61B-C6D5A61B5E0E}" type="pres">
      <dgm:prSet presAssocID="{FE0B62FF-0469-4245-9212-10AD482EA2DD}" presName="rootText" presStyleLbl="node2" presStyleIdx="2" presStyleCnt="3">
        <dgm:presLayoutVars>
          <dgm:chPref val="3"/>
        </dgm:presLayoutVars>
      </dgm:prSet>
      <dgm:spPr/>
    </dgm:pt>
    <dgm:pt modelId="{B3C4697E-D1C2-4F9C-A9DF-4CD944AD702E}" type="pres">
      <dgm:prSet presAssocID="{FE0B62FF-0469-4245-9212-10AD482EA2DD}" presName="rootConnector" presStyleLbl="node2" presStyleIdx="2" presStyleCnt="3"/>
      <dgm:spPr/>
    </dgm:pt>
    <dgm:pt modelId="{23D3A60B-A988-439A-B5E4-AC8AFD2C45AE}" type="pres">
      <dgm:prSet presAssocID="{FE0B62FF-0469-4245-9212-10AD482EA2DD}" presName="hierChild4" presStyleCnt="0"/>
      <dgm:spPr/>
    </dgm:pt>
    <dgm:pt modelId="{AD93C5FD-575F-45E5-B148-291EC001E260}" type="pres">
      <dgm:prSet presAssocID="{FE0B62FF-0469-4245-9212-10AD482EA2DD}" presName="hierChild5" presStyleCnt="0"/>
      <dgm:spPr/>
    </dgm:pt>
    <dgm:pt modelId="{CFF24D00-E7E0-4A72-BA4A-5A3333A0610E}" type="pres">
      <dgm:prSet presAssocID="{DE7260B4-9629-4584-9255-80B3D803F4C3}" presName="hierChild3" presStyleCnt="0"/>
      <dgm:spPr/>
    </dgm:pt>
  </dgm:ptLst>
  <dgm:cxnLst>
    <dgm:cxn modelId="{560BCC18-9389-40CE-B003-5677375EA622}" srcId="{DE7260B4-9629-4584-9255-80B3D803F4C3}" destId="{FE0B62FF-0469-4245-9212-10AD482EA2DD}" srcOrd="2" destOrd="0" parTransId="{A2026975-A570-46BE-ADEF-843D81D59472}" sibTransId="{E0097493-CE56-47DA-B7FB-DD0386CD5CF5}"/>
    <dgm:cxn modelId="{EE076A1E-9AF1-4A83-BCE2-B06DDB87AAB2}" type="presOf" srcId="{3E65D939-10C9-4E49-87A5-FB941EB81CDB}" destId="{5B4ACF9C-212B-450B-894E-4EE310E234AC}" srcOrd="0" destOrd="0" presId="urn:microsoft.com/office/officeart/2005/8/layout/orgChart1#1"/>
    <dgm:cxn modelId="{A33AF22D-99CB-4AB0-BAC9-2FBA871CD6E5}" type="presOf" srcId="{E07E179D-983B-4024-A4D1-A453C5039D48}" destId="{A778479A-FCDE-4566-9362-1D641900E769}" srcOrd="0" destOrd="0" presId="urn:microsoft.com/office/officeart/2005/8/layout/orgChart1#1"/>
    <dgm:cxn modelId="{14A4633F-0DAD-4A77-8ACD-AEA341BC3B92}" type="presOf" srcId="{3E65D939-10C9-4E49-87A5-FB941EB81CDB}" destId="{64816744-1DF8-4D6F-8A0E-565BF34E3658}" srcOrd="1" destOrd="0" presId="urn:microsoft.com/office/officeart/2005/8/layout/orgChart1#1"/>
    <dgm:cxn modelId="{8D68205F-6DCA-4054-8D84-9F042919CA8E}" srcId="{1FE92CAF-CA89-485E-B347-68BF5DCE5157}" destId="{DE7260B4-9629-4584-9255-80B3D803F4C3}" srcOrd="0" destOrd="0" parTransId="{3CD42607-C256-4F91-B65B-1C17F5D221CB}" sibTransId="{08E67C00-13B0-4462-9451-4BB393A5137C}"/>
    <dgm:cxn modelId="{A7EFEB64-18E7-4995-9BE1-6431DA170D40}" type="presOf" srcId="{A2026975-A570-46BE-ADEF-843D81D59472}" destId="{73540419-1B8B-44DA-AE0A-0BFC3AA2A072}" srcOrd="0" destOrd="0" presId="urn:microsoft.com/office/officeart/2005/8/layout/orgChart1#1"/>
    <dgm:cxn modelId="{1A806947-22BE-4BC2-B8D4-F07EFEDA78F2}" type="presOf" srcId="{F4A64315-9FBA-4A4B-B951-21F69E261425}" destId="{BD264C32-AC55-48C9-831A-DB489D80AA6D}" srcOrd="1" destOrd="0" presId="urn:microsoft.com/office/officeart/2005/8/layout/orgChart1#1"/>
    <dgm:cxn modelId="{084B3E6D-E786-4020-90F5-1F38ADC5923C}" srcId="{DE7260B4-9629-4584-9255-80B3D803F4C3}" destId="{3E65D939-10C9-4E49-87A5-FB941EB81CDB}" srcOrd="1" destOrd="0" parTransId="{E07E179D-983B-4024-A4D1-A453C5039D48}" sibTransId="{2690EC5C-7DD8-4000-B1D1-EAE44B52BFAC}"/>
    <dgm:cxn modelId="{03BE1777-E1F2-40F1-AF77-571B887B601D}" type="presOf" srcId="{F4A64315-9FBA-4A4B-B951-21F69E261425}" destId="{CEB67135-9EAA-435D-B580-407641722FE9}" srcOrd="0" destOrd="0" presId="urn:microsoft.com/office/officeart/2005/8/layout/orgChart1#1"/>
    <dgm:cxn modelId="{4573B277-0E4E-4E7A-BB3D-6765D378CF68}" srcId="{DE7260B4-9629-4584-9255-80B3D803F4C3}" destId="{F4A64315-9FBA-4A4B-B951-21F69E261425}" srcOrd="0" destOrd="0" parTransId="{A642DC57-A241-4565-9D0D-CEA8DA1E3F2F}" sibTransId="{047AF731-58DE-4EE2-9C25-5DFA4B87B4A2}"/>
    <dgm:cxn modelId="{868AD98C-F235-4716-B2E1-1770DA625704}" type="presOf" srcId="{DE7260B4-9629-4584-9255-80B3D803F4C3}" destId="{D78A6836-96D9-4F0C-BC6A-33320CBBAC63}" srcOrd="0" destOrd="0" presId="urn:microsoft.com/office/officeart/2005/8/layout/orgChart1#1"/>
    <dgm:cxn modelId="{B0DD1E90-3892-4359-98AB-BA02AC418B8D}" type="presOf" srcId="{DE7260B4-9629-4584-9255-80B3D803F4C3}" destId="{5FDB4B4F-1543-4D3D-84AE-27B02500CEFE}" srcOrd="1" destOrd="0" presId="urn:microsoft.com/office/officeart/2005/8/layout/orgChart1#1"/>
    <dgm:cxn modelId="{36A11B97-4C88-43D2-9C34-FA01FC81525D}" type="presOf" srcId="{A642DC57-A241-4565-9D0D-CEA8DA1E3F2F}" destId="{2E7EDC42-4276-47F1-960D-7897461B12EB}" srcOrd="0" destOrd="0" presId="urn:microsoft.com/office/officeart/2005/8/layout/orgChart1#1"/>
    <dgm:cxn modelId="{8739A5C9-9AC4-4BD4-AA94-12356372D32E}" type="presOf" srcId="{FE0B62FF-0469-4245-9212-10AD482EA2DD}" destId="{B3C4697E-D1C2-4F9C-A9DF-4CD944AD702E}" srcOrd="1" destOrd="0" presId="urn:microsoft.com/office/officeart/2005/8/layout/orgChart1#1"/>
    <dgm:cxn modelId="{475FA7D0-4D0F-4A20-80AC-961D4024EC8A}" type="presOf" srcId="{FE0B62FF-0469-4245-9212-10AD482EA2DD}" destId="{DAD13EC6-8EFA-4B3F-B61B-C6D5A61B5E0E}" srcOrd="0" destOrd="0" presId="urn:microsoft.com/office/officeart/2005/8/layout/orgChart1#1"/>
    <dgm:cxn modelId="{33BB9DFF-477F-496A-898F-39EC8024BB7B}" type="presOf" srcId="{1FE92CAF-CA89-485E-B347-68BF5DCE5157}" destId="{345F16F6-25C6-4D08-A83A-3DAA1D463CCE}" srcOrd="0" destOrd="0" presId="urn:microsoft.com/office/officeart/2005/8/layout/orgChart1#1"/>
    <dgm:cxn modelId="{0FDC0CC7-E0D2-4F10-BEF1-D65954CD816A}" type="presParOf" srcId="{345F16F6-25C6-4D08-A83A-3DAA1D463CCE}" destId="{BFDE7EE7-96A9-4733-95DE-D44DA50BCAE1}" srcOrd="0" destOrd="0" presId="urn:microsoft.com/office/officeart/2005/8/layout/orgChart1#1"/>
    <dgm:cxn modelId="{0A6DE088-03C5-4E3A-A2E7-77A1715C847F}" type="presParOf" srcId="{BFDE7EE7-96A9-4733-95DE-D44DA50BCAE1}" destId="{1CB5AC30-EF5F-429B-9E60-11C9A3C0122E}" srcOrd="0" destOrd="0" presId="urn:microsoft.com/office/officeart/2005/8/layout/orgChart1#1"/>
    <dgm:cxn modelId="{CE236BDD-FB18-4C6F-9030-3C77CFA8F855}" type="presParOf" srcId="{1CB5AC30-EF5F-429B-9E60-11C9A3C0122E}" destId="{D78A6836-96D9-4F0C-BC6A-33320CBBAC63}" srcOrd="0" destOrd="0" presId="urn:microsoft.com/office/officeart/2005/8/layout/orgChart1#1"/>
    <dgm:cxn modelId="{CCFB3B0D-9107-4681-B31F-1AEDBDB2836E}" type="presParOf" srcId="{1CB5AC30-EF5F-429B-9E60-11C9A3C0122E}" destId="{5FDB4B4F-1543-4D3D-84AE-27B02500CEFE}" srcOrd="1" destOrd="0" presId="urn:microsoft.com/office/officeart/2005/8/layout/orgChart1#1"/>
    <dgm:cxn modelId="{3ACF90EA-3098-47C1-A360-C87D90B8735A}" type="presParOf" srcId="{BFDE7EE7-96A9-4733-95DE-D44DA50BCAE1}" destId="{EA1F5D73-43F2-4952-92FB-3C6631096082}" srcOrd="1" destOrd="0" presId="urn:microsoft.com/office/officeart/2005/8/layout/orgChart1#1"/>
    <dgm:cxn modelId="{D75257ED-ED21-4749-BC8A-5560ED5B6491}" type="presParOf" srcId="{EA1F5D73-43F2-4952-92FB-3C6631096082}" destId="{2E7EDC42-4276-47F1-960D-7897461B12EB}" srcOrd="0" destOrd="0" presId="urn:microsoft.com/office/officeart/2005/8/layout/orgChart1#1"/>
    <dgm:cxn modelId="{E9B6EAC1-F125-489B-AE30-FBD394B73632}" type="presParOf" srcId="{EA1F5D73-43F2-4952-92FB-3C6631096082}" destId="{E1612CA4-86EF-48BA-9048-0C33A2E5F6AB}" srcOrd="1" destOrd="0" presId="urn:microsoft.com/office/officeart/2005/8/layout/orgChart1#1"/>
    <dgm:cxn modelId="{5A5013E5-7AF3-4784-A616-B6B9E2C0210F}" type="presParOf" srcId="{E1612CA4-86EF-48BA-9048-0C33A2E5F6AB}" destId="{C153B1DC-C906-4CB5-A60C-8B0FB59930E0}" srcOrd="0" destOrd="0" presId="urn:microsoft.com/office/officeart/2005/8/layout/orgChart1#1"/>
    <dgm:cxn modelId="{D17BA762-346A-4529-94D1-08EA829B3956}" type="presParOf" srcId="{C153B1DC-C906-4CB5-A60C-8B0FB59930E0}" destId="{CEB67135-9EAA-435D-B580-407641722FE9}" srcOrd="0" destOrd="0" presId="urn:microsoft.com/office/officeart/2005/8/layout/orgChart1#1"/>
    <dgm:cxn modelId="{680D0B73-BE5E-4610-9BA1-3F3DE3364B61}" type="presParOf" srcId="{C153B1DC-C906-4CB5-A60C-8B0FB59930E0}" destId="{BD264C32-AC55-48C9-831A-DB489D80AA6D}" srcOrd="1" destOrd="0" presId="urn:microsoft.com/office/officeart/2005/8/layout/orgChart1#1"/>
    <dgm:cxn modelId="{42FA5EE1-7CCF-4529-8FB7-3C9F05CF741D}" type="presParOf" srcId="{E1612CA4-86EF-48BA-9048-0C33A2E5F6AB}" destId="{EF6B099F-71E7-40E3-BB56-EF0BA355964B}" srcOrd="1" destOrd="0" presId="urn:microsoft.com/office/officeart/2005/8/layout/orgChart1#1"/>
    <dgm:cxn modelId="{0D86645F-0E32-4942-A438-5E35D860715B}" type="presParOf" srcId="{E1612CA4-86EF-48BA-9048-0C33A2E5F6AB}" destId="{4405B87A-4D0A-44FE-8D71-C9616EDB0FFF}" srcOrd="2" destOrd="0" presId="urn:microsoft.com/office/officeart/2005/8/layout/orgChart1#1"/>
    <dgm:cxn modelId="{5A1BFEED-8109-4ABD-9C01-4DCF773490F8}" type="presParOf" srcId="{EA1F5D73-43F2-4952-92FB-3C6631096082}" destId="{A778479A-FCDE-4566-9362-1D641900E769}" srcOrd="2" destOrd="0" presId="urn:microsoft.com/office/officeart/2005/8/layout/orgChart1#1"/>
    <dgm:cxn modelId="{BF0897D0-9131-4884-92F8-E344743DB4AE}" type="presParOf" srcId="{EA1F5D73-43F2-4952-92FB-3C6631096082}" destId="{4323E089-A55C-46CD-B351-E2AC1CC1DAF5}" srcOrd="3" destOrd="0" presId="urn:microsoft.com/office/officeart/2005/8/layout/orgChart1#1"/>
    <dgm:cxn modelId="{5B18EAE9-2965-4106-9881-9DB72A9B504A}" type="presParOf" srcId="{4323E089-A55C-46CD-B351-E2AC1CC1DAF5}" destId="{EFA57FF1-F941-47D5-89B4-6A585A9A7004}" srcOrd="0" destOrd="0" presId="urn:microsoft.com/office/officeart/2005/8/layout/orgChart1#1"/>
    <dgm:cxn modelId="{2157BC96-5FD9-40DA-BE72-F31792D7AC55}" type="presParOf" srcId="{EFA57FF1-F941-47D5-89B4-6A585A9A7004}" destId="{5B4ACF9C-212B-450B-894E-4EE310E234AC}" srcOrd="0" destOrd="0" presId="urn:microsoft.com/office/officeart/2005/8/layout/orgChart1#1"/>
    <dgm:cxn modelId="{DA9CAD82-E518-46C0-8127-16F76D7B5D61}" type="presParOf" srcId="{EFA57FF1-F941-47D5-89B4-6A585A9A7004}" destId="{64816744-1DF8-4D6F-8A0E-565BF34E3658}" srcOrd="1" destOrd="0" presId="urn:microsoft.com/office/officeart/2005/8/layout/orgChart1#1"/>
    <dgm:cxn modelId="{A2207D3A-BA1A-45CD-99FA-3BCDDCD0403B}" type="presParOf" srcId="{4323E089-A55C-46CD-B351-E2AC1CC1DAF5}" destId="{27915055-55F4-448E-84B2-8003F1B67ED2}" srcOrd="1" destOrd="0" presId="urn:microsoft.com/office/officeart/2005/8/layout/orgChart1#1"/>
    <dgm:cxn modelId="{6167DC03-7ED0-40DF-9FEE-55EB06B0E78F}" type="presParOf" srcId="{4323E089-A55C-46CD-B351-E2AC1CC1DAF5}" destId="{3A383CCA-FC6C-494E-BA47-D55020AFD2A1}" srcOrd="2" destOrd="0" presId="urn:microsoft.com/office/officeart/2005/8/layout/orgChart1#1"/>
    <dgm:cxn modelId="{7534D6C6-D27E-4E92-AC7F-454E342D4309}" type="presParOf" srcId="{EA1F5D73-43F2-4952-92FB-3C6631096082}" destId="{73540419-1B8B-44DA-AE0A-0BFC3AA2A072}" srcOrd="4" destOrd="0" presId="urn:microsoft.com/office/officeart/2005/8/layout/orgChart1#1"/>
    <dgm:cxn modelId="{0843A0CF-ADD9-4214-96A9-10625AE20716}" type="presParOf" srcId="{EA1F5D73-43F2-4952-92FB-3C6631096082}" destId="{338ED975-C793-4588-91D5-A2DA98B8FE5B}" srcOrd="5" destOrd="0" presId="urn:microsoft.com/office/officeart/2005/8/layout/orgChart1#1"/>
    <dgm:cxn modelId="{925A42F7-D12F-4988-9728-658E6F098DF0}" type="presParOf" srcId="{338ED975-C793-4588-91D5-A2DA98B8FE5B}" destId="{4CA66460-C818-4AA5-9398-56ABA8CC4864}" srcOrd="0" destOrd="0" presId="urn:microsoft.com/office/officeart/2005/8/layout/orgChart1#1"/>
    <dgm:cxn modelId="{89874269-853E-4EF5-BD8B-A42839D091E9}" type="presParOf" srcId="{4CA66460-C818-4AA5-9398-56ABA8CC4864}" destId="{DAD13EC6-8EFA-4B3F-B61B-C6D5A61B5E0E}" srcOrd="0" destOrd="0" presId="urn:microsoft.com/office/officeart/2005/8/layout/orgChart1#1"/>
    <dgm:cxn modelId="{69AA6A46-088C-40A2-8BA8-3949C71AEC5D}" type="presParOf" srcId="{4CA66460-C818-4AA5-9398-56ABA8CC4864}" destId="{B3C4697E-D1C2-4F9C-A9DF-4CD944AD702E}" srcOrd="1" destOrd="0" presId="urn:microsoft.com/office/officeart/2005/8/layout/orgChart1#1"/>
    <dgm:cxn modelId="{E716F960-C2FB-47D4-95AC-84039F8CF17F}" type="presParOf" srcId="{338ED975-C793-4588-91D5-A2DA98B8FE5B}" destId="{23D3A60B-A988-439A-B5E4-AC8AFD2C45AE}" srcOrd="1" destOrd="0" presId="urn:microsoft.com/office/officeart/2005/8/layout/orgChart1#1"/>
    <dgm:cxn modelId="{5A0D8AD9-DC10-44CF-8794-B7D59196DDF3}" type="presParOf" srcId="{338ED975-C793-4588-91D5-A2DA98B8FE5B}" destId="{AD93C5FD-575F-45E5-B148-291EC001E260}" srcOrd="2" destOrd="0" presId="urn:microsoft.com/office/officeart/2005/8/layout/orgChart1#1"/>
    <dgm:cxn modelId="{B53ABDCF-C698-4CB1-81AA-A63BE0FF8397}" type="presParOf" srcId="{BFDE7EE7-96A9-4733-95DE-D44DA50BCAE1}" destId="{CFF24D00-E7E0-4A72-BA4A-5A3333A0610E}" srcOrd="2" destOrd="0" presId="urn:microsoft.com/office/officeart/2005/8/layout/orgChar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867AC7-705D-4184-9793-DE517ACECDBE}" type="doc">
      <dgm:prSet loTypeId="urn:microsoft.com/office/officeart/2005/8/layout/orgChart1#2" loCatId="hierarchy" qsTypeId="urn:microsoft.com/office/officeart/2005/8/quickstyle/simple1" qsCatId="simple" csTypeId="urn:microsoft.com/office/officeart/2005/8/colors/colorful3" csCatId="colorful" phldr="1"/>
      <dgm:spPr/>
      <dgm:t>
        <a:bodyPr numCol="1"/>
        <a:lstStyle/>
        <a:p>
          <a:endParaRPr lang="en-US"/>
        </a:p>
      </dgm:t>
    </dgm:pt>
    <dgm:pt modelId="{7CD25719-4B5B-40E6-96CC-05D9C70275CD}">
      <dgm:prSet phldrT="[Text]"/>
      <dgm:spPr/>
      <dgm:t>
        <a:bodyPr numCol="1"/>
        <a:lstStyle/>
        <a:p>
          <a:r>
            <a:rPr lang="en-US" dirty="0"/>
            <a:t>CEO</a:t>
          </a:r>
        </a:p>
      </dgm:t>
    </dgm:pt>
    <dgm:pt modelId="{47850527-E4CF-49E1-AA10-31891FE3D928}" type="parTrans" cxnId="{637663B1-AD3F-4BDB-9C10-1C3F60079876}">
      <dgm:prSet/>
      <dgm:spPr/>
      <dgm:t>
        <a:bodyPr numCol="1"/>
        <a:lstStyle/>
        <a:p>
          <a:endParaRPr lang="en-US"/>
        </a:p>
      </dgm:t>
    </dgm:pt>
    <dgm:pt modelId="{460D7E6D-D68D-4574-9351-78BFEB2F059F}" type="sibTrans" cxnId="{637663B1-AD3F-4BDB-9C10-1C3F60079876}">
      <dgm:prSet/>
      <dgm:spPr/>
      <dgm:t>
        <a:bodyPr numCol="1"/>
        <a:lstStyle/>
        <a:p>
          <a:endParaRPr lang="en-US"/>
        </a:p>
      </dgm:t>
    </dgm:pt>
    <dgm:pt modelId="{8A42310C-C0E9-4274-9268-7B4B73CF017D}">
      <dgm:prSet phldrT="[Text]"/>
      <dgm:spPr/>
      <dgm:t>
        <a:bodyPr numCol="1"/>
        <a:lstStyle/>
        <a:p>
          <a:r>
            <a:rPr lang="en-US" dirty="0">
              <a:latin typeface="Arial" panose="020B0604020202020204" pitchFamily="34" charset="0"/>
              <a:cs typeface="Arial" panose="020B0604020202020204" pitchFamily="34" charset="0"/>
            </a:rPr>
            <a:t>Finance</a:t>
          </a:r>
        </a:p>
        <a:p>
          <a:r>
            <a:rPr lang="en-US" dirty="0">
              <a:latin typeface="Arial" panose="020B0604020202020204" pitchFamily="34" charset="0"/>
              <a:cs typeface="Arial" panose="020B0604020202020204" pitchFamily="34" charset="0"/>
            </a:rPr>
            <a:t> Manager</a:t>
          </a:r>
        </a:p>
      </dgm:t>
    </dgm:pt>
    <dgm:pt modelId="{86A64761-0EF4-4F84-B1AE-FBADC7DEC400}" type="parTrans" cxnId="{7C099D35-D4E1-40D2-800A-F4E0CAB29EF4}">
      <dgm:prSet/>
      <dgm:spPr/>
      <dgm:t>
        <a:bodyPr numCol="1"/>
        <a:lstStyle/>
        <a:p>
          <a:endParaRPr lang="en-US"/>
        </a:p>
      </dgm:t>
    </dgm:pt>
    <dgm:pt modelId="{37485F7D-ADCF-4349-9AB1-970ACECA80DB}" type="sibTrans" cxnId="{7C099D35-D4E1-40D2-800A-F4E0CAB29EF4}">
      <dgm:prSet/>
      <dgm:spPr/>
      <dgm:t>
        <a:bodyPr numCol="1"/>
        <a:lstStyle/>
        <a:p>
          <a:endParaRPr lang="en-US"/>
        </a:p>
      </dgm:t>
    </dgm:pt>
    <dgm:pt modelId="{C7F73563-5FE7-49B6-AA02-A711D194761D}">
      <dgm:prSet phldrT="[Text]"/>
      <dgm:spPr/>
      <dgm:t>
        <a:bodyPr numCol="1"/>
        <a:lstStyle/>
        <a:p>
          <a:r>
            <a:rPr lang="en-US" dirty="0">
              <a:latin typeface="Arial" panose="020B0604020202020204" pitchFamily="34" charset="0"/>
              <a:cs typeface="Arial" panose="020B0604020202020204" pitchFamily="34" charset="0"/>
            </a:rPr>
            <a:t>Marketing Manager</a:t>
          </a:r>
        </a:p>
      </dgm:t>
    </dgm:pt>
    <dgm:pt modelId="{E5095068-55C6-4CE8-B945-B6D409202490}" type="parTrans" cxnId="{0AE0D120-FFA7-4144-975B-3415FB255B8A}">
      <dgm:prSet/>
      <dgm:spPr/>
      <dgm:t>
        <a:bodyPr numCol="1"/>
        <a:lstStyle/>
        <a:p>
          <a:endParaRPr lang="en-US"/>
        </a:p>
      </dgm:t>
    </dgm:pt>
    <dgm:pt modelId="{266C9278-CC48-47E9-914F-3A8B12402BF6}" type="sibTrans" cxnId="{0AE0D120-FFA7-4144-975B-3415FB255B8A}">
      <dgm:prSet/>
      <dgm:spPr/>
      <dgm:t>
        <a:bodyPr numCol="1"/>
        <a:lstStyle/>
        <a:p>
          <a:endParaRPr lang="en-US"/>
        </a:p>
      </dgm:t>
    </dgm:pt>
    <dgm:pt modelId="{8F9990A1-71C5-4F27-8EB1-E469E732B1B1}">
      <dgm:prSet phldrT="[Text]"/>
      <dgm:spPr/>
      <dgm:t>
        <a:bodyPr numCol="1"/>
        <a:lstStyle/>
        <a:p>
          <a:r>
            <a:rPr lang="en-US" dirty="0">
              <a:latin typeface="Arial" panose="020B0604020202020204" pitchFamily="34" charset="0"/>
              <a:cs typeface="Arial" panose="020B0604020202020204" pitchFamily="34" charset="0"/>
            </a:rPr>
            <a:t>HR manager</a:t>
          </a:r>
        </a:p>
      </dgm:t>
    </dgm:pt>
    <dgm:pt modelId="{3954F561-F5DD-41A1-8A54-48E8E6619333}" type="parTrans" cxnId="{5904E074-CB34-4705-BA83-DEB5E8B4A23F}">
      <dgm:prSet/>
      <dgm:spPr/>
      <dgm:t>
        <a:bodyPr numCol="1"/>
        <a:lstStyle/>
        <a:p>
          <a:endParaRPr lang="en-US"/>
        </a:p>
      </dgm:t>
    </dgm:pt>
    <dgm:pt modelId="{15905AB8-E703-4734-AD19-B3E68919F4D3}" type="sibTrans" cxnId="{5904E074-CB34-4705-BA83-DEB5E8B4A23F}">
      <dgm:prSet/>
      <dgm:spPr/>
      <dgm:t>
        <a:bodyPr numCol="1"/>
        <a:lstStyle/>
        <a:p>
          <a:endParaRPr lang="en-US"/>
        </a:p>
      </dgm:t>
    </dgm:pt>
    <dgm:pt modelId="{AA6ACE6A-2DF1-4D29-9E06-EF6C3832CABF}">
      <dgm:prSet/>
      <dgm:spPr/>
      <dgm:t>
        <a:bodyPr numCol="1"/>
        <a:lstStyle/>
        <a:p>
          <a:r>
            <a:rPr lang="en-US" dirty="0">
              <a:latin typeface="Arial" panose="020B0604020202020204" pitchFamily="34" charset="0"/>
              <a:cs typeface="Arial" panose="020B0604020202020204" pitchFamily="34" charset="0"/>
            </a:rPr>
            <a:t>Customer service</a:t>
          </a:r>
        </a:p>
      </dgm:t>
    </dgm:pt>
    <dgm:pt modelId="{56B1CDA3-85A8-48BA-9136-9FB943027FFC}" type="parTrans" cxnId="{83762A89-396D-4684-B9AD-1AF19784E56E}">
      <dgm:prSet/>
      <dgm:spPr/>
      <dgm:t>
        <a:bodyPr/>
        <a:lstStyle/>
        <a:p>
          <a:endParaRPr lang="en-US"/>
        </a:p>
      </dgm:t>
    </dgm:pt>
    <dgm:pt modelId="{BFB18D89-CA07-4C3E-ACCB-94216E48F54C}" type="sibTrans" cxnId="{83762A89-396D-4684-B9AD-1AF19784E56E}">
      <dgm:prSet/>
      <dgm:spPr/>
      <dgm:t>
        <a:bodyPr/>
        <a:lstStyle/>
        <a:p>
          <a:endParaRPr lang="en-US"/>
        </a:p>
      </dgm:t>
    </dgm:pt>
    <dgm:pt modelId="{C0A939B9-C82F-4613-8244-BC2924AA8C97}">
      <dgm:prSet/>
      <dgm:spPr/>
      <dgm:t>
        <a:bodyPr numCol="1"/>
        <a:lstStyle/>
        <a:p>
          <a:r>
            <a:rPr lang="en-US" dirty="0">
              <a:latin typeface="Arial" panose="020B0604020202020204" pitchFamily="34" charset="0"/>
              <a:cs typeface="Arial" panose="020B0604020202020204" pitchFamily="34" charset="0"/>
            </a:rPr>
            <a:t>Operations</a:t>
          </a:r>
        </a:p>
      </dgm:t>
    </dgm:pt>
    <dgm:pt modelId="{5BEB3D2B-6A79-4D8B-8ECE-C2CEBCCE7581}" type="parTrans" cxnId="{87E8DCC5-2361-4301-B113-817E224C226A}">
      <dgm:prSet/>
      <dgm:spPr/>
      <dgm:t>
        <a:bodyPr/>
        <a:lstStyle/>
        <a:p>
          <a:endParaRPr lang="en-US"/>
        </a:p>
      </dgm:t>
    </dgm:pt>
    <dgm:pt modelId="{7133447E-4069-47EA-96C8-11FD85F1D75B}" type="sibTrans" cxnId="{87E8DCC5-2361-4301-B113-817E224C226A}">
      <dgm:prSet/>
      <dgm:spPr/>
      <dgm:t>
        <a:bodyPr/>
        <a:lstStyle/>
        <a:p>
          <a:endParaRPr lang="en-US"/>
        </a:p>
      </dgm:t>
    </dgm:pt>
    <dgm:pt modelId="{FEAA05E3-DC18-43C8-ABB8-2DB92F7422DA}" type="pres">
      <dgm:prSet presAssocID="{3C867AC7-705D-4184-9793-DE517ACECDBE}" presName="hierChild1" presStyleCnt="0">
        <dgm:presLayoutVars>
          <dgm:orgChart val="1"/>
          <dgm:chPref val="1"/>
          <dgm:dir/>
          <dgm:animOne val="branch"/>
          <dgm:animLvl val="lvl"/>
          <dgm:resizeHandles/>
        </dgm:presLayoutVars>
      </dgm:prSet>
      <dgm:spPr/>
    </dgm:pt>
    <dgm:pt modelId="{CE0EF0CE-4267-4A60-8453-B9B77B23FFA5}" type="pres">
      <dgm:prSet presAssocID="{7CD25719-4B5B-40E6-96CC-05D9C70275CD}" presName="hierRoot1" presStyleCnt="0">
        <dgm:presLayoutVars>
          <dgm:hierBranch val="init"/>
        </dgm:presLayoutVars>
      </dgm:prSet>
      <dgm:spPr/>
    </dgm:pt>
    <dgm:pt modelId="{0E5679C1-3E57-4880-846E-84E81B60DD19}" type="pres">
      <dgm:prSet presAssocID="{7CD25719-4B5B-40E6-96CC-05D9C70275CD}" presName="rootComposite1" presStyleCnt="0"/>
      <dgm:spPr/>
    </dgm:pt>
    <dgm:pt modelId="{4C1A7980-7256-4EBC-8F92-44FDD71C8C7D}" type="pres">
      <dgm:prSet presAssocID="{7CD25719-4B5B-40E6-96CC-05D9C70275CD}" presName="rootText1" presStyleLbl="node0" presStyleIdx="0" presStyleCnt="1" custLinFactNeighborX="122" custLinFactNeighborY="-6797">
        <dgm:presLayoutVars>
          <dgm:chPref val="3"/>
        </dgm:presLayoutVars>
      </dgm:prSet>
      <dgm:spPr/>
    </dgm:pt>
    <dgm:pt modelId="{FA52DD55-6AEE-4860-B31C-45BA6BDE1B1A}" type="pres">
      <dgm:prSet presAssocID="{7CD25719-4B5B-40E6-96CC-05D9C70275CD}" presName="rootConnector1" presStyleLbl="node1" presStyleIdx="0" presStyleCnt="0"/>
      <dgm:spPr/>
    </dgm:pt>
    <dgm:pt modelId="{0CCDAAF2-65FB-40C6-B2B4-DA9BDECA884E}" type="pres">
      <dgm:prSet presAssocID="{7CD25719-4B5B-40E6-96CC-05D9C70275CD}" presName="hierChild2" presStyleCnt="0"/>
      <dgm:spPr/>
    </dgm:pt>
    <dgm:pt modelId="{B5332708-DCB7-4FF2-AE23-25EF6F432065}" type="pres">
      <dgm:prSet presAssocID="{86A64761-0EF4-4F84-B1AE-FBADC7DEC400}" presName="Name37" presStyleLbl="parChTrans1D2" presStyleIdx="0" presStyleCnt="5"/>
      <dgm:spPr/>
    </dgm:pt>
    <dgm:pt modelId="{297A5C9D-9245-49AC-AFB9-2C042A6C78E8}" type="pres">
      <dgm:prSet presAssocID="{8A42310C-C0E9-4274-9268-7B4B73CF017D}" presName="hierRoot2" presStyleCnt="0">
        <dgm:presLayoutVars>
          <dgm:hierBranch val="init"/>
        </dgm:presLayoutVars>
      </dgm:prSet>
      <dgm:spPr/>
    </dgm:pt>
    <dgm:pt modelId="{CC036A7A-857A-43F2-8346-2D9F80AD2BEE}" type="pres">
      <dgm:prSet presAssocID="{8A42310C-C0E9-4274-9268-7B4B73CF017D}" presName="rootComposite" presStyleCnt="0"/>
      <dgm:spPr/>
    </dgm:pt>
    <dgm:pt modelId="{83CB2A92-0630-4EFD-B1D6-FE43DC2DBFE2}" type="pres">
      <dgm:prSet presAssocID="{8A42310C-C0E9-4274-9268-7B4B73CF017D}" presName="rootText" presStyleLbl="node2" presStyleIdx="0" presStyleCnt="5">
        <dgm:presLayoutVars>
          <dgm:chPref val="3"/>
        </dgm:presLayoutVars>
      </dgm:prSet>
      <dgm:spPr/>
    </dgm:pt>
    <dgm:pt modelId="{0F6DD05C-61FB-4F0A-8804-6062B9036544}" type="pres">
      <dgm:prSet presAssocID="{8A42310C-C0E9-4274-9268-7B4B73CF017D}" presName="rootConnector" presStyleLbl="node2" presStyleIdx="0" presStyleCnt="5"/>
      <dgm:spPr/>
    </dgm:pt>
    <dgm:pt modelId="{E7E37E34-3C67-4411-AE15-5CDAE5FEAF30}" type="pres">
      <dgm:prSet presAssocID="{8A42310C-C0E9-4274-9268-7B4B73CF017D}" presName="hierChild4" presStyleCnt="0"/>
      <dgm:spPr/>
    </dgm:pt>
    <dgm:pt modelId="{074B50CF-C496-48DB-A74C-DD6B9B4657DC}" type="pres">
      <dgm:prSet presAssocID="{8A42310C-C0E9-4274-9268-7B4B73CF017D}" presName="hierChild5" presStyleCnt="0"/>
      <dgm:spPr/>
    </dgm:pt>
    <dgm:pt modelId="{56918116-5514-44D8-AD70-13993A9E9A9B}" type="pres">
      <dgm:prSet presAssocID="{E5095068-55C6-4CE8-B945-B6D409202490}" presName="Name37" presStyleLbl="parChTrans1D2" presStyleIdx="1" presStyleCnt="5"/>
      <dgm:spPr/>
    </dgm:pt>
    <dgm:pt modelId="{1E141F41-4221-4B5D-8201-1883086FA395}" type="pres">
      <dgm:prSet presAssocID="{C7F73563-5FE7-49B6-AA02-A711D194761D}" presName="hierRoot2" presStyleCnt="0">
        <dgm:presLayoutVars>
          <dgm:hierBranch val="init"/>
        </dgm:presLayoutVars>
      </dgm:prSet>
      <dgm:spPr/>
    </dgm:pt>
    <dgm:pt modelId="{7B3875F7-27F0-4676-B2DA-A2EA4D739853}" type="pres">
      <dgm:prSet presAssocID="{C7F73563-5FE7-49B6-AA02-A711D194761D}" presName="rootComposite" presStyleCnt="0"/>
      <dgm:spPr/>
    </dgm:pt>
    <dgm:pt modelId="{908558CA-E7FF-4315-897E-395BE86068D4}" type="pres">
      <dgm:prSet presAssocID="{C7F73563-5FE7-49B6-AA02-A711D194761D}" presName="rootText" presStyleLbl="node2" presStyleIdx="1" presStyleCnt="5">
        <dgm:presLayoutVars>
          <dgm:chPref val="3"/>
        </dgm:presLayoutVars>
      </dgm:prSet>
      <dgm:spPr/>
    </dgm:pt>
    <dgm:pt modelId="{CD1C5CCC-C39A-4D92-B92E-A81E0EF6810E}" type="pres">
      <dgm:prSet presAssocID="{C7F73563-5FE7-49B6-AA02-A711D194761D}" presName="rootConnector" presStyleLbl="node2" presStyleIdx="1" presStyleCnt="5"/>
      <dgm:spPr/>
    </dgm:pt>
    <dgm:pt modelId="{F959D6F8-3295-4564-A5A3-B40C38FAE654}" type="pres">
      <dgm:prSet presAssocID="{C7F73563-5FE7-49B6-AA02-A711D194761D}" presName="hierChild4" presStyleCnt="0"/>
      <dgm:spPr/>
    </dgm:pt>
    <dgm:pt modelId="{60E8DD6D-C631-4499-86DD-1E413CF7CEF4}" type="pres">
      <dgm:prSet presAssocID="{C7F73563-5FE7-49B6-AA02-A711D194761D}" presName="hierChild5" presStyleCnt="0"/>
      <dgm:spPr/>
    </dgm:pt>
    <dgm:pt modelId="{0B1ECCF1-002D-4144-9223-D5A311644270}" type="pres">
      <dgm:prSet presAssocID="{3954F561-F5DD-41A1-8A54-48E8E6619333}" presName="Name37" presStyleLbl="parChTrans1D2" presStyleIdx="2" presStyleCnt="5"/>
      <dgm:spPr/>
    </dgm:pt>
    <dgm:pt modelId="{6E3A77A3-A770-4B8B-8340-89118049DDA6}" type="pres">
      <dgm:prSet presAssocID="{8F9990A1-71C5-4F27-8EB1-E469E732B1B1}" presName="hierRoot2" presStyleCnt="0">
        <dgm:presLayoutVars>
          <dgm:hierBranch val="init"/>
        </dgm:presLayoutVars>
      </dgm:prSet>
      <dgm:spPr/>
    </dgm:pt>
    <dgm:pt modelId="{F90F58A4-8F01-480A-9370-98B87D5CCA5D}" type="pres">
      <dgm:prSet presAssocID="{8F9990A1-71C5-4F27-8EB1-E469E732B1B1}" presName="rootComposite" presStyleCnt="0"/>
      <dgm:spPr/>
    </dgm:pt>
    <dgm:pt modelId="{96D85FE1-B26B-43E9-91C2-9AB86D0F737A}" type="pres">
      <dgm:prSet presAssocID="{8F9990A1-71C5-4F27-8EB1-E469E732B1B1}" presName="rootText" presStyleLbl="node2" presStyleIdx="2" presStyleCnt="5">
        <dgm:presLayoutVars>
          <dgm:chPref val="3"/>
        </dgm:presLayoutVars>
      </dgm:prSet>
      <dgm:spPr/>
    </dgm:pt>
    <dgm:pt modelId="{152FF9A6-D42F-4947-B7BF-D63B09B0BF27}" type="pres">
      <dgm:prSet presAssocID="{8F9990A1-71C5-4F27-8EB1-E469E732B1B1}" presName="rootConnector" presStyleLbl="node2" presStyleIdx="2" presStyleCnt="5"/>
      <dgm:spPr/>
    </dgm:pt>
    <dgm:pt modelId="{04BD32EA-4D44-43A0-8BBE-20D19D1F22C5}" type="pres">
      <dgm:prSet presAssocID="{8F9990A1-71C5-4F27-8EB1-E469E732B1B1}" presName="hierChild4" presStyleCnt="0"/>
      <dgm:spPr/>
    </dgm:pt>
    <dgm:pt modelId="{86090B2C-68A0-452D-9099-6C941CC423D7}" type="pres">
      <dgm:prSet presAssocID="{8F9990A1-71C5-4F27-8EB1-E469E732B1B1}" presName="hierChild5" presStyleCnt="0"/>
      <dgm:spPr/>
    </dgm:pt>
    <dgm:pt modelId="{917C4BC6-B1C5-4A86-A70F-6293D952E5F4}" type="pres">
      <dgm:prSet presAssocID="{56B1CDA3-85A8-48BA-9136-9FB943027FFC}" presName="Name37" presStyleLbl="parChTrans1D2" presStyleIdx="3" presStyleCnt="5"/>
      <dgm:spPr/>
    </dgm:pt>
    <dgm:pt modelId="{956B1FC4-114A-49D8-B759-76B1012895E8}" type="pres">
      <dgm:prSet presAssocID="{AA6ACE6A-2DF1-4D29-9E06-EF6C3832CABF}" presName="hierRoot2" presStyleCnt="0">
        <dgm:presLayoutVars>
          <dgm:hierBranch val="init"/>
        </dgm:presLayoutVars>
      </dgm:prSet>
      <dgm:spPr/>
    </dgm:pt>
    <dgm:pt modelId="{9108C927-B39B-4786-9579-D72F7E375091}" type="pres">
      <dgm:prSet presAssocID="{AA6ACE6A-2DF1-4D29-9E06-EF6C3832CABF}" presName="rootComposite" presStyleCnt="0"/>
      <dgm:spPr/>
    </dgm:pt>
    <dgm:pt modelId="{44A62B9C-5450-4FD1-893A-B4024EA6DFC8}" type="pres">
      <dgm:prSet presAssocID="{AA6ACE6A-2DF1-4D29-9E06-EF6C3832CABF}" presName="rootText" presStyleLbl="node2" presStyleIdx="3" presStyleCnt="5">
        <dgm:presLayoutVars>
          <dgm:chPref val="3"/>
        </dgm:presLayoutVars>
      </dgm:prSet>
      <dgm:spPr/>
    </dgm:pt>
    <dgm:pt modelId="{25817AEA-FA53-43B1-9842-AA1D2DE816EC}" type="pres">
      <dgm:prSet presAssocID="{AA6ACE6A-2DF1-4D29-9E06-EF6C3832CABF}" presName="rootConnector" presStyleLbl="node2" presStyleIdx="3" presStyleCnt="5"/>
      <dgm:spPr/>
    </dgm:pt>
    <dgm:pt modelId="{6A5D8A5A-39F7-4F53-980B-DF49DD25AC25}" type="pres">
      <dgm:prSet presAssocID="{AA6ACE6A-2DF1-4D29-9E06-EF6C3832CABF}" presName="hierChild4" presStyleCnt="0"/>
      <dgm:spPr/>
    </dgm:pt>
    <dgm:pt modelId="{D33A5B33-0350-4F03-8E1A-1469112DF3E2}" type="pres">
      <dgm:prSet presAssocID="{AA6ACE6A-2DF1-4D29-9E06-EF6C3832CABF}" presName="hierChild5" presStyleCnt="0"/>
      <dgm:spPr/>
    </dgm:pt>
    <dgm:pt modelId="{6F661358-F7F5-42C2-A523-CEC2BC1B3C3A}" type="pres">
      <dgm:prSet presAssocID="{5BEB3D2B-6A79-4D8B-8ECE-C2CEBCCE7581}" presName="Name37" presStyleLbl="parChTrans1D2" presStyleIdx="4" presStyleCnt="5"/>
      <dgm:spPr/>
    </dgm:pt>
    <dgm:pt modelId="{A1F31FC3-AB25-403D-8B3D-704011321BDD}" type="pres">
      <dgm:prSet presAssocID="{C0A939B9-C82F-4613-8244-BC2924AA8C97}" presName="hierRoot2" presStyleCnt="0">
        <dgm:presLayoutVars>
          <dgm:hierBranch val="init"/>
        </dgm:presLayoutVars>
      </dgm:prSet>
      <dgm:spPr/>
    </dgm:pt>
    <dgm:pt modelId="{091470A4-37EA-49BD-8071-06EEED7644C8}" type="pres">
      <dgm:prSet presAssocID="{C0A939B9-C82F-4613-8244-BC2924AA8C97}" presName="rootComposite" presStyleCnt="0"/>
      <dgm:spPr/>
    </dgm:pt>
    <dgm:pt modelId="{D13382EE-E4C2-4A2E-AAB2-89D92F03F644}" type="pres">
      <dgm:prSet presAssocID="{C0A939B9-C82F-4613-8244-BC2924AA8C97}" presName="rootText" presStyleLbl="node2" presStyleIdx="4" presStyleCnt="5" custScaleX="103933">
        <dgm:presLayoutVars>
          <dgm:chPref val="3"/>
        </dgm:presLayoutVars>
      </dgm:prSet>
      <dgm:spPr/>
    </dgm:pt>
    <dgm:pt modelId="{BD76B5F4-C02D-4FE5-A9CD-CDA90CACFC3C}" type="pres">
      <dgm:prSet presAssocID="{C0A939B9-C82F-4613-8244-BC2924AA8C97}" presName="rootConnector" presStyleLbl="node2" presStyleIdx="4" presStyleCnt="5"/>
      <dgm:spPr/>
    </dgm:pt>
    <dgm:pt modelId="{04C1509A-B787-4C0D-BFCE-3BB1DDFC5BED}" type="pres">
      <dgm:prSet presAssocID="{C0A939B9-C82F-4613-8244-BC2924AA8C97}" presName="hierChild4" presStyleCnt="0"/>
      <dgm:spPr/>
    </dgm:pt>
    <dgm:pt modelId="{BDF6AB8D-4660-4C83-9A5F-41A2EBFEA7F8}" type="pres">
      <dgm:prSet presAssocID="{C0A939B9-C82F-4613-8244-BC2924AA8C97}" presName="hierChild5" presStyleCnt="0"/>
      <dgm:spPr/>
    </dgm:pt>
    <dgm:pt modelId="{A45D6228-084B-4803-91FE-8E7CDF188DA7}" type="pres">
      <dgm:prSet presAssocID="{7CD25719-4B5B-40E6-96CC-05D9C70275CD}" presName="hierChild3" presStyleCnt="0"/>
      <dgm:spPr/>
    </dgm:pt>
  </dgm:ptLst>
  <dgm:cxnLst>
    <dgm:cxn modelId="{CE0C3E0D-DEE8-4994-87BF-00D7129403EA}" type="presOf" srcId="{8A42310C-C0E9-4274-9268-7B4B73CF017D}" destId="{83CB2A92-0630-4EFD-B1D6-FE43DC2DBFE2}" srcOrd="0" destOrd="0" presId="urn:microsoft.com/office/officeart/2005/8/layout/orgChart1#2"/>
    <dgm:cxn modelId="{0AE0D120-FFA7-4144-975B-3415FB255B8A}" srcId="{7CD25719-4B5B-40E6-96CC-05D9C70275CD}" destId="{C7F73563-5FE7-49B6-AA02-A711D194761D}" srcOrd="1" destOrd="0" parTransId="{E5095068-55C6-4CE8-B945-B6D409202490}" sibTransId="{266C9278-CC48-47E9-914F-3A8B12402BF6}"/>
    <dgm:cxn modelId="{826E4E28-60FC-44B2-9350-FADDC711B4F6}" type="presOf" srcId="{7CD25719-4B5B-40E6-96CC-05D9C70275CD}" destId="{4C1A7980-7256-4EBC-8F92-44FDD71C8C7D}" srcOrd="0" destOrd="0" presId="urn:microsoft.com/office/officeart/2005/8/layout/orgChart1#2"/>
    <dgm:cxn modelId="{7C099D35-D4E1-40D2-800A-F4E0CAB29EF4}" srcId="{7CD25719-4B5B-40E6-96CC-05D9C70275CD}" destId="{8A42310C-C0E9-4274-9268-7B4B73CF017D}" srcOrd="0" destOrd="0" parTransId="{86A64761-0EF4-4F84-B1AE-FBADC7DEC400}" sibTransId="{37485F7D-ADCF-4349-9AB1-970ACECA80DB}"/>
    <dgm:cxn modelId="{36557964-2E47-4B11-B35B-44E12E1CA598}" type="presOf" srcId="{5BEB3D2B-6A79-4D8B-8ECE-C2CEBCCE7581}" destId="{6F661358-F7F5-42C2-A523-CEC2BC1B3C3A}" srcOrd="0" destOrd="0" presId="urn:microsoft.com/office/officeart/2005/8/layout/orgChart1#2"/>
    <dgm:cxn modelId="{B6A4D565-FB09-4EB4-A481-C86E5B3ED6C6}" type="presOf" srcId="{E5095068-55C6-4CE8-B945-B6D409202490}" destId="{56918116-5514-44D8-AD70-13993A9E9A9B}" srcOrd="0" destOrd="0" presId="urn:microsoft.com/office/officeart/2005/8/layout/orgChart1#2"/>
    <dgm:cxn modelId="{A42BED4B-5C17-474B-B5C4-3A0B2121EE80}" type="presOf" srcId="{AA6ACE6A-2DF1-4D29-9E06-EF6C3832CABF}" destId="{25817AEA-FA53-43B1-9842-AA1D2DE816EC}" srcOrd="1" destOrd="0" presId="urn:microsoft.com/office/officeart/2005/8/layout/orgChart1#2"/>
    <dgm:cxn modelId="{670C2D4D-DE55-43F1-8723-31C1100B701F}" type="presOf" srcId="{86A64761-0EF4-4F84-B1AE-FBADC7DEC400}" destId="{B5332708-DCB7-4FF2-AE23-25EF6F432065}" srcOrd="0" destOrd="0" presId="urn:microsoft.com/office/officeart/2005/8/layout/orgChart1#2"/>
    <dgm:cxn modelId="{5904E074-CB34-4705-BA83-DEB5E8B4A23F}" srcId="{7CD25719-4B5B-40E6-96CC-05D9C70275CD}" destId="{8F9990A1-71C5-4F27-8EB1-E469E732B1B1}" srcOrd="2" destOrd="0" parTransId="{3954F561-F5DD-41A1-8A54-48E8E6619333}" sibTransId="{15905AB8-E703-4734-AD19-B3E68919F4D3}"/>
    <dgm:cxn modelId="{37996277-B688-4D0D-ADBB-7DAB2A130F31}" type="presOf" srcId="{8F9990A1-71C5-4F27-8EB1-E469E732B1B1}" destId="{96D85FE1-B26B-43E9-91C2-9AB86D0F737A}" srcOrd="0" destOrd="0" presId="urn:microsoft.com/office/officeart/2005/8/layout/orgChart1#2"/>
    <dgm:cxn modelId="{2ECBA985-8BC4-4F7E-B62C-14F7B08B4ED7}" type="presOf" srcId="{AA6ACE6A-2DF1-4D29-9E06-EF6C3832CABF}" destId="{44A62B9C-5450-4FD1-893A-B4024EA6DFC8}" srcOrd="0" destOrd="0" presId="urn:microsoft.com/office/officeart/2005/8/layout/orgChart1#2"/>
    <dgm:cxn modelId="{83762A89-396D-4684-B9AD-1AF19784E56E}" srcId="{7CD25719-4B5B-40E6-96CC-05D9C70275CD}" destId="{AA6ACE6A-2DF1-4D29-9E06-EF6C3832CABF}" srcOrd="3" destOrd="0" parTransId="{56B1CDA3-85A8-48BA-9136-9FB943027FFC}" sibTransId="{BFB18D89-CA07-4C3E-ACCB-94216E48F54C}"/>
    <dgm:cxn modelId="{C76D8CA0-8184-4C2F-9A16-5E80C5E30E0E}" type="presOf" srcId="{C7F73563-5FE7-49B6-AA02-A711D194761D}" destId="{908558CA-E7FF-4315-897E-395BE86068D4}" srcOrd="0" destOrd="0" presId="urn:microsoft.com/office/officeart/2005/8/layout/orgChart1#2"/>
    <dgm:cxn modelId="{AA2327A5-D3BA-4319-95E9-056D6BEAFF7A}" type="presOf" srcId="{8A42310C-C0E9-4274-9268-7B4B73CF017D}" destId="{0F6DD05C-61FB-4F0A-8804-6062B9036544}" srcOrd="1" destOrd="0" presId="urn:microsoft.com/office/officeart/2005/8/layout/orgChart1#2"/>
    <dgm:cxn modelId="{732BDEAF-0200-44FE-9045-C0A5FE4A48C6}" type="presOf" srcId="{3954F561-F5DD-41A1-8A54-48E8E6619333}" destId="{0B1ECCF1-002D-4144-9223-D5A311644270}" srcOrd="0" destOrd="0" presId="urn:microsoft.com/office/officeart/2005/8/layout/orgChart1#2"/>
    <dgm:cxn modelId="{637663B1-AD3F-4BDB-9C10-1C3F60079876}" srcId="{3C867AC7-705D-4184-9793-DE517ACECDBE}" destId="{7CD25719-4B5B-40E6-96CC-05D9C70275CD}" srcOrd="0" destOrd="0" parTransId="{47850527-E4CF-49E1-AA10-31891FE3D928}" sibTransId="{460D7E6D-D68D-4574-9351-78BFEB2F059F}"/>
    <dgm:cxn modelId="{87E8DCC5-2361-4301-B113-817E224C226A}" srcId="{7CD25719-4B5B-40E6-96CC-05D9C70275CD}" destId="{C0A939B9-C82F-4613-8244-BC2924AA8C97}" srcOrd="4" destOrd="0" parTransId="{5BEB3D2B-6A79-4D8B-8ECE-C2CEBCCE7581}" sibTransId="{7133447E-4069-47EA-96C8-11FD85F1D75B}"/>
    <dgm:cxn modelId="{FAD4D5CA-D954-4E03-AF9C-C4CF406C4ABE}" type="presOf" srcId="{7CD25719-4B5B-40E6-96CC-05D9C70275CD}" destId="{FA52DD55-6AEE-4860-B31C-45BA6BDE1B1A}" srcOrd="1" destOrd="0" presId="urn:microsoft.com/office/officeart/2005/8/layout/orgChart1#2"/>
    <dgm:cxn modelId="{7CD8EFCC-E773-400D-9111-3BBC984B4AE7}" type="presOf" srcId="{C0A939B9-C82F-4613-8244-BC2924AA8C97}" destId="{D13382EE-E4C2-4A2E-AAB2-89D92F03F644}" srcOrd="0" destOrd="0" presId="urn:microsoft.com/office/officeart/2005/8/layout/orgChart1#2"/>
    <dgm:cxn modelId="{5C0164D4-0849-4B0C-B0BC-D478CE7450DD}" type="presOf" srcId="{56B1CDA3-85A8-48BA-9136-9FB943027FFC}" destId="{917C4BC6-B1C5-4A86-A70F-6293D952E5F4}" srcOrd="0" destOrd="0" presId="urn:microsoft.com/office/officeart/2005/8/layout/orgChart1#2"/>
    <dgm:cxn modelId="{1BA22BE1-63B1-4C5A-8187-CA5B47B268C7}" type="presOf" srcId="{8F9990A1-71C5-4F27-8EB1-E469E732B1B1}" destId="{152FF9A6-D42F-4947-B7BF-D63B09B0BF27}" srcOrd="1" destOrd="0" presId="urn:microsoft.com/office/officeart/2005/8/layout/orgChart1#2"/>
    <dgm:cxn modelId="{61FAAAE7-BCB7-4F2C-B7AA-83592816857C}" type="presOf" srcId="{3C867AC7-705D-4184-9793-DE517ACECDBE}" destId="{FEAA05E3-DC18-43C8-ABB8-2DB92F7422DA}" srcOrd="0" destOrd="0" presId="urn:microsoft.com/office/officeart/2005/8/layout/orgChart1#2"/>
    <dgm:cxn modelId="{903C9CF1-4766-4B82-BDBC-C7B9782A0A67}" type="presOf" srcId="{C0A939B9-C82F-4613-8244-BC2924AA8C97}" destId="{BD76B5F4-C02D-4FE5-A9CD-CDA90CACFC3C}" srcOrd="1" destOrd="0" presId="urn:microsoft.com/office/officeart/2005/8/layout/orgChart1#2"/>
    <dgm:cxn modelId="{789D36FC-E032-412D-A7DA-9794458728CF}" type="presOf" srcId="{C7F73563-5FE7-49B6-AA02-A711D194761D}" destId="{CD1C5CCC-C39A-4D92-B92E-A81E0EF6810E}" srcOrd="1" destOrd="0" presId="urn:microsoft.com/office/officeart/2005/8/layout/orgChart1#2"/>
    <dgm:cxn modelId="{5817A78F-D73E-437A-9DA2-95E54535B22B}" type="presParOf" srcId="{FEAA05E3-DC18-43C8-ABB8-2DB92F7422DA}" destId="{CE0EF0CE-4267-4A60-8453-B9B77B23FFA5}" srcOrd="0" destOrd="0" presId="urn:microsoft.com/office/officeart/2005/8/layout/orgChart1#2"/>
    <dgm:cxn modelId="{201E7F2F-B282-415D-83D1-C47204C7E428}" type="presParOf" srcId="{CE0EF0CE-4267-4A60-8453-B9B77B23FFA5}" destId="{0E5679C1-3E57-4880-846E-84E81B60DD19}" srcOrd="0" destOrd="0" presId="urn:microsoft.com/office/officeart/2005/8/layout/orgChart1#2"/>
    <dgm:cxn modelId="{701C3896-2C11-44FA-B02C-81A29038B0FC}" type="presParOf" srcId="{0E5679C1-3E57-4880-846E-84E81B60DD19}" destId="{4C1A7980-7256-4EBC-8F92-44FDD71C8C7D}" srcOrd="0" destOrd="0" presId="urn:microsoft.com/office/officeart/2005/8/layout/orgChart1#2"/>
    <dgm:cxn modelId="{10631142-D8D3-415E-8A16-D43E1F8AB58E}" type="presParOf" srcId="{0E5679C1-3E57-4880-846E-84E81B60DD19}" destId="{FA52DD55-6AEE-4860-B31C-45BA6BDE1B1A}" srcOrd="1" destOrd="0" presId="urn:microsoft.com/office/officeart/2005/8/layout/orgChart1#2"/>
    <dgm:cxn modelId="{614126AF-9D46-41E3-A566-8EE532C01AFA}" type="presParOf" srcId="{CE0EF0CE-4267-4A60-8453-B9B77B23FFA5}" destId="{0CCDAAF2-65FB-40C6-B2B4-DA9BDECA884E}" srcOrd="1" destOrd="0" presId="urn:microsoft.com/office/officeart/2005/8/layout/orgChart1#2"/>
    <dgm:cxn modelId="{BF9BC331-F68B-4742-9CCB-03C5786880A6}" type="presParOf" srcId="{0CCDAAF2-65FB-40C6-B2B4-DA9BDECA884E}" destId="{B5332708-DCB7-4FF2-AE23-25EF6F432065}" srcOrd="0" destOrd="0" presId="urn:microsoft.com/office/officeart/2005/8/layout/orgChart1#2"/>
    <dgm:cxn modelId="{3C804C92-68FA-458A-9409-DEBF454331CC}" type="presParOf" srcId="{0CCDAAF2-65FB-40C6-B2B4-DA9BDECA884E}" destId="{297A5C9D-9245-49AC-AFB9-2C042A6C78E8}" srcOrd="1" destOrd="0" presId="urn:microsoft.com/office/officeart/2005/8/layout/orgChart1#2"/>
    <dgm:cxn modelId="{354F9C92-40BD-43AE-AD23-00F1DF32FDB1}" type="presParOf" srcId="{297A5C9D-9245-49AC-AFB9-2C042A6C78E8}" destId="{CC036A7A-857A-43F2-8346-2D9F80AD2BEE}" srcOrd="0" destOrd="0" presId="urn:microsoft.com/office/officeart/2005/8/layout/orgChart1#2"/>
    <dgm:cxn modelId="{B1098029-9D34-44FA-A609-2D47790CCF00}" type="presParOf" srcId="{CC036A7A-857A-43F2-8346-2D9F80AD2BEE}" destId="{83CB2A92-0630-4EFD-B1D6-FE43DC2DBFE2}" srcOrd="0" destOrd="0" presId="urn:microsoft.com/office/officeart/2005/8/layout/orgChart1#2"/>
    <dgm:cxn modelId="{58CE90B4-E025-4948-B161-31DEF1603B1A}" type="presParOf" srcId="{CC036A7A-857A-43F2-8346-2D9F80AD2BEE}" destId="{0F6DD05C-61FB-4F0A-8804-6062B9036544}" srcOrd="1" destOrd="0" presId="urn:microsoft.com/office/officeart/2005/8/layout/orgChart1#2"/>
    <dgm:cxn modelId="{0B307382-A64A-4AB2-B62B-F083DB0B6D16}" type="presParOf" srcId="{297A5C9D-9245-49AC-AFB9-2C042A6C78E8}" destId="{E7E37E34-3C67-4411-AE15-5CDAE5FEAF30}" srcOrd="1" destOrd="0" presId="urn:microsoft.com/office/officeart/2005/8/layout/orgChart1#2"/>
    <dgm:cxn modelId="{31BCF959-C6DB-4CE9-A082-0FF30508B20A}" type="presParOf" srcId="{297A5C9D-9245-49AC-AFB9-2C042A6C78E8}" destId="{074B50CF-C496-48DB-A74C-DD6B9B4657DC}" srcOrd="2" destOrd="0" presId="urn:microsoft.com/office/officeart/2005/8/layout/orgChart1#2"/>
    <dgm:cxn modelId="{2C66626E-42B9-4653-B31B-E4FAD34D477E}" type="presParOf" srcId="{0CCDAAF2-65FB-40C6-B2B4-DA9BDECA884E}" destId="{56918116-5514-44D8-AD70-13993A9E9A9B}" srcOrd="2" destOrd="0" presId="urn:microsoft.com/office/officeart/2005/8/layout/orgChart1#2"/>
    <dgm:cxn modelId="{F4FBDE45-08CF-4187-882F-7A06B2CE4D52}" type="presParOf" srcId="{0CCDAAF2-65FB-40C6-B2B4-DA9BDECA884E}" destId="{1E141F41-4221-4B5D-8201-1883086FA395}" srcOrd="3" destOrd="0" presId="urn:microsoft.com/office/officeart/2005/8/layout/orgChart1#2"/>
    <dgm:cxn modelId="{D527473B-A9B0-4C4A-92F6-05FA3336BB49}" type="presParOf" srcId="{1E141F41-4221-4B5D-8201-1883086FA395}" destId="{7B3875F7-27F0-4676-B2DA-A2EA4D739853}" srcOrd="0" destOrd="0" presId="urn:microsoft.com/office/officeart/2005/8/layout/orgChart1#2"/>
    <dgm:cxn modelId="{5E141CD4-B696-4667-B8BD-2FE0E25AF8E6}" type="presParOf" srcId="{7B3875F7-27F0-4676-B2DA-A2EA4D739853}" destId="{908558CA-E7FF-4315-897E-395BE86068D4}" srcOrd="0" destOrd="0" presId="urn:microsoft.com/office/officeart/2005/8/layout/orgChart1#2"/>
    <dgm:cxn modelId="{2E06DA7C-D3B5-410B-8E74-8C58D26BF77A}" type="presParOf" srcId="{7B3875F7-27F0-4676-B2DA-A2EA4D739853}" destId="{CD1C5CCC-C39A-4D92-B92E-A81E0EF6810E}" srcOrd="1" destOrd="0" presId="urn:microsoft.com/office/officeart/2005/8/layout/orgChart1#2"/>
    <dgm:cxn modelId="{F4249BFF-514B-48C8-B5EE-4B8F183015D2}" type="presParOf" srcId="{1E141F41-4221-4B5D-8201-1883086FA395}" destId="{F959D6F8-3295-4564-A5A3-B40C38FAE654}" srcOrd="1" destOrd="0" presId="urn:microsoft.com/office/officeart/2005/8/layout/orgChart1#2"/>
    <dgm:cxn modelId="{DD6E31AB-4294-4C2F-B7F3-63DDF9742209}" type="presParOf" srcId="{1E141F41-4221-4B5D-8201-1883086FA395}" destId="{60E8DD6D-C631-4499-86DD-1E413CF7CEF4}" srcOrd="2" destOrd="0" presId="urn:microsoft.com/office/officeart/2005/8/layout/orgChart1#2"/>
    <dgm:cxn modelId="{4725FA12-5197-4CBD-90FC-7056164320BE}" type="presParOf" srcId="{0CCDAAF2-65FB-40C6-B2B4-DA9BDECA884E}" destId="{0B1ECCF1-002D-4144-9223-D5A311644270}" srcOrd="4" destOrd="0" presId="urn:microsoft.com/office/officeart/2005/8/layout/orgChart1#2"/>
    <dgm:cxn modelId="{B2CF7ED7-E18A-4597-B637-FE362B630BC5}" type="presParOf" srcId="{0CCDAAF2-65FB-40C6-B2B4-DA9BDECA884E}" destId="{6E3A77A3-A770-4B8B-8340-89118049DDA6}" srcOrd="5" destOrd="0" presId="urn:microsoft.com/office/officeart/2005/8/layout/orgChart1#2"/>
    <dgm:cxn modelId="{32E476D7-B317-4210-A689-EB4B7865BA59}" type="presParOf" srcId="{6E3A77A3-A770-4B8B-8340-89118049DDA6}" destId="{F90F58A4-8F01-480A-9370-98B87D5CCA5D}" srcOrd="0" destOrd="0" presId="urn:microsoft.com/office/officeart/2005/8/layout/orgChart1#2"/>
    <dgm:cxn modelId="{5AA073C2-D1C7-4D2F-BC9F-F3124408AA46}" type="presParOf" srcId="{F90F58A4-8F01-480A-9370-98B87D5CCA5D}" destId="{96D85FE1-B26B-43E9-91C2-9AB86D0F737A}" srcOrd="0" destOrd="0" presId="urn:microsoft.com/office/officeart/2005/8/layout/orgChart1#2"/>
    <dgm:cxn modelId="{466A9419-7842-4F2C-8870-664FDAF504D0}" type="presParOf" srcId="{F90F58A4-8F01-480A-9370-98B87D5CCA5D}" destId="{152FF9A6-D42F-4947-B7BF-D63B09B0BF27}" srcOrd="1" destOrd="0" presId="urn:microsoft.com/office/officeart/2005/8/layout/orgChart1#2"/>
    <dgm:cxn modelId="{104176F4-759A-483E-9728-75B94B6CEEFC}" type="presParOf" srcId="{6E3A77A3-A770-4B8B-8340-89118049DDA6}" destId="{04BD32EA-4D44-43A0-8BBE-20D19D1F22C5}" srcOrd="1" destOrd="0" presId="urn:microsoft.com/office/officeart/2005/8/layout/orgChart1#2"/>
    <dgm:cxn modelId="{AF109173-98E2-478A-913B-DA61A89885C7}" type="presParOf" srcId="{6E3A77A3-A770-4B8B-8340-89118049DDA6}" destId="{86090B2C-68A0-452D-9099-6C941CC423D7}" srcOrd="2" destOrd="0" presId="urn:microsoft.com/office/officeart/2005/8/layout/orgChart1#2"/>
    <dgm:cxn modelId="{F1C53167-3D71-4C52-A6B5-79D124DD4D29}" type="presParOf" srcId="{0CCDAAF2-65FB-40C6-B2B4-DA9BDECA884E}" destId="{917C4BC6-B1C5-4A86-A70F-6293D952E5F4}" srcOrd="6" destOrd="0" presId="urn:microsoft.com/office/officeart/2005/8/layout/orgChart1#2"/>
    <dgm:cxn modelId="{0C2AC7CF-2CD9-45FE-87C2-FFF87C21AEE8}" type="presParOf" srcId="{0CCDAAF2-65FB-40C6-B2B4-DA9BDECA884E}" destId="{956B1FC4-114A-49D8-B759-76B1012895E8}" srcOrd="7" destOrd="0" presId="urn:microsoft.com/office/officeart/2005/8/layout/orgChart1#2"/>
    <dgm:cxn modelId="{78B46628-C5CA-4267-9BA1-536028BA1B12}" type="presParOf" srcId="{956B1FC4-114A-49D8-B759-76B1012895E8}" destId="{9108C927-B39B-4786-9579-D72F7E375091}" srcOrd="0" destOrd="0" presId="urn:microsoft.com/office/officeart/2005/8/layout/orgChart1#2"/>
    <dgm:cxn modelId="{0EBD7B57-8B17-49DD-9CF9-7148CD575080}" type="presParOf" srcId="{9108C927-B39B-4786-9579-D72F7E375091}" destId="{44A62B9C-5450-4FD1-893A-B4024EA6DFC8}" srcOrd="0" destOrd="0" presId="urn:microsoft.com/office/officeart/2005/8/layout/orgChart1#2"/>
    <dgm:cxn modelId="{E90462D6-A393-4A34-BA06-343767B3F471}" type="presParOf" srcId="{9108C927-B39B-4786-9579-D72F7E375091}" destId="{25817AEA-FA53-43B1-9842-AA1D2DE816EC}" srcOrd="1" destOrd="0" presId="urn:microsoft.com/office/officeart/2005/8/layout/orgChart1#2"/>
    <dgm:cxn modelId="{7D4459AB-66C3-4D9A-88F0-C1349BFF79FF}" type="presParOf" srcId="{956B1FC4-114A-49D8-B759-76B1012895E8}" destId="{6A5D8A5A-39F7-4F53-980B-DF49DD25AC25}" srcOrd="1" destOrd="0" presId="urn:microsoft.com/office/officeart/2005/8/layout/orgChart1#2"/>
    <dgm:cxn modelId="{B51B848C-0820-41E1-90F0-E7FDD1419DC8}" type="presParOf" srcId="{956B1FC4-114A-49D8-B759-76B1012895E8}" destId="{D33A5B33-0350-4F03-8E1A-1469112DF3E2}" srcOrd="2" destOrd="0" presId="urn:microsoft.com/office/officeart/2005/8/layout/orgChart1#2"/>
    <dgm:cxn modelId="{3C92D9DA-A588-4B4B-95E2-FAA46C8E8961}" type="presParOf" srcId="{0CCDAAF2-65FB-40C6-B2B4-DA9BDECA884E}" destId="{6F661358-F7F5-42C2-A523-CEC2BC1B3C3A}" srcOrd="8" destOrd="0" presId="urn:microsoft.com/office/officeart/2005/8/layout/orgChart1#2"/>
    <dgm:cxn modelId="{7519F161-DEF4-4916-B5C3-0F2CB4B452DC}" type="presParOf" srcId="{0CCDAAF2-65FB-40C6-B2B4-DA9BDECA884E}" destId="{A1F31FC3-AB25-403D-8B3D-704011321BDD}" srcOrd="9" destOrd="0" presId="urn:microsoft.com/office/officeart/2005/8/layout/orgChart1#2"/>
    <dgm:cxn modelId="{E2F33EAC-0AD4-4722-B46B-3B5ED679949F}" type="presParOf" srcId="{A1F31FC3-AB25-403D-8B3D-704011321BDD}" destId="{091470A4-37EA-49BD-8071-06EEED7644C8}" srcOrd="0" destOrd="0" presId="urn:microsoft.com/office/officeart/2005/8/layout/orgChart1#2"/>
    <dgm:cxn modelId="{A056A20E-7E10-431C-9904-1295C50C845C}" type="presParOf" srcId="{091470A4-37EA-49BD-8071-06EEED7644C8}" destId="{D13382EE-E4C2-4A2E-AAB2-89D92F03F644}" srcOrd="0" destOrd="0" presId="urn:microsoft.com/office/officeart/2005/8/layout/orgChart1#2"/>
    <dgm:cxn modelId="{928674EF-329D-4881-B364-3066F43FB66B}" type="presParOf" srcId="{091470A4-37EA-49BD-8071-06EEED7644C8}" destId="{BD76B5F4-C02D-4FE5-A9CD-CDA90CACFC3C}" srcOrd="1" destOrd="0" presId="urn:microsoft.com/office/officeart/2005/8/layout/orgChart1#2"/>
    <dgm:cxn modelId="{A274649D-DF4A-43A7-B716-1FCF09DD0510}" type="presParOf" srcId="{A1F31FC3-AB25-403D-8B3D-704011321BDD}" destId="{04C1509A-B787-4C0D-BFCE-3BB1DDFC5BED}" srcOrd="1" destOrd="0" presId="urn:microsoft.com/office/officeart/2005/8/layout/orgChart1#2"/>
    <dgm:cxn modelId="{D4D0797C-BBE2-4BB1-A0AE-A1BCD3F00F0B}" type="presParOf" srcId="{A1F31FC3-AB25-403D-8B3D-704011321BDD}" destId="{BDF6AB8D-4660-4C83-9A5F-41A2EBFEA7F8}" srcOrd="2" destOrd="0" presId="urn:microsoft.com/office/officeart/2005/8/layout/orgChart1#2"/>
    <dgm:cxn modelId="{3190D608-812D-4A72-9821-10B4349B7A0F}" type="presParOf" srcId="{CE0EF0CE-4267-4A60-8453-B9B77B23FFA5}" destId="{A45D6228-084B-4803-91FE-8E7CDF188DA7}" srcOrd="2" destOrd="0" presId="urn:microsoft.com/office/officeart/2005/8/layout/orgChart1#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3924A3-F044-4251-A658-1EB06056446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0FC5738-D7A2-400B-9C27-B1310183CAA0}">
      <dgm:prSet/>
      <dgm:spPr/>
      <dgm:t>
        <a:bodyPr/>
        <a:lstStyle/>
        <a:p>
          <a:r>
            <a:rPr lang="en-GB"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dirty="0">
            <a:latin typeface="Arial" panose="020B0604020202020204" pitchFamily="34" charset="0"/>
            <a:cs typeface="Arial" panose="020B0604020202020204" pitchFamily="34" charset="0"/>
          </a:endParaRPr>
        </a:p>
      </dgm:t>
    </dgm:pt>
    <dgm:pt modelId="{D97F7DBB-7720-43D4-83F3-FF73B6C7160B}" type="parTrans" cxnId="{725AB52D-4374-4BD5-85CA-FF6FCC82B1B6}">
      <dgm:prSet/>
      <dgm:spPr/>
      <dgm:t>
        <a:bodyPr/>
        <a:lstStyle/>
        <a:p>
          <a:endParaRPr lang="en-US"/>
        </a:p>
      </dgm:t>
    </dgm:pt>
    <dgm:pt modelId="{E6D6B60B-269F-4DD9-9CC9-47FACD6C958A}" type="sibTrans" cxnId="{725AB52D-4374-4BD5-85CA-FF6FCC82B1B6}">
      <dgm:prSet/>
      <dgm:spPr/>
      <dgm:t>
        <a:bodyPr/>
        <a:lstStyle/>
        <a:p>
          <a:endParaRPr lang="en-US"/>
        </a:p>
      </dgm:t>
    </dgm:pt>
    <dgm:pt modelId="{F0230B5C-1E30-4268-8337-46903E5D45B2}">
      <dgm:prSet/>
      <dgm:spPr/>
      <dgm:t>
        <a:bodyPr/>
        <a:lstStyle/>
        <a:p>
          <a:r>
            <a:rPr lang="en-GB"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dirty="0">
            <a:latin typeface="Arial" panose="020B0604020202020204" pitchFamily="34" charset="0"/>
            <a:cs typeface="Arial" panose="020B0604020202020204" pitchFamily="34" charset="0"/>
          </a:endParaRPr>
        </a:p>
      </dgm:t>
    </dgm:pt>
    <dgm:pt modelId="{F154E8B2-EC5E-4F22-8293-97598918B243}" type="parTrans" cxnId="{583C052E-DD9B-4CE1-A352-F6EAFE627BFA}">
      <dgm:prSet/>
      <dgm:spPr/>
      <dgm:t>
        <a:bodyPr/>
        <a:lstStyle/>
        <a:p>
          <a:endParaRPr lang="en-US"/>
        </a:p>
      </dgm:t>
    </dgm:pt>
    <dgm:pt modelId="{F6070E88-BF4E-4159-A0FB-62FFF633218D}" type="sibTrans" cxnId="{583C052E-DD9B-4CE1-A352-F6EAFE627BFA}">
      <dgm:prSet/>
      <dgm:spPr/>
      <dgm:t>
        <a:bodyPr/>
        <a:lstStyle/>
        <a:p>
          <a:endParaRPr lang="en-US"/>
        </a:p>
      </dgm:t>
    </dgm:pt>
    <dgm:pt modelId="{701AA8ED-4E83-4875-B7A6-F3FA1C6DD6AA}" type="pres">
      <dgm:prSet presAssocID="{B03924A3-F044-4251-A658-1EB060564462}" presName="linear" presStyleCnt="0">
        <dgm:presLayoutVars>
          <dgm:animLvl val="lvl"/>
          <dgm:resizeHandles val="exact"/>
        </dgm:presLayoutVars>
      </dgm:prSet>
      <dgm:spPr/>
    </dgm:pt>
    <dgm:pt modelId="{897EBA3D-82D9-4D4C-9A9E-83BC48CC46E5}" type="pres">
      <dgm:prSet presAssocID="{80FC5738-D7A2-400B-9C27-B1310183CAA0}" presName="parentText" presStyleLbl="node1" presStyleIdx="0" presStyleCnt="2" custLinFactY="-4790" custLinFactNeighborX="-179" custLinFactNeighborY="-100000">
        <dgm:presLayoutVars>
          <dgm:chMax val="0"/>
          <dgm:bulletEnabled val="1"/>
        </dgm:presLayoutVars>
      </dgm:prSet>
      <dgm:spPr/>
    </dgm:pt>
    <dgm:pt modelId="{63AB229A-A038-4E94-BFE6-11F02A316B96}" type="pres">
      <dgm:prSet presAssocID="{E6D6B60B-269F-4DD9-9CC9-47FACD6C958A}" presName="spacer" presStyleCnt="0"/>
      <dgm:spPr/>
    </dgm:pt>
    <dgm:pt modelId="{1CA31551-421C-4FE8-B854-7AB2CDD8A507}" type="pres">
      <dgm:prSet presAssocID="{F0230B5C-1E30-4268-8337-46903E5D45B2}" presName="parentText" presStyleLbl="node1" presStyleIdx="1" presStyleCnt="2">
        <dgm:presLayoutVars>
          <dgm:chMax val="0"/>
          <dgm:bulletEnabled val="1"/>
        </dgm:presLayoutVars>
      </dgm:prSet>
      <dgm:spPr/>
    </dgm:pt>
  </dgm:ptLst>
  <dgm:cxnLst>
    <dgm:cxn modelId="{725AB52D-4374-4BD5-85CA-FF6FCC82B1B6}" srcId="{B03924A3-F044-4251-A658-1EB060564462}" destId="{80FC5738-D7A2-400B-9C27-B1310183CAA0}" srcOrd="0" destOrd="0" parTransId="{D97F7DBB-7720-43D4-83F3-FF73B6C7160B}" sibTransId="{E6D6B60B-269F-4DD9-9CC9-47FACD6C958A}"/>
    <dgm:cxn modelId="{583C052E-DD9B-4CE1-A352-F6EAFE627BFA}" srcId="{B03924A3-F044-4251-A658-1EB060564462}" destId="{F0230B5C-1E30-4268-8337-46903E5D45B2}" srcOrd="1" destOrd="0" parTransId="{F154E8B2-EC5E-4F22-8293-97598918B243}" sibTransId="{F6070E88-BF4E-4159-A0FB-62FFF633218D}"/>
    <dgm:cxn modelId="{A9279C37-2D88-4997-81AA-982FB45AD028}" type="presOf" srcId="{80FC5738-D7A2-400B-9C27-B1310183CAA0}" destId="{897EBA3D-82D9-4D4C-9A9E-83BC48CC46E5}" srcOrd="0" destOrd="0" presId="urn:microsoft.com/office/officeart/2005/8/layout/vList2"/>
    <dgm:cxn modelId="{71681EA8-693A-4B1D-9CE3-D7D47B7C119F}" type="presOf" srcId="{B03924A3-F044-4251-A658-1EB060564462}" destId="{701AA8ED-4E83-4875-B7A6-F3FA1C6DD6AA}" srcOrd="0" destOrd="0" presId="urn:microsoft.com/office/officeart/2005/8/layout/vList2"/>
    <dgm:cxn modelId="{6E9CE3E4-96A3-45F6-866F-F74E3F3BB053}" type="presOf" srcId="{F0230B5C-1E30-4268-8337-46903E5D45B2}" destId="{1CA31551-421C-4FE8-B854-7AB2CDD8A507}" srcOrd="0" destOrd="0" presId="urn:microsoft.com/office/officeart/2005/8/layout/vList2"/>
    <dgm:cxn modelId="{7415DA8C-036D-4D1A-A910-FD8FCDABB536}" type="presParOf" srcId="{701AA8ED-4E83-4875-B7A6-F3FA1C6DD6AA}" destId="{897EBA3D-82D9-4D4C-9A9E-83BC48CC46E5}" srcOrd="0" destOrd="0" presId="urn:microsoft.com/office/officeart/2005/8/layout/vList2"/>
    <dgm:cxn modelId="{D5E9FF33-48FE-4EFF-A15E-454898DF5CA8}" type="presParOf" srcId="{701AA8ED-4E83-4875-B7A6-F3FA1C6DD6AA}" destId="{63AB229A-A038-4E94-BFE6-11F02A316B96}" srcOrd="1" destOrd="0" presId="urn:microsoft.com/office/officeart/2005/8/layout/vList2"/>
    <dgm:cxn modelId="{1B45B4CD-6BC0-47FE-A0A8-111AEA8394A0}" type="presParOf" srcId="{701AA8ED-4E83-4875-B7A6-F3FA1C6DD6AA}" destId="{1CA31551-421C-4FE8-B854-7AB2CDD8A50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DB6D6-D4D1-4A06-AA38-CFB5056A99C0}">
      <dsp:nvSpPr>
        <dsp:cNvPr id="0" name=""/>
        <dsp:cNvSpPr/>
      </dsp:nvSpPr>
      <dsp:spPr>
        <a:xfrm>
          <a:off x="0"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Products are marketed to teenagers and young adults in their twenties.</a:t>
          </a:r>
          <a:endParaRPr lang="en-US" sz="2200" kern="1200" dirty="0">
            <a:latin typeface="Arial" panose="020B0604020202020204" pitchFamily="34" charset="0"/>
            <a:cs typeface="Arial" panose="020B0604020202020204" pitchFamily="34" charset="0"/>
          </a:endParaRPr>
        </a:p>
      </dsp:txBody>
      <dsp:txXfrm>
        <a:off x="0" y="78184"/>
        <a:ext cx="2786062" cy="1671637"/>
      </dsp:txXfrm>
    </dsp:sp>
    <dsp:sp modelId="{CDB23EAE-33EB-492C-BAAE-932BC5651809}">
      <dsp:nvSpPr>
        <dsp:cNvPr id="0" name=""/>
        <dsp:cNvSpPr/>
      </dsp:nvSpPr>
      <dsp:spPr>
        <a:xfrm>
          <a:off x="3064668"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Objectives to boost sales</a:t>
          </a:r>
        </a:p>
      </dsp:txBody>
      <dsp:txXfrm>
        <a:off x="3064668" y="78184"/>
        <a:ext cx="2786062" cy="1671637"/>
      </dsp:txXfrm>
    </dsp:sp>
    <dsp:sp modelId="{9649CC0D-4587-4128-A3C8-4F386CD0DDF3}">
      <dsp:nvSpPr>
        <dsp:cNvPr id="0" name=""/>
        <dsp:cNvSpPr/>
      </dsp:nvSpPr>
      <dsp:spPr>
        <a:xfrm>
          <a:off x="6129337" y="78184"/>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Market expectation to grow</a:t>
          </a:r>
        </a:p>
      </dsp:txBody>
      <dsp:txXfrm>
        <a:off x="6129337" y="78184"/>
        <a:ext cx="2786062" cy="1671637"/>
      </dsp:txXfrm>
    </dsp:sp>
    <dsp:sp modelId="{8C32255B-CB0F-4887-930B-4ACE9D34B50A}">
      <dsp:nvSpPr>
        <dsp:cNvPr id="0" name=""/>
        <dsp:cNvSpPr/>
      </dsp:nvSpPr>
      <dsp:spPr>
        <a:xfrm>
          <a:off x="1532334"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Provide a wide variety of products</a:t>
          </a:r>
        </a:p>
      </dsp:txBody>
      <dsp:txXfrm>
        <a:off x="1532334" y="2028428"/>
        <a:ext cx="2786062" cy="1671637"/>
      </dsp:txXfrm>
    </dsp:sp>
    <dsp:sp modelId="{9988E036-ECC3-4E72-B8DB-8D67B3483DC2}">
      <dsp:nvSpPr>
        <dsp:cNvPr id="0" name=""/>
        <dsp:cNvSpPr/>
      </dsp:nvSpPr>
      <dsp:spPr>
        <a:xfrm>
          <a:off x="4597003" y="2028428"/>
          <a:ext cx="2786062" cy="1671637"/>
        </a:xfrm>
        <a:prstGeom prst="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Profitable in the long term</a:t>
          </a:r>
        </a:p>
      </dsp:txBody>
      <dsp:txXfrm>
        <a:off x="4597003" y="2028428"/>
        <a:ext cx="2786062" cy="1671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1F2D9-9044-4ECE-AEC0-3E9FAF405971}">
      <dsp:nvSpPr>
        <dsp:cNvPr id="0" name=""/>
        <dsp:cNvSpPr/>
      </dsp:nvSpPr>
      <dsp:spPr>
        <a:xfrm>
          <a:off x="580951" y="285720"/>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6B025-93F3-44B4-A530-C9AE523D4BE1}">
      <dsp:nvSpPr>
        <dsp:cNvPr id="0" name=""/>
        <dsp:cNvSpPr/>
      </dsp:nvSpPr>
      <dsp:spPr>
        <a:xfrm>
          <a:off x="924639" y="62940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27435C-F09E-494F-9753-3143B187F2AC}">
      <dsp:nvSpPr>
        <dsp:cNvPr id="0" name=""/>
        <dsp:cNvSpPr/>
      </dsp:nvSpPr>
      <dsp:spPr>
        <a:xfrm>
          <a:off x="65420"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The bakeries industry is thriving </a:t>
          </a:r>
        </a:p>
      </dsp:txBody>
      <dsp:txXfrm>
        <a:off x="65420" y="2400720"/>
        <a:ext cx="2643750" cy="967500"/>
      </dsp:txXfrm>
    </dsp:sp>
    <dsp:sp modelId="{168460B8-663C-41E0-8CE1-B0B7B914394D}">
      <dsp:nvSpPr>
        <dsp:cNvPr id="0" name=""/>
        <dsp:cNvSpPr/>
      </dsp:nvSpPr>
      <dsp:spPr>
        <a:xfrm>
          <a:off x="3687358" y="285720"/>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3AEE8-05E0-46F0-8EF7-87B7E0419572}">
      <dsp:nvSpPr>
        <dsp:cNvPr id="0" name=""/>
        <dsp:cNvSpPr/>
      </dsp:nvSpPr>
      <dsp:spPr>
        <a:xfrm>
          <a:off x="4031045" y="62940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F6674C-2816-40B5-A6E5-312394E415D6}">
      <dsp:nvSpPr>
        <dsp:cNvPr id="0" name=""/>
        <dsp:cNvSpPr/>
      </dsp:nvSpPr>
      <dsp:spPr>
        <a:xfrm>
          <a:off x="3171827"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Aims to satisfy the need for bakery products around the locality </a:t>
          </a:r>
        </a:p>
      </dsp:txBody>
      <dsp:txXfrm>
        <a:off x="3171827" y="2400720"/>
        <a:ext cx="2643750" cy="967500"/>
      </dsp:txXfrm>
    </dsp:sp>
    <dsp:sp modelId="{3C5524AE-A43A-42B9-9490-2103318373D2}">
      <dsp:nvSpPr>
        <dsp:cNvPr id="0" name=""/>
        <dsp:cNvSpPr/>
      </dsp:nvSpPr>
      <dsp:spPr>
        <a:xfrm>
          <a:off x="6793764" y="285720"/>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0B47C-94C1-4891-A783-637A6CF4FF6F}">
      <dsp:nvSpPr>
        <dsp:cNvPr id="0" name=""/>
        <dsp:cNvSpPr/>
      </dsp:nvSpPr>
      <dsp:spPr>
        <a:xfrm>
          <a:off x="7137452" y="62940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915398-FA12-4920-B661-8E22583CF1E7}">
      <dsp:nvSpPr>
        <dsp:cNvPr id="0" name=""/>
        <dsp:cNvSpPr/>
      </dsp:nvSpPr>
      <dsp:spPr>
        <a:xfrm>
          <a:off x="6278233" y="2400720"/>
          <a:ext cx="2643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dirty="0">
              <a:latin typeface="Arial" panose="020B0604020202020204" pitchFamily="34" charset="0"/>
              <a:cs typeface="Arial" panose="020B0604020202020204" pitchFamily="34" charset="0"/>
            </a:rPr>
            <a:t>Traditional Balkan baking techniques create their bakery delicacies</a:t>
          </a:r>
        </a:p>
      </dsp:txBody>
      <dsp:txXfrm>
        <a:off x="6278233" y="2400720"/>
        <a:ext cx="2643750" cy="96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98F586-D2D7-4564-8F40-B69E866CF575}">
      <dsp:nvSpPr>
        <dsp:cNvPr id="0" name=""/>
        <dsp:cNvSpPr/>
      </dsp:nvSpPr>
      <dsp:spPr>
        <a:xfrm>
          <a:off x="0" y="0"/>
          <a:ext cx="7578090" cy="1133286"/>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The competitors have a few hard-to-get consumers and visitors. </a:t>
          </a:r>
        </a:p>
      </dsp:txBody>
      <dsp:txXfrm>
        <a:off x="33193" y="33193"/>
        <a:ext cx="6355185" cy="1066900"/>
      </dsp:txXfrm>
    </dsp:sp>
    <dsp:sp modelId="{E5CB0101-0DE9-4A37-9E43-F1CDC3D2F88D}">
      <dsp:nvSpPr>
        <dsp:cNvPr id="0" name=""/>
        <dsp:cNvSpPr/>
      </dsp:nvSpPr>
      <dsp:spPr>
        <a:xfrm>
          <a:off x="668654" y="1322167"/>
          <a:ext cx="7578090" cy="1133286"/>
        </a:xfrm>
        <a:prstGeom prst="roundRect">
          <a:avLst>
            <a:gd name="adj" fmla="val 10000"/>
          </a:avLst>
        </a:prstGeom>
        <a:gradFill rotWithShape="0">
          <a:gsLst>
            <a:gs pos="0">
              <a:schemeClr val="accent5">
                <a:hueOff val="2019641"/>
                <a:satOff val="6027"/>
                <a:lumOff val="784"/>
                <a:alphaOff val="0"/>
                <a:tint val="96000"/>
                <a:lumMod val="104000"/>
              </a:schemeClr>
            </a:gs>
            <a:gs pos="100000">
              <a:schemeClr val="accent5">
                <a:hueOff val="2019641"/>
                <a:satOff val="6027"/>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Our business have a distinct flavor that sets them apart from the rest </a:t>
          </a:r>
        </a:p>
      </dsp:txBody>
      <dsp:txXfrm>
        <a:off x="701847" y="1355360"/>
        <a:ext cx="6106412" cy="1066900"/>
      </dsp:txXfrm>
    </dsp:sp>
    <dsp:sp modelId="{871A996D-B115-48BD-81F1-B5AB5A52C9BC}">
      <dsp:nvSpPr>
        <dsp:cNvPr id="0" name=""/>
        <dsp:cNvSpPr/>
      </dsp:nvSpPr>
      <dsp:spPr>
        <a:xfrm>
          <a:off x="1337309" y="2644335"/>
          <a:ext cx="7578090" cy="1133286"/>
        </a:xfrm>
        <a:prstGeom prst="roundRect">
          <a:avLst>
            <a:gd name="adj" fmla="val 10000"/>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Nordic Bakery and Jacob the Angel are Balkan Cakes &amp; Bakes' main competitors in the market</a:t>
          </a:r>
        </a:p>
      </dsp:txBody>
      <dsp:txXfrm>
        <a:off x="1370502" y="2677528"/>
        <a:ext cx="6106412" cy="1066900"/>
      </dsp:txXfrm>
    </dsp:sp>
    <dsp:sp modelId="{C0EC0248-1672-4804-8705-4A44057D178F}">
      <dsp:nvSpPr>
        <dsp:cNvPr id="0" name=""/>
        <dsp:cNvSpPr/>
      </dsp:nvSpPr>
      <dsp:spPr>
        <a:xfrm>
          <a:off x="6841453" y="859409"/>
          <a:ext cx="736636" cy="736636"/>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007196" y="859409"/>
        <a:ext cx="405150" cy="554319"/>
      </dsp:txXfrm>
    </dsp:sp>
    <dsp:sp modelId="{E5975FD4-FAFD-4CCF-8D57-B05F68D4E8B4}">
      <dsp:nvSpPr>
        <dsp:cNvPr id="0" name=""/>
        <dsp:cNvSpPr/>
      </dsp:nvSpPr>
      <dsp:spPr>
        <a:xfrm>
          <a:off x="7510108" y="2174021"/>
          <a:ext cx="736636" cy="736636"/>
        </a:xfrm>
        <a:prstGeom prst="downArrow">
          <a:avLst>
            <a:gd name="adj1" fmla="val 55000"/>
            <a:gd name="adj2" fmla="val 45000"/>
          </a:avLst>
        </a:prstGeom>
        <a:solidFill>
          <a:schemeClr val="accent5">
            <a:tint val="40000"/>
            <a:alpha val="90000"/>
            <a:hueOff val="4604176"/>
            <a:satOff val="14391"/>
            <a:lumOff val="715"/>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675851" y="2174021"/>
        <a:ext cx="405150" cy="5543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40419-1B8B-44DA-AE0A-0BFC3AA2A072}">
      <dsp:nvSpPr>
        <dsp:cNvPr id="0" name=""/>
        <dsp:cNvSpPr/>
      </dsp:nvSpPr>
      <dsp:spPr>
        <a:xfrm>
          <a:off x="4457699" y="1615443"/>
          <a:ext cx="3153855" cy="547363"/>
        </a:xfrm>
        <a:custGeom>
          <a:avLst/>
          <a:gdLst/>
          <a:ahLst/>
          <a:cxnLst/>
          <a:rect l="0" t="0" r="0" b="0"/>
          <a:pathLst>
            <a:path>
              <a:moveTo>
                <a:pt x="0" y="0"/>
              </a:moveTo>
              <a:lnTo>
                <a:pt x="0" y="273681"/>
              </a:lnTo>
              <a:lnTo>
                <a:pt x="3153855" y="273681"/>
              </a:lnTo>
              <a:lnTo>
                <a:pt x="3153855"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78479A-FCDE-4566-9362-1D641900E769}">
      <dsp:nvSpPr>
        <dsp:cNvPr id="0" name=""/>
        <dsp:cNvSpPr/>
      </dsp:nvSpPr>
      <dsp:spPr>
        <a:xfrm>
          <a:off x="4411980" y="1615443"/>
          <a:ext cx="91440" cy="547363"/>
        </a:xfrm>
        <a:custGeom>
          <a:avLst/>
          <a:gdLst/>
          <a:ahLst/>
          <a:cxnLst/>
          <a:rect l="0" t="0" r="0" b="0"/>
          <a:pathLst>
            <a:path>
              <a:moveTo>
                <a:pt x="45720" y="0"/>
              </a:moveTo>
              <a:lnTo>
                <a:pt x="4572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7EDC42-4276-47F1-960D-7897461B12EB}">
      <dsp:nvSpPr>
        <dsp:cNvPr id="0" name=""/>
        <dsp:cNvSpPr/>
      </dsp:nvSpPr>
      <dsp:spPr>
        <a:xfrm>
          <a:off x="1303844" y="1615443"/>
          <a:ext cx="3153855" cy="547363"/>
        </a:xfrm>
        <a:custGeom>
          <a:avLst/>
          <a:gdLst/>
          <a:ahLst/>
          <a:cxnLst/>
          <a:rect l="0" t="0" r="0" b="0"/>
          <a:pathLst>
            <a:path>
              <a:moveTo>
                <a:pt x="3153855" y="0"/>
              </a:moveTo>
              <a:lnTo>
                <a:pt x="3153855" y="273681"/>
              </a:lnTo>
              <a:lnTo>
                <a:pt x="0" y="273681"/>
              </a:lnTo>
              <a:lnTo>
                <a:pt x="0" y="547363"/>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8A6836-96D9-4F0C-BC6A-33320CBBAC63}">
      <dsp:nvSpPr>
        <dsp:cNvPr id="0" name=""/>
        <dsp:cNvSpPr/>
      </dsp:nvSpPr>
      <dsp:spPr>
        <a:xfrm>
          <a:off x="3154453" y="312197"/>
          <a:ext cx="2606492" cy="130324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Target Market</a:t>
          </a:r>
        </a:p>
      </dsp:txBody>
      <dsp:txXfrm>
        <a:off x="3154453" y="312197"/>
        <a:ext cx="2606492" cy="1303246"/>
      </dsp:txXfrm>
    </dsp:sp>
    <dsp:sp modelId="{CEB67135-9EAA-435D-B580-407641722FE9}">
      <dsp:nvSpPr>
        <dsp:cNvPr id="0" name=""/>
        <dsp:cNvSpPr/>
      </dsp:nvSpPr>
      <dsp:spPr>
        <a:xfrm>
          <a:off x="598"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Toddlers</a:t>
          </a:r>
        </a:p>
      </dsp:txBody>
      <dsp:txXfrm>
        <a:off x="598" y="2162806"/>
        <a:ext cx="2606492" cy="1303246"/>
      </dsp:txXfrm>
    </dsp:sp>
    <dsp:sp modelId="{5B4ACF9C-212B-450B-894E-4EE310E234AC}">
      <dsp:nvSpPr>
        <dsp:cNvPr id="0" name=""/>
        <dsp:cNvSpPr/>
      </dsp:nvSpPr>
      <dsp:spPr>
        <a:xfrm>
          <a:off x="3154453"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Adults</a:t>
          </a:r>
        </a:p>
      </dsp:txBody>
      <dsp:txXfrm>
        <a:off x="3154453" y="2162806"/>
        <a:ext cx="2606492" cy="1303246"/>
      </dsp:txXfrm>
    </dsp:sp>
    <dsp:sp modelId="{DAD13EC6-8EFA-4B3F-B61B-C6D5A61B5E0E}">
      <dsp:nvSpPr>
        <dsp:cNvPr id="0" name=""/>
        <dsp:cNvSpPr/>
      </dsp:nvSpPr>
      <dsp:spPr>
        <a:xfrm>
          <a:off x="6308309" y="2162806"/>
          <a:ext cx="2606492" cy="1303246"/>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dirty="0"/>
            <a:t>Elderly</a:t>
          </a:r>
        </a:p>
      </dsp:txBody>
      <dsp:txXfrm>
        <a:off x="6308309" y="2162806"/>
        <a:ext cx="2606492" cy="1303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61358-F7F5-42C2-A523-CEC2BC1B3C3A}">
      <dsp:nvSpPr>
        <dsp:cNvPr id="0" name=""/>
        <dsp:cNvSpPr/>
      </dsp:nvSpPr>
      <dsp:spPr>
        <a:xfrm>
          <a:off x="4459548" y="1678498"/>
          <a:ext cx="3665577" cy="369750"/>
        </a:xfrm>
        <a:custGeom>
          <a:avLst/>
          <a:gdLst/>
          <a:ahLst/>
          <a:cxnLst/>
          <a:rect l="0" t="0" r="0" b="0"/>
          <a:pathLst>
            <a:path>
              <a:moveTo>
                <a:pt x="0" y="0"/>
              </a:moveTo>
              <a:lnTo>
                <a:pt x="0" y="210626"/>
              </a:lnTo>
              <a:lnTo>
                <a:pt x="3665577" y="210626"/>
              </a:lnTo>
              <a:lnTo>
                <a:pt x="3665577"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7C4BC6-B1C5-4A86-A70F-6293D952E5F4}">
      <dsp:nvSpPr>
        <dsp:cNvPr id="0" name=""/>
        <dsp:cNvSpPr/>
      </dsp:nvSpPr>
      <dsp:spPr>
        <a:xfrm>
          <a:off x="4459548" y="1678498"/>
          <a:ext cx="1802062" cy="369750"/>
        </a:xfrm>
        <a:custGeom>
          <a:avLst/>
          <a:gdLst/>
          <a:ahLst/>
          <a:cxnLst/>
          <a:rect l="0" t="0" r="0" b="0"/>
          <a:pathLst>
            <a:path>
              <a:moveTo>
                <a:pt x="0" y="0"/>
              </a:moveTo>
              <a:lnTo>
                <a:pt x="0" y="210626"/>
              </a:lnTo>
              <a:lnTo>
                <a:pt x="1802062" y="210626"/>
              </a:lnTo>
              <a:lnTo>
                <a:pt x="1802062"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1ECCF1-002D-4144-9223-D5A311644270}">
      <dsp:nvSpPr>
        <dsp:cNvPr id="0" name=""/>
        <dsp:cNvSpPr/>
      </dsp:nvSpPr>
      <dsp:spPr>
        <a:xfrm>
          <a:off x="4382178" y="1678498"/>
          <a:ext cx="91440" cy="369750"/>
        </a:xfrm>
        <a:custGeom>
          <a:avLst/>
          <a:gdLst/>
          <a:ahLst/>
          <a:cxnLst/>
          <a:rect l="0" t="0" r="0" b="0"/>
          <a:pathLst>
            <a:path>
              <a:moveTo>
                <a:pt x="77370" y="0"/>
              </a:moveTo>
              <a:lnTo>
                <a:pt x="77370" y="210626"/>
              </a:lnTo>
              <a:lnTo>
                <a:pt x="45720" y="210626"/>
              </a:lnTo>
              <a:lnTo>
                <a:pt x="4572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918116-5514-44D8-AD70-13993A9E9A9B}">
      <dsp:nvSpPr>
        <dsp:cNvPr id="0" name=""/>
        <dsp:cNvSpPr/>
      </dsp:nvSpPr>
      <dsp:spPr>
        <a:xfrm>
          <a:off x="2594184" y="1678498"/>
          <a:ext cx="1865363" cy="369750"/>
        </a:xfrm>
        <a:custGeom>
          <a:avLst/>
          <a:gdLst/>
          <a:ahLst/>
          <a:cxnLst/>
          <a:rect l="0" t="0" r="0" b="0"/>
          <a:pathLst>
            <a:path>
              <a:moveTo>
                <a:pt x="1865363" y="0"/>
              </a:moveTo>
              <a:lnTo>
                <a:pt x="1865363"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332708-DCB7-4FF2-AE23-25EF6F432065}">
      <dsp:nvSpPr>
        <dsp:cNvPr id="0" name=""/>
        <dsp:cNvSpPr/>
      </dsp:nvSpPr>
      <dsp:spPr>
        <a:xfrm>
          <a:off x="760471" y="1678498"/>
          <a:ext cx="3699077" cy="369750"/>
        </a:xfrm>
        <a:custGeom>
          <a:avLst/>
          <a:gdLst/>
          <a:ahLst/>
          <a:cxnLst/>
          <a:rect l="0" t="0" r="0" b="0"/>
          <a:pathLst>
            <a:path>
              <a:moveTo>
                <a:pt x="3699077" y="0"/>
              </a:moveTo>
              <a:lnTo>
                <a:pt x="3699077" y="210626"/>
              </a:lnTo>
              <a:lnTo>
                <a:pt x="0" y="210626"/>
              </a:lnTo>
              <a:lnTo>
                <a:pt x="0" y="369750"/>
              </a:lnTo>
            </a:path>
          </a:pathLst>
        </a:cu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1A7980-7256-4EBC-8F92-44FDD71C8C7D}">
      <dsp:nvSpPr>
        <dsp:cNvPr id="0" name=""/>
        <dsp:cNvSpPr/>
      </dsp:nvSpPr>
      <dsp:spPr>
        <a:xfrm>
          <a:off x="3701816" y="920765"/>
          <a:ext cx="1515465" cy="757732"/>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CEO</a:t>
          </a:r>
        </a:p>
      </dsp:txBody>
      <dsp:txXfrm>
        <a:off x="3701816" y="920765"/>
        <a:ext cx="1515465" cy="757732"/>
      </dsp:txXfrm>
    </dsp:sp>
    <dsp:sp modelId="{83CB2A92-0630-4EFD-B1D6-FE43DC2DBFE2}">
      <dsp:nvSpPr>
        <dsp:cNvPr id="0" name=""/>
        <dsp:cNvSpPr/>
      </dsp:nvSpPr>
      <dsp:spPr>
        <a:xfrm>
          <a:off x="273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Finance</a:t>
          </a:r>
        </a:p>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 Manager</a:t>
          </a:r>
        </a:p>
      </dsp:txBody>
      <dsp:txXfrm>
        <a:off x="2738" y="2048248"/>
        <a:ext cx="1515465" cy="757732"/>
      </dsp:txXfrm>
    </dsp:sp>
    <dsp:sp modelId="{908558CA-E7FF-4315-897E-395BE86068D4}">
      <dsp:nvSpPr>
        <dsp:cNvPr id="0" name=""/>
        <dsp:cNvSpPr/>
      </dsp:nvSpPr>
      <dsp:spPr>
        <a:xfrm>
          <a:off x="1836452"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Marketing Manager</a:t>
          </a:r>
        </a:p>
      </dsp:txBody>
      <dsp:txXfrm>
        <a:off x="1836452" y="2048248"/>
        <a:ext cx="1515465" cy="757732"/>
      </dsp:txXfrm>
    </dsp:sp>
    <dsp:sp modelId="{96D85FE1-B26B-43E9-91C2-9AB86D0F737A}">
      <dsp:nvSpPr>
        <dsp:cNvPr id="0" name=""/>
        <dsp:cNvSpPr/>
      </dsp:nvSpPr>
      <dsp:spPr>
        <a:xfrm>
          <a:off x="3670165"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HR manager</a:t>
          </a:r>
        </a:p>
      </dsp:txBody>
      <dsp:txXfrm>
        <a:off x="3670165" y="2048248"/>
        <a:ext cx="1515465" cy="757732"/>
      </dsp:txXfrm>
    </dsp:sp>
    <dsp:sp modelId="{44A62B9C-5450-4FD1-893A-B4024EA6DFC8}">
      <dsp:nvSpPr>
        <dsp:cNvPr id="0" name=""/>
        <dsp:cNvSpPr/>
      </dsp:nvSpPr>
      <dsp:spPr>
        <a:xfrm>
          <a:off x="5503878" y="2048248"/>
          <a:ext cx="1515465"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Customer service</a:t>
          </a:r>
        </a:p>
      </dsp:txBody>
      <dsp:txXfrm>
        <a:off x="5503878" y="2048248"/>
        <a:ext cx="1515465" cy="757732"/>
      </dsp:txXfrm>
    </dsp:sp>
    <dsp:sp modelId="{D13382EE-E4C2-4A2E-AAB2-89D92F03F644}">
      <dsp:nvSpPr>
        <dsp:cNvPr id="0" name=""/>
        <dsp:cNvSpPr/>
      </dsp:nvSpPr>
      <dsp:spPr>
        <a:xfrm>
          <a:off x="7337592" y="2048248"/>
          <a:ext cx="1575068" cy="757732"/>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Operations</a:t>
          </a:r>
        </a:p>
      </dsp:txBody>
      <dsp:txXfrm>
        <a:off x="7337592" y="2048248"/>
        <a:ext cx="1575068" cy="7577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EBA3D-82D9-4D4C-9A9E-83BC48CC46E5}">
      <dsp:nvSpPr>
        <dsp:cNvPr id="0" name=""/>
        <dsp:cNvSpPr/>
      </dsp:nvSpPr>
      <dsp:spPr>
        <a:xfrm>
          <a:off x="0" y="0"/>
          <a:ext cx="8987404" cy="1747321"/>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Young professionals and entrepreneurs in their late thirties are the target demographic for Balkan cakes and bakes. It will be an S company based in London, United Kingdom, having its headquarters there. </a:t>
          </a:r>
          <a:endParaRPr lang="en-US" sz="1800" kern="1200" dirty="0">
            <a:latin typeface="Arial" panose="020B0604020202020204" pitchFamily="34" charset="0"/>
            <a:cs typeface="Arial" panose="020B0604020202020204" pitchFamily="34" charset="0"/>
          </a:endParaRPr>
        </a:p>
      </dsp:txBody>
      <dsp:txXfrm>
        <a:off x="85297" y="85297"/>
        <a:ext cx="8816810" cy="1576727"/>
      </dsp:txXfrm>
    </dsp:sp>
    <dsp:sp modelId="{1CA31551-421C-4FE8-B854-7AB2CDD8A507}">
      <dsp:nvSpPr>
        <dsp:cNvPr id="0" name=""/>
        <dsp:cNvSpPr/>
      </dsp:nvSpPr>
      <dsp:spPr>
        <a:xfrm>
          <a:off x="0" y="1852890"/>
          <a:ext cx="8987404" cy="1747321"/>
        </a:xfrm>
        <a:prstGeom prst="roundRect">
          <a:avLst/>
        </a:prstGeom>
        <a:solidFill>
          <a:schemeClr val="accent2">
            <a:hueOff val="-7650481"/>
            <a:satOff val="-11280"/>
            <a:lumOff val="-78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There will also be a wide range of things to choose from at a single location. In addition, despite the industry's competitive nature, there are several opportunities. The business's promotional efforts will assist in the accomplishment of the objectives. In addition, a plan has been put in place to make sure that everything goes as planned. It seeks to employ technology to assure long-term prosperity. Giving back is also part of their mission.</a:t>
          </a:r>
          <a:endParaRPr lang="en-US" sz="1800" kern="1200" dirty="0">
            <a:latin typeface="Arial" panose="020B0604020202020204" pitchFamily="34" charset="0"/>
            <a:cs typeface="Arial" panose="020B0604020202020204" pitchFamily="34" charset="0"/>
          </a:endParaRPr>
        </a:p>
      </dsp:txBody>
      <dsp:txXfrm>
        <a:off x="85297" y="1938187"/>
        <a:ext cx="8816810" cy="157672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2">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shape xmlns:r="http://schemas.openxmlformats.org/officeDocument/2006/relationships" r:blip="">
      <dgm:adjLst/>
    </dgm:shape>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shape xmlns:r="http://schemas.openxmlformats.org/officeDocument/2006/relationships" r:blip="">
            <dgm:adjLst/>
          </dgm:shape>
          <dgm:layoutNode name="rootComposite1">
            <dgm:alg type="composite"/>
            <dgm:shape xmlns:r="http://schemas.openxmlformats.org/officeDocument/2006/relationships" r:blip="">
              <dgm:adjLst/>
            </dgm:shape>
            <dgm:layoutNode name="rootText1" styleLbl="node0">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dgm:layoutNode name="hierChild2">
            <dgm:shape xmlns:r="http://schemas.openxmlformats.org/officeDocument/2006/relationships" r:blip="">
              <dgm:adjLst/>
            </dgm:shape>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shape xmlns:r="http://schemas.openxmlformats.org/officeDocument/2006/relationships" type="conn" r:blip="" zOrderOff="-99999">
                        <dgm:adjLst/>
                      </dgm:shape>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shape xmlns:r="http://schemas.openxmlformats.org/officeDocument/2006/relationships" type="conn" r:blip="" zOrderOff="-99999">
                        <dgm:adjLst/>
                      </dgm:shape>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presOf axis="self"/>
                      <dgm:constrLst>
                        <dgm:constr type="begPad"/>
                        <dgm:constr type="endPad"/>
                      </dgm:constrLst>
                      <dgm:ruleLst/>
                    </dgm:layoutNode>
                  </dgm:else>
                </dgm:choose>
              </dgm:forEach>
              <dgm:layoutNode name="hierRoot2">
                <dgm:layoutNode name="rootComposite">
                  <dgm:alg type="composite"/>
                  <dgm:shape xmlns:r="http://schemas.openxmlformats.org/officeDocument/2006/relationships" r:blip="">
                    <dgm:adjLst/>
                  </dgm:shape>
                  <dgm:layoutNode name="rootText">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dgm:layoutNode name="hierChild4">
                  <dgm:shape xmlns:r="http://schemas.openxmlformats.org/officeDocument/2006/relationships" r:blip="">
                    <dgm:adjLst/>
                  </dgm:shape>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presOf/>
                  <dgm:constrLst/>
                  <dgm:ruleLst/>
                  <dgm:forEach name="Name102" ref="rep2a"/>
                </dgm:layoutNode>
                <dgm:layoutNode name="hierChild5">
                  <dgm:shape xmlns:r="http://schemas.openxmlformats.org/officeDocument/2006/relationships" r:blip="">
                    <dgm:adjLst/>
                  </dgm:shape>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presOf/>
                  <dgm:constrLst/>
                  <dgm:ruleLst/>
                  <dgm:forEach name="Name106" ref="rep2b"/>
                </dgm:layoutNode>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dgm:forEach>
          </dgm:layoutNode>
          <dgm:layoutNode name="hierChild3">
            <dgm:shape xmlns:r="http://schemas.openxmlformats.org/officeDocument/2006/relationships" r:blip="">
              <dgm:adjLst/>
            </dgm:shape>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layoutNode name="rootComposite3">
                  <dgm:alg type="composite"/>
                  <dgm:shape xmlns:r="http://schemas.openxmlformats.org/officeDocument/2006/relationships" r:blip="">
                    <dgm:adjLst/>
                  </dgm:shape>
                  <dgm:layoutNode name="rootText3">
                    <dgm:alg type="tx"/>
                    <dgm:shape xmlns:r="http://schemas.openxmlformats.org/officeDocument/2006/relationships" type="rect" r:blip="">
                      <dgm:adjLst/>
                    </dgm:shape>
                    <dgm:varLst>
                      <dgm:chPref val="3"/>
                    </dgm:varLst>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dgm:layoutNode name="hierChild6">
                  <dgm:shape xmlns:r="http://schemas.openxmlformats.org/officeDocument/2006/relationships" r:blip="">
                    <dgm:adjLst/>
                  </dgm:shape>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presOf/>
                  <dgm:constrLst/>
                  <dgm:ruleLst/>
                  <dgm:forEach name="Name143" ref="rep2a"/>
                </dgm:layoutNode>
                <dgm:layoutNode name="hierChild7">
                  <dgm:shape xmlns:r="http://schemas.openxmlformats.org/officeDocument/2006/relationships" r:blip="">
                    <dgm:adjLst/>
                  </dgm:shape>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presOf/>
                  <dgm:constrLst/>
                  <dgm:ruleLst/>
                  <dgm:forEach name="Name147" ref="rep2b"/>
                </dgm:layoutNode>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dgm:forEach>
          </dgm:layoutNode>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8E3649C2-B49E-44FA-A76B-4806BA97ED9C}" type="datetimeFigureOut">
              <a:rPr lang="en-US" smtClean="0"/>
              <a:t>25-Mar-22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1724094-6075-4C86-AAEB-658469B90B19}" type="slidenum">
              <a:rPr lang="en-US" smtClean="0"/>
              <a:t>‹#›</a:t>
            </a:fld>
            <a:endParaRPr lang="en-US"/>
          </a:p>
        </p:txBody>
      </p:sp>
    </p:spTree>
    <p:extLst>
      <p:ext uri="{BB962C8B-B14F-4D97-AF65-F5344CB8AC3E}">
        <p14:creationId xmlns:p14="http://schemas.microsoft.com/office/powerpoint/2010/main" val="1521399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Products are marketed to teenagers and young adults in their twenties. The firm will be established in London, England, in </a:t>
            </a:r>
            <a:r>
              <a:rPr lang="en-GB" altLang="en-GB" dirty="0"/>
              <a:t>Balkan </a:t>
            </a:r>
            <a:r>
              <a:rPr lang="en-GB" altLang="en-GB" sz="1200" kern="1200" dirty="0">
                <a:solidFill>
                  <a:schemeClr val="tx1"/>
                </a:solidFill>
                <a:effectLst/>
                <a:latin typeface="+mn-lt"/>
                <a:ea typeface="+mn-ea"/>
                <a:cs typeface="+mn-cs"/>
              </a:rPr>
              <a:t>pastries and baked goods. It has set several objectives to boost sales and get a more significant part of the market. It's also expected that the market will continue to grow in the next several years. In addition, the market is incredibly crowded and competitive. Competitors are well-known in the marketplace. On the other hand, the company will be able to provide a wide variety of products at a lower price, which will give it an advantage. Given the current state of the industry and the strength of the firm, the demand for </a:t>
            </a:r>
            <a:r>
              <a:rPr lang="en-GB" altLang="en-GB" dirty="0"/>
              <a:t>Balkan </a:t>
            </a:r>
            <a:r>
              <a:rPr lang="en-GB" altLang="en-GB" sz="1200" kern="1200" dirty="0">
                <a:solidFill>
                  <a:schemeClr val="tx1"/>
                </a:solidFill>
                <a:effectLst/>
                <a:latin typeface="+mn-lt"/>
                <a:ea typeface="+mn-ea"/>
                <a:cs typeface="+mn-cs"/>
              </a:rPr>
              <a:t>cakes and pastries is expected to rise shortly. Finally, the economic analysis shows that the company will be profitable in the long term.</a:t>
            </a:r>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2</a:t>
            </a:fld>
            <a:endParaRPr lang="en-US"/>
          </a:p>
        </p:txBody>
      </p:sp>
    </p:spTree>
    <p:extLst>
      <p:ext uri="{BB962C8B-B14F-4D97-AF65-F5344CB8AC3E}">
        <p14:creationId xmlns:p14="http://schemas.microsoft.com/office/powerpoint/2010/main" val="1778497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Without question, the bakeries industry is thriving more than it ever has previously in our day and age. Almost every corner in a metropolis has at least one patisserie or cafe, and that isn't saying much. </a:t>
            </a:r>
            <a:r>
              <a:rPr lang="en-US" dirty="0"/>
              <a:t>Balkan </a:t>
            </a:r>
            <a:r>
              <a:rPr lang="en-US" sz="1200" kern="1200" dirty="0">
                <a:solidFill>
                  <a:schemeClr val="tx1"/>
                </a:solidFill>
                <a:effectLst/>
                <a:latin typeface="+mn-lt"/>
                <a:ea typeface="+mn-ea"/>
                <a:cs typeface="+mn-cs"/>
              </a:rPr>
              <a:t>Cakes and bakes is a bakery business that aims to satisfy the need for bakery products around the locality (Abdullah Saif, 2015). It is situated at 35 Jesmond Rd, in </a:t>
            </a:r>
            <a:r>
              <a:rPr lang="en-US" sz="1200" kern="1200" dirty="0" err="1">
                <a:solidFill>
                  <a:schemeClr val="tx1"/>
                </a:solidFill>
                <a:effectLst/>
                <a:latin typeface="+mn-lt"/>
                <a:ea typeface="+mn-ea"/>
                <a:cs typeface="+mn-cs"/>
              </a:rPr>
              <a:t>Kilndown</a:t>
            </a:r>
            <a:r>
              <a:rPr lang="en-US" sz="1200" kern="1200" dirty="0">
                <a:solidFill>
                  <a:schemeClr val="tx1"/>
                </a:solidFill>
                <a:effectLst/>
                <a:latin typeface="+mn-lt"/>
                <a:ea typeface="+mn-ea"/>
                <a:cs typeface="+mn-cs"/>
              </a:rPr>
              <a:t> City, London. Traditional </a:t>
            </a:r>
            <a:r>
              <a:rPr lang="en-US" dirty="0"/>
              <a:t>Balkan </a:t>
            </a:r>
            <a:r>
              <a:rPr lang="en-US" sz="1200" kern="1200" dirty="0">
                <a:solidFill>
                  <a:schemeClr val="tx1"/>
                </a:solidFill>
                <a:effectLst/>
                <a:latin typeface="+mn-lt"/>
                <a:ea typeface="+mn-ea"/>
                <a:cs typeface="+mn-cs"/>
              </a:rPr>
              <a:t>baking techniques create their bakery delicacies, lovingly crafted by hand. Great coffee is like a well-timed gift. They are planning to focus on their product development activities, and regularly they are trying to provide their customer with a better experience. As a young company, we all shared the goal of opening a bakery. Our inventiveness and desire to work in the baking sector were the driving forces behind our decision to create a bakery. One of our parents ran a bakery in the past, but it had to close for various reasons. The team members have always had a sweet craving. After that, the individual desired to create his own bread business to resurrect their parents' beloved goal. Additionally, we've looked into the state's interest in bakery items and have predicted that it would be substantial. As a result, starting this firm will be feasible and exciting.</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3</a:t>
            </a:fld>
            <a:endParaRPr lang="en-US"/>
          </a:p>
        </p:txBody>
      </p:sp>
    </p:spTree>
    <p:extLst>
      <p:ext uri="{BB962C8B-B14F-4D97-AF65-F5344CB8AC3E}">
        <p14:creationId xmlns:p14="http://schemas.microsoft.com/office/powerpoint/2010/main" val="223884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b="1" kern="1200" dirty="0">
                <a:solidFill>
                  <a:schemeClr val="tx1"/>
                </a:solidFill>
                <a:effectLst/>
                <a:latin typeface="+mn-lt"/>
                <a:ea typeface="+mn-ea"/>
                <a:cs typeface="+mn-cs"/>
              </a:rPr>
              <a:t>Theme cake</a:t>
            </a:r>
            <a:r>
              <a:rPr lang="en-GB" altLang="en-GB" sz="1200" kern="1200" dirty="0">
                <a:solidFill>
                  <a:schemeClr val="tx1"/>
                </a:solidFill>
                <a:effectLst/>
                <a:latin typeface="+mn-lt"/>
                <a:ea typeface="+mn-ea"/>
                <a:cs typeface="+mn-cs"/>
              </a:rPr>
              <a:t>: The market for theme cakes is relatively high throughout the United Kingdom. As a result, we're focusing our efforts on offering a wide range of themed cakes crafted by cake experts. Our shop will include shark-themed cakes, doll-themed cakes, edible engraved cakes, and more.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Bread and buns</a:t>
            </a:r>
            <a:r>
              <a:rPr lang="en-GB" altLang="en-GB" sz="1200" kern="1200" dirty="0">
                <a:solidFill>
                  <a:schemeClr val="tx1"/>
                </a:solidFill>
                <a:effectLst/>
                <a:latin typeface="+mn-lt"/>
                <a:ea typeface="+mn-ea"/>
                <a:cs typeface="+mn-cs"/>
              </a:rPr>
              <a:t>: Most individuals in our chosen area rely on bread to have their first meal of the day. Red loaf and gluten-free bread are in increasing demand in the United States. Customers will choose from various bread and buns to attract this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Rolls</a:t>
            </a:r>
            <a:r>
              <a:rPr lang="en-GB" altLang="en-GB" sz="1200" kern="1200" dirty="0">
                <a:solidFill>
                  <a:schemeClr val="tx1"/>
                </a:solidFill>
                <a:effectLst/>
                <a:latin typeface="+mn-lt"/>
                <a:ea typeface="+mn-ea"/>
                <a:cs typeface="+mn-cs"/>
              </a:rPr>
              <a:t>: There are a lot of kindergartens and </a:t>
            </a:r>
            <a:r>
              <a:rPr lang="en-GB" altLang="en-GB" sz="1200" kern="1200" dirty="0" err="1">
                <a:solidFill>
                  <a:schemeClr val="tx1"/>
                </a:solidFill>
                <a:effectLst/>
                <a:latin typeface="+mn-lt"/>
                <a:ea typeface="+mn-ea"/>
                <a:cs typeface="+mn-cs"/>
              </a:rPr>
              <a:t>daycare</a:t>
            </a:r>
            <a:r>
              <a:rPr lang="en-GB" altLang="en-GB" sz="1200" kern="1200" dirty="0">
                <a:solidFill>
                  <a:schemeClr val="tx1"/>
                </a:solidFill>
                <a:effectLst/>
                <a:latin typeface="+mn-lt"/>
                <a:ea typeface="+mn-ea"/>
                <a:cs typeface="+mn-cs"/>
              </a:rPr>
              <a:t> facilities in the area, so we'll have a variety of cinnamon rolls, custard rolls, and chicken rolls on hand to satisfy the needs of our small clientele.</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Biscuits:</a:t>
            </a:r>
            <a:r>
              <a:rPr lang="en-GB" altLang="en-GB" sz="1200" kern="1200" dirty="0">
                <a:solidFill>
                  <a:schemeClr val="tx1"/>
                </a:solidFill>
                <a:effectLst/>
                <a:latin typeface="+mn-lt"/>
                <a:ea typeface="+mn-ea"/>
                <a:cs typeface="+mn-cs"/>
              </a:rPr>
              <a:t> As a bakery, supplying biscuits to customers is necessary. A variety of sugar-free, fruit and nut-filled biscuits and cookie varieties will be provided to the consumer.</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Pound cakes</a:t>
            </a:r>
            <a:r>
              <a:rPr lang="en-GB" altLang="en-GB" sz="1200" kern="1200" dirty="0">
                <a:solidFill>
                  <a:schemeClr val="tx1"/>
                </a:solidFill>
                <a:effectLst/>
                <a:latin typeface="+mn-lt"/>
                <a:ea typeface="+mn-ea"/>
                <a:cs typeface="+mn-cs"/>
              </a:rPr>
              <a:t>: People who want to eat cake but don't want to spend much money on a pound cake, fruit cake, or cupcake may get their fix here. There are pound cakes, fruit pound cakes, and cupcakes to choose from.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Cheesecakes:</a:t>
            </a:r>
            <a:r>
              <a:rPr lang="en-GB" altLang="en-GB" sz="1200" kern="1200" dirty="0">
                <a:solidFill>
                  <a:schemeClr val="tx1"/>
                </a:solidFill>
                <a:effectLst/>
                <a:latin typeface="+mn-lt"/>
                <a:ea typeface="+mn-ea"/>
                <a:cs typeface="+mn-cs"/>
              </a:rPr>
              <a:t> The popularity of cheesecakes is rising. We'll do all we can to accommodate requests for cheesecake and fresh berries gel toppings. They have complete creative control over every facet of the project.</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As for patties and </a:t>
            </a:r>
            <a:r>
              <a:rPr lang="en-GB" altLang="en-GB" sz="1200" kern="1200" dirty="0" err="1">
                <a:solidFill>
                  <a:schemeClr val="tx1"/>
                </a:solidFill>
                <a:effectLst/>
                <a:latin typeface="+mn-lt"/>
                <a:ea typeface="+mn-ea"/>
                <a:cs typeface="+mn-cs"/>
              </a:rPr>
              <a:t>savories</a:t>
            </a:r>
            <a:r>
              <a:rPr lang="en-GB" altLang="en-GB" sz="1200" kern="1200" dirty="0">
                <a:solidFill>
                  <a:schemeClr val="tx1"/>
                </a:solidFill>
                <a:effectLst/>
                <a:latin typeface="+mn-lt"/>
                <a:ea typeface="+mn-ea"/>
                <a:cs typeface="+mn-cs"/>
              </a:rPr>
              <a:t>, we'll be happy to offer both for our valued clients. Our menu will include cakes, pies, tiny pizzas, mini buns, and more.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4</a:t>
            </a:fld>
            <a:endParaRPr lang="en-US"/>
          </a:p>
        </p:txBody>
      </p:sp>
    </p:spTree>
    <p:extLst>
      <p:ext uri="{BB962C8B-B14F-4D97-AF65-F5344CB8AC3E}">
        <p14:creationId xmlns:p14="http://schemas.microsoft.com/office/powerpoint/2010/main" val="1020113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As previously indicated, the company's offerings are primarily aimed at young people and middle-aged professionals. London and the surrounding areas will be served with </a:t>
            </a:r>
            <a:r>
              <a:rPr lang="en-US" dirty="0"/>
              <a:t>Balkan</a:t>
            </a:r>
            <a:r>
              <a:rPr lang="en-GB" altLang="en-GB" dirty="0"/>
              <a:t> </a:t>
            </a:r>
            <a:r>
              <a:rPr lang="en-GB" altLang="en-GB" sz="1200" kern="1200" dirty="0">
                <a:solidFill>
                  <a:schemeClr val="tx1"/>
                </a:solidFill>
                <a:effectLst/>
                <a:latin typeface="+mn-lt"/>
                <a:ea typeface="+mn-ea"/>
                <a:cs typeface="+mn-cs"/>
              </a:rPr>
              <a:t>pastries and baked goods (Ciftci &amp; Darrough, 2015). Customers of the</a:t>
            </a:r>
            <a:r>
              <a:rPr lang="en-GB" altLang="en-GB" sz="1200" kern="1200" baseline="0" dirty="0">
                <a:solidFill>
                  <a:schemeClr val="tx1"/>
                </a:solidFill>
                <a:effectLst/>
                <a:latin typeface="+mn-lt"/>
                <a:ea typeface="+mn-ea"/>
                <a:cs typeface="+mn-cs"/>
              </a:rPr>
              <a:t> area </a:t>
            </a:r>
            <a:r>
              <a:rPr lang="en-GB" altLang="en-GB" sz="1200" kern="1200" dirty="0">
                <a:solidFill>
                  <a:schemeClr val="tx1"/>
                </a:solidFill>
                <a:effectLst/>
                <a:latin typeface="+mn-lt"/>
                <a:ea typeface="+mn-ea"/>
                <a:cs typeface="+mn-cs"/>
              </a:rPr>
              <a:t>can afford to purchase such products since they are well-to-do. If</a:t>
            </a:r>
            <a:r>
              <a:rPr lang="en-GB" altLang="en-GB" sz="1200" kern="1200" baseline="0" dirty="0">
                <a:solidFill>
                  <a:schemeClr val="tx1"/>
                </a:solidFill>
                <a:effectLst/>
                <a:latin typeface="+mn-lt"/>
                <a:ea typeface="+mn-ea"/>
                <a:cs typeface="+mn-cs"/>
              </a:rPr>
              <a:t> the business is</a:t>
            </a:r>
            <a:r>
              <a:rPr lang="en-GB" altLang="en-GB" dirty="0"/>
              <a:t> </a:t>
            </a:r>
            <a:r>
              <a:rPr lang="en-GB" altLang="en-GB" sz="1200" kern="1200" dirty="0">
                <a:solidFill>
                  <a:schemeClr val="tx1"/>
                </a:solidFill>
                <a:effectLst/>
                <a:latin typeface="+mn-lt"/>
                <a:ea typeface="+mn-ea"/>
                <a:cs typeface="+mn-cs"/>
              </a:rPr>
              <a:t> wondering how much money the bread industry in the United Kingdom is worth 3.9 billion dollars, then you're not alone. Organizations must first do a market study of </a:t>
            </a:r>
            <a:r>
              <a:rPr lang="en-US" dirty="0"/>
              <a:t>Balkan</a:t>
            </a:r>
            <a:r>
              <a:rPr lang="en-GB" altLang="en-GB" dirty="0"/>
              <a:t>'s</a:t>
            </a:r>
            <a:r>
              <a:rPr lang="en-GB" altLang="en-GB" sz="1200" kern="1200" dirty="0">
                <a:solidFill>
                  <a:schemeClr val="tx1"/>
                </a:solidFill>
                <a:effectLst/>
                <a:latin typeface="+mn-lt"/>
                <a:ea typeface="+mn-ea"/>
                <a:cs typeface="+mn-cs"/>
              </a:rPr>
              <a:t> cake and bakery market to satisfy local demand and open a viable storefront for </a:t>
            </a:r>
            <a:r>
              <a:rPr lang="en-US" dirty="0"/>
              <a:t>Balkan</a:t>
            </a:r>
            <a:r>
              <a:rPr lang="en-GB" altLang="en-GB" dirty="0"/>
              <a:t> </a:t>
            </a:r>
            <a:r>
              <a:rPr lang="en-GB" altLang="en-GB" sz="1200" kern="1200" dirty="0">
                <a:solidFill>
                  <a:schemeClr val="tx1"/>
                </a:solidFill>
                <a:effectLst/>
                <a:latin typeface="+mn-lt"/>
                <a:ea typeface="+mn-ea"/>
                <a:cs typeface="+mn-cs"/>
              </a:rPr>
              <a:t>cakes and baked goods.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5</a:t>
            </a:fld>
            <a:endParaRPr lang="en-US"/>
          </a:p>
        </p:txBody>
      </p:sp>
    </p:spTree>
    <p:extLst>
      <p:ext uri="{BB962C8B-B14F-4D97-AF65-F5344CB8AC3E}">
        <p14:creationId xmlns:p14="http://schemas.microsoft.com/office/powerpoint/2010/main" val="1758789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US" sz="1200" kern="1200" dirty="0">
                <a:solidFill>
                  <a:schemeClr val="tx1"/>
                </a:solidFill>
                <a:effectLst/>
                <a:latin typeface="+mn-lt"/>
                <a:ea typeface="+mn-ea"/>
                <a:cs typeface="+mn-cs"/>
              </a:rPr>
              <a:t>If people are looking for a bespoke or gluten-free cake, plenty of other bakeries in the area can meet their needs. They have a few hard-to-get consumers and visitors. </a:t>
            </a:r>
            <a:r>
              <a:rPr lang="en-US" dirty="0"/>
              <a:t>Balkan </a:t>
            </a:r>
            <a:r>
              <a:rPr lang="en-US" sz="1200" kern="1200" dirty="0">
                <a:solidFill>
                  <a:schemeClr val="tx1"/>
                </a:solidFill>
                <a:effectLst/>
                <a:latin typeface="+mn-lt"/>
                <a:ea typeface="+mn-ea"/>
                <a:cs typeface="+mn-cs"/>
              </a:rPr>
              <a:t>cakes and baked goods have a distinct flavor that sets them apart from the rest of the world's offerings. People who are on a strict diet, have adolescents with obesity or diabetes, or are vegan are among those who have specific dietary requirements that need to be met by the bakery (</a:t>
            </a:r>
            <a:r>
              <a:rPr lang="en-GB" altLang="en-GB" sz="1200" kern="1200" dirty="0">
                <a:solidFill>
                  <a:schemeClr val="tx1"/>
                </a:solidFill>
                <a:effectLst/>
                <a:latin typeface="+mn-lt"/>
                <a:ea typeface="+mn-ea"/>
                <a:cs typeface="+mn-cs"/>
              </a:rPr>
              <a:t>Cohen, 2016)</a:t>
            </a:r>
            <a:r>
              <a:rPr lang="en-US" sz="1200" kern="1200" dirty="0">
                <a:solidFill>
                  <a:schemeClr val="tx1"/>
                </a:solidFill>
                <a:effectLst/>
                <a:latin typeface="+mn-lt"/>
                <a:ea typeface="+mn-ea"/>
                <a:cs typeface="+mn-cs"/>
              </a:rPr>
              <a:t>. These two bakeries don't have much room for personalization. Nordic Bakery and Jacob the Angel are </a:t>
            </a:r>
            <a:r>
              <a:rPr lang="en-US" dirty="0"/>
              <a:t>Balkan </a:t>
            </a:r>
            <a:r>
              <a:rPr lang="en-US" sz="1200" kern="1200" dirty="0">
                <a:solidFill>
                  <a:schemeClr val="tx1"/>
                </a:solidFill>
                <a:effectLst/>
                <a:latin typeface="+mn-lt"/>
                <a:ea typeface="+mn-ea"/>
                <a:cs typeface="+mn-cs"/>
              </a:rPr>
              <a:t>Cakes &amp; Bakes' main competitors in the market. This type of meal is popular among professionals in their twenties and thirties. Whenever there is a get-together, this cuisine is frequently served.</a:t>
            </a: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6</a:t>
            </a:fld>
            <a:endParaRPr lang="en-US"/>
          </a:p>
        </p:txBody>
      </p:sp>
    </p:spTree>
    <p:extLst>
      <p:ext uri="{BB962C8B-B14F-4D97-AF65-F5344CB8AC3E}">
        <p14:creationId xmlns:p14="http://schemas.microsoft.com/office/powerpoint/2010/main" val="70792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7</a:t>
            </a:fld>
            <a:endParaRPr lang="en-US"/>
          </a:p>
        </p:txBody>
      </p:sp>
    </p:spTree>
    <p:extLst>
      <p:ext uri="{BB962C8B-B14F-4D97-AF65-F5344CB8AC3E}">
        <p14:creationId xmlns:p14="http://schemas.microsoft.com/office/powerpoint/2010/main" val="3909497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sz="1200" kern="1200" dirty="0">
                <a:solidFill>
                  <a:schemeClr val="tx1"/>
                </a:solidFill>
                <a:effectLst/>
                <a:latin typeface="+mn-lt"/>
                <a:ea typeface="+mn-ea"/>
                <a:cs typeface="+mn-cs"/>
              </a:rPr>
              <a:t>When it comes to industry changes over time, PESTEL research focuses on external variables.</a:t>
            </a:r>
          </a:p>
          <a:p>
            <a:br>
              <a:rPr lang="en-US" sz="1200" kern="1200" dirty="0">
                <a:effectLst/>
                <a:cs typeface="+mn-lt"/>
              </a:rPr>
            </a:br>
            <a:r>
              <a:rPr lang="en-US" sz="1200" b="1" kern="1200" dirty="0">
                <a:solidFill>
                  <a:schemeClr val="tx1"/>
                </a:solidFill>
                <a:effectLst/>
                <a:latin typeface="+mn-lt"/>
                <a:ea typeface="+mn-ea"/>
                <a:cs typeface="+mn-cs"/>
              </a:rPr>
              <a:t>Political: </a:t>
            </a:r>
            <a:r>
              <a:rPr lang="en-US" sz="1200" kern="1200" dirty="0">
                <a:solidFill>
                  <a:schemeClr val="tx1"/>
                </a:solidFill>
                <a:effectLst/>
                <a:latin typeface="+mn-lt"/>
                <a:ea typeface="+mn-ea"/>
                <a:cs typeface="+mn-cs"/>
              </a:rPr>
              <a:t>The new administration in the United Kingdom focuses on rebuilding the economy, which includes revitalizing the industrial sector. An advantage of the UK coalition government's decision to implement a low-carbon economy is that it recognizes the importance of production. In a move to save the economy, the political climate favors industrial businesses such as food-producing firms like </a:t>
            </a:r>
            <a:r>
              <a:rPr lang="en-US" dirty="0"/>
              <a:t>Balkan </a:t>
            </a:r>
            <a:r>
              <a:rPr lang="en-US" sz="1200" kern="1200" dirty="0">
                <a:solidFill>
                  <a:schemeClr val="tx1"/>
                </a:solidFill>
                <a:effectLst/>
                <a:latin typeface="+mn-lt"/>
                <a:ea typeface="+mn-ea"/>
                <a:cs typeface="+mn-cs"/>
              </a:rPr>
              <a:t>Cakes &amp; Bakes.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Economical: </a:t>
            </a:r>
            <a:r>
              <a:rPr lang="en-US" sz="1200" kern="1200" dirty="0">
                <a:solidFill>
                  <a:schemeClr val="tx1"/>
                </a:solidFill>
                <a:effectLst/>
                <a:latin typeface="+mn-lt"/>
                <a:ea typeface="+mn-ea"/>
                <a:cs typeface="+mn-cs"/>
              </a:rPr>
              <a:t>Weakening regard for such enterprises has put </a:t>
            </a:r>
            <a:r>
              <a:rPr lang="en-US" dirty="0"/>
              <a:t>Balkan </a:t>
            </a:r>
            <a:r>
              <a:rPr lang="en-US" sz="1200" kern="1200" dirty="0">
                <a:solidFill>
                  <a:schemeClr val="tx1"/>
                </a:solidFill>
                <a:effectLst/>
                <a:latin typeface="+mn-lt"/>
                <a:ea typeface="+mn-ea"/>
                <a:cs typeface="+mn-cs"/>
              </a:rPr>
              <a:t>Cake &amp; Bakes at risk in the United Kingdom. The UK prioritizes the insurance, commercial, and banking sectors since they generate a large portion of the country's gross domestic product (</a:t>
            </a:r>
            <a:r>
              <a:rPr lang="en-GB" altLang="en-GB" sz="1200" kern="1200" dirty="0">
                <a:solidFill>
                  <a:schemeClr val="tx1"/>
                </a:solidFill>
                <a:effectLst/>
                <a:latin typeface="+mn-lt"/>
                <a:ea typeface="+mn-ea"/>
                <a:cs typeface="+mn-cs"/>
              </a:rPr>
              <a:t>Longenecker, 2015)</a:t>
            </a:r>
            <a:r>
              <a:rPr lang="en-US" sz="1200" kern="1200" dirty="0">
                <a:solidFill>
                  <a:schemeClr val="tx1"/>
                </a:solidFill>
                <a:effectLst/>
                <a:latin typeface="+mn-lt"/>
                <a:ea typeface="+mn-ea"/>
                <a:cs typeface="+mn-cs"/>
              </a:rPr>
              <a:t>. There has been a steady drop in the </a:t>
            </a:r>
            <a:r>
              <a:rPr lang="en-US" dirty="0"/>
              <a:t>Balkan </a:t>
            </a:r>
            <a:r>
              <a:rPr lang="en-US" sz="1200" kern="1200" dirty="0">
                <a:solidFill>
                  <a:schemeClr val="tx1"/>
                </a:solidFill>
                <a:effectLst/>
                <a:latin typeface="+mn-lt"/>
                <a:ea typeface="+mn-ea"/>
                <a:cs typeface="+mn-cs"/>
              </a:rPr>
              <a:t>Cake &amp; Bake Company due to the global economic slump, and the administration has just recently begun attempting to restore financial stability.</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Social: </a:t>
            </a:r>
            <a:r>
              <a:rPr lang="en-US" sz="1200" kern="1200" dirty="0">
                <a:solidFill>
                  <a:schemeClr val="tx1"/>
                </a:solidFill>
                <a:effectLst/>
                <a:latin typeface="+mn-lt"/>
                <a:ea typeface="+mn-ea"/>
                <a:cs typeface="+mn-cs"/>
              </a:rPr>
              <a:t>The UK's food production industry has seen a slew of societal changes during the past several decades. A growing number of consumers are paying attention to things like nutritional value and health benefits, so the firm makes sure that its goods satisfy those standards (</a:t>
            </a:r>
            <a:r>
              <a:rPr lang="en-GB" altLang="en-GB" sz="1200" kern="1200" dirty="0">
                <a:solidFill>
                  <a:schemeClr val="tx1"/>
                </a:solidFill>
                <a:effectLst/>
                <a:latin typeface="+mn-lt"/>
                <a:ea typeface="+mn-ea"/>
                <a:cs typeface="+mn-cs"/>
              </a:rPr>
              <a:t>Mohapatra &amp; Das, 2021)</a:t>
            </a:r>
            <a:r>
              <a:rPr lang="en-US" sz="1200" kern="1200" dirty="0">
                <a:solidFill>
                  <a:schemeClr val="tx1"/>
                </a:solidFill>
                <a:effectLst/>
                <a:latin typeface="+mn-lt"/>
                <a:ea typeface="+mn-ea"/>
                <a:cs typeface="+mn-cs"/>
              </a:rPr>
              <a:t>. As a result, the firm has added juices and chicken items to its menu to meet the needs of its clients.</a:t>
            </a:r>
          </a:p>
          <a:p>
            <a:r>
              <a:rPr lang="en-US" sz="1200" b="1" kern="1200" dirty="0">
                <a:solidFill>
                  <a:schemeClr val="tx1"/>
                </a:solidFill>
                <a:effectLst/>
                <a:latin typeface="+mn-lt"/>
                <a:ea typeface="+mn-ea"/>
                <a:cs typeface="+mn-cs"/>
              </a:rPr>
              <a:t>Technological: </a:t>
            </a:r>
            <a:r>
              <a:rPr lang="en-US" sz="1200" kern="1200" dirty="0">
                <a:solidFill>
                  <a:schemeClr val="tx1"/>
                </a:solidFill>
                <a:effectLst/>
                <a:latin typeface="+mn-lt"/>
                <a:ea typeface="+mn-ea"/>
                <a:cs typeface="+mn-cs"/>
              </a:rPr>
              <a:t>Fortunately, technical advancements in global transportation infrastructure have allowed the </a:t>
            </a:r>
            <a:r>
              <a:rPr lang="en-US" dirty="0"/>
              <a:t>Balkan Cakes</a:t>
            </a:r>
            <a:r>
              <a:rPr lang="en-US" sz="1200" kern="1200" dirty="0">
                <a:solidFill>
                  <a:schemeClr val="tx1"/>
                </a:solidFill>
                <a:effectLst/>
                <a:latin typeface="+mn-lt"/>
                <a:ea typeface="+mn-ea"/>
                <a:cs typeface="+mn-cs"/>
              </a:rPr>
              <a:t> &amp; Bakes to expand their reach and offer their products internationally. As a result, the company's customer base has grown due to technological advancements</a:t>
            </a:r>
            <a:r>
              <a:rPr lang="en-US" sz="1200" b="1"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a:t>
            </a:r>
            <a:r>
              <a:rPr lang="en-US" sz="1200" kern="1200" dirty="0">
                <a:solidFill>
                  <a:schemeClr val="tx1"/>
                </a:solidFill>
                <a:effectLst/>
                <a:latin typeface="+mn-lt"/>
                <a:ea typeface="+mn-ea"/>
                <a:cs typeface="+mn-cs"/>
              </a:rPr>
              <a:t>When it comes to fulfilling their responsibilities, </a:t>
            </a:r>
            <a:r>
              <a:rPr lang="en-US" dirty="0"/>
              <a:t>Balkan </a:t>
            </a:r>
            <a:r>
              <a:rPr lang="en-US" sz="1200" kern="1200" dirty="0">
                <a:solidFill>
                  <a:schemeClr val="tx1"/>
                </a:solidFill>
                <a:effectLst/>
                <a:latin typeface="+mn-lt"/>
                <a:ea typeface="+mn-ea"/>
                <a:cs typeface="+mn-cs"/>
              </a:rPr>
              <a:t>Cakes &amp; Bakes acts ethically and responsibly. According to UK legislation on producing products, this is accomplished through financial regulation and standards. Thus, the organization assures that it minimizes its environmental impact and reduces manufacturing waste by using renewable resources.</a:t>
            </a:r>
            <a:endParaRPr lang="en-US" sz="1200" kern="1200" dirty="0">
              <a:solidFill>
                <a:schemeClr val="tx1"/>
              </a:solidFill>
              <a:effectLst/>
              <a:latin typeface="+mn-lt"/>
              <a:cs typeface="Calibri"/>
            </a:endParaRPr>
          </a:p>
          <a:p>
            <a:r>
              <a:rPr lang="en-US" sz="1200" b="1" kern="1200" dirty="0">
                <a:solidFill>
                  <a:schemeClr val="tx1"/>
                </a:solidFill>
                <a:effectLst/>
                <a:latin typeface="+mn-lt"/>
                <a:ea typeface="+mn-ea"/>
                <a:cs typeface="+mn-cs"/>
              </a:rPr>
              <a:t>Legal: </a:t>
            </a:r>
            <a:r>
              <a:rPr lang="en-US" sz="1200" kern="1200" dirty="0">
                <a:solidFill>
                  <a:schemeClr val="tx1"/>
                </a:solidFill>
                <a:effectLst/>
                <a:latin typeface="+mn-lt"/>
                <a:ea typeface="+mn-ea"/>
                <a:cs typeface="+mn-cs"/>
              </a:rPr>
              <a:t>The Code of Practice set by the Food Retailing Commission has had a significant impact on </a:t>
            </a:r>
            <a:r>
              <a:rPr lang="en-US" dirty="0"/>
              <a:t>Balkan </a:t>
            </a:r>
            <a:r>
              <a:rPr lang="en-US" sz="1200" kern="1200" dirty="0">
                <a:solidFill>
                  <a:schemeClr val="tx1"/>
                </a:solidFill>
                <a:effectLst/>
                <a:latin typeface="+mn-lt"/>
                <a:ea typeface="+mn-ea"/>
                <a:cs typeface="+mn-cs"/>
              </a:rPr>
              <a:t>Cakes &amp; Bakes, as have other government laws. Because of this code, the system was reworked entirely, which affected the final product. The government has also implemented dominance policies, which affect the availability of raw materials, influencing the industrial process.</a:t>
            </a:r>
            <a:endParaRPr lang="en-US" sz="1200" kern="1200" dirty="0">
              <a:solidFill>
                <a:schemeClr val="tx1"/>
              </a:solidFill>
              <a:effectLst/>
              <a:latin typeface="+mn-lt"/>
              <a:cs typeface="Calibri"/>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8</a:t>
            </a:fld>
            <a:endParaRPr lang="en-US"/>
          </a:p>
        </p:txBody>
      </p:sp>
    </p:spTree>
    <p:extLst>
      <p:ext uri="{BB962C8B-B14F-4D97-AF65-F5344CB8AC3E}">
        <p14:creationId xmlns:p14="http://schemas.microsoft.com/office/powerpoint/2010/main" val="146034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defRPr/>
            </a:pPr>
            <a:r>
              <a:rPr lang="en-GB" altLang="en-GB" sz="1200" kern="1200" dirty="0">
                <a:solidFill>
                  <a:schemeClr val="tx1"/>
                </a:solidFill>
                <a:effectLst/>
                <a:latin typeface="+mn-lt"/>
                <a:ea typeface="+mn-ea"/>
                <a:cs typeface="+mn-cs"/>
              </a:rPr>
              <a:t>Because pastry shops in </a:t>
            </a:r>
            <a:r>
              <a:rPr lang="en-GB" altLang="en-GB" dirty="0"/>
              <a:t>Balkan country</a:t>
            </a:r>
            <a:r>
              <a:rPr lang="en-GB" altLang="en-GB" sz="1200" kern="1200" dirty="0">
                <a:solidFill>
                  <a:schemeClr val="tx1"/>
                </a:solidFill>
                <a:effectLst/>
                <a:latin typeface="+mn-lt"/>
                <a:ea typeface="+mn-ea"/>
                <a:cs typeface="+mn-cs"/>
              </a:rPr>
              <a:t> specialize in </a:t>
            </a:r>
            <a:r>
              <a:rPr lang="en-US" dirty="0"/>
              <a:t>Balkan</a:t>
            </a:r>
            <a:r>
              <a:rPr lang="en-GB" altLang="en-GB" dirty="0"/>
              <a:t> </a:t>
            </a:r>
            <a:r>
              <a:rPr lang="en-GB" altLang="en-GB" sz="1200" kern="1200" dirty="0">
                <a:solidFill>
                  <a:schemeClr val="tx1"/>
                </a:solidFill>
                <a:effectLst/>
                <a:latin typeface="+mn-lt"/>
                <a:ea typeface="+mn-ea"/>
                <a:cs typeface="+mn-cs"/>
              </a:rPr>
              <a:t>cakes and bakes, this product will appeal to a wide range of consumers. Desserts are enjoyed by people all around the world as a way to celebrate special events and brighten their days. Our primary audience will be people of all backgrounds, including toddlers, adults, and the elderly. We'll do our best to make the prices reasonable enough that everyone can afford to purchase them. In addition, the store will be close by so they can easily access it. The shop's target market is densely populated, and baked goods are highly demanded. Although there are other bakeries in the area, </a:t>
            </a:r>
            <a:r>
              <a:rPr lang="en-US" dirty="0"/>
              <a:t>Balkan</a:t>
            </a:r>
            <a:r>
              <a:rPr lang="en-GB" altLang="en-GB" dirty="0"/>
              <a:t> </a:t>
            </a:r>
            <a:r>
              <a:rPr lang="en-GB" altLang="en-GB" sz="1200" kern="1200" dirty="0">
                <a:solidFill>
                  <a:schemeClr val="tx1"/>
                </a:solidFill>
                <a:effectLst/>
                <a:latin typeface="+mn-lt"/>
                <a:ea typeface="+mn-ea"/>
                <a:cs typeface="+mn-cs"/>
              </a:rPr>
              <a:t>Bakes &amp; Cakes plans to stand apart from the crowd. There will also be a sitting area in the bakery where customers can relax while waiting for their desserts to be ready. We may assume that the business will be frequented by tourists and visitors because there are a few hotels nearby. In addition, the area is quite festive, and they frequently require cakes.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9</a:t>
            </a:fld>
            <a:endParaRPr lang="en-US"/>
          </a:p>
        </p:txBody>
      </p:sp>
    </p:spTree>
    <p:extLst>
      <p:ext uri="{BB962C8B-B14F-4D97-AF65-F5344CB8AC3E}">
        <p14:creationId xmlns:p14="http://schemas.microsoft.com/office/powerpoint/2010/main" val="293770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To spread the word about the shop's original Romanian delicacies, the firm must use some of the most popular advertising methods. Bakeries in </a:t>
            </a:r>
            <a:r>
              <a:rPr lang="en-US" dirty="0"/>
              <a:t>Balkan </a:t>
            </a:r>
            <a:r>
              <a:rPr lang="en-US" dirty="0" err="1"/>
              <a:t>iceland</a:t>
            </a:r>
            <a:r>
              <a:rPr lang="en-GB" altLang="en-GB" dirty="0"/>
              <a:t> </a:t>
            </a:r>
            <a:r>
              <a:rPr lang="en-GB" altLang="en-GB" sz="1200" kern="1200" dirty="0">
                <a:solidFill>
                  <a:schemeClr val="tx1"/>
                </a:solidFill>
                <a:effectLst/>
                <a:latin typeface="+mn-lt"/>
                <a:ea typeface="+mn-ea"/>
                <a:cs typeface="+mn-cs"/>
              </a:rPr>
              <a:t>use three key ways to contact their target clients better. Below, you'll find a list of them.</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Website:</a:t>
            </a:r>
            <a:r>
              <a:rPr lang="en-GB" altLang="en-GB" sz="1200" kern="1200" dirty="0">
                <a:solidFill>
                  <a:schemeClr val="tx1"/>
                </a:solidFill>
                <a:effectLst/>
                <a:latin typeface="+mn-lt"/>
                <a:ea typeface="+mn-ea"/>
                <a:cs typeface="+mn-cs"/>
              </a:rPr>
              <a:t> A well-designed web page will be the company's primary method to reach its customers (West, 2017). As a result, individuals will easily purchase their </a:t>
            </a:r>
            <a:r>
              <a:rPr lang="en-GB" altLang="en-GB" sz="1200" kern="1200" dirty="0" err="1">
                <a:solidFill>
                  <a:schemeClr val="tx1"/>
                </a:solidFill>
                <a:effectLst/>
                <a:latin typeface="+mn-lt"/>
                <a:ea typeface="+mn-ea"/>
                <a:cs typeface="+mn-cs"/>
              </a:rPr>
              <a:t>favorite</a:t>
            </a:r>
            <a:r>
              <a:rPr lang="en-GB" altLang="en-GB" sz="1200" kern="1200" dirty="0">
                <a:solidFill>
                  <a:schemeClr val="tx1"/>
                </a:solidFill>
                <a:effectLst/>
                <a:latin typeface="+mn-lt"/>
                <a:ea typeface="+mn-ea"/>
                <a:cs typeface="+mn-cs"/>
              </a:rPr>
              <a:t> bakery items from the internet. Online and in-store sales will play a significant role in the company's product sales. One of the most acceptable methods to advertise your brand is to take advantage of the growing demand for online shopping.</a:t>
            </a:r>
            <a:endParaRPr lang="en-US" sz="1200" kern="1200" dirty="0">
              <a:solidFill>
                <a:schemeClr val="tx1"/>
              </a:solidFill>
              <a:effectLst/>
              <a:latin typeface="+mn-lt"/>
              <a:ea typeface="+mn-ea"/>
              <a:cs typeface="+mn-cs"/>
            </a:endParaRPr>
          </a:p>
          <a:p>
            <a:r>
              <a:rPr lang="en-GB" altLang="en-GB" sz="1200" b="1" kern="1200" dirty="0">
                <a:solidFill>
                  <a:schemeClr val="tx1"/>
                </a:solidFill>
                <a:effectLst/>
                <a:latin typeface="+mn-lt"/>
                <a:ea typeface="+mn-ea"/>
                <a:cs typeface="+mn-cs"/>
              </a:rPr>
              <a:t>PR</a:t>
            </a:r>
            <a:r>
              <a:rPr lang="en-GB" altLang="en-GB" sz="1200" kern="1200" dirty="0">
                <a:solidFill>
                  <a:schemeClr val="tx1"/>
                </a:solidFill>
                <a:effectLst/>
                <a:latin typeface="+mn-lt"/>
                <a:ea typeface="+mn-ea"/>
                <a:cs typeface="+mn-cs"/>
              </a:rPr>
              <a:t>: The role of public relations (PR) in the commercial world has grown significantly. Businesses use this method to give promotional gifts to Instagram influencers and personalities so they may use them to spread the word about their brand. This makes it easier to convert the fans of such celebrities into paying clients. To gain a foothold in the market quickly, the bakery might deliver some treats to the influencer.</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Marketing activities such as current customer interactions and marketing will help the firm build a </a:t>
            </a:r>
            <a:r>
              <a:rPr lang="en-GB" altLang="en-GB" sz="1200" kern="1200" dirty="0" err="1">
                <a:solidFill>
                  <a:schemeClr val="tx1"/>
                </a:solidFill>
                <a:effectLst/>
                <a:latin typeface="+mn-lt"/>
                <a:ea typeface="+mn-ea"/>
                <a:cs typeface="+mn-cs"/>
              </a:rPr>
              <a:t>favorable</a:t>
            </a:r>
            <a:r>
              <a:rPr lang="en-GB" altLang="en-GB" sz="1200" kern="1200" dirty="0">
                <a:solidFill>
                  <a:schemeClr val="tx1"/>
                </a:solidFill>
                <a:effectLst/>
                <a:latin typeface="+mn-lt"/>
                <a:ea typeface="+mn-ea"/>
                <a:cs typeface="+mn-cs"/>
              </a:rPr>
              <a:t> brand image and consumer loyalty (Resources &amp; Tips, 2022). Brand image will undoubtedly be improved since customers will be educated about the company's beneficial attributes. As a result, consumer perceptions of and commitment to the brand improve.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10</a:t>
            </a:fld>
            <a:endParaRPr lang="en-US"/>
          </a:p>
        </p:txBody>
      </p:sp>
    </p:spTree>
    <p:extLst>
      <p:ext uri="{BB962C8B-B14F-4D97-AF65-F5344CB8AC3E}">
        <p14:creationId xmlns:p14="http://schemas.microsoft.com/office/powerpoint/2010/main" val="1750827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sz="1200" kern="1200" dirty="0">
                <a:solidFill>
                  <a:schemeClr val="tx1"/>
                </a:solidFill>
                <a:effectLst/>
                <a:latin typeface="+mn-lt"/>
                <a:ea typeface="+mn-ea"/>
                <a:cs typeface="+mn-cs"/>
              </a:rPr>
              <a:t>The management team consists of six people, including the CEO. The first member is in charge of marketing. Simultaneously, the second person in the group manages the financial department. The third management team member is in the number of human resources. The fourth and fifth management team members are in customer service and administration. A </a:t>
            </a:r>
            <a:r>
              <a:rPr lang="en-GB" altLang="en-GB" sz="1200" kern="1200" dirty="0" err="1">
                <a:solidFill>
                  <a:schemeClr val="tx1"/>
                </a:solidFill>
                <a:effectLst/>
                <a:latin typeface="+mn-lt"/>
                <a:ea typeface="+mn-ea"/>
                <a:cs typeface="+mn-cs"/>
              </a:rPr>
              <a:t>startup's</a:t>
            </a:r>
            <a:r>
              <a:rPr lang="en-GB" altLang="en-GB" sz="1200" kern="1200" dirty="0">
                <a:solidFill>
                  <a:schemeClr val="tx1"/>
                </a:solidFill>
                <a:effectLst/>
                <a:latin typeface="+mn-lt"/>
                <a:ea typeface="+mn-ea"/>
                <a:cs typeface="+mn-cs"/>
              </a:rPr>
              <a:t> success depends on leadership (</a:t>
            </a:r>
            <a:r>
              <a:rPr lang="en-GB" altLang="en-GB" sz="1200" kern="1200" dirty="0" err="1">
                <a:solidFill>
                  <a:schemeClr val="tx1"/>
                </a:solidFill>
                <a:effectLst/>
                <a:latin typeface="+mn-lt"/>
                <a:ea typeface="+mn-ea"/>
                <a:cs typeface="+mn-cs"/>
              </a:rPr>
              <a:t>Purba</a:t>
            </a:r>
            <a:r>
              <a:rPr lang="en-GB" altLang="en-GB" sz="1200" kern="1200" dirty="0">
                <a:solidFill>
                  <a:schemeClr val="tx1"/>
                </a:solidFill>
                <a:effectLst/>
                <a:latin typeface="+mn-lt"/>
                <a:ea typeface="+mn-ea"/>
                <a:cs typeface="+mn-cs"/>
              </a:rPr>
              <a:t> et al., 2018). The ruling council will run everything. Our executive team knows how to meet the demands of local clients by anticipating their needs.</a:t>
            </a:r>
            <a:r>
              <a:rPr lang="en-GB" altLang="en-GB" sz="1200" b="1" kern="1200" dirty="0">
                <a:solidFill>
                  <a:schemeClr val="tx1"/>
                </a:solidFill>
                <a:effectLst/>
                <a:latin typeface="+mn-lt"/>
                <a:ea typeface="+mn-ea"/>
                <a:cs typeface="+mn-cs"/>
              </a:rPr>
              <a:t> </a:t>
            </a:r>
            <a:r>
              <a:rPr lang="en-GB" altLang="en-GB" sz="1200" kern="1200" dirty="0">
                <a:solidFill>
                  <a:schemeClr val="tx1"/>
                </a:solidFill>
                <a:effectLst/>
                <a:latin typeface="+mn-lt"/>
                <a:ea typeface="+mn-ea"/>
                <a:cs typeface="+mn-cs"/>
              </a:rPr>
              <a:t>Our firm will have four layers of management, all controlled by the CEO. Working in many firms has given me a broad understanding of team and staff management. My other employee will handle the investigation, planning, administration, and IT. Our CFO will join the team.</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The financial manager is generally in charge of all financial records and filing. In short, he will manage all finances. Assemble a team to do market research. He just concluded an internship at a well-known food company. The research and planning supervisor will keep an eye on market changes (Park, 2018). Our customers' needs and expectations will be met. He'll make plans and tell me about them. Another group member will assist consumers. He will be in place to make sure every customer is handled well and returns to buy products from us. The customer service manager should ensure excellent customer service.</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On the other hand, he'll want to keep clients, which is Finalist: IT manager. He'll keep us running by monitoring and maintaining computer networks. He will handle our IT needs and provide recommendations. The present economic situation and the impact of new technologies make IT professions vital.</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alt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11</a:t>
            </a:fld>
            <a:endParaRPr lang="en-US"/>
          </a:p>
        </p:txBody>
      </p:sp>
    </p:spTree>
    <p:extLst>
      <p:ext uri="{BB962C8B-B14F-4D97-AF65-F5344CB8AC3E}">
        <p14:creationId xmlns:p14="http://schemas.microsoft.com/office/powerpoint/2010/main" val="4188839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724094-6075-4C86-AAEB-658469B90B19}" type="slidenum">
              <a:rPr lang="en-US" smtClean="0"/>
              <a:t>12</a:t>
            </a:fld>
            <a:endParaRPr lang="en-US"/>
          </a:p>
        </p:txBody>
      </p:sp>
    </p:spTree>
    <p:extLst>
      <p:ext uri="{BB962C8B-B14F-4D97-AF65-F5344CB8AC3E}">
        <p14:creationId xmlns:p14="http://schemas.microsoft.com/office/powerpoint/2010/main" val="3278180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14</a:t>
            </a:fld>
            <a:endParaRPr lang="en-US"/>
          </a:p>
        </p:txBody>
      </p:sp>
    </p:spTree>
    <p:extLst>
      <p:ext uri="{BB962C8B-B14F-4D97-AF65-F5344CB8AC3E}">
        <p14:creationId xmlns:p14="http://schemas.microsoft.com/office/powerpoint/2010/main" val="1797592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p>
        </p:txBody>
      </p:sp>
      <p:sp>
        <p:nvSpPr>
          <p:cNvPr id="4" name="Slide Number Placeholder 3"/>
          <p:cNvSpPr>
            <a:spLocks noGrp="1"/>
          </p:cNvSpPr>
          <p:nvPr>
            <p:ph type="sldNum" sz="quarter" idx="10"/>
          </p:nvPr>
        </p:nvSpPr>
        <p:spPr/>
        <p:txBody>
          <a:bodyPr numCol="1"/>
          <a:lstStyle/>
          <a:p>
            <a:fld id="{01724094-6075-4C86-AAEB-658469B90B19}" type="slidenum">
              <a:rPr lang="en-US" smtClean="0"/>
              <a:t>15</a:t>
            </a:fld>
            <a:endParaRPr lang="en-US"/>
          </a:p>
        </p:txBody>
      </p:sp>
    </p:spTree>
    <p:extLst>
      <p:ext uri="{BB962C8B-B14F-4D97-AF65-F5344CB8AC3E}">
        <p14:creationId xmlns:p14="http://schemas.microsoft.com/office/powerpoint/2010/main" val="1763126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18964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56941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5703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653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24302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3936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43014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8002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1228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4319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699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49331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0585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25-Mar-22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30759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06332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25-Mar-22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37575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25-Mar-22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134566"/>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78F100-9F75-4171-82C9-3EAB9ECF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CC6B24-538F-439E-B44C-19AED5F54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chemeClr val="tx1"/>
          </a:solidFill>
          <a:ln w="1270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12">
            <a:extLst>
              <a:ext uri="{FF2B5EF4-FFF2-40B4-BE49-F238E27FC236}">
                <a16:creationId xmlns:a16="http://schemas.microsoft.com/office/drawing/2014/main" id="{D3ABA9C9-9CC6-4B93-8EE4-A4550C5C26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A7AB509D-D2F1-4A9C-BF48-6326DEB57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F613EA00-E8C2-45FA-807E-1331D5548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EAC75582-37B0-4827-8DC2-3A91355B1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03AF0CFE-F66E-47A3-811F-CEEBD700E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048AD09C-BC5E-4920-A08A-B2021AC03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7" name="Freeform 16">
              <a:extLst>
                <a:ext uri="{FF2B5EF4-FFF2-40B4-BE49-F238E27FC236}">
                  <a16:creationId xmlns:a16="http://schemas.microsoft.com/office/drawing/2014/main" id="{8268ABBC-49BE-4D46-B8B5-67C95D08F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 name="Freeform 17">
              <a:extLst>
                <a:ext uri="{FF2B5EF4-FFF2-40B4-BE49-F238E27FC236}">
                  <a16:creationId xmlns:a16="http://schemas.microsoft.com/office/drawing/2014/main" id="{A8129414-3EEF-41AC-BE29-A28F368BC5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03CC4610-DBF9-4543-8BD7-89F8CF1E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05021783-C382-450B-A9B1-C9DF8879A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CAEA7686-DBED-4E04-B0AC-49EE28FDA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DA167A3D-80A0-4FE2-886F-245E490C2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00CCDA0A-7449-4F1A-909A-A2948CC30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2BC5EA1C-98C5-4527-9229-AED44F156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2322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399E52F4-C0EA-4F46-A495-3559784B0D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A302DB64-D4A2-4046-8053-A00C82FA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AFB830E8-B205-4BD2-AA4E-6394FD255E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F474B804-6CFC-4795-B171-92C9F2144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3666B2D0-0EA8-4F0E-BD65-7C533D91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01B9FD63-17B2-4EC0-A297-7B9DF89BE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E1E6CECF-5821-42CF-9877-C7A3A3037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C7BE453F-869A-46AA-B3B1-B88D11AF2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C0F8DD48-206E-47C6-8C4A-E628EA91E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151A3FCE-4FCE-440B-B8A2-356E188BA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1AA7EC5E-8024-4266-B7FE-69116C81A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91D0D6F4-8B94-4A45-974E-93D727836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Subtitle 2"/>
          <p:cNvSpPr>
            <a:spLocks noGrp="1"/>
          </p:cNvSpPr>
          <p:nvPr>
            <p:ph type="subTitle" idx="1"/>
          </p:nvPr>
        </p:nvSpPr>
        <p:spPr>
          <a:xfrm>
            <a:off x="7774812" y="2884957"/>
            <a:ext cx="4410512" cy="2959600"/>
          </a:xfrm>
          <a:effectLst>
            <a:glow rad="63500">
              <a:schemeClr val="accent2">
                <a:satMod val="175000"/>
                <a:alpha val="40000"/>
              </a:schemeClr>
            </a:glow>
          </a:effectLst>
        </p:spPr>
        <p:txBody>
          <a:bodyPr vert="horz" lIns="91440" tIns="45720" rIns="91440" bIns="45720" numCol="1" rtlCol="0">
            <a:normAutofit/>
          </a:bodyPr>
          <a:lstStyle/>
          <a:p>
            <a:pPr>
              <a:lnSpc>
                <a:spcPct val="90000"/>
              </a:lnSpc>
              <a:defRPr/>
            </a:pPr>
            <a:r>
              <a:rPr lang="en-GB" altLang="en-GB" sz="1600" b="1" dirty="0">
                <a:latin typeface="Arial" panose="020B0604020202020204" pitchFamily="34" charset="0"/>
                <a:cs typeface="Arial" panose="020B0604020202020204" pitchFamily="34" charset="0"/>
              </a:rPr>
              <a:t>Students: </a:t>
            </a:r>
            <a:r>
              <a:rPr lang="en-GB" altLang="en-GB" sz="1400" b="1" dirty="0">
                <a:latin typeface="Arial" panose="020B0604020202020204" pitchFamily="34" charset="0"/>
                <a:cs typeface="Arial" panose="020B0604020202020204" pitchFamily="34" charset="0"/>
              </a:rPr>
              <a:t>Vladimir Todorov (2015304)</a:t>
            </a:r>
          </a:p>
          <a:p>
            <a:pPr>
              <a:lnSpc>
                <a:spcPct val="90000"/>
              </a:lnSpc>
              <a:defRPr/>
            </a:pPr>
            <a:r>
              <a:rPr lang="en-GB" altLang="en-GB" sz="1400" b="1" dirty="0">
                <a:latin typeface="Arial" panose="020B0604020202020204" pitchFamily="34" charset="0"/>
                <a:cs typeface="Arial" panose="020B0604020202020204" pitchFamily="34" charset="0"/>
              </a:rPr>
              <a:t>                 Simona </a:t>
            </a:r>
            <a:r>
              <a:rPr lang="en-GB" altLang="en-GB" sz="1400" b="1" dirty="0" err="1">
                <a:latin typeface="Arial" panose="020B0604020202020204" pitchFamily="34" charset="0"/>
                <a:cs typeface="Arial" panose="020B0604020202020204" pitchFamily="34" charset="0"/>
              </a:rPr>
              <a:t>Krasteva</a:t>
            </a:r>
            <a:r>
              <a:rPr lang="en-GB" altLang="en-GB" sz="1400" b="1" dirty="0">
                <a:latin typeface="Arial" panose="020B0604020202020204" pitchFamily="34" charset="0"/>
                <a:cs typeface="Arial" panose="020B0604020202020204" pitchFamily="34" charset="0"/>
              </a:rPr>
              <a:t> (2020614)</a:t>
            </a:r>
          </a:p>
          <a:p>
            <a:pPr>
              <a:lnSpc>
                <a:spcPct val="90000"/>
              </a:lnSpc>
              <a:defRPr/>
            </a:pPr>
            <a:r>
              <a:rPr lang="en-GB" altLang="en-GB" sz="1400" b="1" dirty="0">
                <a:latin typeface="Arial" panose="020B0604020202020204" pitchFamily="34" charset="0"/>
                <a:cs typeface="Arial" panose="020B0604020202020204" pitchFamily="34" charset="0"/>
              </a:rPr>
              <a:t>                  Corina Popescu (2026257)</a:t>
            </a:r>
          </a:p>
          <a:p>
            <a:pPr>
              <a:lnSpc>
                <a:spcPct val="90000"/>
              </a:lnSpc>
              <a:defRPr/>
            </a:pPr>
            <a:r>
              <a:rPr lang="en-GB" altLang="en-GB" sz="1600" b="1" dirty="0">
                <a:latin typeface="Arial" panose="020B0604020202020204" pitchFamily="34" charset="0"/>
                <a:cs typeface="Arial" panose="020B0604020202020204" pitchFamily="34" charset="0"/>
              </a:rPr>
              <a:t>Module: </a:t>
            </a:r>
            <a:r>
              <a:rPr lang="en-GB" altLang="en-GB" sz="1400" b="1" dirty="0">
                <a:latin typeface="Arial" panose="020B0604020202020204" pitchFamily="34" charset="0"/>
                <a:cs typeface="Arial" panose="020B0604020202020204" pitchFamily="34" charset="0"/>
              </a:rPr>
              <a:t>Managing Enterprise in 21st Century</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Module Code: </a:t>
            </a:r>
            <a:r>
              <a:rPr lang="en-GB" altLang="en-GB" sz="1400" b="1" dirty="0">
                <a:latin typeface="Arial" panose="020B0604020202020204" pitchFamily="34" charset="0"/>
                <a:cs typeface="Arial" panose="020B0604020202020204" pitchFamily="34" charset="0"/>
              </a:rPr>
              <a:t>(BMSW4006)</a:t>
            </a:r>
          </a:p>
          <a:p>
            <a:pPr>
              <a:lnSpc>
                <a:spcPct val="90000"/>
              </a:lnSpc>
              <a:defRPr/>
            </a:pPr>
            <a:r>
              <a:rPr lang="en-GB" altLang="en-GB" sz="1400" b="1" dirty="0">
                <a:latin typeface="Arial" panose="020B0604020202020204" pitchFamily="34" charset="0"/>
                <a:cs typeface="Arial" panose="020B0604020202020204" pitchFamily="34" charset="0"/>
              </a:rPr>
              <a:t> </a:t>
            </a:r>
            <a:r>
              <a:rPr lang="en-GB" altLang="en-GB" sz="1600" b="1" dirty="0">
                <a:latin typeface="Arial" panose="020B0604020202020204" pitchFamily="34" charset="0"/>
                <a:cs typeface="Arial" panose="020B0604020202020204" pitchFamily="34" charset="0"/>
              </a:rPr>
              <a:t>Lecturer</a:t>
            </a:r>
            <a:r>
              <a:rPr lang="en-GB" altLang="en-GB" sz="1400" b="1" dirty="0">
                <a:latin typeface="Arial" panose="020B0604020202020204" pitchFamily="34" charset="0"/>
                <a:cs typeface="Arial" panose="020B0604020202020204" pitchFamily="34" charset="0"/>
              </a:rPr>
              <a:t>: Nauman Ali</a:t>
            </a:r>
          </a:p>
          <a:p>
            <a:pPr>
              <a:lnSpc>
                <a:spcPct val="90000"/>
              </a:lnSpc>
            </a:pPr>
            <a:endParaRPr lang="en-US" sz="9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0752" r="24241" b="-3"/>
          <a:stretch/>
        </p:blipFill>
        <p:spPr>
          <a:xfrm>
            <a:off x="929675" y="1250067"/>
            <a:ext cx="4213521" cy="4326599"/>
          </a:xfrm>
          <a:prstGeom prst="rect">
            <a:avLst/>
          </a:prstGeom>
        </p:spPr>
      </p:pic>
      <p:sp>
        <p:nvSpPr>
          <p:cNvPr id="41" name="Rectangle 40">
            <a:extLst>
              <a:ext uri="{FF2B5EF4-FFF2-40B4-BE49-F238E27FC236}">
                <a16:creationId xmlns:a16="http://schemas.microsoft.com/office/drawing/2014/main" id="{E0F4241C-38D8-4CE3-BE9E-490EB141D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33">
            <a:extLst>
              <a:ext uri="{FF2B5EF4-FFF2-40B4-BE49-F238E27FC236}">
                <a16:creationId xmlns:a16="http://schemas.microsoft.com/office/drawing/2014/main" id="{D643605B-3952-430D-B6EB-6987EFA31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99048"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0" name="TextBox 39">
            <a:extLst>
              <a:ext uri="{FF2B5EF4-FFF2-40B4-BE49-F238E27FC236}">
                <a16:creationId xmlns:a16="http://schemas.microsoft.com/office/drawing/2014/main" id="{C411CB13-6619-4E87-8624-00F1E1A1D401}"/>
              </a:ext>
            </a:extLst>
          </p:cNvPr>
          <p:cNvSpPr txBox="1"/>
          <p:nvPr/>
        </p:nvSpPr>
        <p:spPr>
          <a:xfrm>
            <a:off x="7341798" y="1202413"/>
            <a:ext cx="4697000" cy="480131"/>
          </a:xfrm>
          <a:prstGeom prst="rect">
            <a:avLst/>
          </a:prstGeom>
          <a:effectLst>
            <a:glow rad="63500">
              <a:schemeClr val="accent2">
                <a:satMod val="175000"/>
                <a:alpha val="40000"/>
              </a:schemeClr>
            </a:glow>
            <a:outerShdw blurRad="152400" dist="317500" dir="5400000" sx="90000" sy="-19000" rotWithShape="0">
              <a:prstClr val="black">
                <a:alpha val="15000"/>
              </a:prstClr>
            </a:outerShdw>
            <a:reflection blurRad="6350" stA="50000" endA="300" endPos="90000" dir="5400000" sy="-100000" algn="bl" rotWithShape="0"/>
          </a:effectLst>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90000"/>
              </a:lnSpc>
              <a:defRPr/>
            </a:pPr>
            <a:r>
              <a:rPr lang="en-GB" altLang="en-GB" sz="2800" b="1" dirty="0">
                <a:latin typeface="Arial" panose="020B0604020202020204" pitchFamily="34" charset="0"/>
                <a:cs typeface="Arial" panose="020B0604020202020204" pitchFamily="34" charset="0"/>
              </a:rPr>
              <a:t>Balkan Cakes &amp; Bakes</a:t>
            </a:r>
          </a:p>
        </p:txBody>
      </p:sp>
    </p:spTree>
    <p:extLst>
      <p:ext uri="{BB962C8B-B14F-4D97-AF65-F5344CB8AC3E}">
        <p14:creationId xmlns:p14="http://schemas.microsoft.com/office/powerpoint/2010/main" val="519915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4607975" cy="1014190"/>
          </a:xfrm>
          <a:ln/>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Executive summary</a:t>
            </a:r>
          </a:p>
        </p:txBody>
      </p:sp>
      <p:graphicFrame>
        <p:nvGraphicFramePr>
          <p:cNvPr id="5" name="Content Placeholder 2">
            <a:extLst>
              <a:ext uri="{FF2B5EF4-FFF2-40B4-BE49-F238E27FC236}">
                <a16:creationId xmlns:a16="http://schemas.microsoft.com/office/drawing/2014/main" id="{B72EB9DA-851D-D66F-7CBF-7510ACA839C8}"/>
              </a:ext>
            </a:extLst>
          </p:cNvPr>
          <p:cNvGraphicFramePr>
            <a:graphicFrameLocks noGrp="1"/>
          </p:cNvGraphicFramePr>
          <p:nvPr>
            <p:ph idx="1"/>
            <p:extLst>
              <p:ext uri="{D42A27DB-BD31-4B8C-83A1-F6EECF244321}">
                <p14:modId xmlns:p14="http://schemas.microsoft.com/office/powerpoint/2010/main" val="2633063768"/>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9649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4301103" cy="899890"/>
          </a:xfrm>
          <a:effectLst>
            <a:glow rad="228600">
              <a:schemeClr val="accent4">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Business overview</a:t>
            </a:r>
          </a:p>
        </p:txBody>
      </p:sp>
      <p:sp>
        <p:nvSpPr>
          <p:cNvPr id="11" name="Rectangle 10">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8AE8C036-164F-3B4C-0D35-139955AD5799}"/>
              </a:ext>
            </a:extLst>
          </p:cNvPr>
          <p:cNvGraphicFramePr>
            <a:graphicFrameLocks noGrp="1"/>
          </p:cNvGraphicFramePr>
          <p:nvPr>
            <p:ph idx="1"/>
            <p:extLst>
              <p:ext uri="{D42A27DB-BD31-4B8C-83A1-F6EECF244321}">
                <p14:modId xmlns:p14="http://schemas.microsoft.com/office/powerpoint/2010/main" val="419359665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48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326" y="334193"/>
            <a:ext cx="6210416" cy="989538"/>
          </a:xfrm>
          <a:effectLst>
            <a:glow rad="228600">
              <a:schemeClr val="accent1">
                <a:satMod val="175000"/>
                <a:alpha val="40000"/>
              </a:schemeClr>
            </a:glow>
            <a:outerShdw blurRad="38100" dist="25400" dir="5400000" rotWithShape="0">
              <a:srgbClr val="000000">
                <a:alpha val="25000"/>
              </a:srgbClr>
            </a:outerShdw>
          </a:effectLst>
        </p:spPr>
        <p:style>
          <a:lnRef idx="1">
            <a:schemeClr val="dk1"/>
          </a:lnRef>
          <a:fillRef idx="3">
            <a:schemeClr val="dk1"/>
          </a:fillRef>
          <a:effectRef idx="2">
            <a:schemeClr val="dk1"/>
          </a:effectRef>
          <a:fontRef idx="minor">
            <a:schemeClr val="lt1"/>
          </a:fontRef>
        </p:style>
        <p:txBody>
          <a:bodyPr numCol="1"/>
          <a:lstStyle/>
          <a:p>
            <a:pPr lvl="0" algn="ctr"/>
            <a:r>
              <a:rPr lang="en-GB" altLang="en-GB" b="1" dirty="0">
                <a:latin typeface="Arial" panose="020B0604020202020204" pitchFamily="34" charset="0"/>
                <a:cs typeface="Arial" panose="020B0604020202020204" pitchFamily="34" charset="0"/>
              </a:rPr>
              <a:t>Product and Services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3326" y="2133600"/>
            <a:ext cx="9521286" cy="3777622"/>
          </a:xfrm>
        </p:spPr>
        <p:txBody>
          <a:bodyPr numCol="1">
            <a:normAutofit/>
          </a:bodyPr>
          <a:lstStyle/>
          <a:p>
            <a:endParaRPr lang="en-US" sz="3200" dirty="0">
              <a:solidFill>
                <a:schemeClr val="tx1"/>
              </a:solidFill>
            </a:endParaRPr>
          </a:p>
          <a:p>
            <a:r>
              <a:rPr lang="en-US" sz="3200" dirty="0">
                <a:solidFill>
                  <a:schemeClr val="tx1"/>
                </a:solidFill>
                <a:latin typeface="Arial" panose="020B0604020202020204" pitchFamily="34" charset="0"/>
                <a:cs typeface="Arial" panose="020B0604020202020204" pitchFamily="34" charset="0"/>
              </a:rPr>
              <a:t>Theme Cake</a:t>
            </a:r>
          </a:p>
          <a:p>
            <a:r>
              <a:rPr lang="en-US" sz="3200" dirty="0">
                <a:solidFill>
                  <a:schemeClr val="tx1"/>
                </a:solidFill>
                <a:latin typeface="Arial" panose="020B0604020202020204" pitchFamily="34" charset="0"/>
                <a:cs typeface="Arial" panose="020B0604020202020204" pitchFamily="34" charset="0"/>
              </a:rPr>
              <a:t>Bread &amp; Buns</a:t>
            </a:r>
          </a:p>
          <a:p>
            <a:r>
              <a:rPr lang="en-US" sz="3200" dirty="0">
                <a:solidFill>
                  <a:schemeClr val="tx1"/>
                </a:solidFill>
                <a:latin typeface="Arial" panose="020B0604020202020204" pitchFamily="34" charset="0"/>
                <a:cs typeface="Arial" panose="020B0604020202020204" pitchFamily="34" charset="0"/>
              </a:rPr>
              <a:t>Biscuits</a:t>
            </a:r>
          </a:p>
          <a:p>
            <a:r>
              <a:rPr lang="en-US" sz="3200" dirty="0">
                <a:solidFill>
                  <a:schemeClr val="tx1"/>
                </a:solidFill>
                <a:latin typeface="Arial" panose="020B0604020202020204" pitchFamily="34" charset="0"/>
                <a:cs typeface="Arial" panose="020B0604020202020204" pitchFamily="34" charset="0"/>
              </a:rPr>
              <a:t>Pound Cakes</a:t>
            </a:r>
          </a:p>
          <a:p>
            <a:r>
              <a:rPr lang="en-US" sz="3200" dirty="0">
                <a:solidFill>
                  <a:schemeClr val="tx1"/>
                </a:solidFill>
                <a:latin typeface="Arial" panose="020B0604020202020204" pitchFamily="34" charset="0"/>
                <a:cs typeface="Arial" panose="020B0604020202020204" pitchFamily="34" charset="0"/>
              </a:rPr>
              <a:t>Cheesecakes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382" y="1613648"/>
            <a:ext cx="2538959" cy="243264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02390" y="3035069"/>
            <a:ext cx="3306944" cy="220531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36701" y="4336419"/>
            <a:ext cx="3293371" cy="2187388"/>
          </a:xfrm>
          <a:prstGeom prst="rect">
            <a:avLst/>
          </a:prstGeom>
        </p:spPr>
      </p:pic>
    </p:spTree>
    <p:extLst>
      <p:ext uri="{BB962C8B-B14F-4D97-AF65-F5344CB8AC3E}">
        <p14:creationId xmlns:p14="http://schemas.microsoft.com/office/powerpoint/2010/main" val="3766966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43391" y="624110"/>
            <a:ext cx="3738259" cy="1053042"/>
          </a:xfrm>
          <a:effectLst>
            <a:glow rad="101600">
              <a:schemeClr val="bg1">
                <a:lumMod val="50000"/>
                <a:lumOff val="50000"/>
                <a:alpha val="6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fontScale="90000"/>
          </a:bodyPr>
          <a:lstStyle/>
          <a:p>
            <a:pPr lvl="0"/>
            <a:r>
              <a:rPr lang="en-GB" altLang="en-GB" b="1" dirty="0">
                <a:solidFill>
                  <a:srgbClr val="FFFFFF"/>
                </a:solidFill>
                <a:latin typeface="Arial" panose="020B0604020202020204" pitchFamily="34" charset="0"/>
                <a:cs typeface="Arial" panose="020B0604020202020204" pitchFamily="34" charset="0"/>
              </a:rPr>
              <a:t>   Market audit</a:t>
            </a:r>
            <a:br>
              <a:rPr lang="en-US" b="1" dirty="0">
                <a:solidFill>
                  <a:srgbClr val="FFFFFF"/>
                </a:solidFill>
              </a:rPr>
            </a:br>
            <a:endParaRPr lang="en-US" dirty="0">
              <a:solidFill>
                <a:srgbClr val="FFFFFF"/>
              </a:solidFill>
            </a:endParaRP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lumMod val="50000"/>
            </a:schemeClr>
          </a:solidFill>
          <a:ln>
            <a:noFill/>
          </a:ln>
        </p:spPr>
      </p:sp>
      <p:sp>
        <p:nvSpPr>
          <p:cNvPr id="3" name="Content Placeholder 2"/>
          <p:cNvSpPr>
            <a:spLocks noGrp="1"/>
          </p:cNvSpPr>
          <p:nvPr>
            <p:ph idx="1"/>
          </p:nvPr>
        </p:nvSpPr>
        <p:spPr>
          <a:xfrm>
            <a:off x="1066800" y="2623930"/>
            <a:ext cx="10160000" cy="3287292"/>
          </a:xfrm>
        </p:spPr>
        <p:txBody>
          <a:bodyPr vert="horz" lIns="91440" tIns="45720" rIns="91440" bIns="45720" numCol="1" rtlCol="0">
            <a:normAutofit/>
          </a:bodyPr>
          <a:lstStyle/>
          <a:p>
            <a:r>
              <a:rPr lang="en-GB" altLang="en-GB" sz="2000" dirty="0">
                <a:latin typeface="Arial" panose="020B0604020202020204" pitchFamily="34" charset="0"/>
                <a:cs typeface="Arial" panose="020B0604020202020204" pitchFamily="34" charset="0"/>
              </a:rPr>
              <a:t>The company's offerings are primarily aimed at young people and middle-aged professionals</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London and the surrounding areas will be served with Balkan pastries and baked goods </a:t>
            </a:r>
          </a:p>
          <a:p>
            <a:endParaRPr lang="en-GB" altLang="en-GB" sz="2000" dirty="0">
              <a:latin typeface="Arial" panose="020B0604020202020204" pitchFamily="34" charset="0"/>
              <a:cs typeface="Arial" panose="020B0604020202020204" pitchFamily="34" charset="0"/>
            </a:endParaRPr>
          </a:p>
          <a:p>
            <a:r>
              <a:rPr lang="en-GB" altLang="en-GB" sz="2000" dirty="0">
                <a:latin typeface="Arial" panose="020B0604020202020204" pitchFamily="34" charset="0"/>
                <a:cs typeface="Arial" panose="020B0604020202020204" pitchFamily="34" charset="0"/>
              </a:rPr>
              <a:t>The bread industry in the United Kingdom is worth 3.9 billion dollars</a:t>
            </a:r>
          </a:p>
        </p:txBody>
      </p:sp>
    </p:spTree>
    <p:extLst>
      <p:ext uri="{BB962C8B-B14F-4D97-AF65-F5344CB8AC3E}">
        <p14:creationId xmlns:p14="http://schemas.microsoft.com/office/powerpoint/2010/main" val="879184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592925" y="624110"/>
            <a:ext cx="3865025" cy="1045326"/>
          </a:xfrm>
          <a:effectLst>
            <a:glow rad="228600">
              <a:schemeClr val="accent1">
                <a:satMod val="175000"/>
                <a:alpha val="40000"/>
              </a:schemeClr>
            </a:glow>
            <a:outerShdw blurRad="50800" dist="38100" dir="5400000" rotWithShape="0">
              <a:srgbClr val="000000">
                <a:alpha val="60000"/>
              </a:srgbClr>
            </a:outerShdw>
          </a:effectLst>
        </p:spPr>
        <p:style>
          <a:lnRef idx="0">
            <a:schemeClr val="dk1"/>
          </a:lnRef>
          <a:fillRef idx="3">
            <a:schemeClr val="dk1"/>
          </a:fillRef>
          <a:effectRef idx="3">
            <a:schemeClr val="dk1"/>
          </a:effectRef>
          <a:fontRef idx="minor">
            <a:schemeClr val="lt1"/>
          </a:fontRef>
        </p:style>
        <p:txBody>
          <a:bodyPr numCol="1">
            <a:normAutofit/>
          </a:bodyPr>
          <a:lstStyle/>
          <a:p>
            <a:r>
              <a:rPr lang="en-US" b="1" dirty="0">
                <a:latin typeface="Arial" panose="020B0604020202020204" pitchFamily="34" charset="0"/>
                <a:cs typeface="Arial" panose="020B0604020202020204" pitchFamily="34" charset="0"/>
              </a:rPr>
              <a:t>  Competitors</a:t>
            </a:r>
          </a:p>
        </p:txBody>
      </p:sp>
      <p:grpSp>
        <p:nvGrpSpPr>
          <p:cNvPr id="20" name="Group 19">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2"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3"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3"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5"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6"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7"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8"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9"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1"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34" name="Group 33">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36"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7"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8"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9"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0"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1"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2"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3"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4"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5"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6"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8" name="Rectangle 47">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63970AB6-66A5-B44E-6C9C-EEFD255F5B37}"/>
              </a:ext>
            </a:extLst>
          </p:cNvPr>
          <p:cNvGraphicFramePr>
            <a:graphicFrameLocks noGrp="1"/>
          </p:cNvGraphicFramePr>
          <p:nvPr>
            <p:ph idx="1"/>
            <p:extLst>
              <p:ext uri="{D42A27DB-BD31-4B8C-83A1-F6EECF244321}">
                <p14:modId xmlns:p14="http://schemas.microsoft.com/office/powerpoint/2010/main" val="3263704213"/>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256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650279" cy="766599"/>
          </a:xfrm>
          <a:effectLst>
            <a:glow rad="228600">
              <a:schemeClr val="accent1">
                <a:satMod val="175000"/>
                <a:alpha val="40000"/>
              </a:schemeClr>
            </a:glow>
          </a:effectLst>
        </p:spPr>
        <p:style>
          <a:lnRef idx="2">
            <a:schemeClr val="dk1">
              <a:shade val="50000"/>
            </a:schemeClr>
          </a:lnRef>
          <a:fillRef idx="1">
            <a:schemeClr val="dk1"/>
          </a:fillRef>
          <a:effectRef idx="0">
            <a:schemeClr val="dk1"/>
          </a:effectRef>
          <a:fontRef idx="minor">
            <a:schemeClr val="lt1"/>
          </a:fontRef>
        </p:style>
        <p:txBody>
          <a:bodyPr vert="horz" lIns="91440" tIns="45720" rIns="91440" bIns="45720" numCol="1" rtlCol="0" anchor="t">
            <a:normAutofit/>
          </a:bodyPr>
          <a:lstStyle/>
          <a:p>
            <a:r>
              <a:rPr lang="en-US" dirty="0">
                <a:latin typeface="Arial" panose="020B0604020202020204" pitchFamily="34" charset="0"/>
                <a:cs typeface="Arial" panose="020B0604020202020204" pitchFamily="34" charset="0"/>
              </a:rPr>
              <a:t>SWOT analysis</a:t>
            </a:r>
          </a:p>
        </p:txBody>
      </p:sp>
      <p:sp>
        <p:nvSpPr>
          <p:cNvPr id="15" name="Rectangle 14">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649225" y="2133600"/>
            <a:ext cx="3650278" cy="3759253"/>
          </a:xfrm>
          <a:prstGeom prst="rect">
            <a:avLst/>
          </a:prstGeom>
        </p:spPr>
        <p:txBody>
          <a:bodyPr vert="horz" lIns="91440" tIns="45720" rIns="91440" bIns="45720" numCol="1" rtlCol="0">
            <a:normAutofit/>
          </a:bodyPr>
          <a:lstStyle/>
          <a:p>
            <a:pPr>
              <a:spcBef>
                <a:spcPts val="1000"/>
              </a:spcBef>
              <a:buClr>
                <a:schemeClr val="accent1"/>
              </a:buClr>
              <a:buFont typeface="Wingdings 3" charset="2"/>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Balkan Cakes &amp; Bakes</a:t>
            </a:r>
          </a:p>
        </p:txBody>
      </p:sp>
      <p:pic>
        <p:nvPicPr>
          <p:cNvPr id="8" name="Content Placeholder 7">
            <a:extLst>
              <a:ext uri="{FF2B5EF4-FFF2-40B4-BE49-F238E27FC236}">
                <a16:creationId xmlns:a16="http://schemas.microsoft.com/office/drawing/2014/main" id="{1704E380-F5B2-4833-949D-254193F1C48B}"/>
              </a:ext>
            </a:extLst>
          </p:cNvPr>
          <p:cNvPicPr>
            <a:picLocks noGrp="1" noChangeAspect="1"/>
          </p:cNvPicPr>
          <p:nvPr>
            <p:ph idx="1"/>
          </p:nvPr>
        </p:nvPicPr>
        <p:blipFill rotWithShape="1">
          <a:blip r:embed="rId3"/>
          <a:srcRect r="4970" b="-3"/>
          <a:stretch/>
        </p:blipFill>
        <p:spPr>
          <a:xfrm>
            <a:off x="4619543" y="640080"/>
            <a:ext cx="6953577" cy="5252773"/>
          </a:xfrm>
          <a:prstGeom prst="rect">
            <a:avLst/>
          </a:prstGeom>
        </p:spPr>
      </p:pic>
      <p:sp>
        <p:nvSpPr>
          <p:cNvPr id="17"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96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116" y="316067"/>
            <a:ext cx="4365875" cy="899890"/>
          </a:xfrm>
          <a:effectLst>
            <a:glow rad="228600">
              <a:schemeClr val="accent1">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PESTLE analysis</a:t>
            </a:r>
          </a:p>
        </p:txBody>
      </p:sp>
      <p:pic>
        <p:nvPicPr>
          <p:cNvPr id="4" name="Content Placeholder 3"/>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3015574" y="1905001"/>
            <a:ext cx="6984459" cy="3737042"/>
          </a:xfrm>
          <a:prstGeom prst="rect">
            <a:avLst/>
          </a:prstGeom>
        </p:spPr>
      </p:pic>
    </p:spTree>
    <p:extLst>
      <p:ext uri="{BB962C8B-B14F-4D97-AF65-F5344CB8AC3E}">
        <p14:creationId xmlns:p14="http://schemas.microsoft.com/office/powerpoint/2010/main" val="2995981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6315" y="449012"/>
            <a:ext cx="6212765" cy="1010137"/>
          </a:xfrm>
          <a:effectLst>
            <a:glow rad="228600">
              <a:schemeClr val="accent3">
                <a:satMod val="175000"/>
                <a:alpha val="40000"/>
              </a:schemeClr>
            </a:glow>
          </a:effectLst>
        </p:spPr>
        <p:style>
          <a:lnRef idx="2">
            <a:schemeClr val="accent3">
              <a:shade val="50000"/>
            </a:schemeClr>
          </a:lnRef>
          <a:fillRef idx="1">
            <a:schemeClr val="accent3"/>
          </a:fillRef>
          <a:effectRef idx="0">
            <a:schemeClr val="accent3"/>
          </a:effectRef>
          <a:fontRef idx="minor">
            <a:schemeClr val="lt1"/>
          </a:fontRef>
        </p:style>
        <p:txBody>
          <a:bodyPr numCol="1"/>
          <a:lstStyle/>
          <a:p>
            <a:pPr algn="ctr"/>
            <a:r>
              <a:rPr lang="en-US" dirty="0"/>
              <a:t>Target Market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85816268"/>
              </p:ext>
            </p:extLst>
          </p:nvPr>
        </p:nvGraphicFramePr>
        <p:xfrm>
          <a:off x="1994997"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550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4725" y="399520"/>
            <a:ext cx="4622549" cy="948016"/>
          </a:xfrm>
          <a:effectLst>
            <a:glow rad="228600">
              <a:schemeClr val="accent6">
                <a:satMod val="175000"/>
                <a:alpha val="40000"/>
              </a:schemeClr>
            </a:glow>
          </a:effectLst>
        </p:spPr>
        <p:style>
          <a:lnRef idx="3">
            <a:schemeClr val="lt1"/>
          </a:lnRef>
          <a:fillRef idx="1">
            <a:schemeClr val="accent1"/>
          </a:fillRef>
          <a:effectRef idx="1">
            <a:schemeClr val="accent1"/>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Marketing Plan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7814" y="2594162"/>
            <a:ext cx="3626036" cy="1977838"/>
          </a:xfrm>
        </p:spPr>
      </p:pic>
      <p:pic>
        <p:nvPicPr>
          <p:cNvPr id="5"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3125" y="2594162"/>
            <a:ext cx="3130565" cy="1977838"/>
          </a:xfrm>
          <a:prstGeom prst="rect">
            <a:avLst/>
          </a:prstGeom>
        </p:spPr>
      </p:pic>
      <p:pic>
        <p:nvPicPr>
          <p:cNvPr id="6" name="Content Placeholder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2965" y="2594162"/>
            <a:ext cx="3296397" cy="1977838"/>
          </a:xfrm>
          <a:prstGeom prst="rect">
            <a:avLst/>
          </a:prstGeom>
        </p:spPr>
      </p:pic>
    </p:spTree>
    <p:extLst>
      <p:ext uri="{BB962C8B-B14F-4D97-AF65-F5344CB8AC3E}">
        <p14:creationId xmlns:p14="http://schemas.microsoft.com/office/powerpoint/2010/main" val="276975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2590" y="387155"/>
            <a:ext cx="5191924" cy="880171"/>
          </a:xfrm>
          <a:effectLst>
            <a:glow rad="228600">
              <a:schemeClr val="accent4">
                <a:satMod val="175000"/>
                <a:alpha val="40000"/>
              </a:schemeClr>
            </a:glow>
            <a:outerShdw blurRad="38100" dist="25400" dir="5400000" rotWithShape="0">
              <a:srgbClr val="000000">
                <a:alpha val="25000"/>
              </a:srgbClr>
            </a:outerShdw>
          </a:effectLst>
        </p:spPr>
        <p:style>
          <a:lnRef idx="1">
            <a:schemeClr val="accent4"/>
          </a:lnRef>
          <a:fillRef idx="3">
            <a:schemeClr val="accent4"/>
          </a:fillRef>
          <a:effectRef idx="2">
            <a:schemeClr val="accent4"/>
          </a:effectRef>
          <a:fontRef idx="minor">
            <a:schemeClr val="lt1"/>
          </a:fontRef>
        </p:style>
        <p:txBody>
          <a:bodyPr numCol="1"/>
          <a:lstStyle/>
          <a:p>
            <a:pPr algn="ctr"/>
            <a:r>
              <a:rPr lang="en-US" b="1" dirty="0">
                <a:latin typeface="Arial" panose="020B0604020202020204" pitchFamily="34" charset="0"/>
                <a:cs typeface="Arial" panose="020B0604020202020204" pitchFamily="34" charset="0"/>
              </a:rPr>
              <a:t>Management Team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0495424"/>
              </p:ext>
            </p:extLst>
          </p:nvPr>
        </p:nvGraphicFramePr>
        <p:xfrm>
          <a:off x="1638300" y="1411705"/>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0365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21D84AD-8604-4343-A948-80F0D3C1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224" y="645106"/>
            <a:ext cx="3018001" cy="1197994"/>
          </a:xfrm>
          <a:effectLst>
            <a:glow rad="228600">
              <a:schemeClr val="accent6">
                <a:satMod val="175000"/>
                <a:alpha val="40000"/>
              </a:schemeClr>
            </a:glow>
          </a:effectLst>
        </p:spPr>
        <p:style>
          <a:lnRef idx="1">
            <a:schemeClr val="accent6"/>
          </a:lnRef>
          <a:fillRef idx="2">
            <a:schemeClr val="accent6"/>
          </a:fillRef>
          <a:effectRef idx="1">
            <a:schemeClr val="accent6"/>
          </a:effectRef>
          <a:fontRef idx="minor">
            <a:schemeClr val="dk1"/>
          </a:fontRef>
        </p:style>
        <p:txBody>
          <a:bodyPr vert="horz" lIns="91440" tIns="45720" rIns="91440" bIns="45720" numCol="1" rtlCol="0" anchor="t">
            <a:normAutofit/>
          </a:bodyPr>
          <a:lstStyle/>
          <a:p>
            <a:r>
              <a:rPr lang="en-US" dirty="0"/>
              <a:t>Cash flow forecast</a:t>
            </a:r>
          </a:p>
        </p:txBody>
      </p:sp>
      <p:sp>
        <p:nvSpPr>
          <p:cNvPr id="21" name="Rectangle 20">
            <a:extLst>
              <a:ext uri="{FF2B5EF4-FFF2-40B4-BE49-F238E27FC236}">
                <a16:creationId xmlns:a16="http://schemas.microsoft.com/office/drawing/2014/main" id="{1D085E8B-B8F4-4CA6-A58B-955E308A0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p:cNvSpPr txBox="1"/>
          <p:nvPr/>
        </p:nvSpPr>
        <p:spPr>
          <a:xfrm>
            <a:off x="649225" y="2133600"/>
            <a:ext cx="3650278" cy="3759253"/>
          </a:xfrm>
          <a:prstGeom prst="rect">
            <a:avLst/>
          </a:prstGeom>
        </p:spPr>
        <p:txBody>
          <a:bodyPr vert="horz" lIns="91440" tIns="45720" rIns="91440" bIns="45720" numCol="1" rtlCol="0">
            <a:normAutofit/>
          </a:bodyPr>
          <a:lstStyle/>
          <a:p>
            <a:pPr>
              <a:spcBef>
                <a:spcPts val="1000"/>
              </a:spcBef>
              <a:buClr>
                <a:schemeClr val="accent1"/>
              </a:buClr>
              <a:buFont typeface="Wingdings 3" charset="2"/>
              <a:buChar char=""/>
            </a:pPr>
            <a:r>
              <a:rPr lang="en-US" altLang="en-SG" dirty="0">
                <a:solidFill>
                  <a:schemeClr val="tx1">
                    <a:lumMod val="75000"/>
                    <a:lumOff val="25000"/>
                  </a:schemeClr>
                </a:solidFill>
              </a:rPr>
              <a:t> Twelve months cash flow statement</a:t>
            </a:r>
            <a:endParaRPr lang="en-US" dirty="0">
              <a:solidFill>
                <a:schemeClr val="tx1">
                  <a:lumMod val="75000"/>
                  <a:lumOff val="25000"/>
                </a:schemeClr>
              </a:solidFill>
            </a:endParaRPr>
          </a:p>
        </p:txBody>
      </p:sp>
      <p:sp>
        <p:nvSpPr>
          <p:cNvPr id="23" name="Freeform 11">
            <a:extLst>
              <a:ext uri="{FF2B5EF4-FFF2-40B4-BE49-F238E27FC236}">
                <a16:creationId xmlns:a16="http://schemas.microsoft.com/office/drawing/2014/main" id="{CC2EFF45-08D9-428D-9095-04102023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4">
            <a:extLst>
              <a:ext uri="{FF2B5EF4-FFF2-40B4-BE49-F238E27FC236}">
                <a16:creationId xmlns:a16="http://schemas.microsoft.com/office/drawing/2014/main" id="{D8F23F97-2409-4800-BE02-411EE0523A60}"/>
              </a:ext>
            </a:extLst>
          </p:cNvPr>
          <p:cNvPicPr>
            <a:picLocks noGrp="1" noChangeAspect="1"/>
          </p:cNvPicPr>
          <p:nvPr>
            <p:ph idx="1"/>
          </p:nvPr>
        </p:nvPicPr>
        <p:blipFill>
          <a:blip r:embed="rId3"/>
          <a:stretch>
            <a:fillRect/>
          </a:stretch>
        </p:blipFill>
        <p:spPr>
          <a:xfrm>
            <a:off x="5017007" y="144857"/>
            <a:ext cx="7015539" cy="6562752"/>
          </a:xfrm>
        </p:spPr>
      </p:pic>
    </p:spTree>
    <p:extLst>
      <p:ext uri="{BB962C8B-B14F-4D97-AF65-F5344CB8AC3E}">
        <p14:creationId xmlns:p14="http://schemas.microsoft.com/office/powerpoint/2010/main" val="265581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oup 8">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48" name="Group 22">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4"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5"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6"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7"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28"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29"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0"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1"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2"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3"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4"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5"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9" name="Rectangle 36">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p:cNvSpPr>
            <a:spLocks noGrp="1"/>
          </p:cNvSpPr>
          <p:nvPr>
            <p:ph type="title"/>
          </p:nvPr>
        </p:nvSpPr>
        <p:spPr>
          <a:xfrm>
            <a:off x="451968" y="2094656"/>
            <a:ext cx="3540729" cy="817771"/>
          </a:xfrm>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numCol="1" rtlCol="0" anchor="b">
            <a:normAutofit/>
          </a:bodyPr>
          <a:lstStyle/>
          <a:p>
            <a:r>
              <a:rPr lang="en-US" sz="4400" dirty="0"/>
              <a:t>Profit &amp; Loss</a:t>
            </a:r>
          </a:p>
        </p:txBody>
      </p:sp>
      <p:pic>
        <p:nvPicPr>
          <p:cNvPr id="5" name="Picture 4">
            <a:extLst>
              <a:ext uri="{FF2B5EF4-FFF2-40B4-BE49-F238E27FC236}">
                <a16:creationId xmlns:a16="http://schemas.microsoft.com/office/drawing/2014/main" id="{66763220-30B2-4FB1-B68C-CA06F364325E}"/>
              </a:ext>
            </a:extLst>
          </p:cNvPr>
          <p:cNvPicPr>
            <a:picLocks noChangeAspect="1"/>
          </p:cNvPicPr>
          <p:nvPr/>
        </p:nvPicPr>
        <p:blipFill>
          <a:blip r:embed="rId2"/>
          <a:stretch>
            <a:fillRect/>
          </a:stretch>
        </p:blipFill>
        <p:spPr>
          <a:xfrm>
            <a:off x="4331368" y="1"/>
            <a:ext cx="6886906" cy="6853252"/>
          </a:xfrm>
          <a:prstGeom prst="rect">
            <a:avLst/>
          </a:prstGeom>
        </p:spPr>
      </p:pic>
    </p:spTree>
    <p:extLst>
      <p:ext uri="{BB962C8B-B14F-4D97-AF65-F5344CB8AC3E}">
        <p14:creationId xmlns:p14="http://schemas.microsoft.com/office/powerpoint/2010/main" val="3707813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009284" y="225416"/>
            <a:ext cx="3178156" cy="817322"/>
          </a:xfrm>
          <a:effectLst>
            <a:glow rad="228600">
              <a:schemeClr val="accent2">
                <a:satMod val="175000"/>
                <a:alpha val="40000"/>
              </a:schemeClr>
            </a:glow>
            <a:outerShdw blurRad="50800" dist="38100" dir="10800000" algn="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Conclusion</a:t>
            </a:r>
          </a:p>
        </p:txBody>
      </p:sp>
      <p:sp>
        <p:nvSpPr>
          <p:cNvPr id="22" name="Rectangle 21">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011ED14-8CAD-D2BF-E16E-5FFF837AA575}"/>
              </a:ext>
            </a:extLst>
          </p:cNvPr>
          <p:cNvGraphicFramePr>
            <a:graphicFrameLocks noGrp="1"/>
          </p:cNvGraphicFramePr>
          <p:nvPr>
            <p:ph idx="1"/>
            <p:extLst>
              <p:ext uri="{D42A27DB-BD31-4B8C-83A1-F6EECF244321}">
                <p14:modId xmlns:p14="http://schemas.microsoft.com/office/powerpoint/2010/main" val="249490446"/>
              </p:ext>
            </p:extLst>
          </p:nvPr>
        </p:nvGraphicFramePr>
        <p:xfrm>
          <a:off x="2157694" y="1602029"/>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724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E442B95A-73D1-41A2-BF45-A38C8455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 y="0"/>
            <a:ext cx="121921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5"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740" y="912032"/>
            <a:ext cx="3012216" cy="988407"/>
          </a:xfrm>
          <a:effectLst>
            <a:glow rad="228600">
              <a:schemeClr val="accent6">
                <a:satMod val="175000"/>
                <a:alpha val="40000"/>
              </a:schemeClr>
            </a:glow>
          </a:effectLst>
        </p:spPr>
        <p:style>
          <a:lnRef idx="1">
            <a:schemeClr val="accent1"/>
          </a:lnRef>
          <a:fillRef idx="2">
            <a:schemeClr val="accent1"/>
          </a:fillRef>
          <a:effectRef idx="1">
            <a:schemeClr val="accent1"/>
          </a:effectRef>
          <a:fontRef idx="minor">
            <a:schemeClr val="dk1"/>
          </a:fontRef>
        </p:style>
        <p:txBody>
          <a:bodyPr numCol="1">
            <a:normAutofit/>
          </a:bodyPr>
          <a:lstStyle/>
          <a:p>
            <a:r>
              <a:rPr lang="en-US" b="1" dirty="0">
                <a:latin typeface="Arial" panose="020B0604020202020204" pitchFamily="34" charset="0"/>
                <a:cs typeface="Arial" panose="020B0604020202020204" pitchFamily="34" charset="0"/>
              </a:rPr>
              <a:t>References</a:t>
            </a:r>
          </a:p>
        </p:txBody>
      </p:sp>
      <p:sp>
        <p:nvSpPr>
          <p:cNvPr id="1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5280368" y="1059872"/>
            <a:ext cx="6224244" cy="4851350"/>
          </a:xfrm>
        </p:spPr>
        <p:txBody>
          <a:bodyPr numCol="1">
            <a:normAutofit/>
          </a:bodyPr>
          <a:lstStyle/>
          <a:p>
            <a:pPr>
              <a:lnSpc>
                <a:spcPct val="90000"/>
              </a:lnSpc>
            </a:pPr>
            <a:r>
              <a:rPr lang="en-GB" altLang="en-GB" sz="1000" dirty="0">
                <a:latin typeface="Arial" panose="020B0604020202020204" pitchFamily="34" charset="0"/>
                <a:cs typeface="Arial" panose="020B0604020202020204" pitchFamily="34" charset="0"/>
              </a:rPr>
              <a:t>Abdullah </a:t>
            </a:r>
            <a:r>
              <a:rPr lang="en-GB" altLang="en-GB" sz="1000" dirty="0" err="1">
                <a:latin typeface="Arial" panose="020B0604020202020204" pitchFamily="34" charset="0"/>
                <a:cs typeface="Arial" panose="020B0604020202020204" pitchFamily="34" charset="0"/>
              </a:rPr>
              <a:t>Saif</a:t>
            </a:r>
            <a:r>
              <a:rPr lang="en-GB" altLang="en-GB" sz="1000" dirty="0">
                <a:latin typeface="Arial" panose="020B0604020202020204" pitchFamily="34" charset="0"/>
                <a:cs typeface="Arial" panose="020B0604020202020204" pitchFamily="34" charset="0"/>
              </a:rPr>
              <a:t>, N., 2015. How does Marketing Strategy Influence Firm Performance? Implementation of Marketing Strategy for Firm Success. International Journal Of Innovation And Economic Development, 1(3), pp.7-15.</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Ciftci</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Darrough</a:t>
            </a:r>
            <a:r>
              <a:rPr lang="en-GB" altLang="en-GB" sz="1000" dirty="0">
                <a:latin typeface="Arial" panose="020B0604020202020204" pitchFamily="34" charset="0"/>
                <a:cs typeface="Arial" panose="020B0604020202020204" pitchFamily="34" charset="0"/>
              </a:rPr>
              <a:t>, M., 2015. What Explains the Valuation Difference between Intangible-intensive Profit and Loss Firms?. Journal of Business Finance &amp; Accounting, 42(1-2), pp.138-166.</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Cohen, W., 2016. The marketing plan. Hoboken, NJ: Wiley.</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Garipova</a:t>
            </a:r>
            <a:r>
              <a:rPr lang="en-GB" altLang="en-GB" sz="1000" dirty="0">
                <a:latin typeface="Arial" panose="020B0604020202020204" pitchFamily="34" charset="0"/>
                <a:cs typeface="Arial" panose="020B0604020202020204" pitchFamily="34" charset="0"/>
              </a:rPr>
              <a:t>, A., 2019. STRATEGIES FOR APPLYING SWOT-ANALYSIS INTODAY'S BUSINESS ENVIRONMENT. National Association of Scientists, 2(50), pp.56-58.</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Lewis, J., 2016. Board approves revised strategic plan activities; reviews financial, Committee reports; creates communication plan. AORN Journal, 61(6), pp.932-933.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Longenecker, J., 2015. Small business management. Mason, OH: Thomson/South-Western.</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Mohapatra, S. and Das, A., 2021. Paris Bakery: Implementing Omnichannel Strategy in the Consumer Value Chain. FIIB Business Review, p.231971452110207.</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err="1">
                <a:latin typeface="Arial" panose="020B0604020202020204" pitchFamily="34" charset="0"/>
                <a:cs typeface="Arial" panose="020B0604020202020204" pitchFamily="34" charset="0"/>
              </a:rPr>
              <a:t>Nindiani</a:t>
            </a:r>
            <a:r>
              <a:rPr lang="en-GB" altLang="en-GB" sz="1000" dirty="0">
                <a:latin typeface="Arial" panose="020B0604020202020204" pitchFamily="34" charset="0"/>
                <a:cs typeface="Arial" panose="020B0604020202020204" pitchFamily="34" charset="0"/>
              </a:rPr>
              <a:t>, A., </a:t>
            </a:r>
            <a:r>
              <a:rPr lang="en-GB" altLang="en-GB" sz="1000" dirty="0" err="1">
                <a:latin typeface="Arial" panose="020B0604020202020204" pitchFamily="34" charset="0"/>
                <a:cs typeface="Arial" panose="020B0604020202020204" pitchFamily="34" charset="0"/>
              </a:rPr>
              <a:t>Hamsal</a:t>
            </a:r>
            <a:r>
              <a:rPr lang="en-GB" altLang="en-GB" sz="1000" dirty="0">
                <a:latin typeface="Arial" panose="020B0604020202020204" pitchFamily="34" charset="0"/>
                <a:cs typeface="Arial" panose="020B0604020202020204" pitchFamily="34" charset="0"/>
              </a:rPr>
              <a:t>, M. and </a:t>
            </a:r>
            <a:r>
              <a:rPr lang="en-GB" altLang="en-GB" sz="1000" dirty="0" err="1">
                <a:latin typeface="Arial" panose="020B0604020202020204" pitchFamily="34" charset="0"/>
                <a:cs typeface="Arial" panose="020B0604020202020204" pitchFamily="34" charset="0"/>
              </a:rPr>
              <a:t>Purba</a:t>
            </a:r>
            <a:r>
              <a:rPr lang="en-GB" altLang="en-GB" sz="1000" dirty="0">
                <a:latin typeface="Arial" panose="020B0604020202020204" pitchFamily="34" charset="0"/>
                <a:cs typeface="Arial" panose="020B0604020202020204" pitchFamily="34" charset="0"/>
              </a:rPr>
              <a:t>, H., 2018. Product and Service Quality Analysis: An Empirical Study of Customer Satisfaction in a Bakery. </a:t>
            </a:r>
            <a:r>
              <a:rPr lang="en-GB" altLang="en-GB" sz="1000" dirty="0" err="1">
                <a:latin typeface="Arial" panose="020B0604020202020204" pitchFamily="34" charset="0"/>
                <a:cs typeface="Arial" panose="020B0604020202020204" pitchFamily="34" charset="0"/>
              </a:rPr>
              <a:t>Binus</a:t>
            </a:r>
            <a:r>
              <a:rPr lang="en-GB" altLang="en-GB" sz="1000" dirty="0">
                <a:latin typeface="Arial" panose="020B0604020202020204" pitchFamily="34" charset="0"/>
                <a:cs typeface="Arial" panose="020B0604020202020204" pitchFamily="34" charset="0"/>
              </a:rPr>
              <a:t> Business Review, 9(2), pp.95-103.</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Park, W., 2018. Bakery business. Boston: Little, Brown and Co.</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Reed, G., Story, V. and Saker, J., 2014. Business‐to‐business marketing. Marketing Intelligence &amp; Planning, 22(5), pp.501-510.</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Resources, F. and Tips, S., 2022. How to Start a Bakery (with Business Plan). [online] </a:t>
            </a:r>
            <a:r>
              <a:rPr lang="en-GB" altLang="en-GB" sz="1000" dirty="0" err="1">
                <a:latin typeface="Arial" panose="020B0604020202020204" pitchFamily="34" charset="0"/>
                <a:cs typeface="Arial" panose="020B0604020202020204" pitchFamily="34" charset="0"/>
              </a:rPr>
              <a:t>WebstaurantStore</a:t>
            </a:r>
            <a:r>
              <a:rPr lang="en-GB" altLang="en-GB" sz="1000" dirty="0">
                <a:latin typeface="Arial" panose="020B0604020202020204" pitchFamily="34" charset="0"/>
                <a:cs typeface="Arial" panose="020B0604020202020204" pitchFamily="34" charset="0"/>
              </a:rPr>
              <a:t>. Available at: &lt;https://www.webstaurantstore.com/article/12/start-a-bakery-with-three-planning-essentials.html&gt; [Accessed 22 February 2022].</a:t>
            </a:r>
            <a:endParaRPr lang="en-US" sz="1000" dirty="0">
              <a:latin typeface="Arial" panose="020B0604020202020204" pitchFamily="34" charset="0"/>
              <a:cs typeface="Arial" panose="020B0604020202020204" pitchFamily="34" charset="0"/>
            </a:endParaRPr>
          </a:p>
          <a:p>
            <a:pPr>
              <a:lnSpc>
                <a:spcPct val="90000"/>
              </a:lnSpc>
            </a:pPr>
            <a:r>
              <a:rPr lang="en-GB" altLang="en-GB" sz="1000" dirty="0">
                <a:latin typeface="Arial" panose="020B0604020202020204" pitchFamily="34" charset="0"/>
                <a:cs typeface="Arial" panose="020B0604020202020204" pitchFamily="34" charset="0"/>
              </a:rPr>
              <a:t>West, A., 2017. A business plan. London: Pitman.</a:t>
            </a:r>
            <a:endParaRPr lang="en-US" sz="1000" dirty="0">
              <a:latin typeface="Arial" panose="020B0604020202020204" pitchFamily="34" charset="0"/>
              <a:cs typeface="Arial" panose="020B0604020202020204" pitchFamily="34" charset="0"/>
            </a:endParaRPr>
          </a:p>
          <a:p>
            <a:pPr>
              <a:lnSpc>
                <a:spcPct val="90000"/>
              </a:lnSpc>
            </a:pPr>
            <a:endParaRPr lang="en-US" sz="1000" dirty="0"/>
          </a:p>
        </p:txBody>
      </p:sp>
    </p:spTree>
    <p:extLst>
      <p:ext uri="{BB962C8B-B14F-4D97-AF65-F5344CB8AC3E}">
        <p14:creationId xmlns:p14="http://schemas.microsoft.com/office/powerpoint/2010/main" val="18576700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906</TotalTime>
  <Words>2865</Words>
  <Application>Microsoft Office PowerPoint</Application>
  <PresentationFormat>Widescreen</PresentationFormat>
  <Paragraphs>116</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PowerPoint Presentation</vt:lpstr>
      <vt:lpstr>Executive summary</vt:lpstr>
      <vt:lpstr>Business overview</vt:lpstr>
      <vt:lpstr>Product and Services</vt:lpstr>
      <vt:lpstr>   Market audit </vt:lpstr>
      <vt:lpstr>  Competitors</vt:lpstr>
      <vt:lpstr>SWOT analysis</vt:lpstr>
      <vt:lpstr>PESTLE analysis</vt:lpstr>
      <vt:lpstr>Target Market</vt:lpstr>
      <vt:lpstr>Marketing Plan</vt:lpstr>
      <vt:lpstr>Management Team</vt:lpstr>
      <vt:lpstr>Cash flow forecast</vt:lpstr>
      <vt:lpstr>Profit &amp; Loss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Corina Popescu (2026257)</cp:lastModifiedBy>
  <cp:revision>134</cp:revision>
  <dcterms:created xsi:type="dcterms:W3CDTF">2022-02-22T08:28:08Z</dcterms:created>
  <dcterms:modified xsi:type="dcterms:W3CDTF">2022-03-25T13:54:37Z</dcterms:modified>
</cp:coreProperties>
</file>