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3"/>
  </p:notesMasterIdLst>
  <p:handoutMasterIdLst>
    <p:handoutMasterId r:id="rId94"/>
  </p:handoutMasterIdLst>
  <p:sldIdLst>
    <p:sldId id="713" r:id="rId2"/>
    <p:sldId id="551" r:id="rId3"/>
    <p:sldId id="552" r:id="rId4"/>
    <p:sldId id="554" r:id="rId5"/>
    <p:sldId id="556" r:id="rId6"/>
    <p:sldId id="612" r:id="rId7"/>
    <p:sldId id="560" r:id="rId8"/>
    <p:sldId id="714" r:id="rId9"/>
    <p:sldId id="613" r:id="rId10"/>
    <p:sldId id="615" r:id="rId11"/>
    <p:sldId id="614" r:id="rId12"/>
    <p:sldId id="557" r:id="rId13"/>
    <p:sldId id="558" r:id="rId14"/>
    <p:sldId id="561" r:id="rId15"/>
    <p:sldId id="715" r:id="rId16"/>
    <p:sldId id="616" r:id="rId17"/>
    <p:sldId id="563" r:id="rId18"/>
    <p:sldId id="564" r:id="rId19"/>
    <p:sldId id="660" r:id="rId20"/>
    <p:sldId id="716" r:id="rId21"/>
    <p:sldId id="662" r:id="rId22"/>
    <p:sldId id="664" r:id="rId23"/>
    <p:sldId id="666" r:id="rId24"/>
    <p:sldId id="668" r:id="rId25"/>
    <p:sldId id="568" r:id="rId26"/>
    <p:sldId id="569" r:id="rId27"/>
    <p:sldId id="570" r:id="rId28"/>
    <p:sldId id="692" r:id="rId29"/>
    <p:sldId id="691" r:id="rId30"/>
    <p:sldId id="717" r:id="rId31"/>
    <p:sldId id="702" r:id="rId32"/>
    <p:sldId id="703" r:id="rId33"/>
    <p:sldId id="571" r:id="rId34"/>
    <p:sldId id="572" r:id="rId35"/>
    <p:sldId id="718" r:id="rId36"/>
    <p:sldId id="619" r:id="rId37"/>
    <p:sldId id="620" r:id="rId38"/>
    <p:sldId id="621" r:id="rId39"/>
    <p:sldId id="574" r:id="rId40"/>
    <p:sldId id="682" r:id="rId41"/>
    <p:sldId id="720" r:id="rId42"/>
    <p:sldId id="686" r:id="rId43"/>
    <p:sldId id="685" r:id="rId44"/>
    <p:sldId id="576" r:id="rId45"/>
    <p:sldId id="577" r:id="rId46"/>
    <p:sldId id="721" r:id="rId47"/>
    <p:sldId id="704" r:id="rId48"/>
    <p:sldId id="705" r:id="rId49"/>
    <p:sldId id="694" r:id="rId50"/>
    <p:sldId id="695" r:id="rId51"/>
    <p:sldId id="722" r:id="rId52"/>
    <p:sldId id="578" r:id="rId53"/>
    <p:sldId id="579" r:id="rId54"/>
    <p:sldId id="580" r:id="rId55"/>
    <p:sldId id="581" r:id="rId56"/>
    <p:sldId id="723" r:id="rId57"/>
    <p:sldId id="582" r:id="rId58"/>
    <p:sldId id="583" r:id="rId59"/>
    <p:sldId id="584" r:id="rId60"/>
    <p:sldId id="585" r:id="rId61"/>
    <p:sldId id="724" r:id="rId62"/>
    <p:sldId id="707" r:id="rId63"/>
    <p:sldId id="697" r:id="rId64"/>
    <p:sldId id="725" r:id="rId65"/>
    <p:sldId id="698" r:id="rId66"/>
    <p:sldId id="588" r:id="rId67"/>
    <p:sldId id="589" r:id="rId68"/>
    <p:sldId id="590" r:id="rId69"/>
    <p:sldId id="591" r:id="rId70"/>
    <p:sldId id="726" r:id="rId71"/>
    <p:sldId id="592" r:id="rId72"/>
    <p:sldId id="610" r:id="rId73"/>
    <p:sldId id="594" r:id="rId74"/>
    <p:sldId id="727" r:id="rId75"/>
    <p:sldId id="611" r:id="rId76"/>
    <p:sldId id="597" r:id="rId77"/>
    <p:sldId id="598" r:id="rId78"/>
    <p:sldId id="605" r:id="rId79"/>
    <p:sldId id="606" r:id="rId80"/>
    <p:sldId id="678" r:id="rId81"/>
    <p:sldId id="696" r:id="rId82"/>
    <p:sldId id="676" r:id="rId83"/>
    <p:sldId id="728" r:id="rId84"/>
    <p:sldId id="679" r:id="rId85"/>
    <p:sldId id="680" r:id="rId86"/>
    <p:sldId id="681" r:id="rId87"/>
    <p:sldId id="740" r:id="rId88"/>
    <p:sldId id="741" r:id="rId89"/>
    <p:sldId id="742" r:id="rId90"/>
    <p:sldId id="743" r:id="rId91"/>
    <p:sldId id="744" r:id="rId9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Lst>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32.xml"/><Relationship Id="rId13" Type="http://schemas.openxmlformats.org/officeDocument/2006/relationships/slide" Target="slides/slide48.xml"/><Relationship Id="rId18" Type="http://schemas.openxmlformats.org/officeDocument/2006/relationships/slide" Target="slides/slide57.xml"/><Relationship Id="rId26" Type="http://schemas.openxmlformats.org/officeDocument/2006/relationships/slide" Target="slides/slide75.xml"/><Relationship Id="rId3" Type="http://schemas.openxmlformats.org/officeDocument/2006/relationships/slide" Target="slides/slide4.xml"/><Relationship Id="rId21" Type="http://schemas.openxmlformats.org/officeDocument/2006/relationships/slide" Target="slides/slide62.xml"/><Relationship Id="rId7" Type="http://schemas.openxmlformats.org/officeDocument/2006/relationships/slide" Target="slides/slide31.xml"/><Relationship Id="rId12" Type="http://schemas.openxmlformats.org/officeDocument/2006/relationships/slide" Target="slides/slide47.xml"/><Relationship Id="rId17" Type="http://schemas.openxmlformats.org/officeDocument/2006/relationships/slide" Target="slides/slide55.xml"/><Relationship Id="rId25" Type="http://schemas.openxmlformats.org/officeDocument/2006/relationships/slide" Target="slides/slide71.xml"/><Relationship Id="rId2" Type="http://schemas.openxmlformats.org/officeDocument/2006/relationships/slide" Target="slides/slide3.xml"/><Relationship Id="rId16" Type="http://schemas.openxmlformats.org/officeDocument/2006/relationships/slide" Target="slides/slide53.xml"/><Relationship Id="rId20" Type="http://schemas.openxmlformats.org/officeDocument/2006/relationships/slide" Target="slides/slide60.xml"/><Relationship Id="rId1" Type="http://schemas.openxmlformats.org/officeDocument/2006/relationships/slide" Target="slides/slide2.xml"/><Relationship Id="rId6" Type="http://schemas.openxmlformats.org/officeDocument/2006/relationships/slide" Target="slides/slide29.xml"/><Relationship Id="rId11" Type="http://schemas.openxmlformats.org/officeDocument/2006/relationships/slide" Target="slides/slide45.xml"/><Relationship Id="rId24" Type="http://schemas.openxmlformats.org/officeDocument/2006/relationships/slide" Target="slides/slide65.xml"/><Relationship Id="rId5" Type="http://schemas.openxmlformats.org/officeDocument/2006/relationships/slide" Target="slides/slide16.xml"/><Relationship Id="rId15" Type="http://schemas.openxmlformats.org/officeDocument/2006/relationships/slide" Target="slides/slide52.xml"/><Relationship Id="rId23" Type="http://schemas.openxmlformats.org/officeDocument/2006/relationships/slide" Target="slides/slide64.xml"/><Relationship Id="rId28" Type="http://schemas.openxmlformats.org/officeDocument/2006/relationships/slide" Target="slides/slide84.xml"/><Relationship Id="rId10" Type="http://schemas.openxmlformats.org/officeDocument/2006/relationships/slide" Target="slides/slide38.xml"/><Relationship Id="rId19" Type="http://schemas.openxmlformats.org/officeDocument/2006/relationships/slide" Target="slides/slide58.xml"/><Relationship Id="rId4" Type="http://schemas.openxmlformats.org/officeDocument/2006/relationships/slide" Target="slides/slide14.xml"/><Relationship Id="rId9" Type="http://schemas.openxmlformats.org/officeDocument/2006/relationships/slide" Target="slides/slide34.xml"/><Relationship Id="rId14" Type="http://schemas.openxmlformats.org/officeDocument/2006/relationships/slide" Target="slides/slide50.xml"/><Relationship Id="rId22" Type="http://schemas.openxmlformats.org/officeDocument/2006/relationships/slide" Target="slides/slide63.xml"/><Relationship Id="rId27" Type="http://schemas.openxmlformats.org/officeDocument/2006/relationships/slide" Target="slides/slide8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D0EF1398-CE96-4A31-B208-2094643000E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D75574B-9728-46C0-9352-1D8083C323B2}" type="slidenum">
              <a:rPr lang="en-CA" altLang="en-US">
                <a:latin typeface="Tahoma" panose="020B0604030504040204" pitchFamily="34" charset="0"/>
              </a:rPr>
              <a:pPr>
                <a:spcBef>
                  <a:spcPct val="0"/>
                </a:spcBef>
              </a:pPr>
              <a:t>1</a:t>
            </a:fld>
            <a:endParaRPr lang="en-CA" altLang="en-US">
              <a:latin typeface="Tahoma" panose="020B0604030504040204" pitchFamily="34" charset="0"/>
            </a:endParaRPr>
          </a:p>
        </p:txBody>
      </p:sp>
      <p:sp>
        <p:nvSpPr>
          <p:cNvPr id="10243" name="Rectangle 2">
            <a:extLst>
              <a:ext uri="{FF2B5EF4-FFF2-40B4-BE49-F238E27FC236}">
                <a16:creationId xmlns:a16="http://schemas.microsoft.com/office/drawing/2014/main" id="{0ACCBC5C-DEFA-4E47-9C47-71EC7015216D}"/>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D5BF3195-120C-419D-91C5-19A74A7FD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CA" altLang="en-US" sz="2000">
                <a:ea typeface="ＭＳ Ｐゴシック" panose="020B0600070205080204" pitchFamily="34" charset="-128"/>
              </a:rPr>
              <a:t>Notes and teaching tips: </a:t>
            </a:r>
            <a:r>
              <a:rPr lang="en-GB" altLang="en-US" sz="2000">
                <a:ea typeface="ＭＳ Ｐゴシック" panose="020B0600070205080204" pitchFamily="34" charset="-128"/>
              </a:rPr>
              <a:t>4, 7, 8, 9, 22, 26, 27, and 28. </a:t>
            </a:r>
            <a:endParaRPr lang="en-CA" altLang="en-US" sz="2000">
              <a:ea typeface="ＭＳ Ｐゴシック" panose="020B0600070205080204" pitchFamily="34" charset="-128"/>
            </a:endParaRPr>
          </a:p>
          <a:p>
            <a:pPr eaLnBrk="1" hangingPunct="1"/>
            <a:r>
              <a:rPr lang="en-CA" altLang="en-US" sz="2000">
                <a:ea typeface="ＭＳ Ｐゴシック" panose="020B0600070205080204" pitchFamily="34" charset="-128"/>
              </a:rPr>
              <a:t>To view a full-screen figure during a class, click the red </a:t>
            </a:r>
            <a:r>
              <a:rPr lang="ja-JP" altLang="en-CA" sz="2000">
                <a:ea typeface="ＭＳ Ｐゴシック" panose="020B0600070205080204" pitchFamily="34" charset="-128"/>
              </a:rPr>
              <a:t>“</a:t>
            </a:r>
            <a:r>
              <a:rPr lang="en-CA" altLang="ja-JP" sz="2000">
                <a:ea typeface="ＭＳ Ｐゴシック" panose="020B0600070205080204" pitchFamily="34" charset="-128"/>
              </a:rPr>
              <a:t>expand</a:t>
            </a:r>
            <a:r>
              <a:rPr lang="ja-JP" altLang="en-CA" sz="2000">
                <a:ea typeface="ＭＳ Ｐゴシック" panose="020B0600070205080204" pitchFamily="34" charset="-128"/>
              </a:rPr>
              <a:t>”</a:t>
            </a:r>
            <a:r>
              <a:rPr lang="en-CA" altLang="ja-JP" sz="2000">
                <a:ea typeface="ＭＳ Ｐゴシック" panose="020B0600070205080204" pitchFamily="34" charset="-128"/>
              </a:rPr>
              <a:t> button.</a:t>
            </a:r>
          </a:p>
          <a:p>
            <a:pPr eaLnBrk="1" hangingPunct="1"/>
            <a:r>
              <a:rPr lang="en-CA" altLang="en-US" sz="2000">
                <a:ea typeface="ＭＳ Ｐゴシック" panose="020B0600070205080204" pitchFamily="34" charset="-128"/>
              </a:rPr>
              <a:t>To return to the previous slide, click the red </a:t>
            </a:r>
            <a:r>
              <a:rPr lang="ja-JP" altLang="en-CA" sz="2000">
                <a:ea typeface="ＭＳ Ｐゴシック" panose="020B0600070205080204" pitchFamily="34" charset="-128"/>
              </a:rPr>
              <a:t>“</a:t>
            </a:r>
            <a:r>
              <a:rPr lang="en-CA" altLang="ja-JP" sz="2000">
                <a:ea typeface="ＭＳ Ｐゴシック" panose="020B0600070205080204" pitchFamily="34" charset="-128"/>
              </a:rPr>
              <a:t>shrink</a:t>
            </a:r>
            <a:r>
              <a:rPr lang="ja-JP" altLang="en-CA" sz="2000">
                <a:ea typeface="ＭＳ Ｐゴシック" panose="020B0600070205080204" pitchFamily="34" charset="-128"/>
              </a:rPr>
              <a:t>”</a:t>
            </a:r>
            <a:r>
              <a:rPr lang="en-CA" altLang="ja-JP" sz="2000">
                <a:ea typeface="ＭＳ Ｐゴシック" panose="020B0600070205080204" pitchFamily="34" charset="-128"/>
              </a:rPr>
              <a:t> button.</a:t>
            </a:r>
          </a:p>
          <a:p>
            <a:pPr eaLnBrk="1" hangingPunct="1"/>
            <a:r>
              <a:rPr lang="en-CA" altLang="en-US" sz="2000">
                <a:ea typeface="ＭＳ Ｐゴシック" panose="020B0600070205080204" pitchFamily="34" charset="-128"/>
              </a:rPr>
              <a:t>To advance to the next slide, click anywhere on the full screen figure.</a:t>
            </a:r>
          </a:p>
          <a:p>
            <a:pPr eaLnBrk="1" hangingPunct="1"/>
            <a:r>
              <a:rPr lang="en-CA" altLang="en-US" sz="2000">
                <a:ea typeface="ＭＳ Ｐゴシック" panose="020B0600070205080204" pitchFamily="34" charset="-128"/>
              </a:rPr>
              <a:t>To enhance your lecture, check out the Lecture Launchers, Land Mines, and Class Activities in the Instructor</a:t>
            </a:r>
            <a:r>
              <a:rPr lang="ja-JP" altLang="en-CA" sz="2000">
                <a:ea typeface="ＭＳ Ｐゴシック" panose="020B0600070205080204" pitchFamily="34" charset="-128"/>
              </a:rPr>
              <a:t>’</a:t>
            </a:r>
            <a:r>
              <a:rPr lang="en-CA" altLang="ja-JP" sz="2000">
                <a:ea typeface="ＭＳ Ｐゴシック" panose="020B0600070205080204" pitchFamily="34" charset="-128"/>
              </a:rPr>
              <a:t>s Manual.</a:t>
            </a:r>
            <a:r>
              <a:rPr lang="en-US" altLang="ja-JP" sz="2000">
                <a:ea typeface="ＭＳ Ｐゴシック" panose="020B0600070205080204" pitchFamily="34" charset="-128"/>
              </a:rPr>
              <a:t> </a:t>
            </a:r>
            <a:endParaRPr lang="en-CA" altLang="ja-JP" sz="2000">
              <a:ea typeface="ＭＳ Ｐゴシック" panose="020B0600070205080204" pitchFamily="34" charset="-128"/>
            </a:endParaRPr>
          </a:p>
          <a:p>
            <a:pPr eaLnBrk="1" hangingPunct="1"/>
            <a:endParaRPr lang="en-US" altLang="en-US" sz="200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8B0AE8DE-DC4C-4EAE-BCAB-466F35EFAED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156BC51-B96A-43EE-A02B-9F41AF55A198}" type="slidenum">
              <a:rPr lang="en-CA" altLang="en-US">
                <a:latin typeface="Tahoma" panose="020B0604030504040204" pitchFamily="34" charset="0"/>
              </a:rPr>
              <a:pPr>
                <a:spcBef>
                  <a:spcPct val="0"/>
                </a:spcBef>
              </a:pPr>
              <a:t>2</a:t>
            </a:fld>
            <a:endParaRPr lang="en-CA" altLang="en-US">
              <a:latin typeface="Tahoma" panose="020B0604030504040204" pitchFamily="34" charset="0"/>
            </a:endParaRPr>
          </a:p>
        </p:txBody>
      </p:sp>
      <p:sp>
        <p:nvSpPr>
          <p:cNvPr id="12291" name="Rectangle 2">
            <a:extLst>
              <a:ext uri="{FF2B5EF4-FFF2-40B4-BE49-F238E27FC236}">
                <a16:creationId xmlns:a16="http://schemas.microsoft.com/office/drawing/2014/main" id="{6315C97C-D415-4002-B1DE-D2C57CAD1E3C}"/>
              </a:ext>
            </a:extLst>
          </p:cNvPr>
          <p:cNvSpPr>
            <a:spLocks noGrp="1" noRot="1" noChangeAspect="1" noChangeArrowheads="1" noTextEdit="1"/>
          </p:cNvSpPr>
          <p:nvPr>
            <p:ph type="sldImg"/>
          </p:nvPr>
        </p:nvSpPr>
        <p:spPr>
          <a:ln/>
        </p:spPr>
      </p:sp>
      <p:sp>
        <p:nvSpPr>
          <p:cNvPr id="103428" name="Rectangle 3">
            <a:extLst>
              <a:ext uri="{FF2B5EF4-FFF2-40B4-BE49-F238E27FC236}">
                <a16:creationId xmlns:a16="http://schemas.microsoft.com/office/drawing/2014/main" id="{9B48288A-132B-4F79-9700-1F542E405CF1}"/>
              </a:ext>
            </a:extLst>
          </p:cNvPr>
          <p:cNvSpPr>
            <a:spLocks noGrp="1" noChangeArrowheads="1"/>
          </p:cNvSpPr>
          <p:nvPr>
            <p:ph type="body" idx="1"/>
          </p:nvPr>
        </p:nvSpPr>
        <p:spPr/>
        <p:txBody>
          <a:bodyPr/>
          <a:lstStyle/>
          <a:p>
            <a:pPr eaLnBrk="1" hangingPunct="1">
              <a:defRPr/>
            </a:pPr>
            <a:r>
              <a:rPr lang="en-GB" sz="1800">
                <a:latin typeface="Times New Roman" charset="0"/>
                <a:cs typeface="+mn-cs"/>
              </a:rPr>
              <a:t>Launch your lecture by drawing a spectrum of market types noting the four market structures to be studied in this and the next chapters. Let your students know that you will be comparing how a firm in </a:t>
            </a:r>
            <a:r>
              <a:rPr lang="en-GB" sz="1800" i="1">
                <a:latin typeface="Times New Roman" charset="0"/>
                <a:cs typeface="+mn-cs"/>
              </a:rPr>
              <a:t>each </a:t>
            </a:r>
            <a:r>
              <a:rPr lang="en-GB" sz="1800">
                <a:latin typeface="Times New Roman" charset="0"/>
                <a:cs typeface="+mn-cs"/>
              </a:rPr>
              <a:t>of these market structures chooses its equilibrium price and equilibrium quantity. Putting this diagram on the board provides a good perspective for the following chapters.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ED76F88-BE18-4772-B1F3-1335BFEAD9F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0173BF5-6EDF-4D53-910A-6E11441646B8}" type="slidenum">
              <a:rPr lang="en-CA" altLang="en-US">
                <a:latin typeface="Tahoma" panose="020B0604030504040204" pitchFamily="34" charset="0"/>
              </a:rPr>
              <a:pPr>
                <a:spcBef>
                  <a:spcPct val="0"/>
                </a:spcBef>
              </a:pPr>
              <a:t>3</a:t>
            </a:fld>
            <a:endParaRPr lang="en-CA" altLang="en-US">
              <a:latin typeface="Tahoma" panose="020B0604030504040204" pitchFamily="34" charset="0"/>
            </a:endParaRPr>
          </a:p>
        </p:txBody>
      </p:sp>
      <p:sp>
        <p:nvSpPr>
          <p:cNvPr id="14339" name="Rectangle 2">
            <a:extLst>
              <a:ext uri="{FF2B5EF4-FFF2-40B4-BE49-F238E27FC236}">
                <a16:creationId xmlns:a16="http://schemas.microsoft.com/office/drawing/2014/main" id="{5354CC1F-97DA-4C69-A234-45904B12F775}"/>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1839FA95-A1EB-4A67-A47E-08B325B7927C}"/>
              </a:ext>
            </a:extLst>
          </p:cNvPr>
          <p:cNvSpPr>
            <a:spLocks noGrp="1" noChangeArrowheads="1"/>
          </p:cNvSpPr>
          <p:nvPr>
            <p:ph type="body" idx="1"/>
          </p:nvPr>
        </p:nvSpPr>
        <p:spPr/>
        <p:txBody>
          <a:bodyPr/>
          <a:lstStyle/>
          <a:p>
            <a:pPr eaLnBrk="1" hangingPunct="1">
              <a:defRPr/>
            </a:pPr>
            <a:endParaRPr lang="en-AU" sz="1800">
              <a:latin typeface="Times New Roman"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577323DE-BF22-42DA-B648-68D3AD6663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223EB0B-2800-4C4B-8A0D-C4C638696809}" type="slidenum">
              <a:rPr lang="en-CA" altLang="en-US">
                <a:latin typeface="Tahoma" panose="020B0604030504040204" pitchFamily="34" charset="0"/>
              </a:rPr>
              <a:pPr>
                <a:spcBef>
                  <a:spcPct val="0"/>
                </a:spcBef>
              </a:pPr>
              <a:t>4</a:t>
            </a:fld>
            <a:endParaRPr lang="en-CA" altLang="en-US">
              <a:latin typeface="Tahoma" panose="020B0604030504040204" pitchFamily="34" charset="0"/>
            </a:endParaRPr>
          </a:p>
        </p:txBody>
      </p:sp>
      <p:sp>
        <p:nvSpPr>
          <p:cNvPr id="16387" name="Rectangle 2">
            <a:extLst>
              <a:ext uri="{FF2B5EF4-FFF2-40B4-BE49-F238E27FC236}">
                <a16:creationId xmlns:a16="http://schemas.microsoft.com/office/drawing/2014/main" id="{2F66C867-124C-44FE-9963-A672380D250D}"/>
              </a:ext>
            </a:extLst>
          </p:cNvPr>
          <p:cNvSpPr>
            <a:spLocks noGrp="1" noRot="1" noChangeAspect="1" noChangeArrowheads="1" noTextEdit="1"/>
          </p:cNvSpPr>
          <p:nvPr>
            <p:ph type="sldImg"/>
          </p:nvPr>
        </p:nvSpPr>
        <p:spPr>
          <a:ln/>
        </p:spPr>
      </p:sp>
      <p:sp>
        <p:nvSpPr>
          <p:cNvPr id="105476" name="Rectangle 3">
            <a:extLst>
              <a:ext uri="{FF2B5EF4-FFF2-40B4-BE49-F238E27FC236}">
                <a16:creationId xmlns:a16="http://schemas.microsoft.com/office/drawing/2014/main" id="{303B9636-5447-46BF-936B-CEFE902D36F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33E50B-D512-4A38-A44A-AA8E55A6295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A32F16B-BC41-49DC-95FC-34D7F15634CA}" type="slidenum">
              <a:rPr lang="en-CA" altLang="en-US">
                <a:latin typeface="Tahoma" panose="020B0604030504040204" pitchFamily="34" charset="0"/>
              </a:rPr>
              <a:pPr>
                <a:spcBef>
                  <a:spcPct val="0"/>
                </a:spcBef>
              </a:pPr>
              <a:t>5</a:t>
            </a:fld>
            <a:endParaRPr lang="en-CA" altLang="en-US">
              <a:latin typeface="Tahoma" panose="020B0604030504040204" pitchFamily="34" charset="0"/>
            </a:endParaRPr>
          </a:p>
        </p:txBody>
      </p:sp>
      <p:sp>
        <p:nvSpPr>
          <p:cNvPr id="18435" name="Rectangle 2">
            <a:extLst>
              <a:ext uri="{FF2B5EF4-FFF2-40B4-BE49-F238E27FC236}">
                <a16:creationId xmlns:a16="http://schemas.microsoft.com/office/drawing/2014/main" id="{DAA7CA23-A8F3-43ED-9C20-7E3307EB2C6A}"/>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66E5EBDD-F050-46E8-9AE2-D42D5A2317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a:ea typeface="ＭＳ Ｐゴシック" panose="020B0600070205080204" pitchFamily="34" charset="-128"/>
              </a:rPr>
              <a:t>Once you discuss the characteristics that define perfect competition (many firms selling an identical product to many buyers, no restrictions on entry, established firms have no cost advantage over new firms, and sellers and buyers are well informed about prices) it is natural to give examples of perfectly competitive markets. The examples that </a:t>
            </a:r>
            <a:r>
              <a:rPr lang="en-GB" altLang="en-US" i="1">
                <a:ea typeface="ＭＳ Ｐゴシック" panose="020B0600070205080204" pitchFamily="34" charset="-128"/>
              </a:rPr>
              <a:t>always </a:t>
            </a:r>
            <a:r>
              <a:rPr lang="en-GB" altLang="en-US">
                <a:ea typeface="ＭＳ Ｐゴシック" panose="020B0600070205080204" pitchFamily="34" charset="-128"/>
              </a:rPr>
              <a:t>spring to mind are agricultural in nature. Often students, particularly those in urban areas, wonder why they will spend so much of their time studying agriculture. You need to combat the natural view that the model of perfect competition applies only to farms. There are two, complementary paths you can take: </a:t>
            </a:r>
          </a:p>
          <a:p>
            <a:pPr eaLnBrk="1" hangingPunct="1">
              <a:lnSpc>
                <a:spcPct val="80000"/>
              </a:lnSpc>
            </a:pPr>
            <a:r>
              <a:rPr lang="en-GB" altLang="en-US">
                <a:ea typeface="ＭＳ Ｐゴシック" panose="020B0600070205080204" pitchFamily="34" charset="-128"/>
              </a:rPr>
              <a:t>First, tell your students that although agriculture certainly meets all the requirements of perfect competition, a lot of other industries come close. If you have a mall near by, you can assign your students to walk through the mall and take note of the different types of businesses and list those that they think are closest to perfect competition. Businesses such as shoe stores, jewelry, toy stores, book stores, hair salons, and so forth are all commonly found in malls and are all relatively close to being in perfectly competitive markets. For instance, you can point out to the students that one jewelry store’s products aren’t identical to those of any other jewelry store, but they are very close substitutes. So, although the jewelry market does not exactly meet the definition of a perfectly competitive market, nonetheless it is likely close enough so that if we want to understand the forces that affect firms within this industry, perfect competition is a reasonable starting point.</a:t>
            </a:r>
          </a:p>
          <a:p>
            <a:pPr eaLnBrk="1" hangingPunct="1">
              <a:lnSpc>
                <a:spcPct val="80000"/>
              </a:lnSpc>
            </a:pPr>
            <a:r>
              <a:rPr lang="en-GB" altLang="en-US">
                <a:ea typeface="ＭＳ Ｐゴシック" panose="020B0600070205080204" pitchFamily="34" charset="-128"/>
              </a:rPr>
              <a:t>[Continued on the next slide] </a:t>
            </a:r>
            <a:endParaRPr lang="en-AU" altLang="en-US">
              <a:ea typeface="ＭＳ Ｐゴシック" panose="020B0600070205080204" pitchFamily="34" charset="-128"/>
            </a:endParaRPr>
          </a:p>
          <a:p>
            <a:pPr eaLnBrk="1" hangingPunct="1">
              <a:lnSpc>
                <a:spcPct val="80000"/>
              </a:lnSpc>
            </a:pPr>
            <a:endParaRPr lang="en-GB"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E6E354F-061D-4A7B-AD21-084A2C0CB15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A067200-0209-42C4-A49F-ECE043B5B70D}" type="slidenum">
              <a:rPr lang="en-CA" altLang="en-US">
                <a:latin typeface="Tahoma" panose="020B0604030504040204" pitchFamily="34" charset="0"/>
              </a:rPr>
              <a:pPr>
                <a:spcBef>
                  <a:spcPct val="0"/>
                </a:spcBef>
              </a:pPr>
              <a:t>6</a:t>
            </a:fld>
            <a:endParaRPr lang="en-CA" altLang="en-US">
              <a:latin typeface="Tahoma" panose="020B0604030504040204" pitchFamily="34" charset="0"/>
            </a:endParaRPr>
          </a:p>
        </p:txBody>
      </p:sp>
      <p:sp>
        <p:nvSpPr>
          <p:cNvPr id="20483" name="Rectangle 2">
            <a:extLst>
              <a:ext uri="{FF2B5EF4-FFF2-40B4-BE49-F238E27FC236}">
                <a16:creationId xmlns:a16="http://schemas.microsoft.com/office/drawing/2014/main" id="{969301FF-48C4-4507-A945-5A5776C70F28}"/>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117770D2-BE05-4A7E-88FA-F0C52B1B8A8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AU" altLang="en-US" sz="1400">
                <a:ea typeface="ＭＳ Ｐゴシック" panose="020B0600070205080204" pitchFamily="34" charset="-128"/>
              </a:rPr>
              <a:t>Second, you can use a physical analogy. Ask your students how many of them have taken physics and encountered the assumption of a perfect vacuum. A perfect vacuum cannot exist and our world is not close to being a perfect vacuum. Yet physicists often use the model of a perfect vacuum to understand our physical world. For example, to predict how long it will take a 50 pound steel ball to hit the ground if it is dropped from the top of the Empire State Building, you will be very close to the actual time if you assume a perfect vacuum and use the formula that applies in that case. Friction from the atmosphere is obviously not zero, but assuming it to be zero is not very misleading. In contrast, if you want to predict how long it will take a feather to make the same trip, you need a fancier model! Economists use the model of “perfect competition” in a similar way to understand our economic world. Emphasize to students that although no real world industry meets the full definition of perfect competition, the behavior of firms in many real world industries and the resulting dynamics of their market prices and quantities can be predicted to a high degree of accuracy by using the model of perfect competition. </a:t>
            </a:r>
            <a:endParaRPr lang="en-GB" altLang="en-US" sz="1400">
              <a:ea typeface="ＭＳ Ｐゴシック" panose="020B0600070205080204" pitchFamily="34" charset="-128"/>
            </a:endParaRPr>
          </a:p>
          <a:p>
            <a:pPr eaLnBrk="1" hangingPunct="1">
              <a:lnSpc>
                <a:spcPct val="90000"/>
              </a:lnSpc>
            </a:pPr>
            <a:endParaRPr lang="en-GB" altLang="en-US" sz="140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769F19C0-DF31-44A5-B292-71AE849955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6F535FF-1637-485D-81B3-E21552086A13}" type="slidenum">
              <a:rPr lang="en-CA" altLang="en-US">
                <a:latin typeface="Tahoma" panose="020B0604030504040204" pitchFamily="34" charset="0"/>
              </a:rPr>
              <a:pPr>
                <a:spcBef>
                  <a:spcPct val="0"/>
                </a:spcBef>
              </a:pPr>
              <a:t>7</a:t>
            </a:fld>
            <a:endParaRPr lang="en-CA" altLang="en-US">
              <a:latin typeface="Tahoma" panose="020B0604030504040204" pitchFamily="34" charset="0"/>
            </a:endParaRPr>
          </a:p>
        </p:txBody>
      </p:sp>
      <p:sp>
        <p:nvSpPr>
          <p:cNvPr id="22531" name="Rectangle 2">
            <a:extLst>
              <a:ext uri="{FF2B5EF4-FFF2-40B4-BE49-F238E27FC236}">
                <a16:creationId xmlns:a16="http://schemas.microsoft.com/office/drawing/2014/main" id="{C01719AA-A654-44AE-930E-8E264CFF18B0}"/>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BD3BE9A1-0E4A-4400-963E-4AFFE153D2F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sz="1800">
                <a:ea typeface="ＭＳ Ｐゴシック" panose="020B0600070205080204" pitchFamily="34" charset="-128"/>
              </a:rPr>
              <a:t>Show what is meant by the term “price taker” by drawing the </a:t>
            </a:r>
            <a:r>
              <a:rPr lang="en-AU" altLang="en-US" sz="1800" i="1">
                <a:ea typeface="ＭＳ Ｐゴシック" panose="020B0600070205080204" pitchFamily="34" charset="-128"/>
              </a:rPr>
              <a:t>market </a:t>
            </a:r>
            <a:r>
              <a:rPr lang="en-AU" altLang="en-US" sz="1800">
                <a:ea typeface="ＭＳ Ｐゴシック" panose="020B0600070205080204" pitchFamily="34" charset="-128"/>
              </a:rPr>
              <a:t>supply and market demand curves and the resulting equilibrium price on the left side of the board and then draw the </a:t>
            </a:r>
            <a:r>
              <a:rPr lang="en-AU" altLang="en-US" sz="1800" i="1">
                <a:ea typeface="ＭＳ Ｐゴシック" panose="020B0600070205080204" pitchFamily="34" charset="-128"/>
              </a:rPr>
              <a:t>firm</a:t>
            </a:r>
            <a:r>
              <a:rPr lang="en-AU" altLang="en-US" sz="1800">
                <a:ea typeface="ＭＳ Ｐゴシック" panose="020B0600070205080204" pitchFamily="34" charset="-128"/>
              </a:rPr>
              <a:t>’s demand and marginal revenue curves on a separate graph on the right side of the board. Draw a dotted line across from the market graph to the firm graph. Really emphasize the fact that the market demand differs from the firm’s demand because the firm is such a small part of the market. Students consistently confuse the difference between the market demand and the firm’s demand, so the more time you spend clearly explaining this distinction, the better.</a:t>
            </a:r>
            <a:r>
              <a:rPr lang="en-GB" altLang="en-US" sz="1800">
                <a:ea typeface="ＭＳ Ｐゴシック" panose="020B0600070205080204" pitchFamily="34" charset="-128"/>
              </a:rPr>
              <a: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475EA9E7-51CF-47B7-98C6-EDCF59CF33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0D407E4-39D4-411C-ABF4-E7859BECFC0B}" type="slidenum">
              <a:rPr lang="en-CA" altLang="en-US">
                <a:latin typeface="Tahoma" panose="020B0604030504040204" pitchFamily="34" charset="0"/>
              </a:rPr>
              <a:pPr>
                <a:spcBef>
                  <a:spcPct val="0"/>
                </a:spcBef>
              </a:pPr>
              <a:t>8</a:t>
            </a:fld>
            <a:endParaRPr lang="en-CA" altLang="en-US">
              <a:latin typeface="Tahoma" panose="020B0604030504040204" pitchFamily="34" charset="0"/>
            </a:endParaRPr>
          </a:p>
        </p:txBody>
      </p:sp>
      <p:sp>
        <p:nvSpPr>
          <p:cNvPr id="24579" name="Rectangle 2">
            <a:extLst>
              <a:ext uri="{FF2B5EF4-FFF2-40B4-BE49-F238E27FC236}">
                <a16:creationId xmlns:a16="http://schemas.microsoft.com/office/drawing/2014/main" id="{48BD6AF4-03FB-463C-9449-1955BF96B22A}"/>
              </a:ext>
            </a:extLst>
          </p:cNvPr>
          <p:cNvSpPr>
            <a:spLocks noGrp="1" noRot="1" noChangeAspect="1" noChangeArrowheads="1" noTextEdit="1"/>
          </p:cNvSpPr>
          <p:nvPr>
            <p:ph type="sldImg"/>
          </p:nvPr>
        </p:nvSpPr>
        <p:spPr>
          <a:ln/>
        </p:spPr>
      </p:sp>
      <p:sp>
        <p:nvSpPr>
          <p:cNvPr id="109572" name="Rectangle 3">
            <a:extLst>
              <a:ext uri="{FF2B5EF4-FFF2-40B4-BE49-F238E27FC236}">
                <a16:creationId xmlns:a16="http://schemas.microsoft.com/office/drawing/2014/main" id="{E8FAE967-E432-45CC-AE30-5DB6299CFFFF}"/>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FEBA2279-56E7-4105-AC05-CEA5598BA5A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B058098-22DF-4237-8AF2-66D1D9178619}" type="slidenum">
              <a:rPr lang="en-CA" altLang="en-US">
                <a:latin typeface="Tahoma" panose="020B0604030504040204" pitchFamily="34" charset="0"/>
              </a:rPr>
              <a:pPr>
                <a:spcBef>
                  <a:spcPct val="0"/>
                </a:spcBef>
              </a:pPr>
              <a:t>9</a:t>
            </a:fld>
            <a:endParaRPr lang="en-CA" altLang="en-US">
              <a:latin typeface="Tahoma" panose="020B0604030504040204" pitchFamily="34" charset="0"/>
            </a:endParaRPr>
          </a:p>
        </p:txBody>
      </p:sp>
      <p:sp>
        <p:nvSpPr>
          <p:cNvPr id="26627" name="Rectangle 2">
            <a:extLst>
              <a:ext uri="{FF2B5EF4-FFF2-40B4-BE49-F238E27FC236}">
                <a16:creationId xmlns:a16="http://schemas.microsoft.com/office/drawing/2014/main" id="{950CDEB1-0F0A-46EB-9791-95703FB877B5}"/>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E70413B7-0A32-41B7-ADA6-463ED0D1616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3D83222-0BBB-4D38-98FC-5336BF3461D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D64C83C-17B2-4F9B-B12F-DC7B62D5AEF2}" type="slidenum">
              <a:rPr lang="en-CA" altLang="en-US">
                <a:latin typeface="Tahoma" panose="020B0604030504040204" pitchFamily="34" charset="0"/>
              </a:rPr>
              <a:pPr>
                <a:spcBef>
                  <a:spcPct val="0"/>
                </a:spcBef>
              </a:pPr>
              <a:t>10</a:t>
            </a:fld>
            <a:endParaRPr lang="en-CA" altLang="en-US">
              <a:latin typeface="Tahoma" panose="020B0604030504040204" pitchFamily="34" charset="0"/>
            </a:endParaRPr>
          </a:p>
        </p:txBody>
      </p:sp>
      <p:sp>
        <p:nvSpPr>
          <p:cNvPr id="28675" name="Rectangle 2">
            <a:extLst>
              <a:ext uri="{FF2B5EF4-FFF2-40B4-BE49-F238E27FC236}">
                <a16:creationId xmlns:a16="http://schemas.microsoft.com/office/drawing/2014/main" id="{ACC493F8-DA8D-4603-848A-B1A2D500C10A}"/>
              </a:ext>
            </a:extLst>
          </p:cNvPr>
          <p:cNvSpPr>
            <a:spLocks noGrp="1" noRot="1" noChangeAspect="1" noChangeArrowheads="1" noTextEdit="1"/>
          </p:cNvSpPr>
          <p:nvPr>
            <p:ph type="sldImg"/>
          </p:nvPr>
        </p:nvSpPr>
        <p:spPr>
          <a:ln/>
        </p:spPr>
      </p:sp>
      <p:sp>
        <p:nvSpPr>
          <p:cNvPr id="111620" name="Rectangle 3">
            <a:extLst>
              <a:ext uri="{FF2B5EF4-FFF2-40B4-BE49-F238E27FC236}">
                <a16:creationId xmlns:a16="http://schemas.microsoft.com/office/drawing/2014/main" id="{3871B3AF-0C5C-4BB8-9F06-B5E1A9A34E5E}"/>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20A60BE-13F4-402A-BCE3-4A02FD1A615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6E9FCA9-6D2D-4183-A0A1-17E8C6B3F632}" type="slidenum">
              <a:rPr lang="en-CA" altLang="en-US">
                <a:latin typeface="Tahoma" panose="020B0604030504040204" pitchFamily="34" charset="0"/>
              </a:rPr>
              <a:pPr>
                <a:spcBef>
                  <a:spcPct val="0"/>
                </a:spcBef>
              </a:pPr>
              <a:t>11</a:t>
            </a:fld>
            <a:endParaRPr lang="en-CA" altLang="en-US">
              <a:latin typeface="Tahoma" panose="020B0604030504040204" pitchFamily="34" charset="0"/>
            </a:endParaRPr>
          </a:p>
        </p:txBody>
      </p:sp>
      <p:sp>
        <p:nvSpPr>
          <p:cNvPr id="30723" name="Rectangle 2">
            <a:extLst>
              <a:ext uri="{FF2B5EF4-FFF2-40B4-BE49-F238E27FC236}">
                <a16:creationId xmlns:a16="http://schemas.microsoft.com/office/drawing/2014/main" id="{B83AC166-FF17-4255-B7C2-2C45C37A006B}"/>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0F93519C-3A10-453C-9475-E0CCA7E82A44}"/>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EE44D3F5-AA5E-4F19-9AB8-FB34A69640B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89B53FB-E32B-4AFC-A878-EAAFB66722AD}" type="slidenum">
              <a:rPr lang="en-CA" altLang="en-US">
                <a:latin typeface="Tahoma" panose="020B0604030504040204" pitchFamily="34" charset="0"/>
              </a:rPr>
              <a:pPr>
                <a:spcBef>
                  <a:spcPct val="0"/>
                </a:spcBef>
              </a:pPr>
              <a:t>12</a:t>
            </a:fld>
            <a:endParaRPr lang="en-CA" altLang="en-US">
              <a:latin typeface="Tahoma" panose="020B0604030504040204" pitchFamily="34" charset="0"/>
            </a:endParaRPr>
          </a:p>
        </p:txBody>
      </p:sp>
      <p:sp>
        <p:nvSpPr>
          <p:cNvPr id="32771" name="Rectangle 2">
            <a:extLst>
              <a:ext uri="{FF2B5EF4-FFF2-40B4-BE49-F238E27FC236}">
                <a16:creationId xmlns:a16="http://schemas.microsoft.com/office/drawing/2014/main" id="{FF915143-05C4-4CFD-9690-592A17D4F091}"/>
              </a:ext>
            </a:extLst>
          </p:cNvPr>
          <p:cNvSpPr>
            <a:spLocks noGrp="1" noRot="1" noChangeAspect="1" noChangeArrowheads="1" noTextEdit="1"/>
          </p:cNvSpPr>
          <p:nvPr>
            <p:ph type="sldImg"/>
          </p:nvPr>
        </p:nvSpPr>
        <p:spPr>
          <a:ln/>
        </p:spPr>
      </p:sp>
      <p:sp>
        <p:nvSpPr>
          <p:cNvPr id="113668" name="Rectangle 3">
            <a:extLst>
              <a:ext uri="{FF2B5EF4-FFF2-40B4-BE49-F238E27FC236}">
                <a16:creationId xmlns:a16="http://schemas.microsoft.com/office/drawing/2014/main" id="{9277AFD7-08E5-4BC7-8BD1-ADBF37539BE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78F179B-2B88-49ED-8E85-B895ECD1690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AF3B851-0A28-4DAA-8727-C331664D9CF2}" type="slidenum">
              <a:rPr lang="en-CA" altLang="en-US">
                <a:latin typeface="Tahoma" panose="020B0604030504040204" pitchFamily="34" charset="0"/>
              </a:rPr>
              <a:pPr>
                <a:spcBef>
                  <a:spcPct val="0"/>
                </a:spcBef>
              </a:pPr>
              <a:t>13</a:t>
            </a:fld>
            <a:endParaRPr lang="en-CA" altLang="en-US">
              <a:latin typeface="Tahoma" panose="020B0604030504040204" pitchFamily="34" charset="0"/>
            </a:endParaRPr>
          </a:p>
        </p:txBody>
      </p:sp>
      <p:sp>
        <p:nvSpPr>
          <p:cNvPr id="34819" name="Rectangle 2">
            <a:extLst>
              <a:ext uri="{FF2B5EF4-FFF2-40B4-BE49-F238E27FC236}">
                <a16:creationId xmlns:a16="http://schemas.microsoft.com/office/drawing/2014/main" id="{8EBBCFEA-3529-40DF-A274-8749AF92154D}"/>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38573736-607C-435D-B794-44CA91F2FFA3}"/>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C408FA-3572-4BAF-B8D6-B10D6BB939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F8081DC-B907-4A31-A0D5-6B23CD7CB7E5}" type="slidenum">
              <a:rPr lang="en-CA" altLang="en-US">
                <a:latin typeface="Tahoma" panose="020B0604030504040204" pitchFamily="34" charset="0"/>
              </a:rPr>
              <a:pPr>
                <a:spcBef>
                  <a:spcPct val="0"/>
                </a:spcBef>
              </a:pPr>
              <a:t>14</a:t>
            </a:fld>
            <a:endParaRPr lang="en-CA" altLang="en-US">
              <a:latin typeface="Tahoma" panose="020B0604030504040204" pitchFamily="34" charset="0"/>
            </a:endParaRPr>
          </a:p>
        </p:txBody>
      </p:sp>
      <p:sp>
        <p:nvSpPr>
          <p:cNvPr id="36867" name="Rectangle 2">
            <a:extLst>
              <a:ext uri="{FF2B5EF4-FFF2-40B4-BE49-F238E27FC236}">
                <a16:creationId xmlns:a16="http://schemas.microsoft.com/office/drawing/2014/main" id="{A4C9A6C2-BE55-4246-8130-13C4F85E9E2A}"/>
              </a:ext>
            </a:extLst>
          </p:cNvPr>
          <p:cNvSpPr>
            <a:spLocks noGrp="1" noRot="1" noChangeAspect="1" noChangeArrowheads="1" noTextEdit="1"/>
          </p:cNvSpPr>
          <p:nvPr>
            <p:ph type="sldImg"/>
          </p:nvPr>
        </p:nvSpPr>
        <p:spPr>
          <a:ln/>
        </p:spPr>
      </p:sp>
      <p:sp>
        <p:nvSpPr>
          <p:cNvPr id="115716" name="Rectangle 3">
            <a:extLst>
              <a:ext uri="{FF2B5EF4-FFF2-40B4-BE49-F238E27FC236}">
                <a16:creationId xmlns:a16="http://schemas.microsoft.com/office/drawing/2014/main" id="{D8A9CF78-02F9-4501-AAD3-DED6E9A3730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EF8E665-A2BB-4E0D-A261-6A9A495239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F619240-8768-47A3-A4EC-E1643A2887BE}" type="slidenum">
              <a:rPr lang="en-CA" altLang="en-US">
                <a:latin typeface="Tahoma" panose="020B0604030504040204" pitchFamily="34" charset="0"/>
              </a:rPr>
              <a:pPr>
                <a:spcBef>
                  <a:spcPct val="0"/>
                </a:spcBef>
              </a:pPr>
              <a:t>15</a:t>
            </a:fld>
            <a:endParaRPr lang="en-CA" altLang="en-US">
              <a:latin typeface="Tahoma" panose="020B0604030504040204" pitchFamily="34" charset="0"/>
            </a:endParaRPr>
          </a:p>
        </p:txBody>
      </p:sp>
      <p:sp>
        <p:nvSpPr>
          <p:cNvPr id="38915" name="Rectangle 2">
            <a:extLst>
              <a:ext uri="{FF2B5EF4-FFF2-40B4-BE49-F238E27FC236}">
                <a16:creationId xmlns:a16="http://schemas.microsoft.com/office/drawing/2014/main" id="{374481ED-C73D-42B1-9B94-8974EB3CD7A0}"/>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1E8C11D7-B2ED-46FB-9EC1-06C73542979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1E90E5F-2127-4983-80E1-9926E670D1B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480FF89-9A07-4D36-BB3B-1C1C208854C6}" type="slidenum">
              <a:rPr lang="en-CA" altLang="en-US">
                <a:latin typeface="Tahoma" panose="020B0604030504040204" pitchFamily="34" charset="0"/>
              </a:rPr>
              <a:pPr>
                <a:spcBef>
                  <a:spcPct val="0"/>
                </a:spcBef>
              </a:pPr>
              <a:t>16</a:t>
            </a:fld>
            <a:endParaRPr lang="en-CA" altLang="en-US">
              <a:latin typeface="Tahoma" panose="020B0604030504040204" pitchFamily="34" charset="0"/>
            </a:endParaRPr>
          </a:p>
        </p:txBody>
      </p:sp>
      <p:sp>
        <p:nvSpPr>
          <p:cNvPr id="40963" name="Rectangle 2">
            <a:extLst>
              <a:ext uri="{FF2B5EF4-FFF2-40B4-BE49-F238E27FC236}">
                <a16:creationId xmlns:a16="http://schemas.microsoft.com/office/drawing/2014/main" id="{5C4A6D38-BEF1-4C8E-B047-36F57C2647A7}"/>
              </a:ext>
            </a:extLst>
          </p:cNvPr>
          <p:cNvSpPr>
            <a:spLocks noGrp="1" noRot="1" noChangeAspect="1" noChangeArrowheads="1" noTextEdit="1"/>
          </p:cNvSpPr>
          <p:nvPr>
            <p:ph type="sldImg"/>
          </p:nvPr>
        </p:nvSpPr>
        <p:spPr>
          <a:ln/>
        </p:spPr>
      </p:sp>
      <p:sp>
        <p:nvSpPr>
          <p:cNvPr id="117764" name="Rectangle 3">
            <a:extLst>
              <a:ext uri="{FF2B5EF4-FFF2-40B4-BE49-F238E27FC236}">
                <a16:creationId xmlns:a16="http://schemas.microsoft.com/office/drawing/2014/main" id="{9414E5EC-764D-44CB-AD68-458CA4E52DFF}"/>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36CA024-E60D-4374-B335-E3684D0B05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CEBCB34-72DC-4597-87C5-39538CD4B3B6}" type="slidenum">
              <a:rPr lang="en-CA" altLang="en-US">
                <a:latin typeface="Tahoma" panose="020B0604030504040204" pitchFamily="34" charset="0"/>
              </a:rPr>
              <a:pPr>
                <a:spcBef>
                  <a:spcPct val="0"/>
                </a:spcBef>
              </a:pPr>
              <a:t>17</a:t>
            </a:fld>
            <a:endParaRPr lang="en-CA" altLang="en-US">
              <a:latin typeface="Tahoma" panose="020B0604030504040204" pitchFamily="34" charset="0"/>
            </a:endParaRPr>
          </a:p>
        </p:txBody>
      </p:sp>
      <p:sp>
        <p:nvSpPr>
          <p:cNvPr id="43011" name="Rectangle 2">
            <a:extLst>
              <a:ext uri="{FF2B5EF4-FFF2-40B4-BE49-F238E27FC236}">
                <a16:creationId xmlns:a16="http://schemas.microsoft.com/office/drawing/2014/main" id="{538FEBD2-9EF3-4DA1-8757-15EF264148FB}"/>
              </a:ext>
            </a:extLst>
          </p:cNvPr>
          <p:cNvSpPr>
            <a:spLocks noGrp="1" noRot="1" noChangeAspect="1" noChangeArrowheads="1" noTextEdit="1"/>
          </p:cNvSpPr>
          <p:nvPr>
            <p:ph type="sldImg"/>
          </p:nvPr>
        </p:nvSpPr>
        <p:spPr>
          <a:ln/>
        </p:spPr>
      </p:sp>
      <p:sp>
        <p:nvSpPr>
          <p:cNvPr id="118788" name="Rectangle 3">
            <a:extLst>
              <a:ext uri="{FF2B5EF4-FFF2-40B4-BE49-F238E27FC236}">
                <a16:creationId xmlns:a16="http://schemas.microsoft.com/office/drawing/2014/main" id="{E618D756-383D-41CE-88D0-59F417BE726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84F543DB-6DF7-4835-B615-0A4DF5B07B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4F40859-7F5F-46F3-AC1E-2D07DD32F4AE}" type="slidenum">
              <a:rPr lang="en-CA" altLang="en-US">
                <a:latin typeface="Tahoma" panose="020B0604030504040204" pitchFamily="34" charset="0"/>
              </a:rPr>
              <a:pPr>
                <a:spcBef>
                  <a:spcPct val="0"/>
                </a:spcBef>
              </a:pPr>
              <a:t>18</a:t>
            </a:fld>
            <a:endParaRPr lang="en-CA" altLang="en-US">
              <a:latin typeface="Tahoma" panose="020B0604030504040204" pitchFamily="34" charset="0"/>
            </a:endParaRPr>
          </a:p>
        </p:txBody>
      </p:sp>
      <p:sp>
        <p:nvSpPr>
          <p:cNvPr id="45059" name="Rectangle 2">
            <a:extLst>
              <a:ext uri="{FF2B5EF4-FFF2-40B4-BE49-F238E27FC236}">
                <a16:creationId xmlns:a16="http://schemas.microsoft.com/office/drawing/2014/main" id="{3E3B2AB2-9C59-48D3-98BA-50DB338C201D}"/>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id="{35F08D0D-3641-4AE1-AFE5-A0B68E5F22F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463A137A-4D2F-4530-AA81-86308E3968A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D47BE56-D869-4CF5-BBA0-EA7F4A2BF212}" type="slidenum">
              <a:rPr lang="en-CA" altLang="en-US">
                <a:latin typeface="Tahoma" panose="020B0604030504040204" pitchFamily="34" charset="0"/>
              </a:rPr>
              <a:pPr>
                <a:spcBef>
                  <a:spcPct val="0"/>
                </a:spcBef>
              </a:pPr>
              <a:t>19</a:t>
            </a:fld>
            <a:endParaRPr lang="en-CA" altLang="en-US">
              <a:latin typeface="Tahoma" panose="020B0604030504040204" pitchFamily="34" charset="0"/>
            </a:endParaRPr>
          </a:p>
        </p:txBody>
      </p:sp>
      <p:sp>
        <p:nvSpPr>
          <p:cNvPr id="47107" name="Rectangle 2">
            <a:extLst>
              <a:ext uri="{FF2B5EF4-FFF2-40B4-BE49-F238E27FC236}">
                <a16:creationId xmlns:a16="http://schemas.microsoft.com/office/drawing/2014/main" id="{C4C3B296-DDDF-48D4-A521-7EA032DECBBF}"/>
              </a:ext>
            </a:extLst>
          </p:cNvPr>
          <p:cNvSpPr>
            <a:spLocks noGrp="1" noRot="1" noChangeAspect="1" noChangeArrowheads="1" noTextEdit="1"/>
          </p:cNvSpPr>
          <p:nvPr>
            <p:ph type="sldImg"/>
          </p:nvPr>
        </p:nvSpPr>
        <p:spPr>
          <a:ln/>
        </p:spPr>
      </p:sp>
      <p:sp>
        <p:nvSpPr>
          <p:cNvPr id="120836" name="Rectangle 3">
            <a:extLst>
              <a:ext uri="{FF2B5EF4-FFF2-40B4-BE49-F238E27FC236}">
                <a16:creationId xmlns:a16="http://schemas.microsoft.com/office/drawing/2014/main" id="{C8161466-0839-46ED-B691-A58909382B8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798A740-A2F4-4B21-B13E-42CA17CFF4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B9DE20A-AE18-4C76-9165-5D0A33CC1903}" type="slidenum">
              <a:rPr lang="en-CA" altLang="en-US">
                <a:latin typeface="Tahoma" panose="020B0604030504040204" pitchFamily="34" charset="0"/>
              </a:rPr>
              <a:pPr>
                <a:spcBef>
                  <a:spcPct val="0"/>
                </a:spcBef>
              </a:pPr>
              <a:t>20</a:t>
            </a:fld>
            <a:endParaRPr lang="en-CA" altLang="en-US">
              <a:latin typeface="Tahoma" panose="020B0604030504040204" pitchFamily="34" charset="0"/>
            </a:endParaRPr>
          </a:p>
        </p:txBody>
      </p:sp>
      <p:sp>
        <p:nvSpPr>
          <p:cNvPr id="49155" name="Rectangle 2">
            <a:extLst>
              <a:ext uri="{FF2B5EF4-FFF2-40B4-BE49-F238E27FC236}">
                <a16:creationId xmlns:a16="http://schemas.microsoft.com/office/drawing/2014/main" id="{D0F35A41-2767-40E3-8766-B783A57A764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8D00393E-3BFF-4149-80EB-74FC3EC5831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AU" altLang="en-US" sz="1100">
                <a:ea typeface="ＭＳ Ｐゴシック" panose="020B0600070205080204" pitchFamily="34" charset="-128"/>
              </a:rPr>
              <a:t>You always will have students asking why the firm bothers to produce the precise unit of output for which </a:t>
            </a:r>
            <a:r>
              <a:rPr lang="en-AU" altLang="en-US" sz="1100" i="1">
                <a:ea typeface="ＭＳ Ｐゴシック" panose="020B0600070205080204" pitchFamily="34" charset="-128"/>
              </a:rPr>
              <a:t>MR = MC</a:t>
            </a:r>
            <a:r>
              <a:rPr lang="en-AU" altLang="en-US" sz="1100">
                <a:ea typeface="ＭＳ Ｐゴシック" panose="020B0600070205080204" pitchFamily="34" charset="-128"/>
              </a:rPr>
              <a:t>. Indeed, it is simply amazing how many students “worry” about this one particular unit of output! Try the following: Draw the conventional upward-sloping </a:t>
            </a:r>
            <a:r>
              <a:rPr lang="en-AU" altLang="en-US" sz="1100" i="1">
                <a:ea typeface="ＭＳ Ｐゴシック" panose="020B0600070205080204" pitchFamily="34" charset="-128"/>
              </a:rPr>
              <a:t>MC </a:t>
            </a:r>
            <a:r>
              <a:rPr lang="en-AU" altLang="en-US" sz="1100">
                <a:ea typeface="ＭＳ Ｐゴシック" panose="020B0600070205080204" pitchFamily="34" charset="-128"/>
              </a:rPr>
              <a:t>curve and horizontal </a:t>
            </a:r>
            <a:r>
              <a:rPr lang="en-AU" altLang="en-US" sz="1100" i="1">
                <a:ea typeface="ＭＳ Ｐゴシック" panose="020B0600070205080204" pitchFamily="34" charset="-128"/>
              </a:rPr>
              <a:t>MR </a:t>
            </a:r>
            <a:r>
              <a:rPr lang="en-AU" altLang="en-US" sz="1100">
                <a:ea typeface="ＭＳ Ｐゴシック" panose="020B0600070205080204" pitchFamily="34" charset="-128"/>
              </a:rPr>
              <a:t>curve. Make sure to draw these so that the firm will produce a good deal of output. Then, starting at 0, move a bit to the right along the horizontal axis and stop at a point. Tell the students that this point measures 1 unit of output and ask them if this unit should be produced. The answer ought to be yes, because you have arranged matters so </a:t>
            </a:r>
            <a:r>
              <a:rPr lang="en-AU" altLang="en-US" sz="1100" i="1">
                <a:ea typeface="ＭＳ Ｐゴシック" panose="020B0600070205080204" pitchFamily="34" charset="-128"/>
              </a:rPr>
              <a:t>MR &gt; MC</a:t>
            </a:r>
            <a:r>
              <a:rPr lang="en-AU" altLang="en-US" sz="1100">
                <a:ea typeface="ＭＳ Ｐゴシック" panose="020B0600070205080204" pitchFamily="34" charset="-128"/>
              </a:rPr>
              <a:t>. Pick some numbers—say, </a:t>
            </a:r>
            <a:r>
              <a:rPr lang="en-AU" altLang="en-US" sz="1100" i="1">
                <a:ea typeface="ＭＳ Ｐゴシック" panose="020B0600070205080204" pitchFamily="34" charset="-128"/>
              </a:rPr>
              <a:t>MR </a:t>
            </a:r>
            <a:r>
              <a:rPr lang="en-AU" altLang="en-US" sz="1100">
                <a:ea typeface="ＭＳ Ｐゴシック" panose="020B0600070205080204" pitchFamily="34" charset="-128"/>
              </a:rPr>
              <a:t>= $10 and </a:t>
            </a:r>
            <a:r>
              <a:rPr lang="en-AU" altLang="en-US" sz="1100" i="1">
                <a:ea typeface="ＭＳ Ｐゴシック" panose="020B0600070205080204" pitchFamily="34" charset="-128"/>
              </a:rPr>
              <a:t>MC </a:t>
            </a:r>
            <a:r>
              <a:rPr lang="en-AU" altLang="en-US" sz="1100">
                <a:ea typeface="ＭＳ Ｐゴシック" panose="020B0600070205080204" pitchFamily="34" charset="-128"/>
              </a:rPr>
              <a:t>= $1. Ask your students what the profit is for this unit and what the firm’s total profit is if it produces only 1 unit. The answers are $9 and $9. Below the </a:t>
            </a:r>
            <a:r>
              <a:rPr lang="en-AU" altLang="en-US" sz="1100" i="1">
                <a:ea typeface="ＭＳ Ｐゴシック" panose="020B0600070205080204" pitchFamily="34" charset="-128"/>
              </a:rPr>
              <a:t>x</a:t>
            </a:r>
            <a:r>
              <a:rPr lang="en-AU" altLang="en-US" sz="1100">
                <a:ea typeface="ＭＳ Ｐゴシック" panose="020B0600070205080204" pitchFamily="34" charset="-128"/>
              </a:rPr>
              <a:t>-axis, label two rows, one called “profit on the unit” and the other “total profit.” Put $9 and $9 in each space under your 1 unit of output. Then move your finger a bit more along the horizontal axis until you come to where you will define the second unit of output. Ask your students if this second unit should be produced. Again, the answer ought to be yes, because you have arranged matters so </a:t>
            </a:r>
            <a:r>
              <a:rPr lang="en-AU" altLang="en-US" sz="1100" i="1">
                <a:ea typeface="ＭＳ Ｐゴシック" panose="020B0600070205080204" pitchFamily="34" charset="-128"/>
              </a:rPr>
              <a:t>MR &gt; MC</a:t>
            </a:r>
            <a:r>
              <a:rPr lang="en-AU" altLang="en-US" sz="1100">
                <a:ea typeface="ＭＳ Ｐゴシック" panose="020B0600070205080204" pitchFamily="34" charset="-128"/>
              </a:rPr>
              <a:t>. Pick another number for </a:t>
            </a:r>
            <a:r>
              <a:rPr lang="en-AU" altLang="en-US" sz="1100" i="1">
                <a:ea typeface="ＭＳ Ｐゴシック" panose="020B0600070205080204" pitchFamily="34" charset="-128"/>
              </a:rPr>
              <a:t>MC, </a:t>
            </a:r>
            <a:r>
              <a:rPr lang="en-AU" altLang="en-US" sz="1100">
                <a:ea typeface="ＭＳ Ｐゴシック" panose="020B0600070205080204" pitchFamily="34" charset="-128"/>
              </a:rPr>
              <a:t>say $2. Ask your students what the profit is on this unit and what the firm’s total profit is if it produces 2 units. The answers are $8 and $17. </a:t>
            </a:r>
            <a:r>
              <a:rPr lang="en-AU" altLang="en-US" sz="1100" i="1">
                <a:ea typeface="ＭＳ Ｐゴシック" panose="020B0600070205080204" pitchFamily="34" charset="-128"/>
              </a:rPr>
              <a:t>Stress </a:t>
            </a:r>
            <a:r>
              <a:rPr lang="en-AU" altLang="en-US" sz="1100">
                <a:ea typeface="ＭＳ Ｐゴシック" panose="020B0600070205080204" pitchFamily="34" charset="-128"/>
              </a:rPr>
              <a:t>that the total profit is what interests the firm and the total profit equals the sum of the profit from the first unit </a:t>
            </a:r>
            <a:r>
              <a:rPr lang="en-AU" altLang="en-US" sz="1100" i="1">
                <a:ea typeface="ＭＳ Ｐゴシック" panose="020B0600070205080204" pitchFamily="34" charset="-128"/>
              </a:rPr>
              <a:t>plus </a:t>
            </a:r>
            <a:r>
              <a:rPr lang="en-AU" altLang="en-US" sz="1100">
                <a:ea typeface="ＭＳ Ｐゴシック" panose="020B0600070205080204" pitchFamily="34" charset="-128"/>
              </a:rPr>
              <a:t>the profit from the second unit. Pick a couple of more units and use numbers until you fell it is safe to generalize that the firm produces a unit of output as long as </a:t>
            </a:r>
            <a:r>
              <a:rPr lang="en-AU" altLang="en-US" sz="1100" i="1">
                <a:ea typeface="ＭＳ Ｐゴシック" panose="020B0600070205080204" pitchFamily="34" charset="-128"/>
              </a:rPr>
              <a:t>MR &gt; MC</a:t>
            </a:r>
            <a:r>
              <a:rPr lang="en-AU" altLang="en-US" sz="1100">
                <a:ea typeface="ＭＳ Ｐゴシック" panose="020B0600070205080204" pitchFamily="34" charset="-128"/>
              </a:rPr>
              <a:t>. Then, slide your finger to the right, stopping at closer and closer intervals, asking the class if that particular unit should be produced. Always stress that the firm’s total profit continues to increase, albeit more and more slowly. As you get closer to the magical </a:t>
            </a:r>
            <a:r>
              <a:rPr lang="en-AU" altLang="en-US" sz="1100" i="1">
                <a:ea typeface="ＭＳ Ｐゴシック" panose="020B0600070205080204" pitchFamily="34" charset="-128"/>
              </a:rPr>
              <a:t>MR</a:t>
            </a:r>
            <a:r>
              <a:rPr lang="en-AU" altLang="en-US" sz="1100">
                <a:ea typeface="ＭＳ Ｐゴシック" panose="020B0600070205080204" pitchFamily="34" charset="-128"/>
              </a:rPr>
              <a:t>-equal-to-</a:t>
            </a:r>
            <a:r>
              <a:rPr lang="en-AU" altLang="en-US" sz="1100" i="1">
                <a:ea typeface="ＭＳ Ｐゴシック" panose="020B0600070205080204" pitchFamily="34" charset="-128"/>
              </a:rPr>
              <a:t>MC </a:t>
            </a:r>
            <a:r>
              <a:rPr lang="en-AU" altLang="en-US" sz="1100">
                <a:ea typeface="ＭＳ Ｐゴシック" panose="020B0600070205080204" pitchFamily="34" charset="-128"/>
              </a:rPr>
              <a:t>point, make your stopping intervals even closer. Finally, when you reach </a:t>
            </a:r>
            <a:r>
              <a:rPr lang="en-AU" altLang="en-US" sz="1100" i="1">
                <a:ea typeface="ＭＳ Ｐゴシック" panose="020B0600070205080204" pitchFamily="34" charset="-128"/>
              </a:rPr>
              <a:t>MR = MC</a:t>
            </a:r>
            <a:r>
              <a:rPr lang="en-AU" altLang="en-US" sz="1100">
                <a:ea typeface="ＭＳ Ｐゴシック" panose="020B0600070205080204" pitchFamily="34" charset="-128"/>
              </a:rPr>
              <a:t>, tell the students that although this specific unit yields no profit, to have stopped </a:t>
            </a:r>
            <a:r>
              <a:rPr lang="en-AU" altLang="en-US" sz="1100" i="1">
                <a:ea typeface="ＭＳ Ｐゴシック" panose="020B0600070205080204" pitchFamily="34" charset="-128"/>
              </a:rPr>
              <a:t>anywhere </a:t>
            </a:r>
            <a:r>
              <a:rPr lang="en-AU" altLang="en-US" sz="1100">
                <a:ea typeface="ＭＳ Ｐゴシック" panose="020B0600070205080204" pitchFamily="34" charset="-128"/>
              </a:rPr>
              <a:t>before it means that the firm would have lost some profit. So, only by producing where </a:t>
            </a:r>
            <a:r>
              <a:rPr lang="en-AU" altLang="en-US" sz="1100" i="1">
                <a:ea typeface="ＭＳ Ｐゴシック" panose="020B0600070205080204" pitchFamily="34" charset="-128"/>
              </a:rPr>
              <a:t>MR = MC </a:t>
            </a:r>
            <a:r>
              <a:rPr lang="en-AU" altLang="en-US" sz="1100">
                <a:ea typeface="ＭＳ Ｐゴシック" panose="020B0600070205080204" pitchFamily="34" charset="-128"/>
              </a:rPr>
              <a:t>will the firm obtain the maximum total profit.</a:t>
            </a:r>
            <a:endParaRPr lang="en-GB" altLang="en-US" sz="100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98BE9A6F-723B-48B8-B9C9-09E05D0738B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21C508D-4165-478D-8533-EBD4214B0C04}" type="slidenum">
              <a:rPr lang="en-CA" altLang="en-US">
                <a:latin typeface="Tahoma" panose="020B0604030504040204" pitchFamily="34" charset="0"/>
              </a:rPr>
              <a:pPr>
                <a:spcBef>
                  <a:spcPct val="0"/>
                </a:spcBef>
              </a:pPr>
              <a:t>21</a:t>
            </a:fld>
            <a:endParaRPr lang="en-CA" altLang="en-US">
              <a:latin typeface="Tahoma" panose="020B0604030504040204" pitchFamily="34" charset="0"/>
            </a:endParaRPr>
          </a:p>
        </p:txBody>
      </p:sp>
      <p:sp>
        <p:nvSpPr>
          <p:cNvPr id="51203" name="Rectangle 2">
            <a:extLst>
              <a:ext uri="{FF2B5EF4-FFF2-40B4-BE49-F238E27FC236}">
                <a16:creationId xmlns:a16="http://schemas.microsoft.com/office/drawing/2014/main" id="{C879B9D0-E38D-48EB-B348-94B5DD64D3AB}"/>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id="{755D3876-2A6E-4ED9-AD0F-23A34151FEC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7A32E44-CAD8-4FFC-8BD2-297E5EDBDD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181BB7E-DB54-4DB2-BE6B-C27A4DE1A38B}" type="slidenum">
              <a:rPr lang="en-CA" altLang="en-US">
                <a:latin typeface="Tahoma" panose="020B0604030504040204" pitchFamily="34" charset="0"/>
              </a:rPr>
              <a:pPr>
                <a:spcBef>
                  <a:spcPct val="0"/>
                </a:spcBef>
              </a:pPr>
              <a:t>22</a:t>
            </a:fld>
            <a:endParaRPr lang="en-CA" altLang="en-US">
              <a:latin typeface="Tahoma" panose="020B0604030504040204" pitchFamily="34" charset="0"/>
            </a:endParaRPr>
          </a:p>
        </p:txBody>
      </p:sp>
      <p:sp>
        <p:nvSpPr>
          <p:cNvPr id="53251" name="Rectangle 2">
            <a:extLst>
              <a:ext uri="{FF2B5EF4-FFF2-40B4-BE49-F238E27FC236}">
                <a16:creationId xmlns:a16="http://schemas.microsoft.com/office/drawing/2014/main" id="{226D5A67-55CF-4E69-9806-280F2A36B716}"/>
              </a:ext>
            </a:extLst>
          </p:cNvPr>
          <p:cNvSpPr>
            <a:spLocks noGrp="1" noRot="1" noChangeAspect="1" noChangeArrowheads="1" noTextEdit="1"/>
          </p:cNvSpPr>
          <p:nvPr>
            <p:ph type="sldImg"/>
          </p:nvPr>
        </p:nvSpPr>
        <p:spPr>
          <a:ln/>
        </p:spPr>
      </p:sp>
      <p:sp>
        <p:nvSpPr>
          <p:cNvPr id="123908" name="Rectangle 3">
            <a:extLst>
              <a:ext uri="{FF2B5EF4-FFF2-40B4-BE49-F238E27FC236}">
                <a16:creationId xmlns:a16="http://schemas.microsoft.com/office/drawing/2014/main" id="{4016F88F-7618-4B41-80D7-E57C405E21D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8E7C9D51-1EE5-4220-BFB8-B5E5B265B1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1FCDACC-731C-43A1-AB9E-E2E9FCA64CB0}" type="slidenum">
              <a:rPr lang="en-CA" altLang="en-US">
                <a:latin typeface="Tahoma" panose="020B0604030504040204" pitchFamily="34" charset="0"/>
              </a:rPr>
              <a:pPr>
                <a:spcBef>
                  <a:spcPct val="0"/>
                </a:spcBef>
              </a:pPr>
              <a:t>23</a:t>
            </a:fld>
            <a:endParaRPr lang="en-CA" altLang="en-US">
              <a:latin typeface="Tahoma" panose="020B0604030504040204" pitchFamily="34" charset="0"/>
            </a:endParaRPr>
          </a:p>
        </p:txBody>
      </p:sp>
      <p:sp>
        <p:nvSpPr>
          <p:cNvPr id="55299" name="Rectangle 2">
            <a:extLst>
              <a:ext uri="{FF2B5EF4-FFF2-40B4-BE49-F238E27FC236}">
                <a16:creationId xmlns:a16="http://schemas.microsoft.com/office/drawing/2014/main" id="{417E6916-2384-4058-8B0E-A6BA5C345EF0}"/>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C00B8DFD-CEBC-42C7-8C1C-CD4C20679F6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4F575D14-B2D7-42DC-820B-2C1C814767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BE43D2D-826B-46A4-9148-892FEF871581}" type="slidenum">
              <a:rPr lang="en-CA" altLang="en-US">
                <a:latin typeface="Tahoma" panose="020B0604030504040204" pitchFamily="34" charset="0"/>
              </a:rPr>
              <a:pPr>
                <a:spcBef>
                  <a:spcPct val="0"/>
                </a:spcBef>
              </a:pPr>
              <a:t>24</a:t>
            </a:fld>
            <a:endParaRPr lang="en-CA" altLang="en-US">
              <a:latin typeface="Tahoma" panose="020B0604030504040204" pitchFamily="34" charset="0"/>
            </a:endParaRPr>
          </a:p>
        </p:txBody>
      </p:sp>
      <p:sp>
        <p:nvSpPr>
          <p:cNvPr id="57347" name="Rectangle 2">
            <a:extLst>
              <a:ext uri="{FF2B5EF4-FFF2-40B4-BE49-F238E27FC236}">
                <a16:creationId xmlns:a16="http://schemas.microsoft.com/office/drawing/2014/main" id="{BF454AA3-1B67-4349-982F-57523011CD5E}"/>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8F16AAA7-44B3-4770-8F3D-B95167958D3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AU" altLang="en-US" sz="1800">
                <a:ea typeface="ＭＳ Ｐゴシック" panose="020B0600070205080204" pitchFamily="34" charset="-128"/>
              </a:rPr>
              <a:t>Every term you probably have students who ask, “Do firms really choose the output that maximizes profit?” To answer this question, perhaps before it is asked, it is useful to explain to your students that many big firms routinely make tables using spreadsheets of total revenue, total cost, and economic profit. But most firms, and certainly most small firms, don’t make such calculations. Nonetheless, they do make their decisions at the margin. They can figure out how much it will cost to hire one more worker and how much output that worker will produce. So they can figure out their marginal cost—wage rate divided by marginal product. They can compare that number with the price. They are choosing at the margin as our model of perfect competition assumes.</a:t>
            </a:r>
            <a:r>
              <a:rPr lang="en-GB" altLang="en-US" sz="1800">
                <a:ea typeface="ＭＳ Ｐゴシック" panose="020B0600070205080204" pitchFamily="34" charset="-128"/>
              </a:rPr>
              <a:t>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B6CBF7BC-3E39-49AA-9788-8B8905B1B9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6A6208B-218B-485C-9C4C-5FA388419965}" type="slidenum">
              <a:rPr lang="en-CA" altLang="en-US">
                <a:latin typeface="Tahoma" panose="020B0604030504040204" pitchFamily="34" charset="0"/>
              </a:rPr>
              <a:pPr>
                <a:spcBef>
                  <a:spcPct val="0"/>
                </a:spcBef>
              </a:pPr>
              <a:t>25</a:t>
            </a:fld>
            <a:endParaRPr lang="en-CA" altLang="en-US">
              <a:latin typeface="Tahoma" panose="020B0604030504040204" pitchFamily="34" charset="0"/>
            </a:endParaRPr>
          </a:p>
        </p:txBody>
      </p:sp>
      <p:sp>
        <p:nvSpPr>
          <p:cNvPr id="59395" name="Rectangle 2">
            <a:extLst>
              <a:ext uri="{FF2B5EF4-FFF2-40B4-BE49-F238E27FC236}">
                <a16:creationId xmlns:a16="http://schemas.microsoft.com/office/drawing/2014/main" id="{AC2489CD-4043-4706-A3FC-9286F31C5678}"/>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47B75399-07AC-4F94-B1DD-779915D51A2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AU" altLang="en-US" sz="1800">
                <a:ea typeface="ＭＳ Ｐゴシック" panose="020B0600070205080204" pitchFamily="34" charset="-128"/>
              </a:rPr>
              <a:t>Students are often skeptical that a zero economic profit is an acceptable outcome for an entrepreneur. The key is to reinforce the meaning of normal profit. A rational decision is one that is based on a weighing of the full opportunity cost of each alternative against its full benefits. Opportunity cost includes the benefits from forgone opportunities as well as explicit costs. One of these forgone opportunities for the entrepreneur is pursuing his or her next best activity. The value of this forgone opportunity is normal profit. So, when a firm earns zero economic profit, the entrepreneur earns normal profit and enjoys the same benefits as those available in the next best activity. There is no incentive to change to the next best activity.</a:t>
            </a:r>
            <a:r>
              <a:rPr lang="en-GB" altLang="en-US" sz="1800">
                <a:ea typeface="ＭＳ Ｐゴシック" panose="020B0600070205080204" pitchFamily="34" charset="-128"/>
              </a:rPr>
              <a:t> </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4A798FD3-87A3-47D6-9192-E145E435E8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C00327F-4360-4E6D-BCA4-BFB4FF12B0F3}" type="slidenum">
              <a:rPr lang="en-CA" altLang="en-US">
                <a:latin typeface="Tahoma" panose="020B0604030504040204" pitchFamily="34" charset="0"/>
              </a:rPr>
              <a:pPr>
                <a:spcBef>
                  <a:spcPct val="0"/>
                </a:spcBef>
              </a:pPr>
              <a:t>26</a:t>
            </a:fld>
            <a:endParaRPr lang="en-CA" altLang="en-US">
              <a:latin typeface="Tahoma" panose="020B0604030504040204" pitchFamily="34" charset="0"/>
            </a:endParaRPr>
          </a:p>
        </p:txBody>
      </p:sp>
      <p:sp>
        <p:nvSpPr>
          <p:cNvPr id="61443" name="Rectangle 2">
            <a:extLst>
              <a:ext uri="{FF2B5EF4-FFF2-40B4-BE49-F238E27FC236}">
                <a16:creationId xmlns:a16="http://schemas.microsoft.com/office/drawing/2014/main" id="{765882EF-03B3-4352-B837-B4D4B40BA960}"/>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82A38A58-3836-4F2F-915E-8C65EE01411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a:ea typeface="ＭＳ Ｐゴシック" panose="020B0600070205080204" pitchFamily="34" charset="-128"/>
              </a:rPr>
              <a:t>Explaining whether a firm exits, temporarily shuts down, or produces even though it has an economic loss is difficult because the last two topics are tough for the students to understand. Exit is the easiest for them to understand because they have seen firms fail throughout their life. But, temporary shutdown is harder to explain. You can help them with the intuition by pointing out that the rationale for temporary shutdown isn’t confined to perfect competition and that they can see the phenomenon right around the corner. Many restaurants close on Sunday evening and Monday. Many hairdressers close on Sunday and Monday. Why? Your students will easily figure out that total revenue is less than total variable cost and equivalently that price is less than average variable cost. The mechanics of the shutdown analysis will be a lot easier to explain once the students have thought about these real situations with which they are familiar. </a:t>
            </a:r>
            <a:endParaRPr lang="en-AU" altLang="en-US">
              <a:ea typeface="ＭＳ Ｐゴシック" panose="020B0600070205080204" pitchFamily="34" charset="-128"/>
            </a:endParaRPr>
          </a:p>
          <a:p>
            <a:pPr eaLnBrk="1" hangingPunct="1">
              <a:lnSpc>
                <a:spcPct val="80000"/>
              </a:lnSpc>
            </a:pPr>
            <a:r>
              <a:rPr lang="en-AU" altLang="en-US">
                <a:ea typeface="ＭＳ Ｐゴシック" panose="020B0600070205080204" pitchFamily="34" charset="-128"/>
              </a:rPr>
              <a:t>Next, students often have a hard time understanding why operating at an economic loss can be the best action. I use a concrete story to help them see this point. I use Wally’s Wiener World (WWW) hot dog cart. Wally has four costs: his variable costs for his hot dogs, buns, and mustard and his fixed cost for the interest he pays for the loan he used to buy his cart. (If you choose, you can make up numbers for each of these costs.) When price is greater than average variable cost, </a:t>
            </a:r>
            <a:r>
              <a:rPr lang="en-AU" altLang="en-US" i="1">
                <a:ea typeface="ＭＳ Ｐゴシック" panose="020B0600070205080204" pitchFamily="34" charset="-128"/>
              </a:rPr>
              <a:t>P&gt;AVC</a:t>
            </a:r>
            <a:r>
              <a:rPr lang="en-AU" altLang="en-US">
                <a:ea typeface="ＭＳ Ｐゴシック" panose="020B0600070205080204" pitchFamily="34" charset="-128"/>
              </a:rPr>
              <a:t>, Wally can pay for his hot dogs, buns, and mustard, and he covers part of the interest cost for the cart, his fixed cost. I show that by operating, he can earn enough to pay at least part of his fixed cost, so he should stay open. But if </a:t>
            </a:r>
            <a:r>
              <a:rPr lang="en-AU" altLang="en-US" i="1">
                <a:ea typeface="ＭＳ Ｐゴシック" panose="020B0600070205080204" pitchFamily="34" charset="-128"/>
              </a:rPr>
              <a:t>P &lt; AVC</a:t>
            </a:r>
            <a:r>
              <a:rPr lang="en-AU" altLang="en-US">
                <a:ea typeface="ＭＳ Ｐゴシック" panose="020B0600070205080204" pitchFamily="34" charset="-128"/>
              </a:rPr>
              <a:t>, Wally can’t even afford to buy the dogs, buns, and mustard, much less pay for the interest on his loan. In this circumstance, Wally is better off by shutting down.</a:t>
            </a:r>
            <a:r>
              <a:rPr lang="en-GB" altLang="en-US">
                <a:ea typeface="ＭＳ Ｐゴシック" panose="020B0600070205080204" pitchFamily="34" charset="-128"/>
              </a:rPr>
              <a:t>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726F7CF5-BC82-433D-9720-507E3B22297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D731973-79C5-4138-AFF4-0819F58619CC}" type="slidenum">
              <a:rPr lang="en-CA" altLang="en-US">
                <a:latin typeface="Tahoma" panose="020B0604030504040204" pitchFamily="34" charset="0"/>
              </a:rPr>
              <a:pPr>
                <a:spcBef>
                  <a:spcPct val="0"/>
                </a:spcBef>
              </a:pPr>
              <a:t>27</a:t>
            </a:fld>
            <a:endParaRPr lang="en-CA" altLang="en-US">
              <a:latin typeface="Tahoma" panose="020B0604030504040204" pitchFamily="34" charset="0"/>
            </a:endParaRPr>
          </a:p>
        </p:txBody>
      </p:sp>
      <p:sp>
        <p:nvSpPr>
          <p:cNvPr id="63491" name="Rectangle 2">
            <a:extLst>
              <a:ext uri="{FF2B5EF4-FFF2-40B4-BE49-F238E27FC236}">
                <a16:creationId xmlns:a16="http://schemas.microsoft.com/office/drawing/2014/main" id="{C1C3BC69-C001-4BA9-B1C2-8F2F160094BF}"/>
              </a:ext>
            </a:extLst>
          </p:cNvPr>
          <p:cNvSpPr>
            <a:spLocks noGrp="1" noRot="1" noChangeAspect="1" noChangeArrowheads="1" noTextEdit="1"/>
          </p:cNvSpPr>
          <p:nvPr>
            <p:ph type="sldImg"/>
          </p:nvPr>
        </p:nvSpPr>
        <p:spPr>
          <a:ln/>
        </p:spPr>
      </p:sp>
      <p:sp>
        <p:nvSpPr>
          <p:cNvPr id="129028" name="Rectangle 3">
            <a:extLst>
              <a:ext uri="{FF2B5EF4-FFF2-40B4-BE49-F238E27FC236}">
                <a16:creationId xmlns:a16="http://schemas.microsoft.com/office/drawing/2014/main" id="{A9063AAC-8E97-4CF0-B864-9B2F98A1A54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685A2648-F857-4E81-8016-EC89D57ECAD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8ED13D4-EC18-4B0D-8E2A-36DC41F7A83C}" type="slidenum">
              <a:rPr lang="en-CA" altLang="en-US">
                <a:latin typeface="Tahoma" panose="020B0604030504040204" pitchFamily="34" charset="0"/>
              </a:rPr>
              <a:pPr>
                <a:spcBef>
                  <a:spcPct val="0"/>
                </a:spcBef>
              </a:pPr>
              <a:t>28</a:t>
            </a:fld>
            <a:endParaRPr lang="en-CA" altLang="en-US">
              <a:latin typeface="Tahoma" panose="020B0604030504040204" pitchFamily="34" charset="0"/>
            </a:endParaRPr>
          </a:p>
        </p:txBody>
      </p:sp>
      <p:sp>
        <p:nvSpPr>
          <p:cNvPr id="65539" name="Rectangle 2">
            <a:extLst>
              <a:ext uri="{FF2B5EF4-FFF2-40B4-BE49-F238E27FC236}">
                <a16:creationId xmlns:a16="http://schemas.microsoft.com/office/drawing/2014/main" id="{29A2775B-D46E-4828-938A-3359ACD033D8}"/>
              </a:ext>
            </a:extLst>
          </p:cNvPr>
          <p:cNvSpPr>
            <a:spLocks noGrp="1" noRot="1" noChangeAspect="1" noChangeArrowheads="1" noTextEdit="1"/>
          </p:cNvSpPr>
          <p:nvPr>
            <p:ph type="sldImg"/>
          </p:nvPr>
        </p:nvSpPr>
        <p:spPr>
          <a:ln/>
        </p:spPr>
      </p:sp>
      <p:sp>
        <p:nvSpPr>
          <p:cNvPr id="130052" name="Rectangle 3">
            <a:extLst>
              <a:ext uri="{FF2B5EF4-FFF2-40B4-BE49-F238E27FC236}">
                <a16:creationId xmlns:a16="http://schemas.microsoft.com/office/drawing/2014/main" id="{7220FC8B-F4D4-4C94-99AF-4E1E13A0C4BE}"/>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8031BA0A-3544-481D-9DD0-4341306338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4A95DF1-C75B-4820-934B-5D15E25E304F}" type="slidenum">
              <a:rPr lang="en-CA" altLang="en-US">
                <a:latin typeface="Tahoma" panose="020B0604030504040204" pitchFamily="34" charset="0"/>
              </a:rPr>
              <a:pPr>
                <a:spcBef>
                  <a:spcPct val="0"/>
                </a:spcBef>
              </a:pPr>
              <a:t>29</a:t>
            </a:fld>
            <a:endParaRPr lang="en-CA" altLang="en-US">
              <a:latin typeface="Tahoma" panose="020B0604030504040204" pitchFamily="34" charset="0"/>
            </a:endParaRPr>
          </a:p>
        </p:txBody>
      </p:sp>
      <p:sp>
        <p:nvSpPr>
          <p:cNvPr id="67587" name="Rectangle 2">
            <a:extLst>
              <a:ext uri="{FF2B5EF4-FFF2-40B4-BE49-F238E27FC236}">
                <a16:creationId xmlns:a16="http://schemas.microsoft.com/office/drawing/2014/main" id="{521B4D5D-5161-402A-96E5-66E7356A19E8}"/>
              </a:ext>
            </a:extLst>
          </p:cNvPr>
          <p:cNvSpPr>
            <a:spLocks noGrp="1" noRot="1" noChangeAspect="1" noChangeArrowheads="1" noTextEdit="1"/>
          </p:cNvSpPr>
          <p:nvPr>
            <p:ph type="sldImg"/>
          </p:nvPr>
        </p:nvSpPr>
        <p:spPr>
          <a:ln/>
        </p:spPr>
      </p:sp>
      <p:sp>
        <p:nvSpPr>
          <p:cNvPr id="131076" name="Rectangle 3">
            <a:extLst>
              <a:ext uri="{FF2B5EF4-FFF2-40B4-BE49-F238E27FC236}">
                <a16:creationId xmlns:a16="http://schemas.microsoft.com/office/drawing/2014/main" id="{E117D609-0A81-4117-B80F-0E9E67B12505}"/>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B203E10F-857B-4BD7-B877-896DFF99AC9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65DA928-BA8A-45E0-B809-B46F5D6EAAAB}" type="slidenum">
              <a:rPr lang="en-CA" altLang="en-US">
                <a:latin typeface="Tahoma" panose="020B0604030504040204" pitchFamily="34" charset="0"/>
              </a:rPr>
              <a:pPr>
                <a:spcBef>
                  <a:spcPct val="0"/>
                </a:spcBef>
              </a:pPr>
              <a:t>30</a:t>
            </a:fld>
            <a:endParaRPr lang="en-CA" altLang="en-US">
              <a:latin typeface="Tahoma" panose="020B0604030504040204" pitchFamily="34" charset="0"/>
            </a:endParaRPr>
          </a:p>
        </p:txBody>
      </p:sp>
      <p:sp>
        <p:nvSpPr>
          <p:cNvPr id="69635" name="Rectangle 2">
            <a:extLst>
              <a:ext uri="{FF2B5EF4-FFF2-40B4-BE49-F238E27FC236}">
                <a16:creationId xmlns:a16="http://schemas.microsoft.com/office/drawing/2014/main" id="{3C9C4A69-AF63-4EC8-A7D5-7896CFA02A9B}"/>
              </a:ext>
            </a:extLst>
          </p:cNvPr>
          <p:cNvSpPr>
            <a:spLocks noGrp="1" noRot="1" noChangeAspect="1" noChangeArrowheads="1" noTextEdit="1"/>
          </p:cNvSpPr>
          <p:nvPr>
            <p:ph type="sldImg"/>
          </p:nvPr>
        </p:nvSpPr>
        <p:spPr>
          <a:ln/>
        </p:spPr>
      </p:sp>
      <p:sp>
        <p:nvSpPr>
          <p:cNvPr id="132100" name="Rectangle 3">
            <a:extLst>
              <a:ext uri="{FF2B5EF4-FFF2-40B4-BE49-F238E27FC236}">
                <a16:creationId xmlns:a16="http://schemas.microsoft.com/office/drawing/2014/main" id="{D3AE1CBF-3BAB-4712-AF72-16822E06CADC}"/>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4A4D0C51-B9CC-4D84-B68F-C3C5AFD0548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76F6091-546F-4E37-B8A2-8A1562130A7E}" type="slidenum">
              <a:rPr lang="en-CA" altLang="en-US">
                <a:latin typeface="Tahoma" panose="020B0604030504040204" pitchFamily="34" charset="0"/>
              </a:rPr>
              <a:pPr>
                <a:spcBef>
                  <a:spcPct val="0"/>
                </a:spcBef>
              </a:pPr>
              <a:t>31</a:t>
            </a:fld>
            <a:endParaRPr lang="en-CA" altLang="en-US">
              <a:latin typeface="Tahoma" panose="020B0604030504040204" pitchFamily="34" charset="0"/>
            </a:endParaRPr>
          </a:p>
        </p:txBody>
      </p:sp>
      <p:sp>
        <p:nvSpPr>
          <p:cNvPr id="71683" name="Rectangle 2">
            <a:extLst>
              <a:ext uri="{FF2B5EF4-FFF2-40B4-BE49-F238E27FC236}">
                <a16:creationId xmlns:a16="http://schemas.microsoft.com/office/drawing/2014/main" id="{A29C453C-224F-496A-8C22-84E20D0A0DE1}"/>
              </a:ext>
            </a:extLst>
          </p:cNvPr>
          <p:cNvSpPr>
            <a:spLocks noGrp="1" noRot="1" noChangeAspect="1" noChangeArrowheads="1" noTextEdit="1"/>
          </p:cNvSpPr>
          <p:nvPr>
            <p:ph type="sldImg"/>
          </p:nvPr>
        </p:nvSpPr>
        <p:spPr>
          <a:ln/>
        </p:spPr>
      </p:sp>
      <p:sp>
        <p:nvSpPr>
          <p:cNvPr id="133124" name="Rectangle 3">
            <a:extLst>
              <a:ext uri="{FF2B5EF4-FFF2-40B4-BE49-F238E27FC236}">
                <a16:creationId xmlns:a16="http://schemas.microsoft.com/office/drawing/2014/main" id="{DC3246AF-EBD5-48EE-A65E-F2978E0D63EF}"/>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C478CD51-8361-4867-A4BE-E110C91CA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ABE8B48-BF06-4638-99AC-C7FF046A045B}" type="slidenum">
              <a:rPr lang="en-CA" altLang="en-US">
                <a:latin typeface="Tahoma" panose="020B0604030504040204" pitchFamily="34" charset="0"/>
              </a:rPr>
              <a:pPr>
                <a:spcBef>
                  <a:spcPct val="0"/>
                </a:spcBef>
              </a:pPr>
              <a:t>32</a:t>
            </a:fld>
            <a:endParaRPr lang="en-CA" altLang="en-US">
              <a:latin typeface="Tahoma" panose="020B0604030504040204" pitchFamily="34" charset="0"/>
            </a:endParaRPr>
          </a:p>
        </p:txBody>
      </p:sp>
      <p:sp>
        <p:nvSpPr>
          <p:cNvPr id="73731" name="Rectangle 2">
            <a:extLst>
              <a:ext uri="{FF2B5EF4-FFF2-40B4-BE49-F238E27FC236}">
                <a16:creationId xmlns:a16="http://schemas.microsoft.com/office/drawing/2014/main" id="{9C5209F2-A7DF-46FB-AD14-243DE274716E}"/>
              </a:ext>
            </a:extLst>
          </p:cNvPr>
          <p:cNvSpPr>
            <a:spLocks noGrp="1" noRot="1" noChangeAspect="1" noChangeArrowheads="1" noTextEdit="1"/>
          </p:cNvSpPr>
          <p:nvPr>
            <p:ph type="sldImg"/>
          </p:nvPr>
        </p:nvSpPr>
        <p:spPr>
          <a:ln/>
        </p:spPr>
      </p:sp>
      <p:sp>
        <p:nvSpPr>
          <p:cNvPr id="134148" name="Rectangle 3">
            <a:extLst>
              <a:ext uri="{FF2B5EF4-FFF2-40B4-BE49-F238E27FC236}">
                <a16:creationId xmlns:a16="http://schemas.microsoft.com/office/drawing/2014/main" id="{393E9F52-FFE5-4080-BBDF-02F3296868A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F9BF64F1-9F3A-4C66-9378-A8E441649C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BB0FFEF-1B3D-4F4F-80E0-49F8F4E7569E}" type="slidenum">
              <a:rPr lang="en-CA" altLang="en-US">
                <a:latin typeface="Tahoma" panose="020B0604030504040204" pitchFamily="34" charset="0"/>
              </a:rPr>
              <a:pPr>
                <a:spcBef>
                  <a:spcPct val="0"/>
                </a:spcBef>
              </a:pPr>
              <a:t>33</a:t>
            </a:fld>
            <a:endParaRPr lang="en-CA" altLang="en-US">
              <a:latin typeface="Tahoma" panose="020B0604030504040204" pitchFamily="34" charset="0"/>
            </a:endParaRPr>
          </a:p>
        </p:txBody>
      </p:sp>
      <p:sp>
        <p:nvSpPr>
          <p:cNvPr id="75779" name="Rectangle 2">
            <a:extLst>
              <a:ext uri="{FF2B5EF4-FFF2-40B4-BE49-F238E27FC236}">
                <a16:creationId xmlns:a16="http://schemas.microsoft.com/office/drawing/2014/main" id="{A90BDDCC-DAAC-4436-BFD7-617A71B45CFB}"/>
              </a:ext>
            </a:extLst>
          </p:cNvPr>
          <p:cNvSpPr>
            <a:spLocks noGrp="1" noRot="1" noChangeAspect="1" noChangeArrowheads="1" noTextEdit="1"/>
          </p:cNvSpPr>
          <p:nvPr>
            <p:ph type="sldImg"/>
          </p:nvPr>
        </p:nvSpPr>
        <p:spPr>
          <a:ln/>
        </p:spPr>
      </p:sp>
      <p:sp>
        <p:nvSpPr>
          <p:cNvPr id="135172" name="Rectangle 3">
            <a:extLst>
              <a:ext uri="{FF2B5EF4-FFF2-40B4-BE49-F238E27FC236}">
                <a16:creationId xmlns:a16="http://schemas.microsoft.com/office/drawing/2014/main" id="{645C84A5-A4AC-4FB9-933F-3AFAD2DD3CD3}"/>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CB4AD059-457E-4B75-BB5B-9F508BE9DF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FA5B9B9-3266-49C8-BE2A-1141399646AE}" type="slidenum">
              <a:rPr lang="en-CA" altLang="en-US">
                <a:latin typeface="Tahoma" panose="020B0604030504040204" pitchFamily="34" charset="0"/>
              </a:rPr>
              <a:pPr>
                <a:spcBef>
                  <a:spcPct val="0"/>
                </a:spcBef>
              </a:pPr>
              <a:t>34</a:t>
            </a:fld>
            <a:endParaRPr lang="en-CA" altLang="en-US">
              <a:latin typeface="Tahoma" panose="020B0604030504040204" pitchFamily="34" charset="0"/>
            </a:endParaRPr>
          </a:p>
        </p:txBody>
      </p:sp>
      <p:sp>
        <p:nvSpPr>
          <p:cNvPr id="77827" name="Rectangle 2">
            <a:extLst>
              <a:ext uri="{FF2B5EF4-FFF2-40B4-BE49-F238E27FC236}">
                <a16:creationId xmlns:a16="http://schemas.microsoft.com/office/drawing/2014/main" id="{9DE78A80-F7AF-4FC5-9995-CF82305472D2}"/>
              </a:ext>
            </a:extLst>
          </p:cNvPr>
          <p:cNvSpPr>
            <a:spLocks noGrp="1" noRot="1" noChangeAspect="1" noChangeArrowheads="1" noTextEdit="1"/>
          </p:cNvSpPr>
          <p:nvPr>
            <p:ph type="sldImg"/>
          </p:nvPr>
        </p:nvSpPr>
        <p:spPr>
          <a:ln/>
        </p:spPr>
      </p:sp>
      <p:sp>
        <p:nvSpPr>
          <p:cNvPr id="136196" name="Rectangle 3">
            <a:extLst>
              <a:ext uri="{FF2B5EF4-FFF2-40B4-BE49-F238E27FC236}">
                <a16:creationId xmlns:a16="http://schemas.microsoft.com/office/drawing/2014/main" id="{B65BC581-2A77-44E9-9A5A-A65E5A065EA0}"/>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5AAC6545-77C5-4C3F-892F-457E334991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1E8D940-9246-4F32-81A3-546D849741E6}" type="slidenum">
              <a:rPr lang="en-CA" altLang="en-US">
                <a:latin typeface="Tahoma" panose="020B0604030504040204" pitchFamily="34" charset="0"/>
              </a:rPr>
              <a:pPr>
                <a:spcBef>
                  <a:spcPct val="0"/>
                </a:spcBef>
              </a:pPr>
              <a:t>35</a:t>
            </a:fld>
            <a:endParaRPr lang="en-CA" altLang="en-US">
              <a:latin typeface="Tahoma" panose="020B0604030504040204" pitchFamily="34" charset="0"/>
            </a:endParaRPr>
          </a:p>
        </p:txBody>
      </p:sp>
      <p:sp>
        <p:nvSpPr>
          <p:cNvPr id="79875" name="Rectangle 2">
            <a:extLst>
              <a:ext uri="{FF2B5EF4-FFF2-40B4-BE49-F238E27FC236}">
                <a16:creationId xmlns:a16="http://schemas.microsoft.com/office/drawing/2014/main" id="{BD813915-9D47-464E-97BA-15ABEA127AC7}"/>
              </a:ext>
            </a:extLst>
          </p:cNvPr>
          <p:cNvSpPr>
            <a:spLocks noGrp="1" noRot="1" noChangeAspect="1" noChangeArrowheads="1" noTextEdit="1"/>
          </p:cNvSpPr>
          <p:nvPr>
            <p:ph type="sldImg"/>
          </p:nvPr>
        </p:nvSpPr>
        <p:spPr>
          <a:ln/>
        </p:spPr>
      </p:sp>
      <p:sp>
        <p:nvSpPr>
          <p:cNvPr id="137220" name="Rectangle 3">
            <a:extLst>
              <a:ext uri="{FF2B5EF4-FFF2-40B4-BE49-F238E27FC236}">
                <a16:creationId xmlns:a16="http://schemas.microsoft.com/office/drawing/2014/main" id="{CD646ECE-7DB8-4715-B436-A5AB816D09F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C3F14803-4DD9-4293-AB5D-4AC0DA59AC7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25CDA67-4219-480D-9549-03AFDB541665}" type="slidenum">
              <a:rPr lang="en-CA" altLang="en-US">
                <a:latin typeface="Tahoma" panose="020B0604030504040204" pitchFamily="34" charset="0"/>
              </a:rPr>
              <a:pPr>
                <a:spcBef>
                  <a:spcPct val="0"/>
                </a:spcBef>
              </a:pPr>
              <a:t>36</a:t>
            </a:fld>
            <a:endParaRPr lang="en-CA" altLang="en-US">
              <a:latin typeface="Tahoma" panose="020B0604030504040204" pitchFamily="34" charset="0"/>
            </a:endParaRPr>
          </a:p>
        </p:txBody>
      </p:sp>
      <p:sp>
        <p:nvSpPr>
          <p:cNvPr id="81923" name="Rectangle 2">
            <a:extLst>
              <a:ext uri="{FF2B5EF4-FFF2-40B4-BE49-F238E27FC236}">
                <a16:creationId xmlns:a16="http://schemas.microsoft.com/office/drawing/2014/main" id="{7B3F4E8C-4CD6-4C3C-A4BD-174B8C07D28D}"/>
              </a:ext>
            </a:extLst>
          </p:cNvPr>
          <p:cNvSpPr>
            <a:spLocks noGrp="1" noRot="1" noChangeAspect="1" noChangeArrowheads="1" noTextEdit="1"/>
          </p:cNvSpPr>
          <p:nvPr>
            <p:ph type="sldImg"/>
          </p:nvPr>
        </p:nvSpPr>
        <p:spPr>
          <a:ln/>
        </p:spPr>
      </p:sp>
      <p:sp>
        <p:nvSpPr>
          <p:cNvPr id="138244" name="Rectangle 3">
            <a:extLst>
              <a:ext uri="{FF2B5EF4-FFF2-40B4-BE49-F238E27FC236}">
                <a16:creationId xmlns:a16="http://schemas.microsoft.com/office/drawing/2014/main" id="{D1E9AC14-387D-4400-A7EB-A083244320D9}"/>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1B47236E-8FFC-4494-86AB-4191B309838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869F1E2-E042-4DD3-BF27-BCBA8B68CED0}" type="slidenum">
              <a:rPr lang="en-CA" altLang="en-US">
                <a:latin typeface="Tahoma" panose="020B0604030504040204" pitchFamily="34" charset="0"/>
              </a:rPr>
              <a:pPr>
                <a:spcBef>
                  <a:spcPct val="0"/>
                </a:spcBef>
              </a:pPr>
              <a:t>37</a:t>
            </a:fld>
            <a:endParaRPr lang="en-CA" altLang="en-US">
              <a:latin typeface="Tahoma" panose="020B0604030504040204" pitchFamily="34" charset="0"/>
            </a:endParaRPr>
          </a:p>
        </p:txBody>
      </p:sp>
      <p:sp>
        <p:nvSpPr>
          <p:cNvPr id="83971" name="Rectangle 2">
            <a:extLst>
              <a:ext uri="{FF2B5EF4-FFF2-40B4-BE49-F238E27FC236}">
                <a16:creationId xmlns:a16="http://schemas.microsoft.com/office/drawing/2014/main" id="{9CCF52C7-CFE4-4478-822D-1649B0FA0CC0}"/>
              </a:ext>
            </a:extLst>
          </p:cNvPr>
          <p:cNvSpPr>
            <a:spLocks noGrp="1" noRot="1" noChangeAspect="1" noChangeArrowheads="1" noTextEdit="1"/>
          </p:cNvSpPr>
          <p:nvPr>
            <p:ph type="sldImg"/>
          </p:nvPr>
        </p:nvSpPr>
        <p:spPr>
          <a:ln/>
        </p:spPr>
      </p:sp>
      <p:sp>
        <p:nvSpPr>
          <p:cNvPr id="139268" name="Rectangle 3">
            <a:extLst>
              <a:ext uri="{FF2B5EF4-FFF2-40B4-BE49-F238E27FC236}">
                <a16:creationId xmlns:a16="http://schemas.microsoft.com/office/drawing/2014/main" id="{CAD9A1F7-E249-42BA-A0AC-D377C81D19D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660F70E7-5285-43FA-AE3D-9BE78B0376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27FCA91-3BD4-440D-A275-BE468CAB3AA2}" type="slidenum">
              <a:rPr lang="en-CA" altLang="en-US">
                <a:latin typeface="Tahoma" panose="020B0604030504040204" pitchFamily="34" charset="0"/>
              </a:rPr>
              <a:pPr>
                <a:spcBef>
                  <a:spcPct val="0"/>
                </a:spcBef>
              </a:pPr>
              <a:t>38</a:t>
            </a:fld>
            <a:endParaRPr lang="en-CA" altLang="en-US">
              <a:latin typeface="Tahoma" panose="020B0604030504040204" pitchFamily="34" charset="0"/>
            </a:endParaRPr>
          </a:p>
        </p:txBody>
      </p:sp>
      <p:sp>
        <p:nvSpPr>
          <p:cNvPr id="86019" name="Rectangle 2">
            <a:extLst>
              <a:ext uri="{FF2B5EF4-FFF2-40B4-BE49-F238E27FC236}">
                <a16:creationId xmlns:a16="http://schemas.microsoft.com/office/drawing/2014/main" id="{C3B9B4CF-87B1-4316-8230-5169C753F94E}"/>
              </a:ext>
            </a:extLst>
          </p:cNvPr>
          <p:cNvSpPr>
            <a:spLocks noGrp="1" noRot="1" noChangeAspect="1" noChangeArrowheads="1" noTextEdit="1"/>
          </p:cNvSpPr>
          <p:nvPr>
            <p:ph type="sldImg"/>
          </p:nvPr>
        </p:nvSpPr>
        <p:spPr>
          <a:ln/>
        </p:spPr>
      </p:sp>
      <p:sp>
        <p:nvSpPr>
          <p:cNvPr id="140292" name="Rectangle 3">
            <a:extLst>
              <a:ext uri="{FF2B5EF4-FFF2-40B4-BE49-F238E27FC236}">
                <a16:creationId xmlns:a16="http://schemas.microsoft.com/office/drawing/2014/main" id="{C20B4498-6B6B-498C-825A-B95BE2526C3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1C75D0D0-4E90-4148-ACC9-C3E813A04D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631522E-5777-4B53-8C04-B0679960BDD6}" type="slidenum">
              <a:rPr lang="en-CA" altLang="en-US">
                <a:latin typeface="Tahoma" panose="020B0604030504040204" pitchFamily="34" charset="0"/>
              </a:rPr>
              <a:pPr>
                <a:spcBef>
                  <a:spcPct val="0"/>
                </a:spcBef>
              </a:pPr>
              <a:t>39</a:t>
            </a:fld>
            <a:endParaRPr lang="en-CA" altLang="en-US">
              <a:latin typeface="Tahoma" panose="020B0604030504040204" pitchFamily="34" charset="0"/>
            </a:endParaRPr>
          </a:p>
        </p:txBody>
      </p:sp>
      <p:sp>
        <p:nvSpPr>
          <p:cNvPr id="88067" name="Rectangle 2">
            <a:extLst>
              <a:ext uri="{FF2B5EF4-FFF2-40B4-BE49-F238E27FC236}">
                <a16:creationId xmlns:a16="http://schemas.microsoft.com/office/drawing/2014/main" id="{8DA7A957-2F30-4C0B-A044-8F3E46E4CDCD}"/>
              </a:ext>
            </a:extLst>
          </p:cNvPr>
          <p:cNvSpPr>
            <a:spLocks noGrp="1" noRot="1" noChangeAspect="1" noChangeArrowheads="1" noTextEdit="1"/>
          </p:cNvSpPr>
          <p:nvPr>
            <p:ph type="sldImg"/>
          </p:nvPr>
        </p:nvSpPr>
        <p:spPr>
          <a:ln/>
        </p:spPr>
      </p:sp>
      <p:sp>
        <p:nvSpPr>
          <p:cNvPr id="141316" name="Rectangle 3">
            <a:extLst>
              <a:ext uri="{FF2B5EF4-FFF2-40B4-BE49-F238E27FC236}">
                <a16:creationId xmlns:a16="http://schemas.microsoft.com/office/drawing/2014/main" id="{518FEA19-E5E0-4E62-ABC7-0758AFD6076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B47E4CEC-0A83-4339-B723-5C742BDF40E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ED5DE71-BA5F-467F-9A33-6F65D3BC4B3B}" type="slidenum">
              <a:rPr lang="en-CA" altLang="en-US">
                <a:latin typeface="Tahoma" panose="020B0604030504040204" pitchFamily="34" charset="0"/>
              </a:rPr>
              <a:pPr>
                <a:spcBef>
                  <a:spcPct val="0"/>
                </a:spcBef>
              </a:pPr>
              <a:t>40</a:t>
            </a:fld>
            <a:endParaRPr lang="en-CA" altLang="en-US">
              <a:latin typeface="Tahoma" panose="020B0604030504040204" pitchFamily="34" charset="0"/>
            </a:endParaRPr>
          </a:p>
        </p:txBody>
      </p:sp>
      <p:sp>
        <p:nvSpPr>
          <p:cNvPr id="90115" name="Rectangle 2">
            <a:extLst>
              <a:ext uri="{FF2B5EF4-FFF2-40B4-BE49-F238E27FC236}">
                <a16:creationId xmlns:a16="http://schemas.microsoft.com/office/drawing/2014/main" id="{8AAA9464-08E5-457A-8E13-E47FB5FD832F}"/>
              </a:ext>
            </a:extLst>
          </p:cNvPr>
          <p:cNvSpPr>
            <a:spLocks noGrp="1" noRot="1" noChangeAspect="1" noChangeArrowheads="1" noTextEdit="1"/>
          </p:cNvSpPr>
          <p:nvPr>
            <p:ph type="sldImg"/>
          </p:nvPr>
        </p:nvSpPr>
        <p:spPr>
          <a:ln/>
        </p:spPr>
      </p:sp>
      <p:sp>
        <p:nvSpPr>
          <p:cNvPr id="142340" name="Rectangle 3">
            <a:extLst>
              <a:ext uri="{FF2B5EF4-FFF2-40B4-BE49-F238E27FC236}">
                <a16:creationId xmlns:a16="http://schemas.microsoft.com/office/drawing/2014/main" id="{572072B7-71D6-4049-BB18-50B14F71A77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E1F7F256-FC74-4BFE-AD58-29E3E3A212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1AE6A26-468E-4BD3-8C87-C2984F4FD80C}" type="slidenum">
              <a:rPr lang="en-CA" altLang="en-US">
                <a:latin typeface="Tahoma" panose="020B0604030504040204" pitchFamily="34" charset="0"/>
              </a:rPr>
              <a:pPr>
                <a:spcBef>
                  <a:spcPct val="0"/>
                </a:spcBef>
              </a:pPr>
              <a:t>41</a:t>
            </a:fld>
            <a:endParaRPr lang="en-CA" altLang="en-US">
              <a:latin typeface="Tahoma" panose="020B0604030504040204" pitchFamily="34" charset="0"/>
            </a:endParaRPr>
          </a:p>
        </p:txBody>
      </p:sp>
      <p:sp>
        <p:nvSpPr>
          <p:cNvPr id="92163" name="Rectangle 2">
            <a:extLst>
              <a:ext uri="{FF2B5EF4-FFF2-40B4-BE49-F238E27FC236}">
                <a16:creationId xmlns:a16="http://schemas.microsoft.com/office/drawing/2014/main" id="{32A00044-F37F-4651-9323-6A86B96F821D}"/>
              </a:ext>
            </a:extLst>
          </p:cNvPr>
          <p:cNvSpPr>
            <a:spLocks noGrp="1" noRot="1" noChangeAspect="1" noChangeArrowheads="1" noTextEdit="1"/>
          </p:cNvSpPr>
          <p:nvPr>
            <p:ph type="sldImg"/>
          </p:nvPr>
        </p:nvSpPr>
        <p:spPr>
          <a:ln/>
        </p:spPr>
      </p:sp>
      <p:sp>
        <p:nvSpPr>
          <p:cNvPr id="143364" name="Rectangle 3">
            <a:extLst>
              <a:ext uri="{FF2B5EF4-FFF2-40B4-BE49-F238E27FC236}">
                <a16:creationId xmlns:a16="http://schemas.microsoft.com/office/drawing/2014/main" id="{E88CBB6E-DA97-4F46-902C-051F4089F8F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3B182323-4BE2-47EA-A599-D0EAD958D2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99C4BDA-B4B4-4D18-BE68-37E2C19C03B9}" type="slidenum">
              <a:rPr lang="en-CA" altLang="en-US">
                <a:latin typeface="Tahoma" panose="020B0604030504040204" pitchFamily="34" charset="0"/>
              </a:rPr>
              <a:pPr>
                <a:spcBef>
                  <a:spcPct val="0"/>
                </a:spcBef>
              </a:pPr>
              <a:t>42</a:t>
            </a:fld>
            <a:endParaRPr lang="en-CA" altLang="en-US">
              <a:latin typeface="Tahoma" panose="020B0604030504040204" pitchFamily="34" charset="0"/>
            </a:endParaRPr>
          </a:p>
        </p:txBody>
      </p:sp>
      <p:sp>
        <p:nvSpPr>
          <p:cNvPr id="94211" name="Rectangle 2">
            <a:extLst>
              <a:ext uri="{FF2B5EF4-FFF2-40B4-BE49-F238E27FC236}">
                <a16:creationId xmlns:a16="http://schemas.microsoft.com/office/drawing/2014/main" id="{98CAA699-9782-4EC6-A466-C9E0CB4FD47F}"/>
              </a:ext>
            </a:extLst>
          </p:cNvPr>
          <p:cNvSpPr>
            <a:spLocks noGrp="1" noRot="1" noChangeAspect="1" noChangeArrowheads="1" noTextEdit="1"/>
          </p:cNvSpPr>
          <p:nvPr>
            <p:ph type="sldImg"/>
          </p:nvPr>
        </p:nvSpPr>
        <p:spPr>
          <a:ln/>
        </p:spPr>
      </p:sp>
      <p:sp>
        <p:nvSpPr>
          <p:cNvPr id="144388" name="Rectangle 3">
            <a:extLst>
              <a:ext uri="{FF2B5EF4-FFF2-40B4-BE49-F238E27FC236}">
                <a16:creationId xmlns:a16="http://schemas.microsoft.com/office/drawing/2014/main" id="{CEEF94F0-91B2-461D-89EF-A1F32102FCF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D84804E0-2D88-40F2-8503-7B64837A2E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0D9D683-2D0C-4496-9DE4-1F1730F7AA49}" type="slidenum">
              <a:rPr lang="en-CA" altLang="en-US">
                <a:latin typeface="Tahoma" panose="020B0604030504040204" pitchFamily="34" charset="0"/>
              </a:rPr>
              <a:pPr>
                <a:spcBef>
                  <a:spcPct val="0"/>
                </a:spcBef>
              </a:pPr>
              <a:t>43</a:t>
            </a:fld>
            <a:endParaRPr lang="en-CA" altLang="en-US">
              <a:latin typeface="Tahoma" panose="020B0604030504040204" pitchFamily="34" charset="0"/>
            </a:endParaRPr>
          </a:p>
        </p:txBody>
      </p:sp>
      <p:sp>
        <p:nvSpPr>
          <p:cNvPr id="96259" name="Rectangle 2">
            <a:extLst>
              <a:ext uri="{FF2B5EF4-FFF2-40B4-BE49-F238E27FC236}">
                <a16:creationId xmlns:a16="http://schemas.microsoft.com/office/drawing/2014/main" id="{8A53BFCC-D5BE-47DE-9793-D31AA5002FD9}"/>
              </a:ext>
            </a:extLst>
          </p:cNvPr>
          <p:cNvSpPr>
            <a:spLocks noGrp="1" noRot="1" noChangeAspect="1" noChangeArrowheads="1" noTextEdit="1"/>
          </p:cNvSpPr>
          <p:nvPr>
            <p:ph type="sldImg"/>
          </p:nvPr>
        </p:nvSpPr>
        <p:spPr>
          <a:ln/>
        </p:spPr>
      </p:sp>
      <p:sp>
        <p:nvSpPr>
          <p:cNvPr id="145412" name="Rectangle 3">
            <a:extLst>
              <a:ext uri="{FF2B5EF4-FFF2-40B4-BE49-F238E27FC236}">
                <a16:creationId xmlns:a16="http://schemas.microsoft.com/office/drawing/2014/main" id="{4E34FDBE-06BD-4DDF-8FE1-03DB79F741D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6CA987E5-7624-41D4-AF37-B9C0E0FC66F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94455D8-0078-404E-ACBE-B16C0545AE0D}" type="slidenum">
              <a:rPr lang="en-CA" altLang="en-US">
                <a:latin typeface="Tahoma" panose="020B0604030504040204" pitchFamily="34" charset="0"/>
              </a:rPr>
              <a:pPr>
                <a:spcBef>
                  <a:spcPct val="0"/>
                </a:spcBef>
              </a:pPr>
              <a:t>44</a:t>
            </a:fld>
            <a:endParaRPr lang="en-CA" altLang="en-US">
              <a:latin typeface="Tahoma" panose="020B0604030504040204" pitchFamily="34" charset="0"/>
            </a:endParaRPr>
          </a:p>
        </p:txBody>
      </p:sp>
      <p:sp>
        <p:nvSpPr>
          <p:cNvPr id="98307" name="Rectangle 2">
            <a:extLst>
              <a:ext uri="{FF2B5EF4-FFF2-40B4-BE49-F238E27FC236}">
                <a16:creationId xmlns:a16="http://schemas.microsoft.com/office/drawing/2014/main" id="{44049B73-C32E-4F1E-B6D9-936130F5E32C}"/>
              </a:ext>
            </a:extLst>
          </p:cNvPr>
          <p:cNvSpPr>
            <a:spLocks noGrp="1" noRot="1" noChangeAspect="1" noChangeArrowheads="1" noTextEdit="1"/>
          </p:cNvSpPr>
          <p:nvPr>
            <p:ph type="sldImg"/>
          </p:nvPr>
        </p:nvSpPr>
        <p:spPr>
          <a:ln/>
        </p:spPr>
      </p:sp>
      <p:sp>
        <p:nvSpPr>
          <p:cNvPr id="146436" name="Rectangle 3">
            <a:extLst>
              <a:ext uri="{FF2B5EF4-FFF2-40B4-BE49-F238E27FC236}">
                <a16:creationId xmlns:a16="http://schemas.microsoft.com/office/drawing/2014/main" id="{4A61FA97-F538-4B2A-8544-15D1B0119EF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5E0A78DC-F591-49C1-8C2F-85334771381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340E55B3-DC2C-49B1-8E39-FC87B490E473}" type="slidenum">
              <a:rPr lang="en-CA" altLang="en-US">
                <a:latin typeface="Tahoma" panose="020B0604030504040204" pitchFamily="34" charset="0"/>
              </a:rPr>
              <a:pPr>
                <a:spcBef>
                  <a:spcPct val="0"/>
                </a:spcBef>
              </a:pPr>
              <a:t>45</a:t>
            </a:fld>
            <a:endParaRPr lang="en-CA" altLang="en-US">
              <a:latin typeface="Tahoma" panose="020B0604030504040204" pitchFamily="34" charset="0"/>
            </a:endParaRPr>
          </a:p>
        </p:txBody>
      </p:sp>
      <p:sp>
        <p:nvSpPr>
          <p:cNvPr id="100355" name="Rectangle 2">
            <a:extLst>
              <a:ext uri="{FF2B5EF4-FFF2-40B4-BE49-F238E27FC236}">
                <a16:creationId xmlns:a16="http://schemas.microsoft.com/office/drawing/2014/main" id="{793D4C78-CC27-441B-B99B-8C5B8CD2C0AB}"/>
              </a:ext>
            </a:extLst>
          </p:cNvPr>
          <p:cNvSpPr>
            <a:spLocks noGrp="1" noRot="1" noChangeAspect="1" noChangeArrowheads="1" noTextEdit="1"/>
          </p:cNvSpPr>
          <p:nvPr>
            <p:ph type="sldImg"/>
          </p:nvPr>
        </p:nvSpPr>
        <p:spPr>
          <a:ln/>
        </p:spPr>
      </p:sp>
      <p:sp>
        <p:nvSpPr>
          <p:cNvPr id="147460" name="Rectangle 3">
            <a:extLst>
              <a:ext uri="{FF2B5EF4-FFF2-40B4-BE49-F238E27FC236}">
                <a16:creationId xmlns:a16="http://schemas.microsoft.com/office/drawing/2014/main" id="{6A029B8A-2BE4-4D5E-8757-45C8736F9CF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289C92EF-1B99-4709-AE2D-5F595462E1D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BA80EAF-4362-4BC5-A3AF-D53DDE669998}" type="slidenum">
              <a:rPr lang="en-CA" altLang="en-US">
                <a:latin typeface="Tahoma" panose="020B0604030504040204" pitchFamily="34" charset="0"/>
              </a:rPr>
              <a:pPr>
                <a:spcBef>
                  <a:spcPct val="0"/>
                </a:spcBef>
              </a:pPr>
              <a:t>46</a:t>
            </a:fld>
            <a:endParaRPr lang="en-CA" altLang="en-US">
              <a:latin typeface="Tahoma" panose="020B0604030504040204" pitchFamily="34" charset="0"/>
            </a:endParaRPr>
          </a:p>
        </p:txBody>
      </p:sp>
      <p:sp>
        <p:nvSpPr>
          <p:cNvPr id="102403" name="Rectangle 2">
            <a:extLst>
              <a:ext uri="{FF2B5EF4-FFF2-40B4-BE49-F238E27FC236}">
                <a16:creationId xmlns:a16="http://schemas.microsoft.com/office/drawing/2014/main" id="{832BAF37-91D7-4B58-82FF-7D77C34CA1FD}"/>
              </a:ext>
            </a:extLst>
          </p:cNvPr>
          <p:cNvSpPr>
            <a:spLocks noGrp="1" noRot="1" noChangeAspect="1" noChangeArrowheads="1" noTextEdit="1"/>
          </p:cNvSpPr>
          <p:nvPr>
            <p:ph type="sldImg"/>
          </p:nvPr>
        </p:nvSpPr>
        <p:spPr>
          <a:ln/>
        </p:spPr>
      </p:sp>
      <p:sp>
        <p:nvSpPr>
          <p:cNvPr id="148484" name="Rectangle 3">
            <a:extLst>
              <a:ext uri="{FF2B5EF4-FFF2-40B4-BE49-F238E27FC236}">
                <a16:creationId xmlns:a16="http://schemas.microsoft.com/office/drawing/2014/main" id="{A7080CD0-F8C4-4560-A477-C70924DD7FA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9E9D34E8-51F2-4254-A750-782D1EA8F36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54C9072-1B4F-4299-9213-7715DF0B00D1}" type="slidenum">
              <a:rPr lang="en-CA" altLang="en-US">
                <a:latin typeface="Tahoma" panose="020B0604030504040204" pitchFamily="34" charset="0"/>
              </a:rPr>
              <a:pPr>
                <a:spcBef>
                  <a:spcPct val="0"/>
                </a:spcBef>
              </a:pPr>
              <a:t>47</a:t>
            </a:fld>
            <a:endParaRPr lang="en-CA" altLang="en-US">
              <a:latin typeface="Tahoma" panose="020B0604030504040204" pitchFamily="34" charset="0"/>
            </a:endParaRPr>
          </a:p>
        </p:txBody>
      </p:sp>
      <p:sp>
        <p:nvSpPr>
          <p:cNvPr id="104451" name="Rectangle 2">
            <a:extLst>
              <a:ext uri="{FF2B5EF4-FFF2-40B4-BE49-F238E27FC236}">
                <a16:creationId xmlns:a16="http://schemas.microsoft.com/office/drawing/2014/main" id="{F31E67E8-0830-4294-85F4-80FE2EDACB98}"/>
              </a:ext>
            </a:extLst>
          </p:cNvPr>
          <p:cNvSpPr>
            <a:spLocks noGrp="1" noRot="1" noChangeAspect="1" noChangeArrowheads="1" noTextEdit="1"/>
          </p:cNvSpPr>
          <p:nvPr>
            <p:ph type="sldImg"/>
          </p:nvPr>
        </p:nvSpPr>
        <p:spPr>
          <a:ln/>
        </p:spPr>
      </p:sp>
      <p:sp>
        <p:nvSpPr>
          <p:cNvPr id="149508" name="Rectangle 3">
            <a:extLst>
              <a:ext uri="{FF2B5EF4-FFF2-40B4-BE49-F238E27FC236}">
                <a16:creationId xmlns:a16="http://schemas.microsoft.com/office/drawing/2014/main" id="{03FEC38E-523B-4D55-A4F5-F56FDF5C7545}"/>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397E566E-794A-47DC-9785-ADD7EB53E6B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A577EE9-BEBC-4A3C-A50F-B7ABA0D69840}" type="slidenum">
              <a:rPr lang="en-CA" altLang="en-US">
                <a:latin typeface="Tahoma" panose="020B0604030504040204" pitchFamily="34" charset="0"/>
              </a:rPr>
              <a:pPr>
                <a:spcBef>
                  <a:spcPct val="0"/>
                </a:spcBef>
              </a:pPr>
              <a:t>48</a:t>
            </a:fld>
            <a:endParaRPr lang="en-CA" altLang="en-US">
              <a:latin typeface="Tahoma" panose="020B0604030504040204" pitchFamily="34" charset="0"/>
            </a:endParaRPr>
          </a:p>
        </p:txBody>
      </p:sp>
      <p:sp>
        <p:nvSpPr>
          <p:cNvPr id="106499" name="Rectangle 2">
            <a:extLst>
              <a:ext uri="{FF2B5EF4-FFF2-40B4-BE49-F238E27FC236}">
                <a16:creationId xmlns:a16="http://schemas.microsoft.com/office/drawing/2014/main" id="{2BB2B869-385C-4D72-B36C-5DB8C820B798}"/>
              </a:ext>
            </a:extLst>
          </p:cNvPr>
          <p:cNvSpPr>
            <a:spLocks noGrp="1" noRot="1" noChangeAspect="1" noChangeArrowheads="1" noTextEdit="1"/>
          </p:cNvSpPr>
          <p:nvPr>
            <p:ph type="sldImg"/>
          </p:nvPr>
        </p:nvSpPr>
        <p:spPr>
          <a:ln/>
        </p:spPr>
      </p:sp>
      <p:sp>
        <p:nvSpPr>
          <p:cNvPr id="150532" name="Rectangle 3">
            <a:extLst>
              <a:ext uri="{FF2B5EF4-FFF2-40B4-BE49-F238E27FC236}">
                <a16:creationId xmlns:a16="http://schemas.microsoft.com/office/drawing/2014/main" id="{3510DE58-0387-45B6-A743-834138F8532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A44AD214-B81E-401B-BCBD-E5DBAA3CF90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88B6FC1-490C-46AE-9C73-DAED5B4C8CAC}" type="slidenum">
              <a:rPr lang="en-CA" altLang="en-US">
                <a:latin typeface="Tahoma" panose="020B0604030504040204" pitchFamily="34" charset="0"/>
              </a:rPr>
              <a:pPr>
                <a:spcBef>
                  <a:spcPct val="0"/>
                </a:spcBef>
              </a:pPr>
              <a:t>49</a:t>
            </a:fld>
            <a:endParaRPr lang="en-CA" altLang="en-US">
              <a:latin typeface="Tahoma" panose="020B0604030504040204" pitchFamily="34" charset="0"/>
            </a:endParaRPr>
          </a:p>
        </p:txBody>
      </p:sp>
      <p:sp>
        <p:nvSpPr>
          <p:cNvPr id="108547" name="Rectangle 2">
            <a:extLst>
              <a:ext uri="{FF2B5EF4-FFF2-40B4-BE49-F238E27FC236}">
                <a16:creationId xmlns:a16="http://schemas.microsoft.com/office/drawing/2014/main" id="{23FEE29B-0F75-473D-AC08-EF6490B44825}"/>
              </a:ext>
            </a:extLst>
          </p:cNvPr>
          <p:cNvSpPr>
            <a:spLocks noGrp="1" noRot="1" noChangeAspect="1" noChangeArrowheads="1" noTextEdit="1"/>
          </p:cNvSpPr>
          <p:nvPr>
            <p:ph type="sldImg"/>
          </p:nvPr>
        </p:nvSpPr>
        <p:spPr>
          <a:ln/>
        </p:spPr>
      </p:sp>
      <p:sp>
        <p:nvSpPr>
          <p:cNvPr id="151556" name="Rectangle 3">
            <a:extLst>
              <a:ext uri="{FF2B5EF4-FFF2-40B4-BE49-F238E27FC236}">
                <a16:creationId xmlns:a16="http://schemas.microsoft.com/office/drawing/2014/main" id="{FECD6F9D-430B-4682-9285-910CAD9DE8D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AC32FB85-D984-4006-8652-46CE2BAD5AE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C47B7FB-4E8D-4AEB-8C4C-6725AF4E1102}" type="slidenum">
              <a:rPr lang="en-CA" altLang="en-US">
                <a:latin typeface="Tahoma" panose="020B0604030504040204" pitchFamily="34" charset="0"/>
              </a:rPr>
              <a:pPr>
                <a:spcBef>
                  <a:spcPct val="0"/>
                </a:spcBef>
              </a:pPr>
              <a:t>50</a:t>
            </a:fld>
            <a:endParaRPr lang="en-CA" altLang="en-US">
              <a:latin typeface="Tahoma" panose="020B0604030504040204" pitchFamily="34" charset="0"/>
            </a:endParaRPr>
          </a:p>
        </p:txBody>
      </p:sp>
      <p:sp>
        <p:nvSpPr>
          <p:cNvPr id="110595" name="Rectangle 2">
            <a:extLst>
              <a:ext uri="{FF2B5EF4-FFF2-40B4-BE49-F238E27FC236}">
                <a16:creationId xmlns:a16="http://schemas.microsoft.com/office/drawing/2014/main" id="{02EEB95B-C815-49F0-B9F0-A3FDA0C42A75}"/>
              </a:ext>
            </a:extLst>
          </p:cNvPr>
          <p:cNvSpPr>
            <a:spLocks noGrp="1" noRot="1" noChangeAspect="1" noChangeArrowheads="1" noTextEdit="1"/>
          </p:cNvSpPr>
          <p:nvPr>
            <p:ph type="sldImg"/>
          </p:nvPr>
        </p:nvSpPr>
        <p:spPr>
          <a:ln/>
        </p:spPr>
      </p:sp>
      <p:sp>
        <p:nvSpPr>
          <p:cNvPr id="152580" name="Rectangle 3">
            <a:extLst>
              <a:ext uri="{FF2B5EF4-FFF2-40B4-BE49-F238E27FC236}">
                <a16:creationId xmlns:a16="http://schemas.microsoft.com/office/drawing/2014/main" id="{999576E0-9ADE-4ABC-96BA-216C9FB865A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65FC6468-7D44-4B8B-B070-32DC6A5EEBF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86E5FA0-2531-4510-BE06-12CBF4F9D793}" type="slidenum">
              <a:rPr lang="en-CA" altLang="en-US">
                <a:latin typeface="Tahoma" panose="020B0604030504040204" pitchFamily="34" charset="0"/>
              </a:rPr>
              <a:pPr>
                <a:spcBef>
                  <a:spcPct val="0"/>
                </a:spcBef>
              </a:pPr>
              <a:t>51</a:t>
            </a:fld>
            <a:endParaRPr lang="en-CA" altLang="en-US">
              <a:latin typeface="Tahoma" panose="020B0604030504040204" pitchFamily="34" charset="0"/>
            </a:endParaRPr>
          </a:p>
        </p:txBody>
      </p:sp>
      <p:sp>
        <p:nvSpPr>
          <p:cNvPr id="112643" name="Rectangle 2">
            <a:extLst>
              <a:ext uri="{FF2B5EF4-FFF2-40B4-BE49-F238E27FC236}">
                <a16:creationId xmlns:a16="http://schemas.microsoft.com/office/drawing/2014/main" id="{294128F2-110D-4704-8514-1E2C0326364E}"/>
              </a:ext>
            </a:extLst>
          </p:cNvPr>
          <p:cNvSpPr>
            <a:spLocks noGrp="1" noRot="1" noChangeAspect="1" noChangeArrowheads="1" noTextEdit="1"/>
          </p:cNvSpPr>
          <p:nvPr>
            <p:ph type="sldImg"/>
          </p:nvPr>
        </p:nvSpPr>
        <p:spPr>
          <a:ln/>
        </p:spPr>
      </p:sp>
      <p:sp>
        <p:nvSpPr>
          <p:cNvPr id="153604" name="Rectangle 3">
            <a:extLst>
              <a:ext uri="{FF2B5EF4-FFF2-40B4-BE49-F238E27FC236}">
                <a16:creationId xmlns:a16="http://schemas.microsoft.com/office/drawing/2014/main" id="{04ABC605-4B11-47EA-A177-025C58A11CC3}"/>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7D1F0C41-6035-4339-93ED-77253E57B29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7CACA71-B205-4EB8-8F08-294A3545D531}" type="slidenum">
              <a:rPr lang="en-CA" altLang="en-US">
                <a:latin typeface="Tahoma" panose="020B0604030504040204" pitchFamily="34" charset="0"/>
              </a:rPr>
              <a:pPr>
                <a:spcBef>
                  <a:spcPct val="0"/>
                </a:spcBef>
              </a:pPr>
              <a:t>52</a:t>
            </a:fld>
            <a:endParaRPr lang="en-CA" altLang="en-US">
              <a:latin typeface="Tahoma" panose="020B0604030504040204" pitchFamily="34" charset="0"/>
            </a:endParaRPr>
          </a:p>
        </p:txBody>
      </p:sp>
      <p:sp>
        <p:nvSpPr>
          <p:cNvPr id="114691" name="Rectangle 2">
            <a:extLst>
              <a:ext uri="{FF2B5EF4-FFF2-40B4-BE49-F238E27FC236}">
                <a16:creationId xmlns:a16="http://schemas.microsoft.com/office/drawing/2014/main" id="{5A94A40F-4C8F-43D3-A8BE-84E1AC02C473}"/>
              </a:ext>
            </a:extLst>
          </p:cNvPr>
          <p:cNvSpPr>
            <a:spLocks noGrp="1" noRot="1" noChangeAspect="1" noChangeArrowheads="1" noTextEdit="1"/>
          </p:cNvSpPr>
          <p:nvPr>
            <p:ph type="sldImg"/>
          </p:nvPr>
        </p:nvSpPr>
        <p:spPr>
          <a:ln/>
        </p:spPr>
      </p:sp>
      <p:sp>
        <p:nvSpPr>
          <p:cNvPr id="154628" name="Rectangle 3">
            <a:extLst>
              <a:ext uri="{FF2B5EF4-FFF2-40B4-BE49-F238E27FC236}">
                <a16:creationId xmlns:a16="http://schemas.microsoft.com/office/drawing/2014/main" id="{B61616D4-D6CC-47B2-A772-EE565C6B68A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CE48442B-A25D-499B-91C3-3E24E46E6F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95BD177-F040-41B4-ABAC-00BA2F563733}" type="slidenum">
              <a:rPr lang="en-CA" altLang="en-US">
                <a:latin typeface="Tahoma" panose="020B0604030504040204" pitchFamily="34" charset="0"/>
              </a:rPr>
              <a:pPr>
                <a:spcBef>
                  <a:spcPct val="0"/>
                </a:spcBef>
              </a:pPr>
              <a:t>53</a:t>
            </a:fld>
            <a:endParaRPr lang="en-CA" altLang="en-US">
              <a:latin typeface="Tahoma" panose="020B0604030504040204" pitchFamily="34" charset="0"/>
            </a:endParaRPr>
          </a:p>
        </p:txBody>
      </p:sp>
      <p:sp>
        <p:nvSpPr>
          <p:cNvPr id="116739" name="Rectangle 2">
            <a:extLst>
              <a:ext uri="{FF2B5EF4-FFF2-40B4-BE49-F238E27FC236}">
                <a16:creationId xmlns:a16="http://schemas.microsoft.com/office/drawing/2014/main" id="{0F2DBE23-D33A-4BD7-AF83-C5BBF32D314A}"/>
              </a:ext>
            </a:extLst>
          </p:cNvPr>
          <p:cNvSpPr>
            <a:spLocks noGrp="1" noRot="1" noChangeAspect="1" noChangeArrowheads="1" noTextEdit="1"/>
          </p:cNvSpPr>
          <p:nvPr>
            <p:ph type="sldImg"/>
          </p:nvPr>
        </p:nvSpPr>
        <p:spPr>
          <a:ln/>
        </p:spPr>
      </p:sp>
      <p:sp>
        <p:nvSpPr>
          <p:cNvPr id="155652" name="Rectangle 3">
            <a:extLst>
              <a:ext uri="{FF2B5EF4-FFF2-40B4-BE49-F238E27FC236}">
                <a16:creationId xmlns:a16="http://schemas.microsoft.com/office/drawing/2014/main" id="{0FA1540D-FBC2-4199-B5F0-07E04ADC667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a:extLst>
              <a:ext uri="{FF2B5EF4-FFF2-40B4-BE49-F238E27FC236}">
                <a16:creationId xmlns:a16="http://schemas.microsoft.com/office/drawing/2014/main" id="{0236835A-D946-4553-8D0D-73854C80A55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55B7EBB-A09E-4189-9178-EDCECEC21EDF}" type="slidenum">
              <a:rPr lang="en-CA" altLang="en-US">
                <a:latin typeface="Tahoma" panose="020B0604030504040204" pitchFamily="34" charset="0"/>
              </a:rPr>
              <a:pPr>
                <a:spcBef>
                  <a:spcPct val="0"/>
                </a:spcBef>
              </a:pPr>
              <a:t>54</a:t>
            </a:fld>
            <a:endParaRPr lang="en-CA" altLang="en-US">
              <a:latin typeface="Tahoma" panose="020B0604030504040204" pitchFamily="34" charset="0"/>
            </a:endParaRPr>
          </a:p>
        </p:txBody>
      </p:sp>
      <p:sp>
        <p:nvSpPr>
          <p:cNvPr id="118787" name="Rectangle 2">
            <a:extLst>
              <a:ext uri="{FF2B5EF4-FFF2-40B4-BE49-F238E27FC236}">
                <a16:creationId xmlns:a16="http://schemas.microsoft.com/office/drawing/2014/main" id="{AFBD955E-D98E-43FA-8541-ACCDF782FB85}"/>
              </a:ext>
            </a:extLst>
          </p:cNvPr>
          <p:cNvSpPr>
            <a:spLocks noGrp="1" noRot="1" noChangeAspect="1" noChangeArrowheads="1" noTextEdit="1"/>
          </p:cNvSpPr>
          <p:nvPr>
            <p:ph type="sldImg"/>
          </p:nvPr>
        </p:nvSpPr>
        <p:spPr>
          <a:ln/>
        </p:spPr>
      </p:sp>
      <p:sp>
        <p:nvSpPr>
          <p:cNvPr id="156676" name="Rectangle 3">
            <a:extLst>
              <a:ext uri="{FF2B5EF4-FFF2-40B4-BE49-F238E27FC236}">
                <a16:creationId xmlns:a16="http://schemas.microsoft.com/office/drawing/2014/main" id="{DBFDB461-5C0F-48B9-8ECE-7A6D25E71D1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a:extLst>
              <a:ext uri="{FF2B5EF4-FFF2-40B4-BE49-F238E27FC236}">
                <a16:creationId xmlns:a16="http://schemas.microsoft.com/office/drawing/2014/main" id="{C9555F83-F5F5-48B4-992A-2A8E672CB0C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F5F5EF8-F5E1-429F-ACE9-D64D05234ED7}" type="slidenum">
              <a:rPr lang="en-CA" altLang="en-US">
                <a:latin typeface="Tahoma" panose="020B0604030504040204" pitchFamily="34" charset="0"/>
              </a:rPr>
              <a:pPr>
                <a:spcBef>
                  <a:spcPct val="0"/>
                </a:spcBef>
              </a:pPr>
              <a:t>55</a:t>
            </a:fld>
            <a:endParaRPr lang="en-CA" altLang="en-US">
              <a:latin typeface="Tahoma" panose="020B0604030504040204" pitchFamily="34" charset="0"/>
            </a:endParaRPr>
          </a:p>
        </p:txBody>
      </p:sp>
      <p:sp>
        <p:nvSpPr>
          <p:cNvPr id="120835" name="Rectangle 2">
            <a:extLst>
              <a:ext uri="{FF2B5EF4-FFF2-40B4-BE49-F238E27FC236}">
                <a16:creationId xmlns:a16="http://schemas.microsoft.com/office/drawing/2014/main" id="{8C8EE346-7461-4B7E-A2D3-B2457E6BE5EA}"/>
              </a:ext>
            </a:extLst>
          </p:cNvPr>
          <p:cNvSpPr>
            <a:spLocks noGrp="1" noRot="1" noChangeAspect="1" noChangeArrowheads="1" noTextEdit="1"/>
          </p:cNvSpPr>
          <p:nvPr>
            <p:ph type="sldImg"/>
          </p:nvPr>
        </p:nvSpPr>
        <p:spPr>
          <a:ln/>
        </p:spPr>
      </p:sp>
      <p:sp>
        <p:nvSpPr>
          <p:cNvPr id="157700" name="Rectangle 3">
            <a:extLst>
              <a:ext uri="{FF2B5EF4-FFF2-40B4-BE49-F238E27FC236}">
                <a16:creationId xmlns:a16="http://schemas.microsoft.com/office/drawing/2014/main" id="{4D5D9848-B6CA-4F24-BB0B-7579D9B62BB5}"/>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68801948-5F25-4AE3-810D-FD4DEDB998E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62BC42D-CB9F-49AD-A63A-C0071E94C1A2}" type="slidenum">
              <a:rPr lang="en-CA" altLang="en-US">
                <a:latin typeface="Tahoma" panose="020B0604030504040204" pitchFamily="34" charset="0"/>
              </a:rPr>
              <a:pPr>
                <a:spcBef>
                  <a:spcPct val="0"/>
                </a:spcBef>
              </a:pPr>
              <a:t>56</a:t>
            </a:fld>
            <a:endParaRPr lang="en-CA" altLang="en-US">
              <a:latin typeface="Tahoma" panose="020B0604030504040204" pitchFamily="34" charset="0"/>
            </a:endParaRPr>
          </a:p>
        </p:txBody>
      </p:sp>
      <p:sp>
        <p:nvSpPr>
          <p:cNvPr id="122883" name="Rectangle 2">
            <a:extLst>
              <a:ext uri="{FF2B5EF4-FFF2-40B4-BE49-F238E27FC236}">
                <a16:creationId xmlns:a16="http://schemas.microsoft.com/office/drawing/2014/main" id="{B66475FB-A09C-4C32-85A5-511313BB8534}"/>
              </a:ext>
            </a:extLst>
          </p:cNvPr>
          <p:cNvSpPr>
            <a:spLocks noGrp="1" noRot="1" noChangeAspect="1" noChangeArrowheads="1" noTextEdit="1"/>
          </p:cNvSpPr>
          <p:nvPr>
            <p:ph type="sldImg"/>
          </p:nvPr>
        </p:nvSpPr>
        <p:spPr>
          <a:ln/>
        </p:spPr>
      </p:sp>
      <p:sp>
        <p:nvSpPr>
          <p:cNvPr id="158724" name="Rectangle 3">
            <a:extLst>
              <a:ext uri="{FF2B5EF4-FFF2-40B4-BE49-F238E27FC236}">
                <a16:creationId xmlns:a16="http://schemas.microsoft.com/office/drawing/2014/main" id="{A9A4ECA0-3B30-4DAC-B955-2B70EF880A2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5F4D2567-7B44-41AA-AE05-D25070A7CF9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A060176-A259-48C3-927C-BFB2B361C0FC}" type="slidenum">
              <a:rPr lang="en-CA" altLang="en-US">
                <a:latin typeface="Tahoma" panose="020B0604030504040204" pitchFamily="34" charset="0"/>
              </a:rPr>
              <a:pPr>
                <a:spcBef>
                  <a:spcPct val="0"/>
                </a:spcBef>
              </a:pPr>
              <a:t>57</a:t>
            </a:fld>
            <a:endParaRPr lang="en-CA" altLang="en-US">
              <a:latin typeface="Tahoma" panose="020B0604030504040204" pitchFamily="34" charset="0"/>
            </a:endParaRPr>
          </a:p>
        </p:txBody>
      </p:sp>
      <p:sp>
        <p:nvSpPr>
          <p:cNvPr id="124931" name="Rectangle 2">
            <a:extLst>
              <a:ext uri="{FF2B5EF4-FFF2-40B4-BE49-F238E27FC236}">
                <a16:creationId xmlns:a16="http://schemas.microsoft.com/office/drawing/2014/main" id="{BEF78EC9-7231-46C1-85A9-A94D9F8694CF}"/>
              </a:ext>
            </a:extLst>
          </p:cNvPr>
          <p:cNvSpPr>
            <a:spLocks noGrp="1" noRot="1" noChangeAspect="1" noChangeArrowheads="1" noTextEdit="1"/>
          </p:cNvSpPr>
          <p:nvPr>
            <p:ph type="sldImg"/>
          </p:nvPr>
        </p:nvSpPr>
        <p:spPr>
          <a:ln/>
        </p:spPr>
      </p:sp>
      <p:sp>
        <p:nvSpPr>
          <p:cNvPr id="159748" name="Rectangle 3">
            <a:extLst>
              <a:ext uri="{FF2B5EF4-FFF2-40B4-BE49-F238E27FC236}">
                <a16:creationId xmlns:a16="http://schemas.microsoft.com/office/drawing/2014/main" id="{52EA5EB5-4589-4111-B024-1E50F181CD7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a:extLst>
              <a:ext uri="{FF2B5EF4-FFF2-40B4-BE49-F238E27FC236}">
                <a16:creationId xmlns:a16="http://schemas.microsoft.com/office/drawing/2014/main" id="{3C357A0F-CA78-4604-8C87-3CD80A9B11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BA8036B-E164-4143-BA92-DEDD800AD500}" type="slidenum">
              <a:rPr lang="en-CA" altLang="en-US">
                <a:latin typeface="Tahoma" panose="020B0604030504040204" pitchFamily="34" charset="0"/>
              </a:rPr>
              <a:pPr>
                <a:spcBef>
                  <a:spcPct val="0"/>
                </a:spcBef>
              </a:pPr>
              <a:t>58</a:t>
            </a:fld>
            <a:endParaRPr lang="en-CA" altLang="en-US">
              <a:latin typeface="Tahoma" panose="020B0604030504040204" pitchFamily="34" charset="0"/>
            </a:endParaRPr>
          </a:p>
        </p:txBody>
      </p:sp>
      <p:sp>
        <p:nvSpPr>
          <p:cNvPr id="126979" name="Rectangle 2">
            <a:extLst>
              <a:ext uri="{FF2B5EF4-FFF2-40B4-BE49-F238E27FC236}">
                <a16:creationId xmlns:a16="http://schemas.microsoft.com/office/drawing/2014/main" id="{D0B50BAD-D8C3-461D-A366-AB050819E38F}"/>
              </a:ext>
            </a:extLst>
          </p:cNvPr>
          <p:cNvSpPr>
            <a:spLocks noGrp="1" noRot="1" noChangeAspect="1" noChangeArrowheads="1" noTextEdit="1"/>
          </p:cNvSpPr>
          <p:nvPr>
            <p:ph type="sldImg"/>
          </p:nvPr>
        </p:nvSpPr>
        <p:spPr>
          <a:ln/>
        </p:spPr>
      </p:sp>
      <p:sp>
        <p:nvSpPr>
          <p:cNvPr id="160772" name="Rectangle 3">
            <a:extLst>
              <a:ext uri="{FF2B5EF4-FFF2-40B4-BE49-F238E27FC236}">
                <a16:creationId xmlns:a16="http://schemas.microsoft.com/office/drawing/2014/main" id="{BEE24058-B49B-47DF-923E-DBC9C60C2834}"/>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a:extLst>
              <a:ext uri="{FF2B5EF4-FFF2-40B4-BE49-F238E27FC236}">
                <a16:creationId xmlns:a16="http://schemas.microsoft.com/office/drawing/2014/main" id="{78B77D09-01E2-4BAE-A8FF-AC98D7A82B2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A32B7E9-8D12-4306-A7B6-E67AF7271C2E}" type="slidenum">
              <a:rPr lang="en-CA" altLang="en-US">
                <a:latin typeface="Tahoma" panose="020B0604030504040204" pitchFamily="34" charset="0"/>
              </a:rPr>
              <a:pPr>
                <a:spcBef>
                  <a:spcPct val="0"/>
                </a:spcBef>
              </a:pPr>
              <a:t>59</a:t>
            </a:fld>
            <a:endParaRPr lang="en-CA" altLang="en-US">
              <a:latin typeface="Tahoma" panose="020B0604030504040204" pitchFamily="34" charset="0"/>
            </a:endParaRPr>
          </a:p>
        </p:txBody>
      </p:sp>
      <p:sp>
        <p:nvSpPr>
          <p:cNvPr id="129027" name="Rectangle 2">
            <a:extLst>
              <a:ext uri="{FF2B5EF4-FFF2-40B4-BE49-F238E27FC236}">
                <a16:creationId xmlns:a16="http://schemas.microsoft.com/office/drawing/2014/main" id="{E4DBA761-B31D-4BE9-A7EB-8CEF49BAB27C}"/>
              </a:ext>
            </a:extLst>
          </p:cNvPr>
          <p:cNvSpPr>
            <a:spLocks noGrp="1" noRot="1" noChangeAspect="1" noChangeArrowheads="1" noTextEdit="1"/>
          </p:cNvSpPr>
          <p:nvPr>
            <p:ph type="sldImg"/>
          </p:nvPr>
        </p:nvSpPr>
        <p:spPr>
          <a:ln/>
        </p:spPr>
      </p:sp>
      <p:sp>
        <p:nvSpPr>
          <p:cNvPr id="161796" name="Rectangle 3">
            <a:extLst>
              <a:ext uri="{FF2B5EF4-FFF2-40B4-BE49-F238E27FC236}">
                <a16:creationId xmlns:a16="http://schemas.microsoft.com/office/drawing/2014/main" id="{DFA06BF5-B039-4056-BDC7-78A8F4C2FB4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a:extLst>
              <a:ext uri="{FF2B5EF4-FFF2-40B4-BE49-F238E27FC236}">
                <a16:creationId xmlns:a16="http://schemas.microsoft.com/office/drawing/2014/main" id="{03A3179D-18EE-455D-8F67-D301D4FCFF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3A3AEA0-82C1-4CB7-9569-364D89ED7B8B}" type="slidenum">
              <a:rPr lang="en-CA" altLang="en-US">
                <a:latin typeface="Tahoma" panose="020B0604030504040204" pitchFamily="34" charset="0"/>
              </a:rPr>
              <a:pPr>
                <a:spcBef>
                  <a:spcPct val="0"/>
                </a:spcBef>
              </a:pPr>
              <a:t>60</a:t>
            </a:fld>
            <a:endParaRPr lang="en-CA" altLang="en-US">
              <a:latin typeface="Tahoma" panose="020B0604030504040204" pitchFamily="34" charset="0"/>
            </a:endParaRPr>
          </a:p>
        </p:txBody>
      </p:sp>
      <p:sp>
        <p:nvSpPr>
          <p:cNvPr id="131075" name="Rectangle 2">
            <a:extLst>
              <a:ext uri="{FF2B5EF4-FFF2-40B4-BE49-F238E27FC236}">
                <a16:creationId xmlns:a16="http://schemas.microsoft.com/office/drawing/2014/main" id="{C20D6B8E-96FF-4613-86E6-A49E23E87B85}"/>
              </a:ext>
            </a:extLst>
          </p:cNvPr>
          <p:cNvSpPr>
            <a:spLocks noGrp="1" noRot="1" noChangeAspect="1" noChangeArrowheads="1" noTextEdit="1"/>
          </p:cNvSpPr>
          <p:nvPr>
            <p:ph type="sldImg"/>
          </p:nvPr>
        </p:nvSpPr>
        <p:spPr>
          <a:ln/>
        </p:spPr>
      </p:sp>
      <p:sp>
        <p:nvSpPr>
          <p:cNvPr id="162820" name="Rectangle 3">
            <a:extLst>
              <a:ext uri="{FF2B5EF4-FFF2-40B4-BE49-F238E27FC236}">
                <a16:creationId xmlns:a16="http://schemas.microsoft.com/office/drawing/2014/main" id="{D77010FA-AB11-4942-9970-BC04C195C35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a:extLst>
              <a:ext uri="{FF2B5EF4-FFF2-40B4-BE49-F238E27FC236}">
                <a16:creationId xmlns:a16="http://schemas.microsoft.com/office/drawing/2014/main" id="{4A6F4A7B-BEAA-4245-BD78-722AEC5214C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05753FF-D8B3-4E23-94FE-CD02AEA1FA6B}" type="slidenum">
              <a:rPr lang="en-CA" altLang="en-US">
                <a:latin typeface="Tahoma" panose="020B0604030504040204" pitchFamily="34" charset="0"/>
              </a:rPr>
              <a:pPr>
                <a:spcBef>
                  <a:spcPct val="0"/>
                </a:spcBef>
              </a:pPr>
              <a:t>61</a:t>
            </a:fld>
            <a:endParaRPr lang="en-CA" altLang="en-US">
              <a:latin typeface="Tahoma" panose="020B0604030504040204" pitchFamily="34" charset="0"/>
            </a:endParaRPr>
          </a:p>
        </p:txBody>
      </p:sp>
      <p:sp>
        <p:nvSpPr>
          <p:cNvPr id="133123" name="Rectangle 2">
            <a:extLst>
              <a:ext uri="{FF2B5EF4-FFF2-40B4-BE49-F238E27FC236}">
                <a16:creationId xmlns:a16="http://schemas.microsoft.com/office/drawing/2014/main" id="{E90289F3-F04C-4A0C-989E-6F7CA68EF27E}"/>
              </a:ext>
            </a:extLst>
          </p:cNvPr>
          <p:cNvSpPr>
            <a:spLocks noGrp="1" noRot="1" noChangeAspect="1" noChangeArrowheads="1" noTextEdit="1"/>
          </p:cNvSpPr>
          <p:nvPr>
            <p:ph type="sldImg"/>
          </p:nvPr>
        </p:nvSpPr>
        <p:spPr>
          <a:ln/>
        </p:spPr>
      </p:sp>
      <p:sp>
        <p:nvSpPr>
          <p:cNvPr id="163844" name="Rectangle 3">
            <a:extLst>
              <a:ext uri="{FF2B5EF4-FFF2-40B4-BE49-F238E27FC236}">
                <a16:creationId xmlns:a16="http://schemas.microsoft.com/office/drawing/2014/main" id="{F36A5096-68B2-4AA5-9893-22FACD59C57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a:extLst>
              <a:ext uri="{FF2B5EF4-FFF2-40B4-BE49-F238E27FC236}">
                <a16:creationId xmlns:a16="http://schemas.microsoft.com/office/drawing/2014/main" id="{D80061E7-EBD8-4515-A285-FD3C262737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C28CA02-82FD-4AFD-A6ED-9654A9DCC3D6}" type="slidenum">
              <a:rPr lang="en-CA" altLang="en-US">
                <a:latin typeface="Tahoma" panose="020B0604030504040204" pitchFamily="34" charset="0"/>
              </a:rPr>
              <a:pPr>
                <a:spcBef>
                  <a:spcPct val="0"/>
                </a:spcBef>
              </a:pPr>
              <a:t>62</a:t>
            </a:fld>
            <a:endParaRPr lang="en-CA" altLang="en-US">
              <a:latin typeface="Tahoma" panose="020B0604030504040204" pitchFamily="34" charset="0"/>
            </a:endParaRPr>
          </a:p>
        </p:txBody>
      </p:sp>
      <p:sp>
        <p:nvSpPr>
          <p:cNvPr id="135171" name="Rectangle 2">
            <a:extLst>
              <a:ext uri="{FF2B5EF4-FFF2-40B4-BE49-F238E27FC236}">
                <a16:creationId xmlns:a16="http://schemas.microsoft.com/office/drawing/2014/main" id="{CB19A3F2-0EB8-4A72-B4BD-133ADD390B91}"/>
              </a:ext>
            </a:extLst>
          </p:cNvPr>
          <p:cNvSpPr>
            <a:spLocks noGrp="1" noRot="1" noChangeAspect="1" noChangeArrowheads="1" noTextEdit="1"/>
          </p:cNvSpPr>
          <p:nvPr>
            <p:ph type="sldImg"/>
          </p:nvPr>
        </p:nvSpPr>
        <p:spPr>
          <a:ln/>
        </p:spPr>
      </p:sp>
      <p:sp>
        <p:nvSpPr>
          <p:cNvPr id="164868" name="Rectangle 3">
            <a:extLst>
              <a:ext uri="{FF2B5EF4-FFF2-40B4-BE49-F238E27FC236}">
                <a16:creationId xmlns:a16="http://schemas.microsoft.com/office/drawing/2014/main" id="{FFEFAFF2-5D73-4F6F-9F77-BE85FD234D9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a:extLst>
              <a:ext uri="{FF2B5EF4-FFF2-40B4-BE49-F238E27FC236}">
                <a16:creationId xmlns:a16="http://schemas.microsoft.com/office/drawing/2014/main" id="{16B7B865-C272-4681-97F0-91BC8A1969A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8A895B1-CC60-4B45-BB1B-F9BDE5EDD8A9}" type="slidenum">
              <a:rPr lang="en-CA" altLang="en-US">
                <a:latin typeface="Tahoma" panose="020B0604030504040204" pitchFamily="34" charset="0"/>
              </a:rPr>
              <a:pPr>
                <a:spcBef>
                  <a:spcPct val="0"/>
                </a:spcBef>
              </a:pPr>
              <a:t>63</a:t>
            </a:fld>
            <a:endParaRPr lang="en-CA" altLang="en-US">
              <a:latin typeface="Tahoma" panose="020B0604030504040204" pitchFamily="34" charset="0"/>
            </a:endParaRPr>
          </a:p>
        </p:txBody>
      </p:sp>
      <p:sp>
        <p:nvSpPr>
          <p:cNvPr id="137219" name="Rectangle 2">
            <a:extLst>
              <a:ext uri="{FF2B5EF4-FFF2-40B4-BE49-F238E27FC236}">
                <a16:creationId xmlns:a16="http://schemas.microsoft.com/office/drawing/2014/main" id="{B87632B4-F6ED-4269-9AB0-EAA8062CDC61}"/>
              </a:ext>
            </a:extLst>
          </p:cNvPr>
          <p:cNvSpPr>
            <a:spLocks noGrp="1" noRot="1" noChangeAspect="1" noChangeArrowheads="1" noTextEdit="1"/>
          </p:cNvSpPr>
          <p:nvPr>
            <p:ph type="sldImg"/>
          </p:nvPr>
        </p:nvSpPr>
        <p:spPr>
          <a:ln/>
        </p:spPr>
      </p:sp>
      <p:sp>
        <p:nvSpPr>
          <p:cNvPr id="165892" name="Rectangle 3">
            <a:extLst>
              <a:ext uri="{FF2B5EF4-FFF2-40B4-BE49-F238E27FC236}">
                <a16:creationId xmlns:a16="http://schemas.microsoft.com/office/drawing/2014/main" id="{6745A08C-CEC7-41DD-86B4-5FD5941BE86E}"/>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a:extLst>
              <a:ext uri="{FF2B5EF4-FFF2-40B4-BE49-F238E27FC236}">
                <a16:creationId xmlns:a16="http://schemas.microsoft.com/office/drawing/2014/main" id="{5AF64224-823A-4784-B463-209F2214B8A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8305622-7AA9-41D7-A73F-C1F4189A8CED}" type="slidenum">
              <a:rPr lang="en-CA" altLang="en-US">
                <a:latin typeface="Tahoma" panose="020B0604030504040204" pitchFamily="34" charset="0"/>
              </a:rPr>
              <a:pPr>
                <a:spcBef>
                  <a:spcPct val="0"/>
                </a:spcBef>
              </a:pPr>
              <a:t>64</a:t>
            </a:fld>
            <a:endParaRPr lang="en-CA" altLang="en-US">
              <a:latin typeface="Tahoma" panose="020B0604030504040204" pitchFamily="34" charset="0"/>
            </a:endParaRPr>
          </a:p>
        </p:txBody>
      </p:sp>
      <p:sp>
        <p:nvSpPr>
          <p:cNvPr id="139267" name="Rectangle 2">
            <a:extLst>
              <a:ext uri="{FF2B5EF4-FFF2-40B4-BE49-F238E27FC236}">
                <a16:creationId xmlns:a16="http://schemas.microsoft.com/office/drawing/2014/main" id="{CD97ABEF-3C60-49F7-9679-31B8882E7169}"/>
              </a:ext>
            </a:extLst>
          </p:cNvPr>
          <p:cNvSpPr>
            <a:spLocks noGrp="1" noRot="1" noChangeAspect="1" noChangeArrowheads="1" noTextEdit="1"/>
          </p:cNvSpPr>
          <p:nvPr>
            <p:ph type="sldImg"/>
          </p:nvPr>
        </p:nvSpPr>
        <p:spPr>
          <a:ln/>
        </p:spPr>
      </p:sp>
      <p:sp>
        <p:nvSpPr>
          <p:cNvPr id="166916" name="Rectangle 3">
            <a:extLst>
              <a:ext uri="{FF2B5EF4-FFF2-40B4-BE49-F238E27FC236}">
                <a16:creationId xmlns:a16="http://schemas.microsoft.com/office/drawing/2014/main" id="{64651A4D-8C16-43A0-8FAA-7516665B5589}"/>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a:extLst>
              <a:ext uri="{FF2B5EF4-FFF2-40B4-BE49-F238E27FC236}">
                <a16:creationId xmlns:a16="http://schemas.microsoft.com/office/drawing/2014/main" id="{3595433D-E342-4B1B-A256-9C8254458CC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A5FD96C-E447-4C98-8FE8-E20F69C41DAB}" type="slidenum">
              <a:rPr lang="en-CA" altLang="en-US">
                <a:latin typeface="Tahoma" panose="020B0604030504040204" pitchFamily="34" charset="0"/>
              </a:rPr>
              <a:pPr>
                <a:spcBef>
                  <a:spcPct val="0"/>
                </a:spcBef>
              </a:pPr>
              <a:t>65</a:t>
            </a:fld>
            <a:endParaRPr lang="en-CA" altLang="en-US">
              <a:latin typeface="Tahoma" panose="020B0604030504040204" pitchFamily="34" charset="0"/>
            </a:endParaRPr>
          </a:p>
        </p:txBody>
      </p:sp>
      <p:sp>
        <p:nvSpPr>
          <p:cNvPr id="141315" name="Rectangle 2">
            <a:extLst>
              <a:ext uri="{FF2B5EF4-FFF2-40B4-BE49-F238E27FC236}">
                <a16:creationId xmlns:a16="http://schemas.microsoft.com/office/drawing/2014/main" id="{72F46FC2-A9CE-4994-AB33-6929C3360560}"/>
              </a:ext>
            </a:extLst>
          </p:cNvPr>
          <p:cNvSpPr>
            <a:spLocks noGrp="1" noRot="1" noChangeAspect="1" noChangeArrowheads="1" noTextEdit="1"/>
          </p:cNvSpPr>
          <p:nvPr>
            <p:ph type="sldImg"/>
          </p:nvPr>
        </p:nvSpPr>
        <p:spPr>
          <a:ln/>
        </p:spPr>
      </p:sp>
      <p:sp>
        <p:nvSpPr>
          <p:cNvPr id="167940" name="Rectangle 3">
            <a:extLst>
              <a:ext uri="{FF2B5EF4-FFF2-40B4-BE49-F238E27FC236}">
                <a16:creationId xmlns:a16="http://schemas.microsoft.com/office/drawing/2014/main" id="{20B030A7-ADEB-495D-8B44-60A524910933}"/>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a:extLst>
              <a:ext uri="{FF2B5EF4-FFF2-40B4-BE49-F238E27FC236}">
                <a16:creationId xmlns:a16="http://schemas.microsoft.com/office/drawing/2014/main" id="{40762BAB-0B37-434F-8B84-6AB0D433C2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AF5B016-961A-4196-BB40-8BD64BF70F89}" type="slidenum">
              <a:rPr lang="en-CA" altLang="en-US">
                <a:latin typeface="Tahoma" panose="020B0604030504040204" pitchFamily="34" charset="0"/>
              </a:rPr>
              <a:pPr>
                <a:spcBef>
                  <a:spcPct val="0"/>
                </a:spcBef>
              </a:pPr>
              <a:t>66</a:t>
            </a:fld>
            <a:endParaRPr lang="en-CA" altLang="en-US">
              <a:latin typeface="Tahoma" panose="020B0604030504040204" pitchFamily="34" charset="0"/>
            </a:endParaRPr>
          </a:p>
        </p:txBody>
      </p:sp>
      <p:sp>
        <p:nvSpPr>
          <p:cNvPr id="143363" name="Rectangle 2">
            <a:extLst>
              <a:ext uri="{FF2B5EF4-FFF2-40B4-BE49-F238E27FC236}">
                <a16:creationId xmlns:a16="http://schemas.microsoft.com/office/drawing/2014/main" id="{35761868-97DF-4172-BE39-85AC2574D1C4}"/>
              </a:ext>
            </a:extLst>
          </p:cNvPr>
          <p:cNvSpPr>
            <a:spLocks noGrp="1" noRot="1" noChangeAspect="1" noChangeArrowheads="1" noTextEdit="1"/>
          </p:cNvSpPr>
          <p:nvPr>
            <p:ph type="sldImg"/>
          </p:nvPr>
        </p:nvSpPr>
        <p:spPr>
          <a:ln/>
        </p:spPr>
      </p:sp>
      <p:sp>
        <p:nvSpPr>
          <p:cNvPr id="168964" name="Rectangle 3">
            <a:extLst>
              <a:ext uri="{FF2B5EF4-FFF2-40B4-BE49-F238E27FC236}">
                <a16:creationId xmlns:a16="http://schemas.microsoft.com/office/drawing/2014/main" id="{BF919227-545E-4479-AA6D-448F6B5DDB54}"/>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a:extLst>
              <a:ext uri="{FF2B5EF4-FFF2-40B4-BE49-F238E27FC236}">
                <a16:creationId xmlns:a16="http://schemas.microsoft.com/office/drawing/2014/main" id="{70BD135F-F061-4F34-A8A2-716D825891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3A58CA8B-45A8-4FCA-A1F0-B7B4025D8DF5}" type="slidenum">
              <a:rPr lang="en-CA" altLang="en-US">
                <a:latin typeface="Tahoma" panose="020B0604030504040204" pitchFamily="34" charset="0"/>
              </a:rPr>
              <a:pPr>
                <a:spcBef>
                  <a:spcPct val="0"/>
                </a:spcBef>
              </a:pPr>
              <a:t>67</a:t>
            </a:fld>
            <a:endParaRPr lang="en-CA" altLang="en-US">
              <a:latin typeface="Tahoma" panose="020B0604030504040204" pitchFamily="34" charset="0"/>
            </a:endParaRPr>
          </a:p>
        </p:txBody>
      </p:sp>
      <p:sp>
        <p:nvSpPr>
          <p:cNvPr id="145411" name="Rectangle 2">
            <a:extLst>
              <a:ext uri="{FF2B5EF4-FFF2-40B4-BE49-F238E27FC236}">
                <a16:creationId xmlns:a16="http://schemas.microsoft.com/office/drawing/2014/main" id="{CFDA6334-FDBA-466B-B7E2-A671754BC88F}"/>
              </a:ext>
            </a:extLst>
          </p:cNvPr>
          <p:cNvSpPr>
            <a:spLocks noGrp="1" noRot="1" noChangeAspect="1" noChangeArrowheads="1" noTextEdit="1"/>
          </p:cNvSpPr>
          <p:nvPr>
            <p:ph type="sldImg"/>
          </p:nvPr>
        </p:nvSpPr>
        <p:spPr>
          <a:ln/>
        </p:spPr>
      </p:sp>
      <p:sp>
        <p:nvSpPr>
          <p:cNvPr id="169988" name="Rectangle 3">
            <a:extLst>
              <a:ext uri="{FF2B5EF4-FFF2-40B4-BE49-F238E27FC236}">
                <a16:creationId xmlns:a16="http://schemas.microsoft.com/office/drawing/2014/main" id="{ACA36E54-DC3E-4330-AB93-B97710A63030}"/>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a:extLst>
              <a:ext uri="{FF2B5EF4-FFF2-40B4-BE49-F238E27FC236}">
                <a16:creationId xmlns:a16="http://schemas.microsoft.com/office/drawing/2014/main" id="{E91CAA03-8937-41D7-A5AB-EBD7B754D0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9C2C30A-8FC4-4A2C-B8FB-453C1A6919E4}" type="slidenum">
              <a:rPr lang="en-CA" altLang="en-US">
                <a:latin typeface="Tahoma" panose="020B0604030504040204" pitchFamily="34" charset="0"/>
              </a:rPr>
              <a:pPr>
                <a:spcBef>
                  <a:spcPct val="0"/>
                </a:spcBef>
              </a:pPr>
              <a:t>68</a:t>
            </a:fld>
            <a:endParaRPr lang="en-CA" altLang="en-US">
              <a:latin typeface="Tahoma" panose="020B0604030504040204" pitchFamily="34" charset="0"/>
            </a:endParaRPr>
          </a:p>
        </p:txBody>
      </p:sp>
      <p:sp>
        <p:nvSpPr>
          <p:cNvPr id="147459" name="Rectangle 2">
            <a:extLst>
              <a:ext uri="{FF2B5EF4-FFF2-40B4-BE49-F238E27FC236}">
                <a16:creationId xmlns:a16="http://schemas.microsoft.com/office/drawing/2014/main" id="{B5180AFE-B6A9-4BE4-9B8D-6073CE91343F}"/>
              </a:ext>
            </a:extLst>
          </p:cNvPr>
          <p:cNvSpPr>
            <a:spLocks noGrp="1" noRot="1" noChangeAspect="1" noChangeArrowheads="1" noTextEdit="1"/>
          </p:cNvSpPr>
          <p:nvPr>
            <p:ph type="sldImg"/>
          </p:nvPr>
        </p:nvSpPr>
        <p:spPr>
          <a:ln/>
        </p:spPr>
      </p:sp>
      <p:sp>
        <p:nvSpPr>
          <p:cNvPr id="171012" name="Rectangle 3">
            <a:extLst>
              <a:ext uri="{FF2B5EF4-FFF2-40B4-BE49-F238E27FC236}">
                <a16:creationId xmlns:a16="http://schemas.microsoft.com/office/drawing/2014/main" id="{EE4A414A-F514-4F77-9119-2E2696264304}"/>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a:extLst>
              <a:ext uri="{FF2B5EF4-FFF2-40B4-BE49-F238E27FC236}">
                <a16:creationId xmlns:a16="http://schemas.microsoft.com/office/drawing/2014/main" id="{5BDEDB08-13D6-4C03-BF91-33A3C68B4B5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2AF0EF6-405A-48AF-9C60-D150027DB06B}" type="slidenum">
              <a:rPr lang="en-CA" altLang="en-US">
                <a:latin typeface="Tahoma" panose="020B0604030504040204" pitchFamily="34" charset="0"/>
              </a:rPr>
              <a:pPr>
                <a:spcBef>
                  <a:spcPct val="0"/>
                </a:spcBef>
              </a:pPr>
              <a:t>69</a:t>
            </a:fld>
            <a:endParaRPr lang="en-CA" altLang="en-US">
              <a:latin typeface="Tahoma" panose="020B0604030504040204" pitchFamily="34" charset="0"/>
            </a:endParaRPr>
          </a:p>
        </p:txBody>
      </p:sp>
      <p:sp>
        <p:nvSpPr>
          <p:cNvPr id="149507" name="Rectangle 2">
            <a:extLst>
              <a:ext uri="{FF2B5EF4-FFF2-40B4-BE49-F238E27FC236}">
                <a16:creationId xmlns:a16="http://schemas.microsoft.com/office/drawing/2014/main" id="{82D4462E-0522-4749-9302-2B6EB10EBF32}"/>
              </a:ext>
            </a:extLst>
          </p:cNvPr>
          <p:cNvSpPr>
            <a:spLocks noGrp="1" noRot="1" noChangeAspect="1" noChangeArrowheads="1" noTextEdit="1"/>
          </p:cNvSpPr>
          <p:nvPr>
            <p:ph type="sldImg"/>
          </p:nvPr>
        </p:nvSpPr>
        <p:spPr>
          <a:ln/>
        </p:spPr>
      </p:sp>
      <p:sp>
        <p:nvSpPr>
          <p:cNvPr id="172036" name="Rectangle 3">
            <a:extLst>
              <a:ext uri="{FF2B5EF4-FFF2-40B4-BE49-F238E27FC236}">
                <a16:creationId xmlns:a16="http://schemas.microsoft.com/office/drawing/2014/main" id="{58F8935A-5CCF-462B-817E-A0724042415A}"/>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a:extLst>
              <a:ext uri="{FF2B5EF4-FFF2-40B4-BE49-F238E27FC236}">
                <a16:creationId xmlns:a16="http://schemas.microsoft.com/office/drawing/2014/main" id="{DA7C5820-2120-428E-960C-469A9FA1E9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F383CD1-3BEB-483D-90D7-331DCF41231A}" type="slidenum">
              <a:rPr lang="en-CA" altLang="en-US">
                <a:latin typeface="Tahoma" panose="020B0604030504040204" pitchFamily="34" charset="0"/>
              </a:rPr>
              <a:pPr>
                <a:spcBef>
                  <a:spcPct val="0"/>
                </a:spcBef>
              </a:pPr>
              <a:t>70</a:t>
            </a:fld>
            <a:endParaRPr lang="en-CA" altLang="en-US">
              <a:latin typeface="Tahoma" panose="020B0604030504040204" pitchFamily="34" charset="0"/>
            </a:endParaRPr>
          </a:p>
        </p:txBody>
      </p:sp>
      <p:sp>
        <p:nvSpPr>
          <p:cNvPr id="151555" name="Rectangle 2">
            <a:extLst>
              <a:ext uri="{FF2B5EF4-FFF2-40B4-BE49-F238E27FC236}">
                <a16:creationId xmlns:a16="http://schemas.microsoft.com/office/drawing/2014/main" id="{949315A8-C5FF-498E-888C-EFF3F6B09555}"/>
              </a:ext>
            </a:extLst>
          </p:cNvPr>
          <p:cNvSpPr>
            <a:spLocks noGrp="1" noRot="1" noChangeAspect="1" noChangeArrowheads="1" noTextEdit="1"/>
          </p:cNvSpPr>
          <p:nvPr>
            <p:ph type="sldImg"/>
          </p:nvPr>
        </p:nvSpPr>
        <p:spPr>
          <a:ln/>
        </p:spPr>
      </p:sp>
      <p:sp>
        <p:nvSpPr>
          <p:cNvPr id="173060" name="Rectangle 3">
            <a:extLst>
              <a:ext uri="{FF2B5EF4-FFF2-40B4-BE49-F238E27FC236}">
                <a16:creationId xmlns:a16="http://schemas.microsoft.com/office/drawing/2014/main" id="{AA818C0B-20B4-44BB-864E-84721409508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7">
            <a:extLst>
              <a:ext uri="{FF2B5EF4-FFF2-40B4-BE49-F238E27FC236}">
                <a16:creationId xmlns:a16="http://schemas.microsoft.com/office/drawing/2014/main" id="{F8942C9B-6CCA-48FD-9A92-630F111375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04B583C-CECC-4F96-8206-57592E940110}" type="slidenum">
              <a:rPr lang="en-CA" altLang="en-US">
                <a:latin typeface="Tahoma" panose="020B0604030504040204" pitchFamily="34" charset="0"/>
              </a:rPr>
              <a:pPr>
                <a:spcBef>
                  <a:spcPct val="0"/>
                </a:spcBef>
              </a:pPr>
              <a:t>71</a:t>
            </a:fld>
            <a:endParaRPr lang="en-CA" altLang="en-US">
              <a:latin typeface="Tahoma" panose="020B0604030504040204" pitchFamily="34" charset="0"/>
            </a:endParaRPr>
          </a:p>
        </p:txBody>
      </p:sp>
      <p:sp>
        <p:nvSpPr>
          <p:cNvPr id="153603" name="Rectangle 2">
            <a:extLst>
              <a:ext uri="{FF2B5EF4-FFF2-40B4-BE49-F238E27FC236}">
                <a16:creationId xmlns:a16="http://schemas.microsoft.com/office/drawing/2014/main" id="{BD41FBB5-1882-4558-A3A2-2510EFD2160A}"/>
              </a:ext>
            </a:extLst>
          </p:cNvPr>
          <p:cNvSpPr>
            <a:spLocks noGrp="1" noRot="1" noChangeAspect="1" noChangeArrowheads="1" noTextEdit="1"/>
          </p:cNvSpPr>
          <p:nvPr>
            <p:ph type="sldImg"/>
          </p:nvPr>
        </p:nvSpPr>
        <p:spPr>
          <a:ln/>
        </p:spPr>
      </p:sp>
      <p:sp>
        <p:nvSpPr>
          <p:cNvPr id="174084" name="Rectangle 3">
            <a:extLst>
              <a:ext uri="{FF2B5EF4-FFF2-40B4-BE49-F238E27FC236}">
                <a16:creationId xmlns:a16="http://schemas.microsoft.com/office/drawing/2014/main" id="{18334EDE-0B3A-48EA-BB0E-A268902B786F}"/>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a:extLst>
              <a:ext uri="{FF2B5EF4-FFF2-40B4-BE49-F238E27FC236}">
                <a16:creationId xmlns:a16="http://schemas.microsoft.com/office/drawing/2014/main" id="{33B5ABE8-77CE-4406-A791-AC1E7F25103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3BA13F4-2361-412E-98C8-4BEBCE26E80C}" type="slidenum">
              <a:rPr lang="en-CA" altLang="en-US">
                <a:latin typeface="Tahoma" panose="020B0604030504040204" pitchFamily="34" charset="0"/>
              </a:rPr>
              <a:pPr>
                <a:spcBef>
                  <a:spcPct val="0"/>
                </a:spcBef>
              </a:pPr>
              <a:t>72</a:t>
            </a:fld>
            <a:endParaRPr lang="en-CA" altLang="en-US">
              <a:latin typeface="Tahoma" panose="020B0604030504040204" pitchFamily="34" charset="0"/>
            </a:endParaRPr>
          </a:p>
        </p:txBody>
      </p:sp>
      <p:sp>
        <p:nvSpPr>
          <p:cNvPr id="155651" name="Rectangle 2">
            <a:extLst>
              <a:ext uri="{FF2B5EF4-FFF2-40B4-BE49-F238E27FC236}">
                <a16:creationId xmlns:a16="http://schemas.microsoft.com/office/drawing/2014/main" id="{89C32F4D-478C-4B48-B645-9CB23F56D554}"/>
              </a:ext>
            </a:extLst>
          </p:cNvPr>
          <p:cNvSpPr>
            <a:spLocks noGrp="1" noRot="1" noChangeAspect="1" noChangeArrowheads="1" noTextEdit="1"/>
          </p:cNvSpPr>
          <p:nvPr>
            <p:ph type="sldImg"/>
          </p:nvPr>
        </p:nvSpPr>
        <p:spPr>
          <a:ln/>
        </p:spPr>
      </p:sp>
      <p:sp>
        <p:nvSpPr>
          <p:cNvPr id="175108" name="Rectangle 3">
            <a:extLst>
              <a:ext uri="{FF2B5EF4-FFF2-40B4-BE49-F238E27FC236}">
                <a16:creationId xmlns:a16="http://schemas.microsoft.com/office/drawing/2014/main" id="{9A4A8629-0617-40DA-B227-23F88ECC71F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a:extLst>
              <a:ext uri="{FF2B5EF4-FFF2-40B4-BE49-F238E27FC236}">
                <a16:creationId xmlns:a16="http://schemas.microsoft.com/office/drawing/2014/main" id="{B34684EF-38AB-4CCA-9F88-267B8B61633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1F4AA3BC-355B-44FB-B85A-F50B3312CCF7}" type="slidenum">
              <a:rPr lang="en-CA" altLang="en-US">
                <a:latin typeface="Tahoma" panose="020B0604030504040204" pitchFamily="34" charset="0"/>
              </a:rPr>
              <a:pPr>
                <a:spcBef>
                  <a:spcPct val="0"/>
                </a:spcBef>
              </a:pPr>
              <a:t>73</a:t>
            </a:fld>
            <a:endParaRPr lang="en-CA" altLang="en-US">
              <a:latin typeface="Tahoma" panose="020B0604030504040204" pitchFamily="34" charset="0"/>
            </a:endParaRPr>
          </a:p>
        </p:txBody>
      </p:sp>
      <p:sp>
        <p:nvSpPr>
          <p:cNvPr id="157699" name="Rectangle 2">
            <a:extLst>
              <a:ext uri="{FF2B5EF4-FFF2-40B4-BE49-F238E27FC236}">
                <a16:creationId xmlns:a16="http://schemas.microsoft.com/office/drawing/2014/main" id="{38F9951D-FFBD-415E-8C0D-D53557CEE42E}"/>
              </a:ext>
            </a:extLst>
          </p:cNvPr>
          <p:cNvSpPr>
            <a:spLocks noGrp="1" noRot="1" noChangeAspect="1" noChangeArrowheads="1" noTextEdit="1"/>
          </p:cNvSpPr>
          <p:nvPr>
            <p:ph type="sldImg"/>
          </p:nvPr>
        </p:nvSpPr>
        <p:spPr>
          <a:ln/>
        </p:spPr>
      </p:sp>
      <p:sp>
        <p:nvSpPr>
          <p:cNvPr id="176132" name="Rectangle 3">
            <a:extLst>
              <a:ext uri="{FF2B5EF4-FFF2-40B4-BE49-F238E27FC236}">
                <a16:creationId xmlns:a16="http://schemas.microsoft.com/office/drawing/2014/main" id="{9274D997-D90E-4FBD-9B4D-D29EDD21BBC0}"/>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7">
            <a:extLst>
              <a:ext uri="{FF2B5EF4-FFF2-40B4-BE49-F238E27FC236}">
                <a16:creationId xmlns:a16="http://schemas.microsoft.com/office/drawing/2014/main" id="{B95FD9F7-D2F7-4620-8490-FB60B0C1025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4C79BC3-0BE6-44FD-A791-5BA6C8FA68C5}" type="slidenum">
              <a:rPr lang="en-CA" altLang="en-US">
                <a:latin typeface="Tahoma" panose="020B0604030504040204" pitchFamily="34" charset="0"/>
              </a:rPr>
              <a:pPr>
                <a:spcBef>
                  <a:spcPct val="0"/>
                </a:spcBef>
              </a:pPr>
              <a:t>74</a:t>
            </a:fld>
            <a:endParaRPr lang="en-CA" altLang="en-US">
              <a:latin typeface="Tahoma" panose="020B0604030504040204" pitchFamily="34" charset="0"/>
            </a:endParaRPr>
          </a:p>
        </p:txBody>
      </p:sp>
      <p:sp>
        <p:nvSpPr>
          <p:cNvPr id="159747" name="Rectangle 2">
            <a:extLst>
              <a:ext uri="{FF2B5EF4-FFF2-40B4-BE49-F238E27FC236}">
                <a16:creationId xmlns:a16="http://schemas.microsoft.com/office/drawing/2014/main" id="{DD01E66E-8B1B-49F6-A311-106532A5DA1B}"/>
              </a:ext>
            </a:extLst>
          </p:cNvPr>
          <p:cNvSpPr>
            <a:spLocks noGrp="1" noRot="1" noChangeAspect="1" noChangeArrowheads="1" noTextEdit="1"/>
          </p:cNvSpPr>
          <p:nvPr>
            <p:ph type="sldImg"/>
          </p:nvPr>
        </p:nvSpPr>
        <p:spPr>
          <a:ln/>
        </p:spPr>
      </p:sp>
      <p:sp>
        <p:nvSpPr>
          <p:cNvPr id="177156" name="Rectangle 3">
            <a:extLst>
              <a:ext uri="{FF2B5EF4-FFF2-40B4-BE49-F238E27FC236}">
                <a16:creationId xmlns:a16="http://schemas.microsoft.com/office/drawing/2014/main" id="{C80EDF11-2F8B-4007-8269-2C2F90BDAFC8}"/>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a:extLst>
              <a:ext uri="{FF2B5EF4-FFF2-40B4-BE49-F238E27FC236}">
                <a16:creationId xmlns:a16="http://schemas.microsoft.com/office/drawing/2014/main" id="{291D47AB-8A92-477D-AFD8-59AE197EBC0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947C0EE-6A61-4A97-A215-EF669EF118BA}" type="slidenum">
              <a:rPr lang="en-CA" altLang="en-US">
                <a:latin typeface="Tahoma" panose="020B0604030504040204" pitchFamily="34" charset="0"/>
              </a:rPr>
              <a:pPr>
                <a:spcBef>
                  <a:spcPct val="0"/>
                </a:spcBef>
              </a:pPr>
              <a:t>75</a:t>
            </a:fld>
            <a:endParaRPr lang="en-CA" altLang="en-US">
              <a:latin typeface="Tahoma" panose="020B0604030504040204" pitchFamily="34" charset="0"/>
            </a:endParaRPr>
          </a:p>
        </p:txBody>
      </p:sp>
      <p:sp>
        <p:nvSpPr>
          <p:cNvPr id="161795" name="Rectangle 2">
            <a:extLst>
              <a:ext uri="{FF2B5EF4-FFF2-40B4-BE49-F238E27FC236}">
                <a16:creationId xmlns:a16="http://schemas.microsoft.com/office/drawing/2014/main" id="{37035735-8A4A-4888-B00D-23AABDD89A2E}"/>
              </a:ext>
            </a:extLst>
          </p:cNvPr>
          <p:cNvSpPr>
            <a:spLocks noGrp="1" noRot="1" noChangeAspect="1" noChangeArrowheads="1" noTextEdit="1"/>
          </p:cNvSpPr>
          <p:nvPr>
            <p:ph type="sldImg"/>
          </p:nvPr>
        </p:nvSpPr>
        <p:spPr>
          <a:ln/>
        </p:spPr>
      </p:sp>
      <p:sp>
        <p:nvSpPr>
          <p:cNvPr id="178180" name="Rectangle 3">
            <a:extLst>
              <a:ext uri="{FF2B5EF4-FFF2-40B4-BE49-F238E27FC236}">
                <a16:creationId xmlns:a16="http://schemas.microsoft.com/office/drawing/2014/main" id="{9416963C-EDE4-4C06-BF25-8C305E40C545}"/>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a:extLst>
              <a:ext uri="{FF2B5EF4-FFF2-40B4-BE49-F238E27FC236}">
                <a16:creationId xmlns:a16="http://schemas.microsoft.com/office/drawing/2014/main" id="{085D8D45-B909-4EF8-B482-95AD3C158C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C9139B9-16A5-4947-BD67-4154225D94E6}" type="slidenum">
              <a:rPr lang="en-CA" altLang="en-US">
                <a:latin typeface="Tahoma" panose="020B0604030504040204" pitchFamily="34" charset="0"/>
              </a:rPr>
              <a:pPr>
                <a:spcBef>
                  <a:spcPct val="0"/>
                </a:spcBef>
              </a:pPr>
              <a:t>76</a:t>
            </a:fld>
            <a:endParaRPr lang="en-CA" altLang="en-US">
              <a:latin typeface="Tahoma" panose="020B0604030504040204" pitchFamily="34" charset="0"/>
            </a:endParaRPr>
          </a:p>
        </p:txBody>
      </p:sp>
      <p:sp>
        <p:nvSpPr>
          <p:cNvPr id="163843" name="Rectangle 2">
            <a:extLst>
              <a:ext uri="{FF2B5EF4-FFF2-40B4-BE49-F238E27FC236}">
                <a16:creationId xmlns:a16="http://schemas.microsoft.com/office/drawing/2014/main" id="{A0DB0E20-0BCE-4853-81E1-60D96755B27A}"/>
              </a:ext>
            </a:extLst>
          </p:cNvPr>
          <p:cNvSpPr>
            <a:spLocks noGrp="1" noRot="1" noChangeAspect="1" noChangeArrowheads="1" noTextEdit="1"/>
          </p:cNvSpPr>
          <p:nvPr>
            <p:ph type="sldImg"/>
          </p:nvPr>
        </p:nvSpPr>
        <p:spPr>
          <a:ln/>
        </p:spPr>
      </p:sp>
      <p:sp>
        <p:nvSpPr>
          <p:cNvPr id="179204" name="Rectangle 3">
            <a:extLst>
              <a:ext uri="{FF2B5EF4-FFF2-40B4-BE49-F238E27FC236}">
                <a16:creationId xmlns:a16="http://schemas.microsoft.com/office/drawing/2014/main" id="{669BE81F-2003-4E5A-B28C-11D2DFAFBB5E}"/>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a:extLst>
              <a:ext uri="{FF2B5EF4-FFF2-40B4-BE49-F238E27FC236}">
                <a16:creationId xmlns:a16="http://schemas.microsoft.com/office/drawing/2014/main" id="{7F26644F-1AB0-47EF-927B-0C7719A84C5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742656D-BC89-42D3-9C7E-CD2C3868B764}" type="slidenum">
              <a:rPr lang="en-CA" altLang="en-US">
                <a:latin typeface="Tahoma" panose="020B0604030504040204" pitchFamily="34" charset="0"/>
              </a:rPr>
              <a:pPr>
                <a:spcBef>
                  <a:spcPct val="0"/>
                </a:spcBef>
              </a:pPr>
              <a:t>77</a:t>
            </a:fld>
            <a:endParaRPr lang="en-CA" altLang="en-US">
              <a:latin typeface="Tahoma" panose="020B0604030504040204" pitchFamily="34" charset="0"/>
            </a:endParaRPr>
          </a:p>
        </p:txBody>
      </p:sp>
      <p:sp>
        <p:nvSpPr>
          <p:cNvPr id="165891" name="Rectangle 2">
            <a:extLst>
              <a:ext uri="{FF2B5EF4-FFF2-40B4-BE49-F238E27FC236}">
                <a16:creationId xmlns:a16="http://schemas.microsoft.com/office/drawing/2014/main" id="{E39D399A-25F6-4060-A425-FEB0B6603B48}"/>
              </a:ext>
            </a:extLst>
          </p:cNvPr>
          <p:cNvSpPr>
            <a:spLocks noGrp="1" noRot="1" noChangeAspect="1" noChangeArrowheads="1" noTextEdit="1"/>
          </p:cNvSpPr>
          <p:nvPr>
            <p:ph type="sldImg"/>
          </p:nvPr>
        </p:nvSpPr>
        <p:spPr>
          <a:ln/>
        </p:spPr>
      </p:sp>
      <p:sp>
        <p:nvSpPr>
          <p:cNvPr id="180228" name="Rectangle 3">
            <a:extLst>
              <a:ext uri="{FF2B5EF4-FFF2-40B4-BE49-F238E27FC236}">
                <a16:creationId xmlns:a16="http://schemas.microsoft.com/office/drawing/2014/main" id="{F8663D2C-1109-4C06-B8ED-FDADB1AAEAEB}"/>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a:extLst>
              <a:ext uri="{FF2B5EF4-FFF2-40B4-BE49-F238E27FC236}">
                <a16:creationId xmlns:a16="http://schemas.microsoft.com/office/drawing/2014/main" id="{7E58D46A-E31E-4229-9A6F-BD188C3A72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17AD88B-C86B-4D86-8492-953BC062BE59}" type="slidenum">
              <a:rPr lang="en-CA" altLang="en-US">
                <a:latin typeface="Tahoma" panose="020B0604030504040204" pitchFamily="34" charset="0"/>
              </a:rPr>
              <a:pPr>
                <a:spcBef>
                  <a:spcPct val="0"/>
                </a:spcBef>
              </a:pPr>
              <a:t>78</a:t>
            </a:fld>
            <a:endParaRPr lang="en-CA" altLang="en-US">
              <a:latin typeface="Tahoma" panose="020B0604030504040204" pitchFamily="34" charset="0"/>
            </a:endParaRPr>
          </a:p>
        </p:txBody>
      </p:sp>
      <p:sp>
        <p:nvSpPr>
          <p:cNvPr id="167939" name="Rectangle 2">
            <a:extLst>
              <a:ext uri="{FF2B5EF4-FFF2-40B4-BE49-F238E27FC236}">
                <a16:creationId xmlns:a16="http://schemas.microsoft.com/office/drawing/2014/main" id="{C3492CF4-3628-440A-9B36-A099B7CC50CD}"/>
              </a:ext>
            </a:extLst>
          </p:cNvPr>
          <p:cNvSpPr>
            <a:spLocks noGrp="1" noRot="1" noChangeAspect="1" noChangeArrowheads="1" noTextEdit="1"/>
          </p:cNvSpPr>
          <p:nvPr>
            <p:ph type="sldImg"/>
          </p:nvPr>
        </p:nvSpPr>
        <p:spPr>
          <a:ln/>
        </p:spPr>
      </p:sp>
      <p:sp>
        <p:nvSpPr>
          <p:cNvPr id="181252" name="Rectangle 3">
            <a:extLst>
              <a:ext uri="{FF2B5EF4-FFF2-40B4-BE49-F238E27FC236}">
                <a16:creationId xmlns:a16="http://schemas.microsoft.com/office/drawing/2014/main" id="{48E8DBAD-C39F-4E92-ABBB-E255DE57D53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a:extLst>
              <a:ext uri="{FF2B5EF4-FFF2-40B4-BE49-F238E27FC236}">
                <a16:creationId xmlns:a16="http://schemas.microsoft.com/office/drawing/2014/main" id="{6264E8F6-81E8-4CCB-8084-60DFE954B5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D6A606B-E636-4A1A-8B5B-748B3EC25CD9}" type="slidenum">
              <a:rPr lang="en-CA" altLang="en-US">
                <a:latin typeface="Tahoma" panose="020B0604030504040204" pitchFamily="34" charset="0"/>
              </a:rPr>
              <a:pPr>
                <a:spcBef>
                  <a:spcPct val="0"/>
                </a:spcBef>
              </a:pPr>
              <a:t>79</a:t>
            </a:fld>
            <a:endParaRPr lang="en-CA" altLang="en-US">
              <a:latin typeface="Tahoma" panose="020B0604030504040204" pitchFamily="34" charset="0"/>
            </a:endParaRPr>
          </a:p>
        </p:txBody>
      </p:sp>
      <p:sp>
        <p:nvSpPr>
          <p:cNvPr id="169987" name="Rectangle 2">
            <a:extLst>
              <a:ext uri="{FF2B5EF4-FFF2-40B4-BE49-F238E27FC236}">
                <a16:creationId xmlns:a16="http://schemas.microsoft.com/office/drawing/2014/main" id="{E960EB00-83D6-4224-8867-26D4150C2620}"/>
              </a:ext>
            </a:extLst>
          </p:cNvPr>
          <p:cNvSpPr>
            <a:spLocks noGrp="1" noRot="1" noChangeAspect="1" noChangeArrowheads="1" noTextEdit="1"/>
          </p:cNvSpPr>
          <p:nvPr>
            <p:ph type="sldImg"/>
          </p:nvPr>
        </p:nvSpPr>
        <p:spPr>
          <a:ln/>
        </p:spPr>
      </p:sp>
      <p:sp>
        <p:nvSpPr>
          <p:cNvPr id="182276" name="Rectangle 3">
            <a:extLst>
              <a:ext uri="{FF2B5EF4-FFF2-40B4-BE49-F238E27FC236}">
                <a16:creationId xmlns:a16="http://schemas.microsoft.com/office/drawing/2014/main" id="{54F491ED-3539-4239-A9C1-23C1CF1AF217}"/>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a:extLst>
              <a:ext uri="{FF2B5EF4-FFF2-40B4-BE49-F238E27FC236}">
                <a16:creationId xmlns:a16="http://schemas.microsoft.com/office/drawing/2014/main" id="{4911029D-72E6-4DEC-81D4-8BE105ECCA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DF484E3-0C84-44E1-B87E-0AFB0C64C35E}" type="slidenum">
              <a:rPr lang="en-CA" altLang="en-US">
                <a:latin typeface="Tahoma" panose="020B0604030504040204" pitchFamily="34" charset="0"/>
              </a:rPr>
              <a:pPr>
                <a:spcBef>
                  <a:spcPct val="0"/>
                </a:spcBef>
              </a:pPr>
              <a:t>80</a:t>
            </a:fld>
            <a:endParaRPr lang="en-CA" altLang="en-US">
              <a:latin typeface="Tahoma" panose="020B0604030504040204" pitchFamily="34" charset="0"/>
            </a:endParaRPr>
          </a:p>
        </p:txBody>
      </p:sp>
      <p:sp>
        <p:nvSpPr>
          <p:cNvPr id="172035" name="Rectangle 2">
            <a:extLst>
              <a:ext uri="{FF2B5EF4-FFF2-40B4-BE49-F238E27FC236}">
                <a16:creationId xmlns:a16="http://schemas.microsoft.com/office/drawing/2014/main" id="{050E5E21-66AF-41A8-B5E5-78ECBFC688F1}"/>
              </a:ext>
            </a:extLst>
          </p:cNvPr>
          <p:cNvSpPr>
            <a:spLocks noGrp="1" noRot="1" noChangeAspect="1" noChangeArrowheads="1" noTextEdit="1"/>
          </p:cNvSpPr>
          <p:nvPr>
            <p:ph type="sldImg"/>
          </p:nvPr>
        </p:nvSpPr>
        <p:spPr>
          <a:ln/>
        </p:spPr>
      </p:sp>
      <p:sp>
        <p:nvSpPr>
          <p:cNvPr id="183300" name="Rectangle 3">
            <a:extLst>
              <a:ext uri="{FF2B5EF4-FFF2-40B4-BE49-F238E27FC236}">
                <a16:creationId xmlns:a16="http://schemas.microsoft.com/office/drawing/2014/main" id="{C5005111-76A5-4731-A6AA-42BC388C94C1}"/>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7">
            <a:extLst>
              <a:ext uri="{FF2B5EF4-FFF2-40B4-BE49-F238E27FC236}">
                <a16:creationId xmlns:a16="http://schemas.microsoft.com/office/drawing/2014/main" id="{75204A03-0956-418E-9061-9DF207EF9F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65A3A04-F035-4433-9DA8-C7C55A28A9D6}" type="slidenum">
              <a:rPr lang="en-CA" altLang="en-US">
                <a:latin typeface="Tahoma" panose="020B0604030504040204" pitchFamily="34" charset="0"/>
              </a:rPr>
              <a:pPr>
                <a:spcBef>
                  <a:spcPct val="0"/>
                </a:spcBef>
              </a:pPr>
              <a:t>81</a:t>
            </a:fld>
            <a:endParaRPr lang="en-CA" altLang="en-US">
              <a:latin typeface="Tahoma" panose="020B0604030504040204" pitchFamily="34" charset="0"/>
            </a:endParaRPr>
          </a:p>
        </p:txBody>
      </p:sp>
      <p:sp>
        <p:nvSpPr>
          <p:cNvPr id="174083" name="Rectangle 2">
            <a:extLst>
              <a:ext uri="{FF2B5EF4-FFF2-40B4-BE49-F238E27FC236}">
                <a16:creationId xmlns:a16="http://schemas.microsoft.com/office/drawing/2014/main" id="{83B4104F-F96B-4B1C-A23E-B2CBEAE495F8}"/>
              </a:ext>
            </a:extLst>
          </p:cNvPr>
          <p:cNvSpPr>
            <a:spLocks noGrp="1" noRot="1" noChangeAspect="1" noChangeArrowheads="1" noTextEdit="1"/>
          </p:cNvSpPr>
          <p:nvPr>
            <p:ph type="sldImg"/>
          </p:nvPr>
        </p:nvSpPr>
        <p:spPr>
          <a:ln/>
        </p:spPr>
      </p:sp>
      <p:sp>
        <p:nvSpPr>
          <p:cNvPr id="184324" name="Rectangle 3">
            <a:extLst>
              <a:ext uri="{FF2B5EF4-FFF2-40B4-BE49-F238E27FC236}">
                <a16:creationId xmlns:a16="http://schemas.microsoft.com/office/drawing/2014/main" id="{A93CA83F-B863-4518-9E36-017218C0772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a:extLst>
              <a:ext uri="{FF2B5EF4-FFF2-40B4-BE49-F238E27FC236}">
                <a16:creationId xmlns:a16="http://schemas.microsoft.com/office/drawing/2014/main" id="{041F6889-44DE-4B61-AA02-DC4CB61F4C2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3A3C18E8-532B-41FB-892E-6DD519435467}" type="slidenum">
              <a:rPr lang="en-CA" altLang="en-US">
                <a:latin typeface="Tahoma" panose="020B0604030504040204" pitchFamily="34" charset="0"/>
              </a:rPr>
              <a:pPr>
                <a:spcBef>
                  <a:spcPct val="0"/>
                </a:spcBef>
              </a:pPr>
              <a:t>82</a:t>
            </a:fld>
            <a:endParaRPr lang="en-CA" altLang="en-US">
              <a:latin typeface="Tahoma" panose="020B0604030504040204" pitchFamily="34" charset="0"/>
            </a:endParaRPr>
          </a:p>
        </p:txBody>
      </p:sp>
      <p:sp>
        <p:nvSpPr>
          <p:cNvPr id="176131" name="Rectangle 2">
            <a:extLst>
              <a:ext uri="{FF2B5EF4-FFF2-40B4-BE49-F238E27FC236}">
                <a16:creationId xmlns:a16="http://schemas.microsoft.com/office/drawing/2014/main" id="{EC413B8F-4FB9-48CE-8878-8E164848B130}"/>
              </a:ext>
            </a:extLst>
          </p:cNvPr>
          <p:cNvSpPr>
            <a:spLocks noGrp="1" noRot="1" noChangeAspect="1" noChangeArrowheads="1" noTextEdit="1"/>
          </p:cNvSpPr>
          <p:nvPr>
            <p:ph type="sldImg"/>
          </p:nvPr>
        </p:nvSpPr>
        <p:spPr>
          <a:ln/>
        </p:spPr>
      </p:sp>
      <p:sp>
        <p:nvSpPr>
          <p:cNvPr id="185348" name="Rectangle 3">
            <a:extLst>
              <a:ext uri="{FF2B5EF4-FFF2-40B4-BE49-F238E27FC236}">
                <a16:creationId xmlns:a16="http://schemas.microsoft.com/office/drawing/2014/main" id="{DA2AC8E1-813A-4A19-B30A-0EAF6BF8D601}"/>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a:extLst>
              <a:ext uri="{FF2B5EF4-FFF2-40B4-BE49-F238E27FC236}">
                <a16:creationId xmlns:a16="http://schemas.microsoft.com/office/drawing/2014/main" id="{730AF696-C5E3-4874-8A88-0EE96400CEC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65C4F31-8CA1-4E4C-A778-AE6202125D61}" type="slidenum">
              <a:rPr lang="en-CA" altLang="en-US">
                <a:latin typeface="Tahoma" panose="020B0604030504040204" pitchFamily="34" charset="0"/>
              </a:rPr>
              <a:pPr>
                <a:spcBef>
                  <a:spcPct val="0"/>
                </a:spcBef>
              </a:pPr>
              <a:t>83</a:t>
            </a:fld>
            <a:endParaRPr lang="en-CA" altLang="en-US">
              <a:latin typeface="Tahoma" panose="020B0604030504040204" pitchFamily="34" charset="0"/>
            </a:endParaRPr>
          </a:p>
        </p:txBody>
      </p:sp>
      <p:sp>
        <p:nvSpPr>
          <p:cNvPr id="178179" name="Rectangle 2">
            <a:extLst>
              <a:ext uri="{FF2B5EF4-FFF2-40B4-BE49-F238E27FC236}">
                <a16:creationId xmlns:a16="http://schemas.microsoft.com/office/drawing/2014/main" id="{FFC39C89-2F87-4491-AFAE-E25F375E9989}"/>
              </a:ext>
            </a:extLst>
          </p:cNvPr>
          <p:cNvSpPr>
            <a:spLocks noGrp="1" noRot="1" noChangeAspect="1" noChangeArrowheads="1" noTextEdit="1"/>
          </p:cNvSpPr>
          <p:nvPr>
            <p:ph type="sldImg"/>
          </p:nvPr>
        </p:nvSpPr>
        <p:spPr>
          <a:ln/>
        </p:spPr>
      </p:sp>
      <p:sp>
        <p:nvSpPr>
          <p:cNvPr id="186372" name="Rectangle 3">
            <a:extLst>
              <a:ext uri="{FF2B5EF4-FFF2-40B4-BE49-F238E27FC236}">
                <a16:creationId xmlns:a16="http://schemas.microsoft.com/office/drawing/2014/main" id="{E1E894A9-A502-4E3E-A9BC-26F44CE7CEC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a:extLst>
              <a:ext uri="{FF2B5EF4-FFF2-40B4-BE49-F238E27FC236}">
                <a16:creationId xmlns:a16="http://schemas.microsoft.com/office/drawing/2014/main" id="{084A53A1-D505-484F-B2AD-9C0E0ECCF3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C083F6B-C2FF-4087-8638-84C2CC2668C9}" type="slidenum">
              <a:rPr lang="en-CA" altLang="en-US">
                <a:latin typeface="Tahoma" panose="020B0604030504040204" pitchFamily="34" charset="0"/>
              </a:rPr>
              <a:pPr>
                <a:spcBef>
                  <a:spcPct val="0"/>
                </a:spcBef>
              </a:pPr>
              <a:t>84</a:t>
            </a:fld>
            <a:endParaRPr lang="en-CA" altLang="en-US">
              <a:latin typeface="Tahoma" panose="020B0604030504040204" pitchFamily="34" charset="0"/>
            </a:endParaRPr>
          </a:p>
        </p:txBody>
      </p:sp>
      <p:sp>
        <p:nvSpPr>
          <p:cNvPr id="180227" name="Rectangle 2">
            <a:extLst>
              <a:ext uri="{FF2B5EF4-FFF2-40B4-BE49-F238E27FC236}">
                <a16:creationId xmlns:a16="http://schemas.microsoft.com/office/drawing/2014/main" id="{F0CFC23E-CDA1-4AEC-869B-713E79573088}"/>
              </a:ext>
            </a:extLst>
          </p:cNvPr>
          <p:cNvSpPr>
            <a:spLocks noGrp="1" noRot="1" noChangeAspect="1" noChangeArrowheads="1" noTextEdit="1"/>
          </p:cNvSpPr>
          <p:nvPr>
            <p:ph type="sldImg"/>
          </p:nvPr>
        </p:nvSpPr>
        <p:spPr>
          <a:ln/>
        </p:spPr>
      </p:sp>
      <p:sp>
        <p:nvSpPr>
          <p:cNvPr id="187396" name="Rectangle 3">
            <a:extLst>
              <a:ext uri="{FF2B5EF4-FFF2-40B4-BE49-F238E27FC236}">
                <a16:creationId xmlns:a16="http://schemas.microsoft.com/office/drawing/2014/main" id="{D32797C8-F417-4AF6-9D06-1021FCDB5736}"/>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a:extLst>
              <a:ext uri="{FF2B5EF4-FFF2-40B4-BE49-F238E27FC236}">
                <a16:creationId xmlns:a16="http://schemas.microsoft.com/office/drawing/2014/main" id="{C886B052-7301-4095-8352-860AC61550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75B8273-D201-4A9D-88D8-103C3BCF8AFA}" type="slidenum">
              <a:rPr lang="en-CA" altLang="en-US">
                <a:latin typeface="Tahoma" panose="020B0604030504040204" pitchFamily="34" charset="0"/>
              </a:rPr>
              <a:pPr>
                <a:spcBef>
                  <a:spcPct val="0"/>
                </a:spcBef>
              </a:pPr>
              <a:t>85</a:t>
            </a:fld>
            <a:endParaRPr lang="en-CA" altLang="en-US">
              <a:latin typeface="Tahoma" panose="020B0604030504040204" pitchFamily="34" charset="0"/>
            </a:endParaRPr>
          </a:p>
        </p:txBody>
      </p:sp>
      <p:sp>
        <p:nvSpPr>
          <p:cNvPr id="182275" name="Rectangle 2">
            <a:extLst>
              <a:ext uri="{FF2B5EF4-FFF2-40B4-BE49-F238E27FC236}">
                <a16:creationId xmlns:a16="http://schemas.microsoft.com/office/drawing/2014/main" id="{B57684B8-F125-4A8B-829D-74B3F6CCFB2A}"/>
              </a:ext>
            </a:extLst>
          </p:cNvPr>
          <p:cNvSpPr>
            <a:spLocks noGrp="1" noRot="1" noChangeAspect="1" noChangeArrowheads="1" noTextEdit="1"/>
          </p:cNvSpPr>
          <p:nvPr>
            <p:ph type="sldImg"/>
          </p:nvPr>
        </p:nvSpPr>
        <p:spPr>
          <a:ln/>
        </p:spPr>
      </p:sp>
      <p:sp>
        <p:nvSpPr>
          <p:cNvPr id="188420" name="Rectangle 3">
            <a:extLst>
              <a:ext uri="{FF2B5EF4-FFF2-40B4-BE49-F238E27FC236}">
                <a16:creationId xmlns:a16="http://schemas.microsoft.com/office/drawing/2014/main" id="{0EC63447-D94E-4BD7-BD9A-E090E260AF32}"/>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a:extLst>
              <a:ext uri="{FF2B5EF4-FFF2-40B4-BE49-F238E27FC236}">
                <a16:creationId xmlns:a16="http://schemas.microsoft.com/office/drawing/2014/main" id="{FFAD3B57-B052-4A21-984D-30A727CED4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AD59AD19-DFFA-4366-9534-74C3FBCC88A4}" type="slidenum">
              <a:rPr lang="en-CA" altLang="en-US">
                <a:latin typeface="Tahoma" panose="020B0604030504040204" pitchFamily="34" charset="0"/>
              </a:rPr>
              <a:pPr>
                <a:spcBef>
                  <a:spcPct val="0"/>
                </a:spcBef>
              </a:pPr>
              <a:t>86</a:t>
            </a:fld>
            <a:endParaRPr lang="en-CA" altLang="en-US">
              <a:latin typeface="Tahoma" panose="020B0604030504040204" pitchFamily="34" charset="0"/>
            </a:endParaRPr>
          </a:p>
        </p:txBody>
      </p:sp>
      <p:sp>
        <p:nvSpPr>
          <p:cNvPr id="184323" name="Rectangle 2">
            <a:extLst>
              <a:ext uri="{FF2B5EF4-FFF2-40B4-BE49-F238E27FC236}">
                <a16:creationId xmlns:a16="http://schemas.microsoft.com/office/drawing/2014/main" id="{CD3E63BB-9F8D-4759-B0B3-A95B659FC3EF}"/>
              </a:ext>
            </a:extLst>
          </p:cNvPr>
          <p:cNvSpPr>
            <a:spLocks noGrp="1" noRot="1" noChangeAspect="1" noChangeArrowheads="1" noTextEdit="1"/>
          </p:cNvSpPr>
          <p:nvPr>
            <p:ph type="sldImg"/>
          </p:nvPr>
        </p:nvSpPr>
        <p:spPr>
          <a:ln/>
        </p:spPr>
      </p:sp>
      <p:sp>
        <p:nvSpPr>
          <p:cNvPr id="189444" name="Rectangle 3">
            <a:extLst>
              <a:ext uri="{FF2B5EF4-FFF2-40B4-BE49-F238E27FC236}">
                <a16:creationId xmlns:a16="http://schemas.microsoft.com/office/drawing/2014/main" id="{E5F47DB1-DA39-47AB-98C2-B63FA8F49A9D}"/>
              </a:ext>
            </a:extLst>
          </p:cNvPr>
          <p:cNvSpPr>
            <a:spLocks noGrp="1" noChangeArrowheads="1"/>
          </p:cNvSpPr>
          <p:nvPr>
            <p:ph type="body" idx="1"/>
          </p:nvPr>
        </p:nvSpPr>
        <p:spPr/>
        <p:txBody>
          <a:bodyPr/>
          <a:lstStyle/>
          <a:p>
            <a:pPr eaLnBrk="1" hangingPunct="1">
              <a:defRPr/>
            </a:pPr>
            <a:endParaRPr lang="en-GB" sz="1800">
              <a:latin typeface="Times New Roman"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3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s/_rels/slide47.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46.png"/></Relationships>
</file>

<file path=ppt/slides/_rels/slide4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51.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 Id="rId9" Type="http://schemas.openxmlformats.org/officeDocument/2006/relationships/image" Target="../media/image55.png"/></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5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 Id="rId9" Type="http://schemas.openxmlformats.org/officeDocument/2006/relationships/image" Target="../media/image55.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5.xml"/><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5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59.pn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png"/></Relationships>
</file>

<file path=ppt/slides/_rels/slide57.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png"/></Relationships>
</file>

<file path=ppt/slides/_rels/slide58.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png"/><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image" Target="../media/image59.pn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61.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6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6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6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4.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65.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69.xml"/><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72.png"/></Relationships>
</file>

<file path=ppt/slides/_rels/slide70.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71.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notesSlide" Target="../notesSlides/notesSlide71.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3.xml"/><Relationship Id="rId1" Type="http://schemas.openxmlformats.org/officeDocument/2006/relationships/slideLayout" Target="../slideLayouts/slideLayout2.xml"/><Relationship Id="rId5" Type="http://schemas.openxmlformats.org/officeDocument/2006/relationships/image" Target="../media/image78.png"/><Relationship Id="rId4" Type="http://schemas.openxmlformats.org/officeDocument/2006/relationships/image" Target="../media/image77.png"/></Relationships>
</file>

<file path=ppt/slides/_rels/slide74.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75.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notesSlide" Target="../notesSlides/notesSlide75.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83.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83.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10" Type="http://schemas.openxmlformats.org/officeDocument/2006/relationships/image" Target="../media/image88.png"/><Relationship Id="rId4" Type="http://schemas.openxmlformats.org/officeDocument/2006/relationships/image" Target="../media/image82.png"/><Relationship Id="rId9" Type="http://schemas.openxmlformats.org/officeDocument/2006/relationships/image" Target="../media/image87.png"/></Relationships>
</file>

<file path=ppt/slides/_rels/slide84.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notesSlide" Target="../notesSlides/notesSlide84.xml"/><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10" Type="http://schemas.openxmlformats.org/officeDocument/2006/relationships/image" Target="../media/image88.png"/><Relationship Id="rId4" Type="http://schemas.openxmlformats.org/officeDocument/2006/relationships/image" Target="../media/image82.png"/><Relationship Id="rId9" Type="http://schemas.openxmlformats.org/officeDocument/2006/relationships/image" Target="../media/image87.png"/></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xml"/><Relationship Id="rId4" Type="http://schemas.openxmlformats.org/officeDocument/2006/relationships/image" Target="../media/image91.png"/></Relationships>
</file>

<file path=ppt/slides/_rels/slide88.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89.png"/><Relationship Id="rId1" Type="http://schemas.openxmlformats.org/officeDocument/2006/relationships/slideLayout" Target="../slideLayouts/slideLayout1.xml"/><Relationship Id="rId4" Type="http://schemas.openxmlformats.org/officeDocument/2006/relationships/image" Target="../media/image93.png"/></Relationships>
</file>

<file path=ppt/slides/_rels/slide9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89.png"/><Relationship Id="rId1" Type="http://schemas.openxmlformats.org/officeDocument/2006/relationships/slideLayout" Target="../slideLayouts/slideLayout1.xml"/><Relationship Id="rId4" Type="http://schemas.openxmlformats.org/officeDocument/2006/relationships/image" Target="../media/image95.png"/></Relationships>
</file>

<file path=ppt/slides/_rels/slide91.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89.png"/><Relationship Id="rId1" Type="http://schemas.openxmlformats.org/officeDocument/2006/relationships/slideLayout" Target="../slideLayouts/slideLayout1.xml"/><Relationship Id="rId5" Type="http://schemas.openxmlformats.org/officeDocument/2006/relationships/image" Target="../media/image98.png"/><Relationship Id="rId4" Type="http://schemas.openxmlformats.org/officeDocument/2006/relationships/image" Target="../media/image9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5">
            <a:extLst>
              <a:ext uri="{FF2B5EF4-FFF2-40B4-BE49-F238E27FC236}">
                <a16:creationId xmlns:a16="http://schemas.microsoft.com/office/drawing/2014/main" id="{C3A7921A-FFDB-4B28-8A10-3C995499A566}"/>
              </a:ext>
            </a:extLst>
          </p:cNvPr>
          <p:cNvSpPr txBox="1">
            <a:spLocks noChangeArrowheads="1"/>
          </p:cNvSpPr>
          <p:nvPr/>
        </p:nvSpPr>
        <p:spPr bwMode="auto">
          <a:xfrm>
            <a:off x="6172200" y="690563"/>
            <a:ext cx="11572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b">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US" altLang="en-US" sz="7200" b="1">
                <a:solidFill>
                  <a:schemeClr val="bg1"/>
                </a:solidFill>
              </a:rPr>
              <a:t>1</a:t>
            </a:r>
          </a:p>
        </p:txBody>
      </p:sp>
      <p:sp>
        <p:nvSpPr>
          <p:cNvPr id="978949" name="TextBox 6">
            <a:extLst>
              <a:ext uri="{FF2B5EF4-FFF2-40B4-BE49-F238E27FC236}">
                <a16:creationId xmlns:a16="http://schemas.microsoft.com/office/drawing/2014/main" id="{471873A6-7ECF-41D6-948C-2658F184F972}"/>
              </a:ext>
            </a:extLst>
          </p:cNvPr>
          <p:cNvSpPr txBox="1">
            <a:spLocks noChangeArrowheads="1"/>
          </p:cNvSpPr>
          <p:nvPr/>
        </p:nvSpPr>
        <p:spPr bwMode="auto">
          <a:xfrm>
            <a:off x="225425" y="2209800"/>
            <a:ext cx="60991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2400" b="1"/>
              <a:t>When you have completed your </a:t>
            </a:r>
            <a:br>
              <a:rPr lang="en-CA" altLang="en-US" sz="2400" b="1"/>
            </a:br>
            <a:r>
              <a:rPr lang="en-CA" altLang="en-US" sz="2400" b="1"/>
              <a:t>study of this chapter, you will be able to</a:t>
            </a:r>
          </a:p>
        </p:txBody>
      </p:sp>
      <p:sp>
        <p:nvSpPr>
          <p:cNvPr id="8" name="TextBox 7">
            <a:extLst>
              <a:ext uri="{FF2B5EF4-FFF2-40B4-BE49-F238E27FC236}">
                <a16:creationId xmlns:a16="http://schemas.microsoft.com/office/drawing/2014/main" id="{C84A4445-8AC2-4293-BC5A-C9E3712F6B3F}"/>
              </a:ext>
            </a:extLst>
          </p:cNvPr>
          <p:cNvSpPr txBox="1">
            <a:spLocks noChangeArrowheads="1"/>
          </p:cNvSpPr>
          <p:nvPr/>
        </p:nvSpPr>
        <p:spPr bwMode="auto">
          <a:xfrm>
            <a:off x="381000" y="3276600"/>
            <a:ext cx="8531225"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defTabSz="176213">
              <a:tabLst>
                <a:tab pos="457200" algn="l"/>
              </a:tabLst>
              <a:defRPr sz="2000">
                <a:solidFill>
                  <a:schemeClr val="tx1"/>
                </a:solidFill>
                <a:latin typeface="Arial" panose="020B0604020202020204" pitchFamily="34" charset="0"/>
                <a:ea typeface="ＭＳ Ｐゴシック" panose="020B0600070205080204" pitchFamily="34" charset="-128"/>
              </a:defRPr>
            </a:lvl1pPr>
            <a:lvl2pPr marL="114300" defTabSz="176213">
              <a:tabLst>
                <a:tab pos="457200" algn="l"/>
              </a:tabLst>
              <a:defRPr sz="2000">
                <a:solidFill>
                  <a:schemeClr val="tx1"/>
                </a:solidFill>
                <a:latin typeface="Arial" panose="020B0604020202020204" pitchFamily="34" charset="0"/>
                <a:ea typeface="ＭＳ Ｐゴシック" panose="020B0600070205080204" pitchFamily="34" charset="-128"/>
              </a:defRPr>
            </a:lvl2pPr>
            <a:lvl3pPr marL="1143000" indent="-228600" defTabSz="176213">
              <a:tabLst>
                <a:tab pos="457200" algn="l"/>
              </a:tabLst>
              <a:defRPr sz="2000">
                <a:solidFill>
                  <a:schemeClr val="tx1"/>
                </a:solidFill>
                <a:latin typeface="Arial" panose="020B0604020202020204" pitchFamily="34" charset="0"/>
                <a:ea typeface="ＭＳ Ｐゴシック" panose="020B0600070205080204" pitchFamily="34" charset="-128"/>
              </a:defRPr>
            </a:lvl3pPr>
            <a:lvl4pPr marL="1600200" indent="-228600" defTabSz="176213">
              <a:tabLst>
                <a:tab pos="457200" algn="l"/>
              </a:tabLst>
              <a:defRPr sz="2000">
                <a:solidFill>
                  <a:schemeClr val="tx1"/>
                </a:solidFill>
                <a:latin typeface="Arial" panose="020B0604020202020204" pitchFamily="34" charset="0"/>
                <a:ea typeface="ＭＳ Ｐゴシック" panose="020B0600070205080204" pitchFamily="34" charset="-128"/>
              </a:defRPr>
            </a:lvl4pPr>
            <a:lvl5pPr marL="2057400" indent="-228600" defTabSz="176213">
              <a:tabLst>
                <a:tab pos="457200" algn="l"/>
              </a:tabLst>
              <a:defRPr sz="2000">
                <a:solidFill>
                  <a:schemeClr val="tx1"/>
                </a:solidFill>
                <a:latin typeface="Arial" panose="020B0604020202020204" pitchFamily="34" charset="0"/>
                <a:ea typeface="ＭＳ Ｐゴシック" panose="020B0600070205080204" pitchFamily="34" charset="-128"/>
              </a:defRPr>
            </a:lvl5pPr>
            <a:lvl6pPr marL="2514600" indent="-228600" defTabSz="176213" eaLnBrk="0" fontAlgn="base" hangingPunct="0">
              <a:spcBef>
                <a:spcPct val="0"/>
              </a:spcBef>
              <a:spcAft>
                <a:spcPct val="0"/>
              </a:spcAft>
              <a:tabLst>
                <a:tab pos="457200" algn="l"/>
              </a:tabLst>
              <a:defRPr sz="2000">
                <a:solidFill>
                  <a:schemeClr val="tx1"/>
                </a:solidFill>
                <a:latin typeface="Arial" panose="020B0604020202020204" pitchFamily="34" charset="0"/>
                <a:ea typeface="ＭＳ Ｐゴシック" panose="020B0600070205080204" pitchFamily="34" charset="-128"/>
              </a:defRPr>
            </a:lvl6pPr>
            <a:lvl7pPr marL="2971800" indent="-228600" defTabSz="176213" eaLnBrk="0" fontAlgn="base" hangingPunct="0">
              <a:spcBef>
                <a:spcPct val="0"/>
              </a:spcBef>
              <a:spcAft>
                <a:spcPct val="0"/>
              </a:spcAft>
              <a:tabLst>
                <a:tab pos="457200" algn="l"/>
              </a:tabLst>
              <a:defRPr sz="2000">
                <a:solidFill>
                  <a:schemeClr val="tx1"/>
                </a:solidFill>
                <a:latin typeface="Arial" panose="020B0604020202020204" pitchFamily="34" charset="0"/>
                <a:ea typeface="ＭＳ Ｐゴシック" panose="020B0600070205080204" pitchFamily="34" charset="-128"/>
              </a:defRPr>
            </a:lvl7pPr>
            <a:lvl8pPr marL="3429000" indent="-228600" defTabSz="176213" eaLnBrk="0" fontAlgn="base" hangingPunct="0">
              <a:spcBef>
                <a:spcPct val="0"/>
              </a:spcBef>
              <a:spcAft>
                <a:spcPct val="0"/>
              </a:spcAft>
              <a:tabLst>
                <a:tab pos="457200" algn="l"/>
              </a:tabLst>
              <a:defRPr sz="2000">
                <a:solidFill>
                  <a:schemeClr val="tx1"/>
                </a:solidFill>
                <a:latin typeface="Arial" panose="020B0604020202020204" pitchFamily="34" charset="0"/>
                <a:ea typeface="ＭＳ Ｐゴシック" panose="020B0600070205080204" pitchFamily="34" charset="-128"/>
              </a:defRPr>
            </a:lvl8pPr>
            <a:lvl9pPr marL="3886200" indent="-228600" defTabSz="176213" eaLnBrk="0" fontAlgn="base" hangingPunct="0">
              <a:spcBef>
                <a:spcPct val="0"/>
              </a:spcBef>
              <a:spcAft>
                <a:spcPct val="0"/>
              </a:spcAft>
              <a:tabLst>
                <a:tab pos="457200" algn="l"/>
              </a:tabLst>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20000"/>
              </a:spcBef>
              <a:spcAft>
                <a:spcPct val="40000"/>
              </a:spcAft>
            </a:pPr>
            <a:r>
              <a:rPr lang="en-US" altLang="en-US" sz="2400" b="1">
                <a:solidFill>
                  <a:srgbClr val="FF0000"/>
                </a:solidFill>
              </a:rPr>
              <a:t>1</a:t>
            </a:r>
            <a:r>
              <a:rPr lang="en-US" altLang="en-US" sz="2400" b="1"/>
              <a:t>  </a:t>
            </a:r>
            <a:r>
              <a:rPr lang="en-US" altLang="en-US" sz="2400"/>
              <a:t>Explain a perfectly competitive firm’s profit-maximizing 	choices and derive its supply curve.</a:t>
            </a:r>
          </a:p>
          <a:p>
            <a:pPr lvl="1" eaLnBrk="1" hangingPunct="1">
              <a:spcBef>
                <a:spcPct val="20000"/>
              </a:spcBef>
              <a:spcAft>
                <a:spcPct val="40000"/>
              </a:spcAft>
            </a:pPr>
            <a:r>
              <a:rPr lang="en-US" altLang="en-US" sz="2400" b="1">
                <a:solidFill>
                  <a:srgbClr val="FF0000"/>
                </a:solidFill>
              </a:rPr>
              <a:t>2	</a:t>
            </a:r>
            <a:r>
              <a:rPr lang="en-US" altLang="en-US" sz="2400"/>
              <a:t>Explain how output, price, and profit are determined in the 	short run.</a:t>
            </a:r>
            <a:endParaRPr lang="en-CA" altLang="en-US" sz="2400"/>
          </a:p>
          <a:p>
            <a:pPr lvl="1" eaLnBrk="1" hangingPunct="1">
              <a:spcBef>
                <a:spcPct val="20000"/>
              </a:spcBef>
              <a:spcAft>
                <a:spcPct val="40000"/>
              </a:spcAft>
            </a:pPr>
            <a:r>
              <a:rPr lang="en-US" altLang="en-US" sz="2400" b="1">
                <a:solidFill>
                  <a:srgbClr val="FF0000"/>
                </a:solidFill>
              </a:rPr>
              <a:t>3	 </a:t>
            </a:r>
            <a:r>
              <a:rPr lang="en-US" altLang="en-US" sz="2400"/>
              <a:t>Explain how output, price, and profit are determined in 	the long run and explain why perfect competition is 	efficient.</a:t>
            </a:r>
          </a:p>
        </p:txBody>
      </p:sp>
      <p:sp>
        <p:nvSpPr>
          <p:cNvPr id="9221" name="TextBox 9">
            <a:extLst>
              <a:ext uri="{FF2B5EF4-FFF2-40B4-BE49-F238E27FC236}">
                <a16:creationId xmlns:a16="http://schemas.microsoft.com/office/drawing/2014/main" id="{4E41FA77-4210-45AB-8134-7D390036AEC2}"/>
              </a:ext>
            </a:extLst>
          </p:cNvPr>
          <p:cNvSpPr txBox="1">
            <a:spLocks noChangeArrowheads="1"/>
          </p:cNvSpPr>
          <p:nvPr/>
        </p:nvSpPr>
        <p:spPr bwMode="auto">
          <a:xfrm>
            <a:off x="5843588" y="2192338"/>
            <a:ext cx="2971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1600">
                <a:solidFill>
                  <a:schemeClr val="bg1"/>
                </a:solidFill>
              </a:rPr>
              <a:t>CHAPTER CHECKLIST</a:t>
            </a:r>
          </a:p>
        </p:txBody>
      </p:sp>
      <p:sp>
        <p:nvSpPr>
          <p:cNvPr id="9222" name="Rectangle 1">
            <a:extLst>
              <a:ext uri="{FF2B5EF4-FFF2-40B4-BE49-F238E27FC236}">
                <a16:creationId xmlns:a16="http://schemas.microsoft.com/office/drawing/2014/main" id="{438A6743-6E2A-46FE-842D-439E269DE2CE}"/>
              </a:ext>
            </a:extLst>
          </p:cNvPr>
          <p:cNvSpPr>
            <a:spLocks noChangeArrowheads="1"/>
          </p:cNvSpPr>
          <p:nvPr/>
        </p:nvSpPr>
        <p:spPr bwMode="auto">
          <a:xfrm>
            <a:off x="284163" y="1524000"/>
            <a:ext cx="35956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2800" b="1"/>
              <a:t>Perfect Competition</a:t>
            </a:r>
            <a:endParaRPr lang="en-CA" altLang="en-US" sz="2800">
              <a:solidFill>
                <a:srgbClr val="000000"/>
              </a:solidFill>
              <a:cs typeface="Arial" panose="020B0604020202020204" pitchFamily="3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8949"/>
                                        </p:tgtEl>
                                        <p:attrNameLst>
                                          <p:attrName>style.visibility</p:attrName>
                                        </p:attrNameLst>
                                      </p:cBhvr>
                                      <p:to>
                                        <p:strVal val="visible"/>
                                      </p:to>
                                    </p:set>
                                    <p:animEffect transition="in" filter="wipe(left)">
                                      <p:cBhvr>
                                        <p:cTn id="7" dur="500"/>
                                        <p:tgtEl>
                                          <p:spTgt spid="9789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left)">
                                      <p:cBhvr>
                                        <p:cTn id="12" dur="1000"/>
                                        <p:tgtEl>
                                          <p:spTgt spid="8">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wipe(left)">
                                      <p:cBhvr>
                                        <p:cTn id="17" dur="1000"/>
                                        <p:tgtEl>
                                          <p:spTgt spid="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wipe(left)">
                                      <p:cBhvr>
                                        <p:cTn id="22" dur="10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8949"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8437" name="Rectangle 3077">
            <a:extLst>
              <a:ext uri="{FF2B5EF4-FFF2-40B4-BE49-F238E27FC236}">
                <a16:creationId xmlns:a16="http://schemas.microsoft.com/office/drawing/2014/main" id="{6EEE553C-34FC-49C1-A9B7-90D76855707F}"/>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The four market types are</a:t>
            </a:r>
          </a:p>
          <a:p>
            <a:pPr lvl="2" eaLnBrk="1" hangingPunct="1"/>
            <a:r>
              <a:rPr lang="en-US" altLang="en-US">
                <a:ea typeface="ＭＳ Ｐゴシック" panose="020B0600070205080204" pitchFamily="34" charset="-128"/>
              </a:rPr>
              <a:t>Perfect competition</a:t>
            </a:r>
          </a:p>
          <a:p>
            <a:pPr lvl="2" eaLnBrk="1" hangingPunct="1"/>
            <a:r>
              <a:rPr lang="en-US" altLang="en-US">
                <a:ea typeface="ＭＳ Ｐゴシック" panose="020B0600070205080204" pitchFamily="34" charset="-128"/>
              </a:rPr>
              <a:t>Monopoly</a:t>
            </a:r>
          </a:p>
          <a:p>
            <a:pPr lvl="2" eaLnBrk="1" hangingPunct="1"/>
            <a:r>
              <a:rPr lang="en-US" altLang="en-US">
                <a:ea typeface="ＭＳ Ｐゴシック" panose="020B0600070205080204" pitchFamily="34" charset="-128"/>
              </a:rPr>
              <a:t>Monopolistic competition</a:t>
            </a:r>
          </a:p>
          <a:p>
            <a:pPr lvl="2" eaLnBrk="1" hangingPunct="1"/>
            <a:r>
              <a:rPr lang="en-US" altLang="en-US">
                <a:ea typeface="ＭＳ Ｐゴシック" panose="020B0600070205080204" pitchFamily="34" charset="-128"/>
              </a:rPr>
              <a:t>Oligopoly</a:t>
            </a:r>
            <a:endParaRPr lang="en-CA" altLang="en-US">
              <a:ea typeface="ＭＳ Ｐゴシック" panose="020B0600070205080204" pitchFamily="34" charset="-128"/>
            </a:endParaRPr>
          </a:p>
        </p:txBody>
      </p:sp>
      <p:sp>
        <p:nvSpPr>
          <p:cNvPr id="11267" name="Line 3079">
            <a:extLst>
              <a:ext uri="{FF2B5EF4-FFF2-40B4-BE49-F238E27FC236}">
                <a16:creationId xmlns:a16="http://schemas.microsoft.com/office/drawing/2014/main" id="{2ABB9870-8F61-4D6D-9397-5035358967F0}"/>
              </a:ext>
            </a:extLst>
          </p:cNvPr>
          <p:cNvSpPr>
            <a:spLocks noChangeShapeType="1"/>
          </p:cNvSpPr>
          <p:nvPr/>
        </p:nvSpPr>
        <p:spPr bwMode="auto">
          <a:xfrm>
            <a:off x="533400" y="1479550"/>
            <a:ext cx="8077200" cy="44450"/>
          </a:xfrm>
          <a:prstGeom prst="line">
            <a:avLst/>
          </a:prstGeom>
          <a:noFill/>
          <a:ln w="88900">
            <a:solidFill>
              <a:srgbClr val="00468F"/>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1268" name="Text Box 3080">
            <a:extLst>
              <a:ext uri="{FF2B5EF4-FFF2-40B4-BE49-F238E27FC236}">
                <a16:creationId xmlns:a16="http://schemas.microsoft.com/office/drawing/2014/main" id="{BE02E2E0-F892-49E1-AFBF-97D625D63F64}"/>
              </a:ext>
            </a:extLst>
          </p:cNvPr>
          <p:cNvSpPr txBox="1">
            <a:spLocks noChangeArrowheads="1"/>
          </p:cNvSpPr>
          <p:nvPr/>
        </p:nvSpPr>
        <p:spPr bwMode="auto">
          <a:xfrm>
            <a:off x="533400" y="990600"/>
            <a:ext cx="67056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2600">
                <a:solidFill>
                  <a:schemeClr val="tx1"/>
                </a:solidFill>
              </a:rPr>
              <a:t>MARKET TYPES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8437">
                                            <p:txEl>
                                              <p:pRg st="1" end="1"/>
                                            </p:txEl>
                                          </p:spTgt>
                                        </p:tgtEl>
                                        <p:attrNameLst>
                                          <p:attrName>style.visibility</p:attrName>
                                        </p:attrNameLst>
                                      </p:cBhvr>
                                      <p:to>
                                        <p:strVal val="visible"/>
                                      </p:to>
                                    </p:set>
                                    <p:animEffect transition="in" filter="wipe(left)">
                                      <p:cBhvr>
                                        <p:cTn id="7" dur="500"/>
                                        <p:tgtEl>
                                          <p:spTgt spid="65843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8437">
                                            <p:txEl>
                                              <p:pRg st="2" end="2"/>
                                            </p:txEl>
                                          </p:spTgt>
                                        </p:tgtEl>
                                        <p:attrNameLst>
                                          <p:attrName>style.visibility</p:attrName>
                                        </p:attrNameLst>
                                      </p:cBhvr>
                                      <p:to>
                                        <p:strVal val="visible"/>
                                      </p:to>
                                    </p:set>
                                    <p:animEffect transition="in" filter="wipe(left)">
                                      <p:cBhvr>
                                        <p:cTn id="12" dur="500"/>
                                        <p:tgtEl>
                                          <p:spTgt spid="65843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8437">
                                            <p:txEl>
                                              <p:pRg st="3" end="3"/>
                                            </p:txEl>
                                          </p:spTgt>
                                        </p:tgtEl>
                                        <p:attrNameLst>
                                          <p:attrName>style.visibility</p:attrName>
                                        </p:attrNameLst>
                                      </p:cBhvr>
                                      <p:to>
                                        <p:strVal val="visible"/>
                                      </p:to>
                                    </p:set>
                                    <p:animEffect transition="in" filter="wipe(left)">
                                      <p:cBhvr>
                                        <p:cTn id="17" dur="500"/>
                                        <p:tgtEl>
                                          <p:spTgt spid="65843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58437">
                                            <p:txEl>
                                              <p:pRg st="4" end="4"/>
                                            </p:txEl>
                                          </p:spTgt>
                                        </p:tgtEl>
                                        <p:attrNameLst>
                                          <p:attrName>style.visibility</p:attrName>
                                        </p:attrNameLst>
                                      </p:cBhvr>
                                      <p:to>
                                        <p:strVal val="visible"/>
                                      </p:to>
                                    </p:set>
                                    <p:animEffect transition="in" filter="wipe(left)">
                                      <p:cBhvr>
                                        <p:cTn id="22" dur="500"/>
                                        <p:tgtEl>
                                          <p:spTgt spid="65843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8437" grpId="0" build="p" bldLvl="3"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9459" name="Rectangle 3">
            <a:extLst>
              <a:ext uri="{FF2B5EF4-FFF2-40B4-BE49-F238E27FC236}">
                <a16:creationId xmlns:a16="http://schemas.microsoft.com/office/drawing/2014/main" id="{E3D1E636-58B6-4D5F-ADB1-30957513E068}"/>
              </a:ext>
            </a:extLst>
          </p:cNvPr>
          <p:cNvSpPr>
            <a:spLocks noGrp="1" noChangeArrowheads="1"/>
          </p:cNvSpPr>
          <p:nvPr>
            <p:ph type="body" idx="1"/>
          </p:nvPr>
        </p:nvSpPr>
        <p:spPr/>
        <p:txBody>
          <a:bodyPr/>
          <a:lstStyle/>
          <a:p>
            <a:pPr eaLnBrk="1" hangingPunct="1">
              <a:lnSpc>
                <a:spcPct val="90000"/>
              </a:lnSpc>
              <a:buFont typeface="Webdings" charset="0"/>
              <a:buChar char="&lt;"/>
              <a:defRPr/>
            </a:pPr>
            <a:r>
              <a:rPr lang="en-US">
                <a:cs typeface="+mn-cs"/>
              </a:rPr>
              <a:t>Perfect Competition</a:t>
            </a:r>
          </a:p>
          <a:p>
            <a:pPr lvl="1" eaLnBrk="1" hangingPunct="1">
              <a:lnSpc>
                <a:spcPct val="95000"/>
              </a:lnSpc>
              <a:buFontTx/>
              <a:buNone/>
              <a:defRPr/>
            </a:pPr>
            <a:r>
              <a:rPr lang="en-US" sz="2600" b="1">
                <a:solidFill>
                  <a:srgbClr val="FF0000"/>
                </a:solidFill>
              </a:rPr>
              <a:t>Perfect competition</a:t>
            </a:r>
            <a:r>
              <a:rPr lang="en-US" b="1">
                <a:solidFill>
                  <a:srgbClr val="FF0000"/>
                </a:solidFill>
              </a:rPr>
              <a:t> </a:t>
            </a:r>
            <a:r>
              <a:rPr lang="en-US"/>
              <a:t>exists when</a:t>
            </a:r>
          </a:p>
          <a:p>
            <a:pPr marL="855663" lvl="2" indent="-284163" eaLnBrk="1" hangingPunct="1">
              <a:lnSpc>
                <a:spcPct val="95000"/>
              </a:lnSpc>
              <a:defRPr/>
            </a:pPr>
            <a:r>
              <a:rPr lang="en-US"/>
              <a:t>Many firms sell an identical product to many buyers.</a:t>
            </a:r>
          </a:p>
          <a:p>
            <a:pPr marL="855663" lvl="2" indent="-284163" eaLnBrk="1" hangingPunct="1">
              <a:lnSpc>
                <a:spcPct val="95000"/>
              </a:lnSpc>
              <a:defRPr/>
            </a:pPr>
            <a:r>
              <a:rPr lang="en-US">
                <a:solidFill>
                  <a:srgbClr val="000000"/>
                </a:solidFill>
              </a:rPr>
              <a:t>There are no restrictions on entry into (or exit from) the market.</a:t>
            </a:r>
          </a:p>
          <a:p>
            <a:pPr marL="855663" lvl="2" indent="-284163" eaLnBrk="1" hangingPunct="1">
              <a:lnSpc>
                <a:spcPct val="95000"/>
              </a:lnSpc>
              <a:defRPr/>
            </a:pPr>
            <a:r>
              <a:rPr lang="en-US">
                <a:solidFill>
                  <a:srgbClr val="000000"/>
                </a:solidFill>
              </a:rPr>
              <a:t>Established firms have no advantage over new firms.</a:t>
            </a:r>
          </a:p>
          <a:p>
            <a:pPr marL="855663" lvl="2" indent="-284163" eaLnBrk="1" hangingPunct="1">
              <a:lnSpc>
                <a:spcPct val="95000"/>
              </a:lnSpc>
              <a:defRPr/>
            </a:pPr>
            <a:r>
              <a:rPr lang="en-US">
                <a:solidFill>
                  <a:srgbClr val="000000"/>
                </a:solidFill>
              </a:rPr>
              <a:t>Sellers and buyers are well informed about prices.</a:t>
            </a:r>
            <a:endParaRPr lang="en-CA"/>
          </a:p>
        </p:txBody>
      </p:sp>
      <p:sp>
        <p:nvSpPr>
          <p:cNvPr id="13315" name="Line 7">
            <a:extLst>
              <a:ext uri="{FF2B5EF4-FFF2-40B4-BE49-F238E27FC236}">
                <a16:creationId xmlns:a16="http://schemas.microsoft.com/office/drawing/2014/main" id="{1099E0FF-5394-46B8-AAA9-EF90DA467C34}"/>
              </a:ext>
            </a:extLst>
          </p:cNvPr>
          <p:cNvSpPr>
            <a:spLocks noChangeShapeType="1"/>
          </p:cNvSpPr>
          <p:nvPr/>
        </p:nvSpPr>
        <p:spPr bwMode="auto">
          <a:xfrm>
            <a:off x="533400" y="1479550"/>
            <a:ext cx="8077200" cy="44450"/>
          </a:xfrm>
          <a:prstGeom prst="line">
            <a:avLst/>
          </a:prstGeom>
          <a:noFill/>
          <a:ln w="88900">
            <a:solidFill>
              <a:srgbClr val="00468F"/>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3316" name="Text Box 8">
            <a:extLst>
              <a:ext uri="{FF2B5EF4-FFF2-40B4-BE49-F238E27FC236}">
                <a16:creationId xmlns:a16="http://schemas.microsoft.com/office/drawing/2014/main" id="{1D3CDBAB-C111-4DA2-9B60-823BB2A4A76D}"/>
              </a:ext>
            </a:extLst>
          </p:cNvPr>
          <p:cNvSpPr txBox="1">
            <a:spLocks noChangeArrowheads="1"/>
          </p:cNvSpPr>
          <p:nvPr/>
        </p:nvSpPr>
        <p:spPr bwMode="auto">
          <a:xfrm>
            <a:off x="533400" y="990600"/>
            <a:ext cx="67056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2600">
                <a:solidFill>
                  <a:schemeClr val="tx1"/>
                </a:solidFill>
              </a:rPr>
              <a:t>MARKET TYPES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59459">
                                            <p:txEl>
                                              <p:pRg st="1" end="1"/>
                                            </p:txEl>
                                          </p:spTgt>
                                        </p:tgtEl>
                                        <p:attrNameLst>
                                          <p:attrName>style.visibility</p:attrName>
                                        </p:attrNameLst>
                                      </p:cBhvr>
                                      <p:to>
                                        <p:strVal val="visible"/>
                                      </p:to>
                                    </p:set>
                                    <p:animEffect transition="in" filter="wipe(left)">
                                      <p:cBhvr>
                                        <p:cTn id="7" dur="500"/>
                                        <p:tgtEl>
                                          <p:spTgt spid="65945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59459">
                                            <p:txEl>
                                              <p:pRg st="2" end="2"/>
                                            </p:txEl>
                                          </p:spTgt>
                                        </p:tgtEl>
                                        <p:attrNameLst>
                                          <p:attrName>style.visibility</p:attrName>
                                        </p:attrNameLst>
                                      </p:cBhvr>
                                      <p:to>
                                        <p:strVal val="visible"/>
                                      </p:to>
                                    </p:set>
                                    <p:animEffect transition="in" filter="wipe(left)">
                                      <p:cBhvr>
                                        <p:cTn id="12" dur="500"/>
                                        <p:tgtEl>
                                          <p:spTgt spid="65945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59459">
                                            <p:txEl>
                                              <p:pRg st="3" end="3"/>
                                            </p:txEl>
                                          </p:spTgt>
                                        </p:tgtEl>
                                        <p:attrNameLst>
                                          <p:attrName>style.visibility</p:attrName>
                                        </p:attrNameLst>
                                      </p:cBhvr>
                                      <p:to>
                                        <p:strVal val="visible"/>
                                      </p:to>
                                    </p:set>
                                    <p:animEffect transition="in" filter="wipe(left)">
                                      <p:cBhvr>
                                        <p:cTn id="17" dur="500"/>
                                        <p:tgtEl>
                                          <p:spTgt spid="65945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59459">
                                            <p:txEl>
                                              <p:pRg st="4" end="4"/>
                                            </p:txEl>
                                          </p:spTgt>
                                        </p:tgtEl>
                                        <p:attrNameLst>
                                          <p:attrName>style.visibility</p:attrName>
                                        </p:attrNameLst>
                                      </p:cBhvr>
                                      <p:to>
                                        <p:strVal val="visible"/>
                                      </p:to>
                                    </p:set>
                                    <p:animEffect transition="in" filter="wipe(left)">
                                      <p:cBhvr>
                                        <p:cTn id="22" dur="500"/>
                                        <p:tgtEl>
                                          <p:spTgt spid="659459">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59459">
                                            <p:txEl>
                                              <p:pRg st="5" end="5"/>
                                            </p:txEl>
                                          </p:spTgt>
                                        </p:tgtEl>
                                        <p:attrNameLst>
                                          <p:attrName>style.visibility</p:attrName>
                                        </p:attrNameLst>
                                      </p:cBhvr>
                                      <p:to>
                                        <p:strVal val="visible"/>
                                      </p:to>
                                    </p:set>
                                    <p:animEffect transition="in" filter="wipe(left)">
                                      <p:cBhvr>
                                        <p:cTn id="27" dur="500"/>
                                        <p:tgtEl>
                                          <p:spTgt spid="65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9459" grpId="0" build="p" bldLvl="3"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1507" name="Rectangle 3">
            <a:extLst>
              <a:ext uri="{FF2B5EF4-FFF2-40B4-BE49-F238E27FC236}">
                <a16:creationId xmlns:a16="http://schemas.microsoft.com/office/drawing/2014/main" id="{FC55138F-D5B3-4867-AABB-50AD8867D4F8}"/>
              </a:ext>
            </a:extLst>
          </p:cNvPr>
          <p:cNvSpPr>
            <a:spLocks noGrp="1" noChangeArrowheads="1"/>
          </p:cNvSpPr>
          <p:nvPr>
            <p:ph type="body" idx="1"/>
          </p:nvPr>
        </p:nvSpPr>
        <p:spPr/>
        <p:txBody>
          <a:bodyPr/>
          <a:lstStyle/>
          <a:p>
            <a:pPr marL="0" indent="0" eaLnBrk="1" hangingPunct="1">
              <a:lnSpc>
                <a:spcPct val="90000"/>
              </a:lnSpc>
              <a:buFont typeface="Webdings" charset="0"/>
              <a:buChar char="&lt;"/>
              <a:defRPr/>
            </a:pPr>
            <a:r>
              <a:rPr lang="en-US">
                <a:cs typeface="+mn-cs"/>
              </a:rPr>
              <a:t>Other Market Types</a:t>
            </a:r>
            <a:endParaRPr lang="en-US">
              <a:solidFill>
                <a:srgbClr val="1566B0"/>
              </a:solidFill>
              <a:latin typeface="Charcoal" charset="0"/>
              <a:cs typeface="+mn-cs"/>
            </a:endParaRPr>
          </a:p>
          <a:p>
            <a:pPr lvl="1" eaLnBrk="1" hangingPunct="1">
              <a:lnSpc>
                <a:spcPct val="95000"/>
              </a:lnSpc>
              <a:buFontTx/>
              <a:buNone/>
              <a:defRPr/>
            </a:pPr>
            <a:r>
              <a:rPr lang="en-US" sz="2600" b="1">
                <a:solidFill>
                  <a:srgbClr val="FF0000"/>
                </a:solidFill>
              </a:rPr>
              <a:t>Monopoly</a:t>
            </a:r>
            <a:r>
              <a:rPr lang="en-US"/>
              <a:t> is a market for a good or service that has no close substitutes and in which there is one supplier that is protected from competition by a barrier preventing the entry of new firms. </a:t>
            </a:r>
          </a:p>
          <a:p>
            <a:pPr lvl="1" eaLnBrk="1" hangingPunct="1">
              <a:lnSpc>
                <a:spcPct val="95000"/>
              </a:lnSpc>
              <a:buFontTx/>
              <a:buNone/>
              <a:defRPr/>
            </a:pPr>
            <a:r>
              <a:rPr lang="en-US" sz="2600" b="1">
                <a:solidFill>
                  <a:srgbClr val="FF0000"/>
                </a:solidFill>
              </a:rPr>
              <a:t>Monopolistic competition</a:t>
            </a:r>
            <a:r>
              <a:rPr lang="en-US"/>
              <a:t> is a market in which a large number of firms compete by making similar but slightly different products.</a:t>
            </a:r>
          </a:p>
          <a:p>
            <a:pPr lvl="1" eaLnBrk="1" hangingPunct="1">
              <a:lnSpc>
                <a:spcPct val="95000"/>
              </a:lnSpc>
              <a:buFontTx/>
              <a:buNone/>
              <a:defRPr/>
            </a:pPr>
            <a:r>
              <a:rPr lang="en-US" sz="2600" b="1">
                <a:solidFill>
                  <a:srgbClr val="FF0000"/>
                </a:solidFill>
              </a:rPr>
              <a:t>Oligopoly</a:t>
            </a:r>
            <a:r>
              <a:rPr lang="en-US"/>
              <a:t> is a market in which a small number of firms compete.</a:t>
            </a:r>
            <a:endParaRPr lang="en-CA" sz="2000" b="1"/>
          </a:p>
        </p:txBody>
      </p:sp>
      <p:sp>
        <p:nvSpPr>
          <p:cNvPr id="15363" name="Line 7">
            <a:extLst>
              <a:ext uri="{FF2B5EF4-FFF2-40B4-BE49-F238E27FC236}">
                <a16:creationId xmlns:a16="http://schemas.microsoft.com/office/drawing/2014/main" id="{D1137353-B84C-4D82-91AF-6D502C67AE23}"/>
              </a:ext>
            </a:extLst>
          </p:cNvPr>
          <p:cNvSpPr>
            <a:spLocks noChangeShapeType="1"/>
          </p:cNvSpPr>
          <p:nvPr/>
        </p:nvSpPr>
        <p:spPr bwMode="auto">
          <a:xfrm>
            <a:off x="533400" y="1479550"/>
            <a:ext cx="8077200" cy="44450"/>
          </a:xfrm>
          <a:prstGeom prst="line">
            <a:avLst/>
          </a:prstGeom>
          <a:noFill/>
          <a:ln w="88900">
            <a:solidFill>
              <a:srgbClr val="00468F"/>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5364" name="Text Box 8">
            <a:extLst>
              <a:ext uri="{FF2B5EF4-FFF2-40B4-BE49-F238E27FC236}">
                <a16:creationId xmlns:a16="http://schemas.microsoft.com/office/drawing/2014/main" id="{4A3150D2-AC26-48B1-86B1-0F385C3351B4}"/>
              </a:ext>
            </a:extLst>
          </p:cNvPr>
          <p:cNvSpPr txBox="1">
            <a:spLocks noChangeArrowheads="1"/>
          </p:cNvSpPr>
          <p:nvPr/>
        </p:nvSpPr>
        <p:spPr bwMode="auto">
          <a:xfrm>
            <a:off x="533400" y="990600"/>
            <a:ext cx="67056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2600">
                <a:solidFill>
                  <a:schemeClr val="tx1"/>
                </a:solidFill>
              </a:rPr>
              <a:t>MARKET TYPES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1507">
                                            <p:txEl>
                                              <p:pRg st="1" end="1"/>
                                            </p:txEl>
                                          </p:spTgt>
                                        </p:tgtEl>
                                        <p:attrNameLst>
                                          <p:attrName>style.visibility</p:attrName>
                                        </p:attrNameLst>
                                      </p:cBhvr>
                                      <p:to>
                                        <p:strVal val="visible"/>
                                      </p:to>
                                    </p:set>
                                    <p:animEffect transition="in" filter="wipe(left)">
                                      <p:cBhvr>
                                        <p:cTn id="7" dur="500"/>
                                        <p:tgtEl>
                                          <p:spTgt spid="6615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1507">
                                            <p:txEl>
                                              <p:pRg st="2" end="2"/>
                                            </p:txEl>
                                          </p:spTgt>
                                        </p:tgtEl>
                                        <p:attrNameLst>
                                          <p:attrName>style.visibility</p:attrName>
                                        </p:attrNameLst>
                                      </p:cBhvr>
                                      <p:to>
                                        <p:strVal val="visible"/>
                                      </p:to>
                                    </p:set>
                                    <p:animEffect transition="in" filter="wipe(left)">
                                      <p:cBhvr>
                                        <p:cTn id="12" dur="500"/>
                                        <p:tgtEl>
                                          <p:spTgt spid="6615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61507">
                                            <p:txEl>
                                              <p:pRg st="3" end="3"/>
                                            </p:txEl>
                                          </p:spTgt>
                                        </p:tgtEl>
                                        <p:attrNameLst>
                                          <p:attrName>style.visibility</p:attrName>
                                        </p:attrNameLst>
                                      </p:cBhvr>
                                      <p:to>
                                        <p:strVal val="visible"/>
                                      </p:to>
                                    </p:set>
                                    <p:animEffect transition="in" filter="wipe(left)">
                                      <p:cBhvr>
                                        <p:cTn id="17" dur="500"/>
                                        <p:tgtEl>
                                          <p:spTgt spid="6615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1507" grpId="0" build="p" bldLvl="3"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9A8021D-66E0-408C-A602-1B8892EC5023}"/>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63555" name="Rectangle 3">
            <a:extLst>
              <a:ext uri="{FF2B5EF4-FFF2-40B4-BE49-F238E27FC236}">
                <a16:creationId xmlns:a16="http://schemas.microsoft.com/office/drawing/2014/main" id="{3B000AEF-6201-4D76-94A7-9616646945E5}"/>
              </a:ext>
            </a:extLst>
          </p:cNvPr>
          <p:cNvSpPr>
            <a:spLocks noGrp="1" noChangeArrowheads="1"/>
          </p:cNvSpPr>
          <p:nvPr>
            <p:ph type="body" idx="1"/>
          </p:nvPr>
        </p:nvSpPr>
        <p:spPr/>
        <p:txBody>
          <a:bodyPr/>
          <a:lstStyle/>
          <a:p>
            <a:pPr eaLnBrk="1" hangingPunct="1">
              <a:buFont typeface="Webdings" charset="0"/>
              <a:buChar char="&lt;"/>
              <a:defRPr/>
            </a:pPr>
            <a:r>
              <a:rPr lang="en-US">
                <a:cs typeface="+mn-cs"/>
              </a:rPr>
              <a:t>Price Taker</a:t>
            </a:r>
          </a:p>
          <a:p>
            <a:pPr lvl="1" eaLnBrk="1" hangingPunct="1">
              <a:buFontTx/>
              <a:buNone/>
              <a:defRPr/>
            </a:pPr>
            <a:r>
              <a:rPr lang="en-US"/>
              <a:t>A </a:t>
            </a:r>
            <a:r>
              <a:rPr lang="en-US" sz="2600" b="1">
                <a:solidFill>
                  <a:srgbClr val="FF0000"/>
                </a:solidFill>
              </a:rPr>
              <a:t>price taker</a:t>
            </a:r>
            <a:r>
              <a:rPr lang="en-US"/>
              <a:t> is a firm that cannot influence the price of the good or service that it produces.</a:t>
            </a:r>
          </a:p>
          <a:p>
            <a:pPr lvl="1" eaLnBrk="1" hangingPunct="1">
              <a:buFontTx/>
              <a:buNone/>
              <a:defRPr/>
            </a:pPr>
            <a:r>
              <a:rPr lang="en-US"/>
              <a:t>The firm in perfect competition is a price taker.</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3555">
                                            <p:txEl>
                                              <p:pRg st="1" end="1"/>
                                            </p:txEl>
                                          </p:spTgt>
                                        </p:tgtEl>
                                        <p:attrNameLst>
                                          <p:attrName>style.visibility</p:attrName>
                                        </p:attrNameLst>
                                      </p:cBhvr>
                                      <p:to>
                                        <p:strVal val="visible"/>
                                      </p:to>
                                    </p:set>
                                    <p:animEffect transition="in" filter="wipe(left)">
                                      <p:cBhvr>
                                        <p:cTn id="7" dur="500"/>
                                        <p:tgtEl>
                                          <p:spTgt spid="6635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3555">
                                            <p:txEl>
                                              <p:pRg st="2" end="2"/>
                                            </p:txEl>
                                          </p:spTgt>
                                        </p:tgtEl>
                                        <p:attrNameLst>
                                          <p:attrName>style.visibility</p:attrName>
                                        </p:attrNameLst>
                                      </p:cBhvr>
                                      <p:to>
                                        <p:strVal val="visible"/>
                                      </p:to>
                                    </p:set>
                                    <p:animEffect transition="in" filter="wipe(left)">
                                      <p:cBhvr>
                                        <p:cTn id="12" dur="500"/>
                                        <p:tgtEl>
                                          <p:spTgt spid="66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3555" grpId="0" build="p" bldLvl="3"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4">
            <a:extLst>
              <a:ext uri="{FF2B5EF4-FFF2-40B4-BE49-F238E27FC236}">
                <a16:creationId xmlns:a16="http://schemas.microsoft.com/office/drawing/2014/main" id="{5AF64DEC-A7AC-4718-ADFE-96776E4BD6B5}"/>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722949" name="Rectangle 5">
            <a:extLst>
              <a:ext uri="{FF2B5EF4-FFF2-40B4-BE49-F238E27FC236}">
                <a16:creationId xmlns:a16="http://schemas.microsoft.com/office/drawing/2014/main" id="{6AB8344F-6459-48EC-83C5-F63B008F2727}"/>
              </a:ext>
            </a:extLst>
          </p:cNvPr>
          <p:cNvSpPr>
            <a:spLocks noGrp="1" noChangeArrowheads="1"/>
          </p:cNvSpPr>
          <p:nvPr>
            <p:ph type="body" idx="1"/>
          </p:nvPr>
        </p:nvSpPr>
        <p:spPr/>
        <p:txBody>
          <a:bodyPr/>
          <a:lstStyle/>
          <a:p>
            <a:pPr eaLnBrk="1" hangingPunct="1">
              <a:lnSpc>
                <a:spcPct val="90000"/>
              </a:lnSpc>
            </a:pPr>
            <a:r>
              <a:rPr lang="en-US" altLang="en-US">
                <a:ea typeface="ＭＳ Ｐゴシック" panose="020B0600070205080204" pitchFamily="34" charset="-128"/>
              </a:rPr>
              <a:t>Revenue Concepts</a:t>
            </a:r>
          </a:p>
          <a:p>
            <a:pPr lvl="1" eaLnBrk="1" hangingPunct="1">
              <a:lnSpc>
                <a:spcPct val="95000"/>
              </a:lnSpc>
              <a:buFontTx/>
              <a:buNone/>
            </a:pPr>
            <a:r>
              <a:rPr lang="en-US" altLang="en-US">
                <a:ea typeface="ＭＳ Ｐゴシック" panose="020B0600070205080204" pitchFamily="34" charset="-128"/>
              </a:rPr>
              <a:t>In perfect competition, market demand and market supply determine price.</a:t>
            </a:r>
          </a:p>
          <a:p>
            <a:pPr lvl="1" eaLnBrk="1" hangingPunct="1">
              <a:lnSpc>
                <a:spcPct val="95000"/>
              </a:lnSpc>
              <a:buFontTx/>
              <a:buNone/>
            </a:pPr>
            <a:r>
              <a:rPr lang="en-US" altLang="en-US">
                <a:ea typeface="ＭＳ Ｐゴシック" panose="020B0600070205080204" pitchFamily="34" charset="-128"/>
              </a:rPr>
              <a:t>A firm’s total revenue equals the market price multiplied by the quantity sold.</a:t>
            </a:r>
          </a:p>
          <a:p>
            <a:pPr lvl="1" eaLnBrk="1" hangingPunct="1">
              <a:lnSpc>
                <a:spcPct val="95000"/>
              </a:lnSpc>
              <a:buFontTx/>
              <a:buNone/>
            </a:pPr>
            <a:r>
              <a:rPr lang="en-US" altLang="en-US">
                <a:ea typeface="ＭＳ Ｐゴシック" panose="020B0600070205080204" pitchFamily="34" charset="-128"/>
              </a:rPr>
              <a:t>A firm’s </a:t>
            </a:r>
            <a:r>
              <a:rPr lang="en-US" altLang="en-US" sz="2600" b="1">
                <a:solidFill>
                  <a:srgbClr val="FF0000"/>
                </a:solidFill>
                <a:ea typeface="ＭＳ Ｐゴシック" panose="020B0600070205080204" pitchFamily="34" charset="-128"/>
              </a:rPr>
              <a:t>marginal revenue</a:t>
            </a:r>
            <a:r>
              <a:rPr lang="en-US" altLang="en-US">
                <a:ea typeface="ＭＳ Ｐゴシック" panose="020B0600070205080204" pitchFamily="34" charset="-128"/>
              </a:rPr>
              <a:t> is the change in total revenue that results from a one-unit increase in the quantity sold.</a:t>
            </a:r>
          </a:p>
          <a:p>
            <a:pPr lvl="1" eaLnBrk="1" hangingPunct="1">
              <a:lnSpc>
                <a:spcPct val="95000"/>
              </a:lnSpc>
              <a:buFontTx/>
              <a:buNone/>
            </a:pPr>
            <a:r>
              <a:rPr lang="en-US" altLang="en-US">
                <a:ea typeface="ＭＳ Ｐゴシック" panose="020B0600070205080204" pitchFamily="34" charset="-128"/>
              </a:rPr>
              <a:t>Figure 15.1 on the next slide illustrates the revenue concepts.</a:t>
            </a:r>
            <a:endParaRPr lang="en-CA" altLang="en-US">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2949">
                                            <p:txEl>
                                              <p:pRg st="1" end="1"/>
                                            </p:txEl>
                                          </p:spTgt>
                                        </p:tgtEl>
                                        <p:attrNameLst>
                                          <p:attrName>style.visibility</p:attrName>
                                        </p:attrNameLst>
                                      </p:cBhvr>
                                      <p:to>
                                        <p:strVal val="visible"/>
                                      </p:to>
                                    </p:set>
                                    <p:animEffect transition="in" filter="wipe(left)">
                                      <p:cBhvr>
                                        <p:cTn id="7" dur="500"/>
                                        <p:tgtEl>
                                          <p:spTgt spid="72294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22949">
                                            <p:txEl>
                                              <p:pRg st="2" end="2"/>
                                            </p:txEl>
                                          </p:spTgt>
                                        </p:tgtEl>
                                        <p:attrNameLst>
                                          <p:attrName>style.visibility</p:attrName>
                                        </p:attrNameLst>
                                      </p:cBhvr>
                                      <p:to>
                                        <p:strVal val="visible"/>
                                      </p:to>
                                    </p:set>
                                    <p:animEffect transition="in" filter="wipe(left)">
                                      <p:cBhvr>
                                        <p:cTn id="12" dur="500"/>
                                        <p:tgtEl>
                                          <p:spTgt spid="72294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22949">
                                            <p:txEl>
                                              <p:pRg st="3" end="3"/>
                                            </p:txEl>
                                          </p:spTgt>
                                        </p:tgtEl>
                                        <p:attrNameLst>
                                          <p:attrName>style.visibility</p:attrName>
                                        </p:attrNameLst>
                                      </p:cBhvr>
                                      <p:to>
                                        <p:strVal val="visible"/>
                                      </p:to>
                                    </p:set>
                                    <p:animEffect transition="in" filter="wipe(left)">
                                      <p:cBhvr>
                                        <p:cTn id="17" dur="500"/>
                                        <p:tgtEl>
                                          <p:spTgt spid="72294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22949">
                                            <p:txEl>
                                              <p:pRg st="4" end="4"/>
                                            </p:txEl>
                                          </p:spTgt>
                                        </p:tgtEl>
                                        <p:attrNameLst>
                                          <p:attrName>style.visibility</p:attrName>
                                        </p:attrNameLst>
                                      </p:cBhvr>
                                      <p:to>
                                        <p:strVal val="visible"/>
                                      </p:to>
                                    </p:set>
                                    <p:animEffect transition="in" filter="wipe(left)">
                                      <p:cBhvr>
                                        <p:cTn id="22" dur="500"/>
                                        <p:tgtEl>
                                          <p:spTgt spid="72294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2949" grpId="0" build="p" bldLvl="3"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2">
            <a:extLst>
              <a:ext uri="{FF2B5EF4-FFF2-40B4-BE49-F238E27FC236}">
                <a16:creationId xmlns:a16="http://schemas.microsoft.com/office/drawing/2014/main" id="{1BEED5EF-B3BE-4BAB-8C82-989B2C6220D2}"/>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21507" name="Picture 11" descr="fig1401a.gif">
            <a:extLst>
              <a:ext uri="{FF2B5EF4-FFF2-40B4-BE49-F238E27FC236}">
                <a16:creationId xmlns:a16="http://schemas.microsoft.com/office/drawing/2014/main" id="{FDE8E6FD-EA43-4D99-90B9-E0490AC6D6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1b.gif">
            <a:extLst>
              <a:ext uri="{FF2B5EF4-FFF2-40B4-BE49-F238E27FC236}">
                <a16:creationId xmlns:a16="http://schemas.microsoft.com/office/drawing/2014/main" id="{602AA1AE-840A-419D-9E46-239562A1AEF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8697" name="Rectangle 25">
            <a:extLst>
              <a:ext uri="{FF2B5EF4-FFF2-40B4-BE49-F238E27FC236}">
                <a16:creationId xmlns:a16="http://schemas.microsoft.com/office/drawing/2014/main" id="{DC2DC947-4D13-4D24-83E3-059C90EA9541}"/>
              </a:ext>
            </a:extLst>
          </p:cNvPr>
          <p:cNvSpPr>
            <a:spLocks noChangeArrowheads="1"/>
          </p:cNvSpPr>
          <p:nvPr/>
        </p:nvSpPr>
        <p:spPr bwMode="auto">
          <a:xfrm>
            <a:off x="609600" y="1752600"/>
            <a:ext cx="8001000" cy="8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Part (a) shows the market for syrup. The market price is $8 a can.</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68697"/>
                                        </p:tgtEl>
                                        <p:attrNameLst>
                                          <p:attrName>style.visibility</p:attrName>
                                        </p:attrNameLst>
                                      </p:cBhvr>
                                      <p:to>
                                        <p:strVal val="visible"/>
                                      </p:to>
                                    </p:set>
                                    <p:animEffect transition="in" filter="wipe(left)">
                                      <p:cBhvr>
                                        <p:cTn id="7" dur="500"/>
                                        <p:tgtEl>
                                          <p:spTgt spid="668697"/>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8697"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3554" name="Picture 7" descr="fig1401a.gif">
            <a:extLst>
              <a:ext uri="{FF2B5EF4-FFF2-40B4-BE49-F238E27FC236}">
                <a16:creationId xmlns:a16="http://schemas.microsoft.com/office/drawing/2014/main" id="{D25E7FA8-C35B-4FFB-A1F5-5E4ABC109C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01b.gif">
            <a:extLst>
              <a:ext uri="{FF2B5EF4-FFF2-40B4-BE49-F238E27FC236}">
                <a16:creationId xmlns:a16="http://schemas.microsoft.com/office/drawing/2014/main" id="{CAF0D980-0CA5-4B42-A210-A3FEDEC77BD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01c.gif">
            <a:extLst>
              <a:ext uri="{FF2B5EF4-FFF2-40B4-BE49-F238E27FC236}">
                <a16:creationId xmlns:a16="http://schemas.microsoft.com/office/drawing/2014/main" id="{C5AB3A6E-E6A0-49CC-A5C0-F0872CB27F3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1d.gif">
            <a:extLst>
              <a:ext uri="{FF2B5EF4-FFF2-40B4-BE49-F238E27FC236}">
                <a16:creationId xmlns:a16="http://schemas.microsoft.com/office/drawing/2014/main" id="{A78284E2-FD1A-414D-BA0A-E9A56FE92CD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401e.gif">
            <a:extLst>
              <a:ext uri="{FF2B5EF4-FFF2-40B4-BE49-F238E27FC236}">
                <a16:creationId xmlns:a16="http://schemas.microsoft.com/office/drawing/2014/main" id="{85AD6595-B679-4672-B21B-592A82C3CBE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1f.gif">
            <a:extLst>
              <a:ext uri="{FF2B5EF4-FFF2-40B4-BE49-F238E27FC236}">
                <a16:creationId xmlns:a16="http://schemas.microsoft.com/office/drawing/2014/main" id="{F0F60640-81D1-42A3-A915-53D67D7840F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31825" y="1600200"/>
            <a:ext cx="7693025"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left)">
                                      <p:cBhvr>
                                        <p:cTn id="17" dur="1000"/>
                                        <p:tgtEl>
                                          <p:spTgt spid="1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left)">
                                      <p:cBhvr>
                                        <p:cTn id="2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
            <a:extLst>
              <a:ext uri="{FF2B5EF4-FFF2-40B4-BE49-F238E27FC236}">
                <a16:creationId xmlns:a16="http://schemas.microsoft.com/office/drawing/2014/main" id="{57B8BF4E-49B0-434D-B95E-129840110BED}"/>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25603" name="Picture 11" descr="fig1401a.gif">
            <a:extLst>
              <a:ext uri="{FF2B5EF4-FFF2-40B4-BE49-F238E27FC236}">
                <a16:creationId xmlns:a16="http://schemas.microsoft.com/office/drawing/2014/main" id="{A3AE43D4-A908-47DF-9B9B-5D6575F609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12" descr="fig1401b.gif">
            <a:extLst>
              <a:ext uri="{FF2B5EF4-FFF2-40B4-BE49-F238E27FC236}">
                <a16:creationId xmlns:a16="http://schemas.microsoft.com/office/drawing/2014/main" id="{50AD5B82-7082-4F87-A2FC-EC9404C9B2D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1c.gif">
            <a:extLst>
              <a:ext uri="{FF2B5EF4-FFF2-40B4-BE49-F238E27FC236}">
                <a16:creationId xmlns:a16="http://schemas.microsoft.com/office/drawing/2014/main" id="{30E0DC71-C90B-488A-82F1-3B1B41A289E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1d.gif">
            <a:extLst>
              <a:ext uri="{FF2B5EF4-FFF2-40B4-BE49-F238E27FC236}">
                <a16:creationId xmlns:a16="http://schemas.microsoft.com/office/drawing/2014/main" id="{2307CAE2-08B5-49FC-B5C5-63FD9DECD50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3977" name="Rectangle 9">
            <a:extLst>
              <a:ext uri="{FF2B5EF4-FFF2-40B4-BE49-F238E27FC236}">
                <a16:creationId xmlns:a16="http://schemas.microsoft.com/office/drawing/2014/main" id="{70A3CE0F-A1B2-4CA8-9CE8-5957C2396559}"/>
              </a:ext>
            </a:extLst>
          </p:cNvPr>
          <p:cNvSpPr>
            <a:spLocks noChangeArrowheads="1"/>
          </p:cNvSpPr>
          <p:nvPr/>
        </p:nvSpPr>
        <p:spPr bwMode="auto">
          <a:xfrm>
            <a:off x="381000" y="1676400"/>
            <a:ext cx="8229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In part (b), the market price determines the demand curve for Dave’s syrup, which is also his marginal revenue curve.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23977"/>
                                        </p:tgtEl>
                                        <p:attrNameLst>
                                          <p:attrName>style.visibility</p:attrName>
                                        </p:attrNameLst>
                                      </p:cBhvr>
                                      <p:to>
                                        <p:strVal val="visible"/>
                                      </p:to>
                                    </p:set>
                                    <p:animEffect transition="in" filter="wipe(left)">
                                      <p:cBhvr>
                                        <p:cTn id="7" dur="500"/>
                                        <p:tgtEl>
                                          <p:spTgt spid="723977"/>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nodeType="afterGroup">
                            <p:stCondLst>
                              <p:cond delay="1000"/>
                            </p:stCondLst>
                            <p:childTnLst>
                              <p:par>
                                <p:cTn id="13" presetID="22" presetClass="entr" presetSubtype="8" fill="hold"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wipe(left)">
                                      <p:cBhvr>
                                        <p:cTn id="15"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3977"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
            <a:extLst>
              <a:ext uri="{FF2B5EF4-FFF2-40B4-BE49-F238E27FC236}">
                <a16:creationId xmlns:a16="http://schemas.microsoft.com/office/drawing/2014/main" id="{0DB3F362-A38F-4182-85F0-B21AC2035701}"/>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27651" name="Picture 11" descr="fig1401a.gif">
            <a:extLst>
              <a:ext uri="{FF2B5EF4-FFF2-40B4-BE49-F238E27FC236}">
                <a16:creationId xmlns:a16="http://schemas.microsoft.com/office/drawing/2014/main" id="{D625B82E-EE1B-47E6-99F4-AE99A56AA4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12" descr="fig1401b.gif">
            <a:extLst>
              <a:ext uri="{FF2B5EF4-FFF2-40B4-BE49-F238E27FC236}">
                <a16:creationId xmlns:a16="http://schemas.microsoft.com/office/drawing/2014/main" id="{2EFEDF17-1615-4C02-97AE-BC34934E889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13" descr="fig1401c.gif">
            <a:extLst>
              <a:ext uri="{FF2B5EF4-FFF2-40B4-BE49-F238E27FC236}">
                <a16:creationId xmlns:a16="http://schemas.microsoft.com/office/drawing/2014/main" id="{4A4DED7A-B374-4ABF-BF7D-6B9061B4AA4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4" descr="fig1401d.gif">
            <a:extLst>
              <a:ext uri="{FF2B5EF4-FFF2-40B4-BE49-F238E27FC236}">
                <a16:creationId xmlns:a16="http://schemas.microsoft.com/office/drawing/2014/main" id="{DD105993-E9E7-4099-AB8E-DEE0D9FE0FE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1e.gif">
            <a:extLst>
              <a:ext uri="{FF2B5EF4-FFF2-40B4-BE49-F238E27FC236}">
                <a16:creationId xmlns:a16="http://schemas.microsoft.com/office/drawing/2014/main" id="{F64E1713-0CB8-48C4-BE14-2EBCB2F042E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6025" name="Rectangle 9">
            <a:extLst>
              <a:ext uri="{FF2B5EF4-FFF2-40B4-BE49-F238E27FC236}">
                <a16:creationId xmlns:a16="http://schemas.microsoft.com/office/drawing/2014/main" id="{C51F0407-7EF6-4446-A4AD-E3D18BC24B01}"/>
              </a:ext>
            </a:extLst>
          </p:cNvPr>
          <p:cNvSpPr>
            <a:spLocks noChangeArrowheads="1"/>
          </p:cNvSpPr>
          <p:nvPr/>
        </p:nvSpPr>
        <p:spPr bwMode="auto">
          <a:xfrm>
            <a:off x="381000" y="1654175"/>
            <a:ext cx="82296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In part (c), if Dave sells 10 cans of syrup a day, his total revenue is $80 a day at point </a:t>
            </a:r>
            <a:r>
              <a:rPr lang="en-US" altLang="en-US" sz="2000" b="0" i="1">
                <a:solidFill>
                  <a:schemeClr val="tx1"/>
                </a:solidFill>
              </a:rPr>
              <a:t>A</a:t>
            </a:r>
            <a:r>
              <a:rPr lang="en-US" altLang="en-US" sz="2000" b="0">
                <a:solidFill>
                  <a:schemeClr val="tx1"/>
                </a:solidFill>
              </a:rPr>
              <a: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26025"/>
                                        </p:tgtEl>
                                        <p:attrNameLst>
                                          <p:attrName>style.visibility</p:attrName>
                                        </p:attrNameLst>
                                      </p:cBhvr>
                                      <p:to>
                                        <p:strVal val="visible"/>
                                      </p:to>
                                    </p:set>
                                    <p:animEffect transition="in" filter="wipe(left)">
                                      <p:cBhvr>
                                        <p:cTn id="7" dur="500"/>
                                        <p:tgtEl>
                                          <p:spTgt spid="726025"/>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6025"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
            <a:extLst>
              <a:ext uri="{FF2B5EF4-FFF2-40B4-BE49-F238E27FC236}">
                <a16:creationId xmlns:a16="http://schemas.microsoft.com/office/drawing/2014/main" id="{9537E24B-C59F-47EF-B020-35106C8149B9}"/>
              </a:ext>
            </a:extLst>
          </p:cNvPr>
          <p:cNvSpPr>
            <a:spLocks noChangeArrowheads="1"/>
          </p:cNvSpPr>
          <p:nvPr/>
        </p:nvSpPr>
        <p:spPr bwMode="auto">
          <a:xfrm>
            <a:off x="4495800" y="152400"/>
            <a:ext cx="3657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endParaRPr lang="en-US" altLang="en-US" sz="2000" b="0">
              <a:solidFill>
                <a:schemeClr val="tx1"/>
              </a:solidFill>
            </a:endParaRPr>
          </a:p>
        </p:txBody>
      </p:sp>
      <p:sp>
        <p:nvSpPr>
          <p:cNvPr id="29699" name="Rectangle 11">
            <a:extLst>
              <a:ext uri="{FF2B5EF4-FFF2-40B4-BE49-F238E27FC236}">
                <a16:creationId xmlns:a16="http://schemas.microsoft.com/office/drawing/2014/main" id="{DDD54DDC-6E65-42A6-95E5-E341CCE2F3FE}"/>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29700" name="Picture 11" descr="fig1401a.gif">
            <a:extLst>
              <a:ext uri="{FF2B5EF4-FFF2-40B4-BE49-F238E27FC236}">
                <a16:creationId xmlns:a16="http://schemas.microsoft.com/office/drawing/2014/main" id="{EAC0AED7-0955-486C-AFBD-E4A433A84C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2" descr="fig1401b.gif">
            <a:extLst>
              <a:ext uri="{FF2B5EF4-FFF2-40B4-BE49-F238E27FC236}">
                <a16:creationId xmlns:a16="http://schemas.microsoft.com/office/drawing/2014/main" id="{BC961C00-8C5B-4AE3-ACB5-6306B6CD400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13" descr="fig1401c.gif">
            <a:extLst>
              <a:ext uri="{FF2B5EF4-FFF2-40B4-BE49-F238E27FC236}">
                <a16:creationId xmlns:a16="http://schemas.microsoft.com/office/drawing/2014/main" id="{51B9367F-9975-44B3-BAC6-9D9CB6219C6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4" descr="fig1401d.gif">
            <a:extLst>
              <a:ext uri="{FF2B5EF4-FFF2-40B4-BE49-F238E27FC236}">
                <a16:creationId xmlns:a16="http://schemas.microsoft.com/office/drawing/2014/main" id="{1B4384B8-32EB-43BB-9DAC-DB04FFC5B2A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15" descr="fig1401e.gif">
            <a:extLst>
              <a:ext uri="{FF2B5EF4-FFF2-40B4-BE49-F238E27FC236}">
                <a16:creationId xmlns:a16="http://schemas.microsoft.com/office/drawing/2014/main" id="{E2360C77-8597-4CFE-B4BC-787EEEF9520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1f.gif">
            <a:extLst>
              <a:ext uri="{FF2B5EF4-FFF2-40B4-BE49-F238E27FC236}">
                <a16:creationId xmlns:a16="http://schemas.microsoft.com/office/drawing/2014/main" id="{543B2C32-1046-489E-A150-1ADE3A9B498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66800" y="2633663"/>
            <a:ext cx="6967538"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5001" name="Rectangle 9">
            <a:extLst>
              <a:ext uri="{FF2B5EF4-FFF2-40B4-BE49-F238E27FC236}">
                <a16:creationId xmlns:a16="http://schemas.microsoft.com/office/drawing/2014/main" id="{ABFDF005-5FD3-4869-A5B8-0CBE027A8208}"/>
              </a:ext>
            </a:extLst>
          </p:cNvPr>
          <p:cNvSpPr>
            <a:spLocks noChangeArrowheads="1"/>
          </p:cNvSpPr>
          <p:nvPr/>
        </p:nvSpPr>
        <p:spPr bwMode="auto">
          <a:xfrm>
            <a:off x="381000" y="1600200"/>
            <a:ext cx="8229600" cy="957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Dave’s total revenue curve is </a:t>
            </a:r>
            <a:r>
              <a:rPr lang="en-US" altLang="en-US" sz="2000" b="0" i="1">
                <a:solidFill>
                  <a:schemeClr val="tx1"/>
                </a:solidFill>
              </a:rPr>
              <a:t>TR</a:t>
            </a:r>
            <a:r>
              <a:rPr lang="en-US" altLang="en-US" sz="2000" b="0">
                <a:solidFill>
                  <a:schemeClr val="tx1"/>
                </a:solidFill>
              </a:rPr>
              <a:t>.</a:t>
            </a:r>
          </a:p>
          <a:p>
            <a:pPr eaLnBrk="1" hangingPunct="1">
              <a:spcBef>
                <a:spcPct val="0"/>
              </a:spcBef>
              <a:buClrTx/>
              <a:buFontTx/>
              <a:buNone/>
            </a:pPr>
            <a:endParaRPr lang="en-US" altLang="en-US" sz="2000" b="0">
              <a:solidFill>
                <a:schemeClr val="tx1"/>
              </a:solidFill>
            </a:endParaRPr>
          </a:p>
          <a:p>
            <a:pPr eaLnBrk="1" hangingPunct="1">
              <a:spcBef>
                <a:spcPct val="0"/>
              </a:spcBef>
              <a:buClrTx/>
              <a:buFontTx/>
              <a:buNone/>
            </a:pPr>
            <a:r>
              <a:rPr lang="en-US" altLang="en-US" sz="2000" b="0">
                <a:solidFill>
                  <a:schemeClr val="tx1"/>
                </a:solidFill>
              </a:rPr>
              <a:t>The table shows the calculations of </a:t>
            </a:r>
            <a:r>
              <a:rPr lang="en-US" altLang="en-US" sz="2000" b="0" i="1">
                <a:solidFill>
                  <a:schemeClr val="tx1"/>
                </a:solidFill>
              </a:rPr>
              <a:t>TR</a:t>
            </a:r>
            <a:r>
              <a:rPr lang="en-US" altLang="en-US" sz="2000" b="0">
                <a:solidFill>
                  <a:schemeClr val="tx1"/>
                </a:solidFill>
              </a:rPr>
              <a:t> and </a:t>
            </a:r>
            <a:r>
              <a:rPr lang="en-US" altLang="en-US" sz="2000" b="0" i="1">
                <a:solidFill>
                  <a:schemeClr val="tx1"/>
                </a:solidFill>
              </a:rPr>
              <a:t>MR</a:t>
            </a:r>
            <a:r>
              <a:rPr lang="en-US" altLang="en-US" sz="2000" b="0">
                <a:solidFill>
                  <a:schemeClr val="tx1"/>
                </a:solidFill>
              </a:rPr>
              <a:t>.</a:t>
            </a:r>
          </a:p>
          <a:p>
            <a:pPr eaLnBrk="1" hangingPunct="1">
              <a:spcBef>
                <a:spcPct val="0"/>
              </a:spcBef>
              <a:buClrTx/>
              <a:buFontTx/>
              <a:buNone/>
            </a:pPr>
            <a:endParaRPr lang="en-US" altLang="en-US" sz="2000" b="0">
              <a:solidFill>
                <a:schemeClr val="tx1"/>
              </a:solidFill>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5001">
                                            <p:txEl>
                                              <p:pRg st="0" end="0"/>
                                            </p:txEl>
                                          </p:spTgt>
                                        </p:tgtEl>
                                        <p:attrNameLst>
                                          <p:attrName>style.visibility</p:attrName>
                                        </p:attrNameLst>
                                      </p:cBhvr>
                                      <p:to>
                                        <p:strVal val="visible"/>
                                      </p:to>
                                    </p:set>
                                    <p:animEffect transition="in" filter="wipe(left)">
                                      <p:cBhvr>
                                        <p:cTn id="7" dur="500"/>
                                        <p:tgtEl>
                                          <p:spTgt spid="725001">
                                            <p:txEl>
                                              <p:pRg st="0" end="0"/>
                                            </p:txEl>
                                          </p:spTgt>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left)">
                                      <p:cBhvr>
                                        <p:cTn id="11" dur="1000"/>
                                        <p:tgtEl>
                                          <p:spTgt spid="17"/>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25001">
                                            <p:txEl>
                                              <p:pRg st="2" end="2"/>
                                            </p:txEl>
                                          </p:spTgt>
                                        </p:tgtEl>
                                        <p:attrNameLst>
                                          <p:attrName>style.visibility</p:attrName>
                                        </p:attrNameLst>
                                      </p:cBhvr>
                                      <p:to>
                                        <p:strVal val="visible"/>
                                      </p:to>
                                    </p:set>
                                    <p:animEffect transition="in" filter="wipe(left)">
                                      <p:cBhvr>
                                        <p:cTn id="16" dur="500"/>
                                        <p:tgtEl>
                                          <p:spTgt spid="72500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5001"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E717C9F5-7CDF-413F-96AF-97B7137DAF8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64581" name="Rectangle 5">
            <a:extLst>
              <a:ext uri="{FF2B5EF4-FFF2-40B4-BE49-F238E27FC236}">
                <a16:creationId xmlns:a16="http://schemas.microsoft.com/office/drawing/2014/main" id="{C037525F-6C04-45E3-9E34-66054E159A6B}"/>
              </a:ext>
            </a:extLst>
          </p:cNvPr>
          <p:cNvSpPr>
            <a:spLocks noGrp="1" noChangeArrowheads="1"/>
          </p:cNvSpPr>
          <p:nvPr>
            <p:ph type="body" idx="1"/>
          </p:nvPr>
        </p:nvSpPr>
        <p:spPr/>
        <p:txBody>
          <a:bodyPr/>
          <a:lstStyle/>
          <a:p>
            <a:pPr eaLnBrk="1" hangingPunct="1">
              <a:buFont typeface="Webdings" charset="0"/>
              <a:buChar char="&lt;"/>
              <a:defRPr/>
            </a:pPr>
            <a:r>
              <a:rPr lang="en-US">
                <a:cs typeface="+mn-cs"/>
              </a:rPr>
              <a:t>Profit-Maximizing Output</a:t>
            </a:r>
          </a:p>
          <a:p>
            <a:pPr lvl="1" eaLnBrk="1" hangingPunct="1">
              <a:buFontTx/>
              <a:buNone/>
              <a:defRPr/>
            </a:pPr>
            <a:r>
              <a:rPr lang="en-US"/>
              <a:t>As output increases, total revenue increases. </a:t>
            </a:r>
          </a:p>
          <a:p>
            <a:pPr lvl="1" eaLnBrk="1" hangingPunct="1">
              <a:buFontTx/>
              <a:buNone/>
              <a:defRPr/>
            </a:pPr>
            <a:r>
              <a:rPr lang="en-US"/>
              <a:t>But total cost also increases. </a:t>
            </a:r>
          </a:p>
          <a:p>
            <a:pPr lvl="1" eaLnBrk="1" hangingPunct="1">
              <a:buFontTx/>
              <a:buNone/>
              <a:defRPr/>
            </a:pPr>
            <a:r>
              <a:rPr lang="en-US"/>
              <a:t>Because of decreasing marginal returns, total cost eventually increases faster than total revenue. </a:t>
            </a:r>
          </a:p>
          <a:p>
            <a:pPr lvl="1" eaLnBrk="1" hangingPunct="1">
              <a:buFontTx/>
              <a:buNone/>
              <a:defRPr/>
            </a:pPr>
            <a:r>
              <a:rPr lang="en-US"/>
              <a:t>There is one output level that maximizes economic profit, and a perfectly competitive firm chooses this output level.</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4581">
                                            <p:txEl>
                                              <p:pRg st="1" end="1"/>
                                            </p:txEl>
                                          </p:spTgt>
                                        </p:tgtEl>
                                        <p:attrNameLst>
                                          <p:attrName>style.visibility</p:attrName>
                                        </p:attrNameLst>
                                      </p:cBhvr>
                                      <p:to>
                                        <p:strVal val="visible"/>
                                      </p:to>
                                    </p:set>
                                    <p:animEffect transition="in" filter="wipe(left)">
                                      <p:cBhvr>
                                        <p:cTn id="7" dur="500"/>
                                        <p:tgtEl>
                                          <p:spTgt spid="66458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4581">
                                            <p:txEl>
                                              <p:pRg st="2" end="2"/>
                                            </p:txEl>
                                          </p:spTgt>
                                        </p:tgtEl>
                                        <p:attrNameLst>
                                          <p:attrName>style.visibility</p:attrName>
                                        </p:attrNameLst>
                                      </p:cBhvr>
                                      <p:to>
                                        <p:strVal val="visible"/>
                                      </p:to>
                                    </p:set>
                                    <p:animEffect transition="in" filter="wipe(left)">
                                      <p:cBhvr>
                                        <p:cTn id="12" dur="500"/>
                                        <p:tgtEl>
                                          <p:spTgt spid="66458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64581">
                                            <p:txEl>
                                              <p:pRg st="3" end="3"/>
                                            </p:txEl>
                                          </p:spTgt>
                                        </p:tgtEl>
                                        <p:attrNameLst>
                                          <p:attrName>style.visibility</p:attrName>
                                        </p:attrNameLst>
                                      </p:cBhvr>
                                      <p:to>
                                        <p:strVal val="visible"/>
                                      </p:to>
                                    </p:set>
                                    <p:animEffect transition="in" filter="wipe(left)">
                                      <p:cBhvr>
                                        <p:cTn id="17" dur="500"/>
                                        <p:tgtEl>
                                          <p:spTgt spid="66458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64581">
                                            <p:txEl>
                                              <p:pRg st="4" end="4"/>
                                            </p:txEl>
                                          </p:spTgt>
                                        </p:tgtEl>
                                        <p:attrNameLst>
                                          <p:attrName>style.visibility</p:attrName>
                                        </p:attrNameLst>
                                      </p:cBhvr>
                                      <p:to>
                                        <p:strVal val="visible"/>
                                      </p:to>
                                    </p:set>
                                    <p:animEffect transition="in" filter="wipe(left)">
                                      <p:cBhvr>
                                        <p:cTn id="22" dur="500"/>
                                        <p:tgtEl>
                                          <p:spTgt spid="66458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4581" grpId="0" build="p" bldLvl="3"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61519895-79A3-4E21-A93F-26D26A043BF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65605" name="Rectangle 5">
            <a:extLst>
              <a:ext uri="{FF2B5EF4-FFF2-40B4-BE49-F238E27FC236}">
                <a16:creationId xmlns:a16="http://schemas.microsoft.com/office/drawing/2014/main" id="{AEB127D8-8524-40AA-AF30-D0F651572C38}"/>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One way to find the profit-maximizing output is to use a firm’s total revenue and total cost curves. </a:t>
            </a:r>
          </a:p>
          <a:p>
            <a:pPr lvl="1" eaLnBrk="1" hangingPunct="1">
              <a:buFontTx/>
              <a:buNone/>
            </a:pPr>
            <a:r>
              <a:rPr lang="en-US" altLang="en-US">
                <a:ea typeface="ＭＳ Ｐゴシック" panose="020B0600070205080204" pitchFamily="34" charset="-128"/>
              </a:rPr>
              <a:t>Profit is maximized at the output level at which total revenue exceeds total cost by the largest amount.</a:t>
            </a:r>
          </a:p>
          <a:p>
            <a:pPr lvl="1" eaLnBrk="1" hangingPunct="1">
              <a:buFontTx/>
              <a:buNone/>
            </a:pPr>
            <a:r>
              <a:rPr lang="en-US" altLang="en-US">
                <a:ea typeface="ＭＳ Ｐゴシック" panose="020B0600070205080204" pitchFamily="34" charset="-128"/>
              </a:rPr>
              <a:t>Figure 15.2 on the next slide illustrates this approach.</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65605">
                                            <p:txEl>
                                              <p:pRg st="1" end="1"/>
                                            </p:txEl>
                                          </p:spTgt>
                                        </p:tgtEl>
                                        <p:attrNameLst>
                                          <p:attrName>style.visibility</p:attrName>
                                        </p:attrNameLst>
                                      </p:cBhvr>
                                      <p:to>
                                        <p:strVal val="visible"/>
                                      </p:to>
                                    </p:set>
                                    <p:animEffect transition="in" filter="wipe(left)">
                                      <p:cBhvr>
                                        <p:cTn id="7" dur="500"/>
                                        <p:tgtEl>
                                          <p:spTgt spid="66560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5605">
                                            <p:txEl>
                                              <p:pRg st="2" end="2"/>
                                            </p:txEl>
                                          </p:spTgt>
                                        </p:tgtEl>
                                        <p:attrNameLst>
                                          <p:attrName>style.visibility</p:attrName>
                                        </p:attrNameLst>
                                      </p:cBhvr>
                                      <p:to>
                                        <p:strVal val="visible"/>
                                      </p:to>
                                    </p:set>
                                    <p:animEffect transition="in" filter="wipe(left)">
                                      <p:cBhvr>
                                        <p:cTn id="12" dur="500"/>
                                        <p:tgtEl>
                                          <p:spTgt spid="66560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05" grpId="0" build="p" bldLvl="3"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a:extLst>
              <a:ext uri="{FF2B5EF4-FFF2-40B4-BE49-F238E27FC236}">
                <a16:creationId xmlns:a16="http://schemas.microsoft.com/office/drawing/2014/main" id="{F129E6F6-D6C8-4850-9CC8-28ADD3D758E1}"/>
              </a:ext>
            </a:extLst>
          </p:cNvPr>
          <p:cNvSpPr>
            <a:spLocks noGrp="1" noChangeArrowheads="1"/>
          </p:cNvSpPr>
          <p:nvPr>
            <p:ph type="body" idx="1"/>
          </p:nvPr>
        </p:nvSpPr>
        <p:spPr>
          <a:xfrm>
            <a:off x="304800" y="1676400"/>
            <a:ext cx="2971800" cy="1676400"/>
          </a:xfrm>
        </p:spPr>
        <p:txBody>
          <a:bodyPr/>
          <a:lstStyle/>
          <a:p>
            <a:pPr marL="0" indent="0" eaLnBrk="1" hangingPunct="1">
              <a:spcBef>
                <a:spcPct val="0"/>
              </a:spcBef>
              <a:buClrTx/>
              <a:buFontTx/>
              <a:buNone/>
            </a:pPr>
            <a:r>
              <a:rPr lang="en-US" altLang="en-US" sz="2000" b="0">
                <a:solidFill>
                  <a:schemeClr val="tx1"/>
                </a:solidFill>
                <a:ea typeface="ＭＳ Ｐゴシック" panose="020B0600070205080204" pitchFamily="34" charset="-128"/>
              </a:rPr>
              <a:t>Total revenue increases as the quantity increases —shown by the </a:t>
            </a:r>
            <a:r>
              <a:rPr lang="en-US" altLang="en-US" sz="2000" b="0" i="1">
                <a:solidFill>
                  <a:schemeClr val="tx1"/>
                </a:solidFill>
                <a:ea typeface="ＭＳ Ｐゴシック" panose="020B0600070205080204" pitchFamily="34" charset="-128"/>
              </a:rPr>
              <a:t>TR</a:t>
            </a:r>
            <a:r>
              <a:rPr lang="en-US" altLang="en-US" sz="2000" b="0">
                <a:solidFill>
                  <a:schemeClr val="tx1"/>
                </a:solidFill>
                <a:ea typeface="ＭＳ Ｐゴシック" panose="020B0600070205080204" pitchFamily="34" charset="-128"/>
              </a:rPr>
              <a:t> curve.</a:t>
            </a:r>
            <a:endParaRPr lang="en-CA" altLang="en-US" sz="2000">
              <a:ea typeface="ＭＳ Ｐゴシック" panose="020B0600070205080204" pitchFamily="34" charset="-128"/>
            </a:endParaRPr>
          </a:p>
        </p:txBody>
      </p:sp>
      <p:sp>
        <p:nvSpPr>
          <p:cNvPr id="669719" name="Rectangle 23">
            <a:extLst>
              <a:ext uri="{FF2B5EF4-FFF2-40B4-BE49-F238E27FC236}">
                <a16:creationId xmlns:a16="http://schemas.microsoft.com/office/drawing/2014/main" id="{2D118FFD-85AC-4AF3-A02B-BF32D4CE7CE0}"/>
              </a:ext>
            </a:extLst>
          </p:cNvPr>
          <p:cNvSpPr>
            <a:spLocks noChangeArrowheads="1"/>
          </p:cNvSpPr>
          <p:nvPr/>
        </p:nvSpPr>
        <p:spPr bwMode="auto">
          <a:xfrm>
            <a:off x="304800" y="3200400"/>
            <a:ext cx="2446338"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Total cost increases as the quantity increases—shown by the </a:t>
            </a:r>
            <a:r>
              <a:rPr lang="en-US" altLang="en-US" sz="2000" b="0" i="1">
                <a:solidFill>
                  <a:schemeClr val="tx1"/>
                </a:solidFill>
              </a:rPr>
              <a:t>TC </a:t>
            </a:r>
            <a:r>
              <a:rPr lang="en-US" altLang="en-US" sz="2000" b="0">
                <a:solidFill>
                  <a:schemeClr val="tx1"/>
                </a:solidFill>
              </a:rPr>
              <a:t>curve.</a:t>
            </a:r>
            <a:endParaRPr lang="en-CA" altLang="en-US"/>
          </a:p>
        </p:txBody>
      </p:sp>
      <p:sp>
        <p:nvSpPr>
          <p:cNvPr id="669720" name="Rectangle 24">
            <a:extLst>
              <a:ext uri="{FF2B5EF4-FFF2-40B4-BE49-F238E27FC236}">
                <a16:creationId xmlns:a16="http://schemas.microsoft.com/office/drawing/2014/main" id="{FB583DDD-AAF5-4F67-91A1-AE1E189809B8}"/>
              </a:ext>
            </a:extLst>
          </p:cNvPr>
          <p:cNvSpPr>
            <a:spLocks noChangeArrowheads="1"/>
          </p:cNvSpPr>
          <p:nvPr/>
        </p:nvSpPr>
        <p:spPr bwMode="auto">
          <a:xfrm>
            <a:off x="304800" y="4648200"/>
            <a:ext cx="29718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As the quantity increases, economic profit (</a:t>
            </a:r>
            <a:r>
              <a:rPr lang="en-US" altLang="en-US" sz="2000" b="0" i="1">
                <a:solidFill>
                  <a:schemeClr val="tx1"/>
                </a:solidFill>
              </a:rPr>
              <a:t>TR</a:t>
            </a:r>
            <a:r>
              <a:rPr lang="en-US" altLang="en-US" sz="2000" b="0">
                <a:solidFill>
                  <a:schemeClr val="tx1"/>
                </a:solidFill>
              </a:rPr>
              <a:t> </a:t>
            </a:r>
            <a:r>
              <a:rPr lang="en-US" altLang="en-US" sz="2000" b="0">
                <a:solidFill>
                  <a:schemeClr val="tx1"/>
                </a:solidFill>
                <a:cs typeface="Arial" panose="020B0604020202020204" pitchFamily="34" charset="0"/>
              </a:rPr>
              <a:t>– </a:t>
            </a:r>
            <a:r>
              <a:rPr lang="en-US" altLang="en-US" sz="2000" b="0" i="1">
                <a:solidFill>
                  <a:schemeClr val="tx1"/>
                </a:solidFill>
                <a:cs typeface="Arial" panose="020B0604020202020204" pitchFamily="34" charset="0"/>
              </a:rPr>
              <a:t>TC)</a:t>
            </a:r>
            <a:r>
              <a:rPr lang="en-US" altLang="en-US" sz="2000" b="0">
                <a:solidFill>
                  <a:schemeClr val="tx1"/>
                </a:solidFill>
                <a:cs typeface="Arial" panose="020B0604020202020204" pitchFamily="34" charset="0"/>
              </a:rPr>
              <a:t> increases, reaches a maximum, and then decreases.</a:t>
            </a:r>
            <a:endParaRPr lang="en-CA" altLang="en-US">
              <a:cs typeface="Arial" panose="020B0604020202020204" pitchFamily="34" charset="0"/>
            </a:endParaRPr>
          </a:p>
        </p:txBody>
      </p:sp>
      <p:sp>
        <p:nvSpPr>
          <p:cNvPr id="35845" name="Rectangle 26">
            <a:extLst>
              <a:ext uri="{FF2B5EF4-FFF2-40B4-BE49-F238E27FC236}">
                <a16:creationId xmlns:a16="http://schemas.microsoft.com/office/drawing/2014/main" id="{3CDC935B-0BCE-4EBC-B645-BA2A7E468107}"/>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35846" name="Picture 15" descr="fig1402a.gif">
            <a:extLst>
              <a:ext uri="{FF2B5EF4-FFF2-40B4-BE49-F238E27FC236}">
                <a16:creationId xmlns:a16="http://schemas.microsoft.com/office/drawing/2014/main" id="{ACABDF1E-D84E-4996-9949-F374EF31A6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2b.gif">
            <a:extLst>
              <a:ext uri="{FF2B5EF4-FFF2-40B4-BE49-F238E27FC236}">
                <a16:creationId xmlns:a16="http://schemas.microsoft.com/office/drawing/2014/main" id="{17428FB7-3333-4AA7-A2DD-5021731686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02c.gif">
            <a:extLst>
              <a:ext uri="{FF2B5EF4-FFF2-40B4-BE49-F238E27FC236}">
                <a16:creationId xmlns:a16="http://schemas.microsoft.com/office/drawing/2014/main" id="{F6EC9A9A-B99A-43EE-B0FA-CE6828B0C6D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02d.gif">
            <a:extLst>
              <a:ext uri="{FF2B5EF4-FFF2-40B4-BE49-F238E27FC236}">
                <a16:creationId xmlns:a16="http://schemas.microsoft.com/office/drawing/2014/main" id="{45C4584B-263B-496E-9A60-3E4DBC53519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2e.gif">
            <a:extLst>
              <a:ext uri="{FF2B5EF4-FFF2-40B4-BE49-F238E27FC236}">
                <a16:creationId xmlns:a16="http://schemas.microsoft.com/office/drawing/2014/main" id="{0136530A-1C3F-497D-A4B8-63D582C7349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2f.gif">
            <a:extLst>
              <a:ext uri="{FF2B5EF4-FFF2-40B4-BE49-F238E27FC236}">
                <a16:creationId xmlns:a16="http://schemas.microsoft.com/office/drawing/2014/main" id="{809F3E7E-805A-4240-893F-AB1B2CEFCB0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1000"/>
                                        <p:tgtEl>
                                          <p:spTgt spid="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69719"/>
                                        </p:tgtEl>
                                        <p:attrNameLst>
                                          <p:attrName>style.visibility</p:attrName>
                                        </p:attrNameLst>
                                      </p:cBhvr>
                                      <p:to>
                                        <p:strVal val="visible"/>
                                      </p:to>
                                    </p:set>
                                    <p:animEffect transition="in" filter="wipe(left)">
                                      <p:cBhvr>
                                        <p:cTn id="12" dur="500"/>
                                        <p:tgtEl>
                                          <p:spTgt spid="669719"/>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wipe(left)">
                                      <p:cBhvr>
                                        <p:cTn id="16" dur="1000"/>
                                        <p:tgtEl>
                                          <p:spTgt spid="1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69720"/>
                                        </p:tgtEl>
                                        <p:attrNameLst>
                                          <p:attrName>style.visibility</p:attrName>
                                        </p:attrNameLst>
                                      </p:cBhvr>
                                      <p:to>
                                        <p:strVal val="visible"/>
                                      </p:to>
                                    </p:set>
                                    <p:animEffect transition="in" filter="wipe(left)">
                                      <p:cBhvr>
                                        <p:cTn id="21" dur="500"/>
                                        <p:tgtEl>
                                          <p:spTgt spid="669720"/>
                                        </p:tgtEl>
                                      </p:cBhvr>
                                    </p:animEffect>
                                  </p:childTnLst>
                                </p:cTn>
                              </p:par>
                            </p:childTnLst>
                          </p:cTn>
                        </p:par>
                        <p:par>
                          <p:cTn id="22" fill="hold" nodeType="afterGroup">
                            <p:stCondLst>
                              <p:cond delay="500"/>
                            </p:stCondLst>
                            <p:childTnLst>
                              <p:par>
                                <p:cTn id="23" presetID="22" presetClass="entr" presetSubtype="8" fill="hold" nodeType="after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wipe(left)">
                                      <p:cBhvr>
                                        <p:cTn id="25" dur="1000"/>
                                        <p:tgtEl>
                                          <p:spTgt spid="19"/>
                                        </p:tgtEl>
                                      </p:cBhvr>
                                    </p:animEffect>
                                  </p:childTnLst>
                                </p:cTn>
                              </p:par>
                            </p:childTnLst>
                          </p:cTn>
                        </p:par>
                        <p:par>
                          <p:cTn id="26" fill="hold" nodeType="afterGroup">
                            <p:stCondLst>
                              <p:cond delay="1500"/>
                            </p:stCondLst>
                            <p:childTnLst>
                              <p:par>
                                <p:cTn id="27" presetID="10" presetClass="entr" presetSubtype="0" fill="hold" nodeType="after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par>
                          <p:cTn id="30" fill="hold" nodeType="afterGroup">
                            <p:stCondLst>
                              <p:cond delay="2000"/>
                            </p:stCondLst>
                            <p:childTnLst>
                              <p:par>
                                <p:cTn id="31" presetID="10" presetClass="entr" presetSubtype="0" fill="hold" nodeType="afterEffect">
                                  <p:stCondLst>
                                    <p:cond delay="0"/>
                                  </p:stCondLst>
                                  <p:childTnLst>
                                    <p:set>
                                      <p:cBhvr>
                                        <p:cTn id="32" dur="1" fill="hold">
                                          <p:stCondLst>
                                            <p:cond delay="0"/>
                                          </p:stCondLst>
                                        </p:cTn>
                                        <p:tgtEl>
                                          <p:spTgt spid="21"/>
                                        </p:tgtEl>
                                        <p:attrNameLst>
                                          <p:attrName>style.visibility</p:attrName>
                                        </p:attrNameLst>
                                      </p:cBhvr>
                                      <p:to>
                                        <p:strVal val="visible"/>
                                      </p:to>
                                    </p:set>
                                    <p:animEffect transition="in" filter="fade">
                                      <p:cBhvr>
                                        <p:cTn id="3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9719" grpId="0" autoUpdateAnimBg="0"/>
      <p:bldP spid="669720"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7890" name="Picture 9" descr="fig1402a.gif">
            <a:extLst>
              <a:ext uri="{FF2B5EF4-FFF2-40B4-BE49-F238E27FC236}">
                <a16:creationId xmlns:a16="http://schemas.microsoft.com/office/drawing/2014/main" id="{5921D98F-089E-4464-9627-EA75DF40C5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2b.gif">
            <a:extLst>
              <a:ext uri="{FF2B5EF4-FFF2-40B4-BE49-F238E27FC236}">
                <a16:creationId xmlns:a16="http://schemas.microsoft.com/office/drawing/2014/main" id="{5A0994CE-E38E-4E52-B4E0-6040240D83B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402c.gif">
            <a:extLst>
              <a:ext uri="{FF2B5EF4-FFF2-40B4-BE49-F238E27FC236}">
                <a16:creationId xmlns:a16="http://schemas.microsoft.com/office/drawing/2014/main" id="{AC8AE80F-ABCF-435D-9621-84F38769B79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2d.gif">
            <a:extLst>
              <a:ext uri="{FF2B5EF4-FFF2-40B4-BE49-F238E27FC236}">
                <a16:creationId xmlns:a16="http://schemas.microsoft.com/office/drawing/2014/main" id="{D0C05694-DA0E-47E4-BA95-4E7C16F1B45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2e.gif">
            <a:extLst>
              <a:ext uri="{FF2B5EF4-FFF2-40B4-BE49-F238E27FC236}">
                <a16:creationId xmlns:a16="http://schemas.microsoft.com/office/drawing/2014/main" id="{B7A5E749-9B2A-4091-A7DF-5C29C1263C5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2f.gif">
            <a:extLst>
              <a:ext uri="{FF2B5EF4-FFF2-40B4-BE49-F238E27FC236}">
                <a16:creationId xmlns:a16="http://schemas.microsoft.com/office/drawing/2014/main" id="{80304F9E-C92E-4812-8745-3FCE14E9620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2g.gif">
            <a:extLst>
              <a:ext uri="{FF2B5EF4-FFF2-40B4-BE49-F238E27FC236}">
                <a16:creationId xmlns:a16="http://schemas.microsoft.com/office/drawing/2014/main" id="{F7ECF54A-039A-45CB-A6BE-D4E1F2915AED}"/>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2h.gif">
            <a:extLst>
              <a:ext uri="{FF2B5EF4-FFF2-40B4-BE49-F238E27FC236}">
                <a16:creationId xmlns:a16="http://schemas.microsoft.com/office/drawing/2014/main" id="{EAD23C53-5F75-4D9C-AE82-3DDA8EF7DBBE}"/>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371600" y="152400"/>
            <a:ext cx="6675438" cy="616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10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left)">
                                      <p:cBhvr>
                                        <p:cTn id="12" dur="10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ipe(left)">
                                      <p:cBhvr>
                                        <p:cTn id="17" dur="1000"/>
                                        <p:tgtEl>
                                          <p:spTgt spid="1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4"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down)">
                                      <p:cBhvr>
                                        <p:cTn id="32" dur="1000"/>
                                        <p:tgtEl>
                                          <p:spTgt spid="1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14">
            <a:extLst>
              <a:ext uri="{FF2B5EF4-FFF2-40B4-BE49-F238E27FC236}">
                <a16:creationId xmlns:a16="http://schemas.microsoft.com/office/drawing/2014/main" id="{BC55ADE8-A623-4B6C-B94B-C4ED0B74AF44}"/>
              </a:ext>
            </a:extLst>
          </p:cNvPr>
          <p:cNvSpPr>
            <a:spLocks noGrp="1" noChangeArrowheads="1"/>
          </p:cNvSpPr>
          <p:nvPr>
            <p:ph type="body" idx="1"/>
          </p:nvPr>
        </p:nvSpPr>
        <p:spPr>
          <a:xfrm>
            <a:off x="304800" y="1676400"/>
            <a:ext cx="2446338" cy="1143000"/>
          </a:xfrm>
        </p:spPr>
        <p:txBody>
          <a:bodyPr/>
          <a:lstStyle/>
          <a:p>
            <a:pPr marL="0" indent="0" eaLnBrk="1" hangingPunct="1">
              <a:spcBef>
                <a:spcPct val="0"/>
              </a:spcBef>
              <a:buClrTx/>
              <a:buFontTx/>
              <a:buNone/>
              <a:defRPr/>
            </a:pPr>
            <a:r>
              <a:rPr lang="en-US" sz="2000" b="0">
                <a:solidFill>
                  <a:schemeClr val="tx1"/>
                </a:solidFill>
                <a:cs typeface="+mn-cs"/>
              </a:rPr>
              <a:t>At low output levels, the firm incurs an economic loss.</a:t>
            </a:r>
            <a:endParaRPr lang="en-CA" sz="2000">
              <a:cs typeface="+mn-cs"/>
            </a:endParaRPr>
          </a:p>
        </p:txBody>
      </p:sp>
      <p:sp>
        <p:nvSpPr>
          <p:cNvPr id="727055" name="Rectangle 15">
            <a:extLst>
              <a:ext uri="{FF2B5EF4-FFF2-40B4-BE49-F238E27FC236}">
                <a16:creationId xmlns:a16="http://schemas.microsoft.com/office/drawing/2014/main" id="{255CFEB0-878F-4B17-81C7-0451D664AE4C}"/>
              </a:ext>
            </a:extLst>
          </p:cNvPr>
          <p:cNvSpPr>
            <a:spLocks noChangeArrowheads="1"/>
          </p:cNvSpPr>
          <p:nvPr/>
        </p:nvSpPr>
        <p:spPr bwMode="auto">
          <a:xfrm>
            <a:off x="304800" y="2743200"/>
            <a:ext cx="2446338"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When total revenue exceeds total cost, the firm earns an economic profit.</a:t>
            </a:r>
            <a:endParaRPr lang="en-CA" altLang="en-US"/>
          </a:p>
        </p:txBody>
      </p:sp>
      <p:sp>
        <p:nvSpPr>
          <p:cNvPr id="727056" name="Rectangle 16">
            <a:extLst>
              <a:ext uri="{FF2B5EF4-FFF2-40B4-BE49-F238E27FC236}">
                <a16:creationId xmlns:a16="http://schemas.microsoft.com/office/drawing/2014/main" id="{6F954869-C78F-49B9-8743-BD43D083A0F1}"/>
              </a:ext>
            </a:extLst>
          </p:cNvPr>
          <p:cNvSpPr>
            <a:spLocks noChangeArrowheads="1"/>
          </p:cNvSpPr>
          <p:nvPr/>
        </p:nvSpPr>
        <p:spPr bwMode="auto">
          <a:xfrm>
            <a:off x="304800" y="4191000"/>
            <a:ext cx="2446338" cy="211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000" b="0">
                <a:solidFill>
                  <a:schemeClr val="tx1"/>
                </a:solidFill>
              </a:rPr>
              <a:t>Profit is maximized when the gap between total revenue and total cost is the largest, at 10 cans per day.</a:t>
            </a:r>
            <a:endParaRPr lang="en-CA" altLang="en-US"/>
          </a:p>
        </p:txBody>
      </p:sp>
      <p:sp>
        <p:nvSpPr>
          <p:cNvPr id="39941" name="Rectangle 18">
            <a:extLst>
              <a:ext uri="{FF2B5EF4-FFF2-40B4-BE49-F238E27FC236}">
                <a16:creationId xmlns:a16="http://schemas.microsoft.com/office/drawing/2014/main" id="{9B248B4E-6122-4BA5-93B7-E98C061AE20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39942" name="Picture 15" descr="fig1402a.gif">
            <a:extLst>
              <a:ext uri="{FF2B5EF4-FFF2-40B4-BE49-F238E27FC236}">
                <a16:creationId xmlns:a16="http://schemas.microsoft.com/office/drawing/2014/main" id="{BD9868A4-28DF-4F1E-9DD1-28466D64B7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16" descr="fig1402b.gif">
            <a:extLst>
              <a:ext uri="{FF2B5EF4-FFF2-40B4-BE49-F238E27FC236}">
                <a16:creationId xmlns:a16="http://schemas.microsoft.com/office/drawing/2014/main" id="{F217EE14-44FE-46E7-B292-14531D37D5A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17" descr="fig1402c.gif">
            <a:extLst>
              <a:ext uri="{FF2B5EF4-FFF2-40B4-BE49-F238E27FC236}">
                <a16:creationId xmlns:a16="http://schemas.microsoft.com/office/drawing/2014/main" id="{98599F05-C9CB-4DA3-BF0D-7A3A1625AEA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5" name="Picture 18" descr="fig1402d.gif">
            <a:extLst>
              <a:ext uri="{FF2B5EF4-FFF2-40B4-BE49-F238E27FC236}">
                <a16:creationId xmlns:a16="http://schemas.microsoft.com/office/drawing/2014/main" id="{E9B891F2-30E7-40DC-BFAE-9300723E37C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2e.gif">
            <a:extLst>
              <a:ext uri="{FF2B5EF4-FFF2-40B4-BE49-F238E27FC236}">
                <a16:creationId xmlns:a16="http://schemas.microsoft.com/office/drawing/2014/main" id="{97314703-DD4B-4F9E-8DE6-6DE4F05F4BF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2f.gif">
            <a:extLst>
              <a:ext uri="{FF2B5EF4-FFF2-40B4-BE49-F238E27FC236}">
                <a16:creationId xmlns:a16="http://schemas.microsoft.com/office/drawing/2014/main" id="{2CDE6069-695B-4648-8FFA-74158AF8BEB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fig1402g.gif">
            <a:extLst>
              <a:ext uri="{FF2B5EF4-FFF2-40B4-BE49-F238E27FC236}">
                <a16:creationId xmlns:a16="http://schemas.microsoft.com/office/drawing/2014/main" id="{28C0923F-742E-494A-9FCD-D35D85EF2EDF}"/>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ig1402h.gif">
            <a:extLst>
              <a:ext uri="{FF2B5EF4-FFF2-40B4-BE49-F238E27FC236}">
                <a16:creationId xmlns:a16="http://schemas.microsoft.com/office/drawing/2014/main" id="{39D8E011-1520-4FDA-855D-44D296045E10}"/>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505200" y="1630363"/>
            <a:ext cx="5403850" cy="498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27055">
                                            <p:txEl>
                                              <p:pRg st="0" end="0"/>
                                            </p:txEl>
                                          </p:spTgt>
                                        </p:tgtEl>
                                        <p:attrNameLst>
                                          <p:attrName>style.visibility</p:attrName>
                                        </p:attrNameLst>
                                      </p:cBhvr>
                                      <p:to>
                                        <p:strVal val="visible"/>
                                      </p:to>
                                    </p:set>
                                    <p:animEffect transition="in" filter="wipe(left)">
                                      <p:cBhvr>
                                        <p:cTn id="12" dur="500"/>
                                        <p:tgtEl>
                                          <p:spTgt spid="727055">
                                            <p:txEl>
                                              <p:pRg st="0" end="0"/>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fade">
                                      <p:cBhvr>
                                        <p:cTn id="16" dur="500"/>
                                        <p:tgtEl>
                                          <p:spTgt spid="2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727056">
                                            <p:txEl>
                                              <p:pRg st="0" end="0"/>
                                            </p:txEl>
                                          </p:spTgt>
                                        </p:tgtEl>
                                        <p:attrNameLst>
                                          <p:attrName>style.visibility</p:attrName>
                                        </p:attrNameLst>
                                      </p:cBhvr>
                                      <p:to>
                                        <p:strVal val="visible"/>
                                      </p:to>
                                    </p:set>
                                    <p:animEffect transition="in" filter="wipe(left)">
                                      <p:cBhvr>
                                        <p:cTn id="21" dur="500"/>
                                        <p:tgtEl>
                                          <p:spTgt spid="727056">
                                            <p:txEl>
                                              <p:pRg st="0" end="0"/>
                                            </p:txEl>
                                          </p:spTgt>
                                        </p:tgtEl>
                                      </p:cBhvr>
                                    </p:animEffect>
                                  </p:childTnLst>
                                </p:cTn>
                              </p:par>
                            </p:childTnLst>
                          </p:cTn>
                        </p:par>
                        <p:par>
                          <p:cTn id="22" fill="hold" nodeType="afterGroup">
                            <p:stCondLst>
                              <p:cond delay="500"/>
                            </p:stCondLst>
                            <p:childTnLst>
                              <p:par>
                                <p:cTn id="23" presetID="22" presetClass="entr" presetSubtype="4" fill="hold" nodeType="after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down)">
                                      <p:cBhvr>
                                        <p:cTn id="25" dur="1000"/>
                                        <p:tgtEl>
                                          <p:spTgt spid="22"/>
                                        </p:tgtEl>
                                      </p:cBhvr>
                                    </p:animEffect>
                                  </p:childTnLst>
                                </p:cTn>
                              </p:par>
                            </p:childTnLst>
                          </p:cTn>
                        </p:par>
                        <p:par>
                          <p:cTn id="26" fill="hold" nodeType="afterGroup">
                            <p:stCondLst>
                              <p:cond delay="1500"/>
                            </p:stCondLst>
                            <p:childTnLst>
                              <p:par>
                                <p:cTn id="27" presetID="10" presetClass="entr" presetSubtype="0" fill="hold" nodeType="afterEffect">
                                  <p:stCondLst>
                                    <p:cond delay="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5" grpId="0" build="p" bldLvl="5" autoUpdateAnimBg="0"/>
      <p:bldP spid="727056" grpId="0" build="p" bldLvl="5"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4">
            <a:extLst>
              <a:ext uri="{FF2B5EF4-FFF2-40B4-BE49-F238E27FC236}">
                <a16:creationId xmlns:a16="http://schemas.microsoft.com/office/drawing/2014/main" id="{F0B01547-0A4B-4C0F-AC4A-B038B7D7928B}"/>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1749" name="Rectangle 5">
            <a:extLst>
              <a:ext uri="{FF2B5EF4-FFF2-40B4-BE49-F238E27FC236}">
                <a16:creationId xmlns:a16="http://schemas.microsoft.com/office/drawing/2014/main" id="{C1267203-336B-48D6-B723-7D7BDC842C4F}"/>
              </a:ext>
            </a:extLst>
          </p:cNvPr>
          <p:cNvSpPr>
            <a:spLocks noGrp="1" noChangeArrowheads="1"/>
          </p:cNvSpPr>
          <p:nvPr>
            <p:ph type="body" idx="1"/>
          </p:nvPr>
        </p:nvSpPr>
        <p:spPr/>
        <p:txBody>
          <a:bodyPr/>
          <a:lstStyle/>
          <a:p>
            <a:pPr eaLnBrk="1" hangingPunct="1">
              <a:buFont typeface="Webdings" charset="0"/>
              <a:buChar char="&lt;"/>
              <a:defRPr/>
            </a:pPr>
            <a:r>
              <a:rPr lang="en-US">
                <a:cs typeface="+mn-cs"/>
              </a:rPr>
              <a:t>Marginal Analysis and the Supply Decision</a:t>
            </a:r>
          </a:p>
          <a:p>
            <a:pPr lvl="1" eaLnBrk="1" hangingPunct="1">
              <a:buFontTx/>
              <a:buNone/>
              <a:defRPr/>
            </a:pPr>
            <a:r>
              <a:rPr lang="en-US"/>
              <a:t>Marginal analysis compares marginal revenue, </a:t>
            </a:r>
            <a:r>
              <a:rPr lang="en-US" i="1"/>
              <a:t>MR</a:t>
            </a:r>
            <a:r>
              <a:rPr lang="en-US"/>
              <a:t>, with marginal cost, </a:t>
            </a:r>
            <a:r>
              <a:rPr lang="en-US" i="1"/>
              <a:t>MC</a:t>
            </a:r>
            <a:r>
              <a:rPr lang="en-US"/>
              <a:t>. </a:t>
            </a:r>
          </a:p>
          <a:p>
            <a:pPr lvl="1" eaLnBrk="1" hangingPunct="1">
              <a:buFontTx/>
              <a:buNone/>
              <a:defRPr/>
            </a:pPr>
            <a:r>
              <a:rPr lang="en-US"/>
              <a:t>As output increases, marginal revenue remains constant but marginal cost increases.</a:t>
            </a:r>
          </a:p>
          <a:p>
            <a:pPr lvl="1" eaLnBrk="1" hangingPunct="1">
              <a:buFontTx/>
              <a:buNone/>
              <a:defRPr/>
            </a:pPr>
            <a:r>
              <a:rPr lang="en-US"/>
              <a:t>If marginal revenue exceeds marginal cost (if </a:t>
            </a:r>
            <a:r>
              <a:rPr lang="en-US" i="1"/>
              <a:t>MR</a:t>
            </a:r>
            <a:r>
              <a:rPr lang="en-US"/>
              <a:t> &gt; </a:t>
            </a:r>
            <a:r>
              <a:rPr lang="en-US" i="1"/>
              <a:t>MC</a:t>
            </a:r>
            <a:r>
              <a:rPr lang="en-US"/>
              <a:t>), the extra revenue from selling one more unit exceeds the extra cost incurred to produce it.</a:t>
            </a:r>
          </a:p>
          <a:p>
            <a:pPr lvl="1" eaLnBrk="1" hangingPunct="1">
              <a:buFontTx/>
              <a:buNone/>
              <a:defRPr/>
            </a:pPr>
            <a:r>
              <a:rPr lang="en-US"/>
              <a:t>Economic profit increases if output increases.</a:t>
            </a:r>
            <a:endParaRPr lang="en-CA"/>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1749">
                                            <p:txEl>
                                              <p:pRg st="1" end="1"/>
                                            </p:txEl>
                                          </p:spTgt>
                                        </p:tgtEl>
                                        <p:attrNameLst>
                                          <p:attrName>style.visibility</p:attrName>
                                        </p:attrNameLst>
                                      </p:cBhvr>
                                      <p:to>
                                        <p:strVal val="visible"/>
                                      </p:to>
                                    </p:set>
                                    <p:animEffect transition="in" filter="wipe(left)">
                                      <p:cBhvr>
                                        <p:cTn id="7" dur="500"/>
                                        <p:tgtEl>
                                          <p:spTgt spid="67174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1749">
                                            <p:txEl>
                                              <p:pRg st="2" end="2"/>
                                            </p:txEl>
                                          </p:spTgt>
                                        </p:tgtEl>
                                        <p:attrNameLst>
                                          <p:attrName>style.visibility</p:attrName>
                                        </p:attrNameLst>
                                      </p:cBhvr>
                                      <p:to>
                                        <p:strVal val="visible"/>
                                      </p:to>
                                    </p:set>
                                    <p:animEffect transition="in" filter="wipe(left)">
                                      <p:cBhvr>
                                        <p:cTn id="12" dur="500"/>
                                        <p:tgtEl>
                                          <p:spTgt spid="67174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1749">
                                            <p:txEl>
                                              <p:pRg st="3" end="3"/>
                                            </p:txEl>
                                          </p:spTgt>
                                        </p:tgtEl>
                                        <p:attrNameLst>
                                          <p:attrName>style.visibility</p:attrName>
                                        </p:attrNameLst>
                                      </p:cBhvr>
                                      <p:to>
                                        <p:strVal val="visible"/>
                                      </p:to>
                                    </p:set>
                                    <p:animEffect transition="in" filter="wipe(left)">
                                      <p:cBhvr>
                                        <p:cTn id="17" dur="500"/>
                                        <p:tgtEl>
                                          <p:spTgt spid="67174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71749">
                                            <p:txEl>
                                              <p:pRg st="4" end="4"/>
                                            </p:txEl>
                                          </p:spTgt>
                                        </p:tgtEl>
                                        <p:attrNameLst>
                                          <p:attrName>style.visibility</p:attrName>
                                        </p:attrNameLst>
                                      </p:cBhvr>
                                      <p:to>
                                        <p:strVal val="visible"/>
                                      </p:to>
                                    </p:set>
                                    <p:animEffect transition="in" filter="wipe(left)">
                                      <p:cBhvr>
                                        <p:cTn id="22" dur="500"/>
                                        <p:tgtEl>
                                          <p:spTgt spid="67174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1749"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AB6DB0F-BE59-4DE5-A8E7-A0CFAF21B3C2}"/>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2771" name="Rectangle 3">
            <a:extLst>
              <a:ext uri="{FF2B5EF4-FFF2-40B4-BE49-F238E27FC236}">
                <a16:creationId xmlns:a16="http://schemas.microsoft.com/office/drawing/2014/main" id="{6469981B-B85F-459A-99DD-AE87AA0DD82C}"/>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If marginal revenue is less than marginal cost (if </a:t>
            </a:r>
            <a:r>
              <a:rPr lang="en-US" altLang="en-US" i="1">
                <a:ea typeface="ＭＳ Ｐゴシック" panose="020B0600070205080204" pitchFamily="34" charset="-128"/>
              </a:rPr>
              <a:t>MR</a:t>
            </a:r>
            <a:r>
              <a:rPr lang="en-US" altLang="en-US">
                <a:ea typeface="ＭＳ Ｐゴシック" panose="020B0600070205080204" pitchFamily="34" charset="-128"/>
              </a:rPr>
              <a:t> &lt; </a:t>
            </a:r>
            <a:r>
              <a:rPr lang="en-US" altLang="en-US" i="1">
                <a:ea typeface="ＭＳ Ｐゴシック" panose="020B0600070205080204" pitchFamily="34" charset="-128"/>
              </a:rPr>
              <a:t>MC</a:t>
            </a:r>
            <a:r>
              <a:rPr lang="en-US" altLang="en-US">
                <a:ea typeface="ＭＳ Ｐゴシック" panose="020B0600070205080204" pitchFamily="34" charset="-128"/>
              </a:rPr>
              <a:t>), the extra revenue from selling one more unit is less than the extra cost incurred to produce it.</a:t>
            </a:r>
          </a:p>
          <a:p>
            <a:pPr lvl="1" eaLnBrk="1" hangingPunct="1">
              <a:buFontTx/>
              <a:buNone/>
            </a:pPr>
            <a:r>
              <a:rPr lang="en-US" altLang="en-US">
                <a:ea typeface="ＭＳ Ｐゴシック" panose="020B0600070205080204" pitchFamily="34" charset="-128"/>
              </a:rPr>
              <a:t> Economic profit increases if output </a:t>
            </a:r>
            <a:r>
              <a:rPr lang="en-US" altLang="en-US" i="1">
                <a:ea typeface="ＭＳ Ｐゴシック" panose="020B0600070205080204" pitchFamily="34" charset="-128"/>
              </a:rPr>
              <a:t>decreases</a:t>
            </a:r>
            <a:r>
              <a:rPr lang="en-US" altLang="en-US">
                <a:ea typeface="ＭＳ Ｐゴシック" panose="020B0600070205080204" pitchFamily="34" charset="-128"/>
              </a:rPr>
              <a:t>.</a:t>
            </a:r>
          </a:p>
          <a:p>
            <a:pPr lvl="1" eaLnBrk="1" hangingPunct="1">
              <a:buFontTx/>
              <a:buNone/>
            </a:pPr>
            <a:r>
              <a:rPr lang="en-US" altLang="en-US">
                <a:ea typeface="ＭＳ Ｐゴシック" panose="020B0600070205080204" pitchFamily="34" charset="-128"/>
              </a:rPr>
              <a:t>If marginal revenue equals marginal cost (if </a:t>
            </a:r>
            <a:r>
              <a:rPr lang="en-US" altLang="en-US" i="1">
                <a:ea typeface="ＭＳ Ｐゴシック" panose="020B0600070205080204" pitchFamily="34" charset="-128"/>
              </a:rPr>
              <a:t>MR</a:t>
            </a:r>
            <a:r>
              <a:rPr lang="en-US" altLang="en-US">
                <a:ea typeface="ＭＳ Ｐゴシック" panose="020B0600070205080204" pitchFamily="34" charset="-128"/>
              </a:rPr>
              <a:t> = </a:t>
            </a:r>
            <a:r>
              <a:rPr lang="en-US" altLang="en-US" i="1">
                <a:ea typeface="ＭＳ Ｐゴシック" panose="020B0600070205080204" pitchFamily="34" charset="-128"/>
              </a:rPr>
              <a:t>MC</a:t>
            </a:r>
            <a:r>
              <a:rPr lang="en-US" altLang="en-US">
                <a:ea typeface="ＭＳ Ｐゴシック" panose="020B0600070205080204" pitchFamily="34" charset="-128"/>
              </a:rPr>
              <a:t>), the extra revenue from selling one more unit is equal to the extra cost incurred to produce it.</a:t>
            </a:r>
          </a:p>
          <a:p>
            <a:pPr lvl="1" eaLnBrk="1" hangingPunct="1">
              <a:buFontTx/>
              <a:buNone/>
            </a:pPr>
            <a:r>
              <a:rPr lang="en-US" altLang="en-US">
                <a:ea typeface="ＭＳ Ｐゴシック" panose="020B0600070205080204" pitchFamily="34" charset="-128"/>
              </a:rPr>
              <a:t>Economic profit </a:t>
            </a:r>
            <a:r>
              <a:rPr lang="en-US" altLang="en-US" i="1">
                <a:ea typeface="ＭＳ Ｐゴシック" panose="020B0600070205080204" pitchFamily="34" charset="-128"/>
              </a:rPr>
              <a:t>decreases</a:t>
            </a:r>
            <a:r>
              <a:rPr lang="en-US" altLang="en-US">
                <a:ea typeface="ＭＳ Ｐゴシック" panose="020B0600070205080204" pitchFamily="34" charset="-128"/>
              </a:rPr>
              <a:t> if output </a:t>
            </a:r>
            <a:r>
              <a:rPr lang="en-US" altLang="en-US" i="1">
                <a:ea typeface="ＭＳ Ｐゴシック" panose="020B0600070205080204" pitchFamily="34" charset="-128"/>
              </a:rPr>
              <a:t>increases</a:t>
            </a:r>
            <a:r>
              <a:rPr lang="en-US" altLang="en-US">
                <a:ea typeface="ＭＳ Ｐゴシック" panose="020B0600070205080204" pitchFamily="34" charset="-128"/>
              </a:rPr>
              <a:t> or </a:t>
            </a:r>
            <a:r>
              <a:rPr lang="en-US" altLang="en-US" i="1">
                <a:ea typeface="ＭＳ Ｐゴシック" panose="020B0600070205080204" pitchFamily="34" charset="-128"/>
              </a:rPr>
              <a:t>decreases</a:t>
            </a:r>
            <a:r>
              <a:rPr lang="en-US" altLang="en-US">
                <a:ea typeface="ＭＳ Ｐゴシック" panose="020B0600070205080204" pitchFamily="34" charset="-128"/>
              </a:rPr>
              <a:t>, so economic profit is maximized.</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2771">
                                            <p:txEl>
                                              <p:pRg st="1" end="1"/>
                                            </p:txEl>
                                          </p:spTgt>
                                        </p:tgtEl>
                                        <p:attrNameLst>
                                          <p:attrName>style.visibility</p:attrName>
                                        </p:attrNameLst>
                                      </p:cBhvr>
                                      <p:to>
                                        <p:strVal val="visible"/>
                                      </p:to>
                                    </p:set>
                                    <p:animEffect transition="in" filter="wipe(left)">
                                      <p:cBhvr>
                                        <p:cTn id="7" dur="500"/>
                                        <p:tgtEl>
                                          <p:spTgt spid="67277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2771">
                                            <p:txEl>
                                              <p:pRg st="2" end="2"/>
                                            </p:txEl>
                                          </p:spTgt>
                                        </p:tgtEl>
                                        <p:attrNameLst>
                                          <p:attrName>style.visibility</p:attrName>
                                        </p:attrNameLst>
                                      </p:cBhvr>
                                      <p:to>
                                        <p:strVal val="visible"/>
                                      </p:to>
                                    </p:set>
                                    <p:animEffect transition="in" filter="wipe(left)">
                                      <p:cBhvr>
                                        <p:cTn id="12" dur="500"/>
                                        <p:tgtEl>
                                          <p:spTgt spid="67277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2771">
                                            <p:txEl>
                                              <p:pRg st="3" end="3"/>
                                            </p:txEl>
                                          </p:spTgt>
                                        </p:tgtEl>
                                        <p:attrNameLst>
                                          <p:attrName>style.visibility</p:attrName>
                                        </p:attrNameLst>
                                      </p:cBhvr>
                                      <p:to>
                                        <p:strVal val="visible"/>
                                      </p:to>
                                    </p:set>
                                    <p:animEffect transition="in" filter="wipe(left)">
                                      <p:cBhvr>
                                        <p:cTn id="17" dur="500"/>
                                        <p:tgtEl>
                                          <p:spTgt spid="6727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2771" grpId="0" build="p" bldLvl="3"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a:extLst>
              <a:ext uri="{FF2B5EF4-FFF2-40B4-BE49-F238E27FC236}">
                <a16:creationId xmlns:a16="http://schemas.microsoft.com/office/drawing/2014/main" id="{0327C348-D485-4CE9-A67B-A0EDA7913285}"/>
              </a:ext>
            </a:extLst>
          </p:cNvPr>
          <p:cNvSpPr>
            <a:spLocks noChangeArrowheads="1"/>
          </p:cNvSpPr>
          <p:nvPr/>
        </p:nvSpPr>
        <p:spPr bwMode="auto">
          <a:xfrm>
            <a:off x="381000" y="1600200"/>
            <a:ext cx="6781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Figure 15.3 shows the profit-maximizing output.</a:t>
            </a:r>
          </a:p>
        </p:txBody>
      </p:sp>
      <p:sp>
        <p:nvSpPr>
          <p:cNvPr id="800772" name="Rectangle 4">
            <a:extLst>
              <a:ext uri="{FF2B5EF4-FFF2-40B4-BE49-F238E27FC236}">
                <a16:creationId xmlns:a16="http://schemas.microsoft.com/office/drawing/2014/main" id="{FB9A374D-70B0-45F4-AEA0-3219173D86B8}"/>
              </a:ext>
            </a:extLst>
          </p:cNvPr>
          <p:cNvSpPr>
            <a:spLocks noChangeArrowheads="1"/>
          </p:cNvSpPr>
          <p:nvPr/>
        </p:nvSpPr>
        <p:spPr bwMode="auto">
          <a:xfrm>
            <a:off x="381000" y="2133600"/>
            <a:ext cx="8305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Marginal revenue is a constant $8 per can.</a:t>
            </a:r>
          </a:p>
        </p:txBody>
      </p:sp>
      <p:sp>
        <p:nvSpPr>
          <p:cNvPr id="46084" name="Rectangle 7">
            <a:extLst>
              <a:ext uri="{FF2B5EF4-FFF2-40B4-BE49-F238E27FC236}">
                <a16:creationId xmlns:a16="http://schemas.microsoft.com/office/drawing/2014/main" id="{077CE6BD-ADCB-44F0-9EEB-1C36ABCD5CB4}"/>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46085" name="Picture 6" descr="fig1503a.gif">
            <a:extLst>
              <a:ext uri="{FF2B5EF4-FFF2-40B4-BE49-F238E27FC236}">
                <a16:creationId xmlns:a16="http://schemas.microsoft.com/office/drawing/2014/main" id="{123AD9DD-CCB4-4287-8057-BB83E0F22D8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503b.gif">
            <a:extLst>
              <a:ext uri="{FF2B5EF4-FFF2-40B4-BE49-F238E27FC236}">
                <a16:creationId xmlns:a16="http://schemas.microsoft.com/office/drawing/2014/main" id="{BAE8CEA5-E799-4639-802D-8C37BCE933D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00772"/>
                                        </p:tgtEl>
                                        <p:attrNameLst>
                                          <p:attrName>style.visibility</p:attrName>
                                        </p:attrNameLst>
                                      </p:cBhvr>
                                      <p:to>
                                        <p:strVal val="visible"/>
                                      </p:to>
                                    </p:set>
                                    <p:animEffect transition="in" filter="wipe(left)">
                                      <p:cBhvr>
                                        <p:cTn id="7" dur="500"/>
                                        <p:tgtEl>
                                          <p:spTgt spid="8007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0772"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8130" name="Picture 7" descr="fig1503a.gif">
            <a:extLst>
              <a:ext uri="{FF2B5EF4-FFF2-40B4-BE49-F238E27FC236}">
                <a16:creationId xmlns:a16="http://schemas.microsoft.com/office/drawing/2014/main" id="{C4A32A1D-0A95-40DE-B171-BFED7F051E6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503b.gif">
            <a:extLst>
              <a:ext uri="{FF2B5EF4-FFF2-40B4-BE49-F238E27FC236}">
                <a16:creationId xmlns:a16="http://schemas.microsoft.com/office/drawing/2014/main" id="{F64B1FEA-E0D7-4366-8077-29DF9CFC98F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503c.gif">
            <a:extLst>
              <a:ext uri="{FF2B5EF4-FFF2-40B4-BE49-F238E27FC236}">
                <a16:creationId xmlns:a16="http://schemas.microsoft.com/office/drawing/2014/main" id="{5A337373-715E-4B77-8C7B-2E64F670095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503d.gif">
            <a:extLst>
              <a:ext uri="{FF2B5EF4-FFF2-40B4-BE49-F238E27FC236}">
                <a16:creationId xmlns:a16="http://schemas.microsoft.com/office/drawing/2014/main" id="{D71E303B-8DF5-44A7-B8EE-AA927D820AE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503e.gif">
            <a:extLst>
              <a:ext uri="{FF2B5EF4-FFF2-40B4-BE49-F238E27FC236}">
                <a16:creationId xmlns:a16="http://schemas.microsoft.com/office/drawing/2014/main" id="{8E35B19F-7FB3-4B79-97D5-851789E4372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503f.gif">
            <a:extLst>
              <a:ext uri="{FF2B5EF4-FFF2-40B4-BE49-F238E27FC236}">
                <a16:creationId xmlns:a16="http://schemas.microsoft.com/office/drawing/2014/main" id="{BE7D9FAA-D312-442C-B891-4E32F2A7485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1438" y="1752600"/>
            <a:ext cx="8991600"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1000"/>
                                        <p:tgtEl>
                                          <p:spTgt spid="1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a:extLst>
              <a:ext uri="{FF2B5EF4-FFF2-40B4-BE49-F238E27FC236}">
                <a16:creationId xmlns:a16="http://schemas.microsoft.com/office/drawing/2014/main" id="{8D92ABAD-24C2-42A8-917A-E44F6E3F0E29}"/>
              </a:ext>
            </a:extLst>
          </p:cNvPr>
          <p:cNvSpPr>
            <a:spLocks noChangeArrowheads="1"/>
          </p:cNvSpPr>
          <p:nvPr/>
        </p:nvSpPr>
        <p:spPr bwMode="auto">
          <a:xfrm>
            <a:off x="381000" y="1752600"/>
            <a:ext cx="8305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Marginal cost decreases at low outputs but then increases.</a:t>
            </a:r>
          </a:p>
        </p:txBody>
      </p:sp>
      <p:sp>
        <p:nvSpPr>
          <p:cNvPr id="50179" name="Rectangle 8">
            <a:extLst>
              <a:ext uri="{FF2B5EF4-FFF2-40B4-BE49-F238E27FC236}">
                <a16:creationId xmlns:a16="http://schemas.microsoft.com/office/drawing/2014/main" id="{F24EBAA0-61C7-473D-91B8-F6CB84127D5A}"/>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50180" name="Picture 6" descr="fig1503a.gif">
            <a:extLst>
              <a:ext uri="{FF2B5EF4-FFF2-40B4-BE49-F238E27FC236}">
                <a16:creationId xmlns:a16="http://schemas.microsoft.com/office/drawing/2014/main" id="{C40A62B8-F841-4514-8721-C4D744C55F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1" name="Picture 7" descr="fig1503b.gif">
            <a:extLst>
              <a:ext uri="{FF2B5EF4-FFF2-40B4-BE49-F238E27FC236}">
                <a16:creationId xmlns:a16="http://schemas.microsoft.com/office/drawing/2014/main" id="{54957E92-1EB4-49AA-BAFF-C2D02D58B3E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503c.gif">
            <a:extLst>
              <a:ext uri="{FF2B5EF4-FFF2-40B4-BE49-F238E27FC236}">
                <a16:creationId xmlns:a16="http://schemas.microsoft.com/office/drawing/2014/main" id="{4EFBE645-8D70-4D27-ADC3-2BD845E4946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4">
            <a:extLst>
              <a:ext uri="{FF2B5EF4-FFF2-40B4-BE49-F238E27FC236}">
                <a16:creationId xmlns:a16="http://schemas.microsoft.com/office/drawing/2014/main" id="{5990E9A3-C008-4567-9AFB-B65E77318E8F}"/>
              </a:ext>
            </a:extLst>
          </p:cNvPr>
          <p:cNvSpPr>
            <a:spLocks noChangeArrowheads="1"/>
          </p:cNvSpPr>
          <p:nvPr/>
        </p:nvSpPr>
        <p:spPr bwMode="auto">
          <a:xfrm>
            <a:off x="381000" y="1752600"/>
            <a:ext cx="8305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0005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defTabSz="4000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40005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40005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40005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40005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40005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40005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40005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1.</a:t>
            </a:r>
            <a:r>
              <a:rPr lang="en-US" altLang="en-US" sz="2400" b="0">
                <a:solidFill>
                  <a:schemeClr val="tx1"/>
                </a:solidFill>
              </a:rPr>
              <a:t> Profit is maximized when marginal revenue equals 	marginal cost at 10 cans a day.</a:t>
            </a:r>
          </a:p>
        </p:txBody>
      </p:sp>
      <p:sp>
        <p:nvSpPr>
          <p:cNvPr id="52227" name="Rectangle 9">
            <a:extLst>
              <a:ext uri="{FF2B5EF4-FFF2-40B4-BE49-F238E27FC236}">
                <a16:creationId xmlns:a16="http://schemas.microsoft.com/office/drawing/2014/main" id="{5370F7A5-35F8-4DB3-A537-366E01BE8B0A}"/>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52228" name="Picture 7" descr="fig1503a.gif">
            <a:extLst>
              <a:ext uri="{FF2B5EF4-FFF2-40B4-BE49-F238E27FC236}">
                <a16:creationId xmlns:a16="http://schemas.microsoft.com/office/drawing/2014/main" id="{E54C6C98-D56A-4759-AB19-038BC22037F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9" name="Picture 8" descr="fig1503b.gif">
            <a:extLst>
              <a:ext uri="{FF2B5EF4-FFF2-40B4-BE49-F238E27FC236}">
                <a16:creationId xmlns:a16="http://schemas.microsoft.com/office/drawing/2014/main" id="{35C8840D-FCBB-4B76-B027-CC59501EB5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0" name="Picture 9" descr="fig1503c.gif">
            <a:extLst>
              <a:ext uri="{FF2B5EF4-FFF2-40B4-BE49-F238E27FC236}">
                <a16:creationId xmlns:a16="http://schemas.microsoft.com/office/drawing/2014/main" id="{944158E5-371E-429D-8DC0-2D57A7BCF7C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503d.gif">
            <a:extLst>
              <a:ext uri="{FF2B5EF4-FFF2-40B4-BE49-F238E27FC236}">
                <a16:creationId xmlns:a16="http://schemas.microsoft.com/office/drawing/2014/main" id="{2404278C-2A39-49C5-8426-02E0F12C8B1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3">
            <a:extLst>
              <a:ext uri="{FF2B5EF4-FFF2-40B4-BE49-F238E27FC236}">
                <a16:creationId xmlns:a16="http://schemas.microsoft.com/office/drawing/2014/main" id="{009A747A-C46E-454A-A1CA-C299BB793F75}"/>
              </a:ext>
            </a:extLst>
          </p:cNvPr>
          <p:cNvSpPr>
            <a:spLocks noChangeArrowheads="1"/>
          </p:cNvSpPr>
          <p:nvPr/>
        </p:nvSpPr>
        <p:spPr bwMode="auto">
          <a:xfrm>
            <a:off x="381000" y="1676400"/>
            <a:ext cx="861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34290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defTabSz="34290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3429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3429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3429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2.</a:t>
            </a:r>
            <a:r>
              <a:rPr lang="en-US" altLang="en-US" sz="2400" b="0">
                <a:solidFill>
                  <a:schemeClr val="tx1"/>
                </a:solidFill>
              </a:rPr>
              <a:t> If output increases from 9 to 10 cans a day, marginal cost 	($7) is below marginal revenue ($8), so profit increases.</a:t>
            </a:r>
          </a:p>
        </p:txBody>
      </p:sp>
      <p:sp>
        <p:nvSpPr>
          <p:cNvPr id="54275" name="Rectangle 10">
            <a:extLst>
              <a:ext uri="{FF2B5EF4-FFF2-40B4-BE49-F238E27FC236}">
                <a16:creationId xmlns:a16="http://schemas.microsoft.com/office/drawing/2014/main" id="{6A8D4D09-546A-4FE9-B9CE-CAE6470F85ED}"/>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54276" name="Picture 8" descr="fig1503a.gif">
            <a:extLst>
              <a:ext uri="{FF2B5EF4-FFF2-40B4-BE49-F238E27FC236}">
                <a16:creationId xmlns:a16="http://schemas.microsoft.com/office/drawing/2014/main" id="{0219620B-F0B9-4A57-88EF-55BE832F86E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Picture 9" descr="fig1503b.gif">
            <a:extLst>
              <a:ext uri="{FF2B5EF4-FFF2-40B4-BE49-F238E27FC236}">
                <a16:creationId xmlns:a16="http://schemas.microsoft.com/office/drawing/2014/main" id="{2C88FD74-684C-4D7C-A3B3-EFAE2CB624B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8" name="Picture 10" descr="fig1503c.gif">
            <a:extLst>
              <a:ext uri="{FF2B5EF4-FFF2-40B4-BE49-F238E27FC236}">
                <a16:creationId xmlns:a16="http://schemas.microsoft.com/office/drawing/2014/main" id="{A42A8F35-C1F8-4CFE-BC0A-F2EEA28FAB0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9" name="Picture 11" descr="fig1503d.gif">
            <a:extLst>
              <a:ext uri="{FF2B5EF4-FFF2-40B4-BE49-F238E27FC236}">
                <a16:creationId xmlns:a16="http://schemas.microsoft.com/office/drawing/2014/main" id="{A3922E5C-720B-4FAD-886D-C174139B6C6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503e.gif">
            <a:extLst>
              <a:ext uri="{FF2B5EF4-FFF2-40B4-BE49-F238E27FC236}">
                <a16:creationId xmlns:a16="http://schemas.microsoft.com/office/drawing/2014/main" id="{C6E13150-4743-459E-89D6-4AEA354CE69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a:extLst>
              <a:ext uri="{FF2B5EF4-FFF2-40B4-BE49-F238E27FC236}">
                <a16:creationId xmlns:a16="http://schemas.microsoft.com/office/drawing/2014/main" id="{2F1F8CDD-A1DA-4DB3-9AD2-444C569A30FE}"/>
              </a:ext>
            </a:extLst>
          </p:cNvPr>
          <p:cNvSpPr>
            <a:spLocks noChangeArrowheads="1"/>
          </p:cNvSpPr>
          <p:nvPr/>
        </p:nvSpPr>
        <p:spPr bwMode="auto">
          <a:xfrm>
            <a:off x="381000" y="1676400"/>
            <a:ext cx="8686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34290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defTabSz="34290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3429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3429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3429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3429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3.</a:t>
            </a:r>
            <a:r>
              <a:rPr lang="en-US" altLang="en-US" sz="2400" b="0">
                <a:solidFill>
                  <a:schemeClr val="tx1"/>
                </a:solidFill>
              </a:rPr>
              <a:t> If output increases from 10 to 11 cans a day, marginal cost 	($9) exceeds marginal revenue ($8), so profit decreases.</a:t>
            </a:r>
          </a:p>
        </p:txBody>
      </p:sp>
      <p:sp>
        <p:nvSpPr>
          <p:cNvPr id="56323" name="Rectangle 11">
            <a:extLst>
              <a:ext uri="{FF2B5EF4-FFF2-40B4-BE49-F238E27FC236}">
                <a16:creationId xmlns:a16="http://schemas.microsoft.com/office/drawing/2014/main" id="{BFB556D8-4EED-41B1-B7B3-2A1BE2FEE626}"/>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p>
        </p:txBody>
      </p:sp>
      <p:pic>
        <p:nvPicPr>
          <p:cNvPr id="56324" name="Picture 9" descr="fig1503a.gif">
            <a:extLst>
              <a:ext uri="{FF2B5EF4-FFF2-40B4-BE49-F238E27FC236}">
                <a16:creationId xmlns:a16="http://schemas.microsoft.com/office/drawing/2014/main" id="{F1F16F8D-A85A-4092-B591-1F71FC94D8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5" name="Picture 10" descr="fig1503b.gif">
            <a:extLst>
              <a:ext uri="{FF2B5EF4-FFF2-40B4-BE49-F238E27FC236}">
                <a16:creationId xmlns:a16="http://schemas.microsoft.com/office/drawing/2014/main" id="{B56202F5-3D9C-4732-A09E-2142ECB4B97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6" name="Picture 11" descr="fig1503c.gif">
            <a:extLst>
              <a:ext uri="{FF2B5EF4-FFF2-40B4-BE49-F238E27FC236}">
                <a16:creationId xmlns:a16="http://schemas.microsoft.com/office/drawing/2014/main" id="{6F6B1011-15D5-46F5-B7A0-ADBDE2C3A05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7" name="Picture 12" descr="fig1503d.gif">
            <a:extLst>
              <a:ext uri="{FF2B5EF4-FFF2-40B4-BE49-F238E27FC236}">
                <a16:creationId xmlns:a16="http://schemas.microsoft.com/office/drawing/2014/main" id="{8FA1E568-DC42-4110-9E26-0C47A989CCD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8" name="Picture 13" descr="fig1503e.gif">
            <a:extLst>
              <a:ext uri="{FF2B5EF4-FFF2-40B4-BE49-F238E27FC236}">
                <a16:creationId xmlns:a16="http://schemas.microsoft.com/office/drawing/2014/main" id="{AE394FFE-1949-4B9C-A72D-96F6044AAF1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503f.gif">
            <a:extLst>
              <a:ext uri="{FF2B5EF4-FFF2-40B4-BE49-F238E27FC236}">
                <a16:creationId xmlns:a16="http://schemas.microsoft.com/office/drawing/2014/main" id="{0AA96D45-2D7A-41D5-A600-C5F24D3BFF6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0" y="2895600"/>
            <a:ext cx="7642225"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F88BDBC1-4DF8-4594-BC05-E184F031E2A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6867" name="Rectangle 3">
            <a:extLst>
              <a:ext uri="{FF2B5EF4-FFF2-40B4-BE49-F238E27FC236}">
                <a16:creationId xmlns:a16="http://schemas.microsoft.com/office/drawing/2014/main" id="{A8922C43-88AD-4B68-849C-B8790C0E2D32}"/>
              </a:ext>
            </a:extLst>
          </p:cNvPr>
          <p:cNvSpPr>
            <a:spLocks noGrp="1" noChangeArrowheads="1"/>
          </p:cNvSpPr>
          <p:nvPr>
            <p:ph type="body" idx="1"/>
          </p:nvPr>
        </p:nvSpPr>
        <p:spPr/>
        <p:txBody>
          <a:bodyPr/>
          <a:lstStyle/>
          <a:p>
            <a:pPr eaLnBrk="1" hangingPunct="1">
              <a:buFont typeface="Webdings" charset="0"/>
              <a:buChar char="&lt;"/>
              <a:defRPr/>
            </a:pPr>
            <a:r>
              <a:rPr lang="en-US">
                <a:cs typeface="+mn-cs"/>
              </a:rPr>
              <a:t>Temporary Shutdown Decisions</a:t>
            </a:r>
          </a:p>
          <a:p>
            <a:pPr lvl="1" eaLnBrk="1" hangingPunct="1">
              <a:buFontTx/>
              <a:buNone/>
              <a:defRPr/>
            </a:pPr>
            <a:r>
              <a:rPr lang="en-US"/>
              <a:t>If a firm is incurring an economic loss that it believes is temporary, it will remain in the market, and it might produce some output or temporarily shut down.</a:t>
            </a:r>
            <a:endParaRPr lang="en-CA"/>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6867">
                                            <p:txEl>
                                              <p:pRg st="1" end="1"/>
                                            </p:txEl>
                                          </p:spTgt>
                                        </p:tgtEl>
                                        <p:attrNameLst>
                                          <p:attrName>style.visibility</p:attrName>
                                        </p:attrNameLst>
                                      </p:cBhvr>
                                      <p:to>
                                        <p:strVal val="visible"/>
                                      </p:to>
                                    </p:set>
                                    <p:animEffect transition="in" filter="wipe(left)">
                                      <p:cBhvr>
                                        <p:cTn id="7" dur="500"/>
                                        <p:tgtEl>
                                          <p:spTgt spid="6768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6867" grpId="0" build="p" bldLvl="3"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16CFE82-1C58-47EA-ABE1-6AC9D99CADD2}"/>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7891" name="Rectangle 3">
            <a:extLst>
              <a:ext uri="{FF2B5EF4-FFF2-40B4-BE49-F238E27FC236}">
                <a16:creationId xmlns:a16="http://schemas.microsoft.com/office/drawing/2014/main" id="{ABEEBFF3-E352-4A17-9FDE-542C2D4DF823}"/>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If the firm shuts down temporarily, it incurs an economic loss equal to total fixed cost. </a:t>
            </a:r>
          </a:p>
          <a:p>
            <a:pPr lvl="1" eaLnBrk="1" hangingPunct="1">
              <a:buFontTx/>
              <a:buNone/>
            </a:pPr>
            <a:r>
              <a:rPr lang="en-US" altLang="en-US">
                <a:ea typeface="ＭＳ Ｐゴシック" panose="020B0600070205080204" pitchFamily="34" charset="-128"/>
              </a:rPr>
              <a:t>If the firm produces some output, it incurs an economic loss equal to total fixed cost plus</a:t>
            </a:r>
            <a:r>
              <a:rPr lang="en-US" altLang="en-US">
                <a:latin typeface="Palatino-Roman" charset="0"/>
                <a:ea typeface="ＭＳ Ｐゴシック" panose="020B0600070205080204" pitchFamily="34" charset="-128"/>
              </a:rPr>
              <a:t> </a:t>
            </a:r>
            <a:r>
              <a:rPr lang="en-US" altLang="en-US">
                <a:ea typeface="ＭＳ Ｐゴシック" panose="020B0600070205080204" pitchFamily="34" charset="-128"/>
              </a:rPr>
              <a:t>total variable cost minus</a:t>
            </a:r>
            <a:r>
              <a:rPr lang="en-US" altLang="en-US">
                <a:latin typeface="Palatino-Roman" charset="0"/>
                <a:ea typeface="ＭＳ Ｐゴシック" panose="020B0600070205080204" pitchFamily="34" charset="-128"/>
              </a:rPr>
              <a:t> </a:t>
            </a:r>
            <a:r>
              <a:rPr lang="en-US" altLang="en-US">
                <a:ea typeface="ＭＳ Ｐゴシック" panose="020B0600070205080204" pitchFamily="34" charset="-128"/>
              </a:rPr>
              <a:t>total revenue. </a:t>
            </a:r>
          </a:p>
          <a:p>
            <a:pPr lvl="1" eaLnBrk="1" hangingPunct="1">
              <a:buFontTx/>
              <a:buNone/>
            </a:pPr>
            <a:r>
              <a:rPr lang="en-US" altLang="en-US">
                <a:ea typeface="ＭＳ Ｐゴシック" panose="020B0600070205080204" pitchFamily="34" charset="-128"/>
              </a:rPr>
              <a:t>If total revenue exceeds total variable cost, the firm’s economic loss is less than total fixed cost. So it pays the firm to produce and incur an economic loss.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7891">
                                            <p:txEl>
                                              <p:pRg st="1" end="1"/>
                                            </p:txEl>
                                          </p:spTgt>
                                        </p:tgtEl>
                                        <p:attrNameLst>
                                          <p:attrName>style.visibility</p:attrName>
                                        </p:attrNameLst>
                                      </p:cBhvr>
                                      <p:to>
                                        <p:strVal val="visible"/>
                                      </p:to>
                                    </p:set>
                                    <p:animEffect transition="in" filter="wipe(left)">
                                      <p:cBhvr>
                                        <p:cTn id="7" dur="500"/>
                                        <p:tgtEl>
                                          <p:spTgt spid="67789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7891">
                                            <p:txEl>
                                              <p:pRg st="2" end="2"/>
                                            </p:txEl>
                                          </p:spTgt>
                                        </p:tgtEl>
                                        <p:attrNameLst>
                                          <p:attrName>style.visibility</p:attrName>
                                        </p:attrNameLst>
                                      </p:cBhvr>
                                      <p:to>
                                        <p:strVal val="visible"/>
                                      </p:to>
                                    </p:set>
                                    <p:animEffect transition="in" filter="wipe(left)">
                                      <p:cBhvr>
                                        <p:cTn id="12" dur="500"/>
                                        <p:tgtEl>
                                          <p:spTgt spid="677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7891" grpId="0" build="p" bldLvl="3"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38FCF10-F3EE-4AA8-BB0F-1B3773948137}"/>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8915" name="Rectangle 3">
            <a:extLst>
              <a:ext uri="{FF2B5EF4-FFF2-40B4-BE49-F238E27FC236}">
                <a16:creationId xmlns:a16="http://schemas.microsoft.com/office/drawing/2014/main" id="{7247DB83-F3C9-4D6A-B58E-F0148F0D552E}"/>
              </a:ext>
            </a:extLst>
          </p:cNvPr>
          <p:cNvSpPr>
            <a:spLocks noGrp="1" noChangeArrowheads="1"/>
          </p:cNvSpPr>
          <p:nvPr>
            <p:ph type="body" idx="1"/>
          </p:nvPr>
        </p:nvSpPr>
        <p:spPr>
          <a:xfrm>
            <a:off x="381000" y="1905000"/>
            <a:ext cx="8229600" cy="4495800"/>
          </a:xfrm>
        </p:spPr>
        <p:txBody>
          <a:bodyPr/>
          <a:lstStyle/>
          <a:p>
            <a:pPr lvl="1" eaLnBrk="1" hangingPunct="1">
              <a:buFontTx/>
              <a:buNone/>
            </a:pPr>
            <a:r>
              <a:rPr lang="en-US" altLang="en-US">
                <a:ea typeface="ＭＳ Ｐゴシック" panose="020B0600070205080204" pitchFamily="34" charset="-128"/>
              </a:rPr>
              <a:t>If total revenue were less than total variable cost, the firm’s economic loss would exceed total fixed cost. So the firm would shut down temporarily. </a:t>
            </a:r>
          </a:p>
          <a:p>
            <a:pPr lvl="1" eaLnBrk="1" hangingPunct="1">
              <a:buFontTx/>
              <a:buNone/>
            </a:pPr>
            <a:r>
              <a:rPr lang="en-US" altLang="en-US">
                <a:ea typeface="ＭＳ Ｐゴシック" panose="020B0600070205080204" pitchFamily="34" charset="-128"/>
              </a:rPr>
              <a:t>Total fixed cost is the largest economic loss that the firm will incur.</a:t>
            </a:r>
          </a:p>
          <a:p>
            <a:pPr lvl="1" eaLnBrk="1" hangingPunct="1">
              <a:buFontTx/>
              <a:buNone/>
            </a:pPr>
            <a:r>
              <a:rPr lang="en-US" altLang="en-US">
                <a:ea typeface="ＭＳ Ｐゴシック" panose="020B0600070205080204" pitchFamily="34" charset="-128"/>
              </a:rPr>
              <a:t>The firm’s economic loss equals total fixed cost when price equals average variable cost. </a:t>
            </a:r>
          </a:p>
          <a:p>
            <a:pPr lvl="1" eaLnBrk="1" hangingPunct="1">
              <a:buFontTx/>
              <a:buNone/>
            </a:pPr>
            <a:r>
              <a:rPr lang="en-US" altLang="en-US">
                <a:ea typeface="ＭＳ Ｐゴシック" panose="020B0600070205080204" pitchFamily="34" charset="-128"/>
              </a:rPr>
              <a:t>So the firm produces some output if price exceeds average variable cost and shuts down temporarily if average variable cost exceeds price.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8915">
                                            <p:txEl>
                                              <p:pRg st="1" end="1"/>
                                            </p:txEl>
                                          </p:spTgt>
                                        </p:tgtEl>
                                        <p:attrNameLst>
                                          <p:attrName>style.visibility</p:attrName>
                                        </p:attrNameLst>
                                      </p:cBhvr>
                                      <p:to>
                                        <p:strVal val="visible"/>
                                      </p:to>
                                    </p:set>
                                    <p:animEffect transition="in" filter="wipe(left)">
                                      <p:cBhvr>
                                        <p:cTn id="7" dur="500"/>
                                        <p:tgtEl>
                                          <p:spTgt spid="67891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8915">
                                            <p:txEl>
                                              <p:pRg st="2" end="2"/>
                                            </p:txEl>
                                          </p:spTgt>
                                        </p:tgtEl>
                                        <p:attrNameLst>
                                          <p:attrName>style.visibility</p:attrName>
                                        </p:attrNameLst>
                                      </p:cBhvr>
                                      <p:to>
                                        <p:strVal val="visible"/>
                                      </p:to>
                                    </p:set>
                                    <p:animEffect transition="in" filter="wipe(left)">
                                      <p:cBhvr>
                                        <p:cTn id="12" dur="500"/>
                                        <p:tgtEl>
                                          <p:spTgt spid="67891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8915">
                                            <p:txEl>
                                              <p:pRg st="3" end="3"/>
                                            </p:txEl>
                                          </p:spTgt>
                                        </p:tgtEl>
                                        <p:attrNameLst>
                                          <p:attrName>style.visibility</p:attrName>
                                        </p:attrNameLst>
                                      </p:cBhvr>
                                      <p:to>
                                        <p:strVal val="visible"/>
                                      </p:to>
                                    </p:set>
                                    <p:animEffect transition="in" filter="wipe(left)">
                                      <p:cBhvr>
                                        <p:cTn id="17" dur="500"/>
                                        <p:tgtEl>
                                          <p:spTgt spid="6789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8915" grpId="0" build="p" bldLvl="3"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0A646C35-FE98-42F4-BF76-74243810E943}"/>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930819" name="Rectangle 3">
            <a:extLst>
              <a:ext uri="{FF2B5EF4-FFF2-40B4-BE49-F238E27FC236}">
                <a16:creationId xmlns:a16="http://schemas.microsoft.com/office/drawing/2014/main" id="{1400944D-298D-4B06-A930-BC73EF80598A}"/>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The firm’s </a:t>
            </a:r>
            <a:r>
              <a:rPr lang="en-US" altLang="en-US" sz="2600" b="1">
                <a:solidFill>
                  <a:srgbClr val="FF0000"/>
                </a:solidFill>
                <a:ea typeface="ＭＳ Ｐゴシック" panose="020B0600070205080204" pitchFamily="34" charset="-128"/>
              </a:rPr>
              <a:t>shutdown point</a:t>
            </a:r>
            <a:r>
              <a:rPr lang="en-US" altLang="en-US">
                <a:ea typeface="ＭＳ Ｐゴシック" panose="020B0600070205080204" pitchFamily="34" charset="-128"/>
              </a:rPr>
              <a:t> is the output and price at which price equals minimum average variable cost.</a:t>
            </a:r>
          </a:p>
          <a:p>
            <a:pPr lvl="1" eaLnBrk="1" hangingPunct="1">
              <a:buFontTx/>
              <a:buNone/>
            </a:pPr>
            <a:r>
              <a:rPr lang="en-US" altLang="en-US">
                <a:ea typeface="ＭＳ Ｐゴシック" panose="020B0600070205080204" pitchFamily="34" charset="-128"/>
              </a:rPr>
              <a:t>Figure 15.4 on the next slide illustrates a firm’s shutdown point.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0819">
                                            <p:txEl>
                                              <p:pRg st="1" end="1"/>
                                            </p:txEl>
                                          </p:spTgt>
                                        </p:tgtEl>
                                        <p:attrNameLst>
                                          <p:attrName>style.visibility</p:attrName>
                                        </p:attrNameLst>
                                      </p:cBhvr>
                                      <p:to>
                                        <p:strVal val="visible"/>
                                      </p:to>
                                    </p:set>
                                    <p:animEffect transition="in" filter="wipe(left)">
                                      <p:cBhvr>
                                        <p:cTn id="7" dur="500"/>
                                        <p:tgtEl>
                                          <p:spTgt spid="9308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0819" grpId="0" build="p" bldLvl="3"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8770" name="Rectangle 2">
            <a:extLst>
              <a:ext uri="{FF2B5EF4-FFF2-40B4-BE49-F238E27FC236}">
                <a16:creationId xmlns:a16="http://schemas.microsoft.com/office/drawing/2014/main" id="{F077D21A-C05D-4F21-8A7A-5EA79BC3B79A}"/>
              </a:ext>
            </a:extLst>
          </p:cNvPr>
          <p:cNvSpPr>
            <a:spLocks noGrp="1" noChangeArrowheads="1"/>
          </p:cNvSpPr>
          <p:nvPr>
            <p:ph type="body" idx="1"/>
          </p:nvPr>
        </p:nvSpPr>
        <p:spPr>
          <a:xfrm>
            <a:off x="228600" y="1752600"/>
            <a:ext cx="8382000" cy="1066800"/>
          </a:xfrm>
        </p:spPr>
        <p:txBody>
          <a:bodyPr/>
          <a:lstStyle/>
          <a:p>
            <a:pPr marL="0" indent="0" eaLnBrk="1" hangingPunct="1">
              <a:spcBef>
                <a:spcPct val="0"/>
              </a:spcBef>
              <a:buClrTx/>
              <a:buFontTx/>
              <a:buNone/>
            </a:pPr>
            <a:r>
              <a:rPr lang="en-US" altLang="en-US" b="0">
                <a:solidFill>
                  <a:schemeClr val="tx1"/>
                </a:solidFill>
                <a:ea typeface="ＭＳ Ｐゴシック" panose="020B0600070205080204" pitchFamily="34" charset="-128"/>
              </a:rPr>
              <a:t>Marginal revenue curve is </a:t>
            </a:r>
            <a:r>
              <a:rPr lang="en-US" altLang="en-US" b="0" i="1">
                <a:solidFill>
                  <a:schemeClr val="tx1"/>
                </a:solidFill>
                <a:ea typeface="ＭＳ Ｐゴシック" panose="020B0600070205080204" pitchFamily="34" charset="-128"/>
              </a:rPr>
              <a:t>MR.</a:t>
            </a:r>
          </a:p>
          <a:p>
            <a:pPr marL="0" indent="0" eaLnBrk="1" hangingPunct="1">
              <a:spcBef>
                <a:spcPct val="0"/>
              </a:spcBef>
              <a:buClrTx/>
              <a:buFontTx/>
              <a:buNone/>
            </a:pPr>
            <a:r>
              <a:rPr lang="en-US" altLang="en-US" b="0">
                <a:solidFill>
                  <a:schemeClr val="tx1"/>
                </a:solidFill>
                <a:ea typeface="ＭＳ Ｐゴシック" panose="020B0600070205080204" pitchFamily="34" charset="-128"/>
              </a:rPr>
              <a:t>The firm’s cost curves are </a:t>
            </a:r>
            <a:r>
              <a:rPr lang="en-US" altLang="en-US" b="0" i="1">
                <a:solidFill>
                  <a:schemeClr val="tx1"/>
                </a:solidFill>
                <a:ea typeface="ＭＳ Ｐゴシック" panose="020B0600070205080204" pitchFamily="34" charset="-128"/>
              </a:rPr>
              <a:t>MC, ATC</a:t>
            </a:r>
            <a:r>
              <a:rPr lang="en-US" altLang="en-US" b="0">
                <a:solidFill>
                  <a:schemeClr val="tx1"/>
                </a:solidFill>
                <a:ea typeface="ＭＳ Ｐゴシック" panose="020B0600070205080204" pitchFamily="34" charset="-128"/>
              </a:rPr>
              <a:t>, and</a:t>
            </a:r>
            <a:r>
              <a:rPr lang="en-US" altLang="en-US" sz="3200" b="0">
                <a:solidFill>
                  <a:schemeClr val="tx1"/>
                </a:solidFill>
                <a:ea typeface="ＭＳ Ｐゴシック" panose="020B0600070205080204" pitchFamily="34" charset="-128"/>
              </a:rPr>
              <a:t> </a:t>
            </a:r>
            <a:r>
              <a:rPr lang="en-US" altLang="en-US" b="0" i="1">
                <a:solidFill>
                  <a:schemeClr val="tx1"/>
                </a:solidFill>
                <a:ea typeface="ＭＳ Ｐゴシック" panose="020B0600070205080204" pitchFamily="34" charset="-128"/>
              </a:rPr>
              <a:t>AVC</a:t>
            </a:r>
            <a:r>
              <a:rPr lang="en-US" altLang="en-US" b="0">
                <a:solidFill>
                  <a:schemeClr val="tx1"/>
                </a:solidFill>
                <a:ea typeface="ＭＳ Ｐゴシック" panose="020B0600070205080204" pitchFamily="34" charset="-128"/>
              </a:rPr>
              <a:t>.</a:t>
            </a:r>
            <a:endParaRPr lang="en-CA" altLang="en-US" b="0">
              <a:solidFill>
                <a:schemeClr val="tx1"/>
              </a:solidFill>
              <a:ea typeface="ＭＳ Ｐゴシック" panose="020B0600070205080204" pitchFamily="34" charset="-128"/>
            </a:endParaRPr>
          </a:p>
        </p:txBody>
      </p:sp>
      <p:sp>
        <p:nvSpPr>
          <p:cNvPr id="66563" name="Rectangle 7">
            <a:extLst>
              <a:ext uri="{FF2B5EF4-FFF2-40B4-BE49-F238E27FC236}">
                <a16:creationId xmlns:a16="http://schemas.microsoft.com/office/drawing/2014/main" id="{090A46F6-091A-446F-A2EF-62EAC479195C}"/>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pic>
        <p:nvPicPr>
          <p:cNvPr id="66564" name="Picture 8" descr="fig1404a.gif">
            <a:extLst>
              <a:ext uri="{FF2B5EF4-FFF2-40B4-BE49-F238E27FC236}">
                <a16:creationId xmlns:a16="http://schemas.microsoft.com/office/drawing/2014/main" id="{85646A9D-C56F-4E70-BA85-42E34119DA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04b.gif">
            <a:extLst>
              <a:ext uri="{FF2B5EF4-FFF2-40B4-BE49-F238E27FC236}">
                <a16:creationId xmlns:a16="http://schemas.microsoft.com/office/drawing/2014/main" id="{E7A9BF65-D4EB-4286-BA57-42380A925D3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4c.gif">
            <a:extLst>
              <a:ext uri="{FF2B5EF4-FFF2-40B4-BE49-F238E27FC236}">
                <a16:creationId xmlns:a16="http://schemas.microsoft.com/office/drawing/2014/main" id="{1ABDD5D5-0C24-4680-B18A-E5A6EF93F2C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404d.gif">
            <a:extLst>
              <a:ext uri="{FF2B5EF4-FFF2-40B4-BE49-F238E27FC236}">
                <a16:creationId xmlns:a16="http://schemas.microsoft.com/office/drawing/2014/main" id="{8911E4AC-338A-437E-B6BA-5984E17C787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4e.gif">
            <a:extLst>
              <a:ext uri="{FF2B5EF4-FFF2-40B4-BE49-F238E27FC236}">
                <a16:creationId xmlns:a16="http://schemas.microsoft.com/office/drawing/2014/main" id="{5D5CE222-CAE9-48F6-87F1-3DC3C5CDF702}"/>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8770">
                                            <p:txEl>
                                              <p:pRg st="1" end="1"/>
                                            </p:txEl>
                                          </p:spTgt>
                                        </p:tgtEl>
                                        <p:attrNameLst>
                                          <p:attrName>style.visibility</p:attrName>
                                        </p:attrNameLst>
                                      </p:cBhvr>
                                      <p:to>
                                        <p:strVal val="visible"/>
                                      </p:to>
                                    </p:set>
                                    <p:animEffect transition="in" filter="wipe(left)">
                                      <p:cBhvr>
                                        <p:cTn id="12" dur="500"/>
                                        <p:tgtEl>
                                          <p:spTgt spid="928770">
                                            <p:txEl>
                                              <p:pRg st="1" end="1"/>
                                            </p:txEl>
                                          </p:spTgt>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left)">
                                      <p:cBhvr>
                                        <p:cTn id="16" dur="1000"/>
                                        <p:tgtEl>
                                          <p:spTgt spid="11"/>
                                        </p:tgtEl>
                                      </p:cBhvr>
                                    </p:animEffect>
                                  </p:childTnLst>
                                </p:cTn>
                              </p:par>
                            </p:childTnLst>
                          </p:cTn>
                        </p:par>
                        <p:par>
                          <p:cTn id="17" fill="hold" nodeType="afterGroup">
                            <p:stCondLst>
                              <p:cond delay="1500"/>
                            </p:stCondLst>
                            <p:childTnLst>
                              <p:par>
                                <p:cTn id="18" presetID="22" presetClass="entr" presetSubtype="8" fill="hold" nodeType="after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ipe(left)">
                                      <p:cBhvr>
                                        <p:cTn id="20" dur="1000"/>
                                        <p:tgtEl>
                                          <p:spTgt spid="12"/>
                                        </p:tgtEl>
                                      </p:cBhvr>
                                    </p:animEffect>
                                  </p:childTnLst>
                                </p:cTn>
                              </p:par>
                            </p:childTnLst>
                          </p:cTn>
                        </p:par>
                        <p:par>
                          <p:cTn id="21" fill="hold" nodeType="afterGroup">
                            <p:stCondLst>
                              <p:cond delay="2500"/>
                            </p:stCondLst>
                            <p:childTnLst>
                              <p:par>
                                <p:cTn id="22" presetID="22" presetClass="entr" presetSubtype="8" fill="hold" nodeType="after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left)">
                                      <p:cBhvr>
                                        <p:cTn id="24"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8770" grpId="0" build="p" bldLvl="5"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8610" name="Picture 8" descr="fig1404a.gif">
            <a:extLst>
              <a:ext uri="{FF2B5EF4-FFF2-40B4-BE49-F238E27FC236}">
                <a16:creationId xmlns:a16="http://schemas.microsoft.com/office/drawing/2014/main" id="{700FDBE0-8904-49CA-9239-3768EA3D01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04b.gif">
            <a:extLst>
              <a:ext uri="{FF2B5EF4-FFF2-40B4-BE49-F238E27FC236}">
                <a16:creationId xmlns:a16="http://schemas.microsoft.com/office/drawing/2014/main" id="{3AE39543-8B9C-4026-8567-DDDFA99ECDA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4c.gif">
            <a:extLst>
              <a:ext uri="{FF2B5EF4-FFF2-40B4-BE49-F238E27FC236}">
                <a16:creationId xmlns:a16="http://schemas.microsoft.com/office/drawing/2014/main" id="{42D1F50A-C6AD-4B5A-8F1D-6184851C9E8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404d.gif">
            <a:extLst>
              <a:ext uri="{FF2B5EF4-FFF2-40B4-BE49-F238E27FC236}">
                <a16:creationId xmlns:a16="http://schemas.microsoft.com/office/drawing/2014/main" id="{48DF2FC3-F717-4FDE-B2E6-F1A2A157A2B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4e.gif">
            <a:extLst>
              <a:ext uri="{FF2B5EF4-FFF2-40B4-BE49-F238E27FC236}">
                <a16:creationId xmlns:a16="http://schemas.microsoft.com/office/drawing/2014/main" id="{C421609D-596D-4590-ABE8-7C99EAB04F6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4f.gif">
            <a:extLst>
              <a:ext uri="{FF2B5EF4-FFF2-40B4-BE49-F238E27FC236}">
                <a16:creationId xmlns:a16="http://schemas.microsoft.com/office/drawing/2014/main" id="{6F549D7F-BE48-4645-B89A-3A59623DA61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4g.gif">
            <a:extLst>
              <a:ext uri="{FF2B5EF4-FFF2-40B4-BE49-F238E27FC236}">
                <a16:creationId xmlns:a16="http://schemas.microsoft.com/office/drawing/2014/main" id="{C3AF68A7-7130-4E1C-BAC6-2A3EFDF0456F}"/>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23850" y="1868488"/>
            <a:ext cx="8523288" cy="415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1000"/>
                                        <p:tgtEl>
                                          <p:spTgt spid="1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1000"/>
                                        <p:tgtEl>
                                          <p:spTgt spid="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left)">
                                      <p:cBhvr>
                                        <p:cTn id="22" dur="1000"/>
                                        <p:tgtEl>
                                          <p:spTgt spid="1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FD83CD9-7A87-4ED8-A5D6-9E764FD7E5DC}"/>
              </a:ext>
            </a:extLst>
          </p:cNvPr>
          <p:cNvSpPr>
            <a:spLocks noGrp="1" noChangeArrowheads="1"/>
          </p:cNvSpPr>
          <p:nvPr>
            <p:ph type="body" idx="1"/>
          </p:nvPr>
        </p:nvSpPr>
        <p:spPr>
          <a:xfrm>
            <a:off x="228600" y="1752600"/>
            <a:ext cx="8691563" cy="1066800"/>
          </a:xfrm>
        </p:spPr>
        <p:txBody>
          <a:bodyPr/>
          <a:lstStyle/>
          <a:p>
            <a:pPr marL="0" indent="0" defTabSz="342900" eaLnBrk="1" hangingPunct="1">
              <a:lnSpc>
                <a:spcPct val="80000"/>
              </a:lnSpc>
              <a:buClrTx/>
              <a:buFontTx/>
              <a:buNone/>
              <a:defRPr/>
            </a:pPr>
            <a:r>
              <a:rPr lang="en-US" sz="2400">
                <a:solidFill>
                  <a:schemeClr val="tx1"/>
                </a:solidFill>
                <a:cs typeface="+mn-cs"/>
              </a:rPr>
              <a:t>1.</a:t>
            </a:r>
            <a:r>
              <a:rPr lang="en-US" sz="2400" b="0">
                <a:solidFill>
                  <a:schemeClr val="tx1"/>
                </a:solidFill>
                <a:cs typeface="+mn-cs"/>
              </a:rPr>
              <a:t> With a market price (and </a:t>
            </a:r>
            <a:r>
              <a:rPr lang="en-US" sz="2400" b="0" i="1">
                <a:solidFill>
                  <a:schemeClr val="tx1"/>
                </a:solidFill>
                <a:cs typeface="+mn-cs"/>
              </a:rPr>
              <a:t>MR</a:t>
            </a:r>
            <a:r>
              <a:rPr lang="en-US" sz="2400" b="0">
                <a:solidFill>
                  <a:schemeClr val="tx1"/>
                </a:solidFill>
                <a:cs typeface="+mn-cs"/>
              </a:rPr>
              <a:t>) of $3 a can, the firm 	minimizes its loss by producing 7 cans a day. The firm is at 	its shutdown point.</a:t>
            </a:r>
            <a:endParaRPr lang="en-CA" sz="2400" b="0">
              <a:solidFill>
                <a:schemeClr val="tx1"/>
              </a:solidFill>
              <a:cs typeface="+mn-cs"/>
            </a:endParaRPr>
          </a:p>
        </p:txBody>
      </p:sp>
      <p:sp>
        <p:nvSpPr>
          <p:cNvPr id="70659" name="Rectangle 3">
            <a:extLst>
              <a:ext uri="{FF2B5EF4-FFF2-40B4-BE49-F238E27FC236}">
                <a16:creationId xmlns:a16="http://schemas.microsoft.com/office/drawing/2014/main" id="{C510717F-EEAC-41CC-8557-81087D5E2169}"/>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pic>
        <p:nvPicPr>
          <p:cNvPr id="70660" name="Picture 8" descr="fig1404a.gif">
            <a:extLst>
              <a:ext uri="{FF2B5EF4-FFF2-40B4-BE49-F238E27FC236}">
                <a16:creationId xmlns:a16="http://schemas.microsoft.com/office/drawing/2014/main" id="{0B890B5A-5415-42FA-8539-4755742173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9" descr="fig1404b.gif">
            <a:extLst>
              <a:ext uri="{FF2B5EF4-FFF2-40B4-BE49-F238E27FC236}">
                <a16:creationId xmlns:a16="http://schemas.microsoft.com/office/drawing/2014/main" id="{91E63A05-280F-4AAC-AE18-01FD3C73028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10" descr="fig1404c.gif">
            <a:extLst>
              <a:ext uri="{FF2B5EF4-FFF2-40B4-BE49-F238E27FC236}">
                <a16:creationId xmlns:a16="http://schemas.microsoft.com/office/drawing/2014/main" id="{9713E362-38D5-4C85-9D60-B89715F4482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3" name="Picture 11" descr="fig1404d.gif">
            <a:extLst>
              <a:ext uri="{FF2B5EF4-FFF2-40B4-BE49-F238E27FC236}">
                <a16:creationId xmlns:a16="http://schemas.microsoft.com/office/drawing/2014/main" id="{B7D32F12-05E0-4205-88BC-484C4EB61EC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4" name="Picture 12" descr="fig1404e.gif">
            <a:extLst>
              <a:ext uri="{FF2B5EF4-FFF2-40B4-BE49-F238E27FC236}">
                <a16:creationId xmlns:a16="http://schemas.microsoft.com/office/drawing/2014/main" id="{F836902E-A16F-4CF4-B906-8F485676FE7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4f.gif">
            <a:extLst>
              <a:ext uri="{FF2B5EF4-FFF2-40B4-BE49-F238E27FC236}">
                <a16:creationId xmlns:a16="http://schemas.microsoft.com/office/drawing/2014/main" id="{3F32555F-44F8-43CC-9C66-804B21078C0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B6F6507C-4C7D-44D2-A5E9-B3533FF46A64}"/>
              </a:ext>
            </a:extLst>
          </p:cNvPr>
          <p:cNvSpPr>
            <a:spLocks noGrp="1" noChangeArrowheads="1"/>
          </p:cNvSpPr>
          <p:nvPr>
            <p:ph type="body" idx="1"/>
          </p:nvPr>
        </p:nvSpPr>
        <p:spPr>
          <a:xfrm>
            <a:off x="228600" y="1752600"/>
            <a:ext cx="8691563" cy="838200"/>
          </a:xfrm>
        </p:spPr>
        <p:txBody>
          <a:bodyPr/>
          <a:lstStyle/>
          <a:p>
            <a:pPr marL="0" indent="0" defTabSz="342900" eaLnBrk="1" hangingPunct="1">
              <a:spcBef>
                <a:spcPct val="0"/>
              </a:spcBef>
              <a:buClrTx/>
              <a:buFontTx/>
              <a:buNone/>
              <a:defRPr/>
            </a:pPr>
            <a:r>
              <a:rPr lang="en-US" sz="2400">
                <a:solidFill>
                  <a:schemeClr val="tx1"/>
                </a:solidFill>
                <a:cs typeface="+mn-cs"/>
              </a:rPr>
              <a:t>2.</a:t>
            </a:r>
            <a:r>
              <a:rPr lang="en-US" sz="2400" b="0">
                <a:solidFill>
                  <a:schemeClr val="tx1"/>
                </a:solidFill>
                <a:cs typeface="+mn-cs"/>
              </a:rPr>
              <a:t> At the shutdown point, the firms incurs an economic loss 	equal to total fixed cost.</a:t>
            </a:r>
          </a:p>
          <a:p>
            <a:pPr marL="0" indent="0" defTabSz="342900" eaLnBrk="1" hangingPunct="1">
              <a:spcBef>
                <a:spcPct val="0"/>
              </a:spcBef>
              <a:buClrTx/>
              <a:buFontTx/>
              <a:buNone/>
              <a:defRPr/>
            </a:pPr>
            <a:endParaRPr lang="en-CA" sz="2400" b="0">
              <a:solidFill>
                <a:schemeClr val="tx1"/>
              </a:solidFill>
              <a:cs typeface="+mn-cs"/>
            </a:endParaRPr>
          </a:p>
        </p:txBody>
      </p:sp>
      <p:sp>
        <p:nvSpPr>
          <p:cNvPr id="72707" name="Rectangle 3">
            <a:extLst>
              <a:ext uri="{FF2B5EF4-FFF2-40B4-BE49-F238E27FC236}">
                <a16:creationId xmlns:a16="http://schemas.microsoft.com/office/drawing/2014/main" id="{A026558C-F196-40BB-B9AB-A2E9F46A9C84}"/>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pic>
        <p:nvPicPr>
          <p:cNvPr id="72708" name="Picture 8" descr="fig1404a.gif">
            <a:extLst>
              <a:ext uri="{FF2B5EF4-FFF2-40B4-BE49-F238E27FC236}">
                <a16:creationId xmlns:a16="http://schemas.microsoft.com/office/drawing/2014/main" id="{68A79100-DF10-4662-98DC-27FABB9CD1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9" name="Picture 9" descr="fig1404b.gif">
            <a:extLst>
              <a:ext uri="{FF2B5EF4-FFF2-40B4-BE49-F238E27FC236}">
                <a16:creationId xmlns:a16="http://schemas.microsoft.com/office/drawing/2014/main" id="{1E666777-D370-4AEA-B2C8-89A9FD67D8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10" name="Picture 10" descr="fig1404c.gif">
            <a:extLst>
              <a:ext uri="{FF2B5EF4-FFF2-40B4-BE49-F238E27FC236}">
                <a16:creationId xmlns:a16="http://schemas.microsoft.com/office/drawing/2014/main" id="{6B1A8565-4DBF-4A6C-8A6E-A7F9119BEA7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11" name="Picture 11" descr="fig1404d.gif">
            <a:extLst>
              <a:ext uri="{FF2B5EF4-FFF2-40B4-BE49-F238E27FC236}">
                <a16:creationId xmlns:a16="http://schemas.microsoft.com/office/drawing/2014/main" id="{DA0ABFDD-F76B-4456-AC73-4FA41D346C4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12" name="Picture 12" descr="fig1404e.gif">
            <a:extLst>
              <a:ext uri="{FF2B5EF4-FFF2-40B4-BE49-F238E27FC236}">
                <a16:creationId xmlns:a16="http://schemas.microsoft.com/office/drawing/2014/main" id="{30A79804-EF5B-4FB5-B361-94E7EF69F8B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13" name="Picture 19" descr="fig1404f.gif">
            <a:extLst>
              <a:ext uri="{FF2B5EF4-FFF2-40B4-BE49-F238E27FC236}">
                <a16:creationId xmlns:a16="http://schemas.microsoft.com/office/drawing/2014/main" id="{0516B5DC-91BC-4EA9-A2A5-BBA7013EB42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4g.gif">
            <a:extLst>
              <a:ext uri="{FF2B5EF4-FFF2-40B4-BE49-F238E27FC236}">
                <a16:creationId xmlns:a16="http://schemas.microsoft.com/office/drawing/2014/main" id="{1131FD90-78DB-4F02-9B77-09AECA4F2016}"/>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539750" y="2905125"/>
            <a:ext cx="7954963"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4">
            <a:extLst>
              <a:ext uri="{FF2B5EF4-FFF2-40B4-BE49-F238E27FC236}">
                <a16:creationId xmlns:a16="http://schemas.microsoft.com/office/drawing/2014/main" id="{A3D5AE10-1BA1-43CA-94C1-828AE92E8569}"/>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15.1  A FIRM’S PROFIT-MAXIMIZING CHOICES</a:t>
            </a:r>
            <a:endParaRPr lang="en-CA" altLang="en-US">
              <a:ea typeface="ＭＳ Ｐゴシック" panose="020B0600070205080204" pitchFamily="34" charset="-128"/>
            </a:endParaRPr>
          </a:p>
        </p:txBody>
      </p:sp>
      <p:sp>
        <p:nvSpPr>
          <p:cNvPr id="679941" name="Rectangle 5">
            <a:extLst>
              <a:ext uri="{FF2B5EF4-FFF2-40B4-BE49-F238E27FC236}">
                <a16:creationId xmlns:a16="http://schemas.microsoft.com/office/drawing/2014/main" id="{B5A86E10-AA30-4A93-AA0C-C47E9020213A}"/>
              </a:ext>
            </a:extLst>
          </p:cNvPr>
          <p:cNvSpPr>
            <a:spLocks noGrp="1" noChangeArrowheads="1"/>
          </p:cNvSpPr>
          <p:nvPr>
            <p:ph type="body" idx="1"/>
          </p:nvPr>
        </p:nvSpPr>
        <p:spPr/>
        <p:txBody>
          <a:bodyPr/>
          <a:lstStyle/>
          <a:p>
            <a:pPr eaLnBrk="1" hangingPunct="1"/>
            <a:r>
              <a:rPr lang="en-US" altLang="en-US">
                <a:ea typeface="ＭＳ Ｐゴシック" panose="020B0600070205080204" pitchFamily="34" charset="-128"/>
              </a:rPr>
              <a:t>The Firm’s Short-Run Supply Curve</a:t>
            </a:r>
          </a:p>
          <a:p>
            <a:pPr lvl="1" eaLnBrk="1" hangingPunct="1">
              <a:buFontTx/>
              <a:buNone/>
            </a:pPr>
            <a:r>
              <a:rPr lang="en-US" altLang="en-US">
                <a:ea typeface="ＭＳ Ｐゴシック" panose="020B0600070205080204" pitchFamily="34" charset="-128"/>
              </a:rPr>
              <a:t>A perfectly competitive firm’s short-run supply curve shows how the firm’s profit-maximizing output varies as the price varies, other things remaining the same. </a:t>
            </a:r>
          </a:p>
          <a:p>
            <a:pPr lvl="1" eaLnBrk="1" hangingPunct="1">
              <a:buFontTx/>
              <a:buNone/>
            </a:pPr>
            <a:r>
              <a:rPr lang="en-US" altLang="en-US">
                <a:ea typeface="ＭＳ Ｐゴシック" panose="020B0600070205080204" pitchFamily="34" charset="-128"/>
              </a:rPr>
              <a:t>Figure 15.5 on the next slide illustrates a firm’s supply curve and its relationship to the firm’s cost curves.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9941">
                                            <p:txEl>
                                              <p:pRg st="1" end="1"/>
                                            </p:txEl>
                                          </p:spTgt>
                                        </p:tgtEl>
                                        <p:attrNameLst>
                                          <p:attrName>style.visibility</p:attrName>
                                        </p:attrNameLst>
                                      </p:cBhvr>
                                      <p:to>
                                        <p:strVal val="visible"/>
                                      </p:to>
                                    </p:set>
                                    <p:animEffect transition="in" filter="wipe(left)">
                                      <p:cBhvr>
                                        <p:cTn id="7" dur="500"/>
                                        <p:tgtEl>
                                          <p:spTgt spid="67994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9941">
                                            <p:txEl>
                                              <p:pRg st="2" end="2"/>
                                            </p:txEl>
                                          </p:spTgt>
                                        </p:tgtEl>
                                        <p:attrNameLst>
                                          <p:attrName>style.visibility</p:attrName>
                                        </p:attrNameLst>
                                      </p:cBhvr>
                                      <p:to>
                                        <p:strVal val="visible"/>
                                      </p:to>
                                    </p:set>
                                    <p:animEffect transition="in" filter="wipe(left)">
                                      <p:cBhvr>
                                        <p:cTn id="12" dur="500"/>
                                        <p:tgtEl>
                                          <p:spTgt spid="67994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41" grpId="0" build="p" bldLvl="3"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3">
            <a:extLst>
              <a:ext uri="{FF2B5EF4-FFF2-40B4-BE49-F238E27FC236}">
                <a16:creationId xmlns:a16="http://schemas.microsoft.com/office/drawing/2014/main" id="{78316958-0DE3-4324-9F28-C20B25F6DF60}"/>
              </a:ext>
            </a:extLst>
          </p:cNvPr>
          <p:cNvSpPr>
            <a:spLocks noGrp="1" noChangeArrowheads="1"/>
          </p:cNvSpPr>
          <p:nvPr>
            <p:ph type="body" idx="1"/>
          </p:nvPr>
        </p:nvSpPr>
        <p:spPr>
          <a:xfrm>
            <a:off x="228600" y="1752600"/>
            <a:ext cx="4876800" cy="1752600"/>
          </a:xfrm>
        </p:spPr>
        <p:txBody>
          <a:bodyPr/>
          <a:lstStyle/>
          <a:p>
            <a:pPr marL="0" indent="0" eaLnBrk="1" hangingPunct="1">
              <a:spcBef>
                <a:spcPct val="0"/>
              </a:spcBef>
              <a:buClrTx/>
              <a:buFontTx/>
              <a:buNone/>
            </a:pPr>
            <a:r>
              <a:rPr lang="en-US" altLang="en-US" sz="2400" b="0">
                <a:solidFill>
                  <a:schemeClr val="tx1"/>
                </a:solidFill>
                <a:ea typeface="ＭＳ Ｐゴシック" panose="020B0600070205080204" pitchFamily="34" charset="-128"/>
              </a:rPr>
              <a:t>The firm’s marginal cost curve is </a:t>
            </a:r>
            <a:r>
              <a:rPr lang="en-US" altLang="en-US" sz="2400" b="0" i="1">
                <a:solidFill>
                  <a:schemeClr val="tx1"/>
                </a:solidFill>
                <a:ea typeface="ＭＳ Ｐゴシック" panose="020B0600070205080204" pitchFamily="34" charset="-128"/>
              </a:rPr>
              <a:t>MC</a:t>
            </a:r>
            <a:r>
              <a:rPr lang="en-US" altLang="en-US" sz="2400" b="0">
                <a:solidFill>
                  <a:schemeClr val="tx1"/>
                </a:solidFill>
                <a:ea typeface="ＭＳ Ｐゴシック" panose="020B0600070205080204" pitchFamily="34" charset="-128"/>
              </a:rPr>
              <a:t>. Its average variable cost curve is </a:t>
            </a:r>
            <a:r>
              <a:rPr lang="en-US" altLang="en-US" sz="2400" b="0" i="1">
                <a:solidFill>
                  <a:schemeClr val="tx1"/>
                </a:solidFill>
                <a:ea typeface="ＭＳ Ｐゴシック" panose="020B0600070205080204" pitchFamily="34" charset="-128"/>
              </a:rPr>
              <a:t>AVC</a:t>
            </a:r>
            <a:r>
              <a:rPr lang="en-US" altLang="en-US" sz="2400" b="0">
                <a:solidFill>
                  <a:schemeClr val="tx1"/>
                </a:solidFill>
                <a:ea typeface="ＭＳ Ｐゴシック" panose="020B0600070205080204" pitchFamily="34" charset="-128"/>
              </a:rPr>
              <a:t>, and its marginal revenue curve is </a:t>
            </a:r>
            <a:r>
              <a:rPr lang="en-US" altLang="en-US" sz="2400" b="0" i="1">
                <a:solidFill>
                  <a:schemeClr val="tx1"/>
                </a:solidFill>
                <a:ea typeface="ＭＳ Ｐゴシック" panose="020B0600070205080204" pitchFamily="34" charset="-128"/>
              </a:rPr>
              <a:t>MR</a:t>
            </a:r>
            <a:r>
              <a:rPr lang="en-US" altLang="en-US" sz="2400" b="0" baseline="-25000">
                <a:solidFill>
                  <a:schemeClr val="tx1"/>
                </a:solidFill>
                <a:ea typeface="ＭＳ Ｐゴシック" panose="020B0600070205080204" pitchFamily="34" charset="-128"/>
              </a:rPr>
              <a:t>0</a:t>
            </a:r>
            <a:r>
              <a:rPr lang="en-US" altLang="en-US" sz="2400" b="0">
                <a:solidFill>
                  <a:schemeClr val="tx1"/>
                </a:solidFill>
                <a:ea typeface="ＭＳ Ｐゴシック" panose="020B0600070205080204" pitchFamily="34" charset="-128"/>
              </a:rPr>
              <a:t>.</a:t>
            </a:r>
            <a:endParaRPr lang="en-CA" altLang="en-US" sz="2400" b="0">
              <a:solidFill>
                <a:schemeClr val="tx1"/>
              </a:solidFill>
              <a:ea typeface="ＭＳ Ｐゴシック" panose="020B0600070205080204" pitchFamily="34" charset="-128"/>
            </a:endParaRPr>
          </a:p>
        </p:txBody>
      </p:sp>
      <p:sp>
        <p:nvSpPr>
          <p:cNvPr id="680965" name="Rectangle 5">
            <a:extLst>
              <a:ext uri="{FF2B5EF4-FFF2-40B4-BE49-F238E27FC236}">
                <a16:creationId xmlns:a16="http://schemas.microsoft.com/office/drawing/2014/main" id="{0676202B-AFC2-4B26-8A32-2127C0D06C24}"/>
              </a:ext>
            </a:extLst>
          </p:cNvPr>
          <p:cNvSpPr>
            <a:spLocks noChangeArrowheads="1"/>
          </p:cNvSpPr>
          <p:nvPr/>
        </p:nvSpPr>
        <p:spPr bwMode="auto">
          <a:xfrm>
            <a:off x="233363" y="5105400"/>
            <a:ext cx="464343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Point </a:t>
            </a:r>
            <a:r>
              <a:rPr lang="en-US" altLang="en-US" sz="2400" b="0" i="1">
                <a:solidFill>
                  <a:schemeClr val="tx1"/>
                </a:solidFill>
              </a:rPr>
              <a:t>T</a:t>
            </a:r>
            <a:r>
              <a:rPr lang="en-US" altLang="en-US" sz="2400" b="0">
                <a:solidFill>
                  <a:schemeClr val="tx1"/>
                </a:solidFill>
              </a:rPr>
              <a:t> is one point on the firm’s supply curve.</a:t>
            </a:r>
          </a:p>
        </p:txBody>
      </p:sp>
      <p:sp>
        <p:nvSpPr>
          <p:cNvPr id="680985" name="Rectangle 25">
            <a:extLst>
              <a:ext uri="{FF2B5EF4-FFF2-40B4-BE49-F238E27FC236}">
                <a16:creationId xmlns:a16="http://schemas.microsoft.com/office/drawing/2014/main" id="{ADE44013-C744-48B1-9077-9F42B64F1E10}"/>
              </a:ext>
            </a:extLst>
          </p:cNvPr>
          <p:cNvSpPr>
            <a:spLocks noChangeArrowheads="1"/>
          </p:cNvSpPr>
          <p:nvPr/>
        </p:nvSpPr>
        <p:spPr bwMode="auto">
          <a:xfrm>
            <a:off x="228600" y="3429000"/>
            <a:ext cx="464502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With a market price (and </a:t>
            </a:r>
            <a:r>
              <a:rPr lang="en-US" altLang="en-US" sz="2400" b="0" i="1">
                <a:solidFill>
                  <a:schemeClr val="tx1"/>
                </a:solidFill>
              </a:rPr>
              <a:t>MR</a:t>
            </a:r>
            <a:r>
              <a:rPr lang="en-US" altLang="en-US" sz="2400" b="0" baseline="-25000">
                <a:solidFill>
                  <a:schemeClr val="tx1"/>
                </a:solidFill>
              </a:rPr>
              <a:t>0</a:t>
            </a:r>
            <a:r>
              <a:rPr lang="en-US" altLang="en-US" sz="2400" b="0">
                <a:solidFill>
                  <a:schemeClr val="tx1"/>
                </a:solidFill>
              </a:rPr>
              <a:t>) of $3 a can, the firm maximizes profit by producing 7 cans a day—at its shutdown point.</a:t>
            </a:r>
            <a:endParaRPr lang="en-CA" altLang="en-US" sz="2400" b="0">
              <a:solidFill>
                <a:schemeClr val="tx1"/>
              </a:solidFill>
            </a:endParaRPr>
          </a:p>
        </p:txBody>
      </p:sp>
      <p:sp>
        <p:nvSpPr>
          <p:cNvPr id="76805" name="Rectangle 26">
            <a:extLst>
              <a:ext uri="{FF2B5EF4-FFF2-40B4-BE49-F238E27FC236}">
                <a16:creationId xmlns:a16="http://schemas.microsoft.com/office/drawing/2014/main" id="{C1846302-30D6-494B-A533-6A7E04D7C706}"/>
              </a:ext>
            </a:extLst>
          </p:cNvPr>
          <p:cNvSpPr>
            <a:spLocks noGrp="1" noChangeArrowheads="1"/>
          </p:cNvSpPr>
          <p:nvPr>
            <p:ph type="title"/>
          </p:nvPr>
        </p:nvSpPr>
        <p:spPr>
          <a:xfrm>
            <a:off x="381000" y="990600"/>
            <a:ext cx="4724400" cy="533400"/>
          </a:xfrm>
        </p:spPr>
        <p:txBody>
          <a:bodyPr/>
          <a:lstStyle/>
          <a:p>
            <a:pPr eaLnBrk="1" hangingPunct="1"/>
            <a:r>
              <a:rPr lang="en-US" altLang="en-US">
                <a:ea typeface="ＭＳ Ｐゴシック" panose="020B0600070205080204" pitchFamily="34" charset="-128"/>
              </a:rPr>
              <a:t>15.1  FIRM’S … CHOICES</a:t>
            </a:r>
            <a:endParaRPr lang="en-CA" altLang="en-US">
              <a:ea typeface="ＭＳ Ｐゴシック" panose="020B0600070205080204" pitchFamily="34" charset="-128"/>
            </a:endParaRPr>
          </a:p>
        </p:txBody>
      </p:sp>
      <p:pic>
        <p:nvPicPr>
          <p:cNvPr id="76806" name="Picture 11" descr="fig1405a.gif">
            <a:extLst>
              <a:ext uri="{FF2B5EF4-FFF2-40B4-BE49-F238E27FC236}">
                <a16:creationId xmlns:a16="http://schemas.microsoft.com/office/drawing/2014/main" id="{2E0B49E2-732A-405F-9E0B-11116D6A548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5b.gif">
            <a:extLst>
              <a:ext uri="{FF2B5EF4-FFF2-40B4-BE49-F238E27FC236}">
                <a16:creationId xmlns:a16="http://schemas.microsoft.com/office/drawing/2014/main" id="{006325D0-853B-4C54-808F-17192C6F28D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0985"/>
                                        </p:tgtEl>
                                        <p:attrNameLst>
                                          <p:attrName>style.visibility</p:attrName>
                                        </p:attrNameLst>
                                      </p:cBhvr>
                                      <p:to>
                                        <p:strVal val="visible"/>
                                      </p:to>
                                    </p:set>
                                    <p:animEffect transition="in" filter="wipe(left)">
                                      <p:cBhvr>
                                        <p:cTn id="7" dur="500"/>
                                        <p:tgtEl>
                                          <p:spTgt spid="680985"/>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680965"/>
                                        </p:tgtEl>
                                        <p:attrNameLst>
                                          <p:attrName>style.visibility</p:attrName>
                                        </p:attrNameLst>
                                      </p:cBhvr>
                                      <p:to>
                                        <p:strVal val="visible"/>
                                      </p:to>
                                    </p:set>
                                    <p:animEffect transition="in" filter="wipe(left)">
                                      <p:cBhvr>
                                        <p:cTn id="16" dur="1000"/>
                                        <p:tgtEl>
                                          <p:spTgt spid="6809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0965" grpId="0" autoUpdateAnimBg="0"/>
      <p:bldP spid="680985"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8850" name="Picture 6" descr="fig1405a.gif">
            <a:extLst>
              <a:ext uri="{FF2B5EF4-FFF2-40B4-BE49-F238E27FC236}">
                <a16:creationId xmlns:a16="http://schemas.microsoft.com/office/drawing/2014/main" id="{C125CF7D-E389-4FF7-A311-D16A00596A1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67000" y="71438"/>
            <a:ext cx="3817938" cy="668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405b.gif">
            <a:extLst>
              <a:ext uri="{FF2B5EF4-FFF2-40B4-BE49-F238E27FC236}">
                <a16:creationId xmlns:a16="http://schemas.microsoft.com/office/drawing/2014/main" id="{A3E2662A-91B3-4F9E-9A3D-01DF93481C2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71438"/>
            <a:ext cx="3817938" cy="668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05c.gif">
            <a:extLst>
              <a:ext uri="{FF2B5EF4-FFF2-40B4-BE49-F238E27FC236}">
                <a16:creationId xmlns:a16="http://schemas.microsoft.com/office/drawing/2014/main" id="{195A13AF-341E-4977-971F-8FD0F8FE981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667000" y="71438"/>
            <a:ext cx="3817938" cy="668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05d.gif">
            <a:extLst>
              <a:ext uri="{FF2B5EF4-FFF2-40B4-BE49-F238E27FC236}">
                <a16:creationId xmlns:a16="http://schemas.microsoft.com/office/drawing/2014/main" id="{486995B0-9785-46B3-ABB1-81EFDAB9220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67000" y="71438"/>
            <a:ext cx="3817938" cy="668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5e.gif">
            <a:extLst>
              <a:ext uri="{FF2B5EF4-FFF2-40B4-BE49-F238E27FC236}">
                <a16:creationId xmlns:a16="http://schemas.microsoft.com/office/drawing/2014/main" id="{4DF43C04-FA4F-4143-9BD1-5DA3A9E3B66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667000" y="71438"/>
            <a:ext cx="3817938" cy="668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10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10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FD00C00D-1B8D-4A6D-AD1E-6985B4DDE05A}"/>
              </a:ext>
            </a:extLst>
          </p:cNvPr>
          <p:cNvSpPr>
            <a:spLocks noGrp="1" noChangeArrowheads="1"/>
          </p:cNvSpPr>
          <p:nvPr>
            <p:ph type="body" idx="1"/>
          </p:nvPr>
        </p:nvSpPr>
        <p:spPr>
          <a:xfrm>
            <a:off x="233363" y="1752600"/>
            <a:ext cx="4643437" cy="1066800"/>
          </a:xfrm>
        </p:spPr>
        <p:txBody>
          <a:bodyPr/>
          <a:lstStyle/>
          <a:p>
            <a:pPr marL="0" indent="0" eaLnBrk="1" hangingPunct="1">
              <a:lnSpc>
                <a:spcPct val="90000"/>
              </a:lnSpc>
              <a:spcBef>
                <a:spcPct val="0"/>
              </a:spcBef>
              <a:buClrTx/>
              <a:buFontTx/>
              <a:buNone/>
              <a:defRPr/>
            </a:pPr>
            <a:r>
              <a:rPr lang="en-US" sz="2400" b="0">
                <a:solidFill>
                  <a:schemeClr val="tx1"/>
                </a:solidFill>
                <a:cs typeface="+mn-cs"/>
              </a:rPr>
              <a:t>If the market price rises to $8 a can, the marginal revenue curve shifts upward to </a:t>
            </a:r>
            <a:r>
              <a:rPr lang="en-US" sz="2400" b="0" i="1">
                <a:solidFill>
                  <a:schemeClr val="tx1"/>
                </a:solidFill>
                <a:cs typeface="+mn-cs"/>
              </a:rPr>
              <a:t>MR</a:t>
            </a:r>
            <a:r>
              <a:rPr lang="en-US" sz="2400" b="0" baseline="-25000">
                <a:solidFill>
                  <a:schemeClr val="tx1"/>
                </a:solidFill>
                <a:cs typeface="+mn-cs"/>
              </a:rPr>
              <a:t>1</a:t>
            </a:r>
            <a:r>
              <a:rPr lang="en-US" sz="2400" b="0">
                <a:solidFill>
                  <a:schemeClr val="tx1"/>
                </a:solidFill>
                <a:cs typeface="+mn-cs"/>
              </a:rPr>
              <a:t>. </a:t>
            </a:r>
            <a:endParaRPr lang="en-CA" sz="2400" b="0">
              <a:solidFill>
                <a:schemeClr val="tx1"/>
              </a:solidFill>
              <a:cs typeface="+mn-cs"/>
            </a:endParaRPr>
          </a:p>
        </p:txBody>
      </p:sp>
      <p:sp>
        <p:nvSpPr>
          <p:cNvPr id="731139" name="Rectangle 3">
            <a:extLst>
              <a:ext uri="{FF2B5EF4-FFF2-40B4-BE49-F238E27FC236}">
                <a16:creationId xmlns:a16="http://schemas.microsoft.com/office/drawing/2014/main" id="{B0BD314A-369E-40EA-9CEC-128BE9D93447}"/>
              </a:ext>
            </a:extLst>
          </p:cNvPr>
          <p:cNvSpPr>
            <a:spLocks noChangeArrowheads="1"/>
          </p:cNvSpPr>
          <p:nvPr/>
        </p:nvSpPr>
        <p:spPr bwMode="auto">
          <a:xfrm>
            <a:off x="233363" y="3048000"/>
            <a:ext cx="4643437"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Profit-maximizing output increases to 10 cans per day.</a:t>
            </a:r>
          </a:p>
          <a:p>
            <a:pPr eaLnBrk="1" hangingPunct="1">
              <a:spcBef>
                <a:spcPct val="0"/>
              </a:spcBef>
              <a:buClrTx/>
              <a:buFontTx/>
              <a:buNone/>
            </a:pPr>
            <a:endParaRPr lang="en-US" altLang="en-US" sz="2400" b="0">
              <a:solidFill>
                <a:schemeClr val="tx1"/>
              </a:solidFill>
            </a:endParaRPr>
          </a:p>
          <a:p>
            <a:pPr eaLnBrk="1" hangingPunct="1">
              <a:spcBef>
                <a:spcPct val="0"/>
              </a:spcBef>
              <a:buClrTx/>
              <a:buFontTx/>
              <a:buNone/>
            </a:pPr>
            <a:r>
              <a:rPr lang="en-US" altLang="en-US" sz="2400" b="0">
                <a:solidFill>
                  <a:schemeClr val="tx1"/>
                </a:solidFill>
              </a:rPr>
              <a:t>The black dot in part (b) is another point of the firm’s supply curve.</a:t>
            </a:r>
            <a:endParaRPr lang="en-CA" altLang="en-US"/>
          </a:p>
        </p:txBody>
      </p:sp>
      <p:sp>
        <p:nvSpPr>
          <p:cNvPr id="80900" name="Rectangle 11">
            <a:extLst>
              <a:ext uri="{FF2B5EF4-FFF2-40B4-BE49-F238E27FC236}">
                <a16:creationId xmlns:a16="http://schemas.microsoft.com/office/drawing/2014/main" id="{56EA2282-B9CB-4232-92C1-858001C68A57}"/>
              </a:ext>
            </a:extLst>
          </p:cNvPr>
          <p:cNvSpPr>
            <a:spLocks noGrp="1" noChangeArrowheads="1"/>
          </p:cNvSpPr>
          <p:nvPr>
            <p:ph type="title"/>
          </p:nvPr>
        </p:nvSpPr>
        <p:spPr>
          <a:xfrm>
            <a:off x="381000" y="990600"/>
            <a:ext cx="4724400" cy="533400"/>
          </a:xfrm>
        </p:spPr>
        <p:txBody>
          <a:bodyPr/>
          <a:lstStyle/>
          <a:p>
            <a:pPr eaLnBrk="1" hangingPunct="1"/>
            <a:r>
              <a:rPr lang="en-US" altLang="en-US">
                <a:ea typeface="ＭＳ Ｐゴシック" panose="020B0600070205080204" pitchFamily="34" charset="-128"/>
              </a:rPr>
              <a:t>15.1  FIRM’S … CHOICES</a:t>
            </a:r>
            <a:endParaRPr lang="en-CA" altLang="en-US">
              <a:ea typeface="ＭＳ Ｐゴシック" panose="020B0600070205080204" pitchFamily="34" charset="-128"/>
            </a:endParaRPr>
          </a:p>
        </p:txBody>
      </p:sp>
      <p:pic>
        <p:nvPicPr>
          <p:cNvPr id="80901" name="Picture 11" descr="fig1405a.gif">
            <a:extLst>
              <a:ext uri="{FF2B5EF4-FFF2-40B4-BE49-F238E27FC236}">
                <a16:creationId xmlns:a16="http://schemas.microsoft.com/office/drawing/2014/main" id="{D760AFCA-7B0E-474A-8A20-9B8BEE4A578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2" name="Picture 12" descr="fig1405b.gif">
            <a:extLst>
              <a:ext uri="{FF2B5EF4-FFF2-40B4-BE49-F238E27FC236}">
                <a16:creationId xmlns:a16="http://schemas.microsoft.com/office/drawing/2014/main" id="{F1E63739-94C6-45DB-854C-B9ED3ADBAA1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5c.gif">
            <a:extLst>
              <a:ext uri="{FF2B5EF4-FFF2-40B4-BE49-F238E27FC236}">
                <a16:creationId xmlns:a16="http://schemas.microsoft.com/office/drawing/2014/main" id="{EC09AE1B-E995-4968-8146-051CC338072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31139">
                                            <p:txEl>
                                              <p:pRg st="0" end="0"/>
                                            </p:txEl>
                                          </p:spTgt>
                                        </p:tgtEl>
                                        <p:attrNameLst>
                                          <p:attrName>style.visibility</p:attrName>
                                        </p:attrNameLst>
                                      </p:cBhvr>
                                      <p:to>
                                        <p:strVal val="visible"/>
                                      </p:to>
                                    </p:set>
                                    <p:animEffect transition="in" filter="wipe(left)">
                                      <p:cBhvr>
                                        <p:cTn id="7" dur="500"/>
                                        <p:tgtEl>
                                          <p:spTgt spid="731139">
                                            <p:txEl>
                                              <p:pRg st="0" end="0"/>
                                            </p:txEl>
                                          </p:spTgt>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1000"/>
                                        <p:tgtEl>
                                          <p:spTgt spid="14"/>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31139">
                                            <p:txEl>
                                              <p:pRg st="2" end="2"/>
                                            </p:txEl>
                                          </p:spTgt>
                                        </p:tgtEl>
                                        <p:attrNameLst>
                                          <p:attrName>style.visibility</p:attrName>
                                        </p:attrNameLst>
                                      </p:cBhvr>
                                      <p:to>
                                        <p:strVal val="visible"/>
                                      </p:to>
                                    </p:set>
                                    <p:animEffect transition="in" filter="wipe(left)">
                                      <p:cBhvr>
                                        <p:cTn id="16" dur="500"/>
                                        <p:tgtEl>
                                          <p:spTgt spid="7311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1139"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9405CDB-F346-4F4B-A2AC-101CF834A855}"/>
              </a:ext>
            </a:extLst>
          </p:cNvPr>
          <p:cNvSpPr>
            <a:spLocks noGrp="1" noChangeArrowheads="1"/>
          </p:cNvSpPr>
          <p:nvPr>
            <p:ph type="body" idx="1"/>
          </p:nvPr>
        </p:nvSpPr>
        <p:spPr>
          <a:xfrm>
            <a:off x="233363" y="1752600"/>
            <a:ext cx="4643437" cy="1066800"/>
          </a:xfrm>
        </p:spPr>
        <p:txBody>
          <a:bodyPr/>
          <a:lstStyle/>
          <a:p>
            <a:pPr marL="0" indent="0" eaLnBrk="1" hangingPunct="1">
              <a:lnSpc>
                <a:spcPct val="90000"/>
              </a:lnSpc>
              <a:spcBef>
                <a:spcPct val="0"/>
              </a:spcBef>
              <a:buClrTx/>
              <a:buFontTx/>
              <a:buNone/>
              <a:defRPr/>
            </a:pPr>
            <a:r>
              <a:rPr lang="en-US" sz="2400" b="0">
                <a:solidFill>
                  <a:schemeClr val="tx1"/>
                </a:solidFill>
                <a:cs typeface="+mn-cs"/>
              </a:rPr>
              <a:t>If the price rises to $12 a can, the marginal revenue curve shifts upward to </a:t>
            </a:r>
            <a:r>
              <a:rPr lang="en-US" sz="2400" b="0" i="1">
                <a:solidFill>
                  <a:schemeClr val="tx1"/>
                </a:solidFill>
                <a:cs typeface="+mn-cs"/>
              </a:rPr>
              <a:t>MR</a:t>
            </a:r>
            <a:r>
              <a:rPr lang="en-US" sz="2400" b="0" baseline="-25000">
                <a:solidFill>
                  <a:schemeClr val="tx1"/>
                </a:solidFill>
                <a:cs typeface="+mn-cs"/>
              </a:rPr>
              <a:t>2</a:t>
            </a:r>
            <a:r>
              <a:rPr lang="en-US" sz="2400" b="0">
                <a:solidFill>
                  <a:schemeClr val="tx1"/>
                </a:solidFill>
                <a:cs typeface="+mn-cs"/>
              </a:rPr>
              <a:t>. </a:t>
            </a:r>
            <a:endParaRPr lang="en-CA" sz="2400" b="0">
              <a:solidFill>
                <a:schemeClr val="tx1"/>
              </a:solidFill>
              <a:cs typeface="+mn-cs"/>
            </a:endParaRPr>
          </a:p>
        </p:txBody>
      </p:sp>
      <p:sp>
        <p:nvSpPr>
          <p:cNvPr id="732163" name="Rectangle 3">
            <a:extLst>
              <a:ext uri="{FF2B5EF4-FFF2-40B4-BE49-F238E27FC236}">
                <a16:creationId xmlns:a16="http://schemas.microsoft.com/office/drawing/2014/main" id="{1A2D3DCB-AE85-47C3-A952-FE3F8375C836}"/>
              </a:ext>
            </a:extLst>
          </p:cNvPr>
          <p:cNvSpPr>
            <a:spLocks noChangeArrowheads="1"/>
          </p:cNvSpPr>
          <p:nvPr/>
        </p:nvSpPr>
        <p:spPr bwMode="auto">
          <a:xfrm>
            <a:off x="233363" y="3048000"/>
            <a:ext cx="4643437"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Profit-maximizing output increases to 11 cans per day.</a:t>
            </a:r>
          </a:p>
          <a:p>
            <a:pPr eaLnBrk="1" hangingPunct="1">
              <a:spcBef>
                <a:spcPct val="0"/>
              </a:spcBef>
              <a:buClrTx/>
              <a:buFontTx/>
              <a:buNone/>
            </a:pPr>
            <a:endParaRPr lang="en-US" altLang="en-US" sz="2400" b="0">
              <a:solidFill>
                <a:schemeClr val="tx1"/>
              </a:solidFill>
            </a:endParaRPr>
          </a:p>
          <a:p>
            <a:pPr eaLnBrk="1" hangingPunct="1">
              <a:spcBef>
                <a:spcPct val="0"/>
              </a:spcBef>
              <a:buClrTx/>
              <a:buFontTx/>
              <a:buNone/>
            </a:pPr>
            <a:r>
              <a:rPr lang="en-US" altLang="en-US" sz="2400" b="0">
                <a:solidFill>
                  <a:schemeClr val="tx1"/>
                </a:solidFill>
              </a:rPr>
              <a:t>The new black dot in part (b) is another point of the firm’s supply curve.</a:t>
            </a:r>
          </a:p>
          <a:p>
            <a:pPr eaLnBrk="1" hangingPunct="1">
              <a:spcBef>
                <a:spcPct val="0"/>
              </a:spcBef>
              <a:buClrTx/>
              <a:buFontTx/>
              <a:buNone/>
            </a:pPr>
            <a:endParaRPr lang="en-US" altLang="en-US" sz="2000" b="0">
              <a:solidFill>
                <a:schemeClr val="tx1"/>
              </a:solidFill>
            </a:endParaRPr>
          </a:p>
          <a:p>
            <a:pPr eaLnBrk="1" hangingPunct="1">
              <a:spcBef>
                <a:spcPct val="0"/>
              </a:spcBef>
              <a:buClrTx/>
              <a:buFontTx/>
              <a:buNone/>
            </a:pPr>
            <a:r>
              <a:rPr lang="en-US" altLang="en-US" sz="2400" b="0">
                <a:solidFill>
                  <a:schemeClr val="tx1"/>
                </a:solidFill>
              </a:rPr>
              <a:t>The blue curve in part (b) is the firm’s supply curve.</a:t>
            </a:r>
            <a:endParaRPr lang="en-CA" altLang="en-US" sz="2400"/>
          </a:p>
        </p:txBody>
      </p:sp>
      <p:sp>
        <p:nvSpPr>
          <p:cNvPr id="82948" name="Rectangle 9">
            <a:extLst>
              <a:ext uri="{FF2B5EF4-FFF2-40B4-BE49-F238E27FC236}">
                <a16:creationId xmlns:a16="http://schemas.microsoft.com/office/drawing/2014/main" id="{A7231731-B565-43C9-A984-873BBE8FD015}"/>
              </a:ext>
            </a:extLst>
          </p:cNvPr>
          <p:cNvSpPr>
            <a:spLocks noGrp="1" noChangeArrowheads="1"/>
          </p:cNvSpPr>
          <p:nvPr>
            <p:ph type="title"/>
          </p:nvPr>
        </p:nvSpPr>
        <p:spPr>
          <a:xfrm>
            <a:off x="381000" y="990600"/>
            <a:ext cx="4724400" cy="533400"/>
          </a:xfrm>
        </p:spPr>
        <p:txBody>
          <a:bodyPr/>
          <a:lstStyle/>
          <a:p>
            <a:pPr eaLnBrk="1" hangingPunct="1"/>
            <a:r>
              <a:rPr lang="en-US" altLang="en-US">
                <a:ea typeface="ＭＳ Ｐゴシック" panose="020B0600070205080204" pitchFamily="34" charset="-128"/>
              </a:rPr>
              <a:t>15.1  FIRM’S … CHOICES</a:t>
            </a:r>
            <a:endParaRPr lang="en-CA" altLang="en-US">
              <a:ea typeface="ＭＳ Ｐゴシック" panose="020B0600070205080204" pitchFamily="34" charset="-128"/>
            </a:endParaRPr>
          </a:p>
        </p:txBody>
      </p:sp>
      <p:pic>
        <p:nvPicPr>
          <p:cNvPr id="82949" name="Picture 11" descr="fig1405a.gif">
            <a:extLst>
              <a:ext uri="{FF2B5EF4-FFF2-40B4-BE49-F238E27FC236}">
                <a16:creationId xmlns:a16="http://schemas.microsoft.com/office/drawing/2014/main" id="{7167A4F9-4D2A-46C4-AC7F-541B58842F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0" name="Picture 12" descr="fig1405b.gif">
            <a:extLst>
              <a:ext uri="{FF2B5EF4-FFF2-40B4-BE49-F238E27FC236}">
                <a16:creationId xmlns:a16="http://schemas.microsoft.com/office/drawing/2014/main" id="{A9DB9D54-AEDD-4C90-AB71-B624232700E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13" descr="fig1405c.gif">
            <a:extLst>
              <a:ext uri="{FF2B5EF4-FFF2-40B4-BE49-F238E27FC236}">
                <a16:creationId xmlns:a16="http://schemas.microsoft.com/office/drawing/2014/main" id="{AEF0A9DF-D6D1-49E7-884F-9C932BCBC3C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5d.gif">
            <a:extLst>
              <a:ext uri="{FF2B5EF4-FFF2-40B4-BE49-F238E27FC236}">
                <a16:creationId xmlns:a16="http://schemas.microsoft.com/office/drawing/2014/main" id="{BA18DCC3-FF02-44CC-8D2F-8CAD26E4C9D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5e.gif">
            <a:extLst>
              <a:ext uri="{FF2B5EF4-FFF2-40B4-BE49-F238E27FC236}">
                <a16:creationId xmlns:a16="http://schemas.microsoft.com/office/drawing/2014/main" id="{F14175F7-0B85-4D0B-A9EC-7EBFE266887E}"/>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32163">
                                            <p:txEl>
                                              <p:pRg st="0" end="0"/>
                                            </p:txEl>
                                          </p:spTgt>
                                        </p:tgtEl>
                                        <p:attrNameLst>
                                          <p:attrName>style.visibility</p:attrName>
                                        </p:attrNameLst>
                                      </p:cBhvr>
                                      <p:to>
                                        <p:strVal val="visible"/>
                                      </p:to>
                                    </p:set>
                                    <p:animEffect transition="in" filter="wipe(left)">
                                      <p:cBhvr>
                                        <p:cTn id="7" dur="500"/>
                                        <p:tgtEl>
                                          <p:spTgt spid="732163">
                                            <p:txEl>
                                              <p:pRg st="0" end="0"/>
                                            </p:txEl>
                                          </p:spTgt>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1000"/>
                                        <p:tgtEl>
                                          <p:spTgt spid="1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32163">
                                            <p:txEl>
                                              <p:pRg st="2" end="2"/>
                                            </p:txEl>
                                          </p:spTgt>
                                        </p:tgtEl>
                                        <p:attrNameLst>
                                          <p:attrName>style.visibility</p:attrName>
                                        </p:attrNameLst>
                                      </p:cBhvr>
                                      <p:to>
                                        <p:strVal val="visible"/>
                                      </p:to>
                                    </p:set>
                                    <p:animEffect transition="in" filter="wipe(left)">
                                      <p:cBhvr>
                                        <p:cTn id="16" dur="500"/>
                                        <p:tgtEl>
                                          <p:spTgt spid="732163">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732163">
                                            <p:txEl>
                                              <p:pRg st="4" end="4"/>
                                            </p:txEl>
                                          </p:spTgt>
                                        </p:tgtEl>
                                        <p:attrNameLst>
                                          <p:attrName>style.visibility</p:attrName>
                                        </p:attrNameLst>
                                      </p:cBhvr>
                                      <p:to>
                                        <p:strVal val="visible"/>
                                      </p:to>
                                    </p:set>
                                    <p:animEffect transition="in" filter="wipe(left)">
                                      <p:cBhvr>
                                        <p:cTn id="21" dur="500"/>
                                        <p:tgtEl>
                                          <p:spTgt spid="732163">
                                            <p:txEl>
                                              <p:pRg st="4" end="4"/>
                                            </p:txEl>
                                          </p:spTgt>
                                        </p:tgtEl>
                                      </p:cBhvr>
                                    </p:animEffect>
                                  </p:childTnLst>
                                </p:cTn>
                              </p:par>
                            </p:childTnLst>
                          </p:cTn>
                        </p:par>
                        <p:par>
                          <p:cTn id="22" fill="hold" nodeType="afterGroup">
                            <p:stCondLst>
                              <p:cond delay="500"/>
                            </p:stCondLst>
                            <p:childTnLst>
                              <p:par>
                                <p:cTn id="23" presetID="22" presetClass="entr" presetSubtype="4" fill="hold" nodeType="after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ipe(down)">
                                      <p:cBhvr>
                                        <p:cTn id="2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2163"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3">
            <a:extLst>
              <a:ext uri="{FF2B5EF4-FFF2-40B4-BE49-F238E27FC236}">
                <a16:creationId xmlns:a16="http://schemas.microsoft.com/office/drawing/2014/main" id="{B00AC88D-ABC0-4CDB-9A4B-BDB1053A8895}"/>
              </a:ext>
            </a:extLst>
          </p:cNvPr>
          <p:cNvSpPr>
            <a:spLocks noChangeArrowheads="1"/>
          </p:cNvSpPr>
          <p:nvPr/>
        </p:nvSpPr>
        <p:spPr bwMode="auto">
          <a:xfrm>
            <a:off x="381000" y="1676400"/>
            <a:ext cx="4643438"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The blue curve is the firm’s supply curve.</a:t>
            </a:r>
            <a:endParaRPr lang="en-CA" altLang="en-US"/>
          </a:p>
        </p:txBody>
      </p:sp>
      <p:sp>
        <p:nvSpPr>
          <p:cNvPr id="733194" name="Rectangle 10">
            <a:extLst>
              <a:ext uri="{FF2B5EF4-FFF2-40B4-BE49-F238E27FC236}">
                <a16:creationId xmlns:a16="http://schemas.microsoft.com/office/drawing/2014/main" id="{5F6C76E4-67A4-4ABE-B6C3-C674C570DFC9}"/>
              </a:ext>
            </a:extLst>
          </p:cNvPr>
          <p:cNvSpPr>
            <a:spLocks noChangeArrowheads="1"/>
          </p:cNvSpPr>
          <p:nvPr/>
        </p:nvSpPr>
        <p:spPr bwMode="auto">
          <a:xfrm>
            <a:off x="381000" y="2667000"/>
            <a:ext cx="4648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At prices below $3 a can, the firm shuts down and output is zero.</a:t>
            </a:r>
            <a:endParaRPr lang="en-CA" altLang="en-US"/>
          </a:p>
        </p:txBody>
      </p:sp>
      <p:sp>
        <p:nvSpPr>
          <p:cNvPr id="733195" name="Rectangle 11">
            <a:extLst>
              <a:ext uri="{FF2B5EF4-FFF2-40B4-BE49-F238E27FC236}">
                <a16:creationId xmlns:a16="http://schemas.microsoft.com/office/drawing/2014/main" id="{77B06B7B-F314-451B-A5E5-0ABCEE6EA476}"/>
              </a:ext>
            </a:extLst>
          </p:cNvPr>
          <p:cNvSpPr>
            <a:spLocks noChangeArrowheads="1"/>
          </p:cNvSpPr>
          <p:nvPr/>
        </p:nvSpPr>
        <p:spPr bwMode="auto">
          <a:xfrm>
            <a:off x="381000" y="3897313"/>
            <a:ext cx="4648200" cy="257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At prices above $3 a can, the firm produces along its </a:t>
            </a:r>
            <a:r>
              <a:rPr lang="en-US" altLang="en-US" sz="2400" b="0" i="1">
                <a:solidFill>
                  <a:schemeClr val="tx1"/>
                </a:solidFill>
              </a:rPr>
              <a:t>MC</a:t>
            </a:r>
            <a:r>
              <a:rPr lang="en-US" altLang="en-US" sz="2400" b="0">
                <a:solidFill>
                  <a:schemeClr val="tx1"/>
                </a:solidFill>
              </a:rPr>
              <a:t> curve. </a:t>
            </a:r>
          </a:p>
          <a:p>
            <a:pPr eaLnBrk="1" hangingPunct="1">
              <a:spcBef>
                <a:spcPct val="0"/>
              </a:spcBef>
              <a:buClrTx/>
              <a:buFontTx/>
              <a:buNone/>
            </a:pPr>
            <a:endParaRPr lang="en-US" altLang="en-US" sz="2400" b="0">
              <a:solidFill>
                <a:schemeClr val="tx1"/>
              </a:solidFill>
            </a:endParaRPr>
          </a:p>
          <a:p>
            <a:pPr eaLnBrk="1" hangingPunct="1">
              <a:spcBef>
                <a:spcPct val="0"/>
              </a:spcBef>
              <a:buClrTx/>
              <a:buFontTx/>
              <a:buNone/>
            </a:pPr>
            <a:r>
              <a:rPr lang="en-US" altLang="en-US" sz="2400" b="0">
                <a:solidFill>
                  <a:schemeClr val="tx1"/>
                </a:solidFill>
              </a:rPr>
              <a:t>The supply curve is the same as the </a:t>
            </a:r>
            <a:r>
              <a:rPr lang="en-US" altLang="en-US" sz="2400" b="0" i="1">
                <a:solidFill>
                  <a:schemeClr val="tx1"/>
                </a:solidFill>
              </a:rPr>
              <a:t>MC</a:t>
            </a:r>
            <a:r>
              <a:rPr lang="en-US" altLang="en-US" sz="2400" b="0">
                <a:solidFill>
                  <a:schemeClr val="tx1"/>
                </a:solidFill>
              </a:rPr>
              <a:t> curve at prices above the minimum point of </a:t>
            </a:r>
            <a:r>
              <a:rPr lang="en-US" altLang="en-US" sz="2400" b="0" i="1">
                <a:solidFill>
                  <a:schemeClr val="tx1"/>
                </a:solidFill>
              </a:rPr>
              <a:t>AVC.</a:t>
            </a:r>
            <a:endParaRPr lang="en-CA" altLang="en-US" sz="2400" b="0" i="1">
              <a:solidFill>
                <a:schemeClr val="tx1"/>
              </a:solidFill>
            </a:endParaRPr>
          </a:p>
        </p:txBody>
      </p:sp>
      <p:sp>
        <p:nvSpPr>
          <p:cNvPr id="84997" name="Rectangle 13">
            <a:extLst>
              <a:ext uri="{FF2B5EF4-FFF2-40B4-BE49-F238E27FC236}">
                <a16:creationId xmlns:a16="http://schemas.microsoft.com/office/drawing/2014/main" id="{2CAD1D6D-3E9C-4129-89D3-13FFA916DBCF}"/>
              </a:ext>
            </a:extLst>
          </p:cNvPr>
          <p:cNvSpPr>
            <a:spLocks noGrp="1" noChangeArrowheads="1"/>
          </p:cNvSpPr>
          <p:nvPr>
            <p:ph type="title"/>
          </p:nvPr>
        </p:nvSpPr>
        <p:spPr>
          <a:xfrm>
            <a:off x="381000" y="990600"/>
            <a:ext cx="4724400" cy="533400"/>
          </a:xfrm>
        </p:spPr>
        <p:txBody>
          <a:bodyPr/>
          <a:lstStyle/>
          <a:p>
            <a:pPr eaLnBrk="1" hangingPunct="1"/>
            <a:r>
              <a:rPr lang="en-US" altLang="en-US">
                <a:ea typeface="ＭＳ Ｐゴシック" panose="020B0600070205080204" pitchFamily="34" charset="-128"/>
              </a:rPr>
              <a:t>15.1  FIRM’S … CHOICES</a:t>
            </a:r>
          </a:p>
        </p:txBody>
      </p:sp>
      <p:pic>
        <p:nvPicPr>
          <p:cNvPr id="84998" name="Picture 11" descr="fig1405a.gif">
            <a:extLst>
              <a:ext uri="{FF2B5EF4-FFF2-40B4-BE49-F238E27FC236}">
                <a16:creationId xmlns:a16="http://schemas.microsoft.com/office/drawing/2014/main" id="{BC91FD0D-C32A-44B1-83EE-C7E8B52CC64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4999" name="Picture 12" descr="fig1405b.gif">
            <a:extLst>
              <a:ext uri="{FF2B5EF4-FFF2-40B4-BE49-F238E27FC236}">
                <a16:creationId xmlns:a16="http://schemas.microsoft.com/office/drawing/2014/main" id="{55BCA956-C118-4018-AA6A-1352576D221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5000" name="Picture 13" descr="fig1405c.gif">
            <a:extLst>
              <a:ext uri="{FF2B5EF4-FFF2-40B4-BE49-F238E27FC236}">
                <a16:creationId xmlns:a16="http://schemas.microsoft.com/office/drawing/2014/main" id="{144A30F9-8038-4F74-AF77-63587839139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5001" name="Picture 14" descr="fig1405d.gif">
            <a:extLst>
              <a:ext uri="{FF2B5EF4-FFF2-40B4-BE49-F238E27FC236}">
                <a16:creationId xmlns:a16="http://schemas.microsoft.com/office/drawing/2014/main" id="{D5C67347-A616-41C4-A0C4-22337AB099F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5002" name="Picture 15" descr="fig1405e.gif">
            <a:extLst>
              <a:ext uri="{FF2B5EF4-FFF2-40B4-BE49-F238E27FC236}">
                <a16:creationId xmlns:a16="http://schemas.microsoft.com/office/drawing/2014/main" id="{BF54EA2A-37E9-4495-9586-87D1F8912CC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873625" y="228600"/>
            <a:ext cx="3727450" cy="652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33194"/>
                                        </p:tgtEl>
                                        <p:attrNameLst>
                                          <p:attrName>style.visibility</p:attrName>
                                        </p:attrNameLst>
                                      </p:cBhvr>
                                      <p:to>
                                        <p:strVal val="visible"/>
                                      </p:to>
                                    </p:set>
                                    <p:animEffect transition="in" filter="wipe(left)">
                                      <p:cBhvr>
                                        <p:cTn id="7" dur="500"/>
                                        <p:tgtEl>
                                          <p:spTgt spid="7331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33195">
                                            <p:txEl>
                                              <p:pRg st="0" end="0"/>
                                            </p:txEl>
                                          </p:spTgt>
                                        </p:tgtEl>
                                        <p:attrNameLst>
                                          <p:attrName>style.visibility</p:attrName>
                                        </p:attrNameLst>
                                      </p:cBhvr>
                                      <p:to>
                                        <p:strVal val="visible"/>
                                      </p:to>
                                    </p:set>
                                    <p:animEffect transition="in" filter="wipe(left)">
                                      <p:cBhvr>
                                        <p:cTn id="12" dur="500"/>
                                        <p:tgtEl>
                                          <p:spTgt spid="7331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33195">
                                            <p:txEl>
                                              <p:pRg st="2" end="2"/>
                                            </p:txEl>
                                          </p:spTgt>
                                        </p:tgtEl>
                                        <p:attrNameLst>
                                          <p:attrName>style.visibility</p:attrName>
                                        </p:attrNameLst>
                                      </p:cBhvr>
                                      <p:to>
                                        <p:strVal val="visible"/>
                                      </p:to>
                                    </p:set>
                                    <p:animEffect transition="in" filter="wipe(left)">
                                      <p:cBhvr>
                                        <p:cTn id="17" dur="500"/>
                                        <p:tgtEl>
                                          <p:spTgt spid="733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3194" grpId="0" autoUpdateAnimBg="0"/>
      <p:bldP spid="733195"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E7B2FE3-CE57-48B2-A3CA-09076730F056}"/>
              </a:ext>
            </a:extLst>
          </p:cNvPr>
          <p:cNvSpPr>
            <a:spLocks noGrp="1" noChangeArrowheads="1"/>
          </p:cNvSpPr>
          <p:nvPr>
            <p:ph type="title"/>
          </p:nvPr>
        </p:nvSpPr>
        <p:spPr/>
        <p:txBody>
          <a:bodyPr/>
          <a:lstStyle/>
          <a:p>
            <a:pPr eaLnBrk="1" hangingPunct="1">
              <a:defRPr/>
            </a:pPr>
            <a:r>
              <a:rPr lang="en-US">
                <a:cs typeface="+mj-cs"/>
              </a:rPr>
              <a:t>15.2  OUTPUT, PRICE, PROFIT IN THE SHORT RUN</a:t>
            </a:r>
            <a:endParaRPr lang="en-CA">
              <a:cs typeface="+mj-cs"/>
            </a:endParaRPr>
          </a:p>
        </p:txBody>
      </p:sp>
      <p:sp>
        <p:nvSpPr>
          <p:cNvPr id="683011" name="Rectangle 3">
            <a:extLst>
              <a:ext uri="{FF2B5EF4-FFF2-40B4-BE49-F238E27FC236}">
                <a16:creationId xmlns:a16="http://schemas.microsoft.com/office/drawing/2014/main" id="{84B99848-F104-4EA0-B7DF-49D3DA4EB8DB}"/>
              </a:ext>
            </a:extLst>
          </p:cNvPr>
          <p:cNvSpPr>
            <a:spLocks noGrp="1" noChangeArrowheads="1"/>
          </p:cNvSpPr>
          <p:nvPr>
            <p:ph type="body" idx="1"/>
          </p:nvPr>
        </p:nvSpPr>
        <p:spPr/>
        <p:txBody>
          <a:bodyPr/>
          <a:lstStyle/>
          <a:p>
            <a:pPr eaLnBrk="1" hangingPunct="1">
              <a:buFont typeface="Webdings" charset="0"/>
              <a:buChar char="&lt;"/>
              <a:defRPr/>
            </a:pPr>
            <a:r>
              <a:rPr lang="en-US">
                <a:cs typeface="+mn-cs"/>
              </a:rPr>
              <a:t>Market Supply in the Short Run</a:t>
            </a:r>
            <a:endParaRPr lang="en-US">
              <a:solidFill>
                <a:srgbClr val="1566B0"/>
              </a:solidFill>
              <a:latin typeface="Charcoal" charset="0"/>
              <a:cs typeface="+mn-cs"/>
            </a:endParaRPr>
          </a:p>
          <a:p>
            <a:pPr lvl="1" eaLnBrk="1" hangingPunct="1">
              <a:buFontTx/>
              <a:buNone/>
              <a:defRPr/>
            </a:pPr>
            <a:r>
              <a:rPr lang="en-US"/>
              <a:t>The market supply curve in the short run shows the quantity supplied at each price by a fixed number of firms. </a:t>
            </a:r>
          </a:p>
          <a:p>
            <a:pPr lvl="1" eaLnBrk="1" hangingPunct="1">
              <a:buFontTx/>
              <a:buNone/>
              <a:defRPr/>
            </a:pPr>
            <a:r>
              <a:rPr lang="en-US"/>
              <a:t>The quantity supplied at a given price is the sum of the quantities supplied by all firms at that price.</a:t>
            </a:r>
            <a:endParaRPr lang="en-CA"/>
          </a:p>
        </p:txBody>
      </p:sp>
      <p:sp>
        <p:nvSpPr>
          <p:cNvPr id="683012" name="Rectangle 4">
            <a:extLst>
              <a:ext uri="{FF2B5EF4-FFF2-40B4-BE49-F238E27FC236}">
                <a16:creationId xmlns:a16="http://schemas.microsoft.com/office/drawing/2014/main" id="{43998388-711A-44DC-9678-A29A0E991F2F}"/>
              </a:ext>
            </a:extLst>
          </p:cNvPr>
          <p:cNvSpPr>
            <a:spLocks noChangeArrowheads="1"/>
          </p:cNvSpPr>
          <p:nvPr/>
        </p:nvSpPr>
        <p:spPr bwMode="auto">
          <a:xfrm>
            <a:off x="838200" y="4876800"/>
            <a:ext cx="7467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nSpc>
                <a:spcPct val="90000"/>
              </a:lnSpc>
              <a:spcBef>
                <a:spcPct val="0"/>
              </a:spcBef>
              <a:buClrTx/>
              <a:buFontTx/>
              <a:buNone/>
            </a:pPr>
            <a:r>
              <a:rPr lang="en-US" altLang="en-US" sz="2400" b="0">
                <a:solidFill>
                  <a:schemeClr val="tx1"/>
                </a:solidFill>
              </a:rPr>
              <a:t>Figure 15.6 on the next slide shows the market supply curve in a market with 10,000 identical firms.</a:t>
            </a:r>
            <a:endParaRPr lang="en-CA" altLang="en-US" sz="2400" b="0">
              <a:solidFill>
                <a:schemeClr val="tx1"/>
              </a:solidFill>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3011">
                                            <p:txEl>
                                              <p:pRg st="1" end="1"/>
                                            </p:txEl>
                                          </p:spTgt>
                                        </p:tgtEl>
                                        <p:attrNameLst>
                                          <p:attrName>style.visibility</p:attrName>
                                        </p:attrNameLst>
                                      </p:cBhvr>
                                      <p:to>
                                        <p:strVal val="visible"/>
                                      </p:to>
                                    </p:set>
                                    <p:animEffect transition="in" filter="wipe(left)">
                                      <p:cBhvr>
                                        <p:cTn id="7" dur="500"/>
                                        <p:tgtEl>
                                          <p:spTgt spid="6830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3011">
                                            <p:txEl>
                                              <p:pRg st="2" end="2"/>
                                            </p:txEl>
                                          </p:spTgt>
                                        </p:tgtEl>
                                        <p:attrNameLst>
                                          <p:attrName>style.visibility</p:attrName>
                                        </p:attrNameLst>
                                      </p:cBhvr>
                                      <p:to>
                                        <p:strVal val="visible"/>
                                      </p:to>
                                    </p:set>
                                    <p:animEffect transition="in" filter="wipe(left)">
                                      <p:cBhvr>
                                        <p:cTn id="12" dur="500"/>
                                        <p:tgtEl>
                                          <p:spTgt spid="6830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3012"/>
                                        </p:tgtEl>
                                        <p:attrNameLst>
                                          <p:attrName>style.visibility</p:attrName>
                                        </p:attrNameLst>
                                      </p:cBhvr>
                                      <p:to>
                                        <p:strVal val="visible"/>
                                      </p:to>
                                    </p:set>
                                    <p:animEffect transition="in" filter="wipe(left)">
                                      <p:cBhvr>
                                        <p:cTn id="17" dur="500"/>
                                        <p:tgtEl>
                                          <p:spTgt spid="6830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1" grpId="0" build="p" bldLvl="3" autoUpdateAnimBg="0"/>
      <p:bldP spid="683012"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3540" name="Rectangle 4">
            <a:extLst>
              <a:ext uri="{FF2B5EF4-FFF2-40B4-BE49-F238E27FC236}">
                <a16:creationId xmlns:a16="http://schemas.microsoft.com/office/drawing/2014/main" id="{23AC95DC-896C-4EFE-AB24-D10797AC90FD}"/>
              </a:ext>
            </a:extLst>
          </p:cNvPr>
          <p:cNvSpPr>
            <a:spLocks noChangeArrowheads="1"/>
          </p:cNvSpPr>
          <p:nvPr/>
        </p:nvSpPr>
        <p:spPr bwMode="auto">
          <a:xfrm>
            <a:off x="381000" y="2133600"/>
            <a:ext cx="80772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r>
              <a:rPr lang="en-US" altLang="en-US" sz="2400" b="0">
                <a:solidFill>
                  <a:schemeClr val="tx1"/>
                </a:solidFill>
              </a:rPr>
              <a:t>At the shutdown price of $3, each firm produces either 0 or 7 cans a day. </a:t>
            </a:r>
            <a:endParaRPr lang="en-CA" altLang="en-US" sz="2400" b="0">
              <a:solidFill>
                <a:schemeClr val="tx1"/>
              </a:solidFill>
            </a:endParaRPr>
          </a:p>
        </p:txBody>
      </p:sp>
      <p:sp>
        <p:nvSpPr>
          <p:cNvPr id="49155" name="Rectangle 10">
            <a:extLst>
              <a:ext uri="{FF2B5EF4-FFF2-40B4-BE49-F238E27FC236}">
                <a16:creationId xmlns:a16="http://schemas.microsoft.com/office/drawing/2014/main" id="{27BD4810-EAEB-4C71-ABB2-1470495615E8}"/>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89092" name="Picture 11" descr="fig1406a.gif">
            <a:extLst>
              <a:ext uri="{FF2B5EF4-FFF2-40B4-BE49-F238E27FC236}">
                <a16:creationId xmlns:a16="http://schemas.microsoft.com/office/drawing/2014/main" id="{9E9B99D6-253F-41A0-93F0-4BCF55A9EC1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6b.gif">
            <a:extLst>
              <a:ext uri="{FF2B5EF4-FFF2-40B4-BE49-F238E27FC236}">
                <a16:creationId xmlns:a16="http://schemas.microsoft.com/office/drawing/2014/main" id="{2B835762-DFF2-4C56-B6E0-BAF700C4230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4" name="Rectangle 16">
            <a:extLst>
              <a:ext uri="{FF2B5EF4-FFF2-40B4-BE49-F238E27FC236}">
                <a16:creationId xmlns:a16="http://schemas.microsoft.com/office/drawing/2014/main" id="{AA224F18-3755-4429-8F6A-617EF038BE12}"/>
              </a:ext>
            </a:extLst>
          </p:cNvPr>
          <p:cNvSpPr>
            <a:spLocks noChangeArrowheads="1"/>
          </p:cNvSpPr>
          <p:nvPr/>
        </p:nvSpPr>
        <p:spPr bwMode="auto">
          <a:xfrm>
            <a:off x="381000" y="1676400"/>
            <a:ext cx="815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nSpc>
                <a:spcPct val="90000"/>
              </a:lnSpc>
              <a:spcBef>
                <a:spcPct val="0"/>
              </a:spcBef>
              <a:buClrTx/>
              <a:buFontTx/>
              <a:buNone/>
            </a:pPr>
            <a:r>
              <a:rPr lang="en-US" altLang="en-US" sz="2400" b="0">
                <a:solidFill>
                  <a:schemeClr val="tx1"/>
                </a:solidFill>
              </a:rPr>
              <a:t>At prices below the shutdown price, firms produce nothing.</a:t>
            </a:r>
            <a:endParaRPr lang="en-CA" altLang="en-US" sz="2400" b="0">
              <a:solidFill>
                <a:schemeClr val="tx1"/>
              </a:solidFill>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3540"/>
                                        </p:tgtEl>
                                        <p:attrNameLst>
                                          <p:attrName>style.visibility</p:attrName>
                                        </p:attrNameLst>
                                      </p:cBhvr>
                                      <p:to>
                                        <p:strVal val="visible"/>
                                      </p:to>
                                    </p:set>
                                    <p:animEffect transition="in" filter="wipe(left)">
                                      <p:cBhvr>
                                        <p:cTn id="7" dur="500"/>
                                        <p:tgtEl>
                                          <p:spTgt spid="833540"/>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3540"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1138" name="Picture 6" descr="fig1406a.gif">
            <a:extLst>
              <a:ext uri="{FF2B5EF4-FFF2-40B4-BE49-F238E27FC236}">
                <a16:creationId xmlns:a16="http://schemas.microsoft.com/office/drawing/2014/main" id="{A4DB2ADA-C362-41BD-9780-30E88A96CC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547813"/>
            <a:ext cx="83724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406b.gif">
            <a:extLst>
              <a:ext uri="{FF2B5EF4-FFF2-40B4-BE49-F238E27FC236}">
                <a16:creationId xmlns:a16="http://schemas.microsoft.com/office/drawing/2014/main" id="{06CD7F98-E085-4067-9576-E0D2D730713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47813"/>
            <a:ext cx="83724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06c.gif">
            <a:extLst>
              <a:ext uri="{FF2B5EF4-FFF2-40B4-BE49-F238E27FC236}">
                <a16:creationId xmlns:a16="http://schemas.microsoft.com/office/drawing/2014/main" id="{E722EC0A-CA76-4891-B6CD-DCAC9742B14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 y="1547813"/>
            <a:ext cx="83724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06d.gif">
            <a:extLst>
              <a:ext uri="{FF2B5EF4-FFF2-40B4-BE49-F238E27FC236}">
                <a16:creationId xmlns:a16="http://schemas.microsoft.com/office/drawing/2014/main" id="{8617A8B7-2FA5-454B-A555-D1202252023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57200" y="1547813"/>
            <a:ext cx="83724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06e.gif">
            <a:extLst>
              <a:ext uri="{FF2B5EF4-FFF2-40B4-BE49-F238E27FC236}">
                <a16:creationId xmlns:a16="http://schemas.microsoft.com/office/drawing/2014/main" id="{177D9FFF-35E1-460A-BEC9-E1CD1241068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57200" y="1547813"/>
            <a:ext cx="837247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10">
            <a:extLst>
              <a:ext uri="{FF2B5EF4-FFF2-40B4-BE49-F238E27FC236}">
                <a16:creationId xmlns:a16="http://schemas.microsoft.com/office/drawing/2014/main" id="{8E5E5140-9085-47B8-AA2C-B78B199FCE0C}"/>
              </a:ext>
            </a:extLst>
          </p:cNvPr>
          <p:cNvSpPr>
            <a:spLocks noChangeArrowheads="1"/>
          </p:cNvSpPr>
          <p:nvPr/>
        </p:nvSpPr>
        <p:spPr bwMode="auto">
          <a:xfrm>
            <a:off x="304800" y="1828800"/>
            <a:ext cx="83058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nSpc>
                <a:spcPct val="90000"/>
              </a:lnSpc>
              <a:spcBef>
                <a:spcPct val="0"/>
              </a:spcBef>
              <a:buClrTx/>
              <a:buFontTx/>
              <a:buNone/>
            </a:pPr>
            <a:r>
              <a:rPr lang="en-US" altLang="en-US" sz="2400" b="0">
                <a:solidFill>
                  <a:schemeClr val="tx1"/>
                </a:solidFill>
              </a:rPr>
              <a:t>At prices above the shutdown price, firms produce along their </a:t>
            </a:r>
            <a:r>
              <a:rPr lang="en-US" altLang="en-US" sz="2400" b="0" i="1">
                <a:solidFill>
                  <a:schemeClr val="tx1"/>
                </a:solidFill>
              </a:rPr>
              <a:t>MC</a:t>
            </a:r>
            <a:r>
              <a:rPr lang="en-US" altLang="en-US" sz="2400" b="0">
                <a:solidFill>
                  <a:schemeClr val="tx1"/>
                </a:solidFill>
              </a:rPr>
              <a:t> curve.</a:t>
            </a:r>
            <a:endParaRPr lang="en-CA" altLang="en-US" sz="2400" b="0">
              <a:solidFill>
                <a:schemeClr val="tx1"/>
              </a:solidFill>
            </a:endParaRPr>
          </a:p>
        </p:txBody>
      </p:sp>
      <p:sp>
        <p:nvSpPr>
          <p:cNvPr id="51203" name="Rectangle 11">
            <a:extLst>
              <a:ext uri="{FF2B5EF4-FFF2-40B4-BE49-F238E27FC236}">
                <a16:creationId xmlns:a16="http://schemas.microsoft.com/office/drawing/2014/main" id="{4343D5F1-792C-4667-9186-2CC298AE3B9D}"/>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93188" name="Picture 11" descr="fig1406a.gif">
            <a:extLst>
              <a:ext uri="{FF2B5EF4-FFF2-40B4-BE49-F238E27FC236}">
                <a16:creationId xmlns:a16="http://schemas.microsoft.com/office/drawing/2014/main" id="{F908E199-C51A-40FA-8D2E-773FAA6E90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9" name="Picture 12" descr="fig1406b.gif">
            <a:extLst>
              <a:ext uri="{FF2B5EF4-FFF2-40B4-BE49-F238E27FC236}">
                <a16:creationId xmlns:a16="http://schemas.microsoft.com/office/drawing/2014/main" id="{B05A5FDC-E30E-4772-8258-DA6893813F3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6c.gif">
            <a:extLst>
              <a:ext uri="{FF2B5EF4-FFF2-40B4-BE49-F238E27FC236}">
                <a16:creationId xmlns:a16="http://schemas.microsoft.com/office/drawing/2014/main" id="{DD6E9D28-68CA-44C2-9F8B-4D6471F7CAC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6d.gif">
            <a:extLst>
              <a:ext uri="{FF2B5EF4-FFF2-40B4-BE49-F238E27FC236}">
                <a16:creationId xmlns:a16="http://schemas.microsoft.com/office/drawing/2014/main" id="{1091B74D-47F5-4FFC-86D8-9610974E748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6611" name="Rectangle 3">
            <a:extLst>
              <a:ext uri="{FF2B5EF4-FFF2-40B4-BE49-F238E27FC236}">
                <a16:creationId xmlns:a16="http://schemas.microsoft.com/office/drawing/2014/main" id="{0F1A576A-9E9A-4039-BAB1-6B48C800FE6B}"/>
              </a:ext>
            </a:extLst>
          </p:cNvPr>
          <p:cNvSpPr>
            <a:spLocks noGrp="1" noChangeArrowheads="1"/>
          </p:cNvSpPr>
          <p:nvPr>
            <p:ph type="body" idx="1"/>
          </p:nvPr>
        </p:nvSpPr>
        <p:spPr>
          <a:xfrm>
            <a:off x="304800" y="1524000"/>
            <a:ext cx="8305800" cy="1600200"/>
          </a:xfrm>
        </p:spPr>
        <p:txBody>
          <a:bodyPr/>
          <a:lstStyle/>
          <a:p>
            <a:pPr marL="0" indent="0">
              <a:spcBef>
                <a:spcPct val="0"/>
              </a:spcBef>
              <a:buClrTx/>
              <a:buFontTx/>
              <a:buNone/>
              <a:defRPr/>
            </a:pPr>
            <a:r>
              <a:rPr lang="en-US" sz="2400" b="0">
                <a:solidFill>
                  <a:schemeClr val="tx1"/>
                </a:solidFill>
                <a:cs typeface="+mn-cs"/>
              </a:rPr>
              <a:t>The market supply curve:</a:t>
            </a:r>
          </a:p>
          <a:p>
            <a:pPr marL="0" indent="0">
              <a:spcBef>
                <a:spcPct val="0"/>
              </a:spcBef>
              <a:buClrTx/>
              <a:buFontTx/>
              <a:buNone/>
              <a:defRPr/>
            </a:pPr>
            <a:r>
              <a:rPr lang="en-US" sz="2400" b="0">
                <a:solidFill>
                  <a:schemeClr val="tx1"/>
                </a:solidFill>
                <a:cs typeface="+mn-cs"/>
              </a:rPr>
              <a:t>Below the shutdown price, it runs along the y-axis.</a:t>
            </a:r>
          </a:p>
          <a:p>
            <a:pPr marL="0" indent="0">
              <a:spcBef>
                <a:spcPct val="0"/>
              </a:spcBef>
              <a:buClrTx/>
              <a:buFontTx/>
              <a:buNone/>
              <a:defRPr/>
            </a:pPr>
            <a:r>
              <a:rPr lang="en-US" sz="2400" b="0">
                <a:solidFill>
                  <a:schemeClr val="tx1"/>
                </a:solidFill>
                <a:cs typeface="+mn-cs"/>
              </a:rPr>
              <a:t>At the shutdown price, it is perfectly elastic.</a:t>
            </a:r>
          </a:p>
          <a:p>
            <a:pPr marL="0" indent="0">
              <a:spcBef>
                <a:spcPct val="0"/>
              </a:spcBef>
              <a:buClrTx/>
              <a:buFontTx/>
              <a:buNone/>
              <a:defRPr/>
            </a:pPr>
            <a:r>
              <a:rPr lang="en-US" sz="2400" b="0">
                <a:solidFill>
                  <a:schemeClr val="tx1"/>
                </a:solidFill>
                <a:cs typeface="+mn-cs"/>
              </a:rPr>
              <a:t>Above the shutdown price, it slopes upward.</a:t>
            </a:r>
            <a:endParaRPr lang="en-CA" sz="2400" b="0">
              <a:solidFill>
                <a:schemeClr val="tx1"/>
              </a:solidFill>
              <a:cs typeface="+mn-cs"/>
            </a:endParaRPr>
          </a:p>
          <a:p>
            <a:pPr marL="0" indent="0">
              <a:spcBef>
                <a:spcPct val="0"/>
              </a:spcBef>
              <a:buClrTx/>
              <a:buFontTx/>
              <a:buNone/>
              <a:defRPr/>
            </a:pPr>
            <a:endParaRPr lang="en-CA" sz="2400" b="0">
              <a:solidFill>
                <a:schemeClr val="tx1"/>
              </a:solidFill>
              <a:cs typeface="+mn-cs"/>
            </a:endParaRPr>
          </a:p>
        </p:txBody>
      </p:sp>
      <p:sp>
        <p:nvSpPr>
          <p:cNvPr id="52227" name="Rectangle 10">
            <a:extLst>
              <a:ext uri="{FF2B5EF4-FFF2-40B4-BE49-F238E27FC236}">
                <a16:creationId xmlns:a16="http://schemas.microsoft.com/office/drawing/2014/main" id="{AD1D3E96-676C-499A-9FFE-FE56F0BC38EC}"/>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95236" name="Picture 11" descr="fig1406a.gif">
            <a:extLst>
              <a:ext uri="{FF2B5EF4-FFF2-40B4-BE49-F238E27FC236}">
                <a16:creationId xmlns:a16="http://schemas.microsoft.com/office/drawing/2014/main" id="{7651129C-4A46-4997-8716-AD4D3E97C6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7" name="Picture 12" descr="fig1406b.gif">
            <a:extLst>
              <a:ext uri="{FF2B5EF4-FFF2-40B4-BE49-F238E27FC236}">
                <a16:creationId xmlns:a16="http://schemas.microsoft.com/office/drawing/2014/main" id="{DAC53E52-44FF-4553-8DF1-84D2C56209C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8" name="Picture 13" descr="fig1406c.gif">
            <a:extLst>
              <a:ext uri="{FF2B5EF4-FFF2-40B4-BE49-F238E27FC236}">
                <a16:creationId xmlns:a16="http://schemas.microsoft.com/office/drawing/2014/main" id="{3A65C462-569B-4280-A5B9-D1D16A00A16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9" name="Picture 14" descr="fig1406d.gif">
            <a:extLst>
              <a:ext uri="{FF2B5EF4-FFF2-40B4-BE49-F238E27FC236}">
                <a16:creationId xmlns:a16="http://schemas.microsoft.com/office/drawing/2014/main" id="{19D5CB82-BAC8-44E0-88FF-D53B4E6A8F8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6e.gif">
            <a:extLst>
              <a:ext uri="{FF2B5EF4-FFF2-40B4-BE49-F238E27FC236}">
                <a16:creationId xmlns:a16="http://schemas.microsoft.com/office/drawing/2014/main" id="{C42A9676-1886-4905-8F7F-9AB2A42E8E6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3044825"/>
            <a:ext cx="6859588"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6611">
                                            <p:txEl>
                                              <p:pRg st="0" end="0"/>
                                            </p:txEl>
                                          </p:spTgt>
                                        </p:tgtEl>
                                        <p:attrNameLst>
                                          <p:attrName>style.visibility</p:attrName>
                                        </p:attrNameLst>
                                      </p:cBhvr>
                                      <p:to>
                                        <p:strVal val="visible"/>
                                      </p:to>
                                    </p:set>
                                    <p:animEffect transition="in" filter="wipe(left)">
                                      <p:cBhvr>
                                        <p:cTn id="7" dur="500"/>
                                        <p:tgtEl>
                                          <p:spTgt spid="836611">
                                            <p:txEl>
                                              <p:pRg st="0" end="0"/>
                                            </p:txEl>
                                          </p:spTgt>
                                        </p:tgtEl>
                                      </p:cBhvr>
                                    </p:animEffect>
                                  </p:childTnLst>
                                </p:cTn>
                              </p:par>
                            </p:childTnLst>
                          </p:cTn>
                        </p:par>
                        <p:par>
                          <p:cTn id="8" fill="hold" nodeType="afterGroup">
                            <p:stCondLst>
                              <p:cond delay="500"/>
                            </p:stCondLst>
                            <p:childTnLst>
                              <p:par>
                                <p:cTn id="9" presetID="22" presetClass="entr" presetSubtype="4"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down)">
                                      <p:cBhvr>
                                        <p:cTn id="11" dur="1000"/>
                                        <p:tgtEl>
                                          <p:spTgt spid="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36611">
                                            <p:txEl>
                                              <p:pRg st="1" end="1"/>
                                            </p:txEl>
                                          </p:spTgt>
                                        </p:tgtEl>
                                        <p:attrNameLst>
                                          <p:attrName>style.visibility</p:attrName>
                                        </p:attrNameLst>
                                      </p:cBhvr>
                                      <p:to>
                                        <p:strVal val="visible"/>
                                      </p:to>
                                    </p:set>
                                    <p:animEffect transition="in" filter="wipe(left)">
                                      <p:cBhvr>
                                        <p:cTn id="16" dur="500"/>
                                        <p:tgtEl>
                                          <p:spTgt spid="836611">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36611">
                                            <p:txEl>
                                              <p:pRg st="2" end="2"/>
                                            </p:txEl>
                                          </p:spTgt>
                                        </p:tgtEl>
                                        <p:attrNameLst>
                                          <p:attrName>style.visibility</p:attrName>
                                        </p:attrNameLst>
                                      </p:cBhvr>
                                      <p:to>
                                        <p:strVal val="visible"/>
                                      </p:to>
                                    </p:set>
                                    <p:animEffect transition="in" filter="wipe(left)">
                                      <p:cBhvr>
                                        <p:cTn id="21" dur="500"/>
                                        <p:tgtEl>
                                          <p:spTgt spid="836611">
                                            <p:txEl>
                                              <p:pRg st="2" end="2"/>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836611">
                                            <p:txEl>
                                              <p:pRg st="3" end="3"/>
                                            </p:txEl>
                                          </p:spTgt>
                                        </p:tgtEl>
                                        <p:attrNameLst>
                                          <p:attrName>style.visibility</p:attrName>
                                        </p:attrNameLst>
                                      </p:cBhvr>
                                      <p:to>
                                        <p:strVal val="visible"/>
                                      </p:to>
                                    </p:set>
                                    <p:animEffect transition="in" filter="wipe(left)">
                                      <p:cBhvr>
                                        <p:cTn id="26" dur="500"/>
                                        <p:tgtEl>
                                          <p:spTgt spid="8366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6611"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8F64E0D9-EA60-4F30-AE09-AFFCBD061AFE}"/>
              </a:ext>
            </a:extLst>
          </p:cNvPr>
          <p:cNvSpPr>
            <a:spLocks noGrp="1" noChangeArrowheads="1"/>
          </p:cNvSpPr>
          <p:nvPr>
            <p:ph type="title"/>
          </p:nvPr>
        </p:nvSpPr>
        <p:spPr/>
        <p:txBody>
          <a:bodyPr/>
          <a:lstStyle/>
          <a:p>
            <a:pPr eaLnBrk="1" hangingPunct="1">
              <a:defRPr/>
            </a:pPr>
            <a:r>
              <a:rPr lang="en-US">
                <a:cs typeface="+mj-cs"/>
              </a:rPr>
              <a:t>15.2  OUTPUT, PRICE, PROFIT IN THE SHORT RUN</a:t>
            </a:r>
            <a:endParaRPr lang="en-CA">
              <a:cs typeface="+mj-cs"/>
            </a:endParaRPr>
          </a:p>
        </p:txBody>
      </p:sp>
      <p:sp>
        <p:nvSpPr>
          <p:cNvPr id="685059" name="Rectangle 3">
            <a:extLst>
              <a:ext uri="{FF2B5EF4-FFF2-40B4-BE49-F238E27FC236}">
                <a16:creationId xmlns:a16="http://schemas.microsoft.com/office/drawing/2014/main" id="{2DB28624-F928-4541-9616-19FAA8C5C3D7}"/>
              </a:ext>
            </a:extLst>
          </p:cNvPr>
          <p:cNvSpPr>
            <a:spLocks noGrp="1" noChangeArrowheads="1"/>
          </p:cNvSpPr>
          <p:nvPr>
            <p:ph type="body" idx="1"/>
          </p:nvPr>
        </p:nvSpPr>
        <p:spPr/>
        <p:txBody>
          <a:bodyPr/>
          <a:lstStyle/>
          <a:p>
            <a:pPr eaLnBrk="1" hangingPunct="1">
              <a:buFont typeface="Webdings" charset="0"/>
              <a:buChar char="&lt;"/>
              <a:defRPr/>
            </a:pPr>
            <a:r>
              <a:rPr lang="en-US">
                <a:cs typeface="+mn-cs"/>
              </a:rPr>
              <a:t>Short-Run Equilibrium in Normal Times</a:t>
            </a:r>
            <a:endParaRPr lang="en-US">
              <a:solidFill>
                <a:srgbClr val="1566B0"/>
              </a:solidFill>
              <a:latin typeface="Charcoal" charset="0"/>
              <a:cs typeface="+mn-cs"/>
            </a:endParaRPr>
          </a:p>
          <a:p>
            <a:pPr lvl="1" eaLnBrk="1" hangingPunct="1">
              <a:buFontTx/>
              <a:buNone/>
              <a:defRPr/>
            </a:pPr>
            <a:r>
              <a:rPr lang="en-US">
                <a:solidFill>
                  <a:srgbClr val="000000"/>
                </a:solidFill>
              </a:rPr>
              <a:t>Market demand and market supply determine the market price and quantity bought and sold.</a:t>
            </a:r>
          </a:p>
          <a:p>
            <a:pPr lvl="1" eaLnBrk="1" hangingPunct="1">
              <a:buFontTx/>
              <a:buNone/>
              <a:defRPr/>
            </a:pPr>
            <a:r>
              <a:rPr lang="en-US">
                <a:solidFill>
                  <a:srgbClr val="000000"/>
                </a:solidFill>
              </a:rPr>
              <a:t>Figure 15.7 on the next slide illustrates short-run equilibrium when the firm makes zero economic profit.</a:t>
            </a:r>
            <a:endParaRPr lang="en-CA">
              <a:solidFill>
                <a:srgbClr val="000000"/>
              </a:solidFill>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5059">
                                            <p:txEl>
                                              <p:pRg st="1" end="1"/>
                                            </p:txEl>
                                          </p:spTgt>
                                        </p:tgtEl>
                                        <p:attrNameLst>
                                          <p:attrName>style.visibility</p:attrName>
                                        </p:attrNameLst>
                                      </p:cBhvr>
                                      <p:to>
                                        <p:strVal val="visible"/>
                                      </p:to>
                                    </p:set>
                                    <p:animEffect transition="in" filter="wipe(left)">
                                      <p:cBhvr>
                                        <p:cTn id="7" dur="500"/>
                                        <p:tgtEl>
                                          <p:spTgt spid="68505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5059">
                                            <p:txEl>
                                              <p:pRg st="2" end="2"/>
                                            </p:txEl>
                                          </p:spTgt>
                                        </p:tgtEl>
                                        <p:attrNameLst>
                                          <p:attrName>style.visibility</p:attrName>
                                        </p:attrNameLst>
                                      </p:cBhvr>
                                      <p:to>
                                        <p:strVal val="visible"/>
                                      </p:to>
                                    </p:set>
                                    <p:animEffect transition="in" filter="wipe(left)">
                                      <p:cBhvr>
                                        <p:cTn id="12" dur="500"/>
                                        <p:tgtEl>
                                          <p:spTgt spid="6850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bldLvl="3"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4">
            <a:extLst>
              <a:ext uri="{FF2B5EF4-FFF2-40B4-BE49-F238E27FC236}">
                <a16:creationId xmlns:a16="http://schemas.microsoft.com/office/drawing/2014/main" id="{EA9311DB-8FD9-4346-B4A2-900013819BAC}"/>
              </a:ext>
            </a:extLst>
          </p:cNvPr>
          <p:cNvSpPr>
            <a:spLocks noChangeArrowheads="1"/>
          </p:cNvSpPr>
          <p:nvPr/>
        </p:nvSpPr>
        <p:spPr bwMode="auto">
          <a:xfrm>
            <a:off x="368300" y="1752600"/>
            <a:ext cx="861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(a), with market supply curve, </a:t>
            </a:r>
            <a:r>
              <a:rPr lang="en-US" altLang="en-US" sz="2400" b="0" i="1">
                <a:solidFill>
                  <a:schemeClr val="tx1"/>
                </a:solidFill>
              </a:rPr>
              <a:t>S, </a:t>
            </a:r>
            <a:r>
              <a:rPr lang="en-US" altLang="en-US" sz="2400" b="0">
                <a:solidFill>
                  <a:schemeClr val="tx1"/>
                </a:solidFill>
              </a:rPr>
              <a:t>and market demand curve, </a:t>
            </a:r>
            <a:r>
              <a:rPr lang="en-US" altLang="en-US" sz="2400" b="0" i="1">
                <a:solidFill>
                  <a:schemeClr val="tx1"/>
                </a:solidFill>
              </a:rPr>
              <a:t>D</a:t>
            </a:r>
            <a:r>
              <a:rPr lang="en-US" altLang="en-US" sz="2400" b="0" baseline="-25000">
                <a:solidFill>
                  <a:schemeClr val="tx1"/>
                </a:solidFill>
              </a:rPr>
              <a:t>1</a:t>
            </a:r>
            <a:r>
              <a:rPr lang="en-US" altLang="en-US" sz="2400" b="0">
                <a:solidFill>
                  <a:schemeClr val="tx1"/>
                </a:solidFill>
              </a:rPr>
              <a:t>, the market price is $5 a can.</a:t>
            </a:r>
          </a:p>
        </p:txBody>
      </p:sp>
      <p:sp>
        <p:nvSpPr>
          <p:cNvPr id="54275" name="Rectangle 24">
            <a:extLst>
              <a:ext uri="{FF2B5EF4-FFF2-40B4-BE49-F238E27FC236}">
                <a16:creationId xmlns:a16="http://schemas.microsoft.com/office/drawing/2014/main" id="{32E49A5E-9CA4-434D-AB29-DE7BA0ABE9D8}"/>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99332" name="Picture 9" descr="Fig1407a.gif">
            <a:extLst>
              <a:ext uri="{FF2B5EF4-FFF2-40B4-BE49-F238E27FC236}">
                <a16:creationId xmlns:a16="http://schemas.microsoft.com/office/drawing/2014/main" id="{978AED6F-9239-4E7A-B19E-B9C62B04125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3" name="Picture 10" descr="Fig1407b.gif">
            <a:extLst>
              <a:ext uri="{FF2B5EF4-FFF2-40B4-BE49-F238E27FC236}">
                <a16:creationId xmlns:a16="http://schemas.microsoft.com/office/drawing/2014/main" id="{8E0512FB-8BBD-416D-A102-D406B212230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4" name="Picture 11" descr="Fig1407c.gif">
            <a:extLst>
              <a:ext uri="{FF2B5EF4-FFF2-40B4-BE49-F238E27FC236}">
                <a16:creationId xmlns:a16="http://schemas.microsoft.com/office/drawing/2014/main" id="{80D6D3DE-0133-4F28-B244-D8D72368496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7d.gif">
            <a:extLst>
              <a:ext uri="{FF2B5EF4-FFF2-40B4-BE49-F238E27FC236}">
                <a16:creationId xmlns:a16="http://schemas.microsoft.com/office/drawing/2014/main" id="{C11E3467-E9ED-480A-B458-E2F09383C25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1378" name="Picture 9" descr="Fig1407a.gif">
            <a:extLst>
              <a:ext uri="{FF2B5EF4-FFF2-40B4-BE49-F238E27FC236}">
                <a16:creationId xmlns:a16="http://schemas.microsoft.com/office/drawing/2014/main" id="{09BC4032-B282-487C-A8DB-0469A01A31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79" name="Picture 10" descr="Fig1407b.gif">
            <a:extLst>
              <a:ext uri="{FF2B5EF4-FFF2-40B4-BE49-F238E27FC236}">
                <a16:creationId xmlns:a16="http://schemas.microsoft.com/office/drawing/2014/main" id="{BAFC5AA1-FA8F-4E8E-8344-CF3E04BBCE6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80" name="Picture 11" descr="Fig1407c.gif">
            <a:extLst>
              <a:ext uri="{FF2B5EF4-FFF2-40B4-BE49-F238E27FC236}">
                <a16:creationId xmlns:a16="http://schemas.microsoft.com/office/drawing/2014/main" id="{6E9871B8-0671-4A58-911B-9C4C17B72C8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7d.gif">
            <a:extLst>
              <a:ext uri="{FF2B5EF4-FFF2-40B4-BE49-F238E27FC236}">
                <a16:creationId xmlns:a16="http://schemas.microsoft.com/office/drawing/2014/main" id="{70DD7494-6B55-4B1C-B49E-636390F1815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7e.gif">
            <a:extLst>
              <a:ext uri="{FF2B5EF4-FFF2-40B4-BE49-F238E27FC236}">
                <a16:creationId xmlns:a16="http://schemas.microsoft.com/office/drawing/2014/main" id="{F7EC717A-B74D-4934-99EC-CBE62C5CD6D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7f.gif">
            <a:extLst>
              <a:ext uri="{FF2B5EF4-FFF2-40B4-BE49-F238E27FC236}">
                <a16:creationId xmlns:a16="http://schemas.microsoft.com/office/drawing/2014/main" id="{97901D13-390B-460B-85D7-F3D72D3F80C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7g.gif">
            <a:extLst>
              <a:ext uri="{FF2B5EF4-FFF2-40B4-BE49-F238E27FC236}">
                <a16:creationId xmlns:a16="http://schemas.microsoft.com/office/drawing/2014/main" id="{37F0E0E3-0B97-473A-99BC-8AEB208A25D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7h.gif">
            <a:extLst>
              <a:ext uri="{FF2B5EF4-FFF2-40B4-BE49-F238E27FC236}">
                <a16:creationId xmlns:a16="http://schemas.microsoft.com/office/drawing/2014/main" id="{F8D7FD7F-AC9B-4CB3-84B1-BFA32ABC3B2C}"/>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07i.gif">
            <a:extLst>
              <a:ext uri="{FF2B5EF4-FFF2-40B4-BE49-F238E27FC236}">
                <a16:creationId xmlns:a16="http://schemas.microsoft.com/office/drawing/2014/main" id="{5DE4DE36-19BD-48AA-B3D4-A50009086270}"/>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68313" y="1600200"/>
            <a:ext cx="8308975"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10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left)">
                                      <p:cBhvr>
                                        <p:cTn id="17" dur="1000"/>
                                        <p:tgtEl>
                                          <p:spTgt spid="1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wipe(left)">
                                      <p:cBhvr>
                                        <p:cTn id="27" dur="1000"/>
                                        <p:tgtEl>
                                          <p:spTgt spid="17"/>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5394" name="Rectangle 2">
            <a:extLst>
              <a:ext uri="{FF2B5EF4-FFF2-40B4-BE49-F238E27FC236}">
                <a16:creationId xmlns:a16="http://schemas.microsoft.com/office/drawing/2014/main" id="{63CA7B20-0D64-49C3-91D6-E699357AC620}"/>
              </a:ext>
            </a:extLst>
          </p:cNvPr>
          <p:cNvSpPr>
            <a:spLocks noChangeArrowheads="1"/>
          </p:cNvSpPr>
          <p:nvPr/>
        </p:nvSpPr>
        <p:spPr bwMode="auto">
          <a:xfrm>
            <a:off x="368300" y="1600200"/>
            <a:ext cx="82423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(b), marginal revenue is $5 a can. </a:t>
            </a:r>
          </a:p>
          <a:p>
            <a:pPr eaLnBrk="1" hangingPunct="1">
              <a:spcBef>
                <a:spcPct val="0"/>
              </a:spcBef>
              <a:buClrTx/>
              <a:buFontTx/>
              <a:buNone/>
            </a:pPr>
            <a:r>
              <a:rPr lang="en-US" altLang="en-US" sz="2400" b="0">
                <a:solidFill>
                  <a:schemeClr val="tx1"/>
                </a:solidFill>
              </a:rPr>
              <a:t>Dave produces 9 cans a day, where marginal cost equals marginal revenue.</a:t>
            </a:r>
          </a:p>
        </p:txBody>
      </p:sp>
      <p:sp>
        <p:nvSpPr>
          <p:cNvPr id="56323" name="Rectangle 12">
            <a:extLst>
              <a:ext uri="{FF2B5EF4-FFF2-40B4-BE49-F238E27FC236}">
                <a16:creationId xmlns:a16="http://schemas.microsoft.com/office/drawing/2014/main" id="{8B18D585-7D1E-46A6-9B15-BDA6C6EAC7A3}"/>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03428" name="Picture 9" descr="Fig1407a.gif">
            <a:extLst>
              <a:ext uri="{FF2B5EF4-FFF2-40B4-BE49-F238E27FC236}">
                <a16:creationId xmlns:a16="http://schemas.microsoft.com/office/drawing/2014/main" id="{ED37B682-09E1-43C7-944C-6E82A3C87D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29" name="Picture 10" descr="Fig1407b.gif">
            <a:extLst>
              <a:ext uri="{FF2B5EF4-FFF2-40B4-BE49-F238E27FC236}">
                <a16:creationId xmlns:a16="http://schemas.microsoft.com/office/drawing/2014/main" id="{FD4ED9E0-1551-42FE-AD58-036039562F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30" name="Picture 11" descr="Fig1407c.gif">
            <a:extLst>
              <a:ext uri="{FF2B5EF4-FFF2-40B4-BE49-F238E27FC236}">
                <a16:creationId xmlns:a16="http://schemas.microsoft.com/office/drawing/2014/main" id="{066D376B-81C4-4FE3-BE2B-89B7EDE8C83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431" name="Picture 12" descr="Fig1407d.gif">
            <a:extLst>
              <a:ext uri="{FF2B5EF4-FFF2-40B4-BE49-F238E27FC236}">
                <a16:creationId xmlns:a16="http://schemas.microsoft.com/office/drawing/2014/main" id="{43295599-9699-4249-A9FB-8EAAFD8D6EE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7e.gif">
            <a:extLst>
              <a:ext uri="{FF2B5EF4-FFF2-40B4-BE49-F238E27FC236}">
                <a16:creationId xmlns:a16="http://schemas.microsoft.com/office/drawing/2014/main" id="{92DDB624-A9B5-43FA-A98B-75E9502B838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Fig1407f.gif">
            <a:extLst>
              <a:ext uri="{FF2B5EF4-FFF2-40B4-BE49-F238E27FC236}">
                <a16:creationId xmlns:a16="http://schemas.microsoft.com/office/drawing/2014/main" id="{4FB9F5C4-DCB3-4F85-940B-5FEB6AB7AD2E}"/>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ig1407g.gif">
            <a:extLst>
              <a:ext uri="{FF2B5EF4-FFF2-40B4-BE49-F238E27FC236}">
                <a16:creationId xmlns:a16="http://schemas.microsoft.com/office/drawing/2014/main" id="{27D17FC4-7C6F-42E6-A586-33B20240135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5394">
                                            <p:txEl>
                                              <p:pRg st="1" end="1"/>
                                            </p:txEl>
                                          </p:spTgt>
                                        </p:tgtEl>
                                        <p:attrNameLst>
                                          <p:attrName>style.visibility</p:attrName>
                                        </p:attrNameLst>
                                      </p:cBhvr>
                                      <p:to>
                                        <p:strVal val="visible"/>
                                      </p:to>
                                    </p:set>
                                    <p:animEffect transition="in" filter="wipe(left)">
                                      <p:cBhvr>
                                        <p:cTn id="12" dur="500"/>
                                        <p:tgtEl>
                                          <p:spTgt spid="955394">
                                            <p:txEl>
                                              <p:pRg st="1" end="1"/>
                                            </p:txEl>
                                          </p:spTgt>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wipe(left)">
                                      <p:cBhvr>
                                        <p:cTn id="16" dur="1000"/>
                                        <p:tgtEl>
                                          <p:spTgt spid="22"/>
                                        </p:tgtEl>
                                      </p:cBhvr>
                                    </p:animEffect>
                                  </p:childTnLst>
                                </p:cTn>
                              </p:par>
                            </p:childTnLst>
                          </p:cTn>
                        </p:par>
                        <p:par>
                          <p:cTn id="17" fill="hold" nodeType="afterGroup">
                            <p:stCondLst>
                              <p:cond delay="1500"/>
                            </p:stCondLst>
                            <p:childTnLst>
                              <p:par>
                                <p:cTn id="18" presetID="10" presetClass="entr" presetSubtype="0" fill="hold" nodeType="after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5394"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4B1AC69E-446A-4AA4-93BC-0FB7540E9B60}"/>
              </a:ext>
            </a:extLst>
          </p:cNvPr>
          <p:cNvSpPr>
            <a:spLocks noChangeArrowheads="1"/>
          </p:cNvSpPr>
          <p:nvPr/>
        </p:nvSpPr>
        <p:spPr bwMode="auto">
          <a:xfrm>
            <a:off x="381000" y="1828800"/>
            <a:ext cx="861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At this quantity, price equals average total cost, so Dave makes zero economic profit.</a:t>
            </a:r>
          </a:p>
        </p:txBody>
      </p:sp>
      <p:sp>
        <p:nvSpPr>
          <p:cNvPr id="57347" name="Rectangle 3">
            <a:extLst>
              <a:ext uri="{FF2B5EF4-FFF2-40B4-BE49-F238E27FC236}">
                <a16:creationId xmlns:a16="http://schemas.microsoft.com/office/drawing/2014/main" id="{B62F24E8-81C4-4B94-BC6F-6D17D45D66AF}"/>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05476" name="Picture 9" descr="Fig1407a.gif">
            <a:extLst>
              <a:ext uri="{FF2B5EF4-FFF2-40B4-BE49-F238E27FC236}">
                <a16:creationId xmlns:a16="http://schemas.microsoft.com/office/drawing/2014/main" id="{38470001-3565-43B3-9FF1-3A1DE22F1E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7" name="Picture 10" descr="Fig1407b.gif">
            <a:extLst>
              <a:ext uri="{FF2B5EF4-FFF2-40B4-BE49-F238E27FC236}">
                <a16:creationId xmlns:a16="http://schemas.microsoft.com/office/drawing/2014/main" id="{ACC05BFF-2E8D-42D8-8395-78FF52F9B63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8" name="Picture 11" descr="Fig1407c.gif">
            <a:extLst>
              <a:ext uri="{FF2B5EF4-FFF2-40B4-BE49-F238E27FC236}">
                <a16:creationId xmlns:a16="http://schemas.microsoft.com/office/drawing/2014/main" id="{34CB4176-5012-4964-9E15-A8DDDEFDC9A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9" name="Picture 12" descr="Fig1407d.gif">
            <a:extLst>
              <a:ext uri="{FF2B5EF4-FFF2-40B4-BE49-F238E27FC236}">
                <a16:creationId xmlns:a16="http://schemas.microsoft.com/office/drawing/2014/main" id="{3B6CA8C7-642F-460F-9F47-12CB6B8572F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80" name="Picture 13" descr="Fig1407e.gif">
            <a:extLst>
              <a:ext uri="{FF2B5EF4-FFF2-40B4-BE49-F238E27FC236}">
                <a16:creationId xmlns:a16="http://schemas.microsoft.com/office/drawing/2014/main" id="{A4CCED2B-DC33-4D81-8B5F-04B93E12AA72}"/>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81" name="Picture 21" descr="Fig1407f.gif">
            <a:extLst>
              <a:ext uri="{FF2B5EF4-FFF2-40B4-BE49-F238E27FC236}">
                <a16:creationId xmlns:a16="http://schemas.microsoft.com/office/drawing/2014/main" id="{4006AB73-DDF7-48D3-81A2-829BF731EA0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82" name="Picture 22" descr="Fig1407g.gif">
            <a:extLst>
              <a:ext uri="{FF2B5EF4-FFF2-40B4-BE49-F238E27FC236}">
                <a16:creationId xmlns:a16="http://schemas.microsoft.com/office/drawing/2014/main" id="{89A3B28D-83CD-4D03-B0B3-34ECEE1E3A5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Fig1407h.gif">
            <a:extLst>
              <a:ext uri="{FF2B5EF4-FFF2-40B4-BE49-F238E27FC236}">
                <a16:creationId xmlns:a16="http://schemas.microsoft.com/office/drawing/2014/main" id="{6EF7ACAF-3627-4293-93BF-2773F6AEC072}"/>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Fig1407i.gif">
            <a:extLst>
              <a:ext uri="{FF2B5EF4-FFF2-40B4-BE49-F238E27FC236}">
                <a16:creationId xmlns:a16="http://schemas.microsoft.com/office/drawing/2014/main" id="{44E60A48-4C72-48ED-9C2E-09B6513FFD9E}"/>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1295400" y="2951163"/>
            <a:ext cx="6807200"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1000"/>
                                        <p:tgtEl>
                                          <p:spTgt spid="24"/>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F3247C17-CCDB-40E2-820B-06B8C7F8DADD}"/>
              </a:ext>
            </a:extLst>
          </p:cNvPr>
          <p:cNvSpPr>
            <a:spLocks noGrp="1" noChangeArrowheads="1"/>
          </p:cNvSpPr>
          <p:nvPr>
            <p:ph type="title"/>
          </p:nvPr>
        </p:nvSpPr>
        <p:spPr/>
        <p:txBody>
          <a:bodyPr/>
          <a:lstStyle/>
          <a:p>
            <a:pPr eaLnBrk="1" hangingPunct="1">
              <a:defRPr/>
            </a:pPr>
            <a:r>
              <a:rPr lang="en-US">
                <a:cs typeface="+mj-cs"/>
              </a:rPr>
              <a:t>15.2  OUTPUT, PRICE, PROFIT IN THE SHORT RUN</a:t>
            </a:r>
            <a:endParaRPr lang="en-CA">
              <a:cs typeface="+mj-cs"/>
            </a:endParaRPr>
          </a:p>
        </p:txBody>
      </p:sp>
      <p:sp>
        <p:nvSpPr>
          <p:cNvPr id="934915" name="Rectangle 3">
            <a:extLst>
              <a:ext uri="{FF2B5EF4-FFF2-40B4-BE49-F238E27FC236}">
                <a16:creationId xmlns:a16="http://schemas.microsoft.com/office/drawing/2014/main" id="{9D906EB7-2BD2-4565-B562-B6BC34CA4043}"/>
              </a:ext>
            </a:extLst>
          </p:cNvPr>
          <p:cNvSpPr>
            <a:spLocks noGrp="1" noChangeArrowheads="1"/>
          </p:cNvSpPr>
          <p:nvPr>
            <p:ph type="body" idx="1"/>
          </p:nvPr>
        </p:nvSpPr>
        <p:spPr/>
        <p:txBody>
          <a:bodyPr/>
          <a:lstStyle/>
          <a:p>
            <a:pPr eaLnBrk="1" hangingPunct="1"/>
            <a:r>
              <a:rPr lang="en-US" altLang="en-US">
                <a:ea typeface="ＭＳ Ｐゴシック" panose="020B0600070205080204" pitchFamily="34" charset="-128"/>
              </a:rPr>
              <a:t>Short-Run Equilibrium in Good Times</a:t>
            </a:r>
            <a:endParaRPr lang="en-US" altLang="en-US">
              <a:solidFill>
                <a:srgbClr val="1566B0"/>
              </a:solidFill>
              <a:latin typeface="Charcoal" charset="0"/>
              <a:ea typeface="ＭＳ Ｐゴシック" panose="020B0600070205080204" pitchFamily="34" charset="-128"/>
            </a:endParaRPr>
          </a:p>
          <a:p>
            <a:pPr lvl="1" eaLnBrk="1" hangingPunct="1">
              <a:buFontTx/>
              <a:buNone/>
            </a:pPr>
            <a:r>
              <a:rPr lang="en-US" altLang="en-US">
                <a:solidFill>
                  <a:srgbClr val="000000"/>
                </a:solidFill>
                <a:ea typeface="ＭＳ Ｐゴシック" panose="020B0600070205080204" pitchFamily="34" charset="-128"/>
              </a:rPr>
              <a:t>In the short-run equilibrium that we’ve just examined, Dave made zero economic profit. </a:t>
            </a:r>
          </a:p>
          <a:p>
            <a:pPr lvl="1" eaLnBrk="1" hangingPunct="1">
              <a:buFontTx/>
              <a:buNone/>
            </a:pPr>
            <a:r>
              <a:rPr lang="en-US" altLang="en-US">
                <a:solidFill>
                  <a:srgbClr val="000000"/>
                </a:solidFill>
                <a:ea typeface="ＭＳ Ｐゴシック" panose="020B0600070205080204" pitchFamily="34" charset="-128"/>
              </a:rPr>
              <a:t>Although such an outcome is normal, economic profit can be positive or negative in the short run.</a:t>
            </a:r>
          </a:p>
          <a:p>
            <a:pPr lvl="1" eaLnBrk="1" hangingPunct="1">
              <a:buFontTx/>
              <a:buNone/>
            </a:pPr>
            <a:r>
              <a:rPr lang="en-US" altLang="en-US">
                <a:solidFill>
                  <a:srgbClr val="000000"/>
                </a:solidFill>
                <a:ea typeface="ＭＳ Ｐゴシック" panose="020B0600070205080204" pitchFamily="34" charset="-128"/>
              </a:rPr>
              <a:t>Figure 15.8 on the next slide illustrates short-run equilibrium when the firm makes a positive economic profit.</a:t>
            </a:r>
            <a:endParaRPr lang="en-CA" altLang="en-US">
              <a:solidFill>
                <a:srgbClr val="000000"/>
              </a:solidFill>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4915">
                                            <p:txEl>
                                              <p:pRg st="1" end="1"/>
                                            </p:txEl>
                                          </p:spTgt>
                                        </p:tgtEl>
                                        <p:attrNameLst>
                                          <p:attrName>style.visibility</p:attrName>
                                        </p:attrNameLst>
                                      </p:cBhvr>
                                      <p:to>
                                        <p:strVal val="visible"/>
                                      </p:to>
                                    </p:set>
                                    <p:animEffect transition="in" filter="wipe(left)">
                                      <p:cBhvr>
                                        <p:cTn id="7" dur="500"/>
                                        <p:tgtEl>
                                          <p:spTgt spid="93491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34915">
                                            <p:txEl>
                                              <p:pRg st="2" end="2"/>
                                            </p:txEl>
                                          </p:spTgt>
                                        </p:tgtEl>
                                        <p:attrNameLst>
                                          <p:attrName>style.visibility</p:attrName>
                                        </p:attrNameLst>
                                      </p:cBhvr>
                                      <p:to>
                                        <p:strVal val="visible"/>
                                      </p:to>
                                    </p:set>
                                    <p:animEffect transition="in" filter="wipe(left)">
                                      <p:cBhvr>
                                        <p:cTn id="12" dur="500"/>
                                        <p:tgtEl>
                                          <p:spTgt spid="93491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34915">
                                            <p:txEl>
                                              <p:pRg st="3" end="3"/>
                                            </p:txEl>
                                          </p:spTgt>
                                        </p:tgtEl>
                                        <p:attrNameLst>
                                          <p:attrName>style.visibility</p:attrName>
                                        </p:attrNameLst>
                                      </p:cBhvr>
                                      <p:to>
                                        <p:strVal val="visible"/>
                                      </p:to>
                                    </p:set>
                                    <p:animEffect transition="in" filter="wipe(left)">
                                      <p:cBhvr>
                                        <p:cTn id="17" dur="500"/>
                                        <p:tgtEl>
                                          <p:spTgt spid="9349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4915" grpId="0" build="p" bldLvl="3"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868DBAF8-0319-4F86-AAC9-44AE90A8FDC6}"/>
              </a:ext>
            </a:extLst>
          </p:cNvPr>
          <p:cNvSpPr>
            <a:spLocks noChangeArrowheads="1"/>
          </p:cNvSpPr>
          <p:nvPr/>
        </p:nvSpPr>
        <p:spPr bwMode="auto">
          <a:xfrm>
            <a:off x="304800" y="1676400"/>
            <a:ext cx="8305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(a), with market demand curve </a:t>
            </a:r>
            <a:r>
              <a:rPr lang="en-US" altLang="en-US" sz="2400" b="0" i="1">
                <a:solidFill>
                  <a:schemeClr val="tx1"/>
                </a:solidFill>
              </a:rPr>
              <a:t>D</a:t>
            </a:r>
            <a:r>
              <a:rPr lang="en-US" altLang="en-US" sz="2400" b="0" baseline="-25000">
                <a:solidFill>
                  <a:schemeClr val="tx1"/>
                </a:solidFill>
              </a:rPr>
              <a:t>2</a:t>
            </a:r>
            <a:r>
              <a:rPr lang="en-US" altLang="en-US" sz="2400" b="0">
                <a:solidFill>
                  <a:schemeClr val="tx1"/>
                </a:solidFill>
              </a:rPr>
              <a:t> and market supply curve </a:t>
            </a:r>
            <a:r>
              <a:rPr lang="en-US" altLang="en-US" sz="2400" b="0" i="1">
                <a:solidFill>
                  <a:schemeClr val="tx1"/>
                </a:solidFill>
              </a:rPr>
              <a:t>S</a:t>
            </a:r>
            <a:r>
              <a:rPr lang="en-US" altLang="en-US" sz="2400" b="0">
                <a:solidFill>
                  <a:schemeClr val="tx1"/>
                </a:solidFill>
              </a:rPr>
              <a:t>, the market price is $8 a can.</a:t>
            </a:r>
          </a:p>
        </p:txBody>
      </p:sp>
      <p:sp>
        <p:nvSpPr>
          <p:cNvPr id="59395" name="Rectangle 7">
            <a:extLst>
              <a:ext uri="{FF2B5EF4-FFF2-40B4-BE49-F238E27FC236}">
                <a16:creationId xmlns:a16="http://schemas.microsoft.com/office/drawing/2014/main" id="{02074FC7-94E8-4FCB-87C5-50788CBC0C00}"/>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09572" name="Picture 13" descr="Fig1408a.gif">
            <a:extLst>
              <a:ext uri="{FF2B5EF4-FFF2-40B4-BE49-F238E27FC236}">
                <a16:creationId xmlns:a16="http://schemas.microsoft.com/office/drawing/2014/main" id="{CE536B2C-839C-45EC-8631-2A8A1349862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8b.gif">
            <a:extLst>
              <a:ext uri="{FF2B5EF4-FFF2-40B4-BE49-F238E27FC236}">
                <a16:creationId xmlns:a16="http://schemas.microsoft.com/office/drawing/2014/main" id="{9CCC94A1-F3AE-43FB-9232-E3C291EFEEA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1618" name="Picture 17" descr="Fig1408a.gif">
            <a:extLst>
              <a:ext uri="{FF2B5EF4-FFF2-40B4-BE49-F238E27FC236}">
                <a16:creationId xmlns:a16="http://schemas.microsoft.com/office/drawing/2014/main" id="{FE43C77A-CC59-444A-8B32-23A15440730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08b.gif">
            <a:extLst>
              <a:ext uri="{FF2B5EF4-FFF2-40B4-BE49-F238E27FC236}">
                <a16:creationId xmlns:a16="http://schemas.microsoft.com/office/drawing/2014/main" id="{2B193471-AA00-4BA5-8ABF-75F85C1748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8c.gif">
            <a:extLst>
              <a:ext uri="{FF2B5EF4-FFF2-40B4-BE49-F238E27FC236}">
                <a16:creationId xmlns:a16="http://schemas.microsoft.com/office/drawing/2014/main" id="{E8819221-A785-49D0-BCEF-FD825E19EB31}"/>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8d.gif">
            <a:extLst>
              <a:ext uri="{FF2B5EF4-FFF2-40B4-BE49-F238E27FC236}">
                <a16:creationId xmlns:a16="http://schemas.microsoft.com/office/drawing/2014/main" id="{32E0BABC-AD37-4383-A026-9F00AEDEECA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Fig1408e.gif">
            <a:extLst>
              <a:ext uri="{FF2B5EF4-FFF2-40B4-BE49-F238E27FC236}">
                <a16:creationId xmlns:a16="http://schemas.microsoft.com/office/drawing/2014/main" id="{430B418C-6293-4B29-A932-DA88E579242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ig1408f.gif">
            <a:extLst>
              <a:ext uri="{FF2B5EF4-FFF2-40B4-BE49-F238E27FC236}">
                <a16:creationId xmlns:a16="http://schemas.microsoft.com/office/drawing/2014/main" id="{D1D219B2-08D8-468E-8C78-60807571314A}"/>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Fig1408g.gif">
            <a:extLst>
              <a:ext uri="{FF2B5EF4-FFF2-40B4-BE49-F238E27FC236}">
                <a16:creationId xmlns:a16="http://schemas.microsoft.com/office/drawing/2014/main" id="{3FD56FC6-75D4-4006-AE7A-97C10CB44AC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14325" y="1584325"/>
            <a:ext cx="8515350"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left)">
                                      <p:cBhvr>
                                        <p:cTn id="12" dur="1000"/>
                                        <p:tgtEl>
                                          <p:spTgt spid="2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wipe(left)">
                                      <p:cBhvr>
                                        <p:cTn id="17" dur="1000"/>
                                        <p:tgtEl>
                                          <p:spTgt spid="2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wipe(left)">
                                      <p:cBhvr>
                                        <p:cTn id="27" dur="1000"/>
                                        <p:tgtEl>
                                          <p:spTgt spid="2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8" name="Rectangle 4">
            <a:extLst>
              <a:ext uri="{FF2B5EF4-FFF2-40B4-BE49-F238E27FC236}">
                <a16:creationId xmlns:a16="http://schemas.microsoft.com/office/drawing/2014/main" id="{A9B980A0-2520-477A-A900-DD41C8862F55}"/>
              </a:ext>
            </a:extLst>
          </p:cNvPr>
          <p:cNvSpPr>
            <a:spLocks noChangeArrowheads="1"/>
          </p:cNvSpPr>
          <p:nvPr/>
        </p:nvSpPr>
        <p:spPr bwMode="auto">
          <a:xfrm>
            <a:off x="381000" y="1676400"/>
            <a:ext cx="82296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(b), Dave’s marginal revenue is $8 a can.</a:t>
            </a:r>
          </a:p>
          <a:p>
            <a:pPr eaLnBrk="1" hangingPunct="1">
              <a:spcBef>
                <a:spcPct val="0"/>
              </a:spcBef>
              <a:buClrTx/>
              <a:buFontTx/>
              <a:buNone/>
            </a:pPr>
            <a:r>
              <a:rPr lang="en-US" altLang="en-US" sz="2400" b="0">
                <a:solidFill>
                  <a:schemeClr val="tx1"/>
                </a:solidFill>
              </a:rPr>
              <a:t>Dave produces 10 cans a day, where marginal cost equals marginal revenue. </a:t>
            </a:r>
          </a:p>
        </p:txBody>
      </p:sp>
      <p:sp>
        <p:nvSpPr>
          <p:cNvPr id="61443" name="Rectangle 37">
            <a:extLst>
              <a:ext uri="{FF2B5EF4-FFF2-40B4-BE49-F238E27FC236}">
                <a16:creationId xmlns:a16="http://schemas.microsoft.com/office/drawing/2014/main" id="{ADEC486B-7C95-4F85-8FF6-11D66C202387}"/>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13668" name="Picture 13" descr="Fig1408a.gif">
            <a:extLst>
              <a:ext uri="{FF2B5EF4-FFF2-40B4-BE49-F238E27FC236}">
                <a16:creationId xmlns:a16="http://schemas.microsoft.com/office/drawing/2014/main" id="{FB4FD3ED-3E0C-4B11-B3C6-0D69BF3500F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3669" name="Picture 14" descr="Fig1408b.gif">
            <a:extLst>
              <a:ext uri="{FF2B5EF4-FFF2-40B4-BE49-F238E27FC236}">
                <a16:creationId xmlns:a16="http://schemas.microsoft.com/office/drawing/2014/main" id="{D41A03CD-1B83-4563-8063-9F0C4D910D1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8c.gif">
            <a:extLst>
              <a:ext uri="{FF2B5EF4-FFF2-40B4-BE49-F238E27FC236}">
                <a16:creationId xmlns:a16="http://schemas.microsoft.com/office/drawing/2014/main" id="{D7922DE7-B5F4-41E0-8451-77CB39C8ADB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8d.gif">
            <a:extLst>
              <a:ext uri="{FF2B5EF4-FFF2-40B4-BE49-F238E27FC236}">
                <a16:creationId xmlns:a16="http://schemas.microsoft.com/office/drawing/2014/main" id="{27AB4D0A-0767-4C31-A6A0-414D42E5550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08e.gif">
            <a:extLst>
              <a:ext uri="{FF2B5EF4-FFF2-40B4-BE49-F238E27FC236}">
                <a16:creationId xmlns:a16="http://schemas.microsoft.com/office/drawing/2014/main" id="{C324A01A-BA36-4257-B0A5-8E17AB46756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1000"/>
                                        <p:tgtEl>
                                          <p:spTgt spid="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7108">
                                            <p:txEl>
                                              <p:pRg st="1" end="1"/>
                                            </p:txEl>
                                          </p:spTgt>
                                        </p:tgtEl>
                                        <p:attrNameLst>
                                          <p:attrName>style.visibility</p:attrName>
                                        </p:attrNameLst>
                                      </p:cBhvr>
                                      <p:to>
                                        <p:strVal val="visible"/>
                                      </p:to>
                                    </p:set>
                                    <p:animEffect transition="in" filter="wipe(left)">
                                      <p:cBhvr>
                                        <p:cTn id="12" dur="500"/>
                                        <p:tgtEl>
                                          <p:spTgt spid="687108">
                                            <p:txEl>
                                              <p:pRg st="1" end="1"/>
                                            </p:txEl>
                                          </p:spTgt>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1000"/>
                                        <p:tgtEl>
                                          <p:spTgt spid="17"/>
                                        </p:tgtEl>
                                      </p:cBhvr>
                                    </p:animEffect>
                                  </p:childTnLst>
                                </p:cTn>
                              </p:par>
                            </p:childTnLst>
                          </p:cTn>
                        </p:par>
                        <p:par>
                          <p:cTn id="17" fill="hold" nodeType="afterGroup">
                            <p:stCondLst>
                              <p:cond delay="1500"/>
                            </p:stCondLst>
                            <p:childTnLst>
                              <p:par>
                                <p:cTn id="18" presetID="10" presetClass="entr" presetSubtype="0" fill="hold" nodeType="after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8"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8132" name="Rectangle 4">
            <a:extLst>
              <a:ext uri="{FF2B5EF4-FFF2-40B4-BE49-F238E27FC236}">
                <a16:creationId xmlns:a16="http://schemas.microsoft.com/office/drawing/2014/main" id="{396439C5-ABEB-4C45-9EBE-E3106E0A0705}"/>
              </a:ext>
            </a:extLst>
          </p:cNvPr>
          <p:cNvSpPr>
            <a:spLocks noChangeArrowheads="1"/>
          </p:cNvSpPr>
          <p:nvPr/>
        </p:nvSpPr>
        <p:spPr bwMode="auto">
          <a:xfrm>
            <a:off x="381000" y="1676400"/>
            <a:ext cx="8610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At this quantity, price ($8 a can) exceeds average total cost ($5.10 a can).</a:t>
            </a:r>
          </a:p>
          <a:p>
            <a:pPr eaLnBrk="1" hangingPunct="1">
              <a:spcBef>
                <a:spcPct val="0"/>
              </a:spcBef>
              <a:buClrTx/>
              <a:buFontTx/>
              <a:buNone/>
            </a:pPr>
            <a:r>
              <a:rPr lang="en-US" altLang="en-US" sz="2400" b="0">
                <a:solidFill>
                  <a:schemeClr val="tx1"/>
                </a:solidFill>
              </a:rPr>
              <a:t>Dave makes an economic profit shown by the blue rectangle. </a:t>
            </a:r>
          </a:p>
        </p:txBody>
      </p:sp>
      <p:sp>
        <p:nvSpPr>
          <p:cNvPr id="62467" name="Rectangle 33">
            <a:extLst>
              <a:ext uri="{FF2B5EF4-FFF2-40B4-BE49-F238E27FC236}">
                <a16:creationId xmlns:a16="http://schemas.microsoft.com/office/drawing/2014/main" id="{A97A97BD-B932-4E3C-A893-CFE4DF6480D1}"/>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15716" name="Picture 13" descr="Fig1408a.gif">
            <a:extLst>
              <a:ext uri="{FF2B5EF4-FFF2-40B4-BE49-F238E27FC236}">
                <a16:creationId xmlns:a16="http://schemas.microsoft.com/office/drawing/2014/main" id="{BCAE4D8D-72B3-4368-9D25-ACE639CA99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7" name="Picture 14" descr="Fig1408b.gif">
            <a:extLst>
              <a:ext uri="{FF2B5EF4-FFF2-40B4-BE49-F238E27FC236}">
                <a16:creationId xmlns:a16="http://schemas.microsoft.com/office/drawing/2014/main" id="{7C369C08-4494-48B6-BE04-6AE12AE6EC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8" name="Picture 15" descr="Fig1408c.gif">
            <a:extLst>
              <a:ext uri="{FF2B5EF4-FFF2-40B4-BE49-F238E27FC236}">
                <a16:creationId xmlns:a16="http://schemas.microsoft.com/office/drawing/2014/main" id="{CA40B8F3-357D-4DB2-B165-BB40994DDF1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9" name="Picture 16" descr="Fig1408d.gif">
            <a:extLst>
              <a:ext uri="{FF2B5EF4-FFF2-40B4-BE49-F238E27FC236}">
                <a16:creationId xmlns:a16="http://schemas.microsoft.com/office/drawing/2014/main" id="{B9AE6039-7CC9-40B6-91ED-2941E952A9A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20" name="Picture 17" descr="Fig1408e.gif">
            <a:extLst>
              <a:ext uri="{FF2B5EF4-FFF2-40B4-BE49-F238E27FC236}">
                <a16:creationId xmlns:a16="http://schemas.microsoft.com/office/drawing/2014/main" id="{3DC2D724-5792-41A9-A065-C8535178096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08f.gif">
            <a:extLst>
              <a:ext uri="{FF2B5EF4-FFF2-40B4-BE49-F238E27FC236}">
                <a16:creationId xmlns:a16="http://schemas.microsoft.com/office/drawing/2014/main" id="{B8FFDCB2-5134-4368-A9CC-7C7244016F5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8g.gif">
            <a:extLst>
              <a:ext uri="{FF2B5EF4-FFF2-40B4-BE49-F238E27FC236}">
                <a16:creationId xmlns:a16="http://schemas.microsoft.com/office/drawing/2014/main" id="{5C4F2658-3D6D-4ADC-AD74-9AEF17B75564}"/>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295400" y="2952750"/>
            <a:ext cx="7000875"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1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8132">
                                            <p:txEl>
                                              <p:pRg st="1" end="1"/>
                                            </p:txEl>
                                          </p:spTgt>
                                        </p:tgtEl>
                                        <p:attrNameLst>
                                          <p:attrName>style.visibility</p:attrName>
                                        </p:attrNameLst>
                                      </p:cBhvr>
                                      <p:to>
                                        <p:strVal val="visible"/>
                                      </p:to>
                                    </p:set>
                                    <p:animEffect transition="in" filter="wipe(left)">
                                      <p:cBhvr>
                                        <p:cTn id="12" dur="500"/>
                                        <p:tgtEl>
                                          <p:spTgt spid="688132">
                                            <p:txEl>
                                              <p:pRg st="1" end="1"/>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2"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6BE43F-05E0-4D06-A3DC-31AAD08A12A9}"/>
              </a:ext>
            </a:extLst>
          </p:cNvPr>
          <p:cNvSpPr>
            <a:spLocks noGrp="1" noChangeArrowheads="1"/>
          </p:cNvSpPr>
          <p:nvPr>
            <p:ph type="title"/>
          </p:nvPr>
        </p:nvSpPr>
        <p:spPr/>
        <p:txBody>
          <a:bodyPr/>
          <a:lstStyle/>
          <a:p>
            <a:pPr eaLnBrk="1" hangingPunct="1">
              <a:defRPr/>
            </a:pPr>
            <a:r>
              <a:rPr lang="en-US">
                <a:cs typeface="+mj-cs"/>
              </a:rPr>
              <a:t>15.2  OUTPUT, PRICE, PROFIT IN THE SHORT RUN</a:t>
            </a:r>
            <a:endParaRPr lang="en-CA">
              <a:cs typeface="+mj-cs"/>
            </a:endParaRPr>
          </a:p>
        </p:txBody>
      </p:sp>
      <p:sp>
        <p:nvSpPr>
          <p:cNvPr id="117763" name="Rectangle 3">
            <a:extLst>
              <a:ext uri="{FF2B5EF4-FFF2-40B4-BE49-F238E27FC236}">
                <a16:creationId xmlns:a16="http://schemas.microsoft.com/office/drawing/2014/main" id="{61E269BB-02D8-4ECA-9B4A-43F87E39943A}"/>
              </a:ext>
            </a:extLst>
          </p:cNvPr>
          <p:cNvSpPr>
            <a:spLocks noGrp="1" noChangeArrowheads="1"/>
          </p:cNvSpPr>
          <p:nvPr>
            <p:ph type="body" idx="1"/>
          </p:nvPr>
        </p:nvSpPr>
        <p:spPr/>
        <p:txBody>
          <a:bodyPr/>
          <a:lstStyle/>
          <a:p>
            <a:pPr eaLnBrk="1" hangingPunct="1"/>
            <a:r>
              <a:rPr lang="en-US" altLang="en-US">
                <a:ea typeface="ＭＳ Ｐゴシック" panose="020B0600070205080204" pitchFamily="34" charset="-128"/>
              </a:rPr>
              <a:t>Short-Run Equilibrium in Bad Times</a:t>
            </a:r>
            <a:endParaRPr lang="en-US" altLang="en-US">
              <a:solidFill>
                <a:srgbClr val="1566B0"/>
              </a:solidFill>
              <a:ea typeface="ＭＳ Ｐゴシック" panose="020B0600070205080204" pitchFamily="34" charset="-128"/>
            </a:endParaRPr>
          </a:p>
          <a:p>
            <a:pPr lvl="1" eaLnBrk="1" hangingPunct="1">
              <a:buFontTx/>
              <a:buNone/>
            </a:pPr>
            <a:r>
              <a:rPr lang="en-US" altLang="en-US">
                <a:solidFill>
                  <a:srgbClr val="000000"/>
                </a:solidFill>
                <a:ea typeface="ＭＳ Ｐゴシック" panose="020B0600070205080204" pitchFamily="34" charset="-128"/>
              </a:rPr>
              <a:t>In the short-run equilibrium that we’ve just examined, Dave is enjoying an economic profit. </a:t>
            </a:r>
          </a:p>
          <a:p>
            <a:pPr lvl="1" eaLnBrk="1" hangingPunct="1">
              <a:buFontTx/>
              <a:buNone/>
            </a:pPr>
            <a:r>
              <a:rPr lang="en-US" altLang="en-US">
                <a:solidFill>
                  <a:srgbClr val="000000"/>
                </a:solidFill>
                <a:ea typeface="ＭＳ Ｐゴシック" panose="020B0600070205080204" pitchFamily="34" charset="-128"/>
              </a:rPr>
              <a:t>But such an outcome is not inevitable.</a:t>
            </a:r>
          </a:p>
          <a:p>
            <a:pPr lvl="1" eaLnBrk="1" hangingPunct="1">
              <a:buFontTx/>
              <a:buNone/>
            </a:pPr>
            <a:r>
              <a:rPr lang="en-US" altLang="en-US">
                <a:solidFill>
                  <a:srgbClr val="000000"/>
                </a:solidFill>
                <a:ea typeface="ＭＳ Ｐゴシック" panose="020B0600070205080204" pitchFamily="34" charset="-128"/>
              </a:rPr>
              <a:t>Figure 15.9 on the next slide illustrates short-run equilibrium when the firm incurs an economic loss.</a:t>
            </a:r>
            <a:endParaRPr lang="en-CA" altLang="en-US">
              <a:solidFill>
                <a:srgbClr val="000000"/>
              </a:solidFill>
              <a:ea typeface="ＭＳ Ｐゴシック" panose="020B0600070205080204" pitchFamily="34" charset="-128"/>
            </a:endParaRPr>
          </a:p>
        </p:txBody>
      </p:sp>
    </p:spTree>
  </p:cSld>
  <p:clrMapOvr>
    <a:masterClrMapping/>
  </p:clrMapOvr>
  <p:transition spd="slow">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4">
            <a:extLst>
              <a:ext uri="{FF2B5EF4-FFF2-40B4-BE49-F238E27FC236}">
                <a16:creationId xmlns:a16="http://schemas.microsoft.com/office/drawing/2014/main" id="{C5D548AD-348A-4CF7-82CD-842D7BBC39B0}"/>
              </a:ext>
            </a:extLst>
          </p:cNvPr>
          <p:cNvSpPr>
            <a:spLocks noChangeArrowheads="1"/>
          </p:cNvSpPr>
          <p:nvPr/>
        </p:nvSpPr>
        <p:spPr bwMode="auto">
          <a:xfrm>
            <a:off x="381000" y="1679575"/>
            <a:ext cx="8382000" cy="91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(a), with the market supply curve, </a:t>
            </a:r>
            <a:r>
              <a:rPr lang="en-US" altLang="en-US" sz="2400" b="0" i="1">
                <a:solidFill>
                  <a:schemeClr val="tx1"/>
                </a:solidFill>
              </a:rPr>
              <a:t>S, </a:t>
            </a:r>
            <a:r>
              <a:rPr lang="en-US" altLang="en-US" sz="2400" b="0">
                <a:solidFill>
                  <a:schemeClr val="tx1"/>
                </a:solidFill>
              </a:rPr>
              <a:t>and</a:t>
            </a:r>
            <a:r>
              <a:rPr lang="en-US" altLang="en-US" sz="2400" b="0" i="1">
                <a:solidFill>
                  <a:schemeClr val="tx1"/>
                </a:solidFill>
              </a:rPr>
              <a:t> </a:t>
            </a:r>
            <a:r>
              <a:rPr lang="en-US" altLang="en-US" sz="2400" b="0">
                <a:solidFill>
                  <a:schemeClr val="tx1"/>
                </a:solidFill>
              </a:rPr>
              <a:t>the market</a:t>
            </a:r>
            <a:r>
              <a:rPr lang="en-US" altLang="en-US" sz="2000" b="0">
                <a:solidFill>
                  <a:schemeClr val="tx1"/>
                </a:solidFill>
              </a:rPr>
              <a:t> </a:t>
            </a:r>
            <a:r>
              <a:rPr lang="en-US" altLang="en-US" sz="2400" b="0">
                <a:solidFill>
                  <a:schemeClr val="tx1"/>
                </a:solidFill>
              </a:rPr>
              <a:t>market demand curve, </a:t>
            </a:r>
            <a:r>
              <a:rPr lang="en-US" altLang="en-US" sz="2400" b="0" i="1">
                <a:solidFill>
                  <a:schemeClr val="tx1"/>
                </a:solidFill>
              </a:rPr>
              <a:t>D</a:t>
            </a:r>
            <a:r>
              <a:rPr lang="en-US" altLang="en-US" sz="2400" b="0" baseline="-25000">
                <a:solidFill>
                  <a:schemeClr val="tx1"/>
                </a:solidFill>
              </a:rPr>
              <a:t>3</a:t>
            </a:r>
            <a:r>
              <a:rPr lang="en-US" altLang="en-US" sz="2400" b="0">
                <a:solidFill>
                  <a:schemeClr val="tx1"/>
                </a:solidFill>
              </a:rPr>
              <a:t>, the market price is $3 a can.</a:t>
            </a:r>
          </a:p>
        </p:txBody>
      </p:sp>
      <p:sp>
        <p:nvSpPr>
          <p:cNvPr id="64515" name="Rectangle 28">
            <a:extLst>
              <a:ext uri="{FF2B5EF4-FFF2-40B4-BE49-F238E27FC236}">
                <a16:creationId xmlns:a16="http://schemas.microsoft.com/office/drawing/2014/main" id="{76E087F6-A379-4445-BDB8-3EF9D4A5766F}"/>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19812" name="Picture 14" descr="Fig1409a.gif">
            <a:extLst>
              <a:ext uri="{FF2B5EF4-FFF2-40B4-BE49-F238E27FC236}">
                <a16:creationId xmlns:a16="http://schemas.microsoft.com/office/drawing/2014/main" id="{03961862-A8FC-4FC3-B4AE-210166465A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3" name="Picture 15" descr="Fig1409b.gif">
            <a:extLst>
              <a:ext uri="{FF2B5EF4-FFF2-40B4-BE49-F238E27FC236}">
                <a16:creationId xmlns:a16="http://schemas.microsoft.com/office/drawing/2014/main" id="{A941E115-F2F5-443E-94E6-D3BF063236A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9814" name="Picture 16" descr="Fig1409c.gif">
            <a:extLst>
              <a:ext uri="{FF2B5EF4-FFF2-40B4-BE49-F238E27FC236}">
                <a16:creationId xmlns:a16="http://schemas.microsoft.com/office/drawing/2014/main" id="{F343438A-7060-49FE-9A70-63EA13824C5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09d.gif">
            <a:extLst>
              <a:ext uri="{FF2B5EF4-FFF2-40B4-BE49-F238E27FC236}">
                <a16:creationId xmlns:a16="http://schemas.microsoft.com/office/drawing/2014/main" id="{B363A113-B3C4-4DA5-8735-51DB2A0DE82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21858" name="Picture 11" descr="Fig1409a.gif">
            <a:extLst>
              <a:ext uri="{FF2B5EF4-FFF2-40B4-BE49-F238E27FC236}">
                <a16:creationId xmlns:a16="http://schemas.microsoft.com/office/drawing/2014/main" id="{95BB53BC-62C2-4330-B671-F6DB87E8AE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09b.gif">
            <a:extLst>
              <a:ext uri="{FF2B5EF4-FFF2-40B4-BE49-F238E27FC236}">
                <a16:creationId xmlns:a16="http://schemas.microsoft.com/office/drawing/2014/main" id="{5524FC1C-3F71-4510-882A-85AC4009564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09c.gif">
            <a:extLst>
              <a:ext uri="{FF2B5EF4-FFF2-40B4-BE49-F238E27FC236}">
                <a16:creationId xmlns:a16="http://schemas.microsoft.com/office/drawing/2014/main" id="{B8D220CA-E0AC-484F-8467-2F7970380B1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09d.gif">
            <a:extLst>
              <a:ext uri="{FF2B5EF4-FFF2-40B4-BE49-F238E27FC236}">
                <a16:creationId xmlns:a16="http://schemas.microsoft.com/office/drawing/2014/main" id="{166E4C60-041E-4342-80D5-023B5CF7FAB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09e.gif">
            <a:extLst>
              <a:ext uri="{FF2B5EF4-FFF2-40B4-BE49-F238E27FC236}">
                <a16:creationId xmlns:a16="http://schemas.microsoft.com/office/drawing/2014/main" id="{4E319EE5-4F57-4756-AD0A-1BE3DF15A62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09f.gif">
            <a:extLst>
              <a:ext uri="{FF2B5EF4-FFF2-40B4-BE49-F238E27FC236}">
                <a16:creationId xmlns:a16="http://schemas.microsoft.com/office/drawing/2014/main" id="{A658AFEF-DC53-4DC9-A9D5-D86D4F18F60B}"/>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09g.gif">
            <a:extLst>
              <a:ext uri="{FF2B5EF4-FFF2-40B4-BE49-F238E27FC236}">
                <a16:creationId xmlns:a16="http://schemas.microsoft.com/office/drawing/2014/main" id="{31DA0D01-B637-4A90-8EB2-0ED05827AFB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09h.gif">
            <a:extLst>
              <a:ext uri="{FF2B5EF4-FFF2-40B4-BE49-F238E27FC236}">
                <a16:creationId xmlns:a16="http://schemas.microsoft.com/office/drawing/2014/main" id="{1D4155D1-D043-4292-8F1F-7050D6D0A6A9}"/>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9i.gif">
            <a:extLst>
              <a:ext uri="{FF2B5EF4-FFF2-40B4-BE49-F238E27FC236}">
                <a16:creationId xmlns:a16="http://schemas.microsoft.com/office/drawing/2014/main" id="{73FBFCAD-3A8B-4B2A-9C7A-2B8EA80638E6}"/>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9j.gif">
            <a:extLst>
              <a:ext uri="{FF2B5EF4-FFF2-40B4-BE49-F238E27FC236}">
                <a16:creationId xmlns:a16="http://schemas.microsoft.com/office/drawing/2014/main" id="{C0B3C0A6-63D4-430E-B573-1F9B6A6CBFB4}"/>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04800" y="1600200"/>
            <a:ext cx="8545513"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1000"/>
                                        <p:tgtEl>
                                          <p:spTgt spid="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10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left)">
                                      <p:cBhvr>
                                        <p:cTn id="22" dur="1000"/>
                                        <p:tgtEl>
                                          <p:spTgt spid="1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wipe(left)">
                                      <p:cBhvr>
                                        <p:cTn id="27" dur="1000"/>
                                        <p:tgtEl>
                                          <p:spTgt spid="17"/>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wipe(left)">
                                      <p:cBhvr>
                                        <p:cTn id="32" dur="1000"/>
                                        <p:tgtEl>
                                          <p:spTgt spid="1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wipe(down)">
                                      <p:cBhvr>
                                        <p:cTn id="37" dur="1000"/>
                                        <p:tgtEl>
                                          <p:spTgt spid="19"/>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wipe(left)">
                                      <p:cBhvr>
                                        <p:cTn id="42" dur="1000"/>
                                        <p:tgtEl>
                                          <p:spTgt spid="20"/>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204" name="Rectangle 4">
            <a:extLst>
              <a:ext uri="{FF2B5EF4-FFF2-40B4-BE49-F238E27FC236}">
                <a16:creationId xmlns:a16="http://schemas.microsoft.com/office/drawing/2014/main" id="{3637A7A0-CA3E-461F-BDA8-29411E84C3A2}"/>
              </a:ext>
            </a:extLst>
          </p:cNvPr>
          <p:cNvSpPr>
            <a:spLocks noChangeArrowheads="1"/>
          </p:cNvSpPr>
          <p:nvPr/>
        </p:nvSpPr>
        <p:spPr bwMode="auto">
          <a:xfrm>
            <a:off x="228600" y="1600200"/>
            <a:ext cx="8534400"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(b), Dave’s marginal revenue is $3 a can. </a:t>
            </a:r>
          </a:p>
          <a:p>
            <a:pPr eaLnBrk="1" hangingPunct="1">
              <a:spcBef>
                <a:spcPct val="0"/>
              </a:spcBef>
              <a:buClrTx/>
              <a:buFontTx/>
              <a:buNone/>
            </a:pPr>
            <a:r>
              <a:rPr lang="en-US" altLang="en-US" sz="2400" b="0">
                <a:solidFill>
                  <a:schemeClr val="tx1"/>
                </a:solidFill>
              </a:rPr>
              <a:t>Dave produces 7 cans a day, where marginal cost equals marginal revenue and not less than average variable cost. </a:t>
            </a:r>
          </a:p>
        </p:txBody>
      </p:sp>
      <p:sp>
        <p:nvSpPr>
          <p:cNvPr id="66563" name="Rectangle 28">
            <a:extLst>
              <a:ext uri="{FF2B5EF4-FFF2-40B4-BE49-F238E27FC236}">
                <a16:creationId xmlns:a16="http://schemas.microsoft.com/office/drawing/2014/main" id="{FC342C65-F1B6-487B-9725-B2B2C4C41C4F}"/>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23908" name="Picture 14" descr="Fig1409a.gif">
            <a:extLst>
              <a:ext uri="{FF2B5EF4-FFF2-40B4-BE49-F238E27FC236}">
                <a16:creationId xmlns:a16="http://schemas.microsoft.com/office/drawing/2014/main" id="{1E8B6F39-9778-4331-9C15-7C7C5D68709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09" name="Picture 15" descr="Fig1409b.gif">
            <a:extLst>
              <a:ext uri="{FF2B5EF4-FFF2-40B4-BE49-F238E27FC236}">
                <a16:creationId xmlns:a16="http://schemas.microsoft.com/office/drawing/2014/main" id="{6A646A0C-6D13-473E-9B45-DB3C5A433E2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0" name="Picture 16" descr="Fig1409c.gif">
            <a:extLst>
              <a:ext uri="{FF2B5EF4-FFF2-40B4-BE49-F238E27FC236}">
                <a16:creationId xmlns:a16="http://schemas.microsoft.com/office/drawing/2014/main" id="{13FB0B14-EF21-46B6-B2A1-3CD03D3C0A6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911" name="Picture 17" descr="Fig1409d.gif">
            <a:extLst>
              <a:ext uri="{FF2B5EF4-FFF2-40B4-BE49-F238E27FC236}">
                <a16:creationId xmlns:a16="http://schemas.microsoft.com/office/drawing/2014/main" id="{F8EEBCD7-A0D2-40C3-8052-8E8EC4EB0116}"/>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09e.gif">
            <a:extLst>
              <a:ext uri="{FF2B5EF4-FFF2-40B4-BE49-F238E27FC236}">
                <a16:creationId xmlns:a16="http://schemas.microsoft.com/office/drawing/2014/main" id="{C88A38F7-52AC-401A-AF37-C6A79172ECB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09f.gif">
            <a:extLst>
              <a:ext uri="{FF2B5EF4-FFF2-40B4-BE49-F238E27FC236}">
                <a16:creationId xmlns:a16="http://schemas.microsoft.com/office/drawing/2014/main" id="{880D8143-1100-411B-B051-C11F0027574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09g.gif">
            <a:extLst>
              <a:ext uri="{FF2B5EF4-FFF2-40B4-BE49-F238E27FC236}">
                <a16:creationId xmlns:a16="http://schemas.microsoft.com/office/drawing/2014/main" id="{5F70DD7C-BD95-4558-AAAC-849472A6E4D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Fig1409h.gif">
            <a:extLst>
              <a:ext uri="{FF2B5EF4-FFF2-40B4-BE49-F238E27FC236}">
                <a16:creationId xmlns:a16="http://schemas.microsoft.com/office/drawing/2014/main" id="{D5F2D9D8-845B-40E5-BAF1-877E3E39F15F}"/>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1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1204">
                                            <p:txEl>
                                              <p:pRg st="1" end="1"/>
                                            </p:txEl>
                                          </p:spTgt>
                                        </p:tgtEl>
                                        <p:attrNameLst>
                                          <p:attrName>style.visibility</p:attrName>
                                        </p:attrNameLst>
                                      </p:cBhvr>
                                      <p:to>
                                        <p:strVal val="visible"/>
                                      </p:to>
                                    </p:set>
                                    <p:animEffect transition="in" filter="wipe(left)">
                                      <p:cBhvr>
                                        <p:cTn id="12" dur="500"/>
                                        <p:tgtEl>
                                          <p:spTgt spid="691204">
                                            <p:txEl>
                                              <p:pRg st="1" end="1"/>
                                            </p:txEl>
                                          </p:spTgt>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1000"/>
                                        <p:tgtEl>
                                          <p:spTgt spid="20"/>
                                        </p:tgtEl>
                                      </p:cBhvr>
                                    </p:animEffect>
                                  </p:childTnLst>
                                </p:cTn>
                              </p:par>
                            </p:childTnLst>
                          </p:cTn>
                        </p:par>
                        <p:par>
                          <p:cTn id="17" fill="hold" nodeType="afterGroup">
                            <p:stCondLst>
                              <p:cond delay="1500"/>
                            </p:stCondLst>
                            <p:childTnLst>
                              <p:par>
                                <p:cTn id="18" presetID="22" presetClass="entr" presetSubtype="8"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wipe(left)">
                                      <p:cBhvr>
                                        <p:cTn id="20" dur="1000"/>
                                        <p:tgtEl>
                                          <p:spTgt spid="21"/>
                                        </p:tgtEl>
                                      </p:cBhvr>
                                    </p:animEffect>
                                  </p:childTnLst>
                                </p:cTn>
                              </p:par>
                            </p:childTnLst>
                          </p:cTn>
                        </p:par>
                        <p:par>
                          <p:cTn id="21" fill="hold" nodeType="afterGroup">
                            <p:stCondLst>
                              <p:cond delay="2500"/>
                            </p:stCondLst>
                            <p:childTnLst>
                              <p:par>
                                <p:cTn id="22" presetID="22" presetClass="entr" presetSubtype="4" fill="hold"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wipe(down)">
                                      <p:cBhvr>
                                        <p:cTn id="2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4"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2228" name="Rectangle 4">
            <a:extLst>
              <a:ext uri="{FF2B5EF4-FFF2-40B4-BE49-F238E27FC236}">
                <a16:creationId xmlns:a16="http://schemas.microsoft.com/office/drawing/2014/main" id="{BAB340EF-F5BE-4F0E-887E-AB82B3AEEA51}"/>
              </a:ext>
            </a:extLst>
          </p:cNvPr>
          <p:cNvSpPr>
            <a:spLocks noChangeArrowheads="1"/>
          </p:cNvSpPr>
          <p:nvPr/>
        </p:nvSpPr>
        <p:spPr bwMode="auto">
          <a:xfrm>
            <a:off x="304800" y="1600200"/>
            <a:ext cx="86106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At this quantity, price ($3 a can) is less than average total cost ($5.14 a can). </a:t>
            </a:r>
          </a:p>
          <a:p>
            <a:pPr eaLnBrk="1" hangingPunct="1">
              <a:spcBef>
                <a:spcPct val="0"/>
              </a:spcBef>
              <a:buClrTx/>
              <a:buFontTx/>
              <a:buNone/>
            </a:pPr>
            <a:r>
              <a:rPr lang="en-US" altLang="en-US" sz="2400" b="0">
                <a:solidFill>
                  <a:schemeClr val="tx1"/>
                </a:solidFill>
              </a:rPr>
              <a:t>Dave incurs an economic loss shown by the red rectangle.</a:t>
            </a:r>
          </a:p>
        </p:txBody>
      </p:sp>
      <p:sp>
        <p:nvSpPr>
          <p:cNvPr id="67587" name="Rectangle 33">
            <a:extLst>
              <a:ext uri="{FF2B5EF4-FFF2-40B4-BE49-F238E27FC236}">
                <a16:creationId xmlns:a16="http://schemas.microsoft.com/office/drawing/2014/main" id="{E6EBDF05-7DDC-4960-A281-4D3D6F5F9262}"/>
              </a:ext>
            </a:extLst>
          </p:cNvPr>
          <p:cNvSpPr>
            <a:spLocks noGrp="1" noChangeArrowheads="1"/>
          </p:cNvSpPr>
          <p:nvPr>
            <p:ph type="title"/>
          </p:nvPr>
        </p:nvSpPr>
        <p:spPr/>
        <p:txBody>
          <a:bodyPr/>
          <a:lstStyle/>
          <a:p>
            <a:pPr eaLnBrk="1" hangingPunct="1">
              <a:defRPr/>
            </a:pPr>
            <a:r>
              <a:rPr lang="en-US">
                <a:cs typeface="+mj-cs"/>
              </a:rPr>
              <a:t>15.2  OUTPUT, PRICE, PROFIT IN THE SHORT RUN</a:t>
            </a:r>
          </a:p>
        </p:txBody>
      </p:sp>
      <p:pic>
        <p:nvPicPr>
          <p:cNvPr id="125956" name="Picture 14" descr="Fig1409a.gif">
            <a:extLst>
              <a:ext uri="{FF2B5EF4-FFF2-40B4-BE49-F238E27FC236}">
                <a16:creationId xmlns:a16="http://schemas.microsoft.com/office/drawing/2014/main" id="{E3E072E5-CD41-4205-87AF-8D36848747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57" name="Picture 15" descr="Fig1409b.gif">
            <a:extLst>
              <a:ext uri="{FF2B5EF4-FFF2-40B4-BE49-F238E27FC236}">
                <a16:creationId xmlns:a16="http://schemas.microsoft.com/office/drawing/2014/main" id="{A3F49B8F-AA2A-43CB-8B88-CA5109A2573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58" name="Picture 16" descr="Fig1409c.gif">
            <a:extLst>
              <a:ext uri="{FF2B5EF4-FFF2-40B4-BE49-F238E27FC236}">
                <a16:creationId xmlns:a16="http://schemas.microsoft.com/office/drawing/2014/main" id="{ADDB1D7F-218B-42D4-8828-0FC7F3E8ED0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59" name="Picture 17" descr="Fig1409d.gif">
            <a:extLst>
              <a:ext uri="{FF2B5EF4-FFF2-40B4-BE49-F238E27FC236}">
                <a16:creationId xmlns:a16="http://schemas.microsoft.com/office/drawing/2014/main" id="{53D2241A-5F19-4C22-ABAF-90E08234D19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0" name="Picture 18" descr="Fig1409e.gif">
            <a:extLst>
              <a:ext uri="{FF2B5EF4-FFF2-40B4-BE49-F238E27FC236}">
                <a16:creationId xmlns:a16="http://schemas.microsoft.com/office/drawing/2014/main" id="{D807B884-9161-40C3-899E-5B78C8EBF5D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1" name="Picture 19" descr="Fig1409f.gif">
            <a:extLst>
              <a:ext uri="{FF2B5EF4-FFF2-40B4-BE49-F238E27FC236}">
                <a16:creationId xmlns:a16="http://schemas.microsoft.com/office/drawing/2014/main" id="{478A4247-256D-4FE5-8A94-F3491EBFCAF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2" name="Picture 20" descr="Fig1409g.gif">
            <a:extLst>
              <a:ext uri="{FF2B5EF4-FFF2-40B4-BE49-F238E27FC236}">
                <a16:creationId xmlns:a16="http://schemas.microsoft.com/office/drawing/2014/main" id="{806151DA-8EC3-4216-AF86-252CDAA6863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3" name="Picture 21" descr="Fig1409h.gif">
            <a:extLst>
              <a:ext uri="{FF2B5EF4-FFF2-40B4-BE49-F238E27FC236}">
                <a16:creationId xmlns:a16="http://schemas.microsoft.com/office/drawing/2014/main" id="{54920E88-1F4D-4220-A5BA-7DCCA241E95B}"/>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ig1409i.gif">
            <a:extLst>
              <a:ext uri="{FF2B5EF4-FFF2-40B4-BE49-F238E27FC236}">
                <a16:creationId xmlns:a16="http://schemas.microsoft.com/office/drawing/2014/main" id="{A988E943-DAEA-461E-8028-5C67D6D2987C}"/>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Fig1409j.gif">
            <a:extLst>
              <a:ext uri="{FF2B5EF4-FFF2-40B4-BE49-F238E27FC236}">
                <a16:creationId xmlns:a16="http://schemas.microsoft.com/office/drawing/2014/main" id="{E5640588-18C4-4150-A426-37F13F894900}"/>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295400" y="2913063"/>
            <a:ext cx="696277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left)">
                                      <p:cBhvr>
                                        <p:cTn id="7" dur="1000"/>
                                        <p:tgtEl>
                                          <p:spTgt spid="2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692228">
                                            <p:txEl>
                                              <p:pRg st="1" end="1"/>
                                            </p:txEl>
                                          </p:spTgt>
                                        </p:tgtEl>
                                        <p:attrNameLst>
                                          <p:attrName>style.visibility</p:attrName>
                                        </p:attrNameLst>
                                      </p:cBhvr>
                                      <p:to>
                                        <p:strVal val="visible"/>
                                      </p:to>
                                    </p:set>
                                    <p:animEffect transition="in" filter="wipe(left)">
                                      <p:cBhvr>
                                        <p:cTn id="12" dur="500"/>
                                        <p:tgtEl>
                                          <p:spTgt spid="692228">
                                            <p:txEl>
                                              <p:pRg st="1" end="1"/>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24"/>
                                        </p:tgtEl>
                                        <p:attrNameLst>
                                          <p:attrName>style.visibility</p:attrName>
                                        </p:attrNameLst>
                                      </p:cBhvr>
                                      <p:to>
                                        <p:strVal val="visible"/>
                                      </p:to>
                                    </p:set>
                                    <p:animEffect transition="in" filter="fade">
                                      <p:cBhvr>
                                        <p:cTn id="1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862F14AA-9842-4064-AECD-6A1A5FD8C072}"/>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128003" name="Rectangle 3">
            <a:extLst>
              <a:ext uri="{FF2B5EF4-FFF2-40B4-BE49-F238E27FC236}">
                <a16:creationId xmlns:a16="http://schemas.microsoft.com/office/drawing/2014/main" id="{E6A4164E-518C-4BA1-8E52-D758EF2EF6B7}"/>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Neither good times nor bad times last forever in perfect competition. </a:t>
            </a:r>
          </a:p>
          <a:p>
            <a:pPr lvl="1" eaLnBrk="1" hangingPunct="1">
              <a:buFontTx/>
              <a:buNone/>
            </a:pPr>
            <a:r>
              <a:rPr lang="en-US" altLang="en-US">
                <a:ea typeface="ＭＳ Ｐゴシック" panose="020B0600070205080204" pitchFamily="34" charset="-128"/>
              </a:rPr>
              <a:t>In the long run, a firm in perfect competition makes zero profit.</a:t>
            </a:r>
          </a:p>
          <a:p>
            <a:pPr lvl="1" eaLnBrk="1" hangingPunct="1">
              <a:buFontTx/>
              <a:buNone/>
            </a:pPr>
            <a:r>
              <a:rPr lang="en-US" altLang="en-US">
                <a:ea typeface="ＭＳ Ｐゴシック" panose="020B0600070205080204" pitchFamily="34" charset="-128"/>
              </a:rPr>
              <a:t>Figure 15.10</a:t>
            </a:r>
            <a:r>
              <a:rPr lang="en-US" altLang="en-US">
                <a:solidFill>
                  <a:srgbClr val="000000"/>
                </a:solidFill>
                <a:ea typeface="ＭＳ Ｐゴシック" panose="020B0600070205080204" pitchFamily="34" charset="-128"/>
              </a:rPr>
              <a:t> on the next slide illustrates equilibrium in the long run.</a:t>
            </a:r>
            <a:endParaRPr lang="en-CA" altLang="en-US">
              <a:solidFill>
                <a:srgbClr val="000000"/>
              </a:solidFill>
              <a:ea typeface="ＭＳ Ｐゴシック" panose="020B0600070205080204" pitchFamily="34" charset="-128"/>
            </a:endParaRPr>
          </a:p>
        </p:txBody>
      </p:sp>
    </p:spTree>
  </p:cSld>
  <p:clrMapOvr>
    <a:masterClrMapping/>
  </p:clrMapOvr>
  <p:transition spd="slow">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4">
            <a:extLst>
              <a:ext uri="{FF2B5EF4-FFF2-40B4-BE49-F238E27FC236}">
                <a16:creationId xmlns:a16="http://schemas.microsoft.com/office/drawing/2014/main" id="{9A11912C-3614-497D-B841-8C3DC9E4E6E9}"/>
              </a:ext>
            </a:extLst>
          </p:cNvPr>
          <p:cNvSpPr>
            <a:spLocks noChangeArrowheads="1"/>
          </p:cNvSpPr>
          <p:nvPr/>
        </p:nvSpPr>
        <p:spPr bwMode="auto">
          <a:xfrm>
            <a:off x="228600" y="1704975"/>
            <a:ext cx="8686800" cy="96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Part (a) illustrates the firm in long-run equilibrium.</a:t>
            </a:r>
          </a:p>
          <a:p>
            <a:pPr eaLnBrk="1" hangingPunct="1">
              <a:spcBef>
                <a:spcPct val="0"/>
              </a:spcBef>
              <a:buClrTx/>
              <a:buFontTx/>
              <a:buNone/>
            </a:pPr>
            <a:r>
              <a:rPr lang="en-US" altLang="en-US" sz="2400" b="0">
                <a:solidFill>
                  <a:schemeClr val="tx1"/>
                </a:solidFill>
              </a:rPr>
              <a:t>The market price is $5 a can and Dave produces 9 cans a day.</a:t>
            </a:r>
          </a:p>
        </p:txBody>
      </p:sp>
      <p:sp>
        <p:nvSpPr>
          <p:cNvPr id="73731" name="Rectangle 28">
            <a:extLst>
              <a:ext uri="{FF2B5EF4-FFF2-40B4-BE49-F238E27FC236}">
                <a16:creationId xmlns:a16="http://schemas.microsoft.com/office/drawing/2014/main" id="{A826F6BA-15B9-4CD5-AEDB-15E8D8945FE5}"/>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30052" name="Picture 6" descr="Fig1410a.gif">
            <a:extLst>
              <a:ext uri="{FF2B5EF4-FFF2-40B4-BE49-F238E27FC236}">
                <a16:creationId xmlns:a16="http://schemas.microsoft.com/office/drawing/2014/main" id="{74BE7485-E9FC-4F03-8DC6-9EA648692D4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053" name="Picture 7" descr="Fig1410b.gif">
            <a:extLst>
              <a:ext uri="{FF2B5EF4-FFF2-40B4-BE49-F238E27FC236}">
                <a16:creationId xmlns:a16="http://schemas.microsoft.com/office/drawing/2014/main" id="{9F698759-552C-4ACA-AF90-37557105BAC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2098" name="Picture 6" descr="Fig1410a.gif">
            <a:extLst>
              <a:ext uri="{FF2B5EF4-FFF2-40B4-BE49-F238E27FC236}">
                <a16:creationId xmlns:a16="http://schemas.microsoft.com/office/drawing/2014/main" id="{6C7785E6-582C-4CF7-9593-D00A14A5A6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600200"/>
            <a:ext cx="8237537"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2099" name="Picture 11" descr="Fig1410b.gif">
            <a:extLst>
              <a:ext uri="{FF2B5EF4-FFF2-40B4-BE49-F238E27FC236}">
                <a16:creationId xmlns:a16="http://schemas.microsoft.com/office/drawing/2014/main" id="{E9B3079B-2B17-4504-A429-6912BA4627E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8313" y="1600200"/>
            <a:ext cx="8237537"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10c.gif">
            <a:extLst>
              <a:ext uri="{FF2B5EF4-FFF2-40B4-BE49-F238E27FC236}">
                <a16:creationId xmlns:a16="http://schemas.microsoft.com/office/drawing/2014/main" id="{DE5AEBB5-7CE0-4247-B67D-A8F562C0189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8313" y="1600200"/>
            <a:ext cx="8237537"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10d.gif">
            <a:extLst>
              <a:ext uri="{FF2B5EF4-FFF2-40B4-BE49-F238E27FC236}">
                <a16:creationId xmlns:a16="http://schemas.microsoft.com/office/drawing/2014/main" id="{E1638F57-306E-4384-BAF5-65C81730322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8313" y="1600200"/>
            <a:ext cx="8237537"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10e.gif">
            <a:extLst>
              <a:ext uri="{FF2B5EF4-FFF2-40B4-BE49-F238E27FC236}">
                <a16:creationId xmlns:a16="http://schemas.microsoft.com/office/drawing/2014/main" id="{3DAB7689-D33A-4D6B-A73B-5140A17F32A1}"/>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8313" y="1600200"/>
            <a:ext cx="8237537" cy="456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a:extLst>
              <a:ext uri="{FF2B5EF4-FFF2-40B4-BE49-F238E27FC236}">
                <a16:creationId xmlns:a16="http://schemas.microsoft.com/office/drawing/2014/main" id="{5126BFB0-BC90-4267-9BE2-831C1BF575DE}"/>
              </a:ext>
            </a:extLst>
          </p:cNvPr>
          <p:cNvSpPr>
            <a:spLocks noChangeArrowheads="1"/>
          </p:cNvSpPr>
          <p:nvPr/>
        </p:nvSpPr>
        <p:spPr bwMode="auto">
          <a:xfrm>
            <a:off x="304800" y="1752600"/>
            <a:ext cx="861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part (a), minimum </a:t>
            </a:r>
            <a:r>
              <a:rPr lang="en-US" altLang="en-US" sz="2400" b="0" i="1">
                <a:solidFill>
                  <a:schemeClr val="tx1"/>
                </a:solidFill>
              </a:rPr>
              <a:t>ATC</a:t>
            </a:r>
            <a:r>
              <a:rPr lang="en-US" altLang="en-US" sz="2400" b="0">
                <a:solidFill>
                  <a:schemeClr val="tx1"/>
                </a:solidFill>
              </a:rPr>
              <a:t> is $5 a can. </a:t>
            </a:r>
          </a:p>
          <a:p>
            <a:pPr eaLnBrk="1" hangingPunct="1">
              <a:spcBef>
                <a:spcPct val="0"/>
              </a:spcBef>
              <a:buClrTx/>
              <a:buFontTx/>
              <a:buNone/>
            </a:pPr>
            <a:r>
              <a:rPr lang="en-US" altLang="en-US" sz="2400" b="0">
                <a:solidFill>
                  <a:schemeClr val="tx1"/>
                </a:solidFill>
              </a:rPr>
              <a:t>In the long run, Dave produces at minimum </a:t>
            </a:r>
            <a:r>
              <a:rPr lang="en-US" altLang="en-US" sz="2400" b="0" i="1">
                <a:solidFill>
                  <a:schemeClr val="tx1"/>
                </a:solidFill>
              </a:rPr>
              <a:t>ATC</a:t>
            </a:r>
            <a:r>
              <a:rPr lang="en-US" altLang="en-US" sz="2400" b="0">
                <a:solidFill>
                  <a:schemeClr val="tx1"/>
                </a:solidFill>
              </a:rPr>
              <a:t>.</a:t>
            </a:r>
          </a:p>
        </p:txBody>
      </p:sp>
      <p:sp>
        <p:nvSpPr>
          <p:cNvPr id="75779" name="Rectangle 3">
            <a:extLst>
              <a:ext uri="{FF2B5EF4-FFF2-40B4-BE49-F238E27FC236}">
                <a16:creationId xmlns:a16="http://schemas.microsoft.com/office/drawing/2014/main" id="{E9B956D0-1676-4998-842E-ADEC5A07B81A}"/>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34148" name="Picture 6" descr="Fig1410a.gif">
            <a:extLst>
              <a:ext uri="{FF2B5EF4-FFF2-40B4-BE49-F238E27FC236}">
                <a16:creationId xmlns:a16="http://schemas.microsoft.com/office/drawing/2014/main" id="{F6C8F87A-6418-48D2-BC15-3183DF9945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4149" name="Picture 7" descr="Fig1410b.gif">
            <a:extLst>
              <a:ext uri="{FF2B5EF4-FFF2-40B4-BE49-F238E27FC236}">
                <a16:creationId xmlns:a16="http://schemas.microsoft.com/office/drawing/2014/main" id="{8CFA7507-CD90-4F7B-8C0E-BA31376EDC3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1058" name="Rectangle 2">
            <a:extLst>
              <a:ext uri="{FF2B5EF4-FFF2-40B4-BE49-F238E27FC236}">
                <a16:creationId xmlns:a16="http://schemas.microsoft.com/office/drawing/2014/main" id="{437111BB-DFC6-4C43-A7B1-525C3200B533}"/>
              </a:ext>
            </a:extLst>
          </p:cNvPr>
          <p:cNvSpPr>
            <a:spLocks noChangeArrowheads="1"/>
          </p:cNvSpPr>
          <p:nvPr/>
        </p:nvSpPr>
        <p:spPr bwMode="auto">
          <a:xfrm>
            <a:off x="457200" y="1524000"/>
            <a:ext cx="84582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If supply decreases,</a:t>
            </a:r>
            <a:r>
              <a:rPr lang="en-US" altLang="en-US" sz="2000" b="0">
                <a:solidFill>
                  <a:schemeClr val="tx1"/>
                </a:solidFill>
              </a:rPr>
              <a:t> </a:t>
            </a:r>
            <a:r>
              <a:rPr lang="en-US" altLang="en-US" sz="2400" b="0">
                <a:solidFill>
                  <a:schemeClr val="tx1"/>
                </a:solidFill>
              </a:rPr>
              <a:t>the price rises above $5 a can and Dave will make a positive economic profit.</a:t>
            </a:r>
          </a:p>
          <a:p>
            <a:pPr eaLnBrk="1" hangingPunct="1">
              <a:spcAft>
                <a:spcPct val="20000"/>
              </a:spcAft>
              <a:buClrTx/>
              <a:buFontTx/>
              <a:buNone/>
            </a:pPr>
            <a:r>
              <a:rPr lang="en-US" altLang="en-US" sz="2400" b="0">
                <a:solidFill>
                  <a:schemeClr val="tx1"/>
                </a:solidFill>
              </a:rPr>
              <a:t>Entry increases supply to </a:t>
            </a:r>
            <a:r>
              <a:rPr lang="en-US" altLang="en-US" sz="2400" b="0" i="1">
                <a:solidFill>
                  <a:schemeClr val="tx1"/>
                </a:solidFill>
              </a:rPr>
              <a:t>S</a:t>
            </a:r>
            <a:r>
              <a:rPr lang="en-US" altLang="en-US" sz="2400" b="0">
                <a:solidFill>
                  <a:schemeClr val="tx1"/>
                </a:solidFill>
              </a:rPr>
              <a:t> and the price falls to $5 a can.</a:t>
            </a:r>
          </a:p>
        </p:txBody>
      </p:sp>
      <p:sp>
        <p:nvSpPr>
          <p:cNvPr id="76803" name="Rectangle 3">
            <a:extLst>
              <a:ext uri="{FF2B5EF4-FFF2-40B4-BE49-F238E27FC236}">
                <a16:creationId xmlns:a16="http://schemas.microsoft.com/office/drawing/2014/main" id="{ECEE59D5-928D-4C9E-BBE4-83EDE2B07DF6}"/>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36196" name="Picture 6" descr="Fig1410a.gif">
            <a:extLst>
              <a:ext uri="{FF2B5EF4-FFF2-40B4-BE49-F238E27FC236}">
                <a16:creationId xmlns:a16="http://schemas.microsoft.com/office/drawing/2014/main" id="{3707B622-EB7C-4D50-B62C-31BF65D6566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6197" name="Picture 7" descr="Fig1410b.gif">
            <a:extLst>
              <a:ext uri="{FF2B5EF4-FFF2-40B4-BE49-F238E27FC236}">
                <a16:creationId xmlns:a16="http://schemas.microsoft.com/office/drawing/2014/main" id="{6619284A-4632-4F82-ACB2-55A4048DA5F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10c.gif">
            <a:extLst>
              <a:ext uri="{FF2B5EF4-FFF2-40B4-BE49-F238E27FC236}">
                <a16:creationId xmlns:a16="http://schemas.microsoft.com/office/drawing/2014/main" id="{D65EF10D-5867-483B-9310-716EBE8CC32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41058">
                                            <p:txEl>
                                              <p:pRg st="1" end="1"/>
                                            </p:txEl>
                                          </p:spTgt>
                                        </p:tgtEl>
                                        <p:attrNameLst>
                                          <p:attrName>style.visibility</p:attrName>
                                        </p:attrNameLst>
                                      </p:cBhvr>
                                      <p:to>
                                        <p:strVal val="visible"/>
                                      </p:to>
                                    </p:set>
                                    <p:animEffect transition="in" filter="wipe(left)">
                                      <p:cBhvr>
                                        <p:cTn id="7" dur="500"/>
                                        <p:tgtEl>
                                          <p:spTgt spid="941058">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1058" grpId="0" build="p"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a:extLst>
              <a:ext uri="{FF2B5EF4-FFF2-40B4-BE49-F238E27FC236}">
                <a16:creationId xmlns:a16="http://schemas.microsoft.com/office/drawing/2014/main" id="{D5E9008B-D934-4F0B-9084-A9FC8A96FFF1}"/>
              </a:ext>
            </a:extLst>
          </p:cNvPr>
          <p:cNvSpPr>
            <a:spLocks noChangeArrowheads="1"/>
          </p:cNvSpPr>
          <p:nvPr/>
        </p:nvSpPr>
        <p:spPr bwMode="auto">
          <a:xfrm>
            <a:off x="457200" y="1524000"/>
            <a:ext cx="8153400" cy="123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20000"/>
              </a:spcAft>
              <a:buClrTx/>
              <a:buFontTx/>
              <a:buNone/>
            </a:pPr>
            <a:r>
              <a:rPr lang="en-US" altLang="en-US" sz="2400" b="0">
                <a:solidFill>
                  <a:schemeClr val="tx1"/>
                </a:solidFill>
              </a:rPr>
              <a:t>If supply increases, the price falls below $5 a can and Dave incurs an economic loss.</a:t>
            </a:r>
          </a:p>
          <a:p>
            <a:pPr eaLnBrk="1" hangingPunct="1">
              <a:spcAft>
                <a:spcPct val="20000"/>
              </a:spcAft>
              <a:buClrTx/>
              <a:buFontTx/>
              <a:buNone/>
            </a:pPr>
            <a:r>
              <a:rPr lang="en-US" altLang="en-US" sz="2400" b="0">
                <a:solidFill>
                  <a:schemeClr val="tx1"/>
                </a:solidFill>
              </a:rPr>
              <a:t>Exit decreases supply to </a:t>
            </a:r>
            <a:r>
              <a:rPr lang="en-US" altLang="en-US" sz="2400" b="0" i="1">
                <a:solidFill>
                  <a:schemeClr val="tx1"/>
                </a:solidFill>
              </a:rPr>
              <a:t>S</a:t>
            </a:r>
            <a:r>
              <a:rPr lang="en-US" altLang="en-US" sz="2400" b="0">
                <a:solidFill>
                  <a:schemeClr val="tx1"/>
                </a:solidFill>
              </a:rPr>
              <a:t> and the price rises to $5 a can.</a:t>
            </a:r>
          </a:p>
        </p:txBody>
      </p:sp>
      <p:sp>
        <p:nvSpPr>
          <p:cNvPr id="77827" name="Rectangle 3">
            <a:extLst>
              <a:ext uri="{FF2B5EF4-FFF2-40B4-BE49-F238E27FC236}">
                <a16:creationId xmlns:a16="http://schemas.microsoft.com/office/drawing/2014/main" id="{0FF12CE1-66D0-4B98-9863-78926B99C516}"/>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38244" name="Picture 6" descr="Fig1410a.gif">
            <a:extLst>
              <a:ext uri="{FF2B5EF4-FFF2-40B4-BE49-F238E27FC236}">
                <a16:creationId xmlns:a16="http://schemas.microsoft.com/office/drawing/2014/main" id="{0B36F917-C2FE-4064-9EAD-EE591B061EE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245" name="Picture 7" descr="Fig1410b.gif">
            <a:extLst>
              <a:ext uri="{FF2B5EF4-FFF2-40B4-BE49-F238E27FC236}">
                <a16:creationId xmlns:a16="http://schemas.microsoft.com/office/drawing/2014/main" id="{2996FD88-817D-420A-BD69-1C6B3B9927F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246" name="Picture 8" descr="Fig1410c.gif">
            <a:extLst>
              <a:ext uri="{FF2B5EF4-FFF2-40B4-BE49-F238E27FC236}">
                <a16:creationId xmlns:a16="http://schemas.microsoft.com/office/drawing/2014/main" id="{12955426-F889-4F62-8713-F8188BBAF5C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10d.gif">
            <a:extLst>
              <a:ext uri="{FF2B5EF4-FFF2-40B4-BE49-F238E27FC236}">
                <a16:creationId xmlns:a16="http://schemas.microsoft.com/office/drawing/2014/main" id="{2FAD3A65-82E0-4B24-A66C-498D8BD48F7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11714">
                                            <p:txEl>
                                              <p:pRg st="1" end="1"/>
                                            </p:txEl>
                                          </p:spTgt>
                                        </p:tgtEl>
                                        <p:attrNameLst>
                                          <p:attrName>style.visibility</p:attrName>
                                        </p:attrNameLst>
                                      </p:cBhvr>
                                      <p:to>
                                        <p:strVal val="visible"/>
                                      </p:to>
                                    </p:set>
                                    <p:animEffect transition="in" filter="wipe(left)">
                                      <p:cBhvr>
                                        <p:cTn id="7" dur="500"/>
                                        <p:tgtEl>
                                          <p:spTgt spid="1011714">
                                            <p:txEl>
                                              <p:pRg st="1" end="1"/>
                                            </p:txEl>
                                          </p:spTgt>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1714"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a:extLst>
              <a:ext uri="{FF2B5EF4-FFF2-40B4-BE49-F238E27FC236}">
                <a16:creationId xmlns:a16="http://schemas.microsoft.com/office/drawing/2014/main" id="{0B7AA6E3-73A4-4483-A8B8-D3E07A184126}"/>
              </a:ext>
            </a:extLst>
          </p:cNvPr>
          <p:cNvSpPr>
            <a:spLocks noChangeArrowheads="1"/>
          </p:cNvSpPr>
          <p:nvPr/>
        </p:nvSpPr>
        <p:spPr bwMode="auto">
          <a:xfrm>
            <a:off x="304800" y="1752600"/>
            <a:ext cx="861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In the long-run, the price is pulled to $5 a can and Dave makes zero economic profit.</a:t>
            </a:r>
          </a:p>
        </p:txBody>
      </p:sp>
      <p:sp>
        <p:nvSpPr>
          <p:cNvPr id="78851" name="Rectangle 3">
            <a:extLst>
              <a:ext uri="{FF2B5EF4-FFF2-40B4-BE49-F238E27FC236}">
                <a16:creationId xmlns:a16="http://schemas.microsoft.com/office/drawing/2014/main" id="{4A2FC305-6B39-48F0-AFD7-F03A15F3FBBC}"/>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40292" name="Picture 6" descr="Fig1410a.gif">
            <a:extLst>
              <a:ext uri="{FF2B5EF4-FFF2-40B4-BE49-F238E27FC236}">
                <a16:creationId xmlns:a16="http://schemas.microsoft.com/office/drawing/2014/main" id="{3C11C2D3-5328-4748-964E-EA5FE009D38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3" name="Picture 7" descr="Fig1410b.gif">
            <a:extLst>
              <a:ext uri="{FF2B5EF4-FFF2-40B4-BE49-F238E27FC236}">
                <a16:creationId xmlns:a16="http://schemas.microsoft.com/office/drawing/2014/main" id="{D8EDF760-F847-439A-B49E-5B98AEAA8D6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4" name="Picture 8" descr="Fig1410c.gif">
            <a:extLst>
              <a:ext uri="{FF2B5EF4-FFF2-40B4-BE49-F238E27FC236}">
                <a16:creationId xmlns:a16="http://schemas.microsoft.com/office/drawing/2014/main" id="{75B79650-864F-4CFF-A0E7-435B3F0FEAB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0295" name="Picture 9" descr="Fig1410d.gif">
            <a:extLst>
              <a:ext uri="{FF2B5EF4-FFF2-40B4-BE49-F238E27FC236}">
                <a16:creationId xmlns:a16="http://schemas.microsoft.com/office/drawing/2014/main" id="{CDFF72AC-9EAA-48AD-BBDF-4B90A297776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10e.gif">
            <a:extLst>
              <a:ext uri="{FF2B5EF4-FFF2-40B4-BE49-F238E27FC236}">
                <a16:creationId xmlns:a16="http://schemas.microsoft.com/office/drawing/2014/main" id="{26F9AE5E-ABB3-43FE-93AF-9DABB8AE16D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95400" y="2892425"/>
            <a:ext cx="6748463"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9543D09D-EF4B-48BE-BAEA-A12FD734BB84}"/>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697347" name="Rectangle 3">
            <a:extLst>
              <a:ext uri="{FF2B5EF4-FFF2-40B4-BE49-F238E27FC236}">
                <a16:creationId xmlns:a16="http://schemas.microsoft.com/office/drawing/2014/main" id="{E0389698-F2FA-4B4F-A871-BE55ED9D8272}"/>
              </a:ext>
            </a:extLst>
          </p:cNvPr>
          <p:cNvSpPr>
            <a:spLocks noGrp="1" noChangeArrowheads="1"/>
          </p:cNvSpPr>
          <p:nvPr>
            <p:ph type="body" idx="1"/>
          </p:nvPr>
        </p:nvSpPr>
        <p:spPr/>
        <p:txBody>
          <a:bodyPr/>
          <a:lstStyle/>
          <a:p>
            <a:pPr eaLnBrk="1" hangingPunct="1">
              <a:lnSpc>
                <a:spcPct val="90000"/>
              </a:lnSpc>
              <a:buFont typeface="Webdings" charset="0"/>
              <a:buChar char="&lt;"/>
              <a:defRPr/>
            </a:pPr>
            <a:r>
              <a:rPr lang="en-US">
                <a:cs typeface="+mn-cs"/>
              </a:rPr>
              <a:t>Entry and Exit</a:t>
            </a:r>
            <a:endParaRPr lang="en-US">
              <a:solidFill>
                <a:srgbClr val="1566B0"/>
              </a:solidFill>
              <a:cs typeface="+mn-cs"/>
            </a:endParaRPr>
          </a:p>
          <a:p>
            <a:pPr lvl="1" eaLnBrk="1" hangingPunct="1">
              <a:lnSpc>
                <a:spcPct val="95000"/>
              </a:lnSpc>
              <a:buFontTx/>
              <a:buNone/>
              <a:defRPr/>
            </a:pPr>
            <a:r>
              <a:rPr lang="en-US">
                <a:solidFill>
                  <a:srgbClr val="000000"/>
                </a:solidFill>
              </a:rPr>
              <a:t>In the long run, firms respond to economic profit and economic loss by either entering or exiting a market. </a:t>
            </a:r>
          </a:p>
          <a:p>
            <a:pPr lvl="1" eaLnBrk="1" hangingPunct="1">
              <a:lnSpc>
                <a:spcPct val="95000"/>
              </a:lnSpc>
              <a:buFontTx/>
              <a:buNone/>
              <a:defRPr/>
            </a:pPr>
            <a:r>
              <a:rPr lang="en-US">
                <a:solidFill>
                  <a:srgbClr val="000000"/>
                </a:solidFill>
              </a:rPr>
              <a:t>New firms enter a market in which the existing firms are making positive economic profits.</a:t>
            </a:r>
          </a:p>
          <a:p>
            <a:pPr lvl="1" eaLnBrk="1" hangingPunct="1">
              <a:lnSpc>
                <a:spcPct val="95000"/>
              </a:lnSpc>
              <a:buFontTx/>
              <a:buNone/>
              <a:defRPr/>
            </a:pPr>
            <a:r>
              <a:rPr lang="en-US">
                <a:solidFill>
                  <a:srgbClr val="000000"/>
                </a:solidFill>
              </a:rPr>
              <a:t>Existing firms exit the market in which firms are incurring economic losses.</a:t>
            </a:r>
          </a:p>
          <a:p>
            <a:pPr lvl="1" eaLnBrk="1" hangingPunct="1">
              <a:lnSpc>
                <a:spcPct val="95000"/>
              </a:lnSpc>
              <a:buFontTx/>
              <a:buNone/>
              <a:defRPr/>
            </a:pPr>
            <a:r>
              <a:rPr lang="en-US">
                <a:solidFill>
                  <a:srgbClr val="000000"/>
                </a:solidFill>
              </a:rPr>
              <a:t>Entry and exit influence price, the quantity produced, and economic profit.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7347">
                                            <p:txEl>
                                              <p:pRg st="1" end="1"/>
                                            </p:txEl>
                                          </p:spTgt>
                                        </p:tgtEl>
                                        <p:attrNameLst>
                                          <p:attrName>style.visibility</p:attrName>
                                        </p:attrNameLst>
                                      </p:cBhvr>
                                      <p:to>
                                        <p:strVal val="visible"/>
                                      </p:to>
                                    </p:set>
                                    <p:animEffect transition="in" filter="wipe(left)">
                                      <p:cBhvr>
                                        <p:cTn id="7" dur="500"/>
                                        <p:tgtEl>
                                          <p:spTgt spid="69734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7347">
                                            <p:txEl>
                                              <p:pRg st="2" end="2"/>
                                            </p:txEl>
                                          </p:spTgt>
                                        </p:tgtEl>
                                        <p:attrNameLst>
                                          <p:attrName>style.visibility</p:attrName>
                                        </p:attrNameLst>
                                      </p:cBhvr>
                                      <p:to>
                                        <p:strVal val="visible"/>
                                      </p:to>
                                    </p:set>
                                    <p:animEffect transition="in" filter="wipe(left)">
                                      <p:cBhvr>
                                        <p:cTn id="12" dur="500"/>
                                        <p:tgtEl>
                                          <p:spTgt spid="69734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7347">
                                            <p:txEl>
                                              <p:pRg st="3" end="3"/>
                                            </p:txEl>
                                          </p:spTgt>
                                        </p:tgtEl>
                                        <p:attrNameLst>
                                          <p:attrName>style.visibility</p:attrName>
                                        </p:attrNameLst>
                                      </p:cBhvr>
                                      <p:to>
                                        <p:strVal val="visible"/>
                                      </p:to>
                                    </p:set>
                                    <p:animEffect transition="in" filter="wipe(left)">
                                      <p:cBhvr>
                                        <p:cTn id="17" dur="500"/>
                                        <p:tgtEl>
                                          <p:spTgt spid="69734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97347">
                                            <p:txEl>
                                              <p:pRg st="4" end="4"/>
                                            </p:txEl>
                                          </p:spTgt>
                                        </p:tgtEl>
                                        <p:attrNameLst>
                                          <p:attrName>style.visibility</p:attrName>
                                        </p:attrNameLst>
                                      </p:cBhvr>
                                      <p:to>
                                        <p:strVal val="visible"/>
                                      </p:to>
                                    </p:set>
                                    <p:animEffect transition="in" filter="wipe(left)">
                                      <p:cBhvr>
                                        <p:cTn id="22" dur="500"/>
                                        <p:tgtEl>
                                          <p:spTgt spid="6973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47" grpId="0" build="p" bldLvl="3"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8092C53F-A06D-4C2D-BB02-3739472A23A7}"/>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699395" name="Rectangle 3">
            <a:extLst>
              <a:ext uri="{FF2B5EF4-FFF2-40B4-BE49-F238E27FC236}">
                <a16:creationId xmlns:a16="http://schemas.microsoft.com/office/drawing/2014/main" id="{748123D8-1A05-4D2C-99AB-19A70F8723CE}"/>
              </a:ext>
            </a:extLst>
          </p:cNvPr>
          <p:cNvSpPr>
            <a:spLocks noGrp="1" noChangeArrowheads="1"/>
          </p:cNvSpPr>
          <p:nvPr>
            <p:ph type="body" idx="1"/>
          </p:nvPr>
        </p:nvSpPr>
        <p:spPr/>
        <p:txBody>
          <a:bodyPr/>
          <a:lstStyle/>
          <a:p>
            <a:pPr lvl="1" eaLnBrk="1" hangingPunct="1">
              <a:buFontTx/>
              <a:buNone/>
            </a:pPr>
            <a:r>
              <a:rPr lang="en-US" altLang="en-US">
                <a:solidFill>
                  <a:srgbClr val="000000"/>
                </a:solidFill>
                <a:ea typeface="ＭＳ Ｐゴシック" panose="020B0600070205080204" pitchFamily="34" charset="-128"/>
              </a:rPr>
              <a:t>The immediate effect of the decision to enter or exit is to shift the market supply curve.</a:t>
            </a:r>
          </a:p>
          <a:p>
            <a:pPr lvl="1" eaLnBrk="1" hangingPunct="1">
              <a:buFontTx/>
              <a:buNone/>
            </a:pPr>
            <a:r>
              <a:rPr lang="en-US" altLang="en-US">
                <a:solidFill>
                  <a:srgbClr val="000000"/>
                </a:solidFill>
                <a:ea typeface="ＭＳ Ｐゴシック" panose="020B0600070205080204" pitchFamily="34" charset="-128"/>
              </a:rPr>
              <a:t>If more firms enter a market, supply increases and the market supply curve shifts rightward.</a:t>
            </a:r>
          </a:p>
          <a:p>
            <a:pPr lvl="1" eaLnBrk="1" hangingPunct="1">
              <a:buFontTx/>
              <a:buNone/>
            </a:pPr>
            <a:r>
              <a:rPr lang="en-US" altLang="en-US">
                <a:solidFill>
                  <a:srgbClr val="000000"/>
                </a:solidFill>
                <a:ea typeface="ＭＳ Ｐゴシック" panose="020B0600070205080204" pitchFamily="34" charset="-128"/>
              </a:rPr>
              <a:t>If firms exit a market, supply decreases and the market supply curve shifts leftward.</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9395">
                                            <p:txEl>
                                              <p:pRg st="1" end="1"/>
                                            </p:txEl>
                                          </p:spTgt>
                                        </p:tgtEl>
                                        <p:attrNameLst>
                                          <p:attrName>style.visibility</p:attrName>
                                        </p:attrNameLst>
                                      </p:cBhvr>
                                      <p:to>
                                        <p:strVal val="visible"/>
                                      </p:to>
                                    </p:set>
                                    <p:animEffect transition="in" filter="wipe(left)">
                                      <p:cBhvr>
                                        <p:cTn id="7" dur="500"/>
                                        <p:tgtEl>
                                          <p:spTgt spid="69939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9395">
                                            <p:txEl>
                                              <p:pRg st="2" end="2"/>
                                            </p:txEl>
                                          </p:spTgt>
                                        </p:tgtEl>
                                        <p:attrNameLst>
                                          <p:attrName>style.visibility</p:attrName>
                                        </p:attrNameLst>
                                      </p:cBhvr>
                                      <p:to>
                                        <p:strVal val="visible"/>
                                      </p:to>
                                    </p:set>
                                    <p:animEffect transition="in" filter="wipe(left)">
                                      <p:cBhvr>
                                        <p:cTn id="12" dur="500"/>
                                        <p:tgtEl>
                                          <p:spTgt spid="6993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9395" grpId="0" build="p" bldLvl="3"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EDCB9B60-FE26-46CD-9A3B-BB63DCA1B493}"/>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00419" name="Rectangle 3">
            <a:extLst>
              <a:ext uri="{FF2B5EF4-FFF2-40B4-BE49-F238E27FC236}">
                <a16:creationId xmlns:a16="http://schemas.microsoft.com/office/drawing/2014/main" id="{3195545B-BF3B-4B92-9AE6-4B5EBDF9A2B6}"/>
              </a:ext>
            </a:extLst>
          </p:cNvPr>
          <p:cNvSpPr>
            <a:spLocks noGrp="1" noChangeArrowheads="1"/>
          </p:cNvSpPr>
          <p:nvPr>
            <p:ph type="body" idx="1"/>
          </p:nvPr>
        </p:nvSpPr>
        <p:spPr/>
        <p:txBody>
          <a:bodyPr/>
          <a:lstStyle/>
          <a:p>
            <a:pPr lvl="1" eaLnBrk="1" hangingPunct="1">
              <a:buFontTx/>
              <a:buNone/>
            </a:pPr>
            <a:r>
              <a:rPr lang="en-US" altLang="en-US" b="1">
                <a:solidFill>
                  <a:srgbClr val="00468F"/>
                </a:solidFill>
                <a:ea typeface="ＭＳ Ｐゴシック" panose="020B0600070205080204" pitchFamily="34" charset="-128"/>
              </a:rPr>
              <a:t>The Effects of Entry</a:t>
            </a:r>
            <a:endParaRPr lang="en-US" altLang="en-US" b="1">
              <a:solidFill>
                <a:srgbClr val="1566B0"/>
              </a:solidFill>
              <a:ea typeface="ＭＳ Ｐゴシック" panose="020B0600070205080204" pitchFamily="34" charset="-128"/>
            </a:endParaRPr>
          </a:p>
          <a:p>
            <a:pPr lvl="1" eaLnBrk="1" hangingPunct="1">
              <a:buFontTx/>
              <a:buNone/>
            </a:pPr>
            <a:r>
              <a:rPr lang="en-US" altLang="en-US">
                <a:ea typeface="ＭＳ Ｐゴシック" panose="020B0600070205080204" pitchFamily="34" charset="-128"/>
              </a:rPr>
              <a:t>Economic profit is an incentive for new firms to enter a market, but as they do so, the price falls and the economic profit of each existing firm decreases.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0419">
                                            <p:txEl>
                                              <p:pRg st="1" end="1"/>
                                            </p:txEl>
                                          </p:spTgt>
                                        </p:tgtEl>
                                        <p:attrNameLst>
                                          <p:attrName>style.visibility</p:attrName>
                                        </p:attrNameLst>
                                      </p:cBhvr>
                                      <p:to>
                                        <p:strVal val="visible"/>
                                      </p:to>
                                    </p:set>
                                    <p:animEffect transition="in" filter="wipe(left)">
                                      <p:cBhvr>
                                        <p:cTn id="7" dur="500"/>
                                        <p:tgtEl>
                                          <p:spTgt spid="7004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419" grpId="0" build="p" bldLvl="3"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3">
            <a:extLst>
              <a:ext uri="{FF2B5EF4-FFF2-40B4-BE49-F238E27FC236}">
                <a16:creationId xmlns:a16="http://schemas.microsoft.com/office/drawing/2014/main" id="{347D3D74-740D-4D35-8461-2D8ABADA5F1D}"/>
              </a:ext>
            </a:extLst>
          </p:cNvPr>
          <p:cNvSpPr>
            <a:spLocks noGrp="1" noChangeArrowheads="1"/>
          </p:cNvSpPr>
          <p:nvPr>
            <p:ph type="body" idx="1"/>
          </p:nvPr>
        </p:nvSpPr>
        <p:spPr>
          <a:xfrm>
            <a:off x="228600" y="1752600"/>
            <a:ext cx="4033838" cy="838200"/>
          </a:xfrm>
        </p:spPr>
        <p:txBody>
          <a:bodyPr/>
          <a:lstStyle/>
          <a:p>
            <a:pPr marL="0" indent="0" eaLnBrk="1" hangingPunct="1">
              <a:spcBef>
                <a:spcPct val="0"/>
              </a:spcBef>
              <a:buClrTx/>
              <a:buFontTx/>
              <a:buNone/>
              <a:defRPr/>
            </a:pPr>
            <a:r>
              <a:rPr lang="en-US" sz="2400" b="0">
                <a:solidFill>
                  <a:schemeClr val="tx1"/>
                </a:solidFill>
                <a:cs typeface="+mn-cs"/>
              </a:rPr>
              <a:t>Figure 15.11 shows the effects of entry.</a:t>
            </a:r>
          </a:p>
        </p:txBody>
      </p:sp>
      <p:sp>
        <p:nvSpPr>
          <p:cNvPr id="701449" name="Rectangle 9">
            <a:extLst>
              <a:ext uri="{FF2B5EF4-FFF2-40B4-BE49-F238E27FC236}">
                <a16:creationId xmlns:a16="http://schemas.microsoft.com/office/drawing/2014/main" id="{4AF67321-42D5-4509-9B23-2B00EB45948F}"/>
              </a:ext>
            </a:extLst>
          </p:cNvPr>
          <p:cNvSpPr>
            <a:spLocks noChangeArrowheads="1"/>
          </p:cNvSpPr>
          <p:nvPr/>
        </p:nvSpPr>
        <p:spPr bwMode="auto">
          <a:xfrm>
            <a:off x="228600" y="2667000"/>
            <a:ext cx="4495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rgbClr val="000000"/>
                </a:solidFill>
              </a:rPr>
              <a:t>Starting in long-run equilibrium,</a:t>
            </a:r>
            <a:endParaRPr lang="en-US" altLang="en-US" sz="2400" b="0">
              <a:solidFill>
                <a:schemeClr val="tx1"/>
              </a:solidFill>
            </a:endParaRPr>
          </a:p>
        </p:txBody>
      </p:sp>
      <p:sp>
        <p:nvSpPr>
          <p:cNvPr id="701450" name="Rectangle 10">
            <a:extLst>
              <a:ext uri="{FF2B5EF4-FFF2-40B4-BE49-F238E27FC236}">
                <a16:creationId xmlns:a16="http://schemas.microsoft.com/office/drawing/2014/main" id="{A3673CB1-0056-4F26-8844-9C4ED8D73C10}"/>
              </a:ext>
            </a:extLst>
          </p:cNvPr>
          <p:cNvSpPr>
            <a:spLocks noChangeArrowheads="1"/>
          </p:cNvSpPr>
          <p:nvPr/>
        </p:nvSpPr>
        <p:spPr bwMode="auto">
          <a:xfrm>
            <a:off x="228600" y="3200400"/>
            <a:ext cx="4343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tabLst>
                <a:tab pos="339725"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339725"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339725"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a:solidFill>
                  <a:schemeClr val="tx1"/>
                </a:solidFill>
              </a:rPr>
              <a:t>1.</a:t>
            </a:r>
            <a:r>
              <a:rPr lang="en-US" altLang="en-US" sz="2400" b="0">
                <a:solidFill>
                  <a:schemeClr val="tx1"/>
                </a:solidFill>
              </a:rPr>
              <a:t> If d</a:t>
            </a:r>
            <a:r>
              <a:rPr lang="en-US" altLang="en-US" sz="2400" b="0">
                <a:solidFill>
                  <a:srgbClr val="000000"/>
                </a:solidFill>
              </a:rPr>
              <a:t>emand increases from 	</a:t>
            </a:r>
            <a:r>
              <a:rPr lang="en-US" altLang="en-US" sz="2400" b="0" i="1">
                <a:solidFill>
                  <a:srgbClr val="000000"/>
                </a:solidFill>
              </a:rPr>
              <a:t>D</a:t>
            </a:r>
            <a:r>
              <a:rPr lang="en-US" altLang="en-US" sz="2400" b="0" baseline="-25000">
                <a:solidFill>
                  <a:srgbClr val="000000"/>
                </a:solidFill>
              </a:rPr>
              <a:t>0</a:t>
            </a:r>
            <a:r>
              <a:rPr lang="en-US" altLang="en-US" sz="2400" b="0">
                <a:solidFill>
                  <a:srgbClr val="000000"/>
                </a:solidFill>
              </a:rPr>
              <a:t> to </a:t>
            </a:r>
            <a:r>
              <a:rPr lang="en-US" altLang="en-US" sz="2400" b="0" i="1">
                <a:solidFill>
                  <a:srgbClr val="000000"/>
                </a:solidFill>
              </a:rPr>
              <a:t>D</a:t>
            </a:r>
            <a:r>
              <a:rPr lang="en-US" altLang="en-US" sz="2400" b="0" baseline="-25000">
                <a:solidFill>
                  <a:srgbClr val="000000"/>
                </a:solidFill>
              </a:rPr>
              <a:t>1</a:t>
            </a:r>
            <a:r>
              <a:rPr lang="en-US" altLang="en-US" sz="2400" b="0">
                <a:solidFill>
                  <a:srgbClr val="000000"/>
                </a:solidFill>
              </a:rPr>
              <a:t>, the price rises 	from $5 to $8 a can. </a:t>
            </a:r>
          </a:p>
        </p:txBody>
      </p:sp>
      <p:sp>
        <p:nvSpPr>
          <p:cNvPr id="701460" name="Rectangle 20">
            <a:extLst>
              <a:ext uri="{FF2B5EF4-FFF2-40B4-BE49-F238E27FC236}">
                <a16:creationId xmlns:a16="http://schemas.microsoft.com/office/drawing/2014/main" id="{AA6A7938-9943-4F88-935B-E06DBF7690A9}"/>
              </a:ext>
            </a:extLst>
          </p:cNvPr>
          <p:cNvSpPr>
            <a:spLocks noChangeArrowheads="1"/>
          </p:cNvSpPr>
          <p:nvPr/>
        </p:nvSpPr>
        <p:spPr bwMode="auto">
          <a:xfrm>
            <a:off x="152400" y="4495800"/>
            <a:ext cx="4343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tabLst>
                <a:tab pos="339725"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339725"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339725"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	Firms now make economic 	profits.</a:t>
            </a:r>
            <a:r>
              <a:rPr lang="en-US" altLang="en-US" sz="2400" b="0">
                <a:solidFill>
                  <a:srgbClr val="000000"/>
                </a:solidFill>
              </a:rPr>
              <a:t> </a:t>
            </a:r>
          </a:p>
        </p:txBody>
      </p:sp>
      <p:sp>
        <p:nvSpPr>
          <p:cNvPr id="82950" name="Rectangle 22">
            <a:extLst>
              <a:ext uri="{FF2B5EF4-FFF2-40B4-BE49-F238E27FC236}">
                <a16:creationId xmlns:a16="http://schemas.microsoft.com/office/drawing/2014/main" id="{EC270AF4-4381-4718-A0EE-E9253DD04D53}"/>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48487" name="Picture 12" descr="Fig1411a.gif">
            <a:extLst>
              <a:ext uri="{FF2B5EF4-FFF2-40B4-BE49-F238E27FC236}">
                <a16:creationId xmlns:a16="http://schemas.microsoft.com/office/drawing/2014/main" id="{B5501548-4BFE-4474-B1B3-BA9E13ED661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11b.gif">
            <a:extLst>
              <a:ext uri="{FF2B5EF4-FFF2-40B4-BE49-F238E27FC236}">
                <a16:creationId xmlns:a16="http://schemas.microsoft.com/office/drawing/2014/main" id="{571504CD-2FFC-4105-8870-E216C553397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11c.gif">
            <a:extLst>
              <a:ext uri="{FF2B5EF4-FFF2-40B4-BE49-F238E27FC236}">
                <a16:creationId xmlns:a16="http://schemas.microsoft.com/office/drawing/2014/main" id="{6A0C678F-9CE2-4926-8D1A-17CA971154B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1449"/>
                                        </p:tgtEl>
                                        <p:attrNameLst>
                                          <p:attrName>style.visibility</p:attrName>
                                        </p:attrNameLst>
                                      </p:cBhvr>
                                      <p:to>
                                        <p:strVal val="visible"/>
                                      </p:to>
                                    </p:set>
                                    <p:animEffect transition="in" filter="wipe(left)">
                                      <p:cBhvr>
                                        <p:cTn id="7" dur="500"/>
                                        <p:tgtEl>
                                          <p:spTgt spid="7014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1450"/>
                                        </p:tgtEl>
                                        <p:attrNameLst>
                                          <p:attrName>style.visibility</p:attrName>
                                        </p:attrNameLst>
                                      </p:cBhvr>
                                      <p:to>
                                        <p:strVal val="visible"/>
                                      </p:to>
                                    </p:set>
                                    <p:animEffect transition="in" filter="wipe(left)">
                                      <p:cBhvr>
                                        <p:cTn id="12" dur="500"/>
                                        <p:tgtEl>
                                          <p:spTgt spid="701450"/>
                                        </p:tgtEl>
                                      </p:cBhvr>
                                    </p:animEffect>
                                  </p:childTnLst>
                                </p:cTn>
                              </p:par>
                            </p:childTnLst>
                          </p:cTn>
                        </p:par>
                        <p:par>
                          <p:cTn id="13" fill="hold" nodeType="afterGroup">
                            <p:stCondLst>
                              <p:cond delay="500"/>
                            </p:stCondLst>
                            <p:childTnLst>
                              <p:par>
                                <p:cTn id="14" presetID="22" presetClass="entr" presetSubtype="8" fill="hold" nodeType="after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left)">
                                      <p:cBhvr>
                                        <p:cTn id="16" dur="1000"/>
                                        <p:tgtEl>
                                          <p:spTgt spid="14"/>
                                        </p:tgtEl>
                                      </p:cBhvr>
                                    </p:animEffect>
                                  </p:childTnLst>
                                </p:cTn>
                              </p:par>
                            </p:childTnLst>
                          </p:cTn>
                        </p:par>
                        <p:par>
                          <p:cTn id="17" fill="hold" nodeType="afterGroup">
                            <p:stCondLst>
                              <p:cond delay="1500"/>
                            </p:stCondLst>
                            <p:childTnLst>
                              <p:par>
                                <p:cTn id="18" presetID="22" presetClass="entr" presetSubtype="4" fill="hold" nodeType="after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down)">
                                      <p:cBhvr>
                                        <p:cTn id="20" dur="1000"/>
                                        <p:tgtEl>
                                          <p:spTgt spid="15"/>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01460"/>
                                        </p:tgtEl>
                                        <p:attrNameLst>
                                          <p:attrName>style.visibility</p:attrName>
                                        </p:attrNameLst>
                                      </p:cBhvr>
                                      <p:to>
                                        <p:strVal val="visible"/>
                                      </p:to>
                                    </p:set>
                                    <p:animEffect transition="in" filter="wipe(left)">
                                      <p:cBhvr>
                                        <p:cTn id="25" dur="500"/>
                                        <p:tgtEl>
                                          <p:spTgt spid="7014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1449" grpId="0" autoUpdateAnimBg="0"/>
      <p:bldP spid="701450" grpId="0" autoUpdateAnimBg="0"/>
      <p:bldP spid="701460" grpId="0"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0530" name="Picture 6" descr="Fig1411a.gif">
            <a:extLst>
              <a:ext uri="{FF2B5EF4-FFF2-40B4-BE49-F238E27FC236}">
                <a16:creationId xmlns:a16="http://schemas.microsoft.com/office/drawing/2014/main" id="{17BBA11F-B818-4DBA-9846-E85A4AF738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681038"/>
            <a:ext cx="5305425"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411b.gif">
            <a:extLst>
              <a:ext uri="{FF2B5EF4-FFF2-40B4-BE49-F238E27FC236}">
                <a16:creationId xmlns:a16="http://schemas.microsoft.com/office/drawing/2014/main" id="{E42671BD-44A7-47FB-A621-FEC54F3AE33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19288" y="681038"/>
            <a:ext cx="5305425"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11c.gif">
            <a:extLst>
              <a:ext uri="{FF2B5EF4-FFF2-40B4-BE49-F238E27FC236}">
                <a16:creationId xmlns:a16="http://schemas.microsoft.com/office/drawing/2014/main" id="{560C95E6-3594-47E2-8E40-BEE106A0E0A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9288" y="681038"/>
            <a:ext cx="5305425"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11d.gif">
            <a:extLst>
              <a:ext uri="{FF2B5EF4-FFF2-40B4-BE49-F238E27FC236}">
                <a16:creationId xmlns:a16="http://schemas.microsoft.com/office/drawing/2014/main" id="{263B07CC-667E-4858-B48F-BB3F5EA1BA0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19288" y="681038"/>
            <a:ext cx="5305425"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11e.gif">
            <a:extLst>
              <a:ext uri="{FF2B5EF4-FFF2-40B4-BE49-F238E27FC236}">
                <a16:creationId xmlns:a16="http://schemas.microsoft.com/office/drawing/2014/main" id="{268409A5-3952-46F6-933C-CA4702171313}"/>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19288" y="681038"/>
            <a:ext cx="5305425"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10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10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up)">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7" name="Rectangle 3">
            <a:extLst>
              <a:ext uri="{FF2B5EF4-FFF2-40B4-BE49-F238E27FC236}">
                <a16:creationId xmlns:a16="http://schemas.microsoft.com/office/drawing/2014/main" id="{AD7A4CB1-ED1C-43EF-8923-982D2152E5D6}"/>
              </a:ext>
            </a:extLst>
          </p:cNvPr>
          <p:cNvSpPr>
            <a:spLocks noGrp="1" noChangeArrowheads="1"/>
          </p:cNvSpPr>
          <p:nvPr>
            <p:ph type="body" idx="1"/>
          </p:nvPr>
        </p:nvSpPr>
        <p:spPr>
          <a:xfrm>
            <a:off x="228600" y="2514600"/>
            <a:ext cx="4338638" cy="1371600"/>
          </a:xfrm>
        </p:spPr>
        <p:txBody>
          <a:bodyPr/>
          <a:lstStyle/>
          <a:p>
            <a:pPr marL="0" indent="0" eaLnBrk="1" hangingPunct="1">
              <a:spcBef>
                <a:spcPct val="0"/>
              </a:spcBef>
              <a:buClrTx/>
              <a:buFontTx/>
              <a:buNone/>
              <a:tabLst>
                <a:tab pos="339725" algn="l"/>
              </a:tabLst>
              <a:defRPr/>
            </a:pPr>
            <a:r>
              <a:rPr lang="en-US" sz="2400">
                <a:solidFill>
                  <a:schemeClr val="tx1"/>
                </a:solidFill>
                <a:cs typeface="+mn-cs"/>
              </a:rPr>
              <a:t>2.</a:t>
            </a:r>
            <a:r>
              <a:rPr lang="en-US" sz="2400" b="0">
                <a:solidFill>
                  <a:srgbClr val="FFFFFF"/>
                </a:solidFill>
                <a:cs typeface="+mn-cs"/>
              </a:rPr>
              <a:t> </a:t>
            </a:r>
            <a:r>
              <a:rPr lang="en-US" sz="2400" b="0">
                <a:solidFill>
                  <a:srgbClr val="000000"/>
                </a:solidFill>
                <a:cs typeface="+mn-cs"/>
              </a:rPr>
              <a:t>As firms enter the market, 	the supply curve shifts 	rightward, from </a:t>
            </a:r>
            <a:r>
              <a:rPr lang="en-US" sz="2400" b="0" i="1">
                <a:solidFill>
                  <a:srgbClr val="000000"/>
                </a:solidFill>
                <a:cs typeface="+mn-cs"/>
              </a:rPr>
              <a:t>S</a:t>
            </a:r>
            <a:r>
              <a:rPr lang="en-US" sz="2400" b="0" baseline="-25000">
                <a:solidFill>
                  <a:srgbClr val="000000"/>
                </a:solidFill>
                <a:cs typeface="+mn-cs"/>
              </a:rPr>
              <a:t>0</a:t>
            </a:r>
            <a:r>
              <a:rPr lang="en-US" sz="2400" b="0">
                <a:solidFill>
                  <a:srgbClr val="000000"/>
                </a:solidFill>
                <a:cs typeface="+mn-cs"/>
              </a:rPr>
              <a:t> to </a:t>
            </a:r>
            <a:r>
              <a:rPr lang="en-US" sz="2400" b="0" i="1">
                <a:solidFill>
                  <a:srgbClr val="000000"/>
                </a:solidFill>
                <a:cs typeface="+mn-cs"/>
              </a:rPr>
              <a:t>S</a:t>
            </a:r>
            <a:r>
              <a:rPr lang="en-US" sz="2400" b="0" baseline="-25000">
                <a:solidFill>
                  <a:srgbClr val="000000"/>
                </a:solidFill>
                <a:cs typeface="+mn-cs"/>
              </a:rPr>
              <a:t>1</a:t>
            </a:r>
            <a:r>
              <a:rPr lang="en-US" sz="2400" b="0">
                <a:solidFill>
                  <a:srgbClr val="000000"/>
                </a:solidFill>
                <a:cs typeface="+mn-cs"/>
              </a:rPr>
              <a:t>.</a:t>
            </a:r>
          </a:p>
          <a:p>
            <a:pPr marL="0" indent="0" eaLnBrk="1" hangingPunct="1">
              <a:spcBef>
                <a:spcPct val="0"/>
              </a:spcBef>
              <a:buClrTx/>
              <a:buFontTx/>
              <a:buNone/>
              <a:tabLst>
                <a:tab pos="339725" algn="l"/>
              </a:tabLst>
              <a:defRPr/>
            </a:pPr>
            <a:endParaRPr lang="en-US" sz="2400" b="0">
              <a:solidFill>
                <a:srgbClr val="000000"/>
              </a:solidFill>
              <a:cs typeface="+mn-cs"/>
            </a:endParaRPr>
          </a:p>
        </p:txBody>
      </p:sp>
      <p:sp>
        <p:nvSpPr>
          <p:cNvPr id="152579" name="Rectangle 14">
            <a:extLst>
              <a:ext uri="{FF2B5EF4-FFF2-40B4-BE49-F238E27FC236}">
                <a16:creationId xmlns:a16="http://schemas.microsoft.com/office/drawing/2014/main" id="{E2733C3D-C90C-44B2-989B-37115E44D77D}"/>
              </a:ext>
            </a:extLst>
          </p:cNvPr>
          <p:cNvSpPr>
            <a:spLocks noChangeArrowheads="1"/>
          </p:cNvSpPr>
          <p:nvPr/>
        </p:nvSpPr>
        <p:spPr bwMode="auto">
          <a:xfrm>
            <a:off x="233363" y="1828800"/>
            <a:ext cx="4338637"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rgbClr val="000000"/>
                </a:solidFill>
              </a:rPr>
              <a:t>Economic profit brings entry.</a:t>
            </a:r>
          </a:p>
        </p:txBody>
      </p:sp>
      <p:sp>
        <p:nvSpPr>
          <p:cNvPr id="702479" name="Rectangle 15">
            <a:extLst>
              <a:ext uri="{FF2B5EF4-FFF2-40B4-BE49-F238E27FC236}">
                <a16:creationId xmlns:a16="http://schemas.microsoft.com/office/drawing/2014/main" id="{F3D6751F-74EC-4676-9F6A-8906617B55E7}"/>
              </a:ext>
            </a:extLst>
          </p:cNvPr>
          <p:cNvSpPr>
            <a:spLocks noChangeArrowheads="1"/>
          </p:cNvSpPr>
          <p:nvPr/>
        </p:nvSpPr>
        <p:spPr bwMode="auto">
          <a:xfrm>
            <a:off x="228600" y="3962400"/>
            <a:ext cx="39624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tabLst>
                <a:tab pos="461963"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461963"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461963"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461963"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461963"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461963"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461963"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461963"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461963"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rgbClr val="000000"/>
                </a:solidFill>
              </a:rPr>
              <a:t>The equilibrium price falls from $8 to $5 a can, and the quantity produced increases from 90,000 to 140,000 cans a day.</a:t>
            </a:r>
          </a:p>
        </p:txBody>
      </p:sp>
      <p:sp>
        <p:nvSpPr>
          <p:cNvPr id="84997" name="Rectangle 16">
            <a:extLst>
              <a:ext uri="{FF2B5EF4-FFF2-40B4-BE49-F238E27FC236}">
                <a16:creationId xmlns:a16="http://schemas.microsoft.com/office/drawing/2014/main" id="{C06DEB5D-AEE8-4699-A8E5-AE89AACB1355}"/>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52582" name="Picture 12" descr="Fig1411a.gif">
            <a:extLst>
              <a:ext uri="{FF2B5EF4-FFF2-40B4-BE49-F238E27FC236}">
                <a16:creationId xmlns:a16="http://schemas.microsoft.com/office/drawing/2014/main" id="{1D0D6F9D-919D-44C1-8227-FECF26872B0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2583" name="Picture 13" descr="Fig1411b.gif">
            <a:extLst>
              <a:ext uri="{FF2B5EF4-FFF2-40B4-BE49-F238E27FC236}">
                <a16:creationId xmlns:a16="http://schemas.microsoft.com/office/drawing/2014/main" id="{0825FD5E-2635-47FB-83E0-E33FEBE75D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2584" name="Picture 14" descr="Fig1411c.gif">
            <a:extLst>
              <a:ext uri="{FF2B5EF4-FFF2-40B4-BE49-F238E27FC236}">
                <a16:creationId xmlns:a16="http://schemas.microsoft.com/office/drawing/2014/main" id="{EE158938-7435-4A8F-8E7F-C828BF787C1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11d.gif">
            <a:extLst>
              <a:ext uri="{FF2B5EF4-FFF2-40B4-BE49-F238E27FC236}">
                <a16:creationId xmlns:a16="http://schemas.microsoft.com/office/drawing/2014/main" id="{C093F07E-2DCD-4752-8C5B-E348E97F05ED}"/>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11e.gif">
            <a:extLst>
              <a:ext uri="{FF2B5EF4-FFF2-40B4-BE49-F238E27FC236}">
                <a16:creationId xmlns:a16="http://schemas.microsoft.com/office/drawing/2014/main" id="{201FF171-08FC-41F4-9CB0-8FC3F6C26DDF}"/>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72013" y="1981200"/>
            <a:ext cx="40497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wipe(left)">
                                      <p:cBhvr>
                                        <p:cTn id="7" dur="500"/>
                                        <p:tgtEl>
                                          <p:spTgt spid="702467">
                                            <p:txEl>
                                              <p:pRg st="0" end="0"/>
                                            </p:txEl>
                                          </p:spTgt>
                                        </p:tgtEl>
                                      </p:cBhvr>
                                    </p:animEffect>
                                  </p:childTnLst>
                                </p:cTn>
                              </p:par>
                            </p:childTnLst>
                          </p:cTn>
                        </p:par>
                        <p:par>
                          <p:cTn id="8" fill="hold" nodeType="afterGroup">
                            <p:stCondLst>
                              <p:cond delay="500"/>
                            </p:stCondLst>
                            <p:childTnLst>
                              <p:par>
                                <p:cTn id="9" presetID="22" presetClass="entr" presetSubtype="8"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1000"/>
                                        <p:tgtEl>
                                          <p:spTgt spid="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02479"/>
                                        </p:tgtEl>
                                        <p:attrNameLst>
                                          <p:attrName>style.visibility</p:attrName>
                                        </p:attrNameLst>
                                      </p:cBhvr>
                                      <p:to>
                                        <p:strVal val="visible"/>
                                      </p:to>
                                    </p:set>
                                    <p:animEffect transition="in" filter="wipe(left)">
                                      <p:cBhvr>
                                        <p:cTn id="16" dur="500"/>
                                        <p:tgtEl>
                                          <p:spTgt spid="702479"/>
                                        </p:tgtEl>
                                      </p:cBhvr>
                                    </p:animEffect>
                                  </p:childTnLst>
                                </p:cTn>
                              </p:par>
                            </p:childTnLst>
                          </p:cTn>
                        </p:par>
                        <p:par>
                          <p:cTn id="17" fill="hold" nodeType="afterGroup">
                            <p:stCondLst>
                              <p:cond delay="500"/>
                            </p:stCondLst>
                            <p:childTnLst>
                              <p:par>
                                <p:cTn id="18" presetID="22" presetClass="entr" presetSubtype="1" fill="hold"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wipe(up)">
                                      <p:cBhvr>
                                        <p:cTn id="20"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bldLvl="5" autoUpdateAnimBg="0" advAuto="0"/>
      <p:bldP spid="702479" grpId="0"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89FD90EB-FC2C-4351-844E-DF067C26ABDF}"/>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20899" name="Rectangle 3">
            <a:extLst>
              <a:ext uri="{FF2B5EF4-FFF2-40B4-BE49-F238E27FC236}">
                <a16:creationId xmlns:a16="http://schemas.microsoft.com/office/drawing/2014/main" id="{37EAB94F-71A5-4ED5-8EDB-C4511F9DB657}"/>
              </a:ext>
            </a:extLst>
          </p:cNvPr>
          <p:cNvSpPr>
            <a:spLocks noGrp="1" noChangeArrowheads="1"/>
          </p:cNvSpPr>
          <p:nvPr>
            <p:ph type="body" idx="1"/>
          </p:nvPr>
        </p:nvSpPr>
        <p:spPr/>
        <p:txBody>
          <a:bodyPr/>
          <a:lstStyle/>
          <a:p>
            <a:pPr eaLnBrk="1" hangingPunct="1">
              <a:buFont typeface="Webdings" charset="0"/>
              <a:buChar char="&lt;"/>
              <a:defRPr/>
            </a:pPr>
            <a:r>
              <a:rPr lang="en-US">
                <a:cs typeface="+mn-cs"/>
              </a:rPr>
              <a:t>The Effects of Exit</a:t>
            </a:r>
            <a:endParaRPr lang="en-US">
              <a:solidFill>
                <a:srgbClr val="1566B0"/>
              </a:solidFill>
              <a:latin typeface="Charcoal" charset="0"/>
              <a:cs typeface="+mn-cs"/>
            </a:endParaRPr>
          </a:p>
          <a:p>
            <a:pPr lvl="1" eaLnBrk="1" hangingPunct="1">
              <a:buFontTx/>
              <a:buNone/>
              <a:defRPr/>
            </a:pPr>
            <a:r>
              <a:rPr lang="en-US">
                <a:solidFill>
                  <a:schemeClr val="tx2"/>
                </a:solidFill>
              </a:rPr>
              <a:t>Economic loss is an incentive for firms to exit a market, but as they do so, the price rises and the economic loss of each remaining firm decreases.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0899">
                                            <p:txEl>
                                              <p:pRg st="1" end="1"/>
                                            </p:txEl>
                                          </p:spTgt>
                                        </p:tgtEl>
                                        <p:attrNameLst>
                                          <p:attrName>style.visibility</p:attrName>
                                        </p:attrNameLst>
                                      </p:cBhvr>
                                      <p:to>
                                        <p:strVal val="visible"/>
                                      </p:to>
                                    </p:set>
                                    <p:animEffect transition="in" filter="wipe(left)">
                                      <p:cBhvr>
                                        <p:cTn id="7" dur="500"/>
                                        <p:tgtEl>
                                          <p:spTgt spid="7208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0899" grpId="0" build="p" bldLvl="3" autoUpdateAnimBg="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3">
            <a:extLst>
              <a:ext uri="{FF2B5EF4-FFF2-40B4-BE49-F238E27FC236}">
                <a16:creationId xmlns:a16="http://schemas.microsoft.com/office/drawing/2014/main" id="{038EDED3-432D-4B5B-BCC6-BBFEB66EECBD}"/>
              </a:ext>
            </a:extLst>
          </p:cNvPr>
          <p:cNvSpPr>
            <a:spLocks noGrp="1" noChangeArrowheads="1"/>
          </p:cNvSpPr>
          <p:nvPr>
            <p:ph type="body" idx="1"/>
          </p:nvPr>
        </p:nvSpPr>
        <p:spPr>
          <a:xfrm>
            <a:off x="304800" y="1752600"/>
            <a:ext cx="4110038" cy="914400"/>
          </a:xfrm>
        </p:spPr>
        <p:txBody>
          <a:bodyPr/>
          <a:lstStyle/>
          <a:p>
            <a:pPr marL="0" indent="0" eaLnBrk="1" hangingPunct="1">
              <a:spcBef>
                <a:spcPct val="0"/>
              </a:spcBef>
              <a:buClrTx/>
              <a:buFontTx/>
              <a:buNone/>
              <a:defRPr/>
            </a:pPr>
            <a:r>
              <a:rPr lang="en-US" sz="2400" b="0">
                <a:solidFill>
                  <a:schemeClr val="tx1"/>
                </a:solidFill>
                <a:cs typeface="+mn-cs"/>
              </a:rPr>
              <a:t>Figure 15.12 shows the effects of exit.</a:t>
            </a:r>
          </a:p>
        </p:txBody>
      </p:sp>
      <p:sp>
        <p:nvSpPr>
          <p:cNvPr id="704529" name="Rectangle 17">
            <a:extLst>
              <a:ext uri="{FF2B5EF4-FFF2-40B4-BE49-F238E27FC236}">
                <a16:creationId xmlns:a16="http://schemas.microsoft.com/office/drawing/2014/main" id="{DE0D16AA-0B5F-4D80-82A9-E1C9AEDDE245}"/>
              </a:ext>
            </a:extLst>
          </p:cNvPr>
          <p:cNvSpPr>
            <a:spLocks noChangeArrowheads="1"/>
          </p:cNvSpPr>
          <p:nvPr/>
        </p:nvSpPr>
        <p:spPr bwMode="auto">
          <a:xfrm>
            <a:off x="304800" y="2667000"/>
            <a:ext cx="4414838"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rgbClr val="000000"/>
                </a:solidFill>
              </a:rPr>
              <a:t>Starting in long-run equilibrium,</a:t>
            </a:r>
          </a:p>
        </p:txBody>
      </p:sp>
      <p:sp>
        <p:nvSpPr>
          <p:cNvPr id="704530" name="Rectangle 18">
            <a:extLst>
              <a:ext uri="{FF2B5EF4-FFF2-40B4-BE49-F238E27FC236}">
                <a16:creationId xmlns:a16="http://schemas.microsoft.com/office/drawing/2014/main" id="{4036E32D-84C8-4474-87A7-6E7FB30F71D5}"/>
              </a:ext>
            </a:extLst>
          </p:cNvPr>
          <p:cNvSpPr>
            <a:spLocks noChangeArrowheads="1"/>
          </p:cNvSpPr>
          <p:nvPr/>
        </p:nvSpPr>
        <p:spPr bwMode="auto">
          <a:xfrm>
            <a:off x="385763" y="3200400"/>
            <a:ext cx="402907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tabLst>
                <a:tab pos="339725"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339725"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339725"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lnSpc>
                <a:spcPct val="120000"/>
              </a:lnSpc>
              <a:spcBef>
                <a:spcPct val="0"/>
              </a:spcBef>
              <a:buClrTx/>
              <a:buFontTx/>
              <a:buNone/>
            </a:pPr>
            <a:r>
              <a:rPr lang="en-US" altLang="en-US" sz="2400">
                <a:solidFill>
                  <a:schemeClr val="tx2"/>
                </a:solidFill>
              </a:rPr>
              <a:t>1. </a:t>
            </a:r>
            <a:r>
              <a:rPr lang="en-US" altLang="en-US" sz="2400" b="0">
                <a:solidFill>
                  <a:schemeClr val="tx2"/>
                </a:solidFill>
              </a:rPr>
              <a:t>If d</a:t>
            </a:r>
            <a:r>
              <a:rPr lang="en-US" altLang="en-US" sz="2400" b="0">
                <a:solidFill>
                  <a:srgbClr val="000000"/>
                </a:solidFill>
              </a:rPr>
              <a:t>emand decreases 	from </a:t>
            </a:r>
            <a:r>
              <a:rPr lang="en-US" altLang="en-US" sz="2400" b="0" i="1">
                <a:solidFill>
                  <a:srgbClr val="000000"/>
                </a:solidFill>
              </a:rPr>
              <a:t>D</a:t>
            </a:r>
            <a:r>
              <a:rPr lang="en-US" altLang="en-US" sz="2400" b="0" baseline="-25000">
                <a:solidFill>
                  <a:srgbClr val="000000"/>
                </a:solidFill>
              </a:rPr>
              <a:t>0</a:t>
            </a:r>
            <a:r>
              <a:rPr lang="en-US" altLang="en-US" sz="2400" b="0">
                <a:solidFill>
                  <a:srgbClr val="000000"/>
                </a:solidFill>
              </a:rPr>
              <a:t> to </a:t>
            </a:r>
            <a:r>
              <a:rPr lang="en-US" altLang="en-US" sz="2400" b="0" i="1">
                <a:solidFill>
                  <a:srgbClr val="000000"/>
                </a:solidFill>
              </a:rPr>
              <a:t>D</a:t>
            </a:r>
            <a:r>
              <a:rPr lang="en-US" altLang="en-US" sz="2400" b="0" baseline="-25000">
                <a:solidFill>
                  <a:srgbClr val="000000"/>
                </a:solidFill>
              </a:rPr>
              <a:t>2, </a:t>
            </a:r>
            <a:r>
              <a:rPr lang="en-US" altLang="en-US" sz="2400" b="0">
                <a:solidFill>
                  <a:srgbClr val="000000"/>
                </a:solidFill>
              </a:rPr>
              <a:t>the price 	falls from $5 to $3 a can.</a:t>
            </a:r>
          </a:p>
        </p:txBody>
      </p:sp>
      <p:sp>
        <p:nvSpPr>
          <p:cNvPr id="704539" name="Rectangle 27">
            <a:extLst>
              <a:ext uri="{FF2B5EF4-FFF2-40B4-BE49-F238E27FC236}">
                <a16:creationId xmlns:a16="http://schemas.microsoft.com/office/drawing/2014/main" id="{80221202-DBEA-45A8-9595-DE1928DA2FE6}"/>
              </a:ext>
            </a:extLst>
          </p:cNvPr>
          <p:cNvSpPr>
            <a:spLocks noChangeArrowheads="1"/>
          </p:cNvSpPr>
          <p:nvPr/>
        </p:nvSpPr>
        <p:spPr bwMode="auto">
          <a:xfrm>
            <a:off x="0" y="4648200"/>
            <a:ext cx="4567238"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tabLst>
                <a:tab pos="339725" algn="l"/>
              </a:tabLs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tabLst>
                <a:tab pos="339725"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339725"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339725"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339725" algn="l"/>
              </a:tabLst>
              <a:defRPr sz="2000">
                <a:solidFill>
                  <a:schemeClr val="tx1"/>
                </a:solidFill>
                <a:latin typeface="Arial" panose="020B0604020202020204" pitchFamily="34" charset="0"/>
                <a:ea typeface="ＭＳ Ｐゴシック" panose="020B0600070205080204" pitchFamily="34" charset="-128"/>
              </a:defRPr>
            </a:lvl9pPr>
          </a:lstStyle>
          <a:p>
            <a:pPr eaLnBrk="1" hangingPunct="1">
              <a:lnSpc>
                <a:spcPct val="120000"/>
              </a:lnSpc>
              <a:spcBef>
                <a:spcPct val="0"/>
              </a:spcBef>
              <a:buClrTx/>
              <a:buFontTx/>
              <a:buNone/>
            </a:pPr>
            <a:r>
              <a:rPr lang="en-US" altLang="en-US" sz="2400" b="0">
                <a:solidFill>
                  <a:schemeClr val="tx2"/>
                </a:solidFill>
              </a:rPr>
              <a:t>	Firms now incur economic 	losses.</a:t>
            </a:r>
            <a:endParaRPr lang="en-US" altLang="en-US" sz="2400" b="0">
              <a:solidFill>
                <a:srgbClr val="000000"/>
              </a:solidFill>
            </a:endParaRPr>
          </a:p>
        </p:txBody>
      </p:sp>
      <p:sp>
        <p:nvSpPr>
          <p:cNvPr id="87046" name="Rectangle 28">
            <a:extLst>
              <a:ext uri="{FF2B5EF4-FFF2-40B4-BE49-F238E27FC236}">
                <a16:creationId xmlns:a16="http://schemas.microsoft.com/office/drawing/2014/main" id="{91991516-E4F9-4D90-ADE7-CA03E71D3163}"/>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56679" name="Picture 12" descr="Fig1412a.gif">
            <a:extLst>
              <a:ext uri="{FF2B5EF4-FFF2-40B4-BE49-F238E27FC236}">
                <a16:creationId xmlns:a16="http://schemas.microsoft.com/office/drawing/2014/main" id="{3E543D2F-7862-486A-8B62-4706153FD25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12b.gif">
            <a:extLst>
              <a:ext uri="{FF2B5EF4-FFF2-40B4-BE49-F238E27FC236}">
                <a16:creationId xmlns:a16="http://schemas.microsoft.com/office/drawing/2014/main" id="{1909B794-7CA4-429F-A1B7-3843A4C421A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12c.gif">
            <a:extLst>
              <a:ext uri="{FF2B5EF4-FFF2-40B4-BE49-F238E27FC236}">
                <a16:creationId xmlns:a16="http://schemas.microsoft.com/office/drawing/2014/main" id="{345C0DCD-8049-4FA3-A8DB-A3946013885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4529"/>
                                        </p:tgtEl>
                                        <p:attrNameLst>
                                          <p:attrName>style.visibility</p:attrName>
                                        </p:attrNameLst>
                                      </p:cBhvr>
                                      <p:to>
                                        <p:strVal val="visible"/>
                                      </p:to>
                                    </p:set>
                                    <p:animEffect transition="in" filter="wipe(left)">
                                      <p:cBhvr>
                                        <p:cTn id="7" dur="500"/>
                                        <p:tgtEl>
                                          <p:spTgt spid="70452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4530"/>
                                        </p:tgtEl>
                                        <p:attrNameLst>
                                          <p:attrName>style.visibility</p:attrName>
                                        </p:attrNameLst>
                                      </p:cBhvr>
                                      <p:to>
                                        <p:strVal val="visible"/>
                                      </p:to>
                                    </p:set>
                                    <p:animEffect transition="in" filter="wipe(left)">
                                      <p:cBhvr>
                                        <p:cTn id="12" dur="500"/>
                                        <p:tgtEl>
                                          <p:spTgt spid="704530"/>
                                        </p:tgtEl>
                                      </p:cBhvr>
                                    </p:animEffect>
                                  </p:childTnLst>
                                </p:cTn>
                              </p:par>
                            </p:childTnLst>
                          </p:cTn>
                        </p:par>
                        <p:par>
                          <p:cTn id="13" fill="hold" nodeType="afterGroup">
                            <p:stCondLst>
                              <p:cond delay="500"/>
                            </p:stCondLst>
                            <p:childTnLst>
                              <p:par>
                                <p:cTn id="14" presetID="22" presetClass="entr" presetSubtype="2" fill="hold" nodeType="after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right)">
                                      <p:cBhvr>
                                        <p:cTn id="16" dur="1000"/>
                                        <p:tgtEl>
                                          <p:spTgt spid="14"/>
                                        </p:tgtEl>
                                      </p:cBhvr>
                                    </p:animEffect>
                                  </p:childTnLst>
                                </p:cTn>
                              </p:par>
                            </p:childTnLst>
                          </p:cTn>
                        </p:par>
                        <p:par>
                          <p:cTn id="17" fill="hold" nodeType="afterGroup">
                            <p:stCondLst>
                              <p:cond delay="1500"/>
                            </p:stCondLst>
                            <p:childTnLst>
                              <p:par>
                                <p:cTn id="18" presetID="22" presetClass="entr" presetSubtype="1" fill="hold" nodeType="after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ipe(up)">
                                      <p:cBhvr>
                                        <p:cTn id="20" dur="1000"/>
                                        <p:tgtEl>
                                          <p:spTgt spid="15"/>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04539"/>
                                        </p:tgtEl>
                                        <p:attrNameLst>
                                          <p:attrName>style.visibility</p:attrName>
                                        </p:attrNameLst>
                                      </p:cBhvr>
                                      <p:to>
                                        <p:strVal val="visible"/>
                                      </p:to>
                                    </p:set>
                                    <p:animEffect transition="in" filter="wipe(left)">
                                      <p:cBhvr>
                                        <p:cTn id="25" dur="500"/>
                                        <p:tgtEl>
                                          <p:spTgt spid="704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29" grpId="0" autoUpdateAnimBg="0"/>
      <p:bldP spid="704530" grpId="0" autoUpdateAnimBg="0"/>
      <p:bldP spid="704539" grpId="0"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8722" name="Picture 6" descr="Fig1412a.gif">
            <a:extLst>
              <a:ext uri="{FF2B5EF4-FFF2-40B4-BE49-F238E27FC236}">
                <a16:creationId xmlns:a16="http://schemas.microsoft.com/office/drawing/2014/main" id="{55E6E72C-2744-4F3A-BB3F-B5FB872E21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4525" y="671513"/>
            <a:ext cx="5314950" cy="551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Fig1412b.gif">
            <a:extLst>
              <a:ext uri="{FF2B5EF4-FFF2-40B4-BE49-F238E27FC236}">
                <a16:creationId xmlns:a16="http://schemas.microsoft.com/office/drawing/2014/main" id="{307EFA38-E653-4C23-9CB8-068E2774F36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14525" y="671513"/>
            <a:ext cx="5314950" cy="551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Fig1412c.gif">
            <a:extLst>
              <a:ext uri="{FF2B5EF4-FFF2-40B4-BE49-F238E27FC236}">
                <a16:creationId xmlns:a16="http://schemas.microsoft.com/office/drawing/2014/main" id="{A6388DC7-B3E8-4EC9-8B6E-4FC0FABC65D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4525" y="671513"/>
            <a:ext cx="5314950" cy="551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Fig1412d.gif">
            <a:extLst>
              <a:ext uri="{FF2B5EF4-FFF2-40B4-BE49-F238E27FC236}">
                <a16:creationId xmlns:a16="http://schemas.microsoft.com/office/drawing/2014/main" id="{A5C32FDA-DB0A-47A6-9D70-6039BC385C9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14525" y="671513"/>
            <a:ext cx="5314950" cy="551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12e.gif">
            <a:extLst>
              <a:ext uri="{FF2B5EF4-FFF2-40B4-BE49-F238E27FC236}">
                <a16:creationId xmlns:a16="http://schemas.microsoft.com/office/drawing/2014/main" id="{15CE1EB8-EB92-4850-BAC8-12CBC7C1FA0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14525" y="671513"/>
            <a:ext cx="5314950" cy="551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right)">
                                      <p:cBhvr>
                                        <p:cTn id="7" dur="10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up)">
                                      <p:cBhvr>
                                        <p:cTn id="12" dur="10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2"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right)">
                                      <p:cBhvr>
                                        <p:cTn id="17" dur="10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1923" name="Rectangle 3">
            <a:extLst>
              <a:ext uri="{FF2B5EF4-FFF2-40B4-BE49-F238E27FC236}">
                <a16:creationId xmlns:a16="http://schemas.microsoft.com/office/drawing/2014/main" id="{C7C3BA88-B4D1-499C-A98D-1C6095AFCFA5}"/>
              </a:ext>
            </a:extLst>
          </p:cNvPr>
          <p:cNvSpPr>
            <a:spLocks noGrp="1" noChangeArrowheads="1"/>
          </p:cNvSpPr>
          <p:nvPr>
            <p:ph type="body" idx="1"/>
          </p:nvPr>
        </p:nvSpPr>
        <p:spPr>
          <a:xfrm>
            <a:off x="309563" y="2590800"/>
            <a:ext cx="4110037" cy="1371600"/>
          </a:xfrm>
        </p:spPr>
        <p:txBody>
          <a:bodyPr/>
          <a:lstStyle/>
          <a:p>
            <a:pPr marL="339725" indent="-339725" eaLnBrk="1" hangingPunct="1">
              <a:lnSpc>
                <a:spcPct val="90000"/>
              </a:lnSpc>
              <a:spcBef>
                <a:spcPct val="0"/>
              </a:spcBef>
              <a:buClrTx/>
              <a:buFontTx/>
              <a:buNone/>
              <a:defRPr/>
            </a:pPr>
            <a:r>
              <a:rPr lang="en-US" sz="2400">
                <a:solidFill>
                  <a:schemeClr val="tx2"/>
                </a:solidFill>
                <a:cs typeface="+mn-cs"/>
              </a:rPr>
              <a:t>2. </a:t>
            </a:r>
            <a:r>
              <a:rPr lang="en-US" sz="2400" b="0">
                <a:solidFill>
                  <a:srgbClr val="000000"/>
                </a:solidFill>
                <a:cs typeface="+mn-cs"/>
              </a:rPr>
              <a:t>As firms exit the market, the supply curve shifts leftward, from </a:t>
            </a:r>
            <a:r>
              <a:rPr lang="en-US" sz="2400" b="0" i="1">
                <a:solidFill>
                  <a:srgbClr val="000000"/>
                </a:solidFill>
                <a:cs typeface="+mn-cs"/>
              </a:rPr>
              <a:t>S</a:t>
            </a:r>
            <a:r>
              <a:rPr lang="en-US" sz="2400" b="0" baseline="-25000">
                <a:solidFill>
                  <a:srgbClr val="000000"/>
                </a:solidFill>
                <a:cs typeface="+mn-cs"/>
              </a:rPr>
              <a:t>0</a:t>
            </a:r>
            <a:r>
              <a:rPr lang="en-US" sz="2400" b="0">
                <a:solidFill>
                  <a:srgbClr val="000000"/>
                </a:solidFill>
                <a:cs typeface="+mn-cs"/>
              </a:rPr>
              <a:t> to </a:t>
            </a:r>
            <a:r>
              <a:rPr lang="en-US" sz="2400" b="0" i="1">
                <a:solidFill>
                  <a:srgbClr val="000000"/>
                </a:solidFill>
                <a:cs typeface="+mn-cs"/>
              </a:rPr>
              <a:t>S</a:t>
            </a:r>
            <a:r>
              <a:rPr lang="en-US" sz="2400" b="0" baseline="-25000">
                <a:solidFill>
                  <a:srgbClr val="000000"/>
                </a:solidFill>
                <a:cs typeface="+mn-cs"/>
              </a:rPr>
              <a:t>2</a:t>
            </a:r>
            <a:r>
              <a:rPr lang="en-US" sz="2400" b="0">
                <a:solidFill>
                  <a:srgbClr val="000000"/>
                </a:solidFill>
                <a:cs typeface="+mn-cs"/>
              </a:rPr>
              <a:t>. 	</a:t>
            </a:r>
          </a:p>
        </p:txBody>
      </p:sp>
      <p:sp>
        <p:nvSpPr>
          <p:cNvPr id="160771" name="Text Box 9">
            <a:extLst>
              <a:ext uri="{FF2B5EF4-FFF2-40B4-BE49-F238E27FC236}">
                <a16:creationId xmlns:a16="http://schemas.microsoft.com/office/drawing/2014/main" id="{3338D289-CDE9-4589-B3F1-FD117CE1E7FF}"/>
              </a:ext>
            </a:extLst>
          </p:cNvPr>
          <p:cNvSpPr txBox="1">
            <a:spLocks noChangeArrowheads="1"/>
          </p:cNvSpPr>
          <p:nvPr/>
        </p:nvSpPr>
        <p:spPr bwMode="auto">
          <a:xfrm>
            <a:off x="304800" y="1752600"/>
            <a:ext cx="3811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2400" b="0">
                <a:solidFill>
                  <a:srgbClr val="000000"/>
                </a:solidFill>
              </a:rPr>
              <a:t>Economic loss brings exit.</a:t>
            </a:r>
            <a:endParaRPr lang="en-US" altLang="en-US" sz="2400" b="0">
              <a:solidFill>
                <a:schemeClr val="tx1"/>
              </a:solidFill>
            </a:endParaRPr>
          </a:p>
        </p:txBody>
      </p:sp>
      <p:sp>
        <p:nvSpPr>
          <p:cNvPr id="721930" name="Rectangle 10">
            <a:extLst>
              <a:ext uri="{FF2B5EF4-FFF2-40B4-BE49-F238E27FC236}">
                <a16:creationId xmlns:a16="http://schemas.microsoft.com/office/drawing/2014/main" id="{7E796613-9F35-4F3E-AD95-AFB106617897}"/>
              </a:ext>
            </a:extLst>
          </p:cNvPr>
          <p:cNvSpPr>
            <a:spLocks noChangeArrowheads="1"/>
          </p:cNvSpPr>
          <p:nvPr/>
        </p:nvSpPr>
        <p:spPr bwMode="auto">
          <a:xfrm>
            <a:off x="304800" y="3962400"/>
            <a:ext cx="4186238"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2400" b="0">
                <a:solidFill>
                  <a:srgbClr val="000000"/>
                </a:solidFill>
              </a:rPr>
              <a:t>The equilibrium price rises from $3 to $5 a can, and the quantity produced decreases from 70,000 to 50,000 cans a day.</a:t>
            </a:r>
          </a:p>
        </p:txBody>
      </p:sp>
      <p:sp>
        <p:nvSpPr>
          <p:cNvPr id="89093" name="Rectangle 11">
            <a:extLst>
              <a:ext uri="{FF2B5EF4-FFF2-40B4-BE49-F238E27FC236}">
                <a16:creationId xmlns:a16="http://schemas.microsoft.com/office/drawing/2014/main" id="{3971D0FD-ABEC-4AF3-9432-7AD1BB82CF78}"/>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60774" name="Picture 12" descr="Fig1412a.gif">
            <a:extLst>
              <a:ext uri="{FF2B5EF4-FFF2-40B4-BE49-F238E27FC236}">
                <a16:creationId xmlns:a16="http://schemas.microsoft.com/office/drawing/2014/main" id="{337051FA-8731-49B7-BB98-151EB4531B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0775" name="Picture 13" descr="Fig1412b.gif">
            <a:extLst>
              <a:ext uri="{FF2B5EF4-FFF2-40B4-BE49-F238E27FC236}">
                <a16:creationId xmlns:a16="http://schemas.microsoft.com/office/drawing/2014/main" id="{0DA2347F-0528-4FFA-8399-878C261754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0776" name="Picture 14" descr="Fig1412c.gif">
            <a:extLst>
              <a:ext uri="{FF2B5EF4-FFF2-40B4-BE49-F238E27FC236}">
                <a16:creationId xmlns:a16="http://schemas.microsoft.com/office/drawing/2014/main" id="{86F3AB05-7B3E-4066-8A83-E05C4A2A18B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12d.gif">
            <a:extLst>
              <a:ext uri="{FF2B5EF4-FFF2-40B4-BE49-F238E27FC236}">
                <a16:creationId xmlns:a16="http://schemas.microsoft.com/office/drawing/2014/main" id="{7F486FC2-38E9-4663-95F8-F45C335C0A0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12e.gif">
            <a:extLst>
              <a:ext uri="{FF2B5EF4-FFF2-40B4-BE49-F238E27FC236}">
                <a16:creationId xmlns:a16="http://schemas.microsoft.com/office/drawing/2014/main" id="{F23B6BA4-DD2C-4010-9EEF-ED7279D7C43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72013" y="1981200"/>
            <a:ext cx="4052887" cy="420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1923">
                                            <p:txEl>
                                              <p:pRg st="0" end="0"/>
                                            </p:txEl>
                                          </p:spTgt>
                                        </p:tgtEl>
                                        <p:attrNameLst>
                                          <p:attrName>style.visibility</p:attrName>
                                        </p:attrNameLst>
                                      </p:cBhvr>
                                      <p:to>
                                        <p:strVal val="visible"/>
                                      </p:to>
                                    </p:set>
                                    <p:animEffect transition="in" filter="wipe(left)">
                                      <p:cBhvr>
                                        <p:cTn id="7" dur="500"/>
                                        <p:tgtEl>
                                          <p:spTgt spid="721923">
                                            <p:txEl>
                                              <p:pRg st="0" end="0"/>
                                            </p:txEl>
                                          </p:spTgt>
                                        </p:tgtEl>
                                      </p:cBhvr>
                                    </p:animEffect>
                                  </p:childTnLst>
                                </p:cTn>
                              </p:par>
                            </p:childTnLst>
                          </p:cTn>
                        </p:par>
                        <p:par>
                          <p:cTn id="8" fill="hold" nodeType="afterGroup">
                            <p:stCondLst>
                              <p:cond delay="500"/>
                            </p:stCondLst>
                            <p:childTnLst>
                              <p:par>
                                <p:cTn id="9" presetID="22" presetClass="entr" presetSubtype="2"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right)">
                                      <p:cBhvr>
                                        <p:cTn id="11" dur="1000"/>
                                        <p:tgtEl>
                                          <p:spTgt spid="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721930"/>
                                        </p:tgtEl>
                                        <p:attrNameLst>
                                          <p:attrName>style.visibility</p:attrName>
                                        </p:attrNameLst>
                                      </p:cBhvr>
                                      <p:to>
                                        <p:strVal val="visible"/>
                                      </p:to>
                                    </p:set>
                                    <p:animEffect transition="in" filter="wipe(left)">
                                      <p:cBhvr>
                                        <p:cTn id="16" dur="500"/>
                                        <p:tgtEl>
                                          <p:spTgt spid="721930"/>
                                        </p:tgtEl>
                                      </p:cBhvr>
                                    </p:animEffect>
                                  </p:childTnLst>
                                </p:cTn>
                              </p:par>
                            </p:childTnLst>
                          </p:cTn>
                        </p:par>
                        <p:par>
                          <p:cTn id="17" fill="hold" nodeType="afterGroup">
                            <p:stCondLst>
                              <p:cond delay="500"/>
                            </p:stCondLst>
                            <p:childTnLst>
                              <p:par>
                                <p:cTn id="18" presetID="22" presetClass="entr" presetSubtype="4" fill="hold"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wipe(down)">
                                      <p:cBhvr>
                                        <p:cTn id="20"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1923" grpId="0" build="p" bldLvl="5" autoUpdateAnimBg="0" advAuto="0"/>
      <p:bldP spid="721930" grpId="0"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1641E5C5-846B-4B5D-9A88-8671A42C794B}"/>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07587" name="Rectangle 3">
            <a:extLst>
              <a:ext uri="{FF2B5EF4-FFF2-40B4-BE49-F238E27FC236}">
                <a16:creationId xmlns:a16="http://schemas.microsoft.com/office/drawing/2014/main" id="{3969D0CF-F53D-4B04-9BA5-3211A31CD642}"/>
              </a:ext>
            </a:extLst>
          </p:cNvPr>
          <p:cNvSpPr>
            <a:spLocks noGrp="1" noChangeArrowheads="1"/>
          </p:cNvSpPr>
          <p:nvPr>
            <p:ph type="body" idx="1"/>
          </p:nvPr>
        </p:nvSpPr>
        <p:spPr/>
        <p:txBody>
          <a:bodyPr/>
          <a:lstStyle/>
          <a:p>
            <a:pPr eaLnBrk="1" hangingPunct="1">
              <a:buFont typeface="Webdings" charset="0"/>
              <a:buChar char="&lt;"/>
              <a:defRPr/>
            </a:pPr>
            <a:r>
              <a:rPr lang="en-US">
                <a:cs typeface="+mn-cs"/>
              </a:rPr>
              <a:t>Change in Demand</a:t>
            </a:r>
            <a:endParaRPr lang="en-US">
              <a:solidFill>
                <a:srgbClr val="1566B0"/>
              </a:solidFill>
              <a:latin typeface="Charcoal" charset="0"/>
              <a:cs typeface="+mn-cs"/>
            </a:endParaRPr>
          </a:p>
          <a:p>
            <a:pPr lvl="1" eaLnBrk="1" hangingPunct="1">
              <a:buFontTx/>
              <a:buNone/>
              <a:defRPr/>
            </a:pPr>
            <a:r>
              <a:rPr lang="en-US" dirty="0"/>
              <a:t>The difference between the initial long-run equilibrium and the final long-run equilibrium is the number of firms in the market. </a:t>
            </a:r>
          </a:p>
          <a:p>
            <a:pPr lvl="1" eaLnBrk="1" hangingPunct="1">
              <a:buFontTx/>
              <a:buNone/>
              <a:defRPr/>
            </a:pPr>
            <a:r>
              <a:rPr lang="en-US" dirty="0"/>
              <a:t>An increase in demand increases the number of firms. Each firm produces the same output in the new long-run equilibrium as initially and makes zero economic profit. </a:t>
            </a:r>
          </a:p>
          <a:p>
            <a:pPr lvl="1" eaLnBrk="1" hangingPunct="1">
              <a:buFontTx/>
              <a:buNone/>
              <a:defRPr/>
            </a:pPr>
            <a:r>
              <a:rPr lang="en-US" dirty="0"/>
              <a:t>In the process of moving from the initial equilibrium to the new one, firms make positive economic profits.</a:t>
            </a:r>
            <a:endParaRPr lang="en-CA" dirty="0"/>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7587">
                                            <p:txEl>
                                              <p:pRg st="1" end="1"/>
                                            </p:txEl>
                                          </p:spTgt>
                                        </p:tgtEl>
                                        <p:attrNameLst>
                                          <p:attrName>style.visibility</p:attrName>
                                        </p:attrNameLst>
                                      </p:cBhvr>
                                      <p:to>
                                        <p:strVal val="visible"/>
                                      </p:to>
                                    </p:set>
                                    <p:animEffect transition="in" filter="wipe(left)">
                                      <p:cBhvr>
                                        <p:cTn id="7" dur="500"/>
                                        <p:tgtEl>
                                          <p:spTgt spid="70758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7587">
                                            <p:txEl>
                                              <p:pRg st="2" end="2"/>
                                            </p:txEl>
                                          </p:spTgt>
                                        </p:tgtEl>
                                        <p:attrNameLst>
                                          <p:attrName>style.visibility</p:attrName>
                                        </p:attrNameLst>
                                      </p:cBhvr>
                                      <p:to>
                                        <p:strVal val="visible"/>
                                      </p:to>
                                    </p:set>
                                    <p:animEffect transition="in" filter="wipe(left)">
                                      <p:cBhvr>
                                        <p:cTn id="12" dur="500"/>
                                        <p:tgtEl>
                                          <p:spTgt spid="70758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07587">
                                            <p:txEl>
                                              <p:pRg st="3" end="3"/>
                                            </p:txEl>
                                          </p:spTgt>
                                        </p:tgtEl>
                                        <p:attrNameLst>
                                          <p:attrName>style.visibility</p:attrName>
                                        </p:attrNameLst>
                                      </p:cBhvr>
                                      <p:to>
                                        <p:strVal val="visible"/>
                                      </p:to>
                                    </p:set>
                                    <p:animEffect transition="in" filter="wipe(left)">
                                      <p:cBhvr>
                                        <p:cTn id="17" dur="500"/>
                                        <p:tgtEl>
                                          <p:spTgt spid="7075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7587" grpId="0" build="p" bldLvl="3"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A24EB5DF-D9AA-4AE0-9FA5-1DB211CB4641}"/>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08611" name="Rectangle 3">
            <a:extLst>
              <a:ext uri="{FF2B5EF4-FFF2-40B4-BE49-F238E27FC236}">
                <a16:creationId xmlns:a16="http://schemas.microsoft.com/office/drawing/2014/main" id="{EA3E8E67-A477-43B5-A48B-999CCEF3144B}"/>
              </a:ext>
            </a:extLst>
          </p:cNvPr>
          <p:cNvSpPr>
            <a:spLocks noGrp="1" noChangeArrowheads="1"/>
          </p:cNvSpPr>
          <p:nvPr>
            <p:ph type="body" idx="1"/>
          </p:nvPr>
        </p:nvSpPr>
        <p:spPr/>
        <p:txBody>
          <a:bodyPr/>
          <a:lstStyle/>
          <a:p>
            <a:pPr lvl="1" eaLnBrk="1" hangingPunct="1">
              <a:buFontTx/>
              <a:buNone/>
            </a:pPr>
            <a:r>
              <a:rPr lang="en-US" altLang="en-US">
                <a:solidFill>
                  <a:srgbClr val="000000"/>
                </a:solidFill>
                <a:ea typeface="ＭＳ Ｐゴシック" panose="020B0600070205080204" pitchFamily="34" charset="-128"/>
              </a:rPr>
              <a:t>A decrease in demand triggers a similar response, except in the opposite direction. </a:t>
            </a:r>
          </a:p>
          <a:p>
            <a:pPr lvl="1" eaLnBrk="1" hangingPunct="1">
              <a:buFontTx/>
              <a:buNone/>
            </a:pPr>
            <a:r>
              <a:rPr lang="en-US" altLang="en-US">
                <a:solidFill>
                  <a:srgbClr val="000000"/>
                </a:solidFill>
                <a:ea typeface="ＭＳ Ｐゴシック" panose="020B0600070205080204" pitchFamily="34" charset="-128"/>
              </a:rPr>
              <a:t>The decrease in demand brings a lower price, economic loss, and some firms exit. </a:t>
            </a:r>
          </a:p>
          <a:p>
            <a:pPr lvl="1" eaLnBrk="1" hangingPunct="1">
              <a:buFontTx/>
              <a:buNone/>
            </a:pPr>
            <a:r>
              <a:rPr lang="en-US" altLang="en-US">
                <a:solidFill>
                  <a:srgbClr val="000000"/>
                </a:solidFill>
                <a:ea typeface="ＭＳ Ｐゴシック" panose="020B0600070205080204" pitchFamily="34" charset="-128"/>
              </a:rPr>
              <a:t>Exit decreases market supply and eventually raises the price to its original level.</a:t>
            </a:r>
            <a:endParaRPr lang="en-CA" altLang="en-US">
              <a:solidFill>
                <a:srgbClr val="000000"/>
              </a:solidFill>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8611">
                                            <p:txEl>
                                              <p:pRg st="1" end="1"/>
                                            </p:txEl>
                                          </p:spTgt>
                                        </p:tgtEl>
                                        <p:attrNameLst>
                                          <p:attrName>style.visibility</p:attrName>
                                        </p:attrNameLst>
                                      </p:cBhvr>
                                      <p:to>
                                        <p:strVal val="visible"/>
                                      </p:to>
                                    </p:set>
                                    <p:animEffect transition="in" filter="wipe(left)">
                                      <p:cBhvr>
                                        <p:cTn id="7" dur="500"/>
                                        <p:tgtEl>
                                          <p:spTgt spid="7086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8611">
                                            <p:txEl>
                                              <p:pRg st="2" end="2"/>
                                            </p:txEl>
                                          </p:spTgt>
                                        </p:tgtEl>
                                        <p:attrNameLst>
                                          <p:attrName>style.visibility</p:attrName>
                                        </p:attrNameLst>
                                      </p:cBhvr>
                                      <p:to>
                                        <p:strVal val="visible"/>
                                      </p:to>
                                    </p:set>
                                    <p:animEffect transition="in" filter="wipe(left)">
                                      <p:cBhvr>
                                        <p:cTn id="12" dur="500"/>
                                        <p:tgtEl>
                                          <p:spTgt spid="7086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8611" grpId="0" build="p" bldLvl="3"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4">
            <a:extLst>
              <a:ext uri="{FF2B5EF4-FFF2-40B4-BE49-F238E27FC236}">
                <a16:creationId xmlns:a16="http://schemas.microsoft.com/office/drawing/2014/main" id="{FAE94656-7AD1-40A9-B09A-091A27C12133}"/>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15781" name="Rectangle 5">
            <a:extLst>
              <a:ext uri="{FF2B5EF4-FFF2-40B4-BE49-F238E27FC236}">
                <a16:creationId xmlns:a16="http://schemas.microsoft.com/office/drawing/2014/main" id="{27AB05CB-8885-4B3B-9638-C6D63180E089}"/>
              </a:ext>
            </a:extLst>
          </p:cNvPr>
          <p:cNvSpPr>
            <a:spLocks noGrp="1" noChangeArrowheads="1"/>
          </p:cNvSpPr>
          <p:nvPr>
            <p:ph type="body" idx="1"/>
          </p:nvPr>
        </p:nvSpPr>
        <p:spPr/>
        <p:txBody>
          <a:bodyPr/>
          <a:lstStyle/>
          <a:p>
            <a:pPr eaLnBrk="1" hangingPunct="1">
              <a:buFont typeface="Webdings" charset="0"/>
              <a:buChar char="&lt;"/>
              <a:defRPr/>
            </a:pPr>
            <a:r>
              <a:rPr lang="en-US">
                <a:cs typeface="+mn-cs"/>
              </a:rPr>
              <a:t>Technological Change</a:t>
            </a:r>
          </a:p>
          <a:p>
            <a:pPr lvl="1" eaLnBrk="1" hangingPunct="1">
              <a:buFontTx/>
              <a:buNone/>
              <a:defRPr/>
            </a:pPr>
            <a:r>
              <a:rPr lang="en-US"/>
              <a:t>New technology allows firms to produce at a lower cost. As a result, as firms adopt a new technology, their cost curves shift downward. </a:t>
            </a:r>
          </a:p>
          <a:p>
            <a:pPr lvl="1" eaLnBrk="1" hangingPunct="1">
              <a:buFontTx/>
              <a:buNone/>
              <a:defRPr/>
            </a:pPr>
            <a:r>
              <a:rPr lang="en-US"/>
              <a:t>Market supply increases, and the market supply curve shifts rightward. </a:t>
            </a:r>
          </a:p>
          <a:p>
            <a:pPr lvl="1" eaLnBrk="1" hangingPunct="1">
              <a:buFontTx/>
              <a:buNone/>
              <a:defRPr/>
            </a:pPr>
            <a:r>
              <a:rPr lang="en-US"/>
              <a:t>With a given demand, the quantity produced increases and the price falls.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5781">
                                            <p:txEl>
                                              <p:pRg st="1" end="1"/>
                                            </p:txEl>
                                          </p:spTgt>
                                        </p:tgtEl>
                                        <p:attrNameLst>
                                          <p:attrName>style.visibility</p:attrName>
                                        </p:attrNameLst>
                                      </p:cBhvr>
                                      <p:to>
                                        <p:strVal val="visible"/>
                                      </p:to>
                                    </p:set>
                                    <p:animEffect transition="in" filter="wipe(left)">
                                      <p:cBhvr>
                                        <p:cTn id="7" dur="500"/>
                                        <p:tgtEl>
                                          <p:spTgt spid="71578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5781">
                                            <p:txEl>
                                              <p:pRg st="2" end="2"/>
                                            </p:txEl>
                                          </p:spTgt>
                                        </p:tgtEl>
                                        <p:attrNameLst>
                                          <p:attrName>style.visibility</p:attrName>
                                        </p:attrNameLst>
                                      </p:cBhvr>
                                      <p:to>
                                        <p:strVal val="visible"/>
                                      </p:to>
                                    </p:set>
                                    <p:animEffect transition="in" filter="wipe(left)">
                                      <p:cBhvr>
                                        <p:cTn id="12" dur="500"/>
                                        <p:tgtEl>
                                          <p:spTgt spid="71578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5781">
                                            <p:txEl>
                                              <p:pRg st="3" end="3"/>
                                            </p:txEl>
                                          </p:spTgt>
                                        </p:tgtEl>
                                        <p:attrNameLst>
                                          <p:attrName>style.visibility</p:attrName>
                                        </p:attrNameLst>
                                      </p:cBhvr>
                                      <p:to>
                                        <p:strVal val="visible"/>
                                      </p:to>
                                    </p:set>
                                    <p:animEffect transition="in" filter="wipe(left)">
                                      <p:cBhvr>
                                        <p:cTn id="17" dur="500"/>
                                        <p:tgtEl>
                                          <p:spTgt spid="71578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5781" grpId="0" build="p" bldLvl="3"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54846CC5-F95C-42A9-ACB7-4D23E9DFD49B}"/>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716803" name="Rectangle 3">
            <a:extLst>
              <a:ext uri="{FF2B5EF4-FFF2-40B4-BE49-F238E27FC236}">
                <a16:creationId xmlns:a16="http://schemas.microsoft.com/office/drawing/2014/main" id="{C08B6632-DEF6-48AF-9412-10FF1F7F7C64}"/>
              </a:ext>
            </a:extLst>
          </p:cNvPr>
          <p:cNvSpPr>
            <a:spLocks noGrp="1" noChangeArrowheads="1"/>
          </p:cNvSpPr>
          <p:nvPr>
            <p:ph type="body" idx="1"/>
          </p:nvPr>
        </p:nvSpPr>
        <p:spPr/>
        <p:txBody>
          <a:bodyPr/>
          <a:lstStyle/>
          <a:p>
            <a:pPr lvl="1" defTabSz="855663" eaLnBrk="1" hangingPunct="1">
              <a:buFontTx/>
              <a:buNone/>
            </a:pPr>
            <a:r>
              <a:rPr lang="en-US" altLang="en-US">
                <a:ea typeface="ＭＳ Ｐゴシック" panose="020B0600070205080204" pitchFamily="34" charset="-128"/>
              </a:rPr>
              <a:t>Two forces are at work in a market undergoing technological change. </a:t>
            </a:r>
          </a:p>
          <a:p>
            <a:pPr lvl="1" defTabSz="855663" eaLnBrk="1" hangingPunct="1">
              <a:buFontTx/>
              <a:buNone/>
            </a:pPr>
            <a:r>
              <a:rPr lang="en-US" altLang="en-US">
                <a:ea typeface="ＭＳ Ｐゴシック" panose="020B0600070205080204" pitchFamily="34" charset="-128"/>
              </a:rPr>
              <a:t>1. Firms that adopt the new technology make an 	economic profit. </a:t>
            </a:r>
          </a:p>
          <a:p>
            <a:pPr lvl="1" defTabSz="855663" eaLnBrk="1" hangingPunct="1">
              <a:buFontTx/>
              <a:buNone/>
            </a:pPr>
            <a:r>
              <a:rPr lang="en-US" altLang="en-US">
                <a:ea typeface="ＭＳ Ｐゴシック" panose="020B0600070205080204" pitchFamily="34" charset="-128"/>
              </a:rPr>
              <a:t>	So new-technology firms have an incentive to enter. </a:t>
            </a:r>
          </a:p>
          <a:p>
            <a:pPr lvl="1" defTabSz="855663" eaLnBrk="1" hangingPunct="1">
              <a:buFontTx/>
              <a:buNone/>
            </a:pPr>
            <a:r>
              <a:rPr lang="en-US" altLang="en-US">
                <a:ea typeface="ＭＳ Ｐゴシック" panose="020B0600070205080204" pitchFamily="34" charset="-128"/>
              </a:rPr>
              <a:t>2. Firms that stick with the old technology incur 	economic losses. </a:t>
            </a:r>
          </a:p>
          <a:p>
            <a:pPr lvl="1" defTabSz="855663" eaLnBrk="1" hangingPunct="1">
              <a:buFontTx/>
              <a:buNone/>
            </a:pPr>
            <a:r>
              <a:rPr lang="en-US" altLang="en-US">
                <a:ea typeface="ＭＳ Ｐゴシック" panose="020B0600070205080204" pitchFamily="34" charset="-128"/>
              </a:rPr>
              <a:t>	These firms either exit the market or switch to the 	new technology.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6803">
                                            <p:txEl>
                                              <p:pRg st="1" end="1"/>
                                            </p:txEl>
                                          </p:spTgt>
                                        </p:tgtEl>
                                        <p:attrNameLst>
                                          <p:attrName>style.visibility</p:attrName>
                                        </p:attrNameLst>
                                      </p:cBhvr>
                                      <p:to>
                                        <p:strVal val="visible"/>
                                      </p:to>
                                    </p:set>
                                    <p:animEffect transition="in" filter="wipe(left)">
                                      <p:cBhvr>
                                        <p:cTn id="7" dur="500"/>
                                        <p:tgtEl>
                                          <p:spTgt spid="71680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6803">
                                            <p:txEl>
                                              <p:pRg st="2" end="2"/>
                                            </p:txEl>
                                          </p:spTgt>
                                        </p:tgtEl>
                                        <p:attrNameLst>
                                          <p:attrName>style.visibility</p:attrName>
                                        </p:attrNameLst>
                                      </p:cBhvr>
                                      <p:to>
                                        <p:strVal val="visible"/>
                                      </p:to>
                                    </p:set>
                                    <p:animEffect transition="in" filter="wipe(left)">
                                      <p:cBhvr>
                                        <p:cTn id="12" dur="500"/>
                                        <p:tgtEl>
                                          <p:spTgt spid="71680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6803">
                                            <p:txEl>
                                              <p:pRg st="3" end="3"/>
                                            </p:txEl>
                                          </p:spTgt>
                                        </p:tgtEl>
                                        <p:attrNameLst>
                                          <p:attrName>style.visibility</p:attrName>
                                        </p:attrNameLst>
                                      </p:cBhvr>
                                      <p:to>
                                        <p:strVal val="visible"/>
                                      </p:to>
                                    </p:set>
                                    <p:animEffect transition="in" filter="wipe(left)">
                                      <p:cBhvr>
                                        <p:cTn id="17" dur="500"/>
                                        <p:tgtEl>
                                          <p:spTgt spid="71680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16803">
                                            <p:txEl>
                                              <p:pRg st="4" end="4"/>
                                            </p:txEl>
                                          </p:spTgt>
                                        </p:tgtEl>
                                        <p:attrNameLst>
                                          <p:attrName>style.visibility</p:attrName>
                                        </p:attrNameLst>
                                      </p:cBhvr>
                                      <p:to>
                                        <p:strVal val="visible"/>
                                      </p:to>
                                    </p:set>
                                    <p:animEffect transition="in" filter="wipe(left)">
                                      <p:cBhvr>
                                        <p:cTn id="22" dur="500"/>
                                        <p:tgtEl>
                                          <p:spTgt spid="7168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03" grpId="0" build="p" bldLvl="3"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BAA47704-C046-41D8-AA2B-F523E3A8FCF7}"/>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829443" name="Rectangle 3">
            <a:extLst>
              <a:ext uri="{FF2B5EF4-FFF2-40B4-BE49-F238E27FC236}">
                <a16:creationId xmlns:a16="http://schemas.microsoft.com/office/drawing/2014/main" id="{E78AD769-1B54-47AB-8351-6D874E6CA298}"/>
              </a:ext>
            </a:extLst>
          </p:cNvPr>
          <p:cNvSpPr>
            <a:spLocks noGrp="1" noChangeArrowheads="1"/>
          </p:cNvSpPr>
          <p:nvPr>
            <p:ph type="body" idx="1"/>
          </p:nvPr>
        </p:nvSpPr>
        <p:spPr>
          <a:xfrm>
            <a:off x="381000" y="1676400"/>
            <a:ext cx="8229600" cy="5029200"/>
          </a:xfrm>
        </p:spPr>
        <p:txBody>
          <a:bodyPr/>
          <a:lstStyle/>
          <a:p>
            <a:pPr eaLnBrk="1" hangingPunct="1"/>
            <a:r>
              <a:rPr lang="en-US" altLang="en-US">
                <a:ea typeface="ＭＳ Ｐゴシック" panose="020B0600070205080204" pitchFamily="34" charset="-128"/>
              </a:rPr>
              <a:t>Is Perfect Competition Efficient?</a:t>
            </a:r>
            <a:endParaRPr lang="en-US" altLang="en-US">
              <a:solidFill>
                <a:srgbClr val="1566B0"/>
              </a:solidFill>
              <a:latin typeface="Charcoal" charset="0"/>
              <a:ea typeface="ＭＳ Ｐゴシック" panose="020B0600070205080204" pitchFamily="34" charset="-128"/>
            </a:endParaRPr>
          </a:p>
          <a:p>
            <a:pPr lvl="1" eaLnBrk="1" hangingPunct="1">
              <a:lnSpc>
                <a:spcPct val="100000"/>
              </a:lnSpc>
              <a:spcBef>
                <a:spcPct val="20000"/>
              </a:spcBef>
              <a:spcAft>
                <a:spcPct val="50000"/>
              </a:spcAft>
              <a:buFontTx/>
              <a:buNone/>
            </a:pPr>
            <a:r>
              <a:rPr lang="en-US" altLang="en-US">
                <a:ea typeface="ＭＳ Ｐゴシック" panose="020B0600070205080204" pitchFamily="34" charset="-128"/>
              </a:rPr>
              <a:t>Resources are used efficiently when it is not possible to get more of one good without giving up something that is valued more highly.</a:t>
            </a:r>
          </a:p>
          <a:p>
            <a:pPr lvl="1" eaLnBrk="1" hangingPunct="1">
              <a:lnSpc>
                <a:spcPct val="100000"/>
              </a:lnSpc>
              <a:spcBef>
                <a:spcPct val="20000"/>
              </a:spcBef>
              <a:spcAft>
                <a:spcPct val="50000"/>
              </a:spcAft>
              <a:buFontTx/>
              <a:buNone/>
            </a:pPr>
            <a:r>
              <a:rPr lang="en-US" altLang="en-US">
                <a:ea typeface="ＭＳ Ｐゴシック" panose="020B0600070205080204" pitchFamily="34" charset="-128"/>
              </a:rPr>
              <a:t>To achieve this outcome, marginal benefit must equal marginal cost. That is what perfect competition achieves.</a:t>
            </a:r>
          </a:p>
          <a:p>
            <a:pPr lvl="1" eaLnBrk="1" hangingPunct="1">
              <a:lnSpc>
                <a:spcPct val="100000"/>
              </a:lnSpc>
              <a:spcBef>
                <a:spcPct val="20000"/>
              </a:spcBef>
              <a:spcAft>
                <a:spcPct val="50000"/>
              </a:spcAft>
              <a:buFontTx/>
              <a:buNone/>
            </a:pPr>
            <a:r>
              <a:rPr lang="en-US" altLang="en-US">
                <a:ea typeface="ＭＳ Ｐゴシック" panose="020B0600070205080204" pitchFamily="34" charset="-128"/>
              </a:rPr>
              <a:t>The market supply curve is the marginal cost curve. It is the sum of the firms’ marginal cost curves at all points above the minimum of average variable cost (the shutdown price). </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29443">
                                            <p:txEl>
                                              <p:pRg st="1" end="1"/>
                                            </p:txEl>
                                          </p:spTgt>
                                        </p:tgtEl>
                                        <p:attrNameLst>
                                          <p:attrName>style.visibility</p:attrName>
                                        </p:attrNameLst>
                                      </p:cBhvr>
                                      <p:to>
                                        <p:strVal val="visible"/>
                                      </p:to>
                                    </p:set>
                                    <p:animEffect transition="in" filter="wipe(left)">
                                      <p:cBhvr>
                                        <p:cTn id="7" dur="500"/>
                                        <p:tgtEl>
                                          <p:spTgt spid="8294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29443">
                                            <p:txEl>
                                              <p:pRg st="2" end="2"/>
                                            </p:txEl>
                                          </p:spTgt>
                                        </p:tgtEl>
                                        <p:attrNameLst>
                                          <p:attrName>style.visibility</p:attrName>
                                        </p:attrNameLst>
                                      </p:cBhvr>
                                      <p:to>
                                        <p:strVal val="visible"/>
                                      </p:to>
                                    </p:set>
                                    <p:animEffect transition="in" filter="wipe(left)">
                                      <p:cBhvr>
                                        <p:cTn id="12" dur="500"/>
                                        <p:tgtEl>
                                          <p:spTgt spid="8294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29443">
                                            <p:txEl>
                                              <p:pRg st="3" end="3"/>
                                            </p:txEl>
                                          </p:spTgt>
                                        </p:tgtEl>
                                        <p:attrNameLst>
                                          <p:attrName>style.visibility</p:attrName>
                                        </p:attrNameLst>
                                      </p:cBhvr>
                                      <p:to>
                                        <p:strVal val="visible"/>
                                      </p:to>
                                    </p:set>
                                    <p:animEffect transition="in" filter="wipe(left)">
                                      <p:cBhvr>
                                        <p:cTn id="17" dur="500"/>
                                        <p:tgtEl>
                                          <p:spTgt spid="8294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43" grpId="0" build="p" bldLvl="3"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27A179F0-158A-40E8-9B77-5FFF99FB102E}"/>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939011" name="Rectangle 3">
            <a:extLst>
              <a:ext uri="{FF2B5EF4-FFF2-40B4-BE49-F238E27FC236}">
                <a16:creationId xmlns:a16="http://schemas.microsoft.com/office/drawing/2014/main" id="{A49ADDFD-413E-4747-B40D-DF0863AD123B}"/>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The market supply curve is the marginal cost curve. </a:t>
            </a:r>
          </a:p>
          <a:p>
            <a:pPr lvl="1" eaLnBrk="1" hangingPunct="1">
              <a:buFontTx/>
              <a:buNone/>
            </a:pPr>
            <a:r>
              <a:rPr lang="en-US" altLang="en-US">
                <a:ea typeface="ＭＳ Ｐゴシック" panose="020B0600070205080204" pitchFamily="34" charset="-128"/>
              </a:rPr>
              <a:t>The market demand curve is the marginal benefit curve.</a:t>
            </a:r>
          </a:p>
          <a:p>
            <a:pPr lvl="1" eaLnBrk="1" hangingPunct="1">
              <a:buFontTx/>
              <a:buNone/>
            </a:pPr>
            <a:r>
              <a:rPr lang="en-US" altLang="en-US">
                <a:ea typeface="ＭＳ Ｐゴシック" panose="020B0600070205080204" pitchFamily="34" charset="-128"/>
              </a:rPr>
              <a:t>Because the market supply and market demand curves intersect at the equilibrium price, that price equals both marginal cost and marginal benefit.</a:t>
            </a:r>
          </a:p>
          <a:p>
            <a:pPr lvl="1" eaLnBrk="1" hangingPunct="1">
              <a:buFontTx/>
              <a:buNone/>
            </a:pPr>
            <a:r>
              <a:rPr lang="en-US" altLang="en-US">
                <a:ea typeface="ＭＳ Ｐゴシック" panose="020B0600070205080204" pitchFamily="34" charset="-128"/>
              </a:rPr>
              <a:t>Figure 15.13 on the next slide shows the efficiency of perfect competition.</a:t>
            </a:r>
            <a:endParaRPr lang="en-CA" altLang="en-US">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9011">
                                            <p:txEl>
                                              <p:pRg st="1" end="1"/>
                                            </p:txEl>
                                          </p:spTgt>
                                        </p:tgtEl>
                                        <p:attrNameLst>
                                          <p:attrName>style.visibility</p:attrName>
                                        </p:attrNameLst>
                                      </p:cBhvr>
                                      <p:to>
                                        <p:strVal val="visible"/>
                                      </p:to>
                                    </p:set>
                                    <p:animEffect transition="in" filter="wipe(left)">
                                      <p:cBhvr>
                                        <p:cTn id="7" dur="500"/>
                                        <p:tgtEl>
                                          <p:spTgt spid="9390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39011">
                                            <p:txEl>
                                              <p:pRg st="2" end="2"/>
                                            </p:txEl>
                                          </p:spTgt>
                                        </p:tgtEl>
                                        <p:attrNameLst>
                                          <p:attrName>style.visibility</p:attrName>
                                        </p:attrNameLst>
                                      </p:cBhvr>
                                      <p:to>
                                        <p:strVal val="visible"/>
                                      </p:to>
                                    </p:set>
                                    <p:animEffect transition="in" filter="wipe(left)">
                                      <p:cBhvr>
                                        <p:cTn id="12" dur="500"/>
                                        <p:tgtEl>
                                          <p:spTgt spid="9390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39011">
                                            <p:txEl>
                                              <p:pRg st="3" end="3"/>
                                            </p:txEl>
                                          </p:spTgt>
                                        </p:tgtEl>
                                        <p:attrNameLst>
                                          <p:attrName>style.visibility</p:attrName>
                                        </p:attrNameLst>
                                      </p:cBhvr>
                                      <p:to>
                                        <p:strVal val="visible"/>
                                      </p:to>
                                    </p:set>
                                    <p:animEffect transition="in" filter="wipe(left)">
                                      <p:cBhvr>
                                        <p:cTn id="17" dur="500"/>
                                        <p:tgtEl>
                                          <p:spTgt spid="9390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9011" grpId="0" build="p" bldLvl="3"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11">
            <a:extLst>
              <a:ext uri="{FF2B5EF4-FFF2-40B4-BE49-F238E27FC236}">
                <a16:creationId xmlns:a16="http://schemas.microsoft.com/office/drawing/2014/main" id="{431C1E68-6029-46AC-A482-BCB8ADE35DED}"/>
              </a:ext>
            </a:extLst>
          </p:cNvPr>
          <p:cNvSpPr>
            <a:spLocks noGrp="1" noChangeArrowheads="1"/>
          </p:cNvSpPr>
          <p:nvPr>
            <p:ph type="body" idx="1"/>
          </p:nvPr>
        </p:nvSpPr>
        <p:spPr>
          <a:xfrm>
            <a:off x="152400" y="1905000"/>
            <a:ext cx="4038600" cy="1752600"/>
          </a:xfrm>
        </p:spPr>
        <p:txBody>
          <a:bodyPr/>
          <a:lstStyle/>
          <a:p>
            <a:pPr marL="117475" lvl="1" eaLnBrk="1" hangingPunct="1">
              <a:spcBef>
                <a:spcPct val="0"/>
              </a:spcBef>
              <a:buFontTx/>
              <a:buNone/>
              <a:tabLst>
                <a:tab pos="628650" algn="l"/>
              </a:tabLst>
            </a:pPr>
            <a:r>
              <a:rPr lang="en-US" altLang="en-US" b="1">
                <a:ea typeface="ＭＳ Ｐゴシック" panose="020B0600070205080204" pitchFamily="34" charset="-128"/>
              </a:rPr>
              <a:t>1.</a:t>
            </a:r>
            <a:r>
              <a:rPr lang="en-US" altLang="en-US">
                <a:ea typeface="ＭＳ Ｐゴシック" panose="020B0600070205080204" pitchFamily="34" charset="-128"/>
              </a:rPr>
              <a:t>	Market equilibrium 	occurs at a price of $5 	a can and a quantity of 	90,000 cans a day.</a:t>
            </a:r>
          </a:p>
        </p:txBody>
      </p:sp>
      <p:sp>
        <p:nvSpPr>
          <p:cNvPr id="827404" name="Rectangle 12">
            <a:extLst>
              <a:ext uri="{FF2B5EF4-FFF2-40B4-BE49-F238E27FC236}">
                <a16:creationId xmlns:a16="http://schemas.microsoft.com/office/drawing/2014/main" id="{EBE1A2CA-3FBB-4367-940B-DA5B587DC277}"/>
              </a:ext>
            </a:extLst>
          </p:cNvPr>
          <p:cNvSpPr>
            <a:spLocks noChangeArrowheads="1"/>
          </p:cNvSpPr>
          <p:nvPr/>
        </p:nvSpPr>
        <p:spPr bwMode="auto">
          <a:xfrm>
            <a:off x="152400" y="3657600"/>
            <a:ext cx="43783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tabLst>
                <a:tab pos="628650" algn="l"/>
                <a:tab pos="914400" algn="l"/>
              </a:tabLst>
              <a:defRPr sz="2800" b="1">
                <a:solidFill>
                  <a:srgbClr val="00468F"/>
                </a:solidFill>
                <a:latin typeface="Arial" panose="020B0604020202020204" pitchFamily="34" charset="0"/>
                <a:ea typeface="ＭＳ Ｐゴシック" panose="020B0600070205080204" pitchFamily="34" charset="-128"/>
              </a:defRPr>
            </a:lvl1pPr>
            <a:lvl2pPr marL="114300" indent="3175">
              <a:lnSpc>
                <a:spcPct val="105000"/>
              </a:lnSpc>
              <a:spcBef>
                <a:spcPct val="50000"/>
              </a:spcBef>
              <a:buChar char="–"/>
              <a:tabLst>
                <a:tab pos="628650" algn="l"/>
                <a:tab pos="914400"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628650" algn="l"/>
                <a:tab pos="914400"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628650" algn="l"/>
                <a:tab pos="914400" algn="l"/>
              </a:tabLst>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0"/>
              </a:spcBef>
              <a:buFontTx/>
              <a:buNone/>
            </a:pPr>
            <a:r>
              <a:rPr lang="en-US" altLang="en-US" b="1"/>
              <a:t>2.</a:t>
            </a:r>
            <a:r>
              <a:rPr lang="en-US" altLang="en-US"/>
              <a:t>	Supply curve is also the 	marginal cost curve.</a:t>
            </a:r>
          </a:p>
        </p:txBody>
      </p:sp>
      <p:sp>
        <p:nvSpPr>
          <p:cNvPr id="827405" name="Rectangle 13">
            <a:extLst>
              <a:ext uri="{FF2B5EF4-FFF2-40B4-BE49-F238E27FC236}">
                <a16:creationId xmlns:a16="http://schemas.microsoft.com/office/drawing/2014/main" id="{3D140093-0381-4BBE-AA67-BA45FD55056C}"/>
              </a:ext>
            </a:extLst>
          </p:cNvPr>
          <p:cNvSpPr>
            <a:spLocks noChangeArrowheads="1"/>
          </p:cNvSpPr>
          <p:nvPr/>
        </p:nvSpPr>
        <p:spPr bwMode="auto">
          <a:xfrm>
            <a:off x="152400" y="4724400"/>
            <a:ext cx="43434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tabLst>
                <a:tab pos="569913" algn="l"/>
              </a:tabLst>
              <a:defRPr sz="2800" b="1">
                <a:solidFill>
                  <a:srgbClr val="00468F"/>
                </a:solidFill>
                <a:latin typeface="Arial" panose="020B0604020202020204" pitchFamily="34" charset="0"/>
                <a:ea typeface="ＭＳ Ｐゴシック" panose="020B0600070205080204" pitchFamily="34" charset="-128"/>
              </a:defRPr>
            </a:lvl1pPr>
            <a:lvl2pPr marL="114300" indent="3175">
              <a:lnSpc>
                <a:spcPct val="105000"/>
              </a:lnSpc>
              <a:spcBef>
                <a:spcPct val="50000"/>
              </a:spcBef>
              <a:buChar char="–"/>
              <a:tabLst>
                <a:tab pos="569913"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569913"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569913"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569913"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569913"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569913"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569913"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569913" algn="l"/>
              </a:tabLst>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0"/>
              </a:spcBef>
              <a:buFontTx/>
              <a:buNone/>
            </a:pPr>
            <a:r>
              <a:rPr lang="en-US" altLang="en-US" b="1"/>
              <a:t>3.</a:t>
            </a:r>
            <a:r>
              <a:rPr lang="en-US" altLang="en-US"/>
              <a:t>	Demand curve is also the 	marginal benefit curve.</a:t>
            </a:r>
          </a:p>
        </p:txBody>
      </p:sp>
      <p:sp>
        <p:nvSpPr>
          <p:cNvPr id="96261" name="Rectangle 22">
            <a:extLst>
              <a:ext uri="{FF2B5EF4-FFF2-40B4-BE49-F238E27FC236}">
                <a16:creationId xmlns:a16="http://schemas.microsoft.com/office/drawing/2014/main" id="{CFBFF992-2A4B-4271-9387-B8E2D12A8015}"/>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75110" name="Picture 15" descr="Fig1413a.gif">
            <a:extLst>
              <a:ext uri="{FF2B5EF4-FFF2-40B4-BE49-F238E27FC236}">
                <a16:creationId xmlns:a16="http://schemas.microsoft.com/office/drawing/2014/main" id="{9CCEC7A4-964F-4F1E-AE85-83D34E3C218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13b.gif">
            <a:extLst>
              <a:ext uri="{FF2B5EF4-FFF2-40B4-BE49-F238E27FC236}">
                <a16:creationId xmlns:a16="http://schemas.microsoft.com/office/drawing/2014/main" id="{81E7F741-9108-49E4-9EC1-9F285B430D7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Fig1413c.gif">
            <a:extLst>
              <a:ext uri="{FF2B5EF4-FFF2-40B4-BE49-F238E27FC236}">
                <a16:creationId xmlns:a16="http://schemas.microsoft.com/office/drawing/2014/main" id="{597D4A49-7EE1-47CA-9DFF-8BD6BD33C71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Fig1413d.gif">
            <a:extLst>
              <a:ext uri="{FF2B5EF4-FFF2-40B4-BE49-F238E27FC236}">
                <a16:creationId xmlns:a16="http://schemas.microsoft.com/office/drawing/2014/main" id="{0966B345-80BB-47B6-880C-F318D91F22F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27404">
                                            <p:txEl>
                                              <p:pRg st="0" end="0"/>
                                            </p:txEl>
                                          </p:spTgt>
                                        </p:tgtEl>
                                        <p:attrNameLst>
                                          <p:attrName>style.visibility</p:attrName>
                                        </p:attrNameLst>
                                      </p:cBhvr>
                                      <p:to>
                                        <p:strVal val="visible"/>
                                      </p:to>
                                    </p:set>
                                    <p:animEffect transition="in" filter="wipe(left)">
                                      <p:cBhvr>
                                        <p:cTn id="12" dur="500"/>
                                        <p:tgtEl>
                                          <p:spTgt spid="827404">
                                            <p:txEl>
                                              <p:pRg st="0" end="0"/>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27405">
                                            <p:txEl>
                                              <p:pRg st="0" end="0"/>
                                            </p:txEl>
                                          </p:spTgt>
                                        </p:tgtEl>
                                        <p:attrNameLst>
                                          <p:attrName>style.visibility</p:attrName>
                                        </p:attrNameLst>
                                      </p:cBhvr>
                                      <p:to>
                                        <p:strVal val="visible"/>
                                      </p:to>
                                    </p:set>
                                    <p:animEffect transition="in" filter="wipe(left)">
                                      <p:cBhvr>
                                        <p:cTn id="21" dur="500"/>
                                        <p:tgtEl>
                                          <p:spTgt spid="827405">
                                            <p:txEl>
                                              <p:pRg st="0" end="0"/>
                                            </p:txEl>
                                          </p:spTgt>
                                        </p:tgtEl>
                                      </p:cBhvr>
                                    </p:animEffect>
                                  </p:childTnLst>
                                </p:cTn>
                              </p:par>
                            </p:childTnLst>
                          </p:cTn>
                        </p:par>
                        <p:par>
                          <p:cTn id="22" fill="hold" nodeType="afterGroup">
                            <p:stCondLst>
                              <p:cond delay="500"/>
                            </p:stCondLst>
                            <p:childTnLst>
                              <p:par>
                                <p:cTn id="23" presetID="10" presetClass="entr" presetSubtype="0" fill="hold" nodeType="after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7404" grpId="0" build="p" bldLvl="5" autoUpdateAnimBg="0" advAuto="0"/>
      <p:bldP spid="827405" grpId="0" build="p" bldLvl="5" autoUpdateAnimBg="0" advAuto="0"/>
    </p:bldLst>
  </p:timing>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77154" name="Picture 9" descr="Fig1413a.gif">
            <a:extLst>
              <a:ext uri="{FF2B5EF4-FFF2-40B4-BE49-F238E27FC236}">
                <a16:creationId xmlns:a16="http://schemas.microsoft.com/office/drawing/2014/main" id="{BAF45042-0175-4AF2-B9AC-98E0C857272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413b.gif">
            <a:extLst>
              <a:ext uri="{FF2B5EF4-FFF2-40B4-BE49-F238E27FC236}">
                <a16:creationId xmlns:a16="http://schemas.microsoft.com/office/drawing/2014/main" id="{3B6E27F8-77C2-4564-9FF9-36F0F9852AF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413c.gif">
            <a:extLst>
              <a:ext uri="{FF2B5EF4-FFF2-40B4-BE49-F238E27FC236}">
                <a16:creationId xmlns:a16="http://schemas.microsoft.com/office/drawing/2014/main" id="{0FD8258E-E1F6-4FE1-AF2E-9C56F63B868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413d.gif">
            <a:extLst>
              <a:ext uri="{FF2B5EF4-FFF2-40B4-BE49-F238E27FC236}">
                <a16:creationId xmlns:a16="http://schemas.microsoft.com/office/drawing/2014/main" id="{40666FD9-98B5-449B-AF92-A6DF3B3B297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413e.gif">
            <a:extLst>
              <a:ext uri="{FF2B5EF4-FFF2-40B4-BE49-F238E27FC236}">
                <a16:creationId xmlns:a16="http://schemas.microsoft.com/office/drawing/2014/main" id="{FB89D2A8-7FB2-4131-8ED0-0BF858550FC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413f.gif">
            <a:extLst>
              <a:ext uri="{FF2B5EF4-FFF2-40B4-BE49-F238E27FC236}">
                <a16:creationId xmlns:a16="http://schemas.microsoft.com/office/drawing/2014/main" id="{2DCE8334-65D1-4E12-AB32-341FF0F7E04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413g.gif">
            <a:extLst>
              <a:ext uri="{FF2B5EF4-FFF2-40B4-BE49-F238E27FC236}">
                <a16:creationId xmlns:a16="http://schemas.microsoft.com/office/drawing/2014/main" id="{98EE9DCC-91DB-4F1A-AC55-AFB71C84279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413h.gif">
            <a:extLst>
              <a:ext uri="{FF2B5EF4-FFF2-40B4-BE49-F238E27FC236}">
                <a16:creationId xmlns:a16="http://schemas.microsoft.com/office/drawing/2014/main" id="{78234C67-FCCB-4720-A185-66FB49022206}"/>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1919288" y="628650"/>
            <a:ext cx="5305425" cy="560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9202" name="Rectangle 11">
            <a:extLst>
              <a:ext uri="{FF2B5EF4-FFF2-40B4-BE49-F238E27FC236}">
                <a16:creationId xmlns:a16="http://schemas.microsoft.com/office/drawing/2014/main" id="{FEEC115A-0790-4D09-9A81-3CF703487FF6}"/>
              </a:ext>
            </a:extLst>
          </p:cNvPr>
          <p:cNvSpPr>
            <a:spLocks noGrp="1" noChangeArrowheads="1"/>
          </p:cNvSpPr>
          <p:nvPr>
            <p:ph type="body" idx="1"/>
          </p:nvPr>
        </p:nvSpPr>
        <p:spPr>
          <a:xfrm>
            <a:off x="152400" y="1905000"/>
            <a:ext cx="4038600" cy="990600"/>
          </a:xfrm>
        </p:spPr>
        <p:txBody>
          <a:bodyPr/>
          <a:lstStyle/>
          <a:p>
            <a:pPr marL="179388" lvl="1" indent="-6350" eaLnBrk="1" hangingPunct="1">
              <a:spcBef>
                <a:spcPct val="0"/>
              </a:spcBef>
              <a:buFontTx/>
              <a:buNone/>
            </a:pPr>
            <a:r>
              <a:rPr lang="en-US" altLang="en-US">
                <a:ea typeface="ＭＳ Ｐゴシック" panose="020B0600070205080204" pitchFamily="34" charset="-128"/>
              </a:rPr>
              <a:t>Because marginal benefit equals marginal cost</a:t>
            </a:r>
          </a:p>
        </p:txBody>
      </p:sp>
      <p:sp>
        <p:nvSpPr>
          <p:cNvPr id="830477" name="Rectangle 13">
            <a:extLst>
              <a:ext uri="{FF2B5EF4-FFF2-40B4-BE49-F238E27FC236}">
                <a16:creationId xmlns:a16="http://schemas.microsoft.com/office/drawing/2014/main" id="{258B10B1-6117-408D-8A08-C436E2C901C0}"/>
              </a:ext>
            </a:extLst>
          </p:cNvPr>
          <p:cNvSpPr>
            <a:spLocks noChangeArrowheads="1"/>
          </p:cNvSpPr>
          <p:nvPr/>
        </p:nvSpPr>
        <p:spPr bwMode="auto">
          <a:xfrm>
            <a:off x="152400" y="2971800"/>
            <a:ext cx="4225925"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61963">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173038" indent="-58738" defTabSz="461963">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461963">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461963">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461963">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461963"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461963"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461963"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461963"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0"/>
              </a:spcBef>
              <a:buFontTx/>
              <a:buNone/>
            </a:pPr>
            <a:r>
              <a:rPr lang="en-US" altLang="en-US" b="1"/>
              <a:t>4.</a:t>
            </a:r>
            <a:r>
              <a:rPr lang="en-US" altLang="en-US"/>
              <a:t>	Efficient quantity is 	produced.</a:t>
            </a:r>
          </a:p>
        </p:txBody>
      </p:sp>
      <p:sp>
        <p:nvSpPr>
          <p:cNvPr id="830478" name="Rectangle 14">
            <a:extLst>
              <a:ext uri="{FF2B5EF4-FFF2-40B4-BE49-F238E27FC236}">
                <a16:creationId xmlns:a16="http://schemas.microsoft.com/office/drawing/2014/main" id="{C7AF07F9-A4F7-400A-B785-9D07172C90E2}"/>
              </a:ext>
            </a:extLst>
          </p:cNvPr>
          <p:cNvSpPr>
            <a:spLocks noChangeArrowheads="1"/>
          </p:cNvSpPr>
          <p:nvPr/>
        </p:nvSpPr>
        <p:spPr bwMode="auto">
          <a:xfrm>
            <a:off x="152400" y="4038600"/>
            <a:ext cx="39624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511175">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114300" indent="3175" defTabSz="511175">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511175">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511175">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511175">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511175"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511175"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511175"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511175"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0"/>
              </a:spcBef>
              <a:buFontTx/>
              <a:buNone/>
            </a:pPr>
            <a:r>
              <a:rPr lang="en-US" altLang="en-US" b="1"/>
              <a:t>5.</a:t>
            </a:r>
            <a:r>
              <a:rPr lang="en-US" altLang="en-US"/>
              <a:t>	Total surplus (sum of 	consumer surplus and 	producer surplus) is 	maximized.</a:t>
            </a:r>
          </a:p>
        </p:txBody>
      </p:sp>
      <p:sp>
        <p:nvSpPr>
          <p:cNvPr id="98309" name="Rectangle 23">
            <a:extLst>
              <a:ext uri="{FF2B5EF4-FFF2-40B4-BE49-F238E27FC236}">
                <a16:creationId xmlns:a16="http://schemas.microsoft.com/office/drawing/2014/main" id="{CDD5813D-FEB0-4D73-9EBE-D9FB332757CA}"/>
              </a:ext>
            </a:extLst>
          </p:cNvPr>
          <p:cNvSpPr>
            <a:spLocks noGrp="1" noChangeArrowheads="1"/>
          </p:cNvSpPr>
          <p:nvPr>
            <p:ph type="title"/>
          </p:nvPr>
        </p:nvSpPr>
        <p:spPr/>
        <p:txBody>
          <a:bodyPr/>
          <a:lstStyle/>
          <a:p>
            <a:pPr eaLnBrk="1" hangingPunct="1">
              <a:defRPr/>
            </a:pPr>
            <a:r>
              <a:rPr lang="en-US">
                <a:cs typeface="+mj-cs"/>
              </a:rPr>
              <a:t>15.3  OUTPUT, PRICE, PROFIT IN THE LONG RUN</a:t>
            </a:r>
          </a:p>
        </p:txBody>
      </p:sp>
      <p:pic>
        <p:nvPicPr>
          <p:cNvPr id="179206" name="Picture 15" descr="Fig1413a.gif">
            <a:extLst>
              <a:ext uri="{FF2B5EF4-FFF2-40B4-BE49-F238E27FC236}">
                <a16:creationId xmlns:a16="http://schemas.microsoft.com/office/drawing/2014/main" id="{E0BC4C9B-A052-4702-B035-E8AD57A207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7" name="Picture 16" descr="Fig1413b.gif">
            <a:extLst>
              <a:ext uri="{FF2B5EF4-FFF2-40B4-BE49-F238E27FC236}">
                <a16:creationId xmlns:a16="http://schemas.microsoft.com/office/drawing/2014/main" id="{9F404CD8-D7BA-4ADE-A580-6133E0DED40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8" name="Picture 17" descr="Fig1413c.gif">
            <a:extLst>
              <a:ext uri="{FF2B5EF4-FFF2-40B4-BE49-F238E27FC236}">
                <a16:creationId xmlns:a16="http://schemas.microsoft.com/office/drawing/2014/main" id="{5558A402-A6EA-40D0-9DAA-FD5A251D166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9209" name="Picture 18" descr="Fig1413d.gif">
            <a:extLst>
              <a:ext uri="{FF2B5EF4-FFF2-40B4-BE49-F238E27FC236}">
                <a16:creationId xmlns:a16="http://schemas.microsoft.com/office/drawing/2014/main" id="{3CAB4421-BDF7-45B1-A2E5-518A3A6A8A7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9" descr="Fig1413e.gif">
            <a:extLst>
              <a:ext uri="{FF2B5EF4-FFF2-40B4-BE49-F238E27FC236}">
                <a16:creationId xmlns:a16="http://schemas.microsoft.com/office/drawing/2014/main" id="{8AB4755C-A38C-47C0-B6CF-2D1804AAB600}"/>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descr="Fig1413f.gif">
            <a:extLst>
              <a:ext uri="{FF2B5EF4-FFF2-40B4-BE49-F238E27FC236}">
                <a16:creationId xmlns:a16="http://schemas.microsoft.com/office/drawing/2014/main" id="{4C9749A6-0703-4805-87B9-D2B1C396877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Fig1413g.gif">
            <a:extLst>
              <a:ext uri="{FF2B5EF4-FFF2-40B4-BE49-F238E27FC236}">
                <a16:creationId xmlns:a16="http://schemas.microsoft.com/office/drawing/2014/main" id="{652C4984-4948-42BF-AD97-28F70D76492A}"/>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22" descr="Fig1413h.gif">
            <a:extLst>
              <a:ext uri="{FF2B5EF4-FFF2-40B4-BE49-F238E27FC236}">
                <a16:creationId xmlns:a16="http://schemas.microsoft.com/office/drawing/2014/main" id="{7F06EC1B-D022-4D9C-AF9A-C5F63C7A1560}"/>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724400" y="1981200"/>
            <a:ext cx="402431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0477">
                                            <p:txEl>
                                              <p:pRg st="0" end="0"/>
                                            </p:txEl>
                                          </p:spTgt>
                                        </p:tgtEl>
                                        <p:attrNameLst>
                                          <p:attrName>style.visibility</p:attrName>
                                        </p:attrNameLst>
                                      </p:cBhvr>
                                      <p:to>
                                        <p:strVal val="visible"/>
                                      </p:to>
                                    </p:set>
                                    <p:animEffect transition="in" filter="wipe(left)">
                                      <p:cBhvr>
                                        <p:cTn id="7" dur="500"/>
                                        <p:tgtEl>
                                          <p:spTgt spid="830477">
                                            <p:txEl>
                                              <p:pRg st="0" end="0"/>
                                            </p:txEl>
                                          </p:spTgt>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30478">
                                            <p:txEl>
                                              <p:pRg st="0" end="0"/>
                                            </p:txEl>
                                          </p:spTgt>
                                        </p:tgtEl>
                                        <p:attrNameLst>
                                          <p:attrName>style.visibility</p:attrName>
                                        </p:attrNameLst>
                                      </p:cBhvr>
                                      <p:to>
                                        <p:strVal val="visible"/>
                                      </p:to>
                                    </p:set>
                                    <p:animEffect transition="in" filter="wipe(left)">
                                      <p:cBhvr>
                                        <p:cTn id="16" dur="500"/>
                                        <p:tgtEl>
                                          <p:spTgt spid="830478">
                                            <p:txEl>
                                              <p:pRg st="0" end="0"/>
                                            </p:txEl>
                                          </p:spTgt>
                                        </p:tgtEl>
                                      </p:cBhvr>
                                    </p:animEffect>
                                  </p:childTnLst>
                                </p:cTn>
                              </p:par>
                            </p:childTnLst>
                          </p:cTn>
                        </p:par>
                        <p:par>
                          <p:cTn id="17" fill="hold" nodeType="afterGroup">
                            <p:stCondLst>
                              <p:cond delay="500"/>
                            </p:stCondLst>
                            <p:childTnLst>
                              <p:par>
                                <p:cTn id="18" presetID="10" presetClass="entr" presetSubtype="0"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fade">
                                      <p:cBhvr>
                                        <p:cTn id="20" dur="500"/>
                                        <p:tgtEl>
                                          <p:spTgt spid="21"/>
                                        </p:tgtEl>
                                      </p:cBhvr>
                                    </p:animEffect>
                                  </p:childTnLst>
                                </p:cTn>
                              </p:par>
                            </p:childTnLst>
                          </p:cTn>
                        </p:par>
                        <p:par>
                          <p:cTn id="21" fill="hold" nodeType="afterGroup">
                            <p:stCondLst>
                              <p:cond delay="1000"/>
                            </p:stCondLst>
                            <p:childTnLst>
                              <p:par>
                                <p:cTn id="22" presetID="10" presetClass="entr" presetSubtype="0" fill="hold" nodeType="after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par>
                          <p:cTn id="25" fill="hold" nodeType="afterGroup">
                            <p:stCondLst>
                              <p:cond delay="1500"/>
                            </p:stCondLst>
                            <p:childTnLst>
                              <p:par>
                                <p:cTn id="26" presetID="10" presetClass="entr" presetSubtype="0" fill="hold" nodeType="after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0477" grpId="0" build="p" bldLvl="5" autoUpdateAnimBg="0" advAuto="0"/>
      <p:bldP spid="830478" grpId="0" build="p" bldLvl="5" autoUpdateAnimBg="0" advAuto="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4EB5C99D-E6AA-440D-B613-44F9BE8FB036}"/>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831491" name="Rectangle 3">
            <a:extLst>
              <a:ext uri="{FF2B5EF4-FFF2-40B4-BE49-F238E27FC236}">
                <a16:creationId xmlns:a16="http://schemas.microsoft.com/office/drawing/2014/main" id="{03B04D23-C716-48AD-9EC6-13C2B91BF6FE}"/>
              </a:ext>
            </a:extLst>
          </p:cNvPr>
          <p:cNvSpPr>
            <a:spLocks noGrp="1" noChangeArrowheads="1"/>
          </p:cNvSpPr>
          <p:nvPr>
            <p:ph type="body" idx="1"/>
          </p:nvPr>
        </p:nvSpPr>
        <p:spPr/>
        <p:txBody>
          <a:bodyPr/>
          <a:lstStyle/>
          <a:p>
            <a:pPr eaLnBrk="1" hangingPunct="1"/>
            <a:r>
              <a:rPr lang="en-US" altLang="en-US">
                <a:ea typeface="ＭＳ Ｐゴシック" panose="020B0600070205080204" pitchFamily="34" charset="-128"/>
              </a:rPr>
              <a:t>Is Perfect Competition Fair?</a:t>
            </a:r>
            <a:endParaRPr lang="en-US" altLang="en-US">
              <a:solidFill>
                <a:srgbClr val="1566B0"/>
              </a:solidFill>
              <a:latin typeface="Charcoal" charset="0"/>
              <a:ea typeface="ＭＳ Ｐゴシック" panose="020B0600070205080204" pitchFamily="34" charset="-128"/>
            </a:endParaRPr>
          </a:p>
          <a:p>
            <a:pPr lvl="1" eaLnBrk="1" hangingPunct="1">
              <a:buFontTx/>
              <a:buNone/>
            </a:pPr>
            <a:r>
              <a:rPr lang="en-US" altLang="en-US">
                <a:ea typeface="ＭＳ Ｐゴシック" panose="020B0600070205080204" pitchFamily="34" charset="-128"/>
              </a:rPr>
              <a:t>Perfect competition places no restrictions on anyone’s actions</a:t>
            </a:r>
            <a:r>
              <a:rPr lang="en-US" altLang="en-US">
                <a:solidFill>
                  <a:srgbClr val="000000"/>
                </a:solidFill>
                <a:ea typeface="ＭＳ Ｐゴシック" panose="020B0600070205080204" pitchFamily="34" charset="-128"/>
              </a:rPr>
              <a:t>—</a:t>
            </a:r>
            <a:r>
              <a:rPr lang="en-US" altLang="en-US">
                <a:ea typeface="ＭＳ Ｐゴシック" panose="020B0600070205080204" pitchFamily="34" charset="-128"/>
              </a:rPr>
              <a:t>everyone is free to try to make an economic profit.</a:t>
            </a:r>
          </a:p>
          <a:p>
            <a:pPr lvl="1" eaLnBrk="1" hangingPunct="1">
              <a:buFontTx/>
              <a:buNone/>
            </a:pPr>
            <a:r>
              <a:rPr lang="en-US" altLang="en-US">
                <a:ea typeface="ＭＳ Ｐゴシック" panose="020B0600070205080204" pitchFamily="34" charset="-128"/>
              </a:rPr>
              <a:t>The process of competition eliminates economic profit and brings maximum attainable benefit to consumers.</a:t>
            </a:r>
          </a:p>
          <a:p>
            <a:pPr lvl="1" eaLnBrk="1" hangingPunct="1">
              <a:buFontTx/>
              <a:buNone/>
            </a:pPr>
            <a:r>
              <a:rPr lang="en-US" altLang="en-US">
                <a:ea typeface="ＭＳ Ｐゴシック" panose="020B0600070205080204" pitchFamily="34" charset="-128"/>
              </a:rPr>
              <a:t>Fairness as equality of opportunity and fairness as equality of outcomes are achieved in long-run equilibrium.</a:t>
            </a:r>
            <a:endParaRPr lang="en-CA" altLang="en-US">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1491">
                                            <p:txEl>
                                              <p:pRg st="1" end="1"/>
                                            </p:txEl>
                                          </p:spTgt>
                                        </p:tgtEl>
                                        <p:attrNameLst>
                                          <p:attrName>style.visibility</p:attrName>
                                        </p:attrNameLst>
                                      </p:cBhvr>
                                      <p:to>
                                        <p:strVal val="visible"/>
                                      </p:to>
                                    </p:set>
                                    <p:animEffect transition="in" filter="wipe(left)">
                                      <p:cBhvr>
                                        <p:cTn id="7" dur="500"/>
                                        <p:tgtEl>
                                          <p:spTgt spid="83149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1491">
                                            <p:txEl>
                                              <p:pRg st="2" end="2"/>
                                            </p:txEl>
                                          </p:spTgt>
                                        </p:tgtEl>
                                        <p:attrNameLst>
                                          <p:attrName>style.visibility</p:attrName>
                                        </p:attrNameLst>
                                      </p:cBhvr>
                                      <p:to>
                                        <p:strVal val="visible"/>
                                      </p:to>
                                    </p:set>
                                    <p:animEffect transition="in" filter="wipe(left)">
                                      <p:cBhvr>
                                        <p:cTn id="12" dur="500"/>
                                        <p:tgtEl>
                                          <p:spTgt spid="83149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31491">
                                            <p:txEl>
                                              <p:pRg st="3" end="3"/>
                                            </p:txEl>
                                          </p:spTgt>
                                        </p:tgtEl>
                                        <p:attrNameLst>
                                          <p:attrName>style.visibility</p:attrName>
                                        </p:attrNameLst>
                                      </p:cBhvr>
                                      <p:to>
                                        <p:strVal val="visible"/>
                                      </p:to>
                                    </p:set>
                                    <p:animEffect transition="in" filter="wipe(left)">
                                      <p:cBhvr>
                                        <p:cTn id="17" dur="500"/>
                                        <p:tgtEl>
                                          <p:spTgt spid="831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1491" grpId="0" build="p" bldLvl="3" autoUpdateAnimBg="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910E4A6B-7BA8-412A-85C1-8285BC9F5E64}"/>
              </a:ext>
            </a:extLst>
          </p:cNvPr>
          <p:cNvSpPr>
            <a:spLocks noGrp="1" noChangeArrowheads="1"/>
          </p:cNvSpPr>
          <p:nvPr>
            <p:ph type="title"/>
          </p:nvPr>
        </p:nvSpPr>
        <p:spPr/>
        <p:txBody>
          <a:bodyPr/>
          <a:lstStyle/>
          <a:p>
            <a:pPr eaLnBrk="1" hangingPunct="1">
              <a:defRPr/>
            </a:pPr>
            <a:r>
              <a:rPr lang="en-US">
                <a:cs typeface="+mj-cs"/>
              </a:rPr>
              <a:t>15.3  OUTPUT, PRICE, PROFIT IN THE LONG RUN</a:t>
            </a:r>
            <a:endParaRPr lang="en-CA">
              <a:cs typeface="+mj-cs"/>
            </a:endParaRPr>
          </a:p>
        </p:txBody>
      </p:sp>
      <p:sp>
        <p:nvSpPr>
          <p:cNvPr id="832515" name="Rectangle 3">
            <a:extLst>
              <a:ext uri="{FF2B5EF4-FFF2-40B4-BE49-F238E27FC236}">
                <a16:creationId xmlns:a16="http://schemas.microsoft.com/office/drawing/2014/main" id="{AE4A4218-5227-4538-8476-F6137CE69DB1}"/>
              </a:ext>
            </a:extLst>
          </p:cNvPr>
          <p:cNvSpPr>
            <a:spLocks noGrp="1" noChangeArrowheads="1"/>
          </p:cNvSpPr>
          <p:nvPr>
            <p:ph type="body" idx="1"/>
          </p:nvPr>
        </p:nvSpPr>
        <p:spPr/>
        <p:txBody>
          <a:bodyPr/>
          <a:lstStyle/>
          <a:p>
            <a:pPr lvl="1" eaLnBrk="1" hangingPunct="1">
              <a:buFontTx/>
              <a:buNone/>
            </a:pPr>
            <a:r>
              <a:rPr lang="en-US" altLang="en-US">
                <a:ea typeface="ＭＳ Ｐゴシック" panose="020B0600070205080204" pitchFamily="34" charset="-128"/>
              </a:rPr>
              <a:t>But in the short run, economic profit and economic loss can arise.</a:t>
            </a:r>
          </a:p>
          <a:p>
            <a:pPr lvl="1" eaLnBrk="1" hangingPunct="1">
              <a:buFontTx/>
              <a:buNone/>
            </a:pPr>
            <a:r>
              <a:rPr lang="en-US" altLang="en-US">
                <a:ea typeface="ＭＳ Ｐゴシック" panose="020B0600070205080204" pitchFamily="34" charset="-128"/>
              </a:rPr>
              <a:t>These unequal outcomes might seem unfair.</a:t>
            </a:r>
            <a:endParaRPr lang="en-CA" altLang="en-US">
              <a:ea typeface="ＭＳ Ｐゴシック" panose="020B0600070205080204" pitchFamily="34"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2515">
                                            <p:txEl>
                                              <p:pRg st="1" end="1"/>
                                            </p:txEl>
                                          </p:spTgt>
                                        </p:tgtEl>
                                        <p:attrNameLst>
                                          <p:attrName>style.visibility</p:attrName>
                                        </p:attrNameLst>
                                      </p:cBhvr>
                                      <p:to>
                                        <p:strVal val="visible"/>
                                      </p:to>
                                    </p:set>
                                    <p:animEffect transition="in" filter="wipe(left)">
                                      <p:cBhvr>
                                        <p:cTn id="7" dur="500"/>
                                        <p:tgtEl>
                                          <p:spTgt spid="8325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2515" grpId="0" build="p" bldLvl="3" autoUpdateAnimBg="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4C81D29-D583-40AD-8369-80767E56550E}"/>
              </a:ext>
            </a:extLst>
          </p:cNvPr>
          <p:cNvSpPr>
            <a:spLocks noChangeArrowheads="1"/>
          </p:cNvSpPr>
          <p:nvPr/>
        </p:nvSpPr>
        <p:spPr bwMode="auto">
          <a:xfrm>
            <a:off x="457200" y="1600200"/>
            <a:ext cx="434340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ts val="1400"/>
              </a:spcBef>
              <a:buClrTx/>
              <a:buFontTx/>
              <a:buNone/>
            </a:pPr>
            <a:r>
              <a:rPr lang="en-AU" altLang="en-US" sz="2000" b="0">
                <a:solidFill>
                  <a:schemeClr val="tx1"/>
                </a:solidFill>
              </a:rPr>
              <a:t>In 1995, more than 8,000 record stores traded in a very competitive market.</a:t>
            </a:r>
          </a:p>
          <a:p>
            <a:pPr eaLnBrk="1" hangingPunct="1">
              <a:spcBef>
                <a:spcPts val="1400"/>
              </a:spcBef>
              <a:buClrTx/>
              <a:buFontTx/>
              <a:buNone/>
            </a:pPr>
            <a:r>
              <a:rPr lang="en-AU" altLang="en-US" sz="2000" b="0">
                <a:solidFill>
                  <a:schemeClr val="tx1"/>
                </a:solidFill>
              </a:rPr>
              <a:t>Figure 1 illustrates the average total cost curve, </a:t>
            </a:r>
            <a:r>
              <a:rPr lang="en-AU" altLang="en-US" sz="2000" b="0" i="1">
                <a:solidFill>
                  <a:schemeClr val="tx1"/>
                </a:solidFill>
              </a:rPr>
              <a:t>ATC</a:t>
            </a:r>
            <a:r>
              <a:rPr lang="en-AU" altLang="en-US" sz="2000" b="0">
                <a:solidFill>
                  <a:schemeClr val="tx1"/>
                </a:solidFill>
              </a:rPr>
              <a:t>, marginal cost curve, </a:t>
            </a:r>
            <a:r>
              <a:rPr lang="en-AU" altLang="en-US" sz="2000" b="0" i="1">
                <a:solidFill>
                  <a:schemeClr val="tx1"/>
                </a:solidFill>
              </a:rPr>
              <a:t>MC</a:t>
            </a:r>
            <a:r>
              <a:rPr lang="en-AU" altLang="en-US" sz="2000" b="0">
                <a:solidFill>
                  <a:schemeClr val="tx1"/>
                </a:solidFill>
              </a:rPr>
              <a:t>, and marginal revenue curve, </a:t>
            </a:r>
            <a:r>
              <a:rPr lang="en-AU" altLang="en-US" sz="2000" b="0" i="1">
                <a:solidFill>
                  <a:schemeClr val="tx1"/>
                </a:solidFill>
              </a:rPr>
              <a:t>MR</a:t>
            </a:r>
            <a:r>
              <a:rPr lang="en-US" altLang="en-US" sz="2000" b="0" baseline="-25000">
                <a:solidFill>
                  <a:schemeClr val="tx1"/>
                </a:solidFill>
              </a:rPr>
              <a:t>0</a:t>
            </a:r>
            <a:r>
              <a:rPr lang="en-AU" altLang="en-US" sz="2000" b="0">
                <a:solidFill>
                  <a:schemeClr val="tx1"/>
                </a:solidFill>
              </a:rPr>
              <a:t>, for one of these stores.</a:t>
            </a:r>
          </a:p>
          <a:p>
            <a:pPr eaLnBrk="1" hangingPunct="1">
              <a:spcBef>
                <a:spcPts val="1400"/>
              </a:spcBef>
              <a:buClrTx/>
              <a:buFontTx/>
              <a:buNone/>
            </a:pPr>
            <a:r>
              <a:rPr lang="en-AU" altLang="en-US" sz="2000" b="0">
                <a:solidFill>
                  <a:schemeClr val="tx1"/>
                </a:solidFill>
              </a:rPr>
              <a:t>Record stores earned zero economic profit and the market was in long-run equilibrium.</a:t>
            </a:r>
            <a:endParaRPr lang="en-US" altLang="en-US" sz="2000" b="0">
              <a:solidFill>
                <a:schemeClr val="tx1"/>
              </a:solidFill>
            </a:endParaRPr>
          </a:p>
        </p:txBody>
      </p:sp>
      <p:pic>
        <p:nvPicPr>
          <p:cNvPr id="185347" name="Picture 4">
            <a:extLst>
              <a:ext uri="{FF2B5EF4-FFF2-40B4-BE49-F238E27FC236}">
                <a16:creationId xmlns:a16="http://schemas.microsoft.com/office/drawing/2014/main" id="{4A3F67C2-7153-4A0F-B943-470E9BD93B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0199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5348" name="Picture 11" descr="econ150101aa.gif">
            <a:extLst>
              <a:ext uri="{FF2B5EF4-FFF2-40B4-BE49-F238E27FC236}">
                <a16:creationId xmlns:a16="http://schemas.microsoft.com/office/drawing/2014/main" id="{077734BB-662D-4A90-BBD0-8353A14F99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econ150101ab.gif">
            <a:extLst>
              <a:ext uri="{FF2B5EF4-FFF2-40B4-BE49-F238E27FC236}">
                <a16:creationId xmlns:a16="http://schemas.microsoft.com/office/drawing/2014/main" id="{6838058A-9691-4521-94F3-BFCDD52E1B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D628A465-CEAB-4131-A78F-B41D18F1182A}"/>
              </a:ext>
            </a:extLst>
          </p:cNvPr>
          <p:cNvSpPr>
            <a:spLocks noChangeArrowheads="1"/>
          </p:cNvSpPr>
          <p:nvPr/>
        </p:nvSpPr>
        <p:spPr bwMode="auto">
          <a:xfrm>
            <a:off x="457200" y="1828800"/>
            <a:ext cx="7696200" cy="466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ts val="1400"/>
              </a:spcBef>
              <a:buClrTx/>
              <a:buFontTx/>
              <a:buNone/>
            </a:pPr>
            <a:r>
              <a:rPr lang="en-AU" altLang="en-US" sz="2400" b="0">
                <a:solidFill>
                  <a:schemeClr val="tx1"/>
                </a:solidFill>
              </a:rPr>
              <a:t>Amazon took advantage of the technological advance made possible by the Internet.</a:t>
            </a:r>
          </a:p>
          <a:p>
            <a:pPr>
              <a:spcBef>
                <a:spcPts val="1400"/>
              </a:spcBef>
              <a:buClrTx/>
              <a:buFontTx/>
              <a:buNone/>
            </a:pPr>
            <a:r>
              <a:rPr lang="en-AU" altLang="en-US" sz="2400" b="0">
                <a:solidFill>
                  <a:schemeClr val="tx1"/>
                </a:solidFill>
              </a:rPr>
              <a:t>Amazon.com started retailing books in 1995.</a:t>
            </a:r>
          </a:p>
          <a:p>
            <a:pPr>
              <a:spcBef>
                <a:spcPts val="1400"/>
              </a:spcBef>
              <a:buClrTx/>
              <a:buFontTx/>
              <a:buNone/>
            </a:pPr>
            <a:r>
              <a:rPr lang="en-AU" altLang="en-US" sz="2400" b="0">
                <a:solidFill>
                  <a:schemeClr val="tx1"/>
                </a:solidFill>
              </a:rPr>
              <a:t>Soon Amazon.com started selling CDs. </a:t>
            </a:r>
          </a:p>
        </p:txBody>
      </p:sp>
      <p:pic>
        <p:nvPicPr>
          <p:cNvPr id="186371" name="Picture 4">
            <a:extLst>
              <a:ext uri="{FF2B5EF4-FFF2-40B4-BE49-F238E27FC236}">
                <a16:creationId xmlns:a16="http://schemas.microsoft.com/office/drawing/2014/main" id="{D1116ABB-C505-4BB5-8984-F5C9FD704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0199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wipe(left)">
                                      <p:cBhvr>
                                        <p:cTn id="7" dur="500"/>
                                        <p:tgtEl>
                                          <p:spTgt spid="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wipe(left)">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9361455-D992-4A3B-B83C-D694A0D85EA9}"/>
              </a:ext>
            </a:extLst>
          </p:cNvPr>
          <p:cNvSpPr>
            <a:spLocks noChangeArrowheads="1"/>
          </p:cNvSpPr>
          <p:nvPr/>
        </p:nvSpPr>
        <p:spPr bwMode="auto">
          <a:xfrm>
            <a:off x="457200" y="1676400"/>
            <a:ext cx="4038600" cy="481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ts val="1400"/>
              </a:spcBef>
              <a:buClrTx/>
              <a:buFontTx/>
              <a:buNone/>
            </a:pPr>
            <a:r>
              <a:rPr lang="en-AU" altLang="en-US" sz="2400" b="0">
                <a:solidFill>
                  <a:schemeClr val="tx1"/>
                </a:solidFill>
              </a:rPr>
              <a:t>Figure 2 shows the economic profit available to Amazon at the price charged by traditional record stores.</a:t>
            </a:r>
          </a:p>
          <a:p>
            <a:pPr>
              <a:spcBef>
                <a:spcPts val="1400"/>
              </a:spcBef>
              <a:buClrTx/>
              <a:buFontTx/>
              <a:buNone/>
            </a:pPr>
            <a:r>
              <a:rPr lang="en-AU" altLang="en-US" sz="2400" b="0">
                <a:solidFill>
                  <a:schemeClr val="tx1"/>
                </a:solidFill>
              </a:rPr>
              <a:t>Positive economic profit attracts new entry.</a:t>
            </a:r>
          </a:p>
          <a:p>
            <a:pPr>
              <a:spcBef>
                <a:spcPts val="1400"/>
              </a:spcBef>
              <a:buClrTx/>
              <a:buFontTx/>
              <a:buNone/>
            </a:pPr>
            <a:r>
              <a:rPr lang="en-AU" altLang="en-US" sz="2400" b="0">
                <a:solidFill>
                  <a:schemeClr val="tx1"/>
                </a:solidFill>
              </a:rPr>
              <a:t>Technology also kept advancing, with MP3 files replacing physical CDs.</a:t>
            </a:r>
            <a:endParaRPr lang="en-US" altLang="en-US" sz="2400" b="0">
              <a:solidFill>
                <a:schemeClr val="tx1"/>
              </a:solidFill>
            </a:endParaRPr>
          </a:p>
        </p:txBody>
      </p:sp>
      <p:pic>
        <p:nvPicPr>
          <p:cNvPr id="187395" name="Picture 4">
            <a:extLst>
              <a:ext uri="{FF2B5EF4-FFF2-40B4-BE49-F238E27FC236}">
                <a16:creationId xmlns:a16="http://schemas.microsoft.com/office/drawing/2014/main" id="{4AFBC4E6-C5F0-4881-B454-9F201241F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0199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7396" name="Picture 9" descr="econ150101ba.gif">
            <a:extLst>
              <a:ext uri="{FF2B5EF4-FFF2-40B4-BE49-F238E27FC236}">
                <a16:creationId xmlns:a16="http://schemas.microsoft.com/office/drawing/2014/main" id="{4F31D144-1131-4579-B3A5-2E07BA74D95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econ150101bb.gif">
            <a:extLst>
              <a:ext uri="{FF2B5EF4-FFF2-40B4-BE49-F238E27FC236}">
                <a16:creationId xmlns:a16="http://schemas.microsoft.com/office/drawing/2014/main" id="{40707DEE-3E42-4715-8E13-FABD518239C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B739F012-A6A8-4CF1-8937-794D620DBE70}"/>
              </a:ext>
            </a:extLst>
          </p:cNvPr>
          <p:cNvSpPr>
            <a:spLocks noChangeArrowheads="1"/>
          </p:cNvSpPr>
          <p:nvPr/>
        </p:nvSpPr>
        <p:spPr bwMode="auto">
          <a:xfrm>
            <a:off x="381000" y="1828800"/>
            <a:ext cx="41529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ts val="1400"/>
              </a:spcBef>
              <a:buClrTx/>
              <a:buFontTx/>
              <a:buNone/>
            </a:pPr>
            <a:r>
              <a:rPr lang="en-AU" altLang="en-US" sz="2400" b="0">
                <a:solidFill>
                  <a:schemeClr val="tx1"/>
                </a:solidFill>
              </a:rPr>
              <a:t>Figure 3 shows where  competition among online music download stores drove the price.</a:t>
            </a:r>
          </a:p>
          <a:p>
            <a:pPr eaLnBrk="1" hangingPunct="1">
              <a:spcBef>
                <a:spcPts val="1400"/>
              </a:spcBef>
              <a:buClrTx/>
              <a:buFontTx/>
              <a:buNone/>
            </a:pPr>
            <a:r>
              <a:rPr lang="en-AU" altLang="en-US" sz="2400" b="0">
                <a:solidFill>
                  <a:schemeClr val="tx1"/>
                </a:solidFill>
              </a:rPr>
              <a:t>Economic profit vanished in a new long-run equilibrium.</a:t>
            </a:r>
            <a:endParaRPr lang="en-US" altLang="en-US" sz="2400" b="0">
              <a:solidFill>
                <a:schemeClr val="tx1"/>
              </a:solidFill>
            </a:endParaRPr>
          </a:p>
        </p:txBody>
      </p:sp>
      <p:pic>
        <p:nvPicPr>
          <p:cNvPr id="188419" name="Picture 4">
            <a:extLst>
              <a:ext uri="{FF2B5EF4-FFF2-40B4-BE49-F238E27FC236}">
                <a16:creationId xmlns:a16="http://schemas.microsoft.com/office/drawing/2014/main" id="{3D193554-4217-4AD7-BDAF-52024DC39A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288"/>
            <a:ext cx="7019925" cy="1457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8420" name="Picture 9" descr="econ150101ca.gif">
            <a:extLst>
              <a:ext uri="{FF2B5EF4-FFF2-40B4-BE49-F238E27FC236}">
                <a16:creationId xmlns:a16="http://schemas.microsoft.com/office/drawing/2014/main" id="{26FFBBF8-5CE4-4E68-8575-F6FC9CDA230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econ150101cb.gif">
            <a:extLst>
              <a:ext uri="{FF2B5EF4-FFF2-40B4-BE49-F238E27FC236}">
                <a16:creationId xmlns:a16="http://schemas.microsoft.com/office/drawing/2014/main" id="{563FEBF5-9E72-49D4-91D7-7B72CCE3B9B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704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10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01C04958-57AC-484B-8FBA-A0DE81A843C5}"/>
              </a:ext>
            </a:extLst>
          </p:cNvPr>
          <p:cNvSpPr>
            <a:spLocks noChangeArrowheads="1"/>
          </p:cNvSpPr>
          <p:nvPr/>
        </p:nvSpPr>
        <p:spPr bwMode="auto">
          <a:xfrm>
            <a:off x="457200" y="1600200"/>
            <a:ext cx="4465638"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ts val="1400"/>
              </a:spcBef>
              <a:buClrTx/>
              <a:buFontTx/>
              <a:buNone/>
            </a:pPr>
            <a:r>
              <a:rPr lang="en-AU" altLang="en-US" sz="2000" b="0">
                <a:solidFill>
                  <a:schemeClr val="tx1"/>
                </a:solidFill>
              </a:rPr>
              <a:t>Figure 4 illustrates the economic loss incurred by a traditional record store facing competition from online retailers.</a:t>
            </a:r>
          </a:p>
          <a:p>
            <a:pPr eaLnBrk="1" hangingPunct="1">
              <a:spcBef>
                <a:spcPts val="1400"/>
              </a:spcBef>
              <a:buClrTx/>
              <a:buFontTx/>
              <a:buNone/>
            </a:pPr>
            <a:r>
              <a:rPr lang="en-AU" altLang="en-US" sz="2000" b="0">
                <a:solidFill>
                  <a:schemeClr val="tx1"/>
                </a:solidFill>
              </a:rPr>
              <a:t>With a loss exceeding </a:t>
            </a:r>
            <a:r>
              <a:rPr lang="en-AU" altLang="en-US" sz="2000" b="0" i="1">
                <a:solidFill>
                  <a:schemeClr val="tx1"/>
                </a:solidFill>
              </a:rPr>
              <a:t>TFC</a:t>
            </a:r>
            <a:r>
              <a:rPr lang="en-AU" altLang="en-US" sz="2000" b="0">
                <a:solidFill>
                  <a:schemeClr val="tx1"/>
                </a:solidFill>
              </a:rPr>
              <a:t>, the traditional record store exits.</a:t>
            </a:r>
          </a:p>
          <a:p>
            <a:pPr eaLnBrk="1" hangingPunct="1">
              <a:spcBef>
                <a:spcPts val="1400"/>
              </a:spcBef>
              <a:buClrTx/>
              <a:buFontTx/>
              <a:buNone/>
            </a:pPr>
            <a:r>
              <a:rPr lang="en-AU" altLang="en-US" sz="2000" b="0">
                <a:solidFill>
                  <a:schemeClr val="tx1"/>
                </a:solidFill>
              </a:rPr>
              <a:t>That’s where the record stores have gone. </a:t>
            </a:r>
          </a:p>
          <a:p>
            <a:pPr eaLnBrk="1" hangingPunct="1">
              <a:spcBef>
                <a:spcPts val="1400"/>
              </a:spcBef>
              <a:buClrTx/>
              <a:buFontTx/>
              <a:buNone/>
            </a:pPr>
            <a:r>
              <a:rPr lang="en-AU" altLang="en-US" sz="2000" b="0">
                <a:solidFill>
                  <a:schemeClr val="tx1"/>
                </a:solidFill>
              </a:rPr>
              <a:t>They’ve exited to avoid the losses created by online competition.</a:t>
            </a:r>
            <a:endParaRPr lang="en-US" altLang="en-US" sz="2000" b="0">
              <a:solidFill>
                <a:schemeClr val="tx1"/>
              </a:solidFill>
            </a:endParaRPr>
          </a:p>
        </p:txBody>
      </p:sp>
      <p:pic>
        <p:nvPicPr>
          <p:cNvPr id="189443" name="Picture 4">
            <a:extLst>
              <a:ext uri="{FF2B5EF4-FFF2-40B4-BE49-F238E27FC236}">
                <a16:creationId xmlns:a16="http://schemas.microsoft.com/office/drawing/2014/main" id="{35EFF786-8FA5-40B8-A96B-CF00987C6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019925"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9444" name="Picture 11" descr="econ150101da.gif">
            <a:extLst>
              <a:ext uri="{FF2B5EF4-FFF2-40B4-BE49-F238E27FC236}">
                <a16:creationId xmlns:a16="http://schemas.microsoft.com/office/drawing/2014/main" id="{8D3AD62A-B6D8-4D59-87E4-C08A99A2393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28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econ150101db.gif">
            <a:extLst>
              <a:ext uri="{FF2B5EF4-FFF2-40B4-BE49-F238E27FC236}">
                <a16:creationId xmlns:a16="http://schemas.microsoft.com/office/drawing/2014/main" id="{752F8709-6D2F-4C42-B305-343A97AC703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9228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econ150101dc.gif">
            <a:extLst>
              <a:ext uri="{FF2B5EF4-FFF2-40B4-BE49-F238E27FC236}">
                <a16:creationId xmlns:a16="http://schemas.microsoft.com/office/drawing/2014/main" id="{8FEB945D-E309-4303-8467-C7DB9F2DB53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922838" y="1800225"/>
            <a:ext cx="3916362" cy="439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left)">
                                      <p:cBhvr>
                                        <p:cTn id="12" dur="1000"/>
                                        <p:tgtEl>
                                          <p:spTgt spid="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wipe(left)">
                                      <p:cBhvr>
                                        <p:cTn id="22" dur="500"/>
                                        <p:tgtEl>
                                          <p:spTgt spid="4">
                                            <p:txEl>
                                              <p:pRg st="1" end="1"/>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wipe(left)">
                                      <p:cBhvr>
                                        <p:cTn id="27" dur="500"/>
                                        <p:tgtEl>
                                          <p:spTgt spid="4">
                                            <p:txEl>
                                              <p:pRg st="2" end="2"/>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wipe(left)">
                                      <p:cBhvr>
                                        <p:cTn id="3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1038</TotalTime>
  <Words>5888</Words>
  <Application>Microsoft Office PowerPoint</Application>
  <PresentationFormat>On-screen Show (4:3)</PresentationFormat>
  <Paragraphs>400</Paragraphs>
  <Slides>91</Slides>
  <Notes>86</Notes>
  <HiddenSlides>13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91</vt:i4>
      </vt:variant>
    </vt:vector>
  </HeadingPairs>
  <TitlesOfParts>
    <vt:vector size="100" baseType="lpstr">
      <vt:lpstr>Arial</vt:lpstr>
      <vt:lpstr>Charcoal</vt:lpstr>
      <vt:lpstr>Myriad Pro</vt:lpstr>
      <vt:lpstr>Palatino-Roman</vt:lpstr>
      <vt:lpstr>Tahoma</vt:lpstr>
      <vt:lpstr>Times New Roman</vt:lpstr>
      <vt:lpstr>Verdana</vt:lpstr>
      <vt:lpstr>Webdings</vt:lpstr>
      <vt:lpstr>20140311PresentationUWTSDTemplate</vt:lpstr>
      <vt:lpstr>PowerPoint Presentation</vt:lpstr>
      <vt:lpstr>PowerPoint Presentation</vt:lpstr>
      <vt:lpstr>PowerPoint Presentation</vt:lpstr>
      <vt:lpstr>PowerPoint Presentation</vt:lpstr>
      <vt:lpstr>15.1  A FIRM’S PROFIT-MAXIMIZING CHOICES</vt:lpstr>
      <vt:lpstr>15.1  A FIRM’S PROFIT-MAXIMIZING CHOICES</vt:lpstr>
      <vt:lpstr>15.1  A FIRM’S PROFIT-MAXIMIZING CHOICES</vt:lpstr>
      <vt:lpstr>PowerPoint Presentation</vt:lpstr>
      <vt:lpstr>15.1  A FIRM’S PROFIT-MAXIMIZING CHOICES</vt:lpstr>
      <vt:lpstr>15.1  A FIRM’S PROFIT-MAXIMIZING CHOICES</vt:lpstr>
      <vt:lpstr>15.1  A FIRM’S PROFIT-MAXIMIZING CHOICES</vt:lpstr>
      <vt:lpstr>15.1  A FIRM’S PROFIT-MAXIMIZING CHOICES</vt:lpstr>
      <vt:lpstr>15.1  A FIRM’S PROFIT-MAXIMIZING CHOICES</vt:lpstr>
      <vt:lpstr>15.1  A FIRM’S PROFIT-MAXIMIZING CHOICES</vt:lpstr>
      <vt:lpstr>PowerPoint Presentation</vt:lpstr>
      <vt:lpstr>15.1  A FIRM’S PROFIT-MAXIMIZING CHOICES</vt:lpstr>
      <vt:lpstr>15.1  A FIRM’S PROFIT-MAXIMIZING CHOICES</vt:lpstr>
      <vt:lpstr>15.1  A FIRM’S PROFIT-MAXIMIZING CHOICES</vt:lpstr>
      <vt:lpstr>15.1  A FIRM’S PROFIT-MAXIMIZING CHOICES</vt:lpstr>
      <vt:lpstr>PowerPoint Presentation</vt:lpstr>
      <vt:lpstr>15.1  A FIRM’S PROFIT-MAXIMIZING CHOICES</vt:lpstr>
      <vt:lpstr>15.1  A FIRM’S PROFIT-MAXIMIZING CHOICES</vt:lpstr>
      <vt:lpstr>15.1  A FIRM’S PROFIT-MAXIMIZING CHOICES</vt:lpstr>
      <vt:lpstr>15.1  A FIRM’S PROFIT-MAXIMIZING CHOICES</vt:lpstr>
      <vt:lpstr>15.1  A FIRM’S PROFIT-MAXIMIZING CHOICES</vt:lpstr>
      <vt:lpstr>15.1  A FIRM’S PROFIT-MAXIMIZING CHOICES</vt:lpstr>
      <vt:lpstr>15.1  A FIRM’S PROFIT-MAXIMIZING CHOICES</vt:lpstr>
      <vt:lpstr>15.1  A FIRM’S PROFIT-MAXIMIZING CHOICES</vt:lpstr>
      <vt:lpstr>15.1  A FIRM’S PROFIT-MAXIMIZING CHOICES</vt:lpstr>
      <vt:lpstr>PowerPoint Presentation</vt:lpstr>
      <vt:lpstr>15.1  A FIRM’S PROFIT-MAXIMIZING CHOICES</vt:lpstr>
      <vt:lpstr>15.1  A FIRM’S PROFIT-MAXIMIZING CHOICES</vt:lpstr>
      <vt:lpstr>15.1  A FIRM’S PROFIT-MAXIMIZING CHOICES</vt:lpstr>
      <vt:lpstr>15.1  FIRM’S … CHOICES</vt:lpstr>
      <vt:lpstr>PowerPoint Presentation</vt:lpstr>
      <vt:lpstr>15.1  FIRM’S … CHOICES</vt:lpstr>
      <vt:lpstr>15.1  FIRM’S … CHOICES</vt:lpstr>
      <vt:lpstr>15.1  FIRM’S … CHOICES</vt:lpstr>
      <vt:lpstr>15.2  OUTPUT, PRICE, PROFIT IN THE SHORT RUN</vt:lpstr>
      <vt:lpstr>15.2  OUTPUT, PRICE, PROFIT IN THE SHORT RUN</vt:lpstr>
      <vt:lpstr>PowerPoint Presentation</vt:lpstr>
      <vt:lpstr>15.2  OUTPUT, PRICE, PROFIT IN THE SHORT RUN</vt:lpstr>
      <vt:lpstr>15.2  OUTPUT, PRICE, PROFIT IN THE SHORT RUN</vt:lpstr>
      <vt:lpstr>15.2  OUTPUT, PRICE, PROFIT IN THE SHORT RUN</vt:lpstr>
      <vt:lpstr>15.2  OUTPUT, PRICE, PROFIT IN THE SHORT RUN</vt:lpstr>
      <vt:lpstr>PowerPoint Presentation</vt:lpstr>
      <vt:lpstr>15.2  OUTPUT, PRICE, PROFIT IN THE SHORT RUN</vt:lpstr>
      <vt:lpstr>15.2  OUTPUT, PRICE, PROFIT IN THE SHORT RUN</vt:lpstr>
      <vt:lpstr>15.2  OUTPUT, PRICE, PROFIT IN THE SHORT RUN</vt:lpstr>
      <vt:lpstr>15.2  OUTPUT, PRICE, PROFIT IN THE SHORT RUN</vt:lpstr>
      <vt:lpstr>PowerPoint Presentation</vt:lpstr>
      <vt:lpstr>15.2  OUTPUT, PRICE, PROFIT IN THE SHORT RUN</vt:lpstr>
      <vt:lpstr>15.2  OUTPUT, PRICE, PROFIT IN THE SHORT RUN</vt:lpstr>
      <vt:lpstr>15.2  OUTPUT, PRICE, PROFIT IN THE SHORT RUN</vt:lpstr>
      <vt:lpstr>15.2  OUTPUT, PRICE, PROFIT IN THE SHORT RUN</vt:lpstr>
      <vt:lpstr>PowerPoint Presentation</vt:lpstr>
      <vt:lpstr>15.2  OUTPUT, PRICE, PROFIT IN THE SHORT RUN</vt:lpstr>
      <vt:lpstr>15.2  OUTPUT, PRICE, PROFIT IN THE SHORT RUN</vt:lpstr>
      <vt:lpstr>15.3  OUTPUT, PRICE, PROFIT IN THE LONG RUN</vt:lpstr>
      <vt:lpstr>15.3  OUTPUT, PRICE, PROFIT IN THE LONG RUN</vt:lpstr>
      <vt:lpstr>PowerPoint Presentation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PowerPoint Presentation</vt:lpstr>
      <vt:lpstr>15.3  OUTPUT, PRICE, PROFIT IN THE LONG RUN</vt:lpstr>
      <vt:lpstr>15.3  OUTPUT, PRICE, PROFIT IN THE LONG RUN</vt:lpstr>
      <vt:lpstr>15.3  OUTPUT, PRICE, PROFIT IN THE LONG RUN</vt:lpstr>
      <vt:lpstr>PowerPoint Presentation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15.3  OUTPUT, PRICE, PROFIT IN THE LONG RUN</vt:lpstr>
      <vt:lpstr>PowerPoint Presentation</vt:lpstr>
      <vt:lpstr>15.3  OUTPUT, PRICE, PROFIT IN THE LONG RUN</vt:lpstr>
      <vt:lpstr>15.3  OUTPUT, PRICE, PROFIT IN THE LONG RUN</vt:lpstr>
      <vt:lpstr>15.3  OUTPUT, PRICE, PROFIT IN THE LONG RUN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80</cp:revision>
  <cp:lastPrinted>2018-07-09T15:27:01Z</cp:lastPrinted>
  <dcterms:created xsi:type="dcterms:W3CDTF">2002-10-07T19:43:58Z</dcterms:created>
  <dcterms:modified xsi:type="dcterms:W3CDTF">2020-06-04T10:21:23Z</dcterms:modified>
</cp:coreProperties>
</file>