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2" r:id="rId3"/>
    <p:sldId id="270" r:id="rId4"/>
    <p:sldId id="273" r:id="rId5"/>
    <p:sldId id="278" r:id="rId6"/>
    <p:sldId id="279" r:id="rId7"/>
    <p:sldId id="280" r:id="rId8"/>
    <p:sldId id="277" r:id="rId9"/>
    <p:sldId id="274" r:id="rId10"/>
    <p:sldId id="275" r:id="rId11"/>
    <p:sldId id="282" r:id="rId12"/>
    <p:sldId id="262" r:id="rId13"/>
    <p:sldId id="283" r:id="rId14"/>
    <p:sldId id="261" r:id="rId15"/>
    <p:sldId id="285" r:id="rId16"/>
    <p:sldId id="286" r:id="rId17"/>
    <p:sldId id="287" r:id="rId18"/>
    <p:sldId id="289" r:id="rId19"/>
    <p:sldId id="265" r:id="rId20"/>
    <p:sldId id="290" r:id="rId21"/>
    <p:sldId id="291" r:id="rId22"/>
    <p:sldId id="292" r:id="rId23"/>
    <p:sldId id="298" r:id="rId24"/>
    <p:sldId id="295" r:id="rId25"/>
    <p:sldId id="297" r:id="rId26"/>
    <p:sldId id="296" r:id="rId27"/>
    <p:sldId id="322" r:id="rId28"/>
    <p:sldId id="323" r:id="rId29"/>
    <p:sldId id="263" r:id="rId30"/>
    <p:sldId id="324" r:id="rId31"/>
    <p:sldId id="332" r:id="rId32"/>
    <p:sldId id="335" r:id="rId33"/>
    <p:sldId id="334" r:id="rId34"/>
    <p:sldId id="308" r:id="rId35"/>
    <p:sldId id="336" r:id="rId36"/>
    <p:sldId id="302" r:id="rId37"/>
    <p:sldId id="304" r:id="rId38"/>
    <p:sldId id="303" r:id="rId39"/>
    <p:sldId id="329" r:id="rId40"/>
    <p:sldId id="328" r:id="rId41"/>
    <p:sldId id="325" r:id="rId42"/>
    <p:sldId id="305" r:id="rId43"/>
    <p:sldId id="326" r:id="rId44"/>
    <p:sldId id="330" r:id="rId45"/>
    <p:sldId id="333" r:id="rId46"/>
    <p:sldId id="306" r:id="rId47"/>
    <p:sldId id="331" r:id="rId48"/>
    <p:sldId id="311" r:id="rId49"/>
    <p:sldId id="312" r:id="rId50"/>
    <p:sldId id="313" r:id="rId51"/>
    <p:sldId id="314" r:id="rId52"/>
    <p:sldId id="315" r:id="rId53"/>
    <p:sldId id="316" r:id="rId54"/>
    <p:sldId id="317" r:id="rId55"/>
    <p:sldId id="318" r:id="rId56"/>
    <p:sldId id="319" r:id="rId57"/>
    <p:sldId id="320" r:id="rId58"/>
    <p:sldId id="321" r:id="rId59"/>
    <p:sldId id="260" r:id="rId60"/>
    <p:sldId id="299" r:id="rId61"/>
    <p:sldId id="300" r:id="rId62"/>
    <p:sldId id="301" r:id="rId63"/>
    <p:sldId id="271" r:id="rId6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7" autoAdjust="0"/>
    <p:restoredTop sz="94737" autoAdjust="0"/>
  </p:normalViewPr>
  <p:slideViewPr>
    <p:cSldViewPr>
      <p:cViewPr varScale="1">
        <p:scale>
          <a:sx n="68" d="100"/>
          <a:sy n="68" d="100"/>
        </p:scale>
        <p:origin x="-474" y="-102"/>
      </p:cViewPr>
      <p:guideLst>
        <p:guide orient="horz" pos="2160"/>
        <p:guide pos="2880"/>
      </p:guideLst>
    </p:cSldViewPr>
  </p:slideViewPr>
  <p:notesTextViewPr>
    <p:cViewPr>
      <p:scale>
        <a:sx n="1" d="1"/>
        <a:sy n="1" d="1"/>
      </p:scale>
      <p:origin x="0" y="0"/>
    </p:cViewPr>
  </p:notesTextViewPr>
  <p:sorterViewPr>
    <p:cViewPr>
      <p:scale>
        <a:sx n="100" d="100"/>
        <a:sy n="100" d="100"/>
      </p:scale>
      <p:origin x="0" y="136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17" name="Footer Placeholder 16"/>
          <p:cNvSpPr>
            <a:spLocks noGrp="1"/>
          </p:cNvSpPr>
          <p:nvPr>
            <p:ph type="ftr" sz="quarter" idx="11"/>
          </p:nvPr>
        </p:nvSpPr>
        <p:spPr/>
        <p:txBody>
          <a:bodyPr/>
          <a:lstStyle>
            <a:extLst/>
          </a:lstStyle>
          <a:p>
            <a:endParaRPr lang="en-GB"/>
          </a:p>
        </p:txBody>
      </p:sp>
      <p:sp>
        <p:nvSpPr>
          <p:cNvPr id="29" name="Slide Number Placeholder 28"/>
          <p:cNvSpPr>
            <a:spLocks noGrp="1"/>
          </p:cNvSpPr>
          <p:nvPr>
            <p:ph type="sldNum" sz="quarter" idx="12"/>
          </p:nvPr>
        </p:nvSpPr>
        <p:spPr/>
        <p:txBody>
          <a:bodyPr/>
          <a:lstStyle>
            <a:extLst/>
          </a:lstStyle>
          <a:p>
            <a:fld id="{59E9B022-A930-4190-8648-AD76F440ACEF}" type="slidenum">
              <a:rPr lang="en-GB" smtClean="0"/>
              <a:pPr/>
              <a:t>‹#›</a:t>
            </a:fld>
            <a:endParaRPr lang="en-GB"/>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9E9B022-A930-4190-8648-AD76F440ACEF}" type="slidenum">
              <a:rPr lang="en-GB" smtClean="0"/>
              <a:pPr/>
              <a:t>‹#›</a:t>
            </a:fld>
            <a:endParaRPr lang="en-GB"/>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9E9B022-A930-4190-8648-AD76F440ACEF}" type="slidenum">
              <a:rPr lang="en-GB" smtClean="0"/>
              <a:pPr/>
              <a:t>‹#›</a:t>
            </a:fld>
            <a:endParaRPr lang="en-GB"/>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smtClean="0"/>
              <a:t>Click to edit Master title style</a:t>
            </a:r>
            <a:endParaRPr kumimoji="0" lang="en-US"/>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9E9B022-A930-4190-8648-AD76F440ACEF}" type="slidenum">
              <a:rPr lang="en-GB" smtClean="0"/>
              <a:pPr/>
              <a:t>‹#›</a:t>
            </a:fld>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59E9B022-A930-4190-8648-AD76F440ACEF}" type="slidenum">
              <a:rPr lang="en-GB" smtClean="0"/>
              <a:pPr/>
              <a:t>‹#›</a:t>
            </a:fld>
            <a:endParaRPr lang="en-GB"/>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9E9B022-A930-4190-8648-AD76F440ACEF}" type="slidenum">
              <a:rPr lang="en-GB" smtClean="0"/>
              <a:pPr/>
              <a:t>‹#›</a:t>
            </a:fld>
            <a:endParaRPr lang="en-GB"/>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9E9B022-A930-4190-8648-AD76F440ACEF}" type="slidenum">
              <a:rPr lang="en-GB" smtClean="0"/>
              <a:pPr/>
              <a:t>‹#›</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9E9B022-A930-4190-8648-AD76F440ACEF}" type="slidenum">
              <a:rPr lang="en-GB" smtClean="0"/>
              <a:pPr/>
              <a:t>‹#›</a:t>
            </a:fld>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smtClean="0"/>
              <a:t>Click icon to add picture</a:t>
            </a:r>
            <a:endParaRPr kumimoji="0" lang="en-US"/>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extLst/>
          </a:lstStyle>
          <a:p>
            <a:fld id="{D86B9261-98C0-4DD5-A731-F2308E1C173C}" type="datetimeFigureOut">
              <a:rPr lang="en-GB" smtClean="0"/>
              <a:pPr/>
              <a:t>13/11/2014</a:t>
            </a:fld>
            <a:endParaRPr lang="en-GB"/>
          </a:p>
        </p:txBody>
      </p:sp>
      <p:sp>
        <p:nvSpPr>
          <p:cNvPr id="6" name="Footer Placeholder 5"/>
          <p:cNvSpPr>
            <a:spLocks noGrp="1"/>
          </p:cNvSpPr>
          <p:nvPr>
            <p:ph type="ftr" sz="quarter" idx="11"/>
          </p:nvPr>
        </p:nvSpPr>
        <p:spPr>
          <a:xfrm>
            <a:off x="914400" y="55499"/>
            <a:ext cx="5562600" cy="365125"/>
          </a:xfrm>
        </p:spPr>
        <p:txBody>
          <a:bodyPr/>
          <a:lstStyle>
            <a:extLst/>
          </a:lstStyle>
          <a:p>
            <a:endParaRPr lang="en-GB"/>
          </a:p>
        </p:txBody>
      </p:sp>
      <p:sp>
        <p:nvSpPr>
          <p:cNvPr id="7" name="Slide Number Placeholder 6"/>
          <p:cNvSpPr>
            <a:spLocks noGrp="1"/>
          </p:cNvSpPr>
          <p:nvPr>
            <p:ph type="sldNum" sz="quarter" idx="12"/>
          </p:nvPr>
        </p:nvSpPr>
        <p:spPr>
          <a:xfrm>
            <a:off x="8610600" y="55499"/>
            <a:ext cx="457200" cy="365125"/>
          </a:xfrm>
        </p:spPr>
        <p:txBody>
          <a:bodyPr/>
          <a:lstStyle>
            <a:extLst/>
          </a:lstStyle>
          <a:p>
            <a:fld id="{59E9B022-A930-4190-8648-AD76F440ACEF}" type="slidenum">
              <a:rPr lang="en-GB" smtClean="0"/>
              <a:pPr/>
              <a:t>‹#›</a:t>
            </a:fld>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9E9B022-A930-4190-8648-AD76F440ACEF}" type="slidenum">
              <a:rPr lang="en-GB" smtClean="0"/>
              <a:pPr/>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5867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B9261-98C0-4DD5-A731-F2308E1C173C}" type="datetimeFigureOut">
              <a:rPr lang="en-GB" smtClean="0"/>
              <a:pPr/>
              <a:t>13/11/2014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9E9B022-A930-4190-8648-AD76F440ACEF}" type="slidenum">
              <a:rPr lang="en-GB" smtClean="0"/>
              <a:pPr/>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D86B9261-98C0-4DD5-A731-F2308E1C173C}" type="datetimeFigureOut">
              <a:rPr lang="en-GB" smtClean="0"/>
              <a:pPr/>
              <a:t>13/11/2014</a:t>
            </a:fld>
            <a:endParaRPr lang="en-GB"/>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en-GB"/>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59E9B022-A930-4190-8648-AD76F440ACEF}"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randomBar dir="vert"/>
  </p:transition>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ttalus.org/bc2/year133.htm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 Id="rId4" Type="http://schemas.microsoft.com/office/2007/relationships/hdphoto" Target="../media/hdphoto3.wdp"/></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24.png"/></Relationships>
</file>

<file path=ppt/slides/_rels/slide5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err="1" smtClean="0"/>
              <a:t>ThE</a:t>
            </a:r>
            <a:r>
              <a:rPr lang="en-GB" sz="5400" dirty="0" smtClean="0"/>
              <a:t> GRACCHI</a:t>
            </a:r>
            <a:endParaRPr lang="en-GB" sz="5400" dirty="0"/>
          </a:p>
        </p:txBody>
      </p:sp>
      <p:sp>
        <p:nvSpPr>
          <p:cNvPr id="3" name="Subtitle 2"/>
          <p:cNvSpPr>
            <a:spLocks noGrp="1"/>
          </p:cNvSpPr>
          <p:nvPr>
            <p:ph type="subTitle" idx="1"/>
          </p:nvPr>
        </p:nvSpPr>
        <p:spPr/>
        <p:txBody>
          <a:bodyPr/>
          <a:lstStyle/>
          <a:p>
            <a:r>
              <a:rPr lang="en-GB" dirty="0" smtClean="0"/>
              <a:t>The End of the Consensus</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118593"/>
            <a:ext cx="6858000"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25377409"/>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118593"/>
            <a:ext cx="6858000"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le 1"/>
          <p:cNvSpPr>
            <a:spLocks noGrp="1"/>
          </p:cNvSpPr>
          <p:nvPr>
            <p:ph type="title"/>
          </p:nvPr>
        </p:nvSpPr>
        <p:spPr>
          <a:xfrm>
            <a:off x="914400" y="512064"/>
            <a:ext cx="7772400" cy="914400"/>
          </a:xfrm>
        </p:spPr>
        <p:txBody>
          <a:bodyPr/>
          <a:lstStyle/>
          <a:p>
            <a:r>
              <a:rPr lang="en-GB" dirty="0"/>
              <a:t>The Gracchi</a:t>
            </a:r>
          </a:p>
        </p:txBody>
      </p:sp>
      <p:sp>
        <p:nvSpPr>
          <p:cNvPr id="6" name="Content Placeholder 2"/>
          <p:cNvSpPr>
            <a:spLocks noGrp="1"/>
          </p:cNvSpPr>
          <p:nvPr>
            <p:ph idx="1"/>
          </p:nvPr>
        </p:nvSpPr>
        <p:spPr>
          <a:xfrm>
            <a:off x="827584" y="3861048"/>
            <a:ext cx="8316416" cy="2807967"/>
          </a:xfrm>
        </p:spPr>
        <p:txBody>
          <a:bodyPr>
            <a:normAutofit/>
          </a:bodyPr>
          <a:lstStyle/>
          <a:p>
            <a:r>
              <a:rPr lang="en-GB" dirty="0" smtClean="0"/>
              <a:t>Tiberius </a:t>
            </a:r>
            <a:r>
              <a:rPr lang="en-GB" dirty="0" err="1" smtClean="0"/>
              <a:t>Sempronius</a:t>
            </a:r>
            <a:r>
              <a:rPr lang="en-GB" dirty="0" smtClean="0"/>
              <a:t> Gracchus</a:t>
            </a:r>
          </a:p>
          <a:p>
            <a:pPr lvl="1"/>
            <a:r>
              <a:rPr lang="en-GB" dirty="0" smtClean="0"/>
              <a:t>133 B.C. – tribune of the plebs</a:t>
            </a:r>
          </a:p>
          <a:p>
            <a:r>
              <a:rPr lang="en-GB" dirty="0" smtClean="0"/>
              <a:t>Gaius </a:t>
            </a:r>
            <a:r>
              <a:rPr lang="en-GB" dirty="0" err="1" smtClean="0"/>
              <a:t>Sempronius</a:t>
            </a:r>
            <a:r>
              <a:rPr lang="en-GB" dirty="0" smtClean="0"/>
              <a:t> Gracchus (154 – 121 BC)</a:t>
            </a:r>
          </a:p>
          <a:p>
            <a:pPr lvl="1"/>
            <a:r>
              <a:rPr lang="en-GB" dirty="0" smtClean="0"/>
              <a:t>123-122 B.C. – tribune of the plebs</a:t>
            </a:r>
          </a:p>
          <a:p>
            <a:r>
              <a:rPr lang="en-GB" dirty="0" smtClean="0">
                <a:sym typeface="Wingdings" panose="05000000000000000000" pitchFamily="2" charset="2"/>
              </a:rPr>
              <a:t>Reform </a:t>
            </a:r>
            <a:r>
              <a:rPr lang="en-GB" b="1" dirty="0" smtClean="0">
                <a:sym typeface="Wingdings" panose="05000000000000000000" pitchFamily="2" charset="2"/>
              </a:rPr>
              <a:t>Agrarian Reform Programme</a:t>
            </a:r>
            <a:endParaRPr lang="en-GB" b="1" dirty="0" smtClean="0"/>
          </a:p>
        </p:txBody>
      </p:sp>
      <p:sp>
        <p:nvSpPr>
          <p:cNvPr id="7" name="TextBox 6"/>
          <p:cNvSpPr txBox="1"/>
          <p:nvPr/>
        </p:nvSpPr>
        <p:spPr>
          <a:xfrm>
            <a:off x="1547664" y="3717032"/>
            <a:ext cx="6048672" cy="369332"/>
          </a:xfrm>
          <a:prstGeom prst="rect">
            <a:avLst/>
          </a:prstGeom>
          <a:noFill/>
        </p:spPr>
        <p:txBody>
          <a:bodyPr wrap="square" rtlCol="0">
            <a:spAutoFit/>
          </a:bodyPr>
          <a:lstStyle/>
          <a:p>
            <a:r>
              <a:rPr lang="en-GB" dirty="0" smtClean="0">
                <a:solidFill>
                  <a:schemeClr val="accent4">
                    <a:lumMod val="20000"/>
                    <a:lumOff val="80000"/>
                  </a:schemeClr>
                </a:solidFill>
              </a:rPr>
              <a:t>praenomen  - </a:t>
            </a:r>
            <a:r>
              <a:rPr lang="en-GB" dirty="0" err="1" smtClean="0">
                <a:solidFill>
                  <a:schemeClr val="accent4">
                    <a:lumMod val="20000"/>
                    <a:lumOff val="80000"/>
                  </a:schemeClr>
                </a:solidFill>
              </a:rPr>
              <a:t>gentiliicum</a:t>
            </a:r>
            <a:r>
              <a:rPr lang="en-GB" dirty="0">
                <a:solidFill>
                  <a:schemeClr val="accent4">
                    <a:lumMod val="20000"/>
                    <a:lumOff val="80000"/>
                  </a:schemeClr>
                </a:solidFill>
              </a:rPr>
              <a:t> </a:t>
            </a:r>
            <a:r>
              <a:rPr lang="en-GB" dirty="0" smtClean="0">
                <a:solidFill>
                  <a:schemeClr val="accent4">
                    <a:lumMod val="20000"/>
                    <a:lumOff val="80000"/>
                  </a:schemeClr>
                </a:solidFill>
              </a:rPr>
              <a:t>(</a:t>
            </a:r>
            <a:r>
              <a:rPr lang="en-GB" dirty="0" smtClean="0">
                <a:solidFill>
                  <a:schemeClr val="accent4">
                    <a:lumMod val="20000"/>
                    <a:lumOff val="80000"/>
                  </a:schemeClr>
                </a:solidFill>
                <a:sym typeface="Wingdings" panose="05000000000000000000" pitchFamily="2" charset="2"/>
              </a:rPr>
              <a:t>gens)   -  cognomen</a:t>
            </a:r>
            <a:endParaRPr lang="en-GB" dirty="0">
              <a:solidFill>
                <a:schemeClr val="accent4">
                  <a:lumMod val="20000"/>
                  <a:lumOff val="80000"/>
                </a:schemeClr>
              </a:solidFill>
            </a:endParaRPr>
          </a:p>
        </p:txBody>
      </p:sp>
    </p:spTree>
    <p:extLst>
      <p:ext uri="{BB962C8B-B14F-4D97-AF65-F5344CB8AC3E}">
        <p14:creationId xmlns:p14="http://schemas.microsoft.com/office/powerpoint/2010/main" val="3375556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1.lemde.fr/image/2013/04/15/534x0/3160197_3_27e0_la-mort-de-tiberius-gracchus_ad191d0dc65aece658920561289dec56.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420" r="2731"/>
          <a:stretch/>
        </p:blipFill>
        <p:spPr bwMode="auto">
          <a:xfrm>
            <a:off x="703385" y="53385"/>
            <a:ext cx="6471138" cy="34476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a:t>The Gracchi</a:t>
            </a:r>
          </a:p>
        </p:txBody>
      </p:sp>
      <p:sp>
        <p:nvSpPr>
          <p:cNvPr id="3" name="Content Placeholder 2"/>
          <p:cNvSpPr>
            <a:spLocks noGrp="1"/>
          </p:cNvSpPr>
          <p:nvPr>
            <p:ph idx="1"/>
          </p:nvPr>
        </p:nvSpPr>
        <p:spPr>
          <a:xfrm>
            <a:off x="827584" y="3861048"/>
            <a:ext cx="8316416" cy="2807967"/>
          </a:xfrm>
        </p:spPr>
        <p:txBody>
          <a:bodyPr>
            <a:normAutofit/>
          </a:bodyPr>
          <a:lstStyle/>
          <a:p>
            <a:r>
              <a:rPr lang="en-GB" dirty="0" smtClean="0"/>
              <a:t>Tiberius </a:t>
            </a:r>
            <a:r>
              <a:rPr lang="en-GB" dirty="0" err="1" smtClean="0"/>
              <a:t>Sempronius</a:t>
            </a:r>
            <a:r>
              <a:rPr lang="en-GB" dirty="0" smtClean="0"/>
              <a:t> Gracchus</a:t>
            </a:r>
          </a:p>
          <a:p>
            <a:pPr lvl="1"/>
            <a:r>
              <a:rPr lang="en-GB" sz="2000" dirty="0" smtClean="0"/>
              <a:t>subsequently beaten to death together with 300 supporters</a:t>
            </a:r>
            <a:br>
              <a:rPr lang="en-GB" sz="2000" dirty="0" smtClean="0"/>
            </a:br>
            <a:endParaRPr lang="en-GB" sz="600" dirty="0" smtClean="0"/>
          </a:p>
          <a:p>
            <a:r>
              <a:rPr lang="en-GB" dirty="0" smtClean="0"/>
              <a:t>Gaius </a:t>
            </a:r>
            <a:r>
              <a:rPr lang="en-GB" dirty="0" err="1" smtClean="0"/>
              <a:t>Sempronius</a:t>
            </a:r>
            <a:r>
              <a:rPr lang="en-GB" dirty="0" smtClean="0"/>
              <a:t> Gracchus (154 – 121 BC)</a:t>
            </a:r>
          </a:p>
          <a:p>
            <a:pPr lvl="1"/>
            <a:r>
              <a:rPr lang="en-GB" sz="2000" dirty="0" smtClean="0"/>
              <a:t>forced into suicide 121 B.C.</a:t>
            </a:r>
          </a:p>
        </p:txBody>
      </p:sp>
    </p:spTree>
    <p:extLst>
      <p:ext uri="{BB962C8B-B14F-4D97-AF65-F5344CB8AC3E}">
        <p14:creationId xmlns:p14="http://schemas.microsoft.com/office/powerpoint/2010/main" val="2311841581"/>
      </p:ext>
    </p:extLst>
  </p:cSld>
  <p:clrMapOvr>
    <a:masterClrMapping/>
  </p:clrMapOvr>
  <p:transition spd="slow">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1.lemde.fr/image/2013/04/15/534x0/3160197_3_27e0_la-mort-de-tiberius-gracchus_ad191d0dc65aece658920561289dec56.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420" r="2731"/>
          <a:stretch/>
        </p:blipFill>
        <p:spPr bwMode="auto">
          <a:xfrm>
            <a:off x="703385" y="53385"/>
            <a:ext cx="6471138" cy="34476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smtClean="0"/>
              <a:t>The Gracchi</a:t>
            </a:r>
            <a:endParaRPr lang="en-GB" dirty="0"/>
          </a:p>
        </p:txBody>
      </p:sp>
      <p:sp>
        <p:nvSpPr>
          <p:cNvPr id="3" name="Content Placeholder 2"/>
          <p:cNvSpPr>
            <a:spLocks noGrp="1"/>
          </p:cNvSpPr>
          <p:nvPr>
            <p:ph idx="1"/>
          </p:nvPr>
        </p:nvSpPr>
        <p:spPr>
          <a:xfrm>
            <a:off x="611560" y="3501008"/>
            <a:ext cx="8424936" cy="3356992"/>
          </a:xfrm>
        </p:spPr>
        <p:txBody>
          <a:bodyPr>
            <a:normAutofit lnSpcReduction="10000"/>
          </a:bodyPr>
          <a:lstStyle/>
          <a:p>
            <a:r>
              <a:rPr lang="en-GB" dirty="0" smtClean="0"/>
              <a:t>What happened…?</a:t>
            </a:r>
          </a:p>
          <a:p>
            <a:r>
              <a:rPr lang="en-GB" dirty="0" smtClean="0"/>
              <a:t>Members of the elite opposed the reform programme</a:t>
            </a:r>
          </a:p>
          <a:p>
            <a:r>
              <a:rPr lang="en-GB" dirty="0" smtClean="0"/>
              <a:t>Moreover, they opposed the way how the Gracchi by-passed the Senate</a:t>
            </a:r>
          </a:p>
          <a:p>
            <a:pPr lvl="1"/>
            <a:r>
              <a:rPr lang="en-GB" dirty="0" smtClean="0"/>
              <a:t>(ab)using the power of the </a:t>
            </a:r>
            <a:r>
              <a:rPr lang="en-GB" i="1" dirty="0" err="1" smtClean="0"/>
              <a:t>tribunus</a:t>
            </a:r>
            <a:r>
              <a:rPr lang="en-GB" i="1" dirty="0" smtClean="0"/>
              <a:t> </a:t>
            </a:r>
            <a:r>
              <a:rPr lang="en-GB" i="1" dirty="0" err="1" smtClean="0"/>
              <a:t>plebis</a:t>
            </a:r>
            <a:r>
              <a:rPr lang="en-GB" dirty="0" smtClean="0"/>
              <a:t/>
            </a:r>
            <a:br>
              <a:rPr lang="en-GB" dirty="0" smtClean="0"/>
            </a:br>
            <a:r>
              <a:rPr lang="en-GB" dirty="0" smtClean="0"/>
              <a:t>to legislate</a:t>
            </a:r>
            <a:endParaRPr lang="en-GB" dirty="0"/>
          </a:p>
        </p:txBody>
      </p:sp>
    </p:spTree>
    <p:extLst>
      <p:ext uri="{BB962C8B-B14F-4D97-AF65-F5344CB8AC3E}">
        <p14:creationId xmlns:p14="http://schemas.microsoft.com/office/powerpoint/2010/main" val="14016598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nodeType="afterEffect">
                                  <p:stCondLst>
                                    <p:cond delay="250"/>
                                  </p:stCondLst>
                                  <p:childTnLst>
                                    <p:animEffect transition="out" filter="fade">
                                      <p:cBhvr>
                                        <p:cTn id="6" dur="1000"/>
                                        <p:tgtEl>
                                          <p:spTgt spid="4"/>
                                        </p:tgtEl>
                                      </p:cBhvr>
                                    </p:animEffect>
                                    <p:anim calcmode="lin" valueType="num">
                                      <p:cBhvr>
                                        <p:cTn id="7" dur="1000"/>
                                        <p:tgtEl>
                                          <p:spTgt spid="4"/>
                                        </p:tgtEl>
                                        <p:attrNameLst>
                                          <p:attrName>ppt_x</p:attrName>
                                        </p:attrNameLst>
                                      </p:cBhvr>
                                      <p:tavLst>
                                        <p:tav tm="0">
                                          <p:val>
                                            <p:strVal val="ppt_x"/>
                                          </p:val>
                                        </p:tav>
                                        <p:tav tm="100000">
                                          <p:val>
                                            <p:strVal val="ppt_x"/>
                                          </p:val>
                                        </p:tav>
                                      </p:tavLst>
                                    </p:anim>
                                    <p:anim calcmode="lin" valueType="num">
                                      <p:cBhvr>
                                        <p:cTn id="8" dur="1000"/>
                                        <p:tgtEl>
                                          <p:spTgt spid="4"/>
                                        </p:tgtEl>
                                        <p:attrNameLst>
                                          <p:attrName>ppt_y</p:attrName>
                                        </p:attrNameLst>
                                      </p:cBhvr>
                                      <p:tavLst>
                                        <p:tav tm="0">
                                          <p:val>
                                            <p:strVal val="ppt_y"/>
                                          </p:val>
                                        </p:tav>
                                        <p:tav tm="100000">
                                          <p:val>
                                            <p:strVal val="ppt_y+.1"/>
                                          </p:val>
                                        </p:tav>
                                      </p:tavLst>
                                    </p:anim>
                                    <p:set>
                                      <p:cBhvr>
                                        <p:cTn id="9"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914400" y="512064"/>
            <a:ext cx="7772400" cy="914400"/>
          </a:xfrm>
        </p:spPr>
        <p:txBody>
          <a:bodyPr/>
          <a:lstStyle/>
          <a:p>
            <a:r>
              <a:rPr lang="en-GB" dirty="0" smtClean="0"/>
              <a:t>The Gracchi</a:t>
            </a:r>
            <a:endParaRPr lang="en-GB" dirty="0"/>
          </a:p>
        </p:txBody>
      </p:sp>
      <p:pic>
        <p:nvPicPr>
          <p:cNvPr id="5122" name="Picture 2" descr="http://www.vroma.org/images/mcmanus_images/votingcoin.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4709" b="93946" l="5556" r="94889">
                        <a14:foregroundMark x1="5556" y1="40583" x2="5556" y2="40583"/>
                        <a14:foregroundMark x1="51778" y1="4709" x2="51778" y2="4709"/>
                        <a14:foregroundMark x1="95111" y1="45291" x2="95111" y2="45291"/>
                        <a14:foregroundMark x1="64000" y1="93946" x2="64000" y2="93946"/>
                      </a14:backgroundRemoval>
                    </a14:imgEffect>
                  </a14:imgLayer>
                </a14:imgProps>
              </a:ext>
              <a:ext uri="{28A0092B-C50C-407E-A947-70E740481C1C}">
                <a14:useLocalDpi xmlns:a14="http://schemas.microsoft.com/office/drawing/2010/main" val="0"/>
              </a:ext>
            </a:extLst>
          </a:blip>
          <a:srcRect/>
          <a:stretch>
            <a:fillRect/>
          </a:stretch>
        </p:blipFill>
        <p:spPr bwMode="auto">
          <a:xfrm>
            <a:off x="4644008" y="91485"/>
            <a:ext cx="4286250" cy="424815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611560" y="3501008"/>
            <a:ext cx="8424936" cy="3356992"/>
          </a:xfrm>
        </p:spPr>
        <p:txBody>
          <a:bodyPr>
            <a:normAutofit/>
          </a:bodyPr>
          <a:lstStyle/>
          <a:p>
            <a:r>
              <a:rPr lang="en-GB" b="1" dirty="0" err="1" smtClean="0"/>
              <a:t>Tribunus</a:t>
            </a:r>
            <a:r>
              <a:rPr lang="en-GB" b="1" dirty="0" smtClean="0"/>
              <a:t> </a:t>
            </a:r>
            <a:r>
              <a:rPr lang="en-GB" b="1" dirty="0" err="1" smtClean="0"/>
              <a:t>plebis</a:t>
            </a:r>
            <a:r>
              <a:rPr lang="en-GB" b="1" dirty="0" smtClean="0"/>
              <a:t/>
            </a:r>
            <a:br>
              <a:rPr lang="en-GB" b="1" dirty="0" smtClean="0"/>
            </a:br>
            <a:r>
              <a:rPr lang="en-GB" dirty="0" smtClean="0"/>
              <a:t>&amp; </a:t>
            </a:r>
            <a:r>
              <a:rPr lang="en-GB" b="1" dirty="0" err="1" smtClean="0"/>
              <a:t>concilium</a:t>
            </a:r>
            <a:r>
              <a:rPr lang="en-GB" b="1" dirty="0" smtClean="0"/>
              <a:t> </a:t>
            </a:r>
            <a:r>
              <a:rPr lang="en-GB" b="1" dirty="0" err="1" smtClean="0"/>
              <a:t>plebis</a:t>
            </a:r>
            <a:r>
              <a:rPr lang="en-GB" dirty="0" smtClean="0"/>
              <a:t> –</a:t>
            </a:r>
            <a:r>
              <a:rPr lang="en-GB" sz="2000" dirty="0" smtClean="0"/>
              <a:t/>
            </a:r>
            <a:br>
              <a:rPr lang="en-GB" sz="2000" dirty="0" smtClean="0"/>
            </a:br>
            <a:r>
              <a:rPr lang="en-GB" sz="2000" i="1" dirty="0" smtClean="0"/>
              <a:t>         </a:t>
            </a:r>
            <a:r>
              <a:rPr lang="en-GB" sz="1050" i="1" dirty="0" smtClean="0"/>
              <a:t>       </a:t>
            </a:r>
            <a:r>
              <a:rPr lang="en-GB" sz="1400" i="1" dirty="0" smtClean="0"/>
              <a:t>  </a:t>
            </a:r>
            <a:r>
              <a:rPr lang="en-GB" sz="2400" i="1" dirty="0" smtClean="0"/>
              <a:t>       the assembly of the plebs/plebeian council</a:t>
            </a:r>
          </a:p>
          <a:p>
            <a:pPr marL="68580" indent="0">
              <a:buNone/>
            </a:pPr>
            <a:r>
              <a:rPr lang="en-GB" sz="2400" dirty="0" smtClean="0">
                <a:sym typeface="Wingdings" panose="05000000000000000000" pitchFamily="2" charset="2"/>
              </a:rPr>
              <a:t>		 </a:t>
            </a:r>
            <a:r>
              <a:rPr lang="en-GB" b="1" dirty="0" smtClean="0"/>
              <a:t>plebiscite</a:t>
            </a:r>
            <a:r>
              <a:rPr lang="en-GB" dirty="0" smtClean="0"/>
              <a:t> (‘referendum’)</a:t>
            </a:r>
            <a:br>
              <a:rPr lang="en-GB" dirty="0" smtClean="0"/>
            </a:br>
            <a:r>
              <a:rPr lang="en-GB" dirty="0" smtClean="0"/>
              <a:t>              </a:t>
            </a:r>
            <a:r>
              <a:rPr lang="en-GB" sz="2400" dirty="0" smtClean="0"/>
              <a:t>	after </a:t>
            </a:r>
            <a:r>
              <a:rPr lang="en-GB" sz="2400" i="1" dirty="0"/>
              <a:t>Lex </a:t>
            </a:r>
            <a:r>
              <a:rPr lang="en-GB" sz="2400" i="1" dirty="0" err="1" smtClean="0"/>
              <a:t>Hortensia</a:t>
            </a:r>
            <a:r>
              <a:rPr lang="en-GB" sz="2400" dirty="0" smtClean="0"/>
              <a:t> (287 BC): </a:t>
            </a:r>
            <a:br>
              <a:rPr lang="en-GB" sz="2400" dirty="0" smtClean="0"/>
            </a:br>
            <a:r>
              <a:rPr lang="en-GB" sz="2400" dirty="0" smtClean="0"/>
              <a:t>		</a:t>
            </a:r>
            <a:r>
              <a:rPr lang="en-GB" sz="2400" i="1" dirty="0" err="1" smtClean="0"/>
              <a:t>plebiscita</a:t>
            </a:r>
            <a:r>
              <a:rPr lang="en-GB" sz="2400" dirty="0" smtClean="0"/>
              <a:t> are legally binding</a:t>
            </a:r>
          </a:p>
          <a:p>
            <a:pPr marL="68580" indent="0">
              <a:buNone/>
            </a:pPr>
            <a:endParaRPr lang="en-GB" dirty="0"/>
          </a:p>
        </p:txBody>
      </p:sp>
    </p:spTree>
    <p:extLst>
      <p:ext uri="{BB962C8B-B14F-4D97-AF65-F5344CB8AC3E}">
        <p14:creationId xmlns:p14="http://schemas.microsoft.com/office/powerpoint/2010/main" val="14332777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wheel(1)">
                                      <p:cBhvr>
                                        <p:cTn id="7" dur="2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512064"/>
            <a:ext cx="7772400" cy="914400"/>
          </a:xfrm>
        </p:spPr>
        <p:txBody>
          <a:bodyPr/>
          <a:lstStyle/>
          <a:p>
            <a:r>
              <a:rPr lang="en-GB" dirty="0" smtClean="0"/>
              <a:t>The Gracchi</a:t>
            </a:r>
            <a:endParaRPr lang="en-GB" dirty="0"/>
          </a:p>
        </p:txBody>
      </p:sp>
      <p:pic>
        <p:nvPicPr>
          <p:cNvPr id="5" name="Picture 2" descr="http://www.vroma.org/images/mcmanus_images/votingcoin.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4709" b="93946" l="5556" r="94889">
                        <a14:foregroundMark x1="5556" y1="40583" x2="5556" y2="40583"/>
                        <a14:foregroundMark x1="51778" y1="4709" x2="51778" y2="4709"/>
                        <a14:foregroundMark x1="95111" y1="45291" x2="95111" y2="45291"/>
                        <a14:foregroundMark x1="64000" y1="93946" x2="64000" y2="93946"/>
                      </a14:backgroundRemoval>
                    </a14:imgEffect>
                  </a14:imgLayer>
                </a14:imgProps>
              </a:ext>
              <a:ext uri="{28A0092B-C50C-407E-A947-70E740481C1C}">
                <a14:useLocalDpi xmlns:a14="http://schemas.microsoft.com/office/drawing/2010/main" val="0"/>
              </a:ext>
            </a:extLst>
          </a:blip>
          <a:srcRect/>
          <a:stretch>
            <a:fillRect/>
          </a:stretch>
        </p:blipFill>
        <p:spPr bwMode="auto">
          <a:xfrm>
            <a:off x="4644008" y="91485"/>
            <a:ext cx="4286250" cy="424815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611560" y="3501008"/>
            <a:ext cx="8424936" cy="3356992"/>
          </a:xfrm>
        </p:spPr>
        <p:txBody>
          <a:bodyPr>
            <a:normAutofit/>
          </a:bodyPr>
          <a:lstStyle/>
          <a:p>
            <a:r>
              <a:rPr lang="en-GB" b="1" dirty="0" err="1" smtClean="0"/>
              <a:t>Tribunus</a:t>
            </a:r>
            <a:r>
              <a:rPr lang="en-GB" b="1" dirty="0" smtClean="0"/>
              <a:t> </a:t>
            </a:r>
            <a:r>
              <a:rPr lang="en-GB" b="1" dirty="0" err="1" smtClean="0"/>
              <a:t>plebis</a:t>
            </a:r>
            <a:r>
              <a:rPr lang="en-GB" b="1" dirty="0" smtClean="0"/>
              <a:t/>
            </a:r>
            <a:br>
              <a:rPr lang="en-GB" b="1" dirty="0" smtClean="0"/>
            </a:br>
            <a:r>
              <a:rPr lang="en-GB" dirty="0" smtClean="0"/>
              <a:t>&amp; </a:t>
            </a:r>
            <a:r>
              <a:rPr lang="en-GB" b="1" dirty="0" err="1" smtClean="0"/>
              <a:t>concilium</a:t>
            </a:r>
            <a:r>
              <a:rPr lang="en-GB" b="1" dirty="0" smtClean="0"/>
              <a:t> </a:t>
            </a:r>
            <a:r>
              <a:rPr lang="en-GB" b="1" dirty="0" err="1" smtClean="0"/>
              <a:t>plebis</a:t>
            </a:r>
            <a:r>
              <a:rPr lang="en-GB" dirty="0" smtClean="0"/>
              <a:t> –</a:t>
            </a:r>
            <a:r>
              <a:rPr lang="en-GB" sz="2000" dirty="0" smtClean="0"/>
              <a:t/>
            </a:r>
            <a:br>
              <a:rPr lang="en-GB" sz="2000" dirty="0" smtClean="0"/>
            </a:br>
            <a:r>
              <a:rPr lang="en-GB" sz="2000" i="1" dirty="0" smtClean="0"/>
              <a:t>         </a:t>
            </a:r>
            <a:r>
              <a:rPr lang="en-GB" sz="1050" i="1" dirty="0" smtClean="0"/>
              <a:t>       </a:t>
            </a:r>
            <a:r>
              <a:rPr lang="en-GB" sz="1400" i="1" dirty="0" smtClean="0"/>
              <a:t>  </a:t>
            </a:r>
            <a:r>
              <a:rPr lang="en-GB" sz="2400" i="1" dirty="0" smtClean="0"/>
              <a:t>       the assembly of the plebs/plebeian council</a:t>
            </a:r>
          </a:p>
          <a:p>
            <a:pPr marL="68580" indent="0">
              <a:buNone/>
            </a:pPr>
            <a:r>
              <a:rPr lang="en-GB" sz="2400" dirty="0" smtClean="0">
                <a:sym typeface="Wingdings" panose="05000000000000000000" pitchFamily="2" charset="2"/>
              </a:rPr>
              <a:t>		 </a:t>
            </a:r>
            <a:r>
              <a:rPr lang="en-GB" b="1" dirty="0" smtClean="0"/>
              <a:t>plebiscite</a:t>
            </a:r>
            <a:r>
              <a:rPr lang="en-GB" dirty="0" smtClean="0"/>
              <a:t> (‘referendum’)</a:t>
            </a:r>
            <a:br>
              <a:rPr lang="en-GB" dirty="0" smtClean="0"/>
            </a:br>
            <a:r>
              <a:rPr lang="en-GB" dirty="0" smtClean="0"/>
              <a:t>              </a:t>
            </a:r>
            <a:r>
              <a:rPr lang="en-GB" sz="2400" dirty="0" smtClean="0"/>
              <a:t>	after </a:t>
            </a:r>
            <a:r>
              <a:rPr lang="en-GB" sz="2400" i="1" dirty="0"/>
              <a:t>Lex </a:t>
            </a:r>
            <a:r>
              <a:rPr lang="en-GB" sz="2400" i="1" dirty="0" err="1" smtClean="0"/>
              <a:t>Hortensia</a:t>
            </a:r>
            <a:r>
              <a:rPr lang="en-GB" sz="2400" dirty="0" smtClean="0"/>
              <a:t> (287 BC): </a:t>
            </a:r>
            <a:br>
              <a:rPr lang="en-GB" sz="2400" dirty="0" smtClean="0"/>
            </a:br>
            <a:r>
              <a:rPr lang="en-GB" sz="2400" dirty="0" smtClean="0"/>
              <a:t>		</a:t>
            </a:r>
            <a:r>
              <a:rPr lang="en-GB" sz="2400" i="1" dirty="0" err="1" smtClean="0"/>
              <a:t>plebiscita</a:t>
            </a:r>
            <a:r>
              <a:rPr lang="en-GB" sz="2400" dirty="0" smtClean="0"/>
              <a:t> are legally binding</a:t>
            </a:r>
          </a:p>
          <a:p>
            <a:pPr marL="68580" indent="0">
              <a:buNone/>
            </a:pPr>
            <a:endParaRPr lang="en-GB" dirty="0"/>
          </a:p>
        </p:txBody>
      </p:sp>
      <p:sp>
        <p:nvSpPr>
          <p:cNvPr id="7" name="TextBox 6"/>
          <p:cNvSpPr txBox="1"/>
          <p:nvPr/>
        </p:nvSpPr>
        <p:spPr>
          <a:xfrm>
            <a:off x="1115616" y="1628800"/>
            <a:ext cx="3096344" cy="181588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pPr algn="ctr"/>
            <a:r>
              <a:rPr lang="en-GB" sz="2800" b="1" dirty="0" smtClean="0">
                <a:solidFill>
                  <a:schemeClr val="bg1"/>
                </a:solidFill>
                <a:effectLst>
                  <a:outerShdw blurRad="38100" dist="38100" dir="2700000" algn="tl">
                    <a:srgbClr val="000000">
                      <a:alpha val="43137"/>
                    </a:srgbClr>
                  </a:outerShdw>
                </a:effectLst>
              </a:rPr>
              <a:t>But why did not it come to any major conflict prior to Tiberius Gracchus?</a:t>
            </a:r>
            <a:endParaRPr lang="en-GB" sz="28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520654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512064"/>
            <a:ext cx="7772400" cy="914400"/>
          </a:xfrm>
        </p:spPr>
        <p:txBody>
          <a:bodyPr/>
          <a:lstStyle/>
          <a:p>
            <a:r>
              <a:rPr lang="en-GB" dirty="0" smtClean="0"/>
              <a:t>The Gracchi</a:t>
            </a:r>
            <a:endParaRPr lang="en-GB" dirty="0"/>
          </a:p>
        </p:txBody>
      </p:sp>
      <p:pic>
        <p:nvPicPr>
          <p:cNvPr id="5" name="Picture 2" descr="http://www.vroma.org/images/mcmanus_images/votingcoin.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4709" b="93946" l="5556" r="94889">
                        <a14:foregroundMark x1="5556" y1="40583" x2="5556" y2="40583"/>
                        <a14:foregroundMark x1="51778" y1="4709" x2="51778" y2="4709"/>
                        <a14:foregroundMark x1="95111" y1="45291" x2="95111" y2="45291"/>
                        <a14:foregroundMark x1="64000" y1="93946" x2="64000" y2="93946"/>
                      </a14:backgroundRemoval>
                    </a14:imgEffect>
                  </a14:imgLayer>
                </a14:imgProps>
              </a:ext>
              <a:ext uri="{28A0092B-C50C-407E-A947-70E740481C1C}">
                <a14:useLocalDpi xmlns:a14="http://schemas.microsoft.com/office/drawing/2010/main" val="0"/>
              </a:ext>
            </a:extLst>
          </a:blip>
          <a:srcRect/>
          <a:stretch>
            <a:fillRect/>
          </a:stretch>
        </p:blipFill>
        <p:spPr bwMode="auto">
          <a:xfrm>
            <a:off x="4644008" y="91485"/>
            <a:ext cx="4286250" cy="424815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611560" y="3501008"/>
            <a:ext cx="8424936" cy="3356992"/>
          </a:xfrm>
        </p:spPr>
        <p:txBody>
          <a:bodyPr>
            <a:normAutofit lnSpcReduction="10000"/>
          </a:bodyPr>
          <a:lstStyle/>
          <a:p>
            <a:r>
              <a:rPr lang="en-GB" b="1" dirty="0" smtClean="0"/>
              <a:t>A) tribunes of the plebs</a:t>
            </a:r>
            <a:br>
              <a:rPr lang="en-GB" b="1" dirty="0" smtClean="0"/>
            </a:br>
            <a:r>
              <a:rPr lang="en-GB" b="1" dirty="0" smtClean="0"/>
              <a:t>          can veto each other !</a:t>
            </a:r>
          </a:p>
          <a:p>
            <a:r>
              <a:rPr lang="en-GB" dirty="0" smtClean="0"/>
              <a:t>B) plebeian and patrician elites closely intertwined…</a:t>
            </a:r>
          </a:p>
          <a:p>
            <a:r>
              <a:rPr lang="en-GB" b="1" dirty="0" smtClean="0"/>
              <a:t>C) the </a:t>
            </a:r>
            <a:r>
              <a:rPr lang="en-GB" b="1" i="1" dirty="0" smtClean="0"/>
              <a:t>cursus honorum</a:t>
            </a:r>
          </a:p>
          <a:p>
            <a:pPr lvl="1"/>
            <a:r>
              <a:rPr lang="en-GB" b="1" dirty="0" smtClean="0"/>
              <a:t>tribune of the plebs merely first step in plebeian’s political career! you do not want to upset the Senate</a:t>
            </a:r>
          </a:p>
          <a:p>
            <a:pPr marL="68580" indent="0">
              <a:buNone/>
            </a:pPr>
            <a:endParaRPr lang="en-GB" dirty="0"/>
          </a:p>
        </p:txBody>
      </p:sp>
      <p:sp>
        <p:nvSpPr>
          <p:cNvPr id="7" name="TextBox 6"/>
          <p:cNvSpPr txBox="1"/>
          <p:nvPr/>
        </p:nvSpPr>
        <p:spPr>
          <a:xfrm>
            <a:off x="1115616" y="1628800"/>
            <a:ext cx="3096344" cy="181588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pPr algn="ctr"/>
            <a:r>
              <a:rPr lang="en-GB" sz="2800" b="1" dirty="0" smtClean="0">
                <a:solidFill>
                  <a:schemeClr val="bg1"/>
                </a:solidFill>
                <a:effectLst>
                  <a:outerShdw blurRad="38100" dist="38100" dir="2700000" algn="tl">
                    <a:srgbClr val="000000">
                      <a:alpha val="43137"/>
                    </a:srgbClr>
                  </a:outerShdw>
                </a:effectLst>
              </a:rPr>
              <a:t>But why did not it come to any major conflict prior to Tiberius Gracchus?</a:t>
            </a:r>
            <a:endParaRPr lang="en-GB" sz="28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19764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1000"/>
                                        <p:tgtEl>
                                          <p:spTgt spid="6">
                                            <p:txEl>
                                              <p:pRg st="3" end="3"/>
                                            </p:txEl>
                                          </p:spTgt>
                                        </p:tgtEl>
                                      </p:cBhvr>
                                    </p:animEffect>
                                    <p:anim calcmode="lin" valueType="num">
                                      <p:cBhvr>
                                        <p:cTn id="2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a:t>
            </a:r>
            <a:endParaRPr lang="en-GB" dirty="0"/>
          </a:p>
        </p:txBody>
      </p:sp>
      <p:sp>
        <p:nvSpPr>
          <p:cNvPr id="3" name="Content Placeholder 2"/>
          <p:cNvSpPr>
            <a:spLocks noGrp="1"/>
          </p:cNvSpPr>
          <p:nvPr>
            <p:ph idx="1"/>
          </p:nvPr>
        </p:nvSpPr>
        <p:spPr>
          <a:xfrm>
            <a:off x="899592" y="1412776"/>
            <a:ext cx="7772400" cy="3142584"/>
          </a:xfrm>
        </p:spPr>
        <p:txBody>
          <a:bodyPr/>
          <a:lstStyle/>
          <a:p>
            <a:r>
              <a:rPr lang="en-GB" sz="2800" dirty="0" smtClean="0">
                <a:sym typeface="Wingdings" panose="05000000000000000000" pitchFamily="2" charset="2"/>
              </a:rPr>
              <a:t>The </a:t>
            </a:r>
            <a:r>
              <a:rPr lang="en-GB" sz="2800" dirty="0">
                <a:sym typeface="Wingdings" panose="05000000000000000000" pitchFamily="2" charset="2"/>
              </a:rPr>
              <a:t>end of the consensus among Rome’s aristocracy:</a:t>
            </a:r>
          </a:p>
          <a:p>
            <a:pPr lvl="1"/>
            <a:r>
              <a:rPr lang="en-GB" b="1" dirty="0" err="1">
                <a:sym typeface="Wingdings" panose="05000000000000000000" pitchFamily="2" charset="2"/>
              </a:rPr>
              <a:t>optimates</a:t>
            </a:r>
            <a:r>
              <a:rPr lang="en-GB" b="1" dirty="0">
                <a:sym typeface="Wingdings" panose="05000000000000000000" pitchFamily="2" charset="2"/>
              </a:rPr>
              <a:t> vs. </a:t>
            </a:r>
            <a:r>
              <a:rPr lang="en-GB" b="1" dirty="0" err="1">
                <a:sym typeface="Wingdings" panose="05000000000000000000" pitchFamily="2" charset="2"/>
              </a:rPr>
              <a:t>populares</a:t>
            </a:r>
            <a:endParaRPr lang="en-GB" b="1" dirty="0"/>
          </a:p>
        </p:txBody>
      </p:sp>
      <p:pic>
        <p:nvPicPr>
          <p:cNvPr id="4" name="Picture 2" descr="http://upload.wikimedia.org/wikipedia/commons/9/96/Gaius_Gracchus_Tribune_of_the_Peopl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3861048"/>
            <a:ext cx="4218831" cy="267411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098" name="Picture 2" descr="http://upload.wikimedia.org/wikipedia/commons/a/a3/Maccari-Cicero.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6581" r="43060" b="16015"/>
          <a:stretch/>
        </p:blipFill>
        <p:spPr bwMode="auto">
          <a:xfrm>
            <a:off x="177990" y="3717032"/>
            <a:ext cx="4610034" cy="289794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0020579"/>
      </p:ext>
    </p:extLst>
  </p:cSld>
  <p:clrMapOvr>
    <a:masterClrMapping/>
  </p:clrMapOvr>
  <p:transition spd="slow">
    <p:randomBar dir="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Optimates</a:t>
            </a:r>
            <a:r>
              <a:rPr lang="en-GB" dirty="0" smtClean="0"/>
              <a:t> vs. </a:t>
            </a:r>
            <a:r>
              <a:rPr lang="en-GB" dirty="0" err="1" smtClean="0"/>
              <a:t>Populares</a:t>
            </a:r>
            <a:endParaRPr lang="en-GB" dirty="0"/>
          </a:p>
        </p:txBody>
      </p:sp>
      <p:pic>
        <p:nvPicPr>
          <p:cNvPr id="5" name="Picture 2" descr="http://upload.wikimedia.org/wikipedia/commons/a/a3/Maccari-Cicero.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6581" r="43060" b="16015"/>
          <a:stretch/>
        </p:blipFill>
        <p:spPr bwMode="auto">
          <a:xfrm>
            <a:off x="177990" y="3717032"/>
            <a:ext cx="4610034" cy="289794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2" descr="http://upload.wikimedia.org/wikipedia/commons/9/96/Gaius_Gracchus_Tribune_of_the_Peop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8024" y="3861048"/>
            <a:ext cx="4218831" cy="267411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99592" y="1377280"/>
            <a:ext cx="8229600" cy="4572000"/>
          </a:xfrm>
        </p:spPr>
        <p:txBody>
          <a:bodyPr>
            <a:normAutofit/>
          </a:bodyPr>
          <a:lstStyle/>
          <a:p>
            <a:r>
              <a:rPr lang="en-GB" dirty="0" smtClean="0"/>
              <a:t>A conflict between </a:t>
            </a:r>
            <a:br>
              <a:rPr lang="en-GB" dirty="0" smtClean="0"/>
            </a:br>
            <a:r>
              <a:rPr lang="en-GB" dirty="0" smtClean="0"/>
              <a:t>                 the Senate (</a:t>
            </a:r>
            <a:r>
              <a:rPr lang="en-GB" i="1" dirty="0" err="1" smtClean="0"/>
              <a:t>boni</a:t>
            </a:r>
            <a:r>
              <a:rPr lang="en-GB" dirty="0" smtClean="0"/>
              <a:t>, nobility) </a:t>
            </a:r>
            <a:br>
              <a:rPr lang="en-GB" dirty="0" smtClean="0"/>
            </a:br>
            <a:r>
              <a:rPr lang="en-GB" dirty="0" smtClean="0"/>
              <a:t>                        vs. the ‘party’ of the people/plebs…?</a:t>
            </a:r>
          </a:p>
          <a:p>
            <a:pPr lvl="1"/>
            <a:r>
              <a:rPr lang="en-GB" dirty="0" smtClean="0"/>
              <a:t>“left wing” vs. “right wing”…?</a:t>
            </a:r>
          </a:p>
          <a:p>
            <a:pPr lvl="1"/>
            <a:r>
              <a:rPr lang="en-GB" dirty="0" smtClean="0"/>
              <a:t>No, not really!</a:t>
            </a:r>
          </a:p>
          <a:p>
            <a:endParaRPr lang="en-GB" dirty="0"/>
          </a:p>
        </p:txBody>
      </p:sp>
    </p:spTree>
    <p:extLst>
      <p:ext uri="{BB962C8B-B14F-4D97-AF65-F5344CB8AC3E}">
        <p14:creationId xmlns:p14="http://schemas.microsoft.com/office/powerpoint/2010/main" val="2375931180"/>
      </p:ext>
    </p:extLst>
  </p:cSld>
  <p:clrMapOvr>
    <a:masterClrMapping/>
  </p:clrMapOvr>
  <p:transition spd="slow">
    <p:randomBar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upload.wikimedia.org/wikipedia/commons/9/96/Gaius_Gracchus_Tribune_of_the_People.jpg"/>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4788024" y="3861048"/>
            <a:ext cx="4218831" cy="267411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2" descr="http://upload.wikimedia.org/wikipedia/commons/a/a3/Maccari-Cicero.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26581" r="43060" b="16015"/>
          <a:stretch/>
        </p:blipFill>
        <p:spPr bwMode="auto">
          <a:xfrm>
            <a:off x="177990" y="3717032"/>
            <a:ext cx="4610034" cy="289794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914400" y="512064"/>
            <a:ext cx="7772400" cy="914400"/>
          </a:xfrm>
        </p:spPr>
        <p:txBody>
          <a:bodyPr/>
          <a:lstStyle/>
          <a:p>
            <a:r>
              <a:rPr lang="en-GB" dirty="0" err="1" smtClean="0"/>
              <a:t>Optimates</a:t>
            </a:r>
            <a:r>
              <a:rPr lang="en-GB" dirty="0" smtClean="0"/>
              <a:t> vs. </a:t>
            </a:r>
            <a:r>
              <a:rPr lang="en-GB" dirty="0" err="1" smtClean="0"/>
              <a:t>Populares</a:t>
            </a:r>
            <a:endParaRPr lang="en-GB" dirty="0"/>
          </a:p>
        </p:txBody>
      </p:sp>
      <p:sp>
        <p:nvSpPr>
          <p:cNvPr id="5" name="Content Placeholder 2"/>
          <p:cNvSpPr>
            <a:spLocks noGrp="1"/>
          </p:cNvSpPr>
          <p:nvPr>
            <p:ph idx="1"/>
          </p:nvPr>
        </p:nvSpPr>
        <p:spPr>
          <a:xfrm>
            <a:off x="673224" y="1268760"/>
            <a:ext cx="8229600" cy="4572000"/>
          </a:xfrm>
        </p:spPr>
        <p:txBody>
          <a:bodyPr>
            <a:normAutofit/>
          </a:bodyPr>
          <a:lstStyle/>
          <a:p>
            <a:r>
              <a:rPr lang="en-GB" dirty="0" err="1" smtClean="0"/>
              <a:t>optimates</a:t>
            </a:r>
            <a:r>
              <a:rPr lang="en-GB" dirty="0" smtClean="0"/>
              <a:t> (or </a:t>
            </a:r>
            <a:r>
              <a:rPr lang="en-GB" i="1" dirty="0" err="1" smtClean="0"/>
              <a:t>boni</a:t>
            </a:r>
            <a:r>
              <a:rPr lang="en-GB" dirty="0" smtClean="0"/>
              <a:t>, “good men”)</a:t>
            </a:r>
          </a:p>
          <a:p>
            <a:pPr lvl="1"/>
            <a:r>
              <a:rPr lang="en-GB" dirty="0" smtClean="0"/>
              <a:t>aims: </a:t>
            </a:r>
          </a:p>
          <a:p>
            <a:pPr lvl="2"/>
            <a:r>
              <a:rPr lang="en-GB" dirty="0"/>
              <a:t>upholding the special custodial and leadership role of the Senate</a:t>
            </a:r>
            <a:endParaRPr lang="en-GB" b="1" dirty="0" smtClean="0"/>
          </a:p>
          <a:p>
            <a:pPr lvl="2"/>
            <a:r>
              <a:rPr lang="en-GB" dirty="0" smtClean="0"/>
              <a:t>limit power of popular assembly &amp; tribune of the plebs</a:t>
            </a:r>
          </a:p>
          <a:p>
            <a:pPr lvl="1"/>
            <a:r>
              <a:rPr lang="en-GB" sz="2000" dirty="0" smtClean="0"/>
              <a:t>N.B. the name – mainly reflects that they used the </a:t>
            </a:r>
            <a:r>
              <a:rPr lang="en-GB" sz="2000" u="sng" dirty="0" smtClean="0"/>
              <a:t>backing</a:t>
            </a:r>
            <a:r>
              <a:rPr lang="en-GB" sz="2000" dirty="0" smtClean="0"/>
              <a:t> of the Senate, not that they did not support the lower strata of society</a:t>
            </a:r>
            <a:endParaRPr lang="en-GB" sz="2000" dirty="0"/>
          </a:p>
        </p:txBody>
      </p:sp>
    </p:spTree>
    <p:extLst>
      <p:ext uri="{BB962C8B-B14F-4D97-AF65-F5344CB8AC3E}">
        <p14:creationId xmlns:p14="http://schemas.microsoft.com/office/powerpoint/2010/main" val="16308099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Optimates</a:t>
            </a:r>
            <a:r>
              <a:rPr lang="en-GB" dirty="0"/>
              <a:t> vs. </a:t>
            </a:r>
            <a:r>
              <a:rPr lang="en-GB" dirty="0" err="1"/>
              <a:t>Populares</a:t>
            </a:r>
            <a:endParaRPr lang="en-GB" dirty="0"/>
          </a:p>
        </p:txBody>
      </p:sp>
      <p:sp>
        <p:nvSpPr>
          <p:cNvPr id="3" name="Content Placeholder 2"/>
          <p:cNvSpPr>
            <a:spLocks noGrp="1"/>
          </p:cNvSpPr>
          <p:nvPr>
            <p:ph idx="1"/>
          </p:nvPr>
        </p:nvSpPr>
        <p:spPr>
          <a:xfrm>
            <a:off x="760040" y="1268760"/>
            <a:ext cx="7772400" cy="4572000"/>
          </a:xfrm>
        </p:spPr>
        <p:txBody>
          <a:bodyPr/>
          <a:lstStyle/>
          <a:p>
            <a:r>
              <a:rPr lang="en-GB" dirty="0" err="1" smtClean="0"/>
              <a:t>populares</a:t>
            </a:r>
            <a:r>
              <a:rPr lang="en-GB" dirty="0" smtClean="0"/>
              <a:t> – ‘favouring the people’</a:t>
            </a:r>
          </a:p>
          <a:p>
            <a:pPr lvl="1"/>
            <a:r>
              <a:rPr lang="en-GB" dirty="0" smtClean="0"/>
              <a:t>making use of tribunes of the plebs &amp; people’s assemblies to pass their law</a:t>
            </a:r>
          </a:p>
          <a:p>
            <a:pPr lvl="1"/>
            <a:r>
              <a:rPr lang="en-GB" dirty="0" smtClean="0"/>
              <a:t>aim: for the people or for their personal interests?</a:t>
            </a:r>
          </a:p>
          <a:p>
            <a:pPr lvl="2"/>
            <a:r>
              <a:rPr lang="en-GB" dirty="0" smtClean="0"/>
              <a:t>(e.g. next session: Marius &amp; his soldiers)</a:t>
            </a:r>
          </a:p>
          <a:p>
            <a:pPr lvl="1"/>
            <a:r>
              <a:rPr lang="en-GB" dirty="0" smtClean="0"/>
              <a:t>are they more ‘demagogues’, </a:t>
            </a:r>
            <a:br>
              <a:rPr lang="en-GB" dirty="0" smtClean="0"/>
            </a:br>
            <a:r>
              <a:rPr lang="en-GB" dirty="0" smtClean="0"/>
              <a:t>‘populists’?</a:t>
            </a:r>
            <a:endParaRPr lang="en-GB" dirty="0"/>
          </a:p>
        </p:txBody>
      </p:sp>
      <p:pic>
        <p:nvPicPr>
          <p:cNvPr id="4" name="Picture 2" descr="http://upload.wikimedia.org/wikipedia/commons/9/96/Gaius_Gracchus_Tribune_of_the_Peopl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3861048"/>
            <a:ext cx="4218831" cy="267411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525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ldmark.com/Irome/Clodius.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3247" r="5639" b="6546"/>
          <a:stretch/>
        </p:blipFill>
        <p:spPr bwMode="auto">
          <a:xfrm>
            <a:off x="3203848" y="3645024"/>
            <a:ext cx="5622562" cy="29447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smtClean="0"/>
              <a:t>Gracchi: a turning point?</a:t>
            </a:r>
            <a:endParaRPr lang="en-GB" dirty="0"/>
          </a:p>
        </p:txBody>
      </p:sp>
      <p:sp>
        <p:nvSpPr>
          <p:cNvPr id="3" name="Content Placeholder 2"/>
          <p:cNvSpPr>
            <a:spLocks noGrp="1"/>
          </p:cNvSpPr>
          <p:nvPr>
            <p:ph idx="1"/>
          </p:nvPr>
        </p:nvSpPr>
        <p:spPr>
          <a:xfrm>
            <a:off x="467544" y="1268760"/>
            <a:ext cx="8136904" cy="4572000"/>
          </a:xfrm>
        </p:spPr>
        <p:txBody>
          <a:bodyPr>
            <a:normAutofit/>
          </a:bodyPr>
          <a:lstStyle/>
          <a:p>
            <a:r>
              <a:rPr lang="en-GB" sz="2800" dirty="0" smtClean="0"/>
              <a:t>End of consensus</a:t>
            </a:r>
          </a:p>
          <a:p>
            <a:r>
              <a:rPr lang="en-GB" sz="2800" dirty="0" smtClean="0"/>
              <a:t>Individual politicians by-passing the Senate and the magistrates</a:t>
            </a:r>
          </a:p>
          <a:p>
            <a:r>
              <a:rPr lang="en-GB" sz="2800" dirty="0" smtClean="0"/>
              <a:t>Lots of internal conflicts in the next 100 years</a:t>
            </a:r>
          </a:p>
          <a:p>
            <a:pPr lvl="1"/>
            <a:r>
              <a:rPr lang="en-GB" sz="2400" dirty="0" smtClean="0"/>
              <a:t>violence in Rome’s streets, different </a:t>
            </a:r>
            <a:r>
              <a:rPr lang="en-GB" sz="2400" i="1" dirty="0" err="1" smtClean="0"/>
              <a:t>factiones</a:t>
            </a:r>
            <a:r>
              <a:rPr lang="en-GB" sz="2400" i="1" dirty="0" smtClean="0"/>
              <a:t> </a:t>
            </a:r>
            <a:r>
              <a:rPr lang="en-GB" sz="2400" dirty="0" smtClean="0"/>
              <a:t>fighting each other…</a:t>
            </a:r>
          </a:p>
        </p:txBody>
      </p:sp>
      <p:sp>
        <p:nvSpPr>
          <p:cNvPr id="5" name="TextBox 4"/>
          <p:cNvSpPr txBox="1"/>
          <p:nvPr/>
        </p:nvSpPr>
        <p:spPr>
          <a:xfrm>
            <a:off x="3635896" y="6497403"/>
            <a:ext cx="1224136" cy="369332"/>
          </a:xfrm>
          <a:prstGeom prst="rect">
            <a:avLst/>
          </a:prstGeom>
          <a:noFill/>
        </p:spPr>
        <p:txBody>
          <a:bodyPr wrap="square" rtlCol="0">
            <a:spAutoFit/>
          </a:bodyPr>
          <a:lstStyle/>
          <a:p>
            <a:r>
              <a:rPr lang="en-GB" dirty="0" err="1" smtClean="0"/>
              <a:t>Clodius</a:t>
            </a:r>
            <a:endParaRPr lang="en-GB" dirty="0"/>
          </a:p>
        </p:txBody>
      </p:sp>
    </p:spTree>
    <p:extLst>
      <p:ext uri="{BB962C8B-B14F-4D97-AF65-F5344CB8AC3E}">
        <p14:creationId xmlns:p14="http://schemas.microsoft.com/office/powerpoint/2010/main" val="375521072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Tiberius Gracchus</a:t>
            </a:r>
            <a:endParaRPr lang="en-GB" dirty="0"/>
          </a:p>
        </p:txBody>
      </p:sp>
      <p:sp>
        <p:nvSpPr>
          <p:cNvPr id="3" name="Content Placeholder 2"/>
          <p:cNvSpPr>
            <a:spLocks noGrp="1"/>
          </p:cNvSpPr>
          <p:nvPr>
            <p:ph idx="1"/>
          </p:nvPr>
        </p:nvSpPr>
        <p:spPr>
          <a:xfrm>
            <a:off x="914400" y="1783560"/>
            <a:ext cx="7772400" cy="5074440"/>
          </a:xfrm>
        </p:spPr>
        <p:txBody>
          <a:bodyPr>
            <a:normAutofit fontScale="92500" lnSpcReduction="10000"/>
          </a:bodyPr>
          <a:lstStyle/>
          <a:p>
            <a:r>
              <a:rPr lang="en-GB" dirty="0" smtClean="0"/>
              <a:t>Reform programme</a:t>
            </a:r>
          </a:p>
          <a:p>
            <a:pPr lvl="1"/>
            <a:r>
              <a:rPr lang="en-GB" dirty="0" smtClean="0"/>
              <a:t>What do we know about </a:t>
            </a:r>
            <a:br>
              <a:rPr lang="en-GB" dirty="0" smtClean="0"/>
            </a:br>
            <a:r>
              <a:rPr lang="en-GB" dirty="0" smtClean="0"/>
              <a:t>these reforms ?</a:t>
            </a:r>
            <a:endParaRPr lang="en-GB" dirty="0"/>
          </a:p>
          <a:p>
            <a:pPr lvl="1"/>
            <a:r>
              <a:rPr lang="en-GB" dirty="0"/>
              <a:t>Why this opposition from many senators to the reform </a:t>
            </a:r>
            <a:r>
              <a:rPr lang="en-GB" dirty="0" smtClean="0"/>
              <a:t>programme…?</a:t>
            </a:r>
            <a:endParaRPr lang="en-GB" dirty="0"/>
          </a:p>
          <a:p>
            <a:r>
              <a:rPr lang="en-GB" dirty="0" smtClean="0"/>
              <a:t>What do we know about </a:t>
            </a:r>
            <a:r>
              <a:rPr lang="en-GB" dirty="0" err="1" smtClean="0"/>
              <a:t>Tib</a:t>
            </a:r>
            <a:r>
              <a:rPr lang="en-GB" dirty="0" smtClean="0"/>
              <a:t>. Gracchus ?</a:t>
            </a:r>
          </a:p>
          <a:p>
            <a:pPr lvl="1"/>
            <a:r>
              <a:rPr lang="en-GB" dirty="0" smtClean="0"/>
              <a:t>his motivations</a:t>
            </a:r>
          </a:p>
          <a:p>
            <a:pPr lvl="2"/>
            <a:r>
              <a:rPr lang="en-GB" dirty="0" smtClean="0"/>
              <a:t>Social, political, military,…?</a:t>
            </a:r>
          </a:p>
          <a:p>
            <a:pPr lvl="2"/>
            <a:r>
              <a:rPr lang="en-GB" dirty="0" smtClean="0"/>
              <a:t>Was </a:t>
            </a:r>
            <a:r>
              <a:rPr lang="en-GB" dirty="0"/>
              <a:t>Tiberius Gracchus really this great, selfless </a:t>
            </a:r>
            <a:r>
              <a:rPr lang="en-GB" dirty="0" smtClean="0"/>
              <a:t>reformer?</a:t>
            </a:r>
          </a:p>
          <a:p>
            <a:pPr lvl="1"/>
            <a:r>
              <a:rPr lang="en-GB" dirty="0" smtClean="0"/>
              <a:t>his objectives</a:t>
            </a:r>
          </a:p>
          <a:p>
            <a:pPr lvl="1"/>
            <a:r>
              <a:rPr lang="en-GB" dirty="0" smtClean="0"/>
              <a:t>what do we know about his life ?</a:t>
            </a:r>
          </a:p>
          <a:p>
            <a:pPr lvl="1"/>
            <a:r>
              <a:rPr lang="en-GB" dirty="0" smtClean="0">
                <a:sym typeface="Wingdings" panose="05000000000000000000" pitchFamily="2" charset="2"/>
              </a:rPr>
              <a:t> our sources…?</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608415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1000"/>
                            </p:stCondLst>
                            <p:childTnLst>
                              <p:par>
                                <p:cTn id="30" presetID="42" presetClass="entr" presetSubtype="0" fill="hold" grpId="0" nodeType="after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1000"/>
                            </p:stCondLst>
                            <p:childTnLst>
                              <p:par>
                                <p:cTn id="53" presetID="42" presetClass="entr" presetSubtype="0" fill="hold" grpId="0" nodeType="after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p:cNvSpPr>
            <a:spLocks noGrp="1"/>
          </p:cNvSpPr>
          <p:nvPr>
            <p:ph type="title"/>
          </p:nvPr>
        </p:nvSpPr>
        <p:spPr/>
        <p:txBody>
          <a:bodyPr/>
          <a:lstStyle/>
          <a:p>
            <a:r>
              <a:rPr lang="en-GB" dirty="0" smtClean="0"/>
              <a:t>Tiberius Gracchus</a:t>
            </a:r>
            <a:endParaRPr lang="en-GB" dirty="0"/>
          </a:p>
        </p:txBody>
      </p:sp>
      <p:sp>
        <p:nvSpPr>
          <p:cNvPr id="3" name="Content Placeholder 2"/>
          <p:cNvSpPr>
            <a:spLocks noGrp="1"/>
          </p:cNvSpPr>
          <p:nvPr>
            <p:ph idx="1"/>
          </p:nvPr>
        </p:nvSpPr>
        <p:spPr>
          <a:xfrm>
            <a:off x="467544" y="1268760"/>
            <a:ext cx="6192688" cy="5040560"/>
          </a:xfrm>
        </p:spPr>
        <p:txBody>
          <a:bodyPr>
            <a:normAutofit fontScale="77500" lnSpcReduction="20000"/>
          </a:bodyPr>
          <a:lstStyle/>
          <a:p>
            <a:r>
              <a:rPr lang="en-GB" dirty="0" smtClean="0"/>
              <a:t>ancient sources</a:t>
            </a:r>
          </a:p>
          <a:p>
            <a:pPr lvl="1"/>
            <a:r>
              <a:rPr lang="en-GB" dirty="0" smtClean="0"/>
              <a:t>most sources – anti-</a:t>
            </a:r>
            <a:r>
              <a:rPr lang="en-GB" dirty="0" err="1" smtClean="0"/>
              <a:t>Gracchan</a:t>
            </a:r>
            <a:r>
              <a:rPr lang="en-GB" dirty="0" smtClean="0"/>
              <a:t/>
            </a:r>
            <a:br>
              <a:rPr lang="en-GB" dirty="0" smtClean="0"/>
            </a:br>
            <a:r>
              <a:rPr lang="en-GB" dirty="0" smtClean="0"/>
              <a:t>negative towards both Gracchi and his followers</a:t>
            </a:r>
          </a:p>
          <a:p>
            <a:r>
              <a:rPr lang="en-GB" dirty="0" smtClean="0"/>
              <a:t>Contemporary sources lost</a:t>
            </a:r>
          </a:p>
          <a:p>
            <a:r>
              <a:rPr lang="en-GB" dirty="0" smtClean="0"/>
              <a:t>Poseidonius history between 146 and Sulla:</a:t>
            </a:r>
          </a:p>
          <a:p>
            <a:pPr lvl="1"/>
            <a:r>
              <a:rPr lang="en-GB" dirty="0" smtClean="0"/>
              <a:t>only few fragments survived</a:t>
            </a:r>
          </a:p>
          <a:p>
            <a:r>
              <a:rPr lang="en-GB" dirty="0" smtClean="0"/>
              <a:t>Plutarch</a:t>
            </a:r>
            <a:r>
              <a:rPr lang="en-GB" dirty="0"/>
              <a:t>, ‘biographies’ </a:t>
            </a:r>
            <a:r>
              <a:rPr lang="en-GB" dirty="0" smtClean="0"/>
              <a:t/>
            </a:r>
            <a:br>
              <a:rPr lang="en-GB" dirty="0" smtClean="0"/>
            </a:br>
            <a:r>
              <a:rPr lang="en-GB" dirty="0" smtClean="0"/>
              <a:t>of </a:t>
            </a:r>
            <a:r>
              <a:rPr lang="en-GB" dirty="0"/>
              <a:t>Tiberius and Gaius Gracchus</a:t>
            </a:r>
          </a:p>
          <a:p>
            <a:r>
              <a:rPr lang="en-GB" dirty="0" smtClean="0"/>
              <a:t>Appian’s </a:t>
            </a:r>
            <a:r>
              <a:rPr lang="en-GB" i="1" dirty="0" smtClean="0"/>
              <a:t>Civil War</a:t>
            </a:r>
            <a:r>
              <a:rPr lang="en-GB" dirty="0" smtClean="0"/>
              <a:t>…</a:t>
            </a:r>
            <a:endParaRPr lang="en-GB" dirty="0"/>
          </a:p>
          <a:p>
            <a:r>
              <a:rPr lang="en-GB" dirty="0" smtClean="0"/>
              <a:t>Some mentioning in Cicero (</a:t>
            </a:r>
            <a:r>
              <a:rPr lang="en-GB" i="1" dirty="0" smtClean="0"/>
              <a:t>Brutus</a:t>
            </a:r>
            <a:r>
              <a:rPr lang="en-GB" dirty="0" smtClean="0"/>
              <a:t>), </a:t>
            </a:r>
            <a:br>
              <a:rPr lang="en-GB" dirty="0" smtClean="0"/>
            </a:br>
            <a:r>
              <a:rPr lang="en-GB" dirty="0" err="1" smtClean="0"/>
              <a:t>Diodorus</a:t>
            </a:r>
            <a:r>
              <a:rPr lang="en-GB" dirty="0" smtClean="0"/>
              <a:t> 34 - 39, etc.</a:t>
            </a:r>
          </a:p>
          <a:p>
            <a:r>
              <a:rPr lang="en-GB" dirty="0" smtClean="0">
                <a:solidFill>
                  <a:schemeClr val="tx1">
                    <a:lumMod val="50000"/>
                  </a:schemeClr>
                </a:solidFill>
              </a:rPr>
              <a:t>But there are also some inscriptions:</a:t>
            </a:r>
            <a:br>
              <a:rPr lang="en-GB" dirty="0" smtClean="0">
                <a:solidFill>
                  <a:schemeClr val="tx1">
                    <a:lumMod val="50000"/>
                  </a:schemeClr>
                </a:solidFill>
              </a:rPr>
            </a:br>
            <a:r>
              <a:rPr lang="en-GB" dirty="0" smtClean="0">
                <a:solidFill>
                  <a:schemeClr val="tx1">
                    <a:lumMod val="50000"/>
                  </a:schemeClr>
                </a:solidFill>
              </a:rPr>
              <a:t>Legislation</a:t>
            </a:r>
            <a:endParaRPr lang="en-GB" dirty="0">
              <a:solidFill>
                <a:schemeClr val="tx1">
                  <a:lumMod val="50000"/>
                </a:schemeClr>
              </a:solidFill>
            </a:endParaRPr>
          </a:p>
          <a:p>
            <a:pPr lvl="1"/>
            <a:r>
              <a:rPr lang="en-GB" sz="2800" i="1" dirty="0" err="1">
                <a:solidFill>
                  <a:schemeClr val="tx1">
                    <a:lumMod val="50000"/>
                  </a:schemeClr>
                </a:solidFill>
              </a:rPr>
              <a:t>lex</a:t>
            </a:r>
            <a:r>
              <a:rPr lang="en-GB" sz="2800" i="1" dirty="0">
                <a:solidFill>
                  <a:schemeClr val="tx1">
                    <a:lumMod val="50000"/>
                  </a:schemeClr>
                </a:solidFill>
              </a:rPr>
              <a:t> </a:t>
            </a:r>
            <a:r>
              <a:rPr lang="en-GB" sz="2800" i="1" dirty="0" err="1">
                <a:solidFill>
                  <a:schemeClr val="tx1">
                    <a:lumMod val="50000"/>
                  </a:schemeClr>
                </a:solidFill>
              </a:rPr>
              <a:t>agraria</a:t>
            </a:r>
            <a:endParaRPr lang="en-GB" sz="2800" i="1" dirty="0">
              <a:solidFill>
                <a:schemeClr val="tx1">
                  <a:lumMod val="50000"/>
                </a:schemeClr>
              </a:solidFill>
            </a:endParaRPr>
          </a:p>
          <a:p>
            <a:pPr lvl="1"/>
            <a:r>
              <a:rPr lang="en-GB" sz="2800" i="1" dirty="0" err="1">
                <a:solidFill>
                  <a:schemeClr val="tx1">
                    <a:lumMod val="50000"/>
                  </a:schemeClr>
                </a:solidFill>
              </a:rPr>
              <a:t>lex</a:t>
            </a:r>
            <a:r>
              <a:rPr lang="en-GB" sz="2800" i="1" dirty="0">
                <a:solidFill>
                  <a:schemeClr val="tx1">
                    <a:lumMod val="50000"/>
                  </a:schemeClr>
                </a:solidFill>
              </a:rPr>
              <a:t> </a:t>
            </a:r>
            <a:r>
              <a:rPr lang="en-GB" sz="2800" i="1" dirty="0" err="1">
                <a:solidFill>
                  <a:schemeClr val="tx1">
                    <a:lumMod val="50000"/>
                  </a:schemeClr>
                </a:solidFill>
              </a:rPr>
              <a:t>repetundarum</a:t>
            </a:r>
            <a:endParaRPr lang="en-GB" sz="2800" i="1" dirty="0">
              <a:solidFill>
                <a:schemeClr val="tx1">
                  <a:lumMod val="50000"/>
                </a:schemeClr>
              </a:solidFill>
            </a:endParaRPr>
          </a:p>
          <a:p>
            <a:pPr lvl="1"/>
            <a:endParaRPr lang="en-GB" dirty="0" smtClean="0"/>
          </a:p>
        </p:txBody>
      </p:sp>
    </p:spTree>
    <p:extLst>
      <p:ext uri="{BB962C8B-B14F-4D97-AF65-F5344CB8AC3E}">
        <p14:creationId xmlns:p14="http://schemas.microsoft.com/office/powerpoint/2010/main" val="2039401286"/>
      </p:ext>
    </p:extLst>
  </p:cSld>
  <p:clrMapOvr>
    <a:masterClrMapping/>
  </p:clrMapOvr>
  <p:transition spd="slow">
    <p:randomBar dir="ver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itle 1"/>
          <p:cNvSpPr>
            <a:spLocks noGrp="1"/>
          </p:cNvSpPr>
          <p:nvPr>
            <p:ph type="title"/>
          </p:nvPr>
        </p:nvSpPr>
        <p:spPr>
          <a:xfrm>
            <a:off x="914400" y="512064"/>
            <a:ext cx="7772400" cy="914400"/>
          </a:xfrm>
        </p:spPr>
        <p:txBody>
          <a:bodyPr/>
          <a:lstStyle/>
          <a:p>
            <a:r>
              <a:rPr lang="en-GB" dirty="0" smtClean="0"/>
              <a:t>Tiberius Gracchus</a:t>
            </a:r>
            <a:endParaRPr lang="en-GB" dirty="0"/>
          </a:p>
        </p:txBody>
      </p:sp>
      <p:sp>
        <p:nvSpPr>
          <p:cNvPr id="7" name="Content Placeholder 2"/>
          <p:cNvSpPr>
            <a:spLocks noGrp="1"/>
          </p:cNvSpPr>
          <p:nvPr>
            <p:ph idx="1"/>
          </p:nvPr>
        </p:nvSpPr>
        <p:spPr>
          <a:xfrm>
            <a:off x="467544" y="1268760"/>
            <a:ext cx="6192688" cy="5040560"/>
          </a:xfrm>
        </p:spPr>
        <p:txBody>
          <a:bodyPr>
            <a:normAutofit fontScale="77500" lnSpcReduction="20000"/>
          </a:bodyPr>
          <a:lstStyle/>
          <a:p>
            <a:r>
              <a:rPr lang="en-GB" dirty="0" smtClean="0">
                <a:solidFill>
                  <a:schemeClr val="tx1">
                    <a:lumMod val="50000"/>
                  </a:schemeClr>
                </a:solidFill>
              </a:rPr>
              <a:t>ancient sources</a:t>
            </a:r>
          </a:p>
          <a:p>
            <a:pPr lvl="1"/>
            <a:r>
              <a:rPr lang="en-GB" dirty="0" smtClean="0">
                <a:solidFill>
                  <a:schemeClr val="tx1">
                    <a:lumMod val="50000"/>
                  </a:schemeClr>
                </a:solidFill>
              </a:rPr>
              <a:t>most sources – anti-</a:t>
            </a:r>
            <a:r>
              <a:rPr lang="en-GB" dirty="0" err="1" smtClean="0">
                <a:solidFill>
                  <a:schemeClr val="tx1">
                    <a:lumMod val="50000"/>
                  </a:schemeClr>
                </a:solidFill>
              </a:rPr>
              <a:t>Gracchan</a:t>
            </a:r>
            <a:r>
              <a:rPr lang="en-GB" dirty="0" smtClean="0">
                <a:solidFill>
                  <a:schemeClr val="tx1">
                    <a:lumMod val="50000"/>
                  </a:schemeClr>
                </a:solidFill>
              </a:rPr>
              <a:t/>
            </a:r>
            <a:br>
              <a:rPr lang="en-GB" dirty="0" smtClean="0">
                <a:solidFill>
                  <a:schemeClr val="tx1">
                    <a:lumMod val="50000"/>
                  </a:schemeClr>
                </a:solidFill>
              </a:rPr>
            </a:br>
            <a:r>
              <a:rPr lang="en-GB" dirty="0" smtClean="0">
                <a:solidFill>
                  <a:schemeClr val="tx1">
                    <a:lumMod val="50000"/>
                  </a:schemeClr>
                </a:solidFill>
              </a:rPr>
              <a:t>negative towards both Gracchi and his followers</a:t>
            </a:r>
          </a:p>
          <a:p>
            <a:r>
              <a:rPr lang="en-GB" dirty="0" smtClean="0">
                <a:solidFill>
                  <a:schemeClr val="tx1">
                    <a:lumMod val="50000"/>
                  </a:schemeClr>
                </a:solidFill>
              </a:rPr>
              <a:t>Contemporary sources lost</a:t>
            </a:r>
          </a:p>
          <a:p>
            <a:r>
              <a:rPr lang="en-GB" dirty="0" smtClean="0">
                <a:solidFill>
                  <a:schemeClr val="tx1">
                    <a:lumMod val="50000"/>
                  </a:schemeClr>
                </a:solidFill>
              </a:rPr>
              <a:t>Poseidonius history between 146 and Sulla:</a:t>
            </a:r>
          </a:p>
          <a:p>
            <a:pPr lvl="1"/>
            <a:r>
              <a:rPr lang="en-GB" dirty="0" smtClean="0">
                <a:solidFill>
                  <a:schemeClr val="tx1">
                    <a:lumMod val="50000"/>
                  </a:schemeClr>
                </a:solidFill>
              </a:rPr>
              <a:t>only few fragments survived</a:t>
            </a:r>
          </a:p>
          <a:p>
            <a:r>
              <a:rPr lang="en-GB" dirty="0" smtClean="0">
                <a:solidFill>
                  <a:schemeClr val="tx1">
                    <a:lumMod val="50000"/>
                  </a:schemeClr>
                </a:solidFill>
              </a:rPr>
              <a:t>Plutarch</a:t>
            </a:r>
            <a:r>
              <a:rPr lang="en-GB" dirty="0">
                <a:solidFill>
                  <a:schemeClr val="tx1">
                    <a:lumMod val="50000"/>
                  </a:schemeClr>
                </a:solidFill>
              </a:rPr>
              <a:t>, ‘biographies’ </a:t>
            </a:r>
            <a:r>
              <a:rPr lang="en-GB" dirty="0" smtClean="0">
                <a:solidFill>
                  <a:schemeClr val="tx1">
                    <a:lumMod val="50000"/>
                  </a:schemeClr>
                </a:solidFill>
              </a:rPr>
              <a:t/>
            </a:r>
            <a:br>
              <a:rPr lang="en-GB" dirty="0" smtClean="0">
                <a:solidFill>
                  <a:schemeClr val="tx1">
                    <a:lumMod val="50000"/>
                  </a:schemeClr>
                </a:solidFill>
              </a:rPr>
            </a:br>
            <a:r>
              <a:rPr lang="en-GB" dirty="0" smtClean="0">
                <a:solidFill>
                  <a:schemeClr val="tx1">
                    <a:lumMod val="50000"/>
                  </a:schemeClr>
                </a:solidFill>
              </a:rPr>
              <a:t>of </a:t>
            </a:r>
            <a:r>
              <a:rPr lang="en-GB" dirty="0">
                <a:solidFill>
                  <a:schemeClr val="tx1">
                    <a:lumMod val="50000"/>
                  </a:schemeClr>
                </a:solidFill>
              </a:rPr>
              <a:t>Tiberius and Gaius Gracchus</a:t>
            </a:r>
          </a:p>
          <a:p>
            <a:r>
              <a:rPr lang="en-GB" dirty="0" smtClean="0">
                <a:solidFill>
                  <a:schemeClr val="tx1">
                    <a:lumMod val="50000"/>
                  </a:schemeClr>
                </a:solidFill>
              </a:rPr>
              <a:t>Appian’s </a:t>
            </a:r>
            <a:r>
              <a:rPr lang="en-GB" i="1" dirty="0" smtClean="0">
                <a:solidFill>
                  <a:schemeClr val="tx1">
                    <a:lumMod val="50000"/>
                  </a:schemeClr>
                </a:solidFill>
              </a:rPr>
              <a:t>Civil War</a:t>
            </a:r>
            <a:r>
              <a:rPr lang="en-GB" dirty="0" smtClean="0">
                <a:solidFill>
                  <a:schemeClr val="tx1">
                    <a:lumMod val="50000"/>
                  </a:schemeClr>
                </a:solidFill>
              </a:rPr>
              <a:t>…</a:t>
            </a:r>
            <a:endParaRPr lang="en-GB" dirty="0">
              <a:solidFill>
                <a:schemeClr val="tx1">
                  <a:lumMod val="50000"/>
                </a:schemeClr>
              </a:solidFill>
            </a:endParaRPr>
          </a:p>
          <a:p>
            <a:r>
              <a:rPr lang="en-GB" dirty="0" smtClean="0">
                <a:solidFill>
                  <a:schemeClr val="tx1">
                    <a:lumMod val="50000"/>
                  </a:schemeClr>
                </a:solidFill>
              </a:rPr>
              <a:t>Some mentioning in Cicero (Brutus), </a:t>
            </a:r>
            <a:br>
              <a:rPr lang="en-GB" dirty="0" smtClean="0">
                <a:solidFill>
                  <a:schemeClr val="tx1">
                    <a:lumMod val="50000"/>
                  </a:schemeClr>
                </a:solidFill>
              </a:rPr>
            </a:br>
            <a:r>
              <a:rPr lang="en-GB" dirty="0" err="1" smtClean="0">
                <a:solidFill>
                  <a:schemeClr val="tx1">
                    <a:lumMod val="50000"/>
                  </a:schemeClr>
                </a:solidFill>
              </a:rPr>
              <a:t>Diodorus</a:t>
            </a:r>
            <a:r>
              <a:rPr lang="en-GB" dirty="0" smtClean="0">
                <a:solidFill>
                  <a:schemeClr val="tx1">
                    <a:lumMod val="50000"/>
                  </a:schemeClr>
                </a:solidFill>
              </a:rPr>
              <a:t>, etc.</a:t>
            </a:r>
          </a:p>
          <a:p>
            <a:r>
              <a:rPr lang="en-GB" dirty="0" smtClean="0">
                <a:solidFill>
                  <a:schemeClr val="tx1">
                    <a:lumMod val="50000"/>
                  </a:schemeClr>
                </a:solidFill>
              </a:rPr>
              <a:t>But there are also some inscriptions:</a:t>
            </a:r>
            <a:br>
              <a:rPr lang="en-GB" dirty="0" smtClean="0">
                <a:solidFill>
                  <a:schemeClr val="tx1">
                    <a:lumMod val="50000"/>
                  </a:schemeClr>
                </a:solidFill>
              </a:rPr>
            </a:br>
            <a:r>
              <a:rPr lang="en-GB" dirty="0" smtClean="0">
                <a:solidFill>
                  <a:schemeClr val="tx1">
                    <a:lumMod val="50000"/>
                  </a:schemeClr>
                </a:solidFill>
              </a:rPr>
              <a:t>Legislation</a:t>
            </a:r>
            <a:endParaRPr lang="en-GB" dirty="0">
              <a:solidFill>
                <a:schemeClr val="tx1">
                  <a:lumMod val="50000"/>
                </a:schemeClr>
              </a:solidFill>
            </a:endParaRPr>
          </a:p>
          <a:p>
            <a:pPr lvl="1"/>
            <a:r>
              <a:rPr lang="en-GB" sz="2800" i="1" dirty="0" err="1">
                <a:solidFill>
                  <a:schemeClr val="tx1">
                    <a:lumMod val="50000"/>
                  </a:schemeClr>
                </a:solidFill>
              </a:rPr>
              <a:t>lex</a:t>
            </a:r>
            <a:r>
              <a:rPr lang="en-GB" sz="2800" i="1" dirty="0">
                <a:solidFill>
                  <a:schemeClr val="tx1">
                    <a:lumMod val="50000"/>
                  </a:schemeClr>
                </a:solidFill>
              </a:rPr>
              <a:t> </a:t>
            </a:r>
            <a:r>
              <a:rPr lang="en-GB" sz="2800" i="1" dirty="0" err="1">
                <a:solidFill>
                  <a:schemeClr val="tx1">
                    <a:lumMod val="50000"/>
                  </a:schemeClr>
                </a:solidFill>
              </a:rPr>
              <a:t>agraria</a:t>
            </a:r>
            <a:endParaRPr lang="en-GB" sz="2800" i="1" dirty="0">
              <a:solidFill>
                <a:schemeClr val="tx1">
                  <a:lumMod val="50000"/>
                </a:schemeClr>
              </a:solidFill>
            </a:endParaRPr>
          </a:p>
          <a:p>
            <a:pPr lvl="1"/>
            <a:r>
              <a:rPr lang="en-GB" sz="2800" i="1" dirty="0" err="1">
                <a:solidFill>
                  <a:schemeClr val="tx1">
                    <a:lumMod val="50000"/>
                  </a:schemeClr>
                </a:solidFill>
              </a:rPr>
              <a:t>lex</a:t>
            </a:r>
            <a:r>
              <a:rPr lang="en-GB" sz="2800" i="1" dirty="0">
                <a:solidFill>
                  <a:schemeClr val="tx1">
                    <a:lumMod val="50000"/>
                  </a:schemeClr>
                </a:solidFill>
              </a:rPr>
              <a:t> </a:t>
            </a:r>
            <a:r>
              <a:rPr lang="en-GB" sz="2800" i="1" dirty="0" err="1">
                <a:solidFill>
                  <a:schemeClr val="tx1">
                    <a:lumMod val="50000"/>
                  </a:schemeClr>
                </a:solidFill>
              </a:rPr>
              <a:t>repetundarum</a:t>
            </a:r>
            <a:endParaRPr lang="en-GB" sz="2800" i="1" dirty="0">
              <a:solidFill>
                <a:schemeClr val="tx1">
                  <a:lumMod val="50000"/>
                </a:schemeClr>
              </a:solidFill>
            </a:endParaRPr>
          </a:p>
          <a:p>
            <a:pPr lvl="1"/>
            <a:endParaRPr lang="en-GB" dirty="0" smtClean="0">
              <a:solidFill>
                <a:schemeClr val="tx1">
                  <a:lumMod val="50000"/>
                </a:schemeClr>
              </a:solidFill>
            </a:endParaRPr>
          </a:p>
        </p:txBody>
      </p:sp>
      <p:sp>
        <p:nvSpPr>
          <p:cNvPr id="4" name="TextBox 3"/>
          <p:cNvSpPr txBox="1"/>
          <p:nvPr/>
        </p:nvSpPr>
        <p:spPr>
          <a:xfrm>
            <a:off x="1633840" y="1844824"/>
            <a:ext cx="7304500" cy="4708981"/>
          </a:xfrm>
          <a:prstGeom prst="rect">
            <a:avLst/>
          </a:prstGeom>
          <a:solidFill>
            <a:schemeClr val="dk1">
              <a:alpha val="68000"/>
            </a:schemeClr>
          </a:solidFill>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r>
              <a:rPr lang="en-GB" sz="2000" dirty="0" err="1" smtClean="0"/>
              <a:t>Diodorus</a:t>
            </a:r>
            <a:r>
              <a:rPr lang="en-GB" sz="2000" dirty="0" smtClean="0"/>
              <a:t> 34.</a:t>
            </a:r>
            <a:br>
              <a:rPr lang="en-GB" sz="2000" dirty="0" smtClean="0"/>
            </a:br>
            <a:r>
              <a:rPr lang="en-GB" sz="2000" dirty="0" smtClean="0"/>
              <a:t>His son </a:t>
            </a:r>
            <a:r>
              <a:rPr lang="en-GB" sz="2000" dirty="0" err="1" smtClean="0"/>
              <a:t>Nasica</a:t>
            </a:r>
            <a:r>
              <a:rPr lang="en-GB" sz="2000" dirty="0" smtClean="0"/>
              <a:t> afterwards, when he was well advanced in years, acted as </a:t>
            </a:r>
            <a:r>
              <a:rPr lang="en-GB" sz="2000" dirty="0" smtClean="0">
                <a:solidFill>
                  <a:srgbClr val="FFFF00"/>
                </a:solidFill>
              </a:rPr>
              <a:t>leader of the senate</a:t>
            </a:r>
            <a:r>
              <a:rPr lang="en-GB" sz="2000" dirty="0" smtClean="0"/>
              <a:t> and </a:t>
            </a:r>
            <a:r>
              <a:rPr lang="en-GB" sz="2000" dirty="0" smtClean="0">
                <a:solidFill>
                  <a:srgbClr val="FFFF00"/>
                </a:solidFill>
              </a:rPr>
              <a:t>with his own hands killed Tiberius Gracchus</a:t>
            </a:r>
            <a:r>
              <a:rPr lang="en-GB" sz="2000" dirty="0" smtClean="0"/>
              <a:t>, who was aiming at </a:t>
            </a:r>
            <a:r>
              <a:rPr lang="en-GB" sz="2000" dirty="0" smtClean="0">
                <a:solidFill>
                  <a:srgbClr val="FFFF00"/>
                </a:solidFill>
              </a:rPr>
              <a:t>tyrannical</a:t>
            </a:r>
            <a:r>
              <a:rPr lang="en-GB" sz="2000" dirty="0" smtClean="0"/>
              <a:t> power.</a:t>
            </a:r>
            <a:r>
              <a:rPr lang="en-GB" sz="2000" dirty="0" smtClean="0">
                <a:hlinkClick r:id="rId3"/>
              </a:rPr>
              <a:t> </a:t>
            </a:r>
            <a:r>
              <a:rPr lang="en-GB" sz="2000" dirty="0" smtClean="0"/>
              <a:t> This caused uproar amongst the common people (…) The tribunes of the people, bringing all the senators one by one to the rostra, asked them who had killed him; every one of them, fearing </a:t>
            </a:r>
            <a:r>
              <a:rPr lang="en-GB" sz="2000" dirty="0" smtClean="0">
                <a:solidFill>
                  <a:srgbClr val="FFFF00"/>
                </a:solidFill>
              </a:rPr>
              <a:t>violence from the people</a:t>
            </a:r>
            <a:r>
              <a:rPr lang="en-GB" sz="2000" dirty="0" smtClean="0"/>
              <a:t>, denied the facts, and gave vague answers. But when it came to </a:t>
            </a:r>
            <a:r>
              <a:rPr lang="en-GB" sz="2000" dirty="0" err="1" smtClean="0"/>
              <a:t>Nasica</a:t>
            </a:r>
            <a:r>
              <a:rPr lang="en-GB" sz="2000" dirty="0" smtClean="0"/>
              <a:t>, he admitted that he had killed him with his own hand; and further declared, that the ambition of </a:t>
            </a:r>
            <a:r>
              <a:rPr lang="en-GB" sz="2000" dirty="0" smtClean="0">
                <a:solidFill>
                  <a:srgbClr val="FFFF00"/>
                </a:solidFill>
              </a:rPr>
              <a:t>Gracchus to seize absolute power </a:t>
            </a:r>
            <a:r>
              <a:rPr lang="en-GB" sz="2000" dirty="0" smtClean="0"/>
              <a:t>had not been obvious to others, but it was very well known to him and the senate. Whereupon the people, though they were much troubled at what had happened, yet </a:t>
            </a:r>
            <a:r>
              <a:rPr lang="en-GB" sz="2000" dirty="0" smtClean="0">
                <a:solidFill>
                  <a:srgbClr val="FFFF00"/>
                </a:solidFill>
              </a:rPr>
              <a:t>were moved by the boldness and authority of the man; and so they refrained from further action.</a:t>
            </a:r>
            <a:endParaRPr lang="en-GB" sz="2000" dirty="0">
              <a:solidFill>
                <a:srgbClr val="FFFF00"/>
              </a:solidFill>
            </a:endParaRPr>
          </a:p>
        </p:txBody>
      </p:sp>
    </p:spTree>
    <p:extLst>
      <p:ext uri="{BB962C8B-B14F-4D97-AF65-F5344CB8AC3E}">
        <p14:creationId xmlns:p14="http://schemas.microsoft.com/office/powerpoint/2010/main" val="5570750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le 1"/>
          <p:cNvSpPr>
            <a:spLocks noGrp="1"/>
          </p:cNvSpPr>
          <p:nvPr>
            <p:ph type="title"/>
          </p:nvPr>
        </p:nvSpPr>
        <p:spPr>
          <a:xfrm>
            <a:off x="914400" y="512064"/>
            <a:ext cx="7772400" cy="914400"/>
          </a:xfrm>
        </p:spPr>
        <p:txBody>
          <a:bodyPr/>
          <a:lstStyle/>
          <a:p>
            <a:r>
              <a:rPr lang="en-GB" dirty="0" smtClean="0"/>
              <a:t>Tiberius Gracchus</a:t>
            </a:r>
            <a:endParaRPr lang="en-GB" dirty="0"/>
          </a:p>
        </p:txBody>
      </p:sp>
      <p:sp>
        <p:nvSpPr>
          <p:cNvPr id="6" name="Content Placeholder 2"/>
          <p:cNvSpPr>
            <a:spLocks noGrp="1"/>
          </p:cNvSpPr>
          <p:nvPr>
            <p:ph idx="1"/>
          </p:nvPr>
        </p:nvSpPr>
        <p:spPr>
          <a:xfrm>
            <a:off x="467544" y="1268760"/>
            <a:ext cx="6192688" cy="5040560"/>
          </a:xfrm>
        </p:spPr>
        <p:txBody>
          <a:bodyPr>
            <a:normAutofit fontScale="77500" lnSpcReduction="20000"/>
          </a:bodyPr>
          <a:lstStyle/>
          <a:p>
            <a:r>
              <a:rPr lang="en-GB" dirty="0" smtClean="0">
                <a:solidFill>
                  <a:schemeClr val="tx1">
                    <a:lumMod val="50000"/>
                  </a:schemeClr>
                </a:solidFill>
              </a:rPr>
              <a:t>ancient sources</a:t>
            </a:r>
          </a:p>
          <a:p>
            <a:pPr lvl="1"/>
            <a:r>
              <a:rPr lang="en-GB" dirty="0" smtClean="0">
                <a:solidFill>
                  <a:schemeClr val="tx1">
                    <a:lumMod val="50000"/>
                  </a:schemeClr>
                </a:solidFill>
              </a:rPr>
              <a:t>most sources – anti-</a:t>
            </a:r>
            <a:r>
              <a:rPr lang="en-GB" dirty="0" err="1" smtClean="0">
                <a:solidFill>
                  <a:schemeClr val="tx1">
                    <a:lumMod val="50000"/>
                  </a:schemeClr>
                </a:solidFill>
              </a:rPr>
              <a:t>Gracchan</a:t>
            </a:r>
            <a:r>
              <a:rPr lang="en-GB" dirty="0" smtClean="0">
                <a:solidFill>
                  <a:schemeClr val="tx1">
                    <a:lumMod val="50000"/>
                  </a:schemeClr>
                </a:solidFill>
              </a:rPr>
              <a:t/>
            </a:r>
            <a:br>
              <a:rPr lang="en-GB" dirty="0" smtClean="0">
                <a:solidFill>
                  <a:schemeClr val="tx1">
                    <a:lumMod val="50000"/>
                  </a:schemeClr>
                </a:solidFill>
              </a:rPr>
            </a:br>
            <a:r>
              <a:rPr lang="en-GB" dirty="0" smtClean="0">
                <a:solidFill>
                  <a:schemeClr val="tx1">
                    <a:lumMod val="50000"/>
                  </a:schemeClr>
                </a:solidFill>
              </a:rPr>
              <a:t>negative towards both Gracchi and his followers</a:t>
            </a:r>
          </a:p>
          <a:p>
            <a:r>
              <a:rPr lang="en-GB" dirty="0" smtClean="0">
                <a:solidFill>
                  <a:schemeClr val="tx1">
                    <a:lumMod val="50000"/>
                  </a:schemeClr>
                </a:solidFill>
              </a:rPr>
              <a:t>Contemporary sources lost</a:t>
            </a:r>
          </a:p>
          <a:p>
            <a:r>
              <a:rPr lang="en-GB" dirty="0" smtClean="0">
                <a:solidFill>
                  <a:schemeClr val="tx1">
                    <a:lumMod val="50000"/>
                  </a:schemeClr>
                </a:solidFill>
              </a:rPr>
              <a:t>Poseidonius history between 146 and Sulla:</a:t>
            </a:r>
          </a:p>
          <a:p>
            <a:pPr lvl="1"/>
            <a:r>
              <a:rPr lang="en-GB" dirty="0" smtClean="0">
                <a:solidFill>
                  <a:schemeClr val="tx1">
                    <a:lumMod val="50000"/>
                  </a:schemeClr>
                </a:solidFill>
              </a:rPr>
              <a:t>only few fragments survived</a:t>
            </a:r>
          </a:p>
          <a:p>
            <a:r>
              <a:rPr lang="en-GB" dirty="0" smtClean="0">
                <a:solidFill>
                  <a:schemeClr val="tx1">
                    <a:lumMod val="50000"/>
                  </a:schemeClr>
                </a:solidFill>
              </a:rPr>
              <a:t>Plutarch</a:t>
            </a:r>
            <a:r>
              <a:rPr lang="en-GB" dirty="0">
                <a:solidFill>
                  <a:schemeClr val="tx1">
                    <a:lumMod val="50000"/>
                  </a:schemeClr>
                </a:solidFill>
              </a:rPr>
              <a:t>, ‘biographies’ </a:t>
            </a:r>
            <a:r>
              <a:rPr lang="en-GB" dirty="0" smtClean="0">
                <a:solidFill>
                  <a:schemeClr val="tx1">
                    <a:lumMod val="50000"/>
                  </a:schemeClr>
                </a:solidFill>
              </a:rPr>
              <a:t/>
            </a:r>
            <a:br>
              <a:rPr lang="en-GB" dirty="0" smtClean="0">
                <a:solidFill>
                  <a:schemeClr val="tx1">
                    <a:lumMod val="50000"/>
                  </a:schemeClr>
                </a:solidFill>
              </a:rPr>
            </a:br>
            <a:r>
              <a:rPr lang="en-GB" dirty="0" smtClean="0">
                <a:solidFill>
                  <a:schemeClr val="tx1">
                    <a:lumMod val="50000"/>
                  </a:schemeClr>
                </a:solidFill>
              </a:rPr>
              <a:t>of </a:t>
            </a:r>
            <a:r>
              <a:rPr lang="en-GB" dirty="0">
                <a:solidFill>
                  <a:schemeClr val="tx1">
                    <a:lumMod val="50000"/>
                  </a:schemeClr>
                </a:solidFill>
              </a:rPr>
              <a:t>Tiberius and Gaius Gracchus</a:t>
            </a:r>
          </a:p>
          <a:p>
            <a:r>
              <a:rPr lang="en-GB" dirty="0" smtClean="0">
                <a:solidFill>
                  <a:schemeClr val="tx1">
                    <a:lumMod val="50000"/>
                  </a:schemeClr>
                </a:solidFill>
              </a:rPr>
              <a:t>Appian’s </a:t>
            </a:r>
            <a:r>
              <a:rPr lang="en-GB" i="1" dirty="0" smtClean="0">
                <a:solidFill>
                  <a:schemeClr val="tx1">
                    <a:lumMod val="50000"/>
                  </a:schemeClr>
                </a:solidFill>
              </a:rPr>
              <a:t>Civil War</a:t>
            </a:r>
            <a:r>
              <a:rPr lang="en-GB" dirty="0" smtClean="0">
                <a:solidFill>
                  <a:schemeClr val="tx1">
                    <a:lumMod val="50000"/>
                  </a:schemeClr>
                </a:solidFill>
              </a:rPr>
              <a:t>…</a:t>
            </a:r>
            <a:endParaRPr lang="en-GB" dirty="0">
              <a:solidFill>
                <a:schemeClr val="tx1">
                  <a:lumMod val="50000"/>
                </a:schemeClr>
              </a:solidFill>
            </a:endParaRPr>
          </a:p>
          <a:p>
            <a:r>
              <a:rPr lang="en-GB" dirty="0" smtClean="0">
                <a:solidFill>
                  <a:schemeClr val="tx1">
                    <a:lumMod val="50000"/>
                  </a:schemeClr>
                </a:solidFill>
              </a:rPr>
              <a:t>Some mentioning in Cicero (</a:t>
            </a:r>
            <a:r>
              <a:rPr lang="en-GB" i="1" dirty="0" smtClean="0">
                <a:solidFill>
                  <a:schemeClr val="tx1">
                    <a:lumMod val="50000"/>
                  </a:schemeClr>
                </a:solidFill>
              </a:rPr>
              <a:t>Brutus</a:t>
            </a:r>
            <a:r>
              <a:rPr lang="en-GB" dirty="0" smtClean="0">
                <a:solidFill>
                  <a:schemeClr val="tx1">
                    <a:lumMod val="50000"/>
                  </a:schemeClr>
                </a:solidFill>
              </a:rPr>
              <a:t>), </a:t>
            </a:r>
            <a:br>
              <a:rPr lang="en-GB" dirty="0" smtClean="0">
                <a:solidFill>
                  <a:schemeClr val="tx1">
                    <a:lumMod val="50000"/>
                  </a:schemeClr>
                </a:solidFill>
              </a:rPr>
            </a:br>
            <a:r>
              <a:rPr lang="en-GB" dirty="0" err="1" smtClean="0">
                <a:solidFill>
                  <a:schemeClr val="tx1">
                    <a:lumMod val="50000"/>
                  </a:schemeClr>
                </a:solidFill>
              </a:rPr>
              <a:t>Diodorus</a:t>
            </a:r>
            <a:r>
              <a:rPr lang="en-GB" dirty="0" smtClean="0">
                <a:solidFill>
                  <a:schemeClr val="tx1">
                    <a:lumMod val="50000"/>
                  </a:schemeClr>
                </a:solidFill>
              </a:rPr>
              <a:t> 34 - 39, etc.</a:t>
            </a:r>
          </a:p>
          <a:p>
            <a:r>
              <a:rPr lang="en-GB" dirty="0" smtClean="0"/>
              <a:t>But there are also some inscriptions:</a:t>
            </a:r>
            <a:br>
              <a:rPr lang="en-GB" dirty="0" smtClean="0"/>
            </a:br>
            <a:r>
              <a:rPr lang="en-GB" dirty="0" smtClean="0"/>
              <a:t>Legislation</a:t>
            </a:r>
            <a:endParaRPr lang="en-GB" dirty="0"/>
          </a:p>
          <a:p>
            <a:pPr lvl="1"/>
            <a:r>
              <a:rPr lang="en-GB" sz="2800" i="1" dirty="0" err="1"/>
              <a:t>lex</a:t>
            </a:r>
            <a:r>
              <a:rPr lang="en-GB" sz="2800" i="1" dirty="0"/>
              <a:t> </a:t>
            </a:r>
            <a:r>
              <a:rPr lang="en-GB" sz="2800" i="1" dirty="0" err="1"/>
              <a:t>agraria</a:t>
            </a:r>
            <a:endParaRPr lang="en-GB" sz="2800" i="1" dirty="0"/>
          </a:p>
          <a:p>
            <a:pPr lvl="1"/>
            <a:r>
              <a:rPr lang="en-GB" sz="2800" i="1" dirty="0" err="1"/>
              <a:t>lex</a:t>
            </a:r>
            <a:r>
              <a:rPr lang="en-GB" sz="2800" i="1" dirty="0"/>
              <a:t> </a:t>
            </a:r>
            <a:r>
              <a:rPr lang="en-GB" sz="2800" i="1" dirty="0" err="1"/>
              <a:t>repetundarum</a:t>
            </a:r>
            <a:endParaRPr lang="en-GB" sz="2800" i="1" dirty="0"/>
          </a:p>
          <a:p>
            <a:pPr lvl="1"/>
            <a:endParaRPr lang="en-GB" dirty="0" smtClean="0">
              <a:solidFill>
                <a:schemeClr val="tx1">
                  <a:lumMod val="50000"/>
                </a:schemeClr>
              </a:solidFill>
            </a:endParaRPr>
          </a:p>
        </p:txBody>
      </p:sp>
    </p:spTree>
    <p:extLst>
      <p:ext uri="{BB962C8B-B14F-4D97-AF65-F5344CB8AC3E}">
        <p14:creationId xmlns:p14="http://schemas.microsoft.com/office/powerpoint/2010/main" val="2005033185"/>
      </p:ext>
    </p:extLst>
  </p:cSld>
  <p:clrMapOvr>
    <a:masterClrMapping/>
  </p:clrMapOvr>
  <p:transition spd="slow">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le 1"/>
          <p:cNvSpPr>
            <a:spLocks noGrp="1"/>
          </p:cNvSpPr>
          <p:nvPr>
            <p:ph type="title"/>
          </p:nvPr>
        </p:nvSpPr>
        <p:spPr>
          <a:xfrm>
            <a:off x="914400" y="512064"/>
            <a:ext cx="7772400" cy="914400"/>
          </a:xfrm>
        </p:spPr>
        <p:txBody>
          <a:bodyPr/>
          <a:lstStyle/>
          <a:p>
            <a:r>
              <a:rPr lang="en-GB" dirty="0" smtClean="0"/>
              <a:t>Tiberius Gracchus</a:t>
            </a:r>
            <a:endParaRPr lang="en-GB" dirty="0"/>
          </a:p>
        </p:txBody>
      </p:sp>
      <p:sp>
        <p:nvSpPr>
          <p:cNvPr id="6" name="Content Placeholder 2"/>
          <p:cNvSpPr>
            <a:spLocks noGrp="1"/>
          </p:cNvSpPr>
          <p:nvPr>
            <p:ph idx="1"/>
          </p:nvPr>
        </p:nvSpPr>
        <p:spPr>
          <a:xfrm>
            <a:off x="467544" y="1268760"/>
            <a:ext cx="6192688" cy="5589240"/>
          </a:xfrm>
        </p:spPr>
        <p:txBody>
          <a:bodyPr>
            <a:normAutofit lnSpcReduction="10000"/>
          </a:bodyPr>
          <a:lstStyle/>
          <a:p>
            <a:r>
              <a:rPr lang="en-GB" dirty="0" smtClean="0"/>
              <a:t>Background:</a:t>
            </a:r>
          </a:p>
          <a:p>
            <a:pPr lvl="1"/>
            <a:r>
              <a:rPr lang="en-GB" dirty="0" smtClean="0">
                <a:solidFill>
                  <a:schemeClr val="accent4">
                    <a:lumMod val="20000"/>
                    <a:lumOff val="80000"/>
                  </a:schemeClr>
                </a:solidFill>
              </a:rPr>
              <a:t>Gracchus branch of the </a:t>
            </a:r>
            <a:r>
              <a:rPr lang="en-GB" b="1" i="1" dirty="0" smtClean="0">
                <a:solidFill>
                  <a:schemeClr val="accent4">
                    <a:lumMod val="20000"/>
                    <a:lumOff val="80000"/>
                  </a:schemeClr>
                </a:solidFill>
              </a:rPr>
              <a:t>gens </a:t>
            </a:r>
            <a:r>
              <a:rPr lang="en-GB" b="1" i="1" dirty="0" err="1" smtClean="0">
                <a:solidFill>
                  <a:schemeClr val="accent4">
                    <a:lumMod val="20000"/>
                    <a:lumOff val="80000"/>
                  </a:schemeClr>
                </a:solidFill>
              </a:rPr>
              <a:t>Sempronia</a:t>
            </a:r>
            <a:r>
              <a:rPr lang="en-GB" dirty="0" smtClean="0">
                <a:solidFill>
                  <a:schemeClr val="accent4">
                    <a:lumMod val="20000"/>
                    <a:lumOff val="80000"/>
                  </a:schemeClr>
                </a:solidFill>
              </a:rPr>
              <a:t>: politically well connected</a:t>
            </a:r>
          </a:p>
          <a:p>
            <a:pPr lvl="1"/>
            <a:r>
              <a:rPr lang="en-GB" dirty="0" smtClean="0">
                <a:solidFill>
                  <a:schemeClr val="accent4">
                    <a:lumMod val="20000"/>
                    <a:lumOff val="80000"/>
                  </a:schemeClr>
                </a:solidFill>
              </a:rPr>
              <a:t>maternal grandparents, </a:t>
            </a:r>
            <a:br>
              <a:rPr lang="en-GB" dirty="0" smtClean="0">
                <a:solidFill>
                  <a:schemeClr val="accent4">
                    <a:lumMod val="20000"/>
                    <a:lumOff val="80000"/>
                  </a:schemeClr>
                </a:solidFill>
              </a:rPr>
            </a:br>
            <a:r>
              <a:rPr lang="en-GB" dirty="0" smtClean="0">
                <a:solidFill>
                  <a:schemeClr val="accent4">
                    <a:lumMod val="20000"/>
                    <a:lumOff val="80000"/>
                  </a:schemeClr>
                </a:solidFill>
              </a:rPr>
              <a:t>e.g. Scipio </a:t>
            </a:r>
            <a:r>
              <a:rPr lang="en-GB" dirty="0" err="1" smtClean="0">
                <a:solidFill>
                  <a:schemeClr val="accent4">
                    <a:lumMod val="20000"/>
                    <a:lumOff val="80000"/>
                  </a:schemeClr>
                </a:solidFill>
              </a:rPr>
              <a:t>Africanus</a:t>
            </a:r>
            <a:endParaRPr lang="en-GB" dirty="0" smtClean="0">
              <a:solidFill>
                <a:schemeClr val="accent4">
                  <a:lumMod val="20000"/>
                  <a:lumOff val="80000"/>
                </a:schemeClr>
              </a:solidFill>
            </a:endParaRPr>
          </a:p>
          <a:p>
            <a:pPr lvl="1"/>
            <a:r>
              <a:rPr lang="en-GB" dirty="0" smtClean="0">
                <a:solidFill>
                  <a:schemeClr val="bg1">
                    <a:lumMod val="50000"/>
                    <a:lumOff val="50000"/>
                  </a:schemeClr>
                </a:solidFill>
              </a:rPr>
              <a:t>Good education</a:t>
            </a:r>
          </a:p>
          <a:p>
            <a:pPr lvl="1"/>
            <a:r>
              <a:rPr lang="en-GB" dirty="0" smtClean="0">
                <a:solidFill>
                  <a:schemeClr val="bg1">
                    <a:lumMod val="50000"/>
                    <a:lumOff val="50000"/>
                  </a:schemeClr>
                </a:solidFill>
              </a:rPr>
              <a:t>officer, e.g. 147-146 in Carthage</a:t>
            </a:r>
          </a:p>
          <a:p>
            <a:pPr lvl="1"/>
            <a:r>
              <a:rPr lang="en-GB" b="1" i="1" dirty="0" smtClean="0">
                <a:solidFill>
                  <a:schemeClr val="bg1">
                    <a:lumMod val="50000"/>
                    <a:lumOff val="50000"/>
                  </a:schemeClr>
                </a:solidFill>
              </a:rPr>
              <a:t>augur</a:t>
            </a:r>
          </a:p>
          <a:p>
            <a:pPr lvl="1"/>
            <a:r>
              <a:rPr lang="en-GB" b="1" i="1" dirty="0" smtClean="0">
                <a:solidFill>
                  <a:schemeClr val="bg1">
                    <a:lumMod val="50000"/>
                    <a:lumOff val="50000"/>
                  </a:schemeClr>
                </a:solidFill>
              </a:rPr>
              <a:t>praetor</a:t>
            </a:r>
            <a:r>
              <a:rPr lang="en-GB" dirty="0" smtClean="0">
                <a:solidFill>
                  <a:schemeClr val="bg1">
                    <a:lumMod val="50000"/>
                    <a:lumOff val="50000"/>
                  </a:schemeClr>
                </a:solidFill>
              </a:rPr>
              <a:t> – 137 BC – under </a:t>
            </a:r>
            <a:br>
              <a:rPr lang="en-GB" dirty="0" smtClean="0">
                <a:solidFill>
                  <a:schemeClr val="bg1">
                    <a:lumMod val="50000"/>
                    <a:lumOff val="50000"/>
                  </a:schemeClr>
                </a:solidFill>
              </a:rPr>
            </a:br>
            <a:r>
              <a:rPr lang="en-GB" dirty="0" smtClean="0">
                <a:solidFill>
                  <a:schemeClr val="bg1">
                    <a:lumMod val="50000"/>
                    <a:lumOff val="50000"/>
                  </a:schemeClr>
                </a:solidFill>
              </a:rPr>
              <a:t>the consul C. </a:t>
            </a:r>
            <a:r>
              <a:rPr lang="en-GB" dirty="0" err="1" smtClean="0">
                <a:solidFill>
                  <a:schemeClr val="bg1">
                    <a:lumMod val="50000"/>
                    <a:lumOff val="50000"/>
                  </a:schemeClr>
                </a:solidFill>
              </a:rPr>
              <a:t>Hostilius</a:t>
            </a:r>
            <a:r>
              <a:rPr lang="en-GB" dirty="0" smtClean="0">
                <a:solidFill>
                  <a:schemeClr val="bg1">
                    <a:lumMod val="50000"/>
                    <a:lumOff val="50000"/>
                  </a:schemeClr>
                </a:solidFill>
              </a:rPr>
              <a:t> </a:t>
            </a:r>
            <a:r>
              <a:rPr lang="en-GB" dirty="0" err="1" smtClean="0">
                <a:solidFill>
                  <a:schemeClr val="bg1">
                    <a:lumMod val="50000"/>
                    <a:lumOff val="50000"/>
                  </a:schemeClr>
                </a:solidFill>
              </a:rPr>
              <a:t>Mancinus</a:t>
            </a:r>
            <a:endParaRPr lang="en-GB" dirty="0">
              <a:solidFill>
                <a:schemeClr val="bg1">
                  <a:lumMod val="50000"/>
                  <a:lumOff val="50000"/>
                </a:schemeClr>
              </a:solidFill>
            </a:endParaRPr>
          </a:p>
          <a:p>
            <a:pPr lvl="2"/>
            <a:r>
              <a:rPr lang="en-GB" dirty="0" smtClean="0">
                <a:solidFill>
                  <a:schemeClr val="bg1">
                    <a:lumMod val="50000"/>
                    <a:lumOff val="50000"/>
                  </a:schemeClr>
                </a:solidFill>
              </a:rPr>
              <a:t>major set back: capitulation of the people of </a:t>
            </a:r>
            <a:r>
              <a:rPr lang="en-GB" dirty="0" err="1" smtClean="0">
                <a:solidFill>
                  <a:schemeClr val="bg1">
                    <a:lumMod val="50000"/>
                    <a:lumOff val="50000"/>
                  </a:schemeClr>
                </a:solidFill>
              </a:rPr>
              <a:t>Numantia</a:t>
            </a:r>
            <a:r>
              <a:rPr lang="en-GB" dirty="0" smtClean="0">
                <a:solidFill>
                  <a:schemeClr val="bg1">
                    <a:lumMod val="50000"/>
                    <a:lumOff val="50000"/>
                  </a:schemeClr>
                </a:solidFill>
              </a:rPr>
              <a:t> was rejected </a:t>
            </a:r>
            <a:br>
              <a:rPr lang="en-GB" dirty="0" smtClean="0">
                <a:solidFill>
                  <a:schemeClr val="bg1">
                    <a:lumMod val="50000"/>
                    <a:lumOff val="50000"/>
                  </a:schemeClr>
                </a:solidFill>
              </a:rPr>
            </a:br>
            <a:r>
              <a:rPr lang="en-GB" dirty="0" smtClean="0">
                <a:solidFill>
                  <a:schemeClr val="bg1">
                    <a:lumMod val="50000"/>
                    <a:lumOff val="50000"/>
                  </a:schemeClr>
                </a:solidFill>
              </a:rPr>
              <a:t>by the Senate!</a:t>
            </a:r>
          </a:p>
        </p:txBody>
      </p:sp>
      <p:pic>
        <p:nvPicPr>
          <p:cNvPr id="11268" name="Picture 4" descr="Isis priest01 pushkin.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6977" b="89826" l="5455" r="94091">
                        <a14:foregroundMark x1="54545" y1="6977" x2="54545" y2="6977"/>
                        <a14:foregroundMark x1="94545" y1="63081" x2="94545" y2="63081"/>
                        <a14:foregroundMark x1="5455" y1="57267" x2="5455" y2="57267"/>
                      </a14:backgroundRemoval>
                    </a14:imgEffect>
                  </a14:imgLayer>
                </a14:imgProps>
              </a:ext>
              <a:ext uri="{28A0092B-C50C-407E-A947-70E740481C1C}">
                <a14:useLocalDpi xmlns:a14="http://schemas.microsoft.com/office/drawing/2010/main" val="0"/>
              </a:ext>
            </a:extLst>
          </a:blip>
          <a:srcRect b="16739"/>
          <a:stretch/>
        </p:blipFill>
        <p:spPr bwMode="auto">
          <a:xfrm>
            <a:off x="5724128" y="2333932"/>
            <a:ext cx="3501917" cy="455914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6626552" y="6165304"/>
            <a:ext cx="1697068" cy="369332"/>
          </a:xfrm>
          <a:prstGeom prst="rect">
            <a:avLst/>
          </a:prstGeom>
        </p:spPr>
        <p:txBody>
          <a:bodyPr wrap="none">
            <a:spAutoFit/>
          </a:bodyPr>
          <a:lstStyle/>
          <a:p>
            <a:r>
              <a:rPr lang="en-GB" dirty="0" smtClean="0"/>
              <a:t>Cornelius Scipio</a:t>
            </a:r>
            <a:endParaRPr lang="en-GB" dirty="0"/>
          </a:p>
        </p:txBody>
      </p:sp>
    </p:spTree>
    <p:extLst>
      <p:ext uri="{BB962C8B-B14F-4D97-AF65-F5344CB8AC3E}">
        <p14:creationId xmlns:p14="http://schemas.microsoft.com/office/powerpoint/2010/main" val="39216446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fade">
                                      <p:cBhvr>
                                        <p:cTn id="7" dur="1000"/>
                                        <p:tgtEl>
                                          <p:spTgt spid="11268"/>
                                        </p:tgtEl>
                                      </p:cBhvr>
                                    </p:animEffect>
                                    <p:anim calcmode="lin" valueType="num">
                                      <p:cBhvr>
                                        <p:cTn id="8" dur="1000" fill="hold"/>
                                        <p:tgtEl>
                                          <p:spTgt spid="11268"/>
                                        </p:tgtEl>
                                        <p:attrNameLst>
                                          <p:attrName>ppt_x</p:attrName>
                                        </p:attrNameLst>
                                      </p:cBhvr>
                                      <p:tavLst>
                                        <p:tav tm="0">
                                          <p:val>
                                            <p:strVal val="#ppt_x"/>
                                          </p:val>
                                        </p:tav>
                                        <p:tav tm="100000">
                                          <p:val>
                                            <p:strVal val="#ppt_x"/>
                                          </p:val>
                                        </p:tav>
                                      </p:tavLst>
                                    </p:anim>
                                    <p:anim calcmode="lin" valueType="num">
                                      <p:cBhvr>
                                        <p:cTn id="9" dur="1000" fill="hold"/>
                                        <p:tgtEl>
                                          <p:spTgt spid="1126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le 1"/>
          <p:cNvSpPr>
            <a:spLocks noGrp="1"/>
          </p:cNvSpPr>
          <p:nvPr>
            <p:ph type="title"/>
          </p:nvPr>
        </p:nvSpPr>
        <p:spPr>
          <a:xfrm>
            <a:off x="914400" y="512064"/>
            <a:ext cx="7772400" cy="914400"/>
          </a:xfrm>
        </p:spPr>
        <p:txBody>
          <a:bodyPr/>
          <a:lstStyle/>
          <a:p>
            <a:r>
              <a:rPr lang="en-GB" dirty="0" smtClean="0"/>
              <a:t>Tiberius Gracchus</a:t>
            </a:r>
            <a:endParaRPr lang="en-GB" dirty="0"/>
          </a:p>
        </p:txBody>
      </p:sp>
      <p:sp>
        <p:nvSpPr>
          <p:cNvPr id="6" name="Content Placeholder 2"/>
          <p:cNvSpPr>
            <a:spLocks noGrp="1"/>
          </p:cNvSpPr>
          <p:nvPr>
            <p:ph idx="1"/>
          </p:nvPr>
        </p:nvSpPr>
        <p:spPr>
          <a:xfrm>
            <a:off x="467544" y="1268760"/>
            <a:ext cx="6192688" cy="5589240"/>
          </a:xfrm>
        </p:spPr>
        <p:txBody>
          <a:bodyPr>
            <a:normAutofit lnSpcReduction="10000"/>
          </a:bodyPr>
          <a:lstStyle/>
          <a:p>
            <a:r>
              <a:rPr lang="en-GB" dirty="0" smtClean="0"/>
              <a:t>Background:</a:t>
            </a:r>
          </a:p>
          <a:p>
            <a:pPr lvl="1"/>
            <a:r>
              <a:rPr lang="en-GB" dirty="0" smtClean="0">
                <a:solidFill>
                  <a:schemeClr val="tx1">
                    <a:lumMod val="95000"/>
                  </a:schemeClr>
                </a:solidFill>
              </a:rPr>
              <a:t>Gracchus branch of the </a:t>
            </a:r>
            <a:r>
              <a:rPr lang="en-GB" b="1" i="1" dirty="0" smtClean="0">
                <a:solidFill>
                  <a:schemeClr val="tx1">
                    <a:lumMod val="95000"/>
                  </a:schemeClr>
                </a:solidFill>
              </a:rPr>
              <a:t>gens </a:t>
            </a:r>
            <a:r>
              <a:rPr lang="en-GB" b="1" i="1" dirty="0" err="1" smtClean="0">
                <a:solidFill>
                  <a:schemeClr val="tx1">
                    <a:lumMod val="95000"/>
                  </a:schemeClr>
                </a:solidFill>
              </a:rPr>
              <a:t>Sempronia</a:t>
            </a:r>
            <a:r>
              <a:rPr lang="en-GB" dirty="0" smtClean="0">
                <a:solidFill>
                  <a:schemeClr val="tx1">
                    <a:lumMod val="95000"/>
                  </a:schemeClr>
                </a:solidFill>
              </a:rPr>
              <a:t>: politically well connected</a:t>
            </a:r>
          </a:p>
          <a:p>
            <a:pPr lvl="1"/>
            <a:r>
              <a:rPr lang="en-GB" dirty="0" smtClean="0">
                <a:solidFill>
                  <a:schemeClr val="tx1">
                    <a:lumMod val="95000"/>
                  </a:schemeClr>
                </a:solidFill>
              </a:rPr>
              <a:t>maternal grandparents, </a:t>
            </a:r>
            <a:br>
              <a:rPr lang="en-GB" dirty="0" smtClean="0">
                <a:solidFill>
                  <a:schemeClr val="tx1">
                    <a:lumMod val="95000"/>
                  </a:schemeClr>
                </a:solidFill>
              </a:rPr>
            </a:br>
            <a:r>
              <a:rPr lang="en-GB" dirty="0" smtClean="0">
                <a:solidFill>
                  <a:schemeClr val="tx1">
                    <a:lumMod val="95000"/>
                  </a:schemeClr>
                </a:solidFill>
              </a:rPr>
              <a:t>e.g. Scipio </a:t>
            </a:r>
            <a:r>
              <a:rPr lang="en-GB" dirty="0" err="1" smtClean="0">
                <a:solidFill>
                  <a:schemeClr val="tx1">
                    <a:lumMod val="95000"/>
                  </a:schemeClr>
                </a:solidFill>
              </a:rPr>
              <a:t>Africanus</a:t>
            </a:r>
            <a:endParaRPr lang="en-GB" dirty="0" smtClean="0">
              <a:solidFill>
                <a:schemeClr val="tx1">
                  <a:lumMod val="95000"/>
                </a:schemeClr>
              </a:solidFill>
            </a:endParaRPr>
          </a:p>
          <a:p>
            <a:pPr lvl="1"/>
            <a:r>
              <a:rPr lang="en-GB" dirty="0" smtClean="0">
                <a:solidFill>
                  <a:schemeClr val="accent4">
                    <a:lumMod val="20000"/>
                    <a:lumOff val="80000"/>
                  </a:schemeClr>
                </a:solidFill>
              </a:rPr>
              <a:t>Good education</a:t>
            </a:r>
          </a:p>
          <a:p>
            <a:pPr lvl="1"/>
            <a:r>
              <a:rPr lang="en-GB" dirty="0" smtClean="0">
                <a:solidFill>
                  <a:schemeClr val="accent4">
                    <a:lumMod val="20000"/>
                    <a:lumOff val="80000"/>
                  </a:schemeClr>
                </a:solidFill>
              </a:rPr>
              <a:t>officer, e.g. 147-146 in Carthage</a:t>
            </a:r>
          </a:p>
          <a:p>
            <a:pPr lvl="1"/>
            <a:r>
              <a:rPr lang="en-GB" b="1" i="1" dirty="0" smtClean="0">
                <a:solidFill>
                  <a:schemeClr val="accent4">
                    <a:lumMod val="20000"/>
                    <a:lumOff val="80000"/>
                  </a:schemeClr>
                </a:solidFill>
              </a:rPr>
              <a:t>augur</a:t>
            </a:r>
          </a:p>
          <a:p>
            <a:pPr lvl="1"/>
            <a:r>
              <a:rPr lang="en-GB" b="1" i="1" dirty="0" smtClean="0">
                <a:solidFill>
                  <a:schemeClr val="accent4">
                    <a:lumMod val="20000"/>
                    <a:lumOff val="80000"/>
                  </a:schemeClr>
                </a:solidFill>
              </a:rPr>
              <a:t>praetor</a:t>
            </a:r>
            <a:r>
              <a:rPr lang="en-GB" dirty="0" smtClean="0">
                <a:solidFill>
                  <a:schemeClr val="accent4">
                    <a:lumMod val="20000"/>
                    <a:lumOff val="80000"/>
                  </a:schemeClr>
                </a:solidFill>
              </a:rPr>
              <a:t> – 137 BC – under </a:t>
            </a:r>
            <a:br>
              <a:rPr lang="en-GB" dirty="0" smtClean="0">
                <a:solidFill>
                  <a:schemeClr val="accent4">
                    <a:lumMod val="20000"/>
                    <a:lumOff val="80000"/>
                  </a:schemeClr>
                </a:solidFill>
              </a:rPr>
            </a:br>
            <a:r>
              <a:rPr lang="en-GB" dirty="0" smtClean="0">
                <a:solidFill>
                  <a:schemeClr val="accent4">
                    <a:lumMod val="20000"/>
                    <a:lumOff val="80000"/>
                  </a:schemeClr>
                </a:solidFill>
              </a:rPr>
              <a:t>the consul C. </a:t>
            </a:r>
            <a:r>
              <a:rPr lang="en-GB" dirty="0" err="1" smtClean="0">
                <a:solidFill>
                  <a:schemeClr val="accent4">
                    <a:lumMod val="20000"/>
                    <a:lumOff val="80000"/>
                  </a:schemeClr>
                </a:solidFill>
              </a:rPr>
              <a:t>Hostilius</a:t>
            </a:r>
            <a:r>
              <a:rPr lang="en-GB" dirty="0" smtClean="0">
                <a:solidFill>
                  <a:schemeClr val="accent4">
                    <a:lumMod val="20000"/>
                    <a:lumOff val="80000"/>
                  </a:schemeClr>
                </a:solidFill>
              </a:rPr>
              <a:t> </a:t>
            </a:r>
            <a:r>
              <a:rPr lang="en-GB" dirty="0" err="1" smtClean="0">
                <a:solidFill>
                  <a:schemeClr val="accent4">
                    <a:lumMod val="20000"/>
                    <a:lumOff val="80000"/>
                  </a:schemeClr>
                </a:solidFill>
              </a:rPr>
              <a:t>Mancinus</a:t>
            </a:r>
            <a:endParaRPr lang="en-GB" dirty="0">
              <a:solidFill>
                <a:schemeClr val="accent4">
                  <a:lumMod val="20000"/>
                  <a:lumOff val="80000"/>
                </a:schemeClr>
              </a:solidFill>
            </a:endParaRPr>
          </a:p>
          <a:p>
            <a:pPr lvl="2"/>
            <a:r>
              <a:rPr lang="en-GB" dirty="0" smtClean="0">
                <a:solidFill>
                  <a:schemeClr val="accent4">
                    <a:lumMod val="20000"/>
                    <a:lumOff val="80000"/>
                  </a:schemeClr>
                </a:solidFill>
              </a:rPr>
              <a:t>major set back: capitulation of the people of </a:t>
            </a:r>
            <a:r>
              <a:rPr lang="en-GB" dirty="0" err="1" smtClean="0">
                <a:solidFill>
                  <a:schemeClr val="accent4">
                    <a:lumMod val="20000"/>
                    <a:lumOff val="80000"/>
                  </a:schemeClr>
                </a:solidFill>
              </a:rPr>
              <a:t>Numantia</a:t>
            </a:r>
            <a:r>
              <a:rPr lang="en-GB" dirty="0" smtClean="0">
                <a:solidFill>
                  <a:schemeClr val="accent4">
                    <a:lumMod val="20000"/>
                    <a:lumOff val="80000"/>
                  </a:schemeClr>
                </a:solidFill>
              </a:rPr>
              <a:t> was rejected </a:t>
            </a:r>
            <a:br>
              <a:rPr lang="en-GB" dirty="0" smtClean="0">
                <a:solidFill>
                  <a:schemeClr val="accent4">
                    <a:lumMod val="20000"/>
                    <a:lumOff val="80000"/>
                  </a:schemeClr>
                </a:solidFill>
              </a:rPr>
            </a:br>
            <a:r>
              <a:rPr lang="en-GB" dirty="0" smtClean="0">
                <a:solidFill>
                  <a:schemeClr val="accent4">
                    <a:lumMod val="20000"/>
                    <a:lumOff val="80000"/>
                  </a:schemeClr>
                </a:solidFill>
              </a:rPr>
              <a:t>by the Senate!</a:t>
            </a:r>
          </a:p>
        </p:txBody>
      </p:sp>
      <p:pic>
        <p:nvPicPr>
          <p:cNvPr id="7" name="Picture 2" descr="http://100falcons.files.wordpress.com/2010/05/map-soria-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42384" y="3501007"/>
            <a:ext cx="3101616" cy="3334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5962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itle 1"/>
          <p:cNvSpPr>
            <a:spLocks noGrp="1"/>
          </p:cNvSpPr>
          <p:nvPr>
            <p:ph type="title"/>
          </p:nvPr>
        </p:nvSpPr>
        <p:spPr>
          <a:xfrm>
            <a:off x="914400" y="512064"/>
            <a:ext cx="7772400" cy="914400"/>
          </a:xfrm>
        </p:spPr>
        <p:txBody>
          <a:bodyPr/>
          <a:lstStyle/>
          <a:p>
            <a:r>
              <a:rPr lang="en-GB" dirty="0" smtClean="0"/>
              <a:t>Tiberius Gracchus</a:t>
            </a:r>
            <a:endParaRPr lang="en-GB" dirty="0"/>
          </a:p>
        </p:txBody>
      </p:sp>
      <p:sp>
        <p:nvSpPr>
          <p:cNvPr id="7" name="Content Placeholder 2"/>
          <p:cNvSpPr>
            <a:spLocks noGrp="1"/>
          </p:cNvSpPr>
          <p:nvPr>
            <p:ph idx="1"/>
          </p:nvPr>
        </p:nvSpPr>
        <p:spPr>
          <a:xfrm>
            <a:off x="467544" y="1268760"/>
            <a:ext cx="6192688" cy="5040560"/>
          </a:xfrm>
        </p:spPr>
        <p:txBody>
          <a:bodyPr>
            <a:normAutofit/>
          </a:bodyPr>
          <a:lstStyle/>
          <a:p>
            <a:r>
              <a:rPr lang="en-GB" dirty="0" smtClean="0"/>
              <a:t>What were </a:t>
            </a:r>
            <a:r>
              <a:rPr lang="en-GB" dirty="0" err="1" smtClean="0"/>
              <a:t>Tib</a:t>
            </a:r>
            <a:r>
              <a:rPr lang="en-GB" dirty="0" smtClean="0"/>
              <a:t>. Gracchus’ aims?</a:t>
            </a:r>
          </a:p>
          <a:p>
            <a:r>
              <a:rPr lang="en-GB" dirty="0" smtClean="0"/>
              <a:t>Land ! Tiberius sees slaves working the land in Etruria…</a:t>
            </a:r>
          </a:p>
        </p:txBody>
      </p:sp>
      <p:sp>
        <p:nvSpPr>
          <p:cNvPr id="8" name="Rectangle 7"/>
          <p:cNvSpPr/>
          <p:nvPr/>
        </p:nvSpPr>
        <p:spPr>
          <a:xfrm>
            <a:off x="1061864" y="2811700"/>
            <a:ext cx="7470576" cy="3785652"/>
          </a:xfrm>
          <a:prstGeom prst="rect">
            <a:avLst/>
          </a:prstGeom>
          <a:solidFill>
            <a:schemeClr val="accent5">
              <a:alpha val="59000"/>
            </a:schemeClr>
          </a:solidFill>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a:r>
              <a:rPr lang="en-GB" sz="2000" dirty="0"/>
              <a:t>Plutarch, </a:t>
            </a:r>
            <a:r>
              <a:rPr lang="en-GB" sz="2000" i="1" dirty="0"/>
              <a:t>Tiberius Gracchus </a:t>
            </a:r>
            <a:r>
              <a:rPr lang="en-GB" sz="2000" dirty="0"/>
              <a:t>8: </a:t>
            </a:r>
            <a:r>
              <a:rPr lang="en-GB" sz="2000" dirty="0" smtClean="0"/>
              <a:t/>
            </a:r>
            <a:br>
              <a:rPr lang="en-GB" sz="2000" dirty="0" smtClean="0"/>
            </a:br>
            <a:r>
              <a:rPr lang="en-GB" sz="2000" dirty="0" smtClean="0"/>
              <a:t>However</a:t>
            </a:r>
            <a:r>
              <a:rPr lang="en-GB" sz="2000" dirty="0"/>
              <a:t>, his brother Gaius has written in a political pamphlet that while Tiberius was travelling through Etruria on his way to </a:t>
            </a:r>
            <a:r>
              <a:rPr lang="en-GB" sz="2000" b="1" dirty="0" err="1"/>
              <a:t>Numantia</a:t>
            </a:r>
            <a:r>
              <a:rPr lang="en-GB" sz="2000" dirty="0"/>
              <a:t>, he saw for himself how the </a:t>
            </a:r>
            <a:r>
              <a:rPr lang="en-GB" sz="2000" dirty="0">
                <a:solidFill>
                  <a:srgbClr val="FFFF00"/>
                </a:solidFill>
              </a:rPr>
              <a:t>country had been deserted by its native inhabitants</a:t>
            </a:r>
            <a:r>
              <a:rPr lang="en-GB" sz="2000" dirty="0"/>
              <a:t>, and how those who tilled the soil or tended the flocks were </a:t>
            </a:r>
            <a:r>
              <a:rPr lang="en-GB" sz="2000" dirty="0">
                <a:solidFill>
                  <a:srgbClr val="FFFF00"/>
                </a:solidFill>
              </a:rPr>
              <a:t>barbarian slaves introduced from abroad</a:t>
            </a:r>
            <a:r>
              <a:rPr lang="en-GB" sz="2000" dirty="0"/>
              <a:t>; and that it was this </a:t>
            </a:r>
            <a:r>
              <a:rPr lang="en-GB" sz="2000" dirty="0">
                <a:solidFill>
                  <a:srgbClr val="FFFF00"/>
                </a:solidFill>
              </a:rPr>
              <a:t>experience which inspired the policy</a:t>
            </a:r>
            <a:r>
              <a:rPr lang="en-GB" sz="2000" dirty="0"/>
              <a:t> that later brought so many misfortunes upon the two brothers. But it was above all the people themselves who did most to arouse Tiberius’ energy and ambitions by inscribing slogans and appeals on porticoes, monuments, and the walls of houses, </a:t>
            </a:r>
            <a:r>
              <a:rPr lang="en-GB" sz="2000" dirty="0">
                <a:solidFill>
                  <a:srgbClr val="FFFF00"/>
                </a:solidFill>
              </a:rPr>
              <a:t>calling upon him to recover the public land for the poor.</a:t>
            </a:r>
            <a:r>
              <a:rPr lang="en-GB" sz="2000" dirty="0"/>
              <a:t> </a:t>
            </a:r>
          </a:p>
        </p:txBody>
      </p:sp>
    </p:spTree>
    <p:extLst>
      <p:ext uri="{BB962C8B-B14F-4D97-AF65-F5344CB8AC3E}">
        <p14:creationId xmlns:p14="http://schemas.microsoft.com/office/powerpoint/2010/main" val="4471628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le 1"/>
          <p:cNvSpPr>
            <a:spLocks noGrp="1"/>
          </p:cNvSpPr>
          <p:nvPr>
            <p:ph type="title"/>
          </p:nvPr>
        </p:nvSpPr>
        <p:spPr>
          <a:xfrm>
            <a:off x="914400" y="512064"/>
            <a:ext cx="7772400" cy="914400"/>
          </a:xfrm>
        </p:spPr>
        <p:txBody>
          <a:bodyPr/>
          <a:lstStyle/>
          <a:p>
            <a:r>
              <a:rPr lang="en-GB" dirty="0" smtClean="0"/>
              <a:t>Tiberius Gracchus</a:t>
            </a:r>
            <a:endParaRPr lang="en-GB" dirty="0"/>
          </a:p>
        </p:txBody>
      </p:sp>
      <p:sp>
        <p:nvSpPr>
          <p:cNvPr id="6" name="Content Placeholder 2"/>
          <p:cNvSpPr>
            <a:spLocks noGrp="1"/>
          </p:cNvSpPr>
          <p:nvPr>
            <p:ph idx="1"/>
          </p:nvPr>
        </p:nvSpPr>
        <p:spPr>
          <a:xfrm>
            <a:off x="467544" y="1268760"/>
            <a:ext cx="6192688" cy="5040560"/>
          </a:xfrm>
        </p:spPr>
        <p:txBody>
          <a:bodyPr>
            <a:normAutofit/>
          </a:bodyPr>
          <a:lstStyle/>
          <a:p>
            <a:r>
              <a:rPr lang="en-GB" dirty="0" smtClean="0">
                <a:solidFill>
                  <a:schemeClr val="tx1">
                    <a:lumMod val="85000"/>
                  </a:schemeClr>
                </a:solidFill>
              </a:rPr>
              <a:t>What were </a:t>
            </a:r>
            <a:r>
              <a:rPr lang="en-GB" dirty="0" err="1" smtClean="0">
                <a:solidFill>
                  <a:schemeClr val="tx1">
                    <a:lumMod val="85000"/>
                  </a:schemeClr>
                </a:solidFill>
              </a:rPr>
              <a:t>Tib</a:t>
            </a:r>
            <a:r>
              <a:rPr lang="en-GB" dirty="0" smtClean="0">
                <a:solidFill>
                  <a:schemeClr val="tx1">
                    <a:lumMod val="85000"/>
                  </a:schemeClr>
                </a:solidFill>
              </a:rPr>
              <a:t>. Gracchus’ aims?</a:t>
            </a:r>
          </a:p>
          <a:p>
            <a:r>
              <a:rPr lang="en-GB" dirty="0" smtClean="0">
                <a:solidFill>
                  <a:schemeClr val="tx1">
                    <a:lumMod val="85000"/>
                  </a:schemeClr>
                </a:solidFill>
              </a:rPr>
              <a:t>Land ! Tiberius sees slaves working the land in Etruria…</a:t>
            </a:r>
          </a:p>
          <a:p>
            <a:r>
              <a:rPr lang="en-GB" dirty="0" smtClean="0"/>
              <a:t>What is the problem:</a:t>
            </a:r>
          </a:p>
          <a:p>
            <a:pPr lvl="1"/>
            <a:r>
              <a:rPr lang="en-GB" dirty="0" smtClean="0"/>
              <a:t>slaves working the land</a:t>
            </a:r>
          </a:p>
          <a:p>
            <a:pPr lvl="1"/>
            <a:r>
              <a:rPr lang="en-GB" dirty="0" smtClean="0"/>
              <a:t>recover ‘public land’ (</a:t>
            </a:r>
            <a:r>
              <a:rPr lang="en-GB" i="1" dirty="0" smtClean="0"/>
              <a:t>ager </a:t>
            </a:r>
            <a:r>
              <a:rPr lang="en-GB" i="1" dirty="0" err="1" smtClean="0"/>
              <a:t>publicus</a:t>
            </a:r>
            <a:r>
              <a:rPr lang="en-GB" dirty="0" smtClean="0"/>
              <a:t>) for the poor</a:t>
            </a:r>
          </a:p>
          <a:p>
            <a:pPr lvl="1"/>
            <a:endParaRPr lang="en-GB" dirty="0" smtClean="0"/>
          </a:p>
        </p:txBody>
      </p:sp>
      <p:sp>
        <p:nvSpPr>
          <p:cNvPr id="8" name="Rectangle 7"/>
          <p:cNvSpPr/>
          <p:nvPr/>
        </p:nvSpPr>
        <p:spPr>
          <a:xfrm>
            <a:off x="1195987" y="5229200"/>
            <a:ext cx="4572000" cy="1631216"/>
          </a:xfrm>
          <a:prstGeom prst="rect">
            <a:avLst/>
          </a:prstGeom>
        </p:spPr>
        <p:txBody>
          <a:bodyPr>
            <a:spAutoFit/>
          </a:bodyPr>
          <a:lstStyle/>
          <a:p>
            <a:pPr marL="285750" indent="-285750">
              <a:buFont typeface="Courier New" panose="02070309020205020404" pitchFamily="49" charset="0"/>
              <a:buChar char="o"/>
            </a:pPr>
            <a:r>
              <a:rPr lang="de-DE" sz="2000" dirty="0" smtClean="0"/>
              <a:t>Slavery </a:t>
            </a:r>
            <a:r>
              <a:rPr lang="de-DE" sz="2000" dirty="0" smtClean="0">
                <a:sym typeface="Wingdings" panose="05000000000000000000" pitchFamily="2" charset="2"/>
              </a:rPr>
              <a:t>source for slavery?</a:t>
            </a:r>
          </a:p>
          <a:p>
            <a:pPr marL="285750" indent="-285750">
              <a:buFont typeface="Courier New" panose="02070309020205020404" pitchFamily="49" charset="0"/>
              <a:buChar char="o"/>
            </a:pPr>
            <a:r>
              <a:rPr lang="de-DE" sz="2000" dirty="0" smtClean="0"/>
              <a:t>„Prisoners of War“</a:t>
            </a:r>
          </a:p>
          <a:p>
            <a:pPr marL="285750" indent="-285750">
              <a:buFont typeface="Courier New" panose="02070309020205020404" pitchFamily="49" charset="0"/>
              <a:buChar char="o"/>
            </a:pPr>
            <a:r>
              <a:rPr lang="de-DE" sz="2000" dirty="0" smtClean="0"/>
              <a:t>Sardinia, 177 BC: 80,000 men</a:t>
            </a:r>
          </a:p>
          <a:p>
            <a:pPr marL="285750" indent="-285750">
              <a:buFont typeface="Courier New" panose="02070309020205020404" pitchFamily="49" charset="0"/>
              <a:buChar char="o"/>
            </a:pPr>
            <a:r>
              <a:rPr lang="de-DE" sz="2000" dirty="0" smtClean="0"/>
              <a:t>167 </a:t>
            </a:r>
            <a:r>
              <a:rPr lang="de-DE" sz="2000" dirty="0"/>
              <a:t>v. Chr. Epirus: 150,000 </a:t>
            </a:r>
            <a:r>
              <a:rPr lang="de-DE" sz="2000" dirty="0" smtClean="0"/>
              <a:t>men</a:t>
            </a:r>
          </a:p>
          <a:p>
            <a:pPr marL="285750" indent="-285750">
              <a:buFont typeface="Courier New" panose="02070309020205020404" pitchFamily="49" charset="0"/>
              <a:buChar char="o"/>
            </a:pPr>
            <a:r>
              <a:rPr lang="de-DE" sz="2000" dirty="0" smtClean="0"/>
              <a:t>...</a:t>
            </a:r>
            <a:endParaRPr lang="en-GB" sz="2000" dirty="0"/>
          </a:p>
        </p:txBody>
      </p:sp>
      <p:sp>
        <p:nvSpPr>
          <p:cNvPr id="9" name="TextBox 8"/>
          <p:cNvSpPr txBox="1"/>
          <p:nvPr/>
        </p:nvSpPr>
        <p:spPr>
          <a:xfrm rot="20843875">
            <a:off x="4759875" y="4940645"/>
            <a:ext cx="2016224" cy="369332"/>
          </a:xfrm>
          <a:prstGeom prst="rect">
            <a:avLst/>
          </a:prstGeom>
          <a:noFill/>
        </p:spPr>
        <p:txBody>
          <a:bodyPr wrap="square" rtlCol="0">
            <a:spAutoFit/>
          </a:bodyPr>
          <a:lstStyle/>
          <a:p>
            <a:r>
              <a:rPr lang="en-GB" dirty="0" smtClean="0">
                <a:sym typeface="Wingdings" panose="05000000000000000000" pitchFamily="2" charset="2"/>
              </a:rPr>
              <a:t> </a:t>
            </a:r>
            <a:r>
              <a:rPr lang="en-GB" dirty="0" smtClean="0"/>
              <a:t>transhumance</a:t>
            </a:r>
            <a:endParaRPr lang="en-GB" dirty="0"/>
          </a:p>
        </p:txBody>
      </p:sp>
      <p:sp>
        <p:nvSpPr>
          <p:cNvPr id="10" name="TextBox 9"/>
          <p:cNvSpPr txBox="1"/>
          <p:nvPr/>
        </p:nvSpPr>
        <p:spPr>
          <a:xfrm rot="20958450">
            <a:off x="4969219" y="5218739"/>
            <a:ext cx="4060158" cy="1200329"/>
          </a:xfrm>
          <a:prstGeom prst="rect">
            <a:avLst/>
          </a:prstGeom>
          <a:noFill/>
        </p:spPr>
        <p:txBody>
          <a:bodyPr wrap="square" rtlCol="0">
            <a:spAutoFit/>
          </a:bodyPr>
          <a:lstStyle/>
          <a:p>
            <a:r>
              <a:rPr lang="en-GB" b="1" dirty="0" smtClean="0">
                <a:sym typeface="Wingdings" panose="05000000000000000000" pitchFamily="2" charset="2"/>
              </a:rPr>
              <a:t>slave revolts, e.g. Sicily &amp; Spartacus</a:t>
            </a:r>
          </a:p>
          <a:p>
            <a:r>
              <a:rPr lang="en-GB" b="1" u="sng" dirty="0" smtClean="0">
                <a:sym typeface="Wingdings" panose="05000000000000000000" pitchFamily="2" charset="2"/>
              </a:rPr>
              <a:t>1</a:t>
            </a:r>
            <a:r>
              <a:rPr lang="en-GB" b="1" u="sng" baseline="30000" dirty="0" smtClean="0">
                <a:sym typeface="Wingdings" panose="05000000000000000000" pitchFamily="2" charset="2"/>
              </a:rPr>
              <a:t>st</a:t>
            </a:r>
            <a:r>
              <a:rPr lang="en-GB" b="1" u="sng" dirty="0" smtClean="0">
                <a:sym typeface="Wingdings" panose="05000000000000000000" pitchFamily="2" charset="2"/>
              </a:rPr>
              <a:t> servile war: 135-132 BC</a:t>
            </a:r>
          </a:p>
          <a:p>
            <a:r>
              <a:rPr lang="en-GB" dirty="0" smtClean="0">
                <a:sym typeface="Wingdings" panose="05000000000000000000" pitchFamily="2" charset="2"/>
              </a:rPr>
              <a:t>problems for Roman landowners in Sicily, but also for grain supply!</a:t>
            </a:r>
            <a:endParaRPr lang="en-GB" dirty="0"/>
          </a:p>
        </p:txBody>
      </p:sp>
    </p:spTree>
    <p:extLst>
      <p:ext uri="{BB962C8B-B14F-4D97-AF65-F5344CB8AC3E}">
        <p14:creationId xmlns:p14="http://schemas.microsoft.com/office/powerpoint/2010/main" val="31261072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42" presetClass="entr" presetSubtype="0" fill="hold" nodeType="after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animEffect transition="in" filter="fade">
                                      <p:cBhvr>
                                        <p:cTn id="27" dur="1000"/>
                                        <p:tgtEl>
                                          <p:spTgt spid="8">
                                            <p:txEl>
                                              <p:pRg st="3" end="3"/>
                                            </p:txEl>
                                          </p:spTgt>
                                        </p:tgtEl>
                                      </p:cBhvr>
                                    </p:animEffect>
                                    <p:anim calcmode="lin" valueType="num">
                                      <p:cBhvr>
                                        <p:cTn id="28"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par>
                          <p:cTn id="30" fill="hold">
                            <p:stCondLst>
                              <p:cond delay="2000"/>
                            </p:stCondLst>
                            <p:childTnLst>
                              <p:par>
                                <p:cTn id="31" presetID="42" presetClass="entr" presetSubtype="0" fill="hold" nodeType="afterEffect">
                                  <p:stCondLst>
                                    <p:cond delay="0"/>
                                  </p:stCondLst>
                                  <p:childTnLst>
                                    <p:set>
                                      <p:cBhvr>
                                        <p:cTn id="32" dur="1" fill="hold">
                                          <p:stCondLst>
                                            <p:cond delay="0"/>
                                          </p:stCondLst>
                                        </p:cTn>
                                        <p:tgtEl>
                                          <p:spTgt spid="8">
                                            <p:txEl>
                                              <p:pRg st="4" end="4"/>
                                            </p:txEl>
                                          </p:spTgt>
                                        </p:tgtEl>
                                        <p:attrNameLst>
                                          <p:attrName>style.visibility</p:attrName>
                                        </p:attrNameLst>
                                      </p:cBhvr>
                                      <p:to>
                                        <p:strVal val="visible"/>
                                      </p:to>
                                    </p:set>
                                    <p:animEffect transition="in" filter="fade">
                                      <p:cBhvr>
                                        <p:cTn id="33" dur="1000"/>
                                        <p:tgtEl>
                                          <p:spTgt spid="8">
                                            <p:txEl>
                                              <p:pRg st="4" end="4"/>
                                            </p:txEl>
                                          </p:spTgt>
                                        </p:tgtEl>
                                      </p:cBhvr>
                                    </p:animEffect>
                                    <p:anim calcmode="lin" valueType="num">
                                      <p:cBhvr>
                                        <p:cTn id="34"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fade">
                                      <p:cBhvr>
                                        <p:cTn id="40" dur="1250"/>
                                        <p:tgtEl>
                                          <p:spTgt spid="9"/>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125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48313" r="9225"/>
          <a:stretch/>
        </p:blipFill>
        <p:spPr>
          <a:xfrm>
            <a:off x="6398952" y="23414"/>
            <a:ext cx="2525220" cy="2973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Content Placeholder 2"/>
          <p:cNvSpPr txBox="1">
            <a:spLocks/>
          </p:cNvSpPr>
          <p:nvPr/>
        </p:nvSpPr>
        <p:spPr>
          <a:xfrm>
            <a:off x="467544" y="1268760"/>
            <a:ext cx="6192688" cy="5040560"/>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en-GB" dirty="0" smtClean="0">
                <a:solidFill>
                  <a:schemeClr val="tx1">
                    <a:lumMod val="50000"/>
                  </a:schemeClr>
                </a:solidFill>
              </a:rPr>
              <a:t>What were </a:t>
            </a:r>
            <a:r>
              <a:rPr lang="en-GB" dirty="0" err="1" smtClean="0">
                <a:solidFill>
                  <a:schemeClr val="tx1">
                    <a:lumMod val="50000"/>
                  </a:schemeClr>
                </a:solidFill>
              </a:rPr>
              <a:t>Tib</a:t>
            </a:r>
            <a:r>
              <a:rPr lang="en-GB" dirty="0" smtClean="0">
                <a:solidFill>
                  <a:schemeClr val="tx1">
                    <a:lumMod val="50000"/>
                  </a:schemeClr>
                </a:solidFill>
              </a:rPr>
              <a:t>. Gracchus’ aims?</a:t>
            </a:r>
          </a:p>
          <a:p>
            <a:r>
              <a:rPr lang="en-GB" dirty="0" smtClean="0">
                <a:solidFill>
                  <a:schemeClr val="tx1">
                    <a:lumMod val="50000"/>
                  </a:schemeClr>
                </a:solidFill>
              </a:rPr>
              <a:t>Land ! Tiberius sees slaves working the land in Etruria…</a:t>
            </a:r>
          </a:p>
          <a:p>
            <a:r>
              <a:rPr lang="en-GB" dirty="0" smtClean="0"/>
              <a:t>What is the problem:</a:t>
            </a:r>
          </a:p>
          <a:p>
            <a:pPr lvl="1"/>
            <a:r>
              <a:rPr lang="en-GB" dirty="0" smtClean="0"/>
              <a:t>slaves working the land</a:t>
            </a:r>
          </a:p>
          <a:p>
            <a:pPr lvl="1"/>
            <a:r>
              <a:rPr lang="en-GB" dirty="0" smtClean="0"/>
              <a:t>recover ‘public land’ (</a:t>
            </a:r>
            <a:r>
              <a:rPr lang="en-GB" i="1" dirty="0" smtClean="0"/>
              <a:t>ager </a:t>
            </a:r>
            <a:r>
              <a:rPr lang="en-GB" i="1" dirty="0" err="1" smtClean="0"/>
              <a:t>publicus</a:t>
            </a:r>
            <a:r>
              <a:rPr lang="en-GB" dirty="0" smtClean="0"/>
              <a:t>) for the poor</a:t>
            </a:r>
          </a:p>
          <a:p>
            <a:pPr lvl="1"/>
            <a:endParaRPr lang="en-GB" dirty="0" smtClean="0"/>
          </a:p>
        </p:txBody>
      </p:sp>
      <p:pic>
        <p:nvPicPr>
          <p:cNvPr id="13314" name="Picture 2" descr="http://www.thehelicon.com/wp-content/uploads/2013/05/gould-1.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46" t="18077" r="9484"/>
          <a:stretch/>
        </p:blipFill>
        <p:spPr bwMode="auto">
          <a:xfrm>
            <a:off x="3885273" y="188640"/>
            <a:ext cx="5079215" cy="525658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914400" y="512064"/>
            <a:ext cx="7772400" cy="914400"/>
          </a:xfrm>
        </p:spPr>
        <p:txBody>
          <a:bodyPr/>
          <a:lstStyle/>
          <a:p>
            <a:r>
              <a:rPr lang="en-GB" dirty="0" smtClean="0"/>
              <a:t>ager </a:t>
            </a:r>
            <a:r>
              <a:rPr lang="en-GB" dirty="0" err="1" smtClean="0"/>
              <a:t>publicus</a:t>
            </a:r>
            <a:endParaRPr lang="en-GB" dirty="0"/>
          </a:p>
        </p:txBody>
      </p:sp>
      <p:pic>
        <p:nvPicPr>
          <p:cNvPr id="13316" name="Picture 4" descr="https://c1.staticflickr.com/9/8104/8458733151_c8c545ab8a.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5149" t="16286" b="12481"/>
          <a:stretch/>
        </p:blipFill>
        <p:spPr bwMode="auto">
          <a:xfrm>
            <a:off x="2339752" y="3284984"/>
            <a:ext cx="6652272" cy="32949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3" name="Content Placeholder 2"/>
          <p:cNvSpPr>
            <a:spLocks noGrp="1"/>
          </p:cNvSpPr>
          <p:nvPr>
            <p:ph idx="1"/>
          </p:nvPr>
        </p:nvSpPr>
        <p:spPr>
          <a:xfrm>
            <a:off x="179512" y="5229200"/>
            <a:ext cx="2376264" cy="1628800"/>
          </a:xfrm>
        </p:spPr>
        <p:txBody>
          <a:bodyPr>
            <a:normAutofit lnSpcReduction="10000"/>
          </a:bodyPr>
          <a:lstStyle/>
          <a:p>
            <a:r>
              <a:rPr lang="en-GB" sz="2400" b="1" i="1" dirty="0" smtClean="0"/>
              <a:t>villa</a:t>
            </a:r>
          </a:p>
          <a:p>
            <a:r>
              <a:rPr lang="en-GB" sz="2400" b="1" i="1" dirty="0" err="1" smtClean="0"/>
              <a:t>latifundia</a:t>
            </a:r>
            <a:endParaRPr lang="en-GB" sz="2400" b="1" i="1" dirty="0" smtClean="0"/>
          </a:p>
          <a:p>
            <a:r>
              <a:rPr lang="en-GB" sz="2400" dirty="0" smtClean="0"/>
              <a:t>concentration of property</a:t>
            </a:r>
            <a:endParaRPr lang="en-GB" sz="2400" dirty="0"/>
          </a:p>
        </p:txBody>
      </p:sp>
    </p:spTree>
    <p:extLst>
      <p:ext uri="{BB962C8B-B14F-4D97-AF65-F5344CB8AC3E}">
        <p14:creationId xmlns:p14="http://schemas.microsoft.com/office/powerpoint/2010/main" val="27787378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1000"/>
                                        <p:tgtEl>
                                          <p:spTgt spid="13314"/>
                                        </p:tgtEl>
                                      </p:cBhvr>
                                    </p:animEffect>
                                    <p:anim calcmode="lin" valueType="num">
                                      <p:cBhvr>
                                        <p:cTn id="8" dur="1000" fill="hold"/>
                                        <p:tgtEl>
                                          <p:spTgt spid="13314"/>
                                        </p:tgtEl>
                                        <p:attrNameLst>
                                          <p:attrName>ppt_x</p:attrName>
                                        </p:attrNameLst>
                                      </p:cBhvr>
                                      <p:tavLst>
                                        <p:tav tm="0">
                                          <p:val>
                                            <p:strVal val="#ppt_x"/>
                                          </p:val>
                                        </p:tav>
                                        <p:tav tm="100000">
                                          <p:val>
                                            <p:strVal val="#ppt_x"/>
                                          </p:val>
                                        </p:tav>
                                      </p:tavLst>
                                    </p:anim>
                                    <p:anim calcmode="lin" valueType="num">
                                      <p:cBhvr>
                                        <p:cTn id="9" dur="1000" fill="hold"/>
                                        <p:tgtEl>
                                          <p:spTgt spid="1331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13316"/>
                                        </p:tgtEl>
                                        <p:attrNameLst>
                                          <p:attrName>style.visibility</p:attrName>
                                        </p:attrNameLst>
                                      </p:cBhvr>
                                      <p:to>
                                        <p:strVal val="visible"/>
                                      </p:to>
                                    </p:set>
                                    <p:animEffect transition="in" filter="fade">
                                      <p:cBhvr>
                                        <p:cTn id="32" dur="1000"/>
                                        <p:tgtEl>
                                          <p:spTgt spid="13316"/>
                                        </p:tgtEl>
                                      </p:cBhvr>
                                    </p:animEffect>
                                    <p:anim calcmode="lin" valueType="num">
                                      <p:cBhvr>
                                        <p:cTn id="33" dur="1000" fill="hold"/>
                                        <p:tgtEl>
                                          <p:spTgt spid="13316"/>
                                        </p:tgtEl>
                                        <p:attrNameLst>
                                          <p:attrName>ppt_x</p:attrName>
                                        </p:attrNameLst>
                                      </p:cBhvr>
                                      <p:tavLst>
                                        <p:tav tm="0">
                                          <p:val>
                                            <p:strVal val="#ppt_x"/>
                                          </p:val>
                                        </p:tav>
                                        <p:tav tm="100000">
                                          <p:val>
                                            <p:strVal val="#ppt_x"/>
                                          </p:val>
                                        </p:tav>
                                      </p:tavLst>
                                    </p:anim>
                                    <p:anim calcmode="lin" valueType="num">
                                      <p:cBhvr>
                                        <p:cTn id="34" dur="1000" fill="hold"/>
                                        <p:tgtEl>
                                          <p:spTgt spid="133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467544" y="1268760"/>
            <a:ext cx="6192688" cy="5589240"/>
          </a:xfrm>
          <a:prstGeom prst="rect">
            <a:avLst/>
          </a:prstGeom>
        </p:spPr>
        <p:txBody>
          <a:bodyPr vert="horz">
            <a:normAutofit fontScale="92500" lnSpcReduction="10000"/>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en-GB" dirty="0" smtClean="0"/>
              <a:t>ager </a:t>
            </a:r>
            <a:r>
              <a:rPr lang="en-GB" dirty="0" err="1" smtClean="0"/>
              <a:t>publicus</a:t>
            </a:r>
            <a:r>
              <a:rPr lang="en-GB" dirty="0"/>
              <a:t> </a:t>
            </a:r>
            <a:r>
              <a:rPr lang="en-GB" dirty="0" smtClean="0"/>
              <a:t>/ public land</a:t>
            </a:r>
          </a:p>
          <a:p>
            <a:pPr lvl="1"/>
            <a:r>
              <a:rPr lang="en-GB" dirty="0" smtClean="0"/>
              <a:t>generally: expropriation </a:t>
            </a:r>
            <a:r>
              <a:rPr lang="en-GB" dirty="0"/>
              <a:t>from </a:t>
            </a:r>
            <a:r>
              <a:rPr lang="en-GB" dirty="0" smtClean="0"/>
              <a:t>defeated enemies </a:t>
            </a:r>
            <a:r>
              <a:rPr lang="en-GB" dirty="0"/>
              <a:t>of </a:t>
            </a:r>
            <a:r>
              <a:rPr lang="en-GB" dirty="0" smtClean="0"/>
              <a:t>Rome by conquest or surrender (</a:t>
            </a:r>
            <a:r>
              <a:rPr lang="en-GB" i="1" dirty="0" err="1" smtClean="0"/>
              <a:t>deditio</a:t>
            </a:r>
            <a:r>
              <a:rPr lang="en-GB" dirty="0" smtClean="0"/>
              <a:t>)</a:t>
            </a:r>
          </a:p>
          <a:p>
            <a:pPr lvl="1"/>
            <a:r>
              <a:rPr lang="en-GB" dirty="0" smtClean="0"/>
              <a:t>land: property of the Roman people</a:t>
            </a:r>
          </a:p>
          <a:p>
            <a:pPr lvl="2"/>
            <a:r>
              <a:rPr lang="en-GB" dirty="0"/>
              <a:t>lease-hold, by tenant-farmers, or lease-contractors (for pasturage)</a:t>
            </a:r>
            <a:endParaRPr lang="en-GB" dirty="0" smtClean="0"/>
          </a:p>
          <a:p>
            <a:pPr lvl="1"/>
            <a:r>
              <a:rPr lang="en-GB" dirty="0" smtClean="0"/>
              <a:t>violations… public land leased out to wealthy citizens in return for rent </a:t>
            </a:r>
          </a:p>
          <a:p>
            <a:pPr lvl="1"/>
            <a:r>
              <a:rPr lang="en-GB" dirty="0" smtClean="0"/>
              <a:t>other public land remained with the allies/</a:t>
            </a:r>
            <a:r>
              <a:rPr lang="en-GB" i="1" dirty="0" smtClean="0"/>
              <a:t>socii </a:t>
            </a:r>
            <a:r>
              <a:rPr lang="en-GB" dirty="0" smtClean="0">
                <a:solidFill>
                  <a:schemeClr val="tx1">
                    <a:lumMod val="85000"/>
                  </a:schemeClr>
                </a:solidFill>
              </a:rPr>
              <a:t>(from whom it had been confiscated)</a:t>
            </a:r>
          </a:p>
          <a:p>
            <a:pPr lvl="1"/>
            <a:r>
              <a:rPr lang="en-GB" dirty="0" smtClean="0"/>
              <a:t>limitations: </a:t>
            </a:r>
            <a:r>
              <a:rPr lang="en-GB" i="1" dirty="0" smtClean="0"/>
              <a:t>ager </a:t>
            </a:r>
            <a:r>
              <a:rPr lang="en-GB" i="1" dirty="0" err="1"/>
              <a:t>publicus</a:t>
            </a:r>
            <a:r>
              <a:rPr lang="en-GB" dirty="0"/>
              <a:t> to be held by any </a:t>
            </a:r>
            <a:r>
              <a:rPr lang="en-GB" dirty="0" smtClean="0"/>
              <a:t>individual: &lt; </a:t>
            </a:r>
            <a:r>
              <a:rPr lang="en-GB" dirty="0"/>
              <a:t>500 </a:t>
            </a:r>
            <a:r>
              <a:rPr lang="en-GB" i="1" dirty="0" err="1" smtClean="0"/>
              <a:t>iugera</a:t>
            </a:r>
            <a:r>
              <a:rPr lang="en-GB" dirty="0"/>
              <a:t/>
            </a:r>
            <a:br>
              <a:rPr lang="en-GB" dirty="0"/>
            </a:br>
            <a:r>
              <a:rPr lang="en-GB" dirty="0"/>
              <a:t>(= 325 acres </a:t>
            </a:r>
            <a:r>
              <a:rPr lang="en-GB" dirty="0" smtClean="0"/>
              <a:t>= 1.32</a:t>
            </a:r>
            <a:r>
              <a:rPr lang="en-GB" dirty="0"/>
              <a:t> km</a:t>
            </a:r>
            <a:r>
              <a:rPr lang="en-GB" baseline="30000" dirty="0"/>
              <a:t>2</a:t>
            </a:r>
            <a:r>
              <a:rPr lang="en-GB" dirty="0" smtClean="0"/>
              <a:t>)</a:t>
            </a:r>
          </a:p>
          <a:p>
            <a:pPr lvl="1"/>
            <a:endParaRPr lang="en-GB" dirty="0" smtClean="0"/>
          </a:p>
        </p:txBody>
      </p:sp>
      <p:sp>
        <p:nvSpPr>
          <p:cNvPr id="8" name="Title 1"/>
          <p:cNvSpPr>
            <a:spLocks noGrp="1"/>
          </p:cNvSpPr>
          <p:nvPr>
            <p:ph type="title"/>
          </p:nvPr>
        </p:nvSpPr>
        <p:spPr>
          <a:xfrm>
            <a:off x="914400" y="512064"/>
            <a:ext cx="7772400" cy="914400"/>
          </a:xfrm>
        </p:spPr>
        <p:txBody>
          <a:bodyPr/>
          <a:lstStyle/>
          <a:p>
            <a:r>
              <a:rPr lang="en-GB" dirty="0" smtClean="0"/>
              <a:t>ager </a:t>
            </a:r>
            <a:r>
              <a:rPr lang="en-GB" dirty="0" err="1" smtClean="0"/>
              <a:t>publicus</a:t>
            </a:r>
            <a:endParaRPr lang="en-GB" dirty="0"/>
          </a:p>
        </p:txBody>
      </p:sp>
      <p:pic>
        <p:nvPicPr>
          <p:cNvPr id="14338" name="Picture 2" descr="http://www.vroma.org/images/mcmanus_images/toga1.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907" b="98605" l="9442" r="89700">
                        <a14:foregroundMark x1="42489" y1="7907" x2="42489" y2="7907"/>
                        <a14:foregroundMark x1="38197" y1="88837" x2="38197" y2="88837"/>
                        <a14:foregroundMark x1="34335" y1="98605" x2="34335" y2="98605"/>
                        <a14:foregroundMark x1="83691" y1="38140" x2="83691" y2="38140"/>
                        <a14:foregroundMark x1="83691" y1="36279" x2="83691" y2="36279"/>
                        <a14:foregroundMark x1="38627" y1="10465" x2="38627" y2="10465"/>
                        <a14:foregroundMark x1="47210" y1="32791" x2="47210" y2="32791"/>
                      </a14:backgroundRemoval>
                    </a14:imgEffect>
                  </a14:imgLayer>
                </a14:imgProps>
              </a:ext>
              <a:ext uri="{28A0092B-C50C-407E-A947-70E740481C1C}">
                <a14:useLocalDpi xmlns:a14="http://schemas.microsoft.com/office/drawing/2010/main" val="0"/>
              </a:ext>
            </a:extLst>
          </a:blip>
          <a:srcRect/>
          <a:stretch>
            <a:fillRect/>
          </a:stretch>
        </p:blipFill>
        <p:spPr bwMode="auto">
          <a:xfrm>
            <a:off x="6372200" y="1709156"/>
            <a:ext cx="2789955" cy="514884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362307" y="260648"/>
            <a:ext cx="2627784" cy="1754326"/>
          </a:xfrm>
          <a:prstGeom prst="rect">
            <a:avLst/>
          </a:prstGeom>
          <a:noFill/>
        </p:spPr>
        <p:txBody>
          <a:bodyPr wrap="square" rtlCol="0">
            <a:spAutoFit/>
          </a:bodyPr>
          <a:lstStyle/>
          <a:p>
            <a:pPr algn="ctr"/>
            <a:r>
              <a:rPr lang="en-GB" b="1" dirty="0" smtClean="0"/>
              <a:t>Lex Claudia of Quintus Claudius (218 BC): it forbade senators to engage in commerce</a:t>
            </a:r>
          </a:p>
          <a:p>
            <a:pPr algn="ctr"/>
            <a:r>
              <a:rPr lang="en-GB" b="1" dirty="0" smtClean="0">
                <a:solidFill>
                  <a:schemeClr val="accent6">
                    <a:lumMod val="20000"/>
                    <a:lumOff val="80000"/>
                  </a:schemeClr>
                </a:solidFill>
                <a:sym typeface="Wingdings" panose="05000000000000000000" pitchFamily="2" charset="2"/>
              </a:rPr>
              <a:t>who is doing commerce?</a:t>
            </a:r>
            <a:endParaRPr lang="en-GB" b="1" dirty="0">
              <a:solidFill>
                <a:schemeClr val="accent6">
                  <a:lumMod val="20000"/>
                  <a:lumOff val="80000"/>
                </a:schemeClr>
              </a:solidFill>
            </a:endParaRPr>
          </a:p>
        </p:txBody>
      </p:sp>
    </p:spTree>
    <p:extLst>
      <p:ext uri="{BB962C8B-B14F-4D97-AF65-F5344CB8AC3E}">
        <p14:creationId xmlns:p14="http://schemas.microsoft.com/office/powerpoint/2010/main" val="39578250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wheel(1)">
                                      <p:cBhvr>
                                        <p:cTn id="7" dur="2000"/>
                                        <p:tgtEl>
                                          <p:spTgt spid="14338"/>
                                        </p:tgtEl>
                                      </p:cBhvr>
                                    </p:animEffect>
                                  </p:childTnLst>
                                </p:cTn>
                              </p:par>
                            </p:childTnLst>
                          </p:cTn>
                        </p:par>
                        <p:par>
                          <p:cTn id="8" fill="hold">
                            <p:stCondLst>
                              <p:cond delay="2000"/>
                            </p:stCondLst>
                            <p:childTnLst>
                              <p:par>
                                <p:cTn id="9" presetID="22" presetClass="entr" presetSubtype="4"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down)">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ager </a:t>
            </a:r>
            <a:r>
              <a:rPr lang="en-GB" dirty="0" err="1"/>
              <a:t>publicus</a:t>
            </a:r>
            <a:endParaRPr lang="en-GB" dirty="0"/>
          </a:p>
        </p:txBody>
      </p:sp>
      <p:sp>
        <p:nvSpPr>
          <p:cNvPr id="3" name="Content Placeholder 2"/>
          <p:cNvSpPr>
            <a:spLocks noGrp="1"/>
          </p:cNvSpPr>
          <p:nvPr>
            <p:ph idx="1"/>
          </p:nvPr>
        </p:nvSpPr>
        <p:spPr>
          <a:xfrm>
            <a:off x="395536" y="1628800"/>
            <a:ext cx="6048672" cy="5112568"/>
          </a:xfrm>
        </p:spPr>
        <p:txBody>
          <a:bodyPr>
            <a:normAutofit fontScale="85000" lnSpcReduction="20000"/>
          </a:bodyPr>
          <a:lstStyle/>
          <a:p>
            <a:pPr marL="68580" indent="0" algn="ctr">
              <a:buNone/>
            </a:pPr>
            <a:r>
              <a:rPr lang="en-GB" b="1" dirty="0"/>
              <a:t>Plutarch, </a:t>
            </a:r>
            <a:r>
              <a:rPr lang="en-GB" b="1" i="1" dirty="0"/>
              <a:t>Tiberius Gracchus </a:t>
            </a:r>
            <a:r>
              <a:rPr lang="en-GB" b="1" dirty="0"/>
              <a:t>8</a:t>
            </a:r>
            <a:r>
              <a:rPr lang="en-GB" dirty="0"/>
              <a:t>: </a:t>
            </a:r>
            <a:r>
              <a:rPr lang="en-GB" dirty="0" smtClean="0"/>
              <a:t/>
            </a:r>
            <a:br>
              <a:rPr lang="en-GB" dirty="0" smtClean="0"/>
            </a:br>
            <a:r>
              <a:rPr lang="en-GB" dirty="0" smtClean="0"/>
              <a:t>Whenever </a:t>
            </a:r>
            <a:r>
              <a:rPr lang="en-GB" dirty="0"/>
              <a:t>the Romans annexed land from their neighbours as a result of their wars, it was their custom to put a part up for sale by auction; the rest was made common land and was distributed among the poorest and most needy of the citizens, who were allowed to cultivate it on payment of a small rent to the public treasury. When the rich began to outbid and drive out the poor by offering higher rentals, a law was passed [the </a:t>
            </a:r>
            <a:r>
              <a:rPr lang="en-GB" i="1" dirty="0" err="1">
                <a:solidFill>
                  <a:srgbClr val="FFFF00"/>
                </a:solidFill>
              </a:rPr>
              <a:t>lex</a:t>
            </a:r>
            <a:r>
              <a:rPr lang="en-GB" i="1" dirty="0">
                <a:solidFill>
                  <a:srgbClr val="FFFF00"/>
                </a:solidFill>
              </a:rPr>
              <a:t> </a:t>
            </a:r>
            <a:r>
              <a:rPr lang="en-GB" i="1" dirty="0" err="1">
                <a:solidFill>
                  <a:srgbClr val="FFFF00"/>
                </a:solidFill>
              </a:rPr>
              <a:t>Licinia</a:t>
            </a:r>
            <a:r>
              <a:rPr lang="en-GB" i="1" dirty="0">
                <a:solidFill>
                  <a:srgbClr val="FFFF00"/>
                </a:solidFill>
              </a:rPr>
              <a:t> </a:t>
            </a:r>
            <a:r>
              <a:rPr lang="en-GB" dirty="0"/>
              <a:t>of 367 BC] which forbade any one individual to hold more the 500 </a:t>
            </a:r>
            <a:r>
              <a:rPr lang="en-GB" i="1" dirty="0" err="1"/>
              <a:t>iugera</a:t>
            </a:r>
            <a:r>
              <a:rPr lang="en-GB" i="1" dirty="0"/>
              <a:t> </a:t>
            </a:r>
            <a:r>
              <a:rPr lang="en-GB" dirty="0"/>
              <a:t>[</a:t>
            </a:r>
            <a:r>
              <a:rPr lang="en-GB" i="1" dirty="0"/>
              <a:t>c</a:t>
            </a:r>
            <a:r>
              <a:rPr lang="en-GB" dirty="0"/>
              <a:t>. </a:t>
            </a:r>
            <a:r>
              <a:rPr lang="en-GB" dirty="0" smtClean="0"/>
              <a:t>325 </a:t>
            </a:r>
            <a:r>
              <a:rPr lang="en-GB" dirty="0"/>
              <a:t>acres] of land. </a:t>
            </a:r>
          </a:p>
        </p:txBody>
      </p:sp>
      <p:pic>
        <p:nvPicPr>
          <p:cNvPr id="4" name="Picture 2" descr="http://www.vroma.org/images/mcmanus_images/toga1.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907" b="98605" l="9442" r="89700">
                        <a14:foregroundMark x1="42489" y1="7907" x2="42489" y2="7907"/>
                        <a14:foregroundMark x1="38197" y1="88837" x2="38197" y2="88837"/>
                        <a14:foregroundMark x1="34335" y1="98605" x2="34335" y2="98605"/>
                        <a14:foregroundMark x1="83691" y1="38140" x2="83691" y2="38140"/>
                        <a14:foregroundMark x1="83691" y1="36279" x2="83691" y2="36279"/>
                        <a14:foregroundMark x1="38627" y1="10465" x2="38627" y2="10465"/>
                        <a14:foregroundMark x1="47210" y1="32791" x2="47210" y2="32791"/>
                      </a14:backgroundRemoval>
                    </a14:imgEffect>
                  </a14:imgLayer>
                </a14:imgProps>
              </a:ext>
              <a:ext uri="{28A0092B-C50C-407E-A947-70E740481C1C}">
                <a14:useLocalDpi xmlns:a14="http://schemas.microsoft.com/office/drawing/2010/main" val="0"/>
              </a:ext>
            </a:extLst>
          </a:blip>
          <a:srcRect/>
          <a:stretch>
            <a:fillRect/>
          </a:stretch>
        </p:blipFill>
        <p:spPr bwMode="auto">
          <a:xfrm>
            <a:off x="6372200" y="1709156"/>
            <a:ext cx="2789955" cy="51488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362307" y="260648"/>
            <a:ext cx="2627784" cy="1754326"/>
          </a:xfrm>
          <a:prstGeom prst="rect">
            <a:avLst/>
          </a:prstGeom>
          <a:noFill/>
        </p:spPr>
        <p:txBody>
          <a:bodyPr wrap="square" rtlCol="0">
            <a:spAutoFit/>
          </a:bodyPr>
          <a:lstStyle/>
          <a:p>
            <a:pPr algn="ctr"/>
            <a:r>
              <a:rPr lang="en-GB" b="1" dirty="0" smtClean="0"/>
              <a:t>Lex Claudia of Quintus Claudius (218 BC): it forbade senators to engage in commerce</a:t>
            </a:r>
          </a:p>
          <a:p>
            <a:pPr algn="ctr"/>
            <a:r>
              <a:rPr lang="en-GB" b="1" dirty="0" smtClean="0">
                <a:solidFill>
                  <a:schemeClr val="accent6">
                    <a:lumMod val="20000"/>
                    <a:lumOff val="80000"/>
                  </a:schemeClr>
                </a:solidFill>
                <a:sym typeface="Wingdings" panose="05000000000000000000" pitchFamily="2" charset="2"/>
              </a:rPr>
              <a:t>who is doing commerce?</a:t>
            </a:r>
            <a:endParaRPr lang="en-GB" b="1" dirty="0">
              <a:solidFill>
                <a:schemeClr val="accent6">
                  <a:lumMod val="20000"/>
                  <a:lumOff val="80000"/>
                </a:schemeClr>
              </a:solidFill>
            </a:endParaRPr>
          </a:p>
        </p:txBody>
      </p:sp>
      <p:sp>
        <p:nvSpPr>
          <p:cNvPr id="6" name="TextBox 5"/>
          <p:cNvSpPr txBox="1"/>
          <p:nvPr/>
        </p:nvSpPr>
        <p:spPr>
          <a:xfrm>
            <a:off x="4211960" y="6379732"/>
            <a:ext cx="3024336" cy="369332"/>
          </a:xfrm>
          <a:prstGeom prst="rect">
            <a:avLst/>
          </a:prstGeom>
          <a:noFill/>
        </p:spPr>
        <p:txBody>
          <a:bodyPr wrap="square" rtlCol="0">
            <a:spAutoFit/>
          </a:bodyPr>
          <a:lstStyle/>
          <a:p>
            <a:r>
              <a:rPr lang="en-GB" dirty="0" err="1" smtClean="0"/>
              <a:t>lex</a:t>
            </a:r>
            <a:r>
              <a:rPr lang="en-GB" dirty="0" smtClean="0"/>
              <a:t> </a:t>
            </a:r>
            <a:r>
              <a:rPr lang="en-GB" dirty="0" err="1" smtClean="0"/>
              <a:t>Licinia</a:t>
            </a:r>
            <a:r>
              <a:rPr lang="en-GB" dirty="0" smtClean="0"/>
              <a:t>: anachronistic?</a:t>
            </a:r>
            <a:endParaRPr lang="en-GB" dirty="0"/>
          </a:p>
        </p:txBody>
      </p:sp>
    </p:spTree>
    <p:extLst>
      <p:ext uri="{BB962C8B-B14F-4D97-AF65-F5344CB8AC3E}">
        <p14:creationId xmlns:p14="http://schemas.microsoft.com/office/powerpoint/2010/main" val="13715778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grrglo"/>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0000" t="16268" r="1977"/>
          <a:stretch/>
        </p:blipFill>
        <p:spPr bwMode="auto">
          <a:xfrm>
            <a:off x="6372200" y="188640"/>
            <a:ext cx="3807670" cy="52565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ager </a:t>
            </a:r>
            <a:r>
              <a:rPr lang="en-GB" dirty="0" err="1"/>
              <a:t>publicus</a:t>
            </a:r>
            <a:endParaRPr lang="en-GB" dirty="0"/>
          </a:p>
        </p:txBody>
      </p:sp>
      <p:sp>
        <p:nvSpPr>
          <p:cNvPr id="3" name="Content Placeholder 2"/>
          <p:cNvSpPr>
            <a:spLocks noGrp="1"/>
          </p:cNvSpPr>
          <p:nvPr>
            <p:ph idx="1"/>
          </p:nvPr>
        </p:nvSpPr>
        <p:spPr>
          <a:xfrm>
            <a:off x="467544" y="1196752"/>
            <a:ext cx="5457800" cy="4572000"/>
          </a:xfrm>
        </p:spPr>
        <p:txBody>
          <a:bodyPr/>
          <a:lstStyle/>
          <a:p>
            <a:r>
              <a:rPr lang="en-GB" dirty="0" smtClean="0"/>
              <a:t>and the Roman army…</a:t>
            </a:r>
            <a:br>
              <a:rPr lang="en-GB" dirty="0" smtClean="0"/>
            </a:br>
            <a:r>
              <a:rPr lang="en-GB" dirty="0" smtClean="0"/>
              <a:t>a citizen army</a:t>
            </a:r>
          </a:p>
          <a:p>
            <a:endParaRPr lang="en-GB" dirty="0"/>
          </a:p>
        </p:txBody>
      </p:sp>
      <p:sp>
        <p:nvSpPr>
          <p:cNvPr id="6" name="Rectangle 5"/>
          <p:cNvSpPr/>
          <p:nvPr/>
        </p:nvSpPr>
        <p:spPr>
          <a:xfrm>
            <a:off x="179512" y="2176403"/>
            <a:ext cx="6408712" cy="4708981"/>
          </a:xfrm>
          <a:prstGeom prst="rect">
            <a:avLst/>
          </a:prstGeom>
          <a:solidFill>
            <a:schemeClr val="accent2">
              <a:alpha val="34000"/>
            </a:schemeClr>
          </a:solidFill>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algn="ctr"/>
            <a:r>
              <a:rPr lang="en-GB" sz="2000" b="1" dirty="0">
                <a:effectLst>
                  <a:outerShdw blurRad="38100" dist="38100" dir="2700000" algn="tl">
                    <a:srgbClr val="000000">
                      <a:alpha val="43137"/>
                    </a:srgbClr>
                  </a:outerShdw>
                </a:effectLst>
              </a:rPr>
              <a:t>Plutarch, </a:t>
            </a:r>
            <a:r>
              <a:rPr lang="en-GB" sz="2000" b="1" i="1" dirty="0">
                <a:effectLst>
                  <a:outerShdw blurRad="38100" dist="38100" dir="2700000" algn="tl">
                    <a:srgbClr val="000000">
                      <a:alpha val="43137"/>
                    </a:srgbClr>
                  </a:outerShdw>
                </a:effectLst>
              </a:rPr>
              <a:t>Tiberius Gracchus </a:t>
            </a:r>
            <a:r>
              <a:rPr lang="en-GB" sz="2000" b="1" dirty="0">
                <a:effectLst>
                  <a:outerShdw blurRad="38100" dist="38100" dir="2700000" algn="tl">
                    <a:srgbClr val="000000">
                      <a:alpha val="43137"/>
                    </a:srgbClr>
                  </a:outerShdw>
                </a:effectLst>
              </a:rPr>
              <a:t>9</a:t>
            </a:r>
            <a:r>
              <a:rPr lang="en-GB" sz="2000" dirty="0" smtClean="0">
                <a:effectLst>
                  <a:outerShdw blurRad="38100" dist="38100" dir="2700000" algn="tl">
                    <a:srgbClr val="000000">
                      <a:alpha val="43137"/>
                    </a:srgbClr>
                  </a:outerShdw>
                </a:effectLst>
              </a:rPr>
              <a:t>:</a:t>
            </a:r>
            <a:br>
              <a:rPr lang="en-GB" sz="2000" dirty="0" smtClean="0">
                <a:effectLst>
                  <a:outerShdw blurRad="38100" dist="38100" dir="2700000" algn="tl">
                    <a:srgbClr val="000000">
                      <a:alpha val="43137"/>
                    </a:srgbClr>
                  </a:outerShdw>
                </a:effectLst>
              </a:rPr>
            </a:br>
            <a:r>
              <a:rPr lang="en-GB" sz="2000" dirty="0" smtClean="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The wild beasts that roam over </a:t>
            </a:r>
            <a:r>
              <a:rPr lang="en-GB" sz="2000" dirty="0" smtClean="0">
                <a:effectLst>
                  <a:outerShdw blurRad="38100" dist="38100" dir="2700000" algn="tl">
                    <a:srgbClr val="000000">
                      <a:alpha val="43137"/>
                    </a:srgbClr>
                  </a:outerShdw>
                </a:effectLst>
              </a:rPr>
              <a:t>Italy’, </a:t>
            </a:r>
            <a:r>
              <a:rPr lang="en-GB" sz="2000" dirty="0">
                <a:effectLst>
                  <a:outerShdw blurRad="38100" dist="38100" dir="2700000" algn="tl">
                    <a:srgbClr val="000000">
                      <a:alpha val="43137"/>
                    </a:srgbClr>
                  </a:outerShdw>
                </a:effectLst>
              </a:rPr>
              <a:t>Tiberius would tell his listeners, ‘have their dens and holes to lurk in, but the men who fight and die for our state enjoy the common air and light and nothing else. It is their lot to wander with their wives and children, houseless and homeless, over the face of the earth. And when our generals appeal to their soldiers before a battle to defend their ancestors’ tombs and their temples against the enemy, their words are a lie and a mockery, for not a man in their audience possesses a family altar; not one out of all those Romans owns an ancestral tomb. The truth is that they fight and die to protect the wealth and luxury of others. They are called the masters of the world, but they do not possess a single clod of earth which is truly their own’. </a:t>
            </a:r>
          </a:p>
        </p:txBody>
      </p:sp>
    </p:spTree>
    <p:extLst>
      <p:ext uri="{BB962C8B-B14F-4D97-AF65-F5344CB8AC3E}">
        <p14:creationId xmlns:p14="http://schemas.microsoft.com/office/powerpoint/2010/main" val="32060371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rrglo"/>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0000" t="16268" r="1977"/>
          <a:stretch/>
        </p:blipFill>
        <p:spPr bwMode="auto">
          <a:xfrm>
            <a:off x="6372200" y="188640"/>
            <a:ext cx="3807670" cy="525658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914400" y="512064"/>
            <a:ext cx="7772400" cy="914400"/>
          </a:xfrm>
        </p:spPr>
        <p:txBody>
          <a:bodyPr/>
          <a:lstStyle/>
          <a:p>
            <a:r>
              <a:rPr lang="en-GB" dirty="0"/>
              <a:t>ager </a:t>
            </a:r>
            <a:r>
              <a:rPr lang="en-GB" dirty="0" err="1"/>
              <a:t>publicus</a:t>
            </a:r>
            <a:endParaRPr lang="en-GB" dirty="0"/>
          </a:p>
        </p:txBody>
      </p:sp>
      <p:sp>
        <p:nvSpPr>
          <p:cNvPr id="6" name="Content Placeholder 2"/>
          <p:cNvSpPr>
            <a:spLocks noGrp="1"/>
          </p:cNvSpPr>
          <p:nvPr>
            <p:ph idx="1"/>
          </p:nvPr>
        </p:nvSpPr>
        <p:spPr>
          <a:xfrm>
            <a:off x="467544" y="1196752"/>
            <a:ext cx="5904656" cy="5661248"/>
          </a:xfrm>
        </p:spPr>
        <p:txBody>
          <a:bodyPr>
            <a:normAutofit fontScale="92500" lnSpcReduction="20000"/>
          </a:bodyPr>
          <a:lstStyle/>
          <a:p>
            <a:r>
              <a:rPr lang="en-GB" dirty="0" smtClean="0"/>
              <a:t>and the Roman army…</a:t>
            </a:r>
            <a:br>
              <a:rPr lang="en-GB" dirty="0" smtClean="0"/>
            </a:br>
            <a:r>
              <a:rPr lang="en-GB" dirty="0" smtClean="0"/>
              <a:t>a citizen army</a:t>
            </a:r>
          </a:p>
          <a:p>
            <a:r>
              <a:rPr lang="en-GB" dirty="0" smtClean="0"/>
              <a:t>Several problems:</a:t>
            </a:r>
          </a:p>
          <a:p>
            <a:pPr lvl="1"/>
            <a:r>
              <a:rPr lang="en-GB" dirty="0" smtClean="0"/>
              <a:t>Roman army needs farmers with their own land </a:t>
            </a:r>
            <a:r>
              <a:rPr lang="en-GB" dirty="0" smtClean="0">
                <a:sym typeface="Wingdings" panose="05000000000000000000" pitchFamily="2" charset="2"/>
              </a:rPr>
              <a:t>who can be conscripted for the Roman legions (</a:t>
            </a:r>
            <a:r>
              <a:rPr lang="en-GB" i="1" dirty="0" smtClean="0">
                <a:sym typeface="Wingdings" panose="05000000000000000000" pitchFamily="2" charset="2"/>
              </a:rPr>
              <a:t>census</a:t>
            </a:r>
            <a:r>
              <a:rPr lang="en-GB" dirty="0" smtClean="0">
                <a:sym typeface="Wingdings" panose="05000000000000000000" pitchFamily="2" charset="2"/>
              </a:rPr>
              <a:t>)</a:t>
            </a:r>
          </a:p>
          <a:p>
            <a:pPr lvl="1"/>
            <a:r>
              <a:rPr lang="en-GB" dirty="0" smtClean="0">
                <a:sym typeface="Wingdings" panose="05000000000000000000" pitchFamily="2" charset="2"/>
              </a:rPr>
              <a:t>Since the 2</a:t>
            </a:r>
            <a:r>
              <a:rPr lang="en-GB" baseline="30000" dirty="0" smtClean="0">
                <a:sym typeface="Wingdings" panose="05000000000000000000" pitchFamily="2" charset="2"/>
              </a:rPr>
              <a:t>nd</a:t>
            </a:r>
            <a:r>
              <a:rPr lang="en-GB" dirty="0" smtClean="0">
                <a:sym typeface="Wingdings" panose="05000000000000000000" pitchFamily="2" charset="2"/>
              </a:rPr>
              <a:t> Punic Wars, Roman armies operate in provinces abroad for many years, e.g. in Spain</a:t>
            </a:r>
          </a:p>
          <a:p>
            <a:pPr lvl="2"/>
            <a:r>
              <a:rPr lang="en-GB" dirty="0" smtClean="0">
                <a:sym typeface="Wingdings" panose="05000000000000000000" pitchFamily="2" charset="2"/>
              </a:rPr>
              <a:t>their home farm: abandoned or taken over by wealthy land owners</a:t>
            </a:r>
          </a:p>
          <a:p>
            <a:pPr lvl="2"/>
            <a:r>
              <a:rPr lang="en-GB" dirty="0" smtClean="0">
                <a:sym typeface="Wingdings" panose="05000000000000000000" pitchFamily="2" charset="2"/>
              </a:rPr>
              <a:t>hence: re-distribution of </a:t>
            </a:r>
            <a:r>
              <a:rPr lang="en-GB" i="1" dirty="0" smtClean="0">
                <a:sym typeface="Wingdings" panose="05000000000000000000" pitchFamily="2" charset="2"/>
              </a:rPr>
              <a:t>ager </a:t>
            </a:r>
            <a:r>
              <a:rPr lang="en-GB" i="1" dirty="0" err="1" smtClean="0">
                <a:sym typeface="Wingdings" panose="05000000000000000000" pitchFamily="2" charset="2"/>
              </a:rPr>
              <a:t>publicus</a:t>
            </a:r>
            <a:endParaRPr lang="en-GB" i="1" dirty="0" smtClean="0">
              <a:sym typeface="Wingdings" panose="05000000000000000000" pitchFamily="2" charset="2"/>
            </a:endParaRPr>
          </a:p>
          <a:p>
            <a:pPr lvl="1"/>
            <a:r>
              <a:rPr lang="en-GB" b="1" dirty="0" smtClean="0">
                <a:sym typeface="Wingdings" panose="05000000000000000000" pitchFamily="2" charset="2"/>
              </a:rPr>
              <a:t>These soldiers need to be remunerated: e.g. land / colonies</a:t>
            </a:r>
          </a:p>
          <a:p>
            <a:pPr lvl="2"/>
            <a:r>
              <a:rPr lang="en-GB" dirty="0" smtClean="0">
                <a:sym typeface="Wingdings" panose="05000000000000000000" pitchFamily="2" charset="2"/>
              </a:rPr>
              <a:t>also a subsequent problem down to Augustus: see e.g. Marius next week</a:t>
            </a:r>
            <a:endParaRPr lang="en-GB" dirty="0"/>
          </a:p>
        </p:txBody>
      </p:sp>
    </p:spTree>
    <p:extLst>
      <p:ext uri="{BB962C8B-B14F-4D97-AF65-F5344CB8AC3E}">
        <p14:creationId xmlns:p14="http://schemas.microsoft.com/office/powerpoint/2010/main" val="24062319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fade">
                                      <p:cBhvr>
                                        <p:cTn id="19" dur="1000"/>
                                        <p:tgtEl>
                                          <p:spTgt spid="6">
                                            <p:txEl>
                                              <p:pRg st="3" end="3"/>
                                            </p:txEl>
                                          </p:spTgt>
                                        </p:tgtEl>
                                      </p:cBhvr>
                                    </p:animEffect>
                                    <p:anim calcmode="lin" valueType="num">
                                      <p:cBhvr>
                                        <p:cTn id="2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1000"/>
                                        <p:tgtEl>
                                          <p:spTgt spid="6">
                                            <p:txEl>
                                              <p:pRg st="4" end="4"/>
                                            </p:txEl>
                                          </p:spTgt>
                                        </p:tgtEl>
                                      </p:cBhvr>
                                    </p:animEffect>
                                    <p:anim calcmode="lin" valueType="num">
                                      <p:cBhvr>
                                        <p:cTn id="2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animEffect transition="in" filter="fade">
                                      <p:cBhvr>
                                        <p:cTn id="29" dur="1000"/>
                                        <p:tgtEl>
                                          <p:spTgt spid="6">
                                            <p:txEl>
                                              <p:pRg st="5" end="5"/>
                                            </p:txEl>
                                          </p:spTgt>
                                        </p:tgtEl>
                                      </p:cBhvr>
                                    </p:animEffect>
                                    <p:anim calcmode="lin" valueType="num">
                                      <p:cBhvr>
                                        <p:cTn id="3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6">
                                            <p:txEl>
                                              <p:pRg st="6" end="6"/>
                                            </p:txEl>
                                          </p:spTgt>
                                        </p:tgtEl>
                                        <p:attrNameLst>
                                          <p:attrName>style.visibility</p:attrName>
                                        </p:attrNameLst>
                                      </p:cBhvr>
                                      <p:to>
                                        <p:strVal val="visible"/>
                                      </p:to>
                                    </p:set>
                                    <p:animEffect transition="in" filter="fade">
                                      <p:cBhvr>
                                        <p:cTn id="34" dur="1000"/>
                                        <p:tgtEl>
                                          <p:spTgt spid="6">
                                            <p:txEl>
                                              <p:pRg st="6" end="6"/>
                                            </p:txEl>
                                          </p:spTgt>
                                        </p:tgtEl>
                                      </p:cBhvr>
                                    </p:animEffect>
                                    <p:anim calcmode="lin" valueType="num">
                                      <p:cBhvr>
                                        <p:cTn id="3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6">
                                            <p:txEl>
                                              <p:pRg st="7" end="7"/>
                                            </p:txEl>
                                          </p:spTgt>
                                        </p:tgtEl>
                                        <p:attrNameLst>
                                          <p:attrName>style.visibility</p:attrName>
                                        </p:attrNameLst>
                                      </p:cBhvr>
                                      <p:to>
                                        <p:strVal val="visible"/>
                                      </p:to>
                                    </p:set>
                                    <p:animEffect transition="in" filter="fade">
                                      <p:cBhvr>
                                        <p:cTn id="39" dur="1000"/>
                                        <p:tgtEl>
                                          <p:spTgt spid="6">
                                            <p:txEl>
                                              <p:pRg st="7" end="7"/>
                                            </p:txEl>
                                          </p:spTgt>
                                        </p:tgtEl>
                                      </p:cBhvr>
                                    </p:animEffect>
                                    <p:anim calcmode="lin" valueType="num">
                                      <p:cBhvr>
                                        <p:cTn id="4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ager </a:t>
            </a:r>
            <a:r>
              <a:rPr lang="en-GB" dirty="0" err="1"/>
              <a:t>publicus</a:t>
            </a:r>
            <a:endParaRPr lang="en-GB" dirty="0"/>
          </a:p>
        </p:txBody>
      </p:sp>
      <p:sp>
        <p:nvSpPr>
          <p:cNvPr id="3" name="Content Placeholder 2"/>
          <p:cNvSpPr>
            <a:spLocks noGrp="1"/>
          </p:cNvSpPr>
          <p:nvPr>
            <p:ph idx="1"/>
          </p:nvPr>
        </p:nvSpPr>
        <p:spPr>
          <a:xfrm>
            <a:off x="323528" y="1783560"/>
            <a:ext cx="4608512" cy="4572000"/>
          </a:xfrm>
        </p:spPr>
        <p:txBody>
          <a:bodyPr>
            <a:normAutofit/>
          </a:bodyPr>
          <a:lstStyle/>
          <a:p>
            <a:r>
              <a:rPr lang="en-GB" sz="2400" dirty="0" smtClean="0"/>
              <a:t>Latin colonies</a:t>
            </a:r>
            <a:br>
              <a:rPr lang="en-GB" sz="2400" dirty="0" smtClean="0"/>
            </a:br>
            <a:r>
              <a:rPr lang="en-GB" sz="2400" dirty="0" smtClean="0"/>
              <a:t>Roman colonies</a:t>
            </a:r>
          </a:p>
          <a:p>
            <a:endParaRPr lang="en-GB" sz="2400" dirty="0" smtClean="0"/>
          </a:p>
          <a:p>
            <a:r>
              <a:rPr lang="en-GB" sz="2400" dirty="0" smtClean="0"/>
              <a:t>Hardly any colonial foundations in the 2</a:t>
            </a:r>
            <a:r>
              <a:rPr lang="en-GB" sz="2400" baseline="30000" dirty="0" smtClean="0"/>
              <a:t>nd</a:t>
            </a:r>
            <a:r>
              <a:rPr lang="en-GB" sz="2400" dirty="0" smtClean="0"/>
              <a:t> century BC</a:t>
            </a:r>
          </a:p>
          <a:p>
            <a:endParaRPr lang="en-GB" sz="2400" dirty="0" smtClean="0"/>
          </a:p>
          <a:p>
            <a:r>
              <a:rPr lang="en-GB" sz="2400" dirty="0" smtClean="0"/>
              <a:t>the urban and rural poor in Rome and across Italy…</a:t>
            </a:r>
          </a:p>
          <a:p>
            <a:pPr marL="68580" indent="0">
              <a:buNone/>
            </a:pPr>
            <a:endParaRPr lang="en-GB" sz="2400" dirty="0"/>
          </a:p>
        </p:txBody>
      </p:sp>
      <p:pic>
        <p:nvPicPr>
          <p:cNvPr id="18434" name="Picture 2" descr="http://darkwing.uoregon.edu/%7Eklio/maps/rr/Italy/rome_power_italy_500_10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32040" y="-62461"/>
            <a:ext cx="4211960" cy="69012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267744" y="5877272"/>
            <a:ext cx="2664296" cy="646331"/>
          </a:xfrm>
          <a:prstGeom prst="rect">
            <a:avLst/>
          </a:prstGeom>
          <a:noFill/>
        </p:spPr>
        <p:txBody>
          <a:bodyPr wrap="square" rtlCol="0">
            <a:spAutoFit/>
          </a:bodyPr>
          <a:lstStyle/>
          <a:p>
            <a:pPr algn="r"/>
            <a:r>
              <a:rPr lang="en-GB" dirty="0" smtClean="0"/>
              <a:t>N.B.: a patchwork of statuses across Italy</a:t>
            </a:r>
            <a:endParaRPr lang="en-GB" dirty="0"/>
          </a:p>
        </p:txBody>
      </p:sp>
    </p:spTree>
    <p:extLst>
      <p:ext uri="{BB962C8B-B14F-4D97-AF65-F5344CB8AC3E}">
        <p14:creationId xmlns:p14="http://schemas.microsoft.com/office/powerpoint/2010/main" val="2929402076"/>
      </p:ext>
    </p:extLst>
  </p:cSld>
  <p:clrMapOvr>
    <a:masterClrMapping/>
  </p:clrMapOvr>
  <p:transition spd="slow">
    <p:push/>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Tiberius Gracchus</a:t>
            </a:r>
            <a:endParaRPr lang="en-GB" dirty="0"/>
          </a:p>
        </p:txBody>
      </p:sp>
      <p:sp>
        <p:nvSpPr>
          <p:cNvPr id="3" name="Content Placeholder 2"/>
          <p:cNvSpPr>
            <a:spLocks noGrp="1"/>
          </p:cNvSpPr>
          <p:nvPr>
            <p:ph idx="1"/>
          </p:nvPr>
        </p:nvSpPr>
        <p:spPr>
          <a:xfrm>
            <a:off x="323528" y="1268760"/>
            <a:ext cx="7128792" cy="5589240"/>
          </a:xfrm>
        </p:spPr>
        <p:txBody>
          <a:bodyPr>
            <a:normAutofit fontScale="85000" lnSpcReduction="20000"/>
          </a:bodyPr>
          <a:lstStyle/>
          <a:p>
            <a:pPr marL="68580" indent="0">
              <a:buNone/>
            </a:pPr>
            <a:r>
              <a:rPr lang="en-GB" b="1" dirty="0" err="1" smtClean="0"/>
              <a:t>Appianus</a:t>
            </a:r>
            <a:r>
              <a:rPr lang="en-GB" b="1" dirty="0" smtClean="0"/>
              <a:t>, </a:t>
            </a:r>
            <a:r>
              <a:rPr lang="en-GB" b="1" i="1" dirty="0" smtClean="0"/>
              <a:t>Civil Wars</a:t>
            </a:r>
            <a:r>
              <a:rPr lang="en-GB" b="1" dirty="0" smtClean="0"/>
              <a:t> 1.9</a:t>
            </a:r>
            <a:br>
              <a:rPr lang="en-GB" b="1" dirty="0" smtClean="0"/>
            </a:br>
            <a:r>
              <a:rPr lang="en-GB" b="1" dirty="0" smtClean="0"/>
              <a:t/>
            </a:r>
            <a:br>
              <a:rPr lang="en-GB" b="1" dirty="0" smtClean="0"/>
            </a:br>
            <a:r>
              <a:rPr lang="en-GB" dirty="0" smtClean="0"/>
              <a:t>At </a:t>
            </a:r>
            <a:r>
              <a:rPr lang="en-GB" dirty="0"/>
              <a:t>length Tiberius </a:t>
            </a:r>
            <a:r>
              <a:rPr lang="en-GB" dirty="0" err="1"/>
              <a:t>Sempronius</a:t>
            </a:r>
            <a:r>
              <a:rPr lang="en-GB" dirty="0"/>
              <a:t> </a:t>
            </a:r>
            <a:r>
              <a:rPr lang="en-GB" dirty="0" smtClean="0"/>
              <a:t>Gracchus, </a:t>
            </a:r>
            <a:r>
              <a:rPr lang="en-GB" dirty="0"/>
              <a:t>an illustrious man, eager for glory, a most powerful speaker, and for these reasons well known to all, delivered an eloquent discourse, while serving as tribune, concerning the Italian race, lamenting that a people so valiant in war, and blood relations to the Romans, were declining little by little in pauperism and paucity of numbers without any hope of remedy. He inveighed against the multitude of slaves as useless in war and never faithful to their masters, and adduced the recent calamity brought upon the masters by their slaves in Sicily, where the demands of agriculture had greatly increased the number of the </a:t>
            </a:r>
            <a:r>
              <a:rPr lang="en-GB" dirty="0" smtClean="0"/>
              <a:t>latter (…)</a:t>
            </a:r>
            <a:endParaRPr lang="en-GB" dirty="0"/>
          </a:p>
        </p:txBody>
      </p:sp>
      <p:sp>
        <p:nvSpPr>
          <p:cNvPr id="4" name="Rectangle 3"/>
          <p:cNvSpPr/>
          <p:nvPr/>
        </p:nvSpPr>
        <p:spPr>
          <a:xfrm>
            <a:off x="7524328" y="421496"/>
            <a:ext cx="1619584" cy="6247864"/>
          </a:xfrm>
          <a:prstGeom prst="rect">
            <a:avLst/>
          </a:prstGeom>
        </p:spPr>
        <p:txBody>
          <a:bodyPr wrap="square">
            <a:spAutoFit/>
          </a:bodyPr>
          <a:lstStyle/>
          <a:p>
            <a:r>
              <a:rPr lang="de-DE" sz="2000" i="1" dirty="0"/>
              <a:t> </a:t>
            </a:r>
            <a:endParaRPr lang="en-GB" sz="2000" dirty="0"/>
          </a:p>
          <a:p>
            <a:r>
              <a:rPr lang="de-DE" sz="2000" i="1" dirty="0" smtClean="0"/>
              <a:t>Roman census figures:</a:t>
            </a:r>
            <a:endParaRPr lang="en-GB" sz="2000" dirty="0"/>
          </a:p>
          <a:p>
            <a:r>
              <a:rPr lang="de-DE" sz="2000" dirty="0">
                <a:solidFill>
                  <a:srgbClr val="FFFF00"/>
                </a:solidFill>
              </a:rPr>
              <a:t>233: 270713</a:t>
            </a:r>
            <a:endParaRPr lang="en-GB" sz="2000" dirty="0">
              <a:solidFill>
                <a:srgbClr val="FFFF00"/>
              </a:solidFill>
            </a:endParaRPr>
          </a:p>
          <a:p>
            <a:r>
              <a:rPr lang="de-DE" sz="2000" dirty="0">
                <a:solidFill>
                  <a:srgbClr val="FFFF00"/>
                </a:solidFill>
              </a:rPr>
              <a:t>208: 137108</a:t>
            </a:r>
            <a:endParaRPr lang="en-GB" sz="2000" dirty="0">
              <a:solidFill>
                <a:srgbClr val="FFFF00"/>
              </a:solidFill>
            </a:endParaRPr>
          </a:p>
          <a:p>
            <a:r>
              <a:rPr lang="de-DE" sz="2000" dirty="0"/>
              <a:t>204: 214000</a:t>
            </a:r>
            <a:endParaRPr lang="en-GB" sz="2000" dirty="0"/>
          </a:p>
          <a:p>
            <a:r>
              <a:rPr lang="de-DE" sz="2000" dirty="0"/>
              <a:t>194: 143704</a:t>
            </a:r>
            <a:endParaRPr lang="en-GB" sz="2000" dirty="0"/>
          </a:p>
          <a:p>
            <a:r>
              <a:rPr lang="de-DE" sz="2000" dirty="0"/>
              <a:t>189: 258294</a:t>
            </a:r>
            <a:endParaRPr lang="en-GB" sz="2000" dirty="0"/>
          </a:p>
          <a:p>
            <a:r>
              <a:rPr lang="de-DE" sz="2000" dirty="0"/>
              <a:t>179: 258294</a:t>
            </a:r>
            <a:endParaRPr lang="en-GB" sz="2000" dirty="0"/>
          </a:p>
          <a:p>
            <a:r>
              <a:rPr lang="de-DE" sz="2000" dirty="0"/>
              <a:t>174: 269015</a:t>
            </a:r>
            <a:endParaRPr lang="en-GB" sz="2000" dirty="0"/>
          </a:p>
          <a:p>
            <a:r>
              <a:rPr lang="de-DE" sz="2000" dirty="0"/>
              <a:t>169: 312805</a:t>
            </a:r>
            <a:endParaRPr lang="en-GB" sz="2000" dirty="0"/>
          </a:p>
          <a:p>
            <a:r>
              <a:rPr lang="de-DE" sz="2000" dirty="0">
                <a:solidFill>
                  <a:srgbClr val="FFFF00"/>
                </a:solidFill>
              </a:rPr>
              <a:t>164: 337452</a:t>
            </a:r>
            <a:endParaRPr lang="en-GB" sz="2000" dirty="0">
              <a:solidFill>
                <a:srgbClr val="FFFF00"/>
              </a:solidFill>
            </a:endParaRPr>
          </a:p>
          <a:p>
            <a:r>
              <a:rPr lang="de-DE" sz="2000" dirty="0"/>
              <a:t>159: 328316</a:t>
            </a:r>
            <a:endParaRPr lang="en-GB" sz="2000" dirty="0"/>
          </a:p>
          <a:p>
            <a:r>
              <a:rPr lang="de-DE" sz="2000" dirty="0"/>
              <a:t>154: 324000</a:t>
            </a:r>
            <a:endParaRPr lang="en-GB" sz="2000" dirty="0"/>
          </a:p>
          <a:p>
            <a:r>
              <a:rPr lang="de-DE" sz="2000" dirty="0"/>
              <a:t>147: 322000</a:t>
            </a:r>
            <a:endParaRPr lang="en-GB" sz="2000" dirty="0"/>
          </a:p>
          <a:p>
            <a:r>
              <a:rPr lang="de-DE" sz="2000" dirty="0"/>
              <a:t>142: 328442</a:t>
            </a:r>
            <a:endParaRPr lang="en-GB" sz="2000" dirty="0"/>
          </a:p>
          <a:p>
            <a:r>
              <a:rPr lang="de-DE" sz="2000" dirty="0">
                <a:solidFill>
                  <a:srgbClr val="FFFF00"/>
                </a:solidFill>
              </a:rPr>
              <a:t>136: 317933</a:t>
            </a:r>
            <a:endParaRPr lang="en-GB" sz="2000" dirty="0">
              <a:solidFill>
                <a:srgbClr val="FFFF00"/>
              </a:solidFill>
            </a:endParaRPr>
          </a:p>
          <a:p>
            <a:r>
              <a:rPr lang="de-DE" sz="2000" dirty="0">
                <a:solidFill>
                  <a:srgbClr val="FFFF00"/>
                </a:solidFill>
              </a:rPr>
              <a:t>131: 318823</a:t>
            </a:r>
            <a:endParaRPr lang="en-GB" sz="2000" dirty="0">
              <a:solidFill>
                <a:srgbClr val="FFFF00"/>
              </a:solidFill>
            </a:endParaRPr>
          </a:p>
          <a:p>
            <a:r>
              <a:rPr lang="de-DE" sz="2000" dirty="0">
                <a:solidFill>
                  <a:srgbClr val="FFFF00"/>
                </a:solidFill>
              </a:rPr>
              <a:t>125: 394736</a:t>
            </a:r>
            <a:endParaRPr lang="en-GB" sz="2000" dirty="0">
              <a:solidFill>
                <a:srgbClr val="FFFF00"/>
              </a:solidFill>
            </a:endParaRPr>
          </a:p>
        </p:txBody>
      </p:sp>
    </p:spTree>
    <p:extLst>
      <p:ext uri="{BB962C8B-B14F-4D97-AF65-F5344CB8AC3E}">
        <p14:creationId xmlns:p14="http://schemas.microsoft.com/office/powerpoint/2010/main" val="1444388003"/>
      </p:ext>
    </p:extLst>
  </p:cSld>
  <p:clrMapOvr>
    <a:masterClrMapping/>
  </p:clrMapOvr>
  <p:transition spd="slow">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Tiberius Gracchus</a:t>
            </a:r>
          </a:p>
        </p:txBody>
      </p:sp>
      <p:sp>
        <p:nvSpPr>
          <p:cNvPr id="3" name="Content Placeholder 2"/>
          <p:cNvSpPr>
            <a:spLocks noGrp="1"/>
          </p:cNvSpPr>
          <p:nvPr>
            <p:ph idx="1"/>
          </p:nvPr>
        </p:nvSpPr>
        <p:spPr>
          <a:xfrm>
            <a:off x="1187624" y="1916832"/>
            <a:ext cx="5025752" cy="4572000"/>
          </a:xfrm>
        </p:spPr>
        <p:txBody>
          <a:bodyPr>
            <a:normAutofit/>
          </a:bodyPr>
          <a:lstStyle/>
          <a:p>
            <a:pPr marL="68580" indent="0">
              <a:buNone/>
            </a:pPr>
            <a:r>
              <a:rPr lang="en-GB" sz="2400" dirty="0" smtClean="0"/>
              <a:t>(…) After </a:t>
            </a:r>
            <a:r>
              <a:rPr lang="en-GB" sz="2400" dirty="0"/>
              <a:t>speaking thus he again brought forward the law, providing that </a:t>
            </a:r>
            <a:r>
              <a:rPr lang="en-GB" sz="2400" dirty="0">
                <a:solidFill>
                  <a:srgbClr val="FFFF00"/>
                </a:solidFill>
              </a:rPr>
              <a:t>nobody should hold more than 500 </a:t>
            </a:r>
            <a:r>
              <a:rPr lang="en-GB" sz="2400" dirty="0" err="1">
                <a:solidFill>
                  <a:srgbClr val="FFFF00"/>
                </a:solidFill>
              </a:rPr>
              <a:t>jugera</a:t>
            </a:r>
            <a:r>
              <a:rPr lang="en-GB" sz="2400" dirty="0">
                <a:solidFill>
                  <a:srgbClr val="FFFF00"/>
                </a:solidFill>
              </a:rPr>
              <a:t> </a:t>
            </a:r>
            <a:r>
              <a:rPr lang="en-GB" sz="2400" dirty="0"/>
              <a:t>of the public domain. But he added a provision to the former law, that the sons of the present occupiers might each hold one-half of that amount, and that the remainder should be </a:t>
            </a:r>
            <a:r>
              <a:rPr lang="en-GB" sz="2400" dirty="0">
                <a:solidFill>
                  <a:srgbClr val="FFFF00"/>
                </a:solidFill>
              </a:rPr>
              <a:t>divided among the poor by triumvirs,</a:t>
            </a:r>
            <a:r>
              <a:rPr lang="en-GB" sz="2400" dirty="0"/>
              <a:t> who should be changed annually. </a:t>
            </a:r>
          </a:p>
        </p:txBody>
      </p:sp>
      <p:sp>
        <p:nvSpPr>
          <p:cNvPr id="4" name="Content Placeholder 2"/>
          <p:cNvSpPr txBox="1">
            <a:spLocks/>
          </p:cNvSpPr>
          <p:nvPr/>
        </p:nvSpPr>
        <p:spPr>
          <a:xfrm>
            <a:off x="323528" y="1268760"/>
            <a:ext cx="7128792" cy="792088"/>
          </a:xfrm>
          <a:prstGeom prst="rect">
            <a:avLst/>
          </a:prstGeom>
        </p:spPr>
        <p:txBody>
          <a:bodyPr vert="horz">
            <a:normAutofit fontScale="85000" lnSpcReduction="20000"/>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pPr marL="68580" indent="0">
              <a:buFont typeface="Wingdings"/>
              <a:buNone/>
            </a:pPr>
            <a:r>
              <a:rPr lang="en-GB" b="1" dirty="0" err="1" smtClean="0"/>
              <a:t>Appianus</a:t>
            </a:r>
            <a:r>
              <a:rPr lang="en-GB" b="1" dirty="0" smtClean="0"/>
              <a:t>, </a:t>
            </a:r>
            <a:r>
              <a:rPr lang="en-GB" b="1" i="1" dirty="0" smtClean="0"/>
              <a:t>Civil Wars</a:t>
            </a:r>
            <a:r>
              <a:rPr lang="en-GB" b="1" dirty="0" smtClean="0"/>
              <a:t> 1.9</a:t>
            </a:r>
            <a:br>
              <a:rPr lang="en-GB" b="1" dirty="0" smtClean="0"/>
            </a:br>
            <a:endParaRPr lang="en-GB" dirty="0"/>
          </a:p>
        </p:txBody>
      </p:sp>
      <p:sp>
        <p:nvSpPr>
          <p:cNvPr id="5" name="TextBox 4"/>
          <p:cNvSpPr txBox="1"/>
          <p:nvPr/>
        </p:nvSpPr>
        <p:spPr>
          <a:xfrm>
            <a:off x="2843808" y="5661248"/>
            <a:ext cx="6192688" cy="1384995"/>
          </a:xfrm>
          <a:prstGeom prst="rect">
            <a:avLst/>
          </a:prstGeom>
          <a:noFill/>
        </p:spPr>
        <p:txBody>
          <a:bodyPr wrap="square" rtlCol="0">
            <a:spAutoFit/>
          </a:bodyPr>
          <a:lstStyle/>
          <a:p>
            <a:pPr marL="0" lvl="1" algn="r"/>
            <a:r>
              <a:rPr lang="en-GB" sz="2800" b="1" i="1" dirty="0" err="1" smtClean="0">
                <a:solidFill>
                  <a:srgbClr val="FFFF00"/>
                </a:solidFill>
              </a:rPr>
              <a:t>tresviri</a:t>
            </a:r>
            <a:r>
              <a:rPr lang="en-GB" sz="2800" b="1" i="1" dirty="0" smtClean="0">
                <a:solidFill>
                  <a:srgbClr val="FFFF00"/>
                </a:solidFill>
              </a:rPr>
              <a:t> </a:t>
            </a:r>
            <a:r>
              <a:rPr lang="en-GB" sz="2800" b="1" i="1" dirty="0" err="1" smtClean="0">
                <a:solidFill>
                  <a:srgbClr val="FFFF00"/>
                </a:solidFill>
              </a:rPr>
              <a:t>agris</a:t>
            </a:r>
            <a:r>
              <a:rPr lang="en-GB" sz="2800" b="1" i="1" dirty="0" smtClean="0">
                <a:solidFill>
                  <a:srgbClr val="FFFF00"/>
                </a:solidFill>
              </a:rPr>
              <a:t> </a:t>
            </a:r>
            <a:r>
              <a:rPr lang="en-GB" sz="2800" b="1" i="1" dirty="0" err="1" smtClean="0">
                <a:solidFill>
                  <a:srgbClr val="FFFF00"/>
                </a:solidFill>
              </a:rPr>
              <a:t>dandis</a:t>
            </a:r>
            <a:r>
              <a:rPr lang="en-GB" sz="2800" b="1" i="1" dirty="0" smtClean="0">
                <a:solidFill>
                  <a:srgbClr val="FFFF00"/>
                </a:solidFill>
              </a:rPr>
              <a:t> </a:t>
            </a:r>
            <a:r>
              <a:rPr lang="en-GB" sz="2800" b="1" i="1" dirty="0" err="1" smtClean="0">
                <a:solidFill>
                  <a:srgbClr val="FFFF00"/>
                </a:solidFill>
              </a:rPr>
              <a:t>assignandis</a:t>
            </a:r>
            <a:r>
              <a:rPr lang="en-GB" sz="2800" b="1" dirty="0" smtClean="0">
                <a:solidFill>
                  <a:srgbClr val="FFFF00"/>
                </a:solidFill>
              </a:rPr>
              <a:t/>
            </a:r>
            <a:br>
              <a:rPr lang="en-GB" sz="2800" b="1" dirty="0" smtClean="0">
                <a:solidFill>
                  <a:srgbClr val="FFFF00"/>
                </a:solidFill>
              </a:rPr>
            </a:br>
            <a:r>
              <a:rPr lang="en-GB" sz="2800" dirty="0" smtClean="0">
                <a:solidFill>
                  <a:srgbClr val="FFFF00"/>
                </a:solidFill>
              </a:rPr>
              <a:t>(abolished in 118 B.C.)</a:t>
            </a:r>
            <a:endParaRPr lang="en-GB" sz="2800" i="1" dirty="0" smtClean="0">
              <a:solidFill>
                <a:srgbClr val="FFFF00"/>
              </a:solidFill>
            </a:endParaRPr>
          </a:p>
          <a:p>
            <a:pPr algn="r"/>
            <a:endParaRPr lang="en-GB" sz="2800" dirty="0"/>
          </a:p>
        </p:txBody>
      </p:sp>
      <p:sp>
        <p:nvSpPr>
          <p:cNvPr id="6" name="TextBox 5"/>
          <p:cNvSpPr txBox="1"/>
          <p:nvPr/>
        </p:nvSpPr>
        <p:spPr>
          <a:xfrm>
            <a:off x="6804248" y="5085184"/>
            <a:ext cx="2160240" cy="646331"/>
          </a:xfrm>
          <a:prstGeom prst="rect">
            <a:avLst/>
          </a:prstGeom>
          <a:noFill/>
        </p:spPr>
        <p:txBody>
          <a:bodyPr wrap="square" rtlCol="0">
            <a:spAutoFit/>
          </a:bodyPr>
          <a:lstStyle/>
          <a:p>
            <a:r>
              <a:rPr lang="en-GB" dirty="0" smtClean="0">
                <a:sym typeface="Wingdings" pitchFamily="2" charset="2"/>
              </a:rPr>
              <a:t> Major land redistribution</a:t>
            </a:r>
            <a:endParaRPr lang="en-GB" dirty="0"/>
          </a:p>
        </p:txBody>
      </p:sp>
    </p:spTree>
    <p:extLst>
      <p:ext uri="{BB962C8B-B14F-4D97-AF65-F5344CB8AC3E}">
        <p14:creationId xmlns:p14="http://schemas.microsoft.com/office/powerpoint/2010/main" val="9250829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4" presetClass="entr" presetSubtype="1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randombar(horizontal)">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Tiberius Gracchus</a:t>
            </a:r>
            <a:endParaRPr lang="en-GB" dirty="0"/>
          </a:p>
        </p:txBody>
      </p:sp>
      <p:sp>
        <p:nvSpPr>
          <p:cNvPr id="3" name="Content Placeholder 2"/>
          <p:cNvSpPr>
            <a:spLocks noGrp="1"/>
          </p:cNvSpPr>
          <p:nvPr>
            <p:ph idx="1"/>
          </p:nvPr>
        </p:nvSpPr>
        <p:spPr>
          <a:xfrm>
            <a:off x="323528" y="1783560"/>
            <a:ext cx="8363272" cy="4572000"/>
          </a:xfrm>
        </p:spPr>
        <p:txBody>
          <a:bodyPr/>
          <a:lstStyle/>
          <a:p>
            <a:pPr lvl="1"/>
            <a:r>
              <a:rPr lang="en-GB" dirty="0" smtClean="0"/>
              <a:t>Wikipedia: “</a:t>
            </a:r>
            <a:r>
              <a:rPr lang="en-GB" dirty="0"/>
              <a:t>agrarian legislation that sought to transfer wealth from the wealthy, patricians and otherwise, to the poor</a:t>
            </a:r>
            <a:r>
              <a:rPr lang="en-GB" dirty="0" smtClean="0"/>
              <a:t>.”</a:t>
            </a:r>
          </a:p>
          <a:p>
            <a:pPr lvl="1"/>
            <a:r>
              <a:rPr lang="en-GB" dirty="0" smtClean="0"/>
              <a:t>Really ?</a:t>
            </a:r>
          </a:p>
          <a:p>
            <a:pPr lvl="1"/>
            <a:r>
              <a:rPr lang="en-GB" dirty="0" smtClean="0"/>
              <a:t>What other reasons can we identify…?</a:t>
            </a:r>
            <a:endParaRPr lang="en-GB" dirty="0"/>
          </a:p>
        </p:txBody>
      </p:sp>
    </p:spTree>
    <p:extLst>
      <p:ext uri="{BB962C8B-B14F-4D97-AF65-F5344CB8AC3E}">
        <p14:creationId xmlns:p14="http://schemas.microsoft.com/office/powerpoint/2010/main" val="867536014"/>
      </p:ext>
    </p:extLst>
  </p:cSld>
  <p:clrMapOvr>
    <a:masterClrMapping/>
  </p:clrMapOvr>
  <p:transition spd="slow">
    <p:randomBar dir="ver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Gaius Gracchus’ laws</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2882" t="7017" r="3438" b="8479"/>
          <a:stretch/>
        </p:blipFill>
        <p:spPr>
          <a:xfrm>
            <a:off x="611560" y="1484784"/>
            <a:ext cx="7920880" cy="5319252"/>
          </a:xfrm>
          <a:prstGeom prst="rect">
            <a:avLst/>
          </a:prstGeom>
        </p:spPr>
      </p:pic>
    </p:spTree>
    <p:extLst>
      <p:ext uri="{BB962C8B-B14F-4D97-AF65-F5344CB8AC3E}">
        <p14:creationId xmlns:p14="http://schemas.microsoft.com/office/powerpoint/2010/main" val="4238574910"/>
      </p:ext>
    </p:extLst>
  </p:cSld>
  <p:clrMapOvr>
    <a:masterClrMapping/>
  </p:clrMapOvr>
  <p:transition spd="slow">
    <p:randomBar dir="ver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512064"/>
            <a:ext cx="7772400" cy="914400"/>
          </a:xfrm>
        </p:spPr>
        <p:txBody>
          <a:bodyPr/>
          <a:lstStyle/>
          <a:p>
            <a:r>
              <a:rPr lang="en-GB" dirty="0"/>
              <a:t>Gaius Gracchus’ laws</a:t>
            </a:r>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12882" t="7017" r="3438" b="8479"/>
          <a:stretch/>
        </p:blipFill>
        <p:spPr>
          <a:xfrm>
            <a:off x="611560" y="1484784"/>
            <a:ext cx="7920880" cy="5319252"/>
          </a:xfrm>
          <a:prstGeom prst="rect">
            <a:avLst/>
          </a:prstGeom>
        </p:spPr>
      </p:pic>
      <p:sp>
        <p:nvSpPr>
          <p:cNvPr id="5" name="Content Placeholder 2"/>
          <p:cNvSpPr>
            <a:spLocks noGrp="1"/>
          </p:cNvSpPr>
          <p:nvPr>
            <p:ph idx="1"/>
          </p:nvPr>
        </p:nvSpPr>
        <p:spPr>
          <a:xfrm>
            <a:off x="4283968" y="1484784"/>
            <a:ext cx="4211960" cy="5832648"/>
          </a:xfrm>
          <a:solidFill>
            <a:srgbClr val="C00000">
              <a:alpha val="53000"/>
            </a:srgbClr>
          </a:solidFill>
        </p:spPr>
        <p:txBody>
          <a:bodyPr>
            <a:normAutofit/>
          </a:bodyPr>
          <a:lstStyle/>
          <a:p>
            <a:r>
              <a:rPr lang="en-GB" sz="2400" b="1" dirty="0" smtClean="0">
                <a:effectLst>
                  <a:outerShdw blurRad="38100" dist="38100" dir="2700000" algn="tl">
                    <a:srgbClr val="000000">
                      <a:alpha val="43137"/>
                    </a:srgbClr>
                  </a:outerShdw>
                </a:effectLst>
              </a:rPr>
              <a:t>153 – 121 B.C.</a:t>
            </a:r>
          </a:p>
          <a:p>
            <a:r>
              <a:rPr lang="en-GB" sz="2400" b="1" dirty="0" smtClean="0">
                <a:effectLst>
                  <a:outerShdw blurRad="38100" dist="38100" dir="2700000" algn="tl">
                    <a:srgbClr val="000000">
                      <a:alpha val="43137"/>
                    </a:srgbClr>
                  </a:outerShdw>
                </a:effectLst>
              </a:rPr>
              <a:t>134-2: trib. mil.</a:t>
            </a:r>
          </a:p>
          <a:p>
            <a:r>
              <a:rPr lang="en-GB" sz="2400" b="1" dirty="0" smtClean="0">
                <a:effectLst>
                  <a:outerShdw blurRad="38100" dist="38100" dir="2700000" algn="tl">
                    <a:srgbClr val="000000">
                      <a:alpha val="43137"/>
                    </a:srgbClr>
                  </a:outerShdw>
                </a:effectLst>
              </a:rPr>
              <a:t>133-121 </a:t>
            </a:r>
            <a:r>
              <a:rPr lang="en-GB" sz="2400" b="1" dirty="0" err="1" smtClean="0">
                <a:effectLst>
                  <a:outerShdw blurRad="38100" dist="38100" dir="2700000" algn="tl">
                    <a:srgbClr val="000000">
                      <a:alpha val="43137"/>
                    </a:srgbClr>
                  </a:outerShdw>
                </a:effectLst>
              </a:rPr>
              <a:t>trevir</a:t>
            </a:r>
            <a:r>
              <a:rPr lang="en-GB" sz="2400" b="1" dirty="0" smtClean="0">
                <a:effectLst>
                  <a:outerShdw blurRad="38100" dist="38100" dir="2700000" algn="tl">
                    <a:srgbClr val="000000">
                      <a:alpha val="43137"/>
                    </a:srgbClr>
                  </a:outerShdw>
                </a:effectLst>
              </a:rPr>
              <a:t> </a:t>
            </a:r>
            <a:r>
              <a:rPr lang="en-GB" sz="2400" b="1" dirty="0" err="1" smtClean="0">
                <a:effectLst>
                  <a:outerShdw blurRad="38100" dist="38100" dir="2700000" algn="tl">
                    <a:srgbClr val="000000">
                      <a:alpha val="43137"/>
                    </a:srgbClr>
                  </a:outerShdw>
                </a:effectLst>
              </a:rPr>
              <a:t>agris</a:t>
            </a:r>
            <a:r>
              <a:rPr lang="en-GB" sz="2400" b="1" dirty="0" smtClean="0">
                <a:effectLst>
                  <a:outerShdw blurRad="38100" dist="38100" dir="2700000" algn="tl">
                    <a:srgbClr val="000000">
                      <a:alpha val="43137"/>
                    </a:srgbClr>
                  </a:outerShdw>
                </a:effectLst>
              </a:rPr>
              <a:t> </a:t>
            </a:r>
            <a:r>
              <a:rPr lang="en-GB" sz="2400" b="1" dirty="0" err="1" smtClean="0">
                <a:effectLst>
                  <a:outerShdw blurRad="38100" dist="38100" dir="2700000" algn="tl">
                    <a:srgbClr val="000000">
                      <a:alpha val="43137"/>
                    </a:srgbClr>
                  </a:outerShdw>
                </a:effectLst>
              </a:rPr>
              <a:t>iud</a:t>
            </a:r>
            <a:r>
              <a:rPr lang="en-GB" sz="2400" b="1" dirty="0" smtClean="0">
                <a:effectLst>
                  <a:outerShdw blurRad="38100" dist="38100" dir="2700000" algn="tl">
                    <a:srgbClr val="000000">
                      <a:alpha val="43137"/>
                    </a:srgbClr>
                  </a:outerShdw>
                </a:effectLst>
              </a:rPr>
              <a:t>. assign.</a:t>
            </a:r>
          </a:p>
          <a:p>
            <a:r>
              <a:rPr lang="en-GB" sz="2400" b="1" dirty="0" smtClean="0">
                <a:effectLst>
                  <a:outerShdw blurRad="38100" dist="38100" dir="2700000" algn="tl">
                    <a:srgbClr val="000000">
                      <a:alpha val="43137"/>
                    </a:srgbClr>
                  </a:outerShdw>
                </a:effectLst>
              </a:rPr>
              <a:t>126 – </a:t>
            </a:r>
            <a:r>
              <a:rPr lang="en-GB" sz="2400" b="1" dirty="0" err="1" smtClean="0">
                <a:effectLst>
                  <a:outerShdw blurRad="38100" dist="38100" dir="2700000" algn="tl">
                    <a:srgbClr val="000000">
                      <a:alpha val="43137"/>
                    </a:srgbClr>
                  </a:outerShdw>
                </a:effectLst>
              </a:rPr>
              <a:t>quaestor</a:t>
            </a:r>
            <a:endParaRPr lang="en-GB" sz="2400" b="1" dirty="0" smtClean="0">
              <a:effectLst>
                <a:outerShdw blurRad="38100" dist="38100" dir="2700000" algn="tl">
                  <a:srgbClr val="000000">
                    <a:alpha val="43137"/>
                  </a:srgbClr>
                </a:outerShdw>
              </a:effectLst>
            </a:endParaRPr>
          </a:p>
          <a:p>
            <a:r>
              <a:rPr lang="en-GB" sz="2400" b="1" dirty="0" smtClean="0">
                <a:effectLst>
                  <a:outerShdw blurRad="38100" dist="38100" dir="2700000" algn="tl">
                    <a:srgbClr val="000000">
                      <a:alpha val="43137"/>
                    </a:srgbClr>
                  </a:outerShdw>
                </a:effectLst>
              </a:rPr>
              <a:t>125-4 pro-</a:t>
            </a:r>
            <a:r>
              <a:rPr lang="en-GB" sz="2400" b="1" dirty="0" err="1" smtClean="0">
                <a:effectLst>
                  <a:outerShdw blurRad="38100" dist="38100" dir="2700000" algn="tl">
                    <a:srgbClr val="000000">
                      <a:alpha val="43137"/>
                    </a:srgbClr>
                  </a:outerShdw>
                </a:effectLst>
              </a:rPr>
              <a:t>quaestor</a:t>
            </a:r>
            <a:r>
              <a:rPr lang="en-GB" sz="2400" b="1" dirty="0" smtClean="0">
                <a:effectLst>
                  <a:outerShdw blurRad="38100" dist="38100" dir="2700000" algn="tl">
                    <a:srgbClr val="000000">
                      <a:alpha val="43137"/>
                    </a:srgbClr>
                  </a:outerShdw>
                </a:effectLst>
              </a:rPr>
              <a:t> in Sicily?</a:t>
            </a:r>
          </a:p>
          <a:p>
            <a:r>
              <a:rPr lang="en-GB" sz="2400" b="1" dirty="0" smtClean="0">
                <a:effectLst>
                  <a:outerShdw blurRad="38100" dist="38100" dir="2700000" algn="tl">
                    <a:srgbClr val="000000">
                      <a:alpha val="43137"/>
                    </a:srgbClr>
                  </a:outerShdw>
                </a:effectLst>
              </a:rPr>
              <a:t>123 &amp; 122 </a:t>
            </a:r>
            <a:r>
              <a:rPr lang="en-GB" sz="2400" b="1" dirty="0" err="1" smtClean="0">
                <a:effectLst>
                  <a:outerShdw blurRad="38100" dist="38100" dir="2700000" algn="tl">
                    <a:srgbClr val="000000">
                      <a:alpha val="43137"/>
                    </a:srgbClr>
                  </a:outerShdw>
                </a:effectLst>
              </a:rPr>
              <a:t>trib.plebis</a:t>
            </a:r>
            <a:endParaRPr lang="en-GB" sz="2400" b="1" dirty="0">
              <a:effectLst>
                <a:outerShdw blurRad="38100" dist="38100" dir="2700000" algn="tl">
                  <a:srgbClr val="000000">
                    <a:alpha val="43137"/>
                  </a:srgbClr>
                </a:outerShdw>
              </a:effectLst>
            </a:endParaRPr>
          </a:p>
        </p:txBody>
      </p:sp>
    </p:spTree>
  </p:cSld>
  <p:clrMapOvr>
    <a:masterClrMapping/>
  </p:clrMapOvr>
  <p:transition spd="slow">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2471" t="14265" r="19039" b="7489"/>
          <a:stretch/>
        </p:blipFill>
        <p:spPr bwMode="auto">
          <a:xfrm>
            <a:off x="956603" y="1237957"/>
            <a:ext cx="6386732" cy="49658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How to cite ancient sources</a:t>
            </a:r>
            <a:endParaRPr lang="en-GB" dirty="0"/>
          </a:p>
        </p:txBody>
      </p:sp>
    </p:spTree>
    <p:extLst>
      <p:ext uri="{BB962C8B-B14F-4D97-AF65-F5344CB8AC3E}">
        <p14:creationId xmlns:p14="http://schemas.microsoft.com/office/powerpoint/2010/main" val="604917387"/>
      </p:ext>
    </p:extLst>
  </p:cSld>
  <p:clrMapOvr>
    <a:masterClrMapping/>
  </p:clrMapOvr>
  <p:transition spd="slow">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79712" y="188640"/>
            <a:ext cx="6912768" cy="64905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55576" y="332656"/>
            <a:ext cx="8136904" cy="63464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02996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 criticism</a:t>
            </a:r>
            <a:endParaRPr lang="en-GB" dirty="0"/>
          </a:p>
        </p:txBody>
      </p:sp>
      <p:sp>
        <p:nvSpPr>
          <p:cNvPr id="3" name="Content Placeholder 2"/>
          <p:cNvSpPr>
            <a:spLocks noGrp="1"/>
          </p:cNvSpPr>
          <p:nvPr>
            <p:ph idx="1"/>
          </p:nvPr>
        </p:nvSpPr>
        <p:spPr/>
        <p:txBody>
          <a:bodyPr>
            <a:normAutofit/>
          </a:bodyPr>
          <a:lstStyle/>
          <a:p>
            <a:pPr>
              <a:spcBef>
                <a:spcPct val="50000"/>
              </a:spcBef>
            </a:pPr>
            <a:r>
              <a:rPr lang="en-US" altLang="en-US" dirty="0" smtClean="0"/>
              <a:t>the author, </a:t>
            </a:r>
            <a:br>
              <a:rPr lang="en-US" altLang="en-US" dirty="0" smtClean="0"/>
            </a:br>
            <a:r>
              <a:rPr lang="en-US" altLang="en-US" dirty="0" smtClean="0"/>
              <a:t>the source, the intended audience,</a:t>
            </a:r>
            <a:br>
              <a:rPr lang="en-US" altLang="en-US" dirty="0" smtClean="0"/>
            </a:br>
            <a:r>
              <a:rPr lang="en-US" altLang="en-US" dirty="0" smtClean="0"/>
              <a:t>the intended intention…</a:t>
            </a:r>
            <a:br>
              <a:rPr lang="en-US" altLang="en-US" dirty="0" smtClean="0"/>
            </a:br>
            <a:endParaRPr lang="en-US" altLang="en-US" dirty="0" smtClean="0"/>
          </a:p>
          <a:p>
            <a:pPr>
              <a:spcBef>
                <a:spcPct val="50000"/>
              </a:spcBef>
            </a:pPr>
            <a:r>
              <a:rPr lang="de-DE" altLang="en-US" b="1" dirty="0" smtClean="0">
                <a:solidFill>
                  <a:schemeClr val="accent6">
                    <a:lumMod val="40000"/>
                    <a:lumOff val="60000"/>
                  </a:schemeClr>
                </a:solidFill>
                <a:latin typeface="TimesNewRoman"/>
              </a:rPr>
              <a:t>WHO says WHAT? WHEN? WHERE? HOW? under WHICH CONDITIONS?</a:t>
            </a:r>
            <a:br>
              <a:rPr lang="de-DE" altLang="en-US" b="1" dirty="0" smtClean="0">
                <a:solidFill>
                  <a:schemeClr val="accent6">
                    <a:lumMod val="40000"/>
                    <a:lumOff val="60000"/>
                  </a:schemeClr>
                </a:solidFill>
                <a:latin typeface="TimesNewRoman"/>
              </a:rPr>
            </a:br>
            <a:r>
              <a:rPr lang="de-DE" altLang="en-US" b="1" dirty="0" smtClean="0">
                <a:solidFill>
                  <a:schemeClr val="accent6">
                    <a:lumMod val="40000"/>
                    <a:lumOff val="60000"/>
                  </a:schemeClr>
                </a:solidFill>
                <a:latin typeface="TimesNewRoman"/>
              </a:rPr>
              <a:t>TO WHOM? WITH WHAT INTENTION? AND WHAT AFFECT?</a:t>
            </a:r>
            <a:endParaRPr lang="en-GB" dirty="0">
              <a:solidFill>
                <a:schemeClr val="accent6">
                  <a:lumMod val="40000"/>
                  <a:lumOff val="60000"/>
                </a:schemeClr>
              </a:solidFill>
            </a:endParaRPr>
          </a:p>
        </p:txBody>
      </p:sp>
    </p:spTree>
    <p:extLst>
      <p:ext uri="{BB962C8B-B14F-4D97-AF65-F5344CB8AC3E}">
        <p14:creationId xmlns:p14="http://schemas.microsoft.com/office/powerpoint/2010/main" val="3006835700"/>
      </p:ext>
    </p:extLst>
  </p:cSld>
  <p:clrMapOvr>
    <a:masterClrMapping/>
  </p:clrMapOvr>
  <p:transition spd="slow">
    <p:randomBar dir="vert"/>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Tasks to day:</a:t>
            </a:r>
            <a:endParaRPr lang="en-GB" dirty="0"/>
          </a:p>
        </p:txBody>
      </p:sp>
      <p:sp>
        <p:nvSpPr>
          <p:cNvPr id="3" name="Content Placeholder 2"/>
          <p:cNvSpPr>
            <a:spLocks noGrp="1"/>
          </p:cNvSpPr>
          <p:nvPr>
            <p:ph idx="1"/>
          </p:nvPr>
        </p:nvSpPr>
        <p:spPr>
          <a:xfrm>
            <a:off x="914400" y="1196752"/>
            <a:ext cx="7772400" cy="5472608"/>
          </a:xfrm>
        </p:spPr>
        <p:txBody>
          <a:bodyPr>
            <a:normAutofit/>
          </a:bodyPr>
          <a:lstStyle/>
          <a:p>
            <a:r>
              <a:rPr lang="en-GB" sz="3600" dirty="0" smtClean="0"/>
              <a:t>Questions</a:t>
            </a:r>
          </a:p>
          <a:p>
            <a:pPr lvl="1"/>
            <a:r>
              <a:rPr lang="en-GB" sz="3200" dirty="0" smtClean="0"/>
              <a:t>Source criticism: the author, source,…</a:t>
            </a:r>
          </a:p>
          <a:p>
            <a:pPr lvl="1"/>
            <a:r>
              <a:rPr lang="en-GB" sz="3200" dirty="0" smtClean="0"/>
              <a:t>Paraphrase the source: content</a:t>
            </a:r>
          </a:p>
          <a:p>
            <a:pPr lvl="1"/>
            <a:r>
              <a:rPr lang="en-GB" sz="3200" dirty="0" smtClean="0"/>
              <a:t>Interpretation of the source</a:t>
            </a:r>
          </a:p>
          <a:p>
            <a:r>
              <a:rPr lang="en-GB" sz="3600" dirty="0" smtClean="0"/>
              <a:t>4 groups:</a:t>
            </a:r>
          </a:p>
          <a:p>
            <a:pPr lvl="1"/>
            <a:r>
              <a:rPr lang="en-GB" sz="3200" dirty="0" smtClean="0"/>
              <a:t>Gaius Gracchus’ reforms</a:t>
            </a:r>
          </a:p>
          <a:p>
            <a:pPr lvl="1"/>
            <a:r>
              <a:rPr lang="en-GB" sz="3200" dirty="0" err="1" smtClean="0"/>
              <a:t>Livius</a:t>
            </a:r>
            <a:r>
              <a:rPr lang="en-GB" sz="3200" dirty="0" smtClean="0"/>
              <a:t> &amp; the Senate</a:t>
            </a:r>
          </a:p>
          <a:p>
            <a:pPr lvl="1"/>
            <a:r>
              <a:rPr lang="en-GB" sz="3200" dirty="0" smtClean="0"/>
              <a:t>Legacy of the Agrarian Reform</a:t>
            </a:r>
          </a:p>
          <a:p>
            <a:pPr lvl="1"/>
            <a:r>
              <a:rPr lang="en-GB" sz="3200" dirty="0" smtClean="0"/>
              <a:t>Marius &amp; </a:t>
            </a:r>
            <a:r>
              <a:rPr lang="en-GB" sz="3200" dirty="0" err="1" smtClean="0"/>
              <a:t>Saturninus</a:t>
            </a:r>
            <a:endParaRPr lang="en-GB" sz="3200" dirty="0"/>
          </a:p>
        </p:txBody>
      </p:sp>
    </p:spTree>
    <p:extLst>
      <p:ext uri="{BB962C8B-B14F-4D97-AF65-F5344CB8AC3E}">
        <p14:creationId xmlns:p14="http://schemas.microsoft.com/office/powerpoint/2010/main" val="63054814"/>
      </p:ext>
    </p:extLst>
  </p:cSld>
  <p:clrMapOvr>
    <a:masterClrMapping/>
  </p:clrMapOvr>
  <p:transition spd="slow">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Gaius Gracchus’ laws</a:t>
            </a:r>
            <a:endParaRPr lang="en-GB" dirty="0"/>
          </a:p>
        </p:txBody>
      </p:sp>
      <p:sp>
        <p:nvSpPr>
          <p:cNvPr id="3" name="Content Placeholder 2"/>
          <p:cNvSpPr>
            <a:spLocks noGrp="1"/>
          </p:cNvSpPr>
          <p:nvPr>
            <p:ph idx="1"/>
          </p:nvPr>
        </p:nvSpPr>
        <p:spPr/>
        <p:txBody>
          <a:bodyPr>
            <a:normAutofit fontScale="70000" lnSpcReduction="20000"/>
          </a:bodyPr>
          <a:lstStyle/>
          <a:p>
            <a:pPr marL="68580" indent="0">
              <a:buNone/>
            </a:pPr>
            <a:r>
              <a:rPr lang="en-GB" dirty="0"/>
              <a:t>Plutarch, </a:t>
            </a:r>
            <a:r>
              <a:rPr lang="en-GB" i="1" dirty="0"/>
              <a:t>Gaius Gracchus </a:t>
            </a:r>
            <a:r>
              <a:rPr lang="en-GB" dirty="0"/>
              <a:t>5: He now introduced a number of laws which he hoped would not only find favour with the people, but would also undermine the authority of the Senate. </a:t>
            </a:r>
            <a:r>
              <a:rPr lang="en-GB" dirty="0" smtClean="0"/>
              <a:t/>
            </a:r>
            <a:br>
              <a:rPr lang="en-GB" dirty="0" smtClean="0"/>
            </a:br>
            <a:r>
              <a:rPr lang="en-GB" b="1" dirty="0" smtClean="0"/>
              <a:t>[</a:t>
            </a:r>
            <a:r>
              <a:rPr lang="en-GB" b="1" dirty="0"/>
              <a:t>1] </a:t>
            </a:r>
            <a:r>
              <a:rPr lang="en-GB" dirty="0"/>
              <a:t>One of these concerned the </a:t>
            </a:r>
            <a:r>
              <a:rPr lang="en-GB" dirty="0">
                <a:solidFill>
                  <a:srgbClr val="FFFF00"/>
                </a:solidFill>
              </a:rPr>
              <a:t>public lands </a:t>
            </a:r>
            <a:r>
              <a:rPr lang="en-GB" dirty="0"/>
              <a:t>which he proposed to divide up among the </a:t>
            </a:r>
            <a:r>
              <a:rPr lang="en-GB" dirty="0">
                <a:solidFill>
                  <a:srgbClr val="FFFF00"/>
                </a:solidFill>
              </a:rPr>
              <a:t>poor citizens</a:t>
            </a:r>
            <a:r>
              <a:rPr lang="en-GB" dirty="0"/>
              <a:t>. </a:t>
            </a:r>
            <a:r>
              <a:rPr lang="en-GB" dirty="0" smtClean="0"/>
              <a:t/>
            </a:r>
            <a:br>
              <a:rPr lang="en-GB" dirty="0" smtClean="0"/>
            </a:br>
            <a:r>
              <a:rPr lang="en-GB" b="1" dirty="0" smtClean="0"/>
              <a:t>[</a:t>
            </a:r>
            <a:r>
              <a:rPr lang="en-GB" b="1" dirty="0"/>
              <a:t>2] </a:t>
            </a:r>
            <a:r>
              <a:rPr lang="en-GB" dirty="0"/>
              <a:t>Another related to the army, and laid it down that </a:t>
            </a:r>
            <a:r>
              <a:rPr lang="en-GB" dirty="0">
                <a:solidFill>
                  <a:srgbClr val="FFFF00"/>
                </a:solidFill>
              </a:rPr>
              <a:t>soldiers should be supplied with clothing </a:t>
            </a:r>
            <a:r>
              <a:rPr lang="en-GB" dirty="0"/>
              <a:t>at the public expense without any corresponding deduction being made from their pay, and that nobody should be conscripted below the age of seventeen. </a:t>
            </a:r>
            <a:r>
              <a:rPr lang="en-GB" dirty="0" smtClean="0"/>
              <a:t/>
            </a:r>
            <a:br>
              <a:rPr lang="en-GB" dirty="0" smtClean="0"/>
            </a:br>
            <a:r>
              <a:rPr lang="en-GB" b="1" dirty="0" smtClean="0"/>
              <a:t>[</a:t>
            </a:r>
            <a:r>
              <a:rPr lang="en-GB" b="1" dirty="0"/>
              <a:t>3] </a:t>
            </a:r>
            <a:r>
              <a:rPr lang="en-GB" dirty="0"/>
              <a:t>Yet another was devoted to the </a:t>
            </a:r>
            <a:r>
              <a:rPr lang="en-GB" dirty="0">
                <a:solidFill>
                  <a:srgbClr val="FFFF00"/>
                </a:solidFill>
              </a:rPr>
              <a:t>allies</a:t>
            </a:r>
            <a:r>
              <a:rPr lang="en-GB" dirty="0"/>
              <a:t>, and extended to the Italians the </a:t>
            </a:r>
            <a:r>
              <a:rPr lang="en-GB" dirty="0">
                <a:solidFill>
                  <a:srgbClr val="FFFF00"/>
                </a:solidFill>
              </a:rPr>
              <a:t>same voting rights as were already enjoyed by Roman citizens</a:t>
            </a:r>
            <a:r>
              <a:rPr lang="en-GB" dirty="0"/>
              <a:t>. </a:t>
            </a:r>
            <a:r>
              <a:rPr lang="en-GB" dirty="0" smtClean="0"/>
              <a:t/>
            </a:r>
            <a:br>
              <a:rPr lang="en-GB" dirty="0" smtClean="0"/>
            </a:br>
            <a:r>
              <a:rPr lang="en-GB" b="1" dirty="0" smtClean="0"/>
              <a:t>[</a:t>
            </a:r>
            <a:r>
              <a:rPr lang="en-GB" b="1" dirty="0"/>
              <a:t>4] </a:t>
            </a:r>
            <a:r>
              <a:rPr lang="en-GB" dirty="0"/>
              <a:t>A fourth dealt with </a:t>
            </a:r>
            <a:r>
              <a:rPr lang="en-GB" dirty="0">
                <a:solidFill>
                  <a:srgbClr val="FFFF00"/>
                </a:solidFill>
              </a:rPr>
              <a:t>supplies of grain </a:t>
            </a:r>
            <a:r>
              <a:rPr lang="en-GB" dirty="0"/>
              <a:t>and reduced the </a:t>
            </a:r>
            <a:r>
              <a:rPr lang="en-GB" dirty="0">
                <a:solidFill>
                  <a:srgbClr val="FFFF00"/>
                </a:solidFill>
              </a:rPr>
              <a:t>price</a:t>
            </a:r>
            <a:r>
              <a:rPr lang="en-GB" dirty="0"/>
              <a:t> at which it was to be </a:t>
            </a:r>
            <a:r>
              <a:rPr lang="en-GB" dirty="0">
                <a:solidFill>
                  <a:srgbClr val="FFFF00"/>
                </a:solidFill>
              </a:rPr>
              <a:t>sold to the poor</a:t>
            </a:r>
            <a:r>
              <a:rPr lang="en-GB" dirty="0"/>
              <a:t>, while the </a:t>
            </a:r>
            <a:r>
              <a:rPr lang="en-GB" b="1" dirty="0"/>
              <a:t>[5] </a:t>
            </a:r>
            <a:r>
              <a:rPr lang="en-GB" dirty="0"/>
              <a:t>fifth regulated the </a:t>
            </a:r>
            <a:r>
              <a:rPr lang="en-GB" dirty="0">
                <a:solidFill>
                  <a:srgbClr val="FFFF00"/>
                </a:solidFill>
              </a:rPr>
              <a:t>appointment of jurymen</a:t>
            </a:r>
            <a:r>
              <a:rPr lang="en-GB" dirty="0"/>
              <a:t>. It was this law which did more than any other </a:t>
            </a:r>
            <a:r>
              <a:rPr lang="en-GB" dirty="0">
                <a:solidFill>
                  <a:srgbClr val="FFFF00"/>
                </a:solidFill>
              </a:rPr>
              <a:t>to reduce the power of the Senate</a:t>
            </a:r>
            <a:r>
              <a:rPr lang="en-GB" dirty="0"/>
              <a:t>. [continues…] </a:t>
            </a:r>
          </a:p>
        </p:txBody>
      </p:sp>
    </p:spTree>
    <p:extLst>
      <p:ext uri="{BB962C8B-B14F-4D97-AF65-F5344CB8AC3E}">
        <p14:creationId xmlns:p14="http://schemas.microsoft.com/office/powerpoint/2010/main" val="1114556073"/>
      </p:ext>
    </p:extLst>
  </p:cSld>
  <p:clrMapOvr>
    <a:masterClrMapping/>
  </p:clrMapOvr>
  <p:transition spd="slow">
    <p:randomBar dir="ver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Gaius Gracchus’ laws</a:t>
            </a:r>
          </a:p>
        </p:txBody>
      </p:sp>
      <p:sp>
        <p:nvSpPr>
          <p:cNvPr id="3" name="Content Placeholder 2"/>
          <p:cNvSpPr>
            <a:spLocks noGrp="1"/>
          </p:cNvSpPr>
          <p:nvPr>
            <p:ph idx="1"/>
          </p:nvPr>
        </p:nvSpPr>
        <p:spPr>
          <a:xfrm>
            <a:off x="467544" y="1268760"/>
            <a:ext cx="7772400" cy="5589240"/>
          </a:xfrm>
        </p:spPr>
        <p:txBody>
          <a:bodyPr>
            <a:normAutofit fontScale="70000" lnSpcReduction="20000"/>
          </a:bodyPr>
          <a:lstStyle/>
          <a:p>
            <a:pPr marL="68580" indent="0">
              <a:buNone/>
            </a:pPr>
            <a:r>
              <a:rPr lang="en-GB" dirty="0"/>
              <a:t>Plutarch, </a:t>
            </a:r>
            <a:r>
              <a:rPr lang="en-GB" i="1" dirty="0"/>
              <a:t>Gaius Gracchus </a:t>
            </a:r>
            <a:r>
              <a:rPr lang="en-GB" dirty="0"/>
              <a:t>5: </a:t>
            </a:r>
            <a:r>
              <a:rPr lang="en-GB" b="1" dirty="0"/>
              <a:t>[6] </a:t>
            </a:r>
            <a:r>
              <a:rPr lang="en-GB" dirty="0"/>
              <a:t>He also introduced legislation which provided for the </a:t>
            </a:r>
            <a:r>
              <a:rPr lang="en-GB" dirty="0">
                <a:solidFill>
                  <a:srgbClr val="FFFF00"/>
                </a:solidFill>
              </a:rPr>
              <a:t>founding of colonies</a:t>
            </a:r>
            <a:r>
              <a:rPr lang="en-GB" dirty="0"/>
              <a:t>, the </a:t>
            </a:r>
            <a:r>
              <a:rPr lang="en-GB" dirty="0">
                <a:solidFill>
                  <a:srgbClr val="FFFF00"/>
                </a:solidFill>
              </a:rPr>
              <a:t>construction of roads</a:t>
            </a:r>
            <a:r>
              <a:rPr lang="en-GB" dirty="0"/>
              <a:t>, </a:t>
            </a:r>
            <a:r>
              <a:rPr lang="en-GB" b="1" dirty="0"/>
              <a:t>[7] </a:t>
            </a:r>
            <a:r>
              <a:rPr lang="en-GB" dirty="0"/>
              <a:t>and the establishment of </a:t>
            </a:r>
            <a:r>
              <a:rPr lang="en-GB" dirty="0">
                <a:solidFill>
                  <a:srgbClr val="FFFF00"/>
                </a:solidFill>
              </a:rPr>
              <a:t>public granaries</a:t>
            </a:r>
            <a:r>
              <a:rPr lang="en-GB" dirty="0"/>
              <a:t>. He himself acted as director and supervisor of every project and never flagged for a moment in the execution of all these different and elaborate undertakings. On the contrary, he carried out each of them with an extraordinary speed and power of application, as if each concern were the only one he had to manage, so that even those who disliked and feared him most were amazed at his efficiency and his capacity to carry through every enterprise to which he set his hand. As for the people, the very sight of Gaius never failed to impress them, as they watched him </a:t>
            </a:r>
            <a:r>
              <a:rPr lang="en-GB" dirty="0">
                <a:solidFill>
                  <a:srgbClr val="FFFF00"/>
                </a:solidFill>
              </a:rPr>
              <a:t>attended by a host of contractors, craftsmen, ambassadors, magistrates, soldiers, and men of letters</a:t>
            </a:r>
            <a:r>
              <a:rPr lang="en-GB" dirty="0"/>
              <a:t>, all of whom he handled with a courteous ease which enabled him to show kindness to all his associates without sacrificing his dignity, and to give every man the consideration that was his due. In this way he gave the clearest possible proof that those who had represented him as a tyrannical, overbearing, or violent man were uttering nothing but malicious slanders. He was in fact a more </a:t>
            </a:r>
            <a:r>
              <a:rPr lang="en-GB" dirty="0">
                <a:solidFill>
                  <a:srgbClr val="FFFF00"/>
                </a:solidFill>
              </a:rPr>
              <a:t>effective popular leader in his personal dealings </a:t>
            </a:r>
            <a:r>
              <a:rPr lang="en-GB" dirty="0"/>
              <a:t>with men and his handling of business than he was in his speeches from the rostra. </a:t>
            </a:r>
          </a:p>
        </p:txBody>
      </p:sp>
    </p:spTree>
    <p:extLst>
      <p:ext uri="{BB962C8B-B14F-4D97-AF65-F5344CB8AC3E}">
        <p14:creationId xmlns:p14="http://schemas.microsoft.com/office/powerpoint/2010/main" val="4291558718"/>
      </p:ext>
    </p:extLst>
  </p:cSld>
  <p:clrMapOvr>
    <a:masterClrMapping/>
  </p:clrMapOvr>
  <p:transition spd="slow">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Gaius </a:t>
            </a:r>
            <a:r>
              <a:rPr lang="en-GB" dirty="0" smtClean="0"/>
              <a:t>Gracchus’ laws</a:t>
            </a:r>
            <a:endParaRPr lang="en-GB" dirty="0"/>
          </a:p>
        </p:txBody>
      </p:sp>
      <p:sp>
        <p:nvSpPr>
          <p:cNvPr id="3" name="Content Placeholder 2"/>
          <p:cNvSpPr>
            <a:spLocks noGrp="1"/>
          </p:cNvSpPr>
          <p:nvPr>
            <p:ph idx="1"/>
          </p:nvPr>
        </p:nvSpPr>
        <p:spPr>
          <a:xfrm>
            <a:off x="914400" y="1484784"/>
            <a:ext cx="7772400" cy="4870776"/>
          </a:xfrm>
        </p:spPr>
        <p:txBody>
          <a:bodyPr>
            <a:normAutofit fontScale="62500" lnSpcReduction="20000"/>
          </a:bodyPr>
          <a:lstStyle/>
          <a:p>
            <a:pPr marL="68580" indent="0">
              <a:buNone/>
            </a:pPr>
            <a:r>
              <a:rPr lang="en-GB" dirty="0"/>
              <a:t>Up to this date </a:t>
            </a:r>
            <a:r>
              <a:rPr lang="en-GB" dirty="0">
                <a:solidFill>
                  <a:srgbClr val="FFFF00"/>
                </a:solidFill>
              </a:rPr>
              <a:t>only senators </a:t>
            </a:r>
            <a:r>
              <a:rPr lang="en-GB" dirty="0"/>
              <a:t>had been entitled to serve </a:t>
            </a:r>
            <a:r>
              <a:rPr lang="en-GB" dirty="0">
                <a:solidFill>
                  <a:srgbClr val="FFFF00"/>
                </a:solidFill>
              </a:rPr>
              <a:t>as jurors in criminal cases</a:t>
            </a:r>
            <a:r>
              <a:rPr lang="en-GB" dirty="0"/>
              <a:t> and it was this privilege above all which had made them feared both by the common people and by the equestrian order. The effect of Gaius' law was to add to the three hundred members of the Senate a further</a:t>
            </a:r>
            <a:r>
              <a:rPr lang="en-GB" dirty="0">
                <a:solidFill>
                  <a:srgbClr val="FFFF00"/>
                </a:solidFill>
              </a:rPr>
              <a:t> three hundred drawn from the equestrian order</a:t>
            </a:r>
            <a:r>
              <a:rPr lang="en-GB" dirty="0"/>
              <a:t> and to arrange that juries should be drawn from the whole six hundred. Gaius is said to have made even more strenuous efforts than usual to secure the passage of this law. But what was especially noticeable in his campaign was that, whereas in the past all popular leaders, whenever they rose to speak, had turned their faces to the right towards the Senate-house and the part of the Forum which is known as the </a:t>
            </a:r>
            <a:r>
              <a:rPr lang="en-GB" dirty="0" err="1"/>
              <a:t>Comitium</a:t>
            </a:r>
            <a:r>
              <a:rPr lang="en-GB" dirty="0"/>
              <a:t>, he now created a new precedent by turning, whenever he addressed the people, to the left towards the Forum proper, and he made a regular habit of this procedure. Thus, by a slight change of posture and deviation from the normal practice, he raised an issue of immense importance and </a:t>
            </a:r>
            <a:r>
              <a:rPr lang="en-GB" dirty="0">
                <a:solidFill>
                  <a:srgbClr val="FFFF00"/>
                </a:solidFill>
              </a:rPr>
              <a:t>in a sense transferred the whole character of Roman politics from an aristocratic to a democratic basis</a:t>
            </a:r>
            <a:r>
              <a:rPr lang="en-GB" dirty="0"/>
              <a:t>; for what his action really implied was that orators </a:t>
            </a:r>
            <a:r>
              <a:rPr lang="en-GB" dirty="0">
                <a:solidFill>
                  <a:srgbClr val="FFFF00"/>
                </a:solidFill>
              </a:rPr>
              <a:t>should address themselves to the people and not to the Senate</a:t>
            </a:r>
            <a:r>
              <a:rPr lang="en-GB" dirty="0"/>
              <a:t>. </a:t>
            </a:r>
          </a:p>
        </p:txBody>
      </p:sp>
    </p:spTree>
    <p:extLst>
      <p:ext uri="{BB962C8B-B14F-4D97-AF65-F5344CB8AC3E}">
        <p14:creationId xmlns:p14="http://schemas.microsoft.com/office/powerpoint/2010/main" val="3360965032"/>
      </p:ext>
    </p:extLst>
  </p:cSld>
  <p:clrMapOvr>
    <a:masterClrMapping/>
  </p:clrMapOvr>
  <p:transition spd="slow">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txBox="1">
            <a:spLocks/>
          </p:cNvSpPr>
          <p:nvPr/>
        </p:nvSpPr>
        <p:spPr>
          <a:xfrm>
            <a:off x="-82352" y="331440"/>
            <a:ext cx="8686800" cy="5257800"/>
          </a:xfrm>
          <a:prstGeom prst="rect">
            <a:avLst/>
          </a:prstGeom>
        </p:spPr>
        <p:txBody>
          <a:bodyPr>
            <a:normAutofit fontScale="70000" lnSpcReduction="20000"/>
          </a:bodyPr>
          <a:lstStyle/>
          <a:p>
            <a:pPr marL="420624" marR="0" lvl="0" indent="-384048" algn="l" defTabSz="914400" rtl="0" eaLnBrk="1" fontAlgn="auto" latinLnBrk="0" hangingPunct="1">
              <a:lnSpc>
                <a:spcPct val="100000"/>
              </a:lnSpc>
              <a:spcBef>
                <a:spcPct val="20000"/>
              </a:spcBef>
              <a:spcAft>
                <a:spcPts val="0"/>
              </a:spcAft>
              <a:buClr>
                <a:schemeClr val="accent1"/>
              </a:buClr>
              <a:buSzPct val="80000"/>
              <a:buNone/>
              <a:tabLst/>
              <a:defRPr/>
            </a:pP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Inscriptiones</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Latinae</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Liberae</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Rei</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Publicae</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I, #454: (</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CIL </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I</a:t>
            </a:r>
            <a:r>
              <a:rPr kumimoji="0" lang="en-GB" sz="3000" b="0" i="0" u="none" strike="noStrike" kern="1200" cap="none" spc="0" normalizeH="0" baseline="30000" noProof="0" dirty="0" smtClean="0">
                <a:ln>
                  <a:noFill/>
                </a:ln>
                <a:solidFill>
                  <a:srgbClr val="FFC000"/>
                </a:solidFill>
                <a:effectLst/>
                <a:uLnTx/>
                <a:uFillTx/>
                <a:latin typeface="+mn-lt"/>
                <a:ea typeface="+mn-ea"/>
                <a:cs typeface="+mn-cs"/>
              </a:rPr>
              <a:t>2</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638)</a:t>
            </a:r>
          </a:p>
          <a:p>
            <a:pPr marL="420624" marR="0" lvl="0" indent="-384048" algn="l" defTabSz="914400" rtl="0" eaLnBrk="1" fontAlgn="auto" latinLnBrk="0" hangingPunct="1">
              <a:lnSpc>
                <a:spcPct val="100000"/>
              </a:lnSpc>
              <a:spcBef>
                <a:spcPct val="20000"/>
              </a:spcBef>
              <a:spcAft>
                <a:spcPts val="0"/>
              </a:spcAft>
              <a:buClr>
                <a:schemeClr val="accent1"/>
              </a:buClr>
              <a:buSzPct val="80000"/>
              <a:buFont typeface="Wingdings 2"/>
              <a:buChar char=""/>
              <a:tabLst/>
              <a:defRPr/>
            </a:pPr>
            <a:endParaRPr kumimoji="0" lang="en-GB" sz="3000" b="0" i="0" u="none" strike="noStrike" kern="1200" cap="none" spc="0" normalizeH="0" baseline="0" noProof="0" dirty="0" smtClean="0">
              <a:ln>
                <a:noFill/>
              </a:ln>
              <a:solidFill>
                <a:srgbClr val="FFC000"/>
              </a:solidFill>
              <a:effectLst/>
              <a:uLnTx/>
              <a:uFillTx/>
              <a:latin typeface="+mn-lt"/>
              <a:ea typeface="+mn-ea"/>
              <a:cs typeface="+mn-cs"/>
            </a:endParaRPr>
          </a:p>
          <a:p>
            <a:pPr marL="420624" lvl="0" indent="-384048" eaLnBrk="1" fontAlgn="auto" hangingPunct="1">
              <a:spcAft>
                <a:spcPts val="0"/>
              </a:spcAft>
              <a:buClr>
                <a:schemeClr val="accent1"/>
              </a:buClr>
              <a:buSzPct val="80000"/>
              <a:buFont typeface="Wingdings 2"/>
              <a:buChar char=""/>
            </a:pPr>
            <a:r>
              <a:rPr lang="en-GB" dirty="0" smtClean="0">
                <a:solidFill>
                  <a:srgbClr val="FFC000"/>
                </a:solidFill>
              </a:rPr>
              <a:t>[P(</a:t>
            </a:r>
            <a:r>
              <a:rPr lang="en-GB" dirty="0" err="1" smtClean="0">
                <a:solidFill>
                  <a:srgbClr val="FFC000"/>
                </a:solidFill>
              </a:rPr>
              <a:t>ublius</a:t>
            </a:r>
            <a:r>
              <a:rPr lang="en-GB" dirty="0" smtClean="0">
                <a:solidFill>
                  <a:srgbClr val="FFC000"/>
                </a:solidFill>
              </a:rPr>
              <a:t>) </a:t>
            </a:r>
            <a:r>
              <a:rPr lang="en-GB" dirty="0" err="1" smtClean="0">
                <a:solidFill>
                  <a:srgbClr val="FFC000"/>
                </a:solidFill>
              </a:rPr>
              <a:t>Popillius</a:t>
            </a:r>
            <a:r>
              <a:rPr lang="en-GB" dirty="0" smtClean="0">
                <a:solidFill>
                  <a:srgbClr val="FFC000"/>
                </a:solidFill>
              </a:rPr>
              <a:t> C(</a:t>
            </a:r>
            <a:r>
              <a:rPr lang="en-GB" dirty="0" err="1" smtClean="0">
                <a:solidFill>
                  <a:srgbClr val="FFC000"/>
                </a:solidFill>
              </a:rPr>
              <a:t>ai</a:t>
            </a:r>
            <a:r>
              <a:rPr lang="en-GB" dirty="0" smtClean="0">
                <a:solidFill>
                  <a:srgbClr val="FFC000"/>
                </a:solidFill>
              </a:rPr>
              <a:t>) f(</a:t>
            </a:r>
            <a:r>
              <a:rPr lang="en-GB" dirty="0" err="1" smtClean="0">
                <a:solidFill>
                  <a:srgbClr val="FFC000"/>
                </a:solidFill>
              </a:rPr>
              <a:t>ilius</a:t>
            </a:r>
            <a:r>
              <a:rPr lang="en-GB" dirty="0" smtClean="0">
                <a:solidFill>
                  <a:srgbClr val="FFC000"/>
                </a:solidFill>
              </a:rPr>
              <a:t>) co(n)s(</a:t>
            </a:r>
            <a:r>
              <a:rPr lang="en-GB" dirty="0" err="1" smtClean="0">
                <a:solidFill>
                  <a:srgbClr val="FFC000"/>
                </a:solidFill>
              </a:rPr>
              <a:t>ul</a:t>
            </a:r>
            <a:r>
              <a:rPr lang="en-GB" dirty="0" smtClean="0">
                <a:solidFill>
                  <a:srgbClr val="FFC000"/>
                </a:solidFill>
              </a:rPr>
              <a:t>)] </a:t>
            </a:r>
            <a:r>
              <a:rPr kumimoji="0" lang="en-GB" dirty="0" smtClean="0">
                <a:solidFill>
                  <a:srgbClr val="FFC000"/>
                </a:solidFill>
              </a:rPr>
              <a:t>| </a:t>
            </a:r>
            <a:r>
              <a:rPr lang="en-GB" dirty="0" smtClean="0">
                <a:solidFill>
                  <a:srgbClr val="FFC000"/>
                </a:solidFill>
              </a:rPr>
              <a:t/>
            </a:r>
            <a:br>
              <a:rPr lang="en-GB" dirty="0" smtClean="0">
                <a:solidFill>
                  <a:srgbClr val="FFC000"/>
                </a:solidFill>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VIAM </a:t>
            </a:r>
            <a:r>
              <a:rPr kumimoji="0" lang="en-GB" sz="3000" b="0" i="0" u="none" strike="noStrike" kern="1200" cap="none" spc="0" normalizeH="0" baseline="0" noProof="0" dirty="0" smtClean="0">
                <a:ln>
                  <a:noFill/>
                </a:ln>
                <a:solidFill>
                  <a:srgbClr val="FFFF00"/>
                </a:solidFill>
                <a:effectLst/>
                <a:uLnTx/>
                <a:uFillTx/>
                <a:latin typeface="+mn-lt"/>
                <a:ea typeface="+mn-ea"/>
                <a:cs typeface="+mn-cs"/>
              </a:rPr>
              <a:t>FECEI</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AB REGIO AD CAPVAM ET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IN EA VIA </a:t>
            </a:r>
            <a:r>
              <a:rPr kumimoji="0" lang="en-GB" sz="3000" b="0" i="0" u="none" strike="noStrike" kern="1200" cap="none" spc="0" normalizeH="0" baseline="0" noProof="0" dirty="0" smtClean="0">
                <a:ln>
                  <a:noFill/>
                </a:ln>
                <a:solidFill>
                  <a:srgbClr val="FFFF00"/>
                </a:solidFill>
                <a:effectLst/>
                <a:uLnTx/>
                <a:uFillTx/>
                <a:latin typeface="+mn-lt"/>
                <a:ea typeface="+mn-ea"/>
                <a:cs typeface="+mn-cs"/>
              </a:rPr>
              <a:t>PONTEIS</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OMNEIS MILIARIOS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TABELARIOSQVE </a:t>
            </a:r>
            <a:r>
              <a:rPr kumimoji="0" lang="en-GB" sz="3000" b="0" i="0" u="none" strike="noStrike" kern="1200" cap="none" spc="0" normalizeH="0" baseline="0" noProof="0" dirty="0" smtClean="0">
                <a:ln>
                  <a:noFill/>
                </a:ln>
                <a:solidFill>
                  <a:srgbClr val="FFFF00"/>
                </a:solidFill>
                <a:effectLst/>
                <a:uLnTx/>
                <a:uFillTx/>
                <a:latin typeface="+mn-lt"/>
                <a:ea typeface="+mn-ea"/>
                <a:cs typeface="+mn-cs"/>
              </a:rPr>
              <a:t>POSEIVEI</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0" u="none" strike="noStrike" kern="1200" cap="none" spc="0" normalizeH="0" baseline="0" noProof="0" dirty="0" smtClean="0">
                <a:ln>
                  <a:noFill/>
                </a:ln>
                <a:solidFill>
                  <a:srgbClr val="FFFF00"/>
                </a:solidFill>
                <a:effectLst/>
                <a:uLnTx/>
                <a:uFillTx/>
                <a:latin typeface="+mn-lt"/>
                <a:ea typeface="+mn-ea"/>
                <a:cs typeface="+mn-cs"/>
              </a:rPr>
              <a:t>HINCE</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SVNT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NOVCERIAM </a:t>
            </a:r>
            <a:r>
              <a:rPr kumimoji="0" lang="en-GB" sz="3000" b="0" i="0" u="none" strike="noStrike" kern="1200" cap="none" spc="0" normalizeH="0" baseline="0" noProof="0" dirty="0" smtClean="0">
                <a:ln>
                  <a:noFill/>
                </a:ln>
                <a:solidFill>
                  <a:srgbClr val="FFFF00"/>
                </a:solidFill>
                <a:effectLst/>
                <a:uLnTx/>
                <a:uFillTx/>
                <a:latin typeface="+mn-lt"/>
                <a:ea typeface="+mn-ea"/>
                <a:cs typeface="+mn-cs"/>
              </a:rPr>
              <a:t>MEILIA</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LI, </a:t>
            </a:r>
            <a:r>
              <a:rPr kumimoji="0" lang="en-GB" sz="3000" b="0" i="0" u="none" strike="noStrike" kern="1200" cap="none" spc="0" normalizeH="0" baseline="0" noProof="0" dirty="0" smtClean="0">
                <a:ln>
                  <a:noFill/>
                </a:ln>
                <a:solidFill>
                  <a:srgbClr val="00B0F0"/>
                </a:solidFill>
                <a:effectLst/>
                <a:uLnTx/>
                <a:uFillTx/>
                <a:latin typeface="+mn-lt"/>
                <a:ea typeface="+mn-ea"/>
                <a:cs typeface="+mn-cs"/>
              </a:rPr>
              <a:t>CAPVAM</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XXCIIII,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00B0F0"/>
                </a:solidFill>
                <a:effectLst/>
                <a:uLnTx/>
                <a:uFillTx/>
                <a:latin typeface="+mn-lt"/>
                <a:ea typeface="+mn-ea"/>
                <a:cs typeface="+mn-cs"/>
              </a:rPr>
              <a:t>MVRANVM</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LXXIIII, </a:t>
            </a:r>
            <a:r>
              <a:rPr kumimoji="0" lang="en-GB" sz="3000" b="0" i="0" u="none" strike="noStrike" kern="1200" cap="none" spc="0" normalizeH="0" baseline="0" noProof="0" dirty="0" smtClean="0">
                <a:ln>
                  <a:noFill/>
                </a:ln>
                <a:solidFill>
                  <a:srgbClr val="00B0F0"/>
                </a:solidFill>
                <a:effectLst/>
                <a:uLnTx/>
                <a:uFillTx/>
                <a:latin typeface="+mn-lt"/>
                <a:ea typeface="+mn-ea"/>
                <a:cs typeface="+mn-cs"/>
              </a:rPr>
              <a:t>COSENTIAM</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CXXIII,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00B0F0"/>
                </a:solidFill>
                <a:effectLst/>
                <a:uLnTx/>
                <a:uFillTx/>
                <a:latin typeface="+mn-lt"/>
                <a:ea typeface="+mn-ea"/>
                <a:cs typeface="+mn-cs"/>
              </a:rPr>
              <a:t>VALENTIAM</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CLXXX, AD </a:t>
            </a:r>
            <a:r>
              <a:rPr kumimoji="0" lang="en-GB" sz="3000" b="0" i="0" u="none" strike="noStrike" kern="1200" cap="none" spc="0" normalizeH="0" baseline="0" noProof="0" dirty="0" smtClean="0">
                <a:ln>
                  <a:noFill/>
                </a:ln>
                <a:solidFill>
                  <a:srgbClr val="00B0F0"/>
                </a:solidFill>
                <a:effectLst/>
                <a:uLnTx/>
                <a:uFillTx/>
                <a:latin typeface="+mn-lt"/>
                <a:ea typeface="+mn-ea"/>
                <a:cs typeface="+mn-cs"/>
              </a:rPr>
              <a:t>FRETVM</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0" u="none" strike="noStrike" kern="1200" cap="none" spc="0" normalizeH="0" baseline="0" noProof="0" dirty="0" smtClean="0">
                <a:ln>
                  <a:noFill/>
                </a:ln>
                <a:solidFill>
                  <a:srgbClr val="00B0F0"/>
                </a:solidFill>
                <a:effectLst/>
                <a:uLnTx/>
                <a:uFillTx/>
                <a:latin typeface="+mn-lt"/>
                <a:ea typeface="+mn-ea"/>
                <a:cs typeface="+mn-cs"/>
              </a:rPr>
              <a:t>AD</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00B0F0"/>
                </a:solidFill>
                <a:effectLst/>
                <a:uLnTx/>
                <a:uFillTx/>
                <a:latin typeface="+mn-lt"/>
                <a:ea typeface="+mn-ea"/>
                <a:cs typeface="+mn-cs"/>
              </a:rPr>
              <a:t>STATVAM</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CCXXXI, </a:t>
            </a:r>
            <a:r>
              <a:rPr kumimoji="0" lang="en-GB" sz="3000" b="0" i="0" u="none" strike="noStrike" kern="1200" cap="none" spc="0" normalizeH="0" baseline="0" noProof="0" dirty="0" smtClean="0">
                <a:ln>
                  <a:noFill/>
                </a:ln>
                <a:solidFill>
                  <a:srgbClr val="00B0F0"/>
                </a:solidFill>
                <a:effectLst/>
                <a:uLnTx/>
                <a:uFillTx/>
                <a:latin typeface="+mn-lt"/>
                <a:ea typeface="+mn-ea"/>
                <a:cs typeface="+mn-cs"/>
              </a:rPr>
              <a:t>REGIVM</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CCXXXVII.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SUMA AF CAPVA REGIVM MEILIA CCCXXI .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ET EIDEM PRAETOR IN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SICILIA FVGIT</a:t>
            </a:r>
            <a:r>
              <a:rPr kumimoji="0" lang="en-GB" sz="3000" b="0" i="0" u="none" strike="noStrike" kern="1200" cap="none" spc="0" normalizeH="0" baseline="0" noProof="0" dirty="0" smtClean="0">
                <a:ln>
                  <a:noFill/>
                </a:ln>
                <a:solidFill>
                  <a:srgbClr val="FFFF00"/>
                </a:solidFill>
                <a:effectLst/>
                <a:uLnTx/>
                <a:uFillTx/>
                <a:latin typeface="+mn-lt"/>
                <a:ea typeface="+mn-ea"/>
                <a:cs typeface="+mn-cs"/>
              </a:rPr>
              <a:t>EI</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VOS ITALICORVM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CONQVAEISIVEI REDIDEIQVE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HOMINES DCCCCXVII EIDEMQVE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PRIMVS FECEI UT DE AGRO POPLICO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ARATORIBVS CEDERENT </a:t>
            </a:r>
            <a:r>
              <a:rPr kumimoji="0" lang="en-GB" sz="3000" b="0" i="0" u="none" strike="noStrike" kern="1200" cap="none" spc="0" normalizeH="0" baseline="0" noProof="0" dirty="0" smtClean="0">
                <a:ln>
                  <a:noFill/>
                </a:ln>
                <a:solidFill>
                  <a:srgbClr val="FFFF00"/>
                </a:solidFill>
                <a:effectLst/>
                <a:uLnTx/>
                <a:uFillTx/>
                <a:latin typeface="+mn-lt"/>
                <a:ea typeface="+mn-ea"/>
                <a:cs typeface="+mn-cs"/>
              </a:rPr>
              <a:t>PAASTORES</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FORVM AEDISQUE POPLICAS HEIC FECEI.</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endParaRPr kumimoji="0" lang="en-GB" sz="3000" b="0" i="0" u="none" strike="noStrike" kern="1200" cap="none" spc="0" normalizeH="0" baseline="0" noProof="0" dirty="0">
              <a:ln>
                <a:noFill/>
              </a:ln>
              <a:solidFill>
                <a:srgbClr val="FFC000"/>
              </a:solidFill>
              <a:effectLst/>
              <a:uLnTx/>
              <a:uFillTx/>
              <a:latin typeface="+mn-lt"/>
              <a:ea typeface="+mn-ea"/>
              <a:cs typeface="+mn-cs"/>
            </a:endParaRPr>
          </a:p>
        </p:txBody>
      </p:sp>
      <p:pic>
        <p:nvPicPr>
          <p:cNvPr id="1026" name="Picture 2"/>
          <p:cNvPicPr>
            <a:picLocks noChangeAspect="1" noChangeArrowheads="1"/>
          </p:cNvPicPr>
          <p:nvPr/>
        </p:nvPicPr>
        <p:blipFill>
          <a:blip r:embed="rId2" cstate="print"/>
          <a:srcRect l="15338" t="3024"/>
          <a:stretch>
            <a:fillRect/>
          </a:stretch>
        </p:blipFill>
        <p:spPr bwMode="auto">
          <a:xfrm>
            <a:off x="5334000" y="836712"/>
            <a:ext cx="3810000" cy="5400600"/>
          </a:xfrm>
          <a:prstGeom prst="rect">
            <a:avLst/>
          </a:prstGeom>
          <a:noFill/>
          <a:ln w="9525">
            <a:noFill/>
            <a:miter lim="800000"/>
            <a:headEnd/>
            <a:tailEnd/>
          </a:ln>
        </p:spPr>
      </p:pic>
      <p:sp>
        <p:nvSpPr>
          <p:cNvPr id="5" name="Rectangle 2"/>
          <p:cNvSpPr>
            <a:spLocks noChangeArrowheads="1"/>
          </p:cNvSpPr>
          <p:nvPr/>
        </p:nvSpPr>
        <p:spPr bwMode="auto">
          <a:xfrm>
            <a:off x="183976" y="5670376"/>
            <a:ext cx="7772400" cy="1143000"/>
          </a:xfrm>
          <a:prstGeom prst="rect">
            <a:avLst/>
          </a:prstGeom>
          <a:noFill/>
          <a:ln w="9525">
            <a:noFill/>
            <a:miter lim="800000"/>
            <a:headEnd/>
            <a:tailEnd/>
          </a:ln>
        </p:spPr>
        <p:txBody>
          <a:bodyPr anchor="b"/>
          <a:lstStyle/>
          <a:p>
            <a:pPr>
              <a:spcBef>
                <a:spcPct val="0"/>
              </a:spcBef>
              <a:buFontTx/>
              <a:buNone/>
            </a:pPr>
            <a:r>
              <a:rPr lang="en-US" sz="4400" dirty="0" smtClean="0">
                <a:solidFill>
                  <a:schemeClr val="tx2"/>
                </a:solidFill>
                <a:latin typeface="Times New Roman" pitchFamily="18" charset="0"/>
              </a:rPr>
              <a:t>Forum </a:t>
            </a:r>
            <a:r>
              <a:rPr lang="en-US" sz="4400" dirty="0" err="1" smtClean="0">
                <a:solidFill>
                  <a:schemeClr val="tx2"/>
                </a:solidFill>
                <a:latin typeface="Times New Roman" pitchFamily="18" charset="0"/>
              </a:rPr>
              <a:t>Popilia</a:t>
            </a:r>
            <a:endParaRPr lang="en-US" sz="4400" i="1" dirty="0">
              <a:solidFill>
                <a:schemeClr val="tx2"/>
              </a:solidFill>
              <a:latin typeface="Times New Roman" pitchFamily="18" charset="0"/>
            </a:endParaRPr>
          </a:p>
        </p:txBody>
      </p:sp>
      <p:sp>
        <p:nvSpPr>
          <p:cNvPr id="8" name="Textfeld 7"/>
          <p:cNvSpPr txBox="1"/>
          <p:nvPr/>
        </p:nvSpPr>
        <p:spPr>
          <a:xfrm>
            <a:off x="5903640" y="6304002"/>
            <a:ext cx="3240360" cy="553998"/>
          </a:xfrm>
          <a:prstGeom prst="rect">
            <a:avLst/>
          </a:prstGeom>
          <a:noFill/>
        </p:spPr>
        <p:txBody>
          <a:bodyPr wrap="square" rtlCol="0">
            <a:spAutoFit/>
          </a:bodyPr>
          <a:lstStyle/>
          <a:p>
            <a:pPr algn="r">
              <a:buNone/>
            </a:pPr>
            <a:r>
              <a:rPr lang="en-GB" dirty="0" err="1" smtClean="0">
                <a:solidFill>
                  <a:srgbClr val="00B0F0"/>
                </a:solidFill>
              </a:rPr>
              <a:t>viae</a:t>
            </a:r>
            <a:r>
              <a:rPr lang="en-GB" dirty="0" smtClean="0">
                <a:solidFill>
                  <a:srgbClr val="00B0F0"/>
                </a:solidFill>
              </a:rPr>
              <a:t> </a:t>
            </a:r>
            <a:r>
              <a:rPr lang="en-GB" dirty="0" err="1" smtClean="0">
                <a:solidFill>
                  <a:srgbClr val="00B0F0"/>
                </a:solidFill>
              </a:rPr>
              <a:t>publicae</a:t>
            </a:r>
            <a:endParaRPr lang="en-GB" dirty="0">
              <a:solidFill>
                <a:srgbClr val="00B0F0"/>
              </a:solidFill>
            </a:endParaRPr>
          </a:p>
        </p:txBody>
      </p:sp>
    </p:spTree>
    <p:extLst>
      <p:ext uri="{BB962C8B-B14F-4D97-AF65-F5344CB8AC3E}">
        <p14:creationId xmlns:p14="http://schemas.microsoft.com/office/powerpoint/2010/main" val="203376175"/>
      </p:ext>
    </p:extLst>
  </p:cSld>
  <p:clrMapOvr>
    <a:masterClrMapping/>
  </p:clrMapOvr>
  <p:transition spd="slow">
    <p:cover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randombar(horizontal)">
                                      <p:cBhvr>
                                        <p:cTn id="11"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feld 1"/>
          <p:cNvSpPr txBox="1"/>
          <p:nvPr/>
        </p:nvSpPr>
        <p:spPr>
          <a:xfrm>
            <a:off x="5292080" y="3429000"/>
            <a:ext cx="184731" cy="369332"/>
          </a:xfrm>
          <a:prstGeom prst="rect">
            <a:avLst/>
          </a:prstGeom>
          <a:noFill/>
        </p:spPr>
        <p:txBody>
          <a:bodyPr wrap="none" rtlCol="0">
            <a:spAutoFit/>
          </a:bodyPr>
          <a:lstStyle/>
          <a:p>
            <a:endParaRPr lang="en-GB" dirty="0"/>
          </a:p>
        </p:txBody>
      </p:sp>
      <p:pic>
        <p:nvPicPr>
          <p:cNvPr id="4" name="Picture 4" descr="C:\Users\Ralph\Pictures\2008 ROM &amp; Wo Rheinbr\100_2067.jpg"/>
          <p:cNvPicPr>
            <a:picLocks noChangeAspect="1" noChangeArrowheads="1"/>
          </p:cNvPicPr>
          <p:nvPr/>
        </p:nvPicPr>
        <p:blipFill>
          <a:blip r:embed="rId2" cstate="print"/>
          <a:srcRect l="22148" t="13125" r="20021" b="4845"/>
          <a:stretch>
            <a:fillRect/>
          </a:stretch>
        </p:blipFill>
        <p:spPr bwMode="auto">
          <a:xfrm>
            <a:off x="4860032" y="2300587"/>
            <a:ext cx="4283968" cy="4557413"/>
          </a:xfrm>
          <a:prstGeom prst="rect">
            <a:avLst/>
          </a:prstGeom>
          <a:noFill/>
        </p:spPr>
      </p:pic>
      <p:pic>
        <p:nvPicPr>
          <p:cNvPr id="6" name="Picture 2" descr="http://cil.bbaw.de/test06/bilder/datenbank/PH0003366.jpg"/>
          <p:cNvPicPr>
            <a:picLocks noChangeAspect="1" noChangeArrowheads="1"/>
          </p:cNvPicPr>
          <p:nvPr/>
        </p:nvPicPr>
        <p:blipFill>
          <a:blip r:embed="rId3" cstate="print"/>
          <a:srcRect/>
          <a:stretch>
            <a:fillRect/>
          </a:stretch>
        </p:blipFill>
        <p:spPr bwMode="auto">
          <a:xfrm rot="1011554">
            <a:off x="5945937" y="379174"/>
            <a:ext cx="2941547" cy="2204863"/>
          </a:xfrm>
          <a:prstGeom prst="rect">
            <a:avLst/>
          </a:prstGeom>
          <a:noFill/>
        </p:spPr>
      </p:pic>
      <p:sp>
        <p:nvSpPr>
          <p:cNvPr id="8" name="Rectangle 2"/>
          <p:cNvSpPr>
            <a:spLocks noChangeArrowheads="1"/>
          </p:cNvSpPr>
          <p:nvPr/>
        </p:nvSpPr>
        <p:spPr bwMode="auto">
          <a:xfrm>
            <a:off x="183976" y="5670376"/>
            <a:ext cx="7772400" cy="1143000"/>
          </a:xfrm>
          <a:prstGeom prst="rect">
            <a:avLst/>
          </a:prstGeom>
          <a:noFill/>
          <a:ln w="9525">
            <a:noFill/>
            <a:miter lim="800000"/>
            <a:headEnd/>
            <a:tailEnd/>
          </a:ln>
        </p:spPr>
        <p:txBody>
          <a:bodyPr anchor="b"/>
          <a:lstStyle/>
          <a:p>
            <a:pPr>
              <a:spcBef>
                <a:spcPct val="0"/>
              </a:spcBef>
              <a:buFontTx/>
              <a:buNone/>
            </a:pPr>
            <a:r>
              <a:rPr lang="en-US" sz="4400" dirty="0" smtClean="0">
                <a:solidFill>
                  <a:schemeClr val="tx2"/>
                </a:solidFill>
                <a:latin typeface="Times New Roman" pitchFamily="18" charset="0"/>
              </a:rPr>
              <a:t>Forum </a:t>
            </a:r>
            <a:r>
              <a:rPr lang="en-US" sz="4400" dirty="0" err="1" smtClean="0">
                <a:solidFill>
                  <a:schemeClr val="tx2"/>
                </a:solidFill>
                <a:latin typeface="Times New Roman" pitchFamily="18" charset="0"/>
              </a:rPr>
              <a:t>Popilia</a:t>
            </a:r>
            <a:endParaRPr lang="en-US" sz="4400" i="1" dirty="0">
              <a:solidFill>
                <a:schemeClr val="tx2"/>
              </a:solidFill>
              <a:latin typeface="Times New Roman" pitchFamily="18" charset="0"/>
            </a:endParaRPr>
          </a:p>
        </p:txBody>
      </p:sp>
      <p:sp>
        <p:nvSpPr>
          <p:cNvPr id="9" name="Inhaltsplatzhalter 2"/>
          <p:cNvSpPr txBox="1">
            <a:spLocks/>
          </p:cNvSpPr>
          <p:nvPr/>
        </p:nvSpPr>
        <p:spPr>
          <a:xfrm>
            <a:off x="-82352" y="331440"/>
            <a:ext cx="8686800" cy="5257800"/>
          </a:xfrm>
          <a:prstGeom prst="rect">
            <a:avLst/>
          </a:prstGeom>
        </p:spPr>
        <p:txBody>
          <a:bodyPr>
            <a:normAutofit fontScale="70000" lnSpcReduction="20000"/>
          </a:bodyPr>
          <a:lstStyle/>
          <a:p>
            <a:pPr marL="420624" marR="0" lvl="0" indent="-384048" algn="l" defTabSz="914400" rtl="0" eaLnBrk="1" fontAlgn="auto" latinLnBrk="0" hangingPunct="1">
              <a:lnSpc>
                <a:spcPct val="100000"/>
              </a:lnSpc>
              <a:spcBef>
                <a:spcPct val="20000"/>
              </a:spcBef>
              <a:spcAft>
                <a:spcPts val="0"/>
              </a:spcAft>
              <a:buClr>
                <a:schemeClr val="accent1"/>
              </a:buClr>
              <a:buSzPct val="80000"/>
              <a:buNone/>
              <a:tabLst/>
              <a:defRPr/>
            </a:pP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Inscriptiones</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Latinae</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Liberae</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Rei</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 </a:t>
            </a:r>
            <a:r>
              <a:rPr kumimoji="0" lang="en-GB" sz="3000" b="0" i="1" u="none" strike="noStrike" kern="1200" cap="none" spc="0" normalizeH="0" baseline="0" noProof="0" dirty="0" err="1" smtClean="0">
                <a:ln>
                  <a:noFill/>
                </a:ln>
                <a:solidFill>
                  <a:srgbClr val="FFC000"/>
                </a:solidFill>
                <a:effectLst/>
                <a:uLnTx/>
                <a:uFillTx/>
                <a:latin typeface="+mn-lt"/>
                <a:ea typeface="+mn-ea"/>
                <a:cs typeface="+mn-cs"/>
              </a:rPr>
              <a:t>Publicae</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I, #454: (</a:t>
            </a:r>
            <a:r>
              <a:rPr kumimoji="0" lang="en-GB" sz="3000" b="0" i="1" u="none" strike="noStrike" kern="1200" cap="none" spc="0" normalizeH="0" baseline="0" noProof="0" dirty="0" smtClean="0">
                <a:ln>
                  <a:noFill/>
                </a:ln>
                <a:solidFill>
                  <a:srgbClr val="FFC000"/>
                </a:solidFill>
                <a:effectLst/>
                <a:uLnTx/>
                <a:uFillTx/>
                <a:latin typeface="+mn-lt"/>
                <a:ea typeface="+mn-ea"/>
                <a:cs typeface="+mn-cs"/>
              </a:rPr>
              <a:t>CIL </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I</a:t>
            </a:r>
            <a:r>
              <a:rPr kumimoji="0" lang="en-GB" sz="3000" b="0" i="0" u="none" strike="noStrike" kern="1200" cap="none" spc="0" normalizeH="0" baseline="30000" noProof="0" dirty="0" smtClean="0">
                <a:ln>
                  <a:noFill/>
                </a:ln>
                <a:solidFill>
                  <a:srgbClr val="FFC000"/>
                </a:solidFill>
                <a:effectLst/>
                <a:uLnTx/>
                <a:uFillTx/>
                <a:latin typeface="+mn-lt"/>
                <a:ea typeface="+mn-ea"/>
                <a:cs typeface="+mn-cs"/>
              </a:rPr>
              <a:t>2</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638)</a:t>
            </a:r>
          </a:p>
          <a:p>
            <a:pPr marL="420624" marR="0" lvl="0" indent="-384048" algn="l" defTabSz="914400" rtl="0" eaLnBrk="1" fontAlgn="auto" latinLnBrk="0" hangingPunct="1">
              <a:lnSpc>
                <a:spcPct val="100000"/>
              </a:lnSpc>
              <a:spcBef>
                <a:spcPct val="20000"/>
              </a:spcBef>
              <a:spcAft>
                <a:spcPts val="0"/>
              </a:spcAft>
              <a:buClr>
                <a:schemeClr val="accent1"/>
              </a:buClr>
              <a:buSzPct val="80000"/>
              <a:buFont typeface="Wingdings 2"/>
              <a:buChar char=""/>
              <a:tabLst/>
              <a:defRPr/>
            </a:pPr>
            <a:endParaRPr kumimoji="0" lang="en-GB" sz="3000" b="0" i="0" u="none" strike="noStrike" kern="1200" cap="none" spc="0" normalizeH="0" baseline="0" noProof="0" dirty="0" smtClean="0">
              <a:ln>
                <a:noFill/>
              </a:ln>
              <a:solidFill>
                <a:srgbClr val="FFC000"/>
              </a:solidFill>
              <a:effectLst/>
              <a:uLnTx/>
              <a:uFillTx/>
              <a:latin typeface="+mn-lt"/>
              <a:ea typeface="+mn-ea"/>
              <a:cs typeface="+mn-cs"/>
            </a:endParaRPr>
          </a:p>
          <a:p>
            <a:pPr marL="420624" lvl="0" indent="-384048" eaLnBrk="1" fontAlgn="auto" hangingPunct="1">
              <a:spcAft>
                <a:spcPts val="0"/>
              </a:spcAft>
              <a:buClr>
                <a:schemeClr val="accent1"/>
              </a:buClr>
              <a:buSzPct val="80000"/>
              <a:buFont typeface="Wingdings 2"/>
              <a:buChar char=""/>
            </a:pPr>
            <a:r>
              <a:rPr lang="en-GB" dirty="0" smtClean="0">
                <a:solidFill>
                  <a:schemeClr val="tx1">
                    <a:lumMod val="85000"/>
                  </a:schemeClr>
                </a:solidFill>
              </a:rPr>
              <a:t>[P(</a:t>
            </a:r>
            <a:r>
              <a:rPr lang="en-GB" dirty="0" err="1" smtClean="0">
                <a:solidFill>
                  <a:schemeClr val="tx1">
                    <a:lumMod val="85000"/>
                  </a:schemeClr>
                </a:solidFill>
              </a:rPr>
              <a:t>ublius</a:t>
            </a:r>
            <a:r>
              <a:rPr lang="en-GB" dirty="0" smtClean="0">
                <a:solidFill>
                  <a:schemeClr val="tx1">
                    <a:lumMod val="85000"/>
                  </a:schemeClr>
                </a:solidFill>
              </a:rPr>
              <a:t>) </a:t>
            </a:r>
            <a:r>
              <a:rPr lang="en-GB" dirty="0" err="1" smtClean="0">
                <a:solidFill>
                  <a:schemeClr val="tx1">
                    <a:lumMod val="85000"/>
                  </a:schemeClr>
                </a:solidFill>
              </a:rPr>
              <a:t>Popillius</a:t>
            </a:r>
            <a:r>
              <a:rPr lang="en-GB" dirty="0" smtClean="0">
                <a:solidFill>
                  <a:schemeClr val="tx1">
                    <a:lumMod val="85000"/>
                  </a:schemeClr>
                </a:solidFill>
              </a:rPr>
              <a:t> C(</a:t>
            </a:r>
            <a:r>
              <a:rPr lang="en-GB" dirty="0" err="1" smtClean="0">
                <a:solidFill>
                  <a:schemeClr val="tx1">
                    <a:lumMod val="85000"/>
                  </a:schemeClr>
                </a:solidFill>
              </a:rPr>
              <a:t>ai</a:t>
            </a:r>
            <a:r>
              <a:rPr lang="en-GB" dirty="0" smtClean="0">
                <a:solidFill>
                  <a:schemeClr val="tx1">
                    <a:lumMod val="85000"/>
                  </a:schemeClr>
                </a:solidFill>
              </a:rPr>
              <a:t>) f(</a:t>
            </a:r>
            <a:r>
              <a:rPr lang="en-GB" dirty="0" err="1" smtClean="0">
                <a:solidFill>
                  <a:schemeClr val="tx1">
                    <a:lumMod val="85000"/>
                  </a:schemeClr>
                </a:solidFill>
              </a:rPr>
              <a:t>ilius</a:t>
            </a:r>
            <a:r>
              <a:rPr lang="en-GB" dirty="0" smtClean="0">
                <a:solidFill>
                  <a:schemeClr val="tx1">
                    <a:lumMod val="85000"/>
                  </a:schemeClr>
                </a:solidFill>
              </a:rPr>
              <a:t>) co(n)s(</a:t>
            </a:r>
            <a:r>
              <a:rPr lang="en-GB" dirty="0" err="1" smtClean="0">
                <a:solidFill>
                  <a:schemeClr val="tx1">
                    <a:lumMod val="85000"/>
                  </a:schemeClr>
                </a:solidFill>
              </a:rPr>
              <a:t>ul</a:t>
            </a:r>
            <a:r>
              <a:rPr lang="en-GB" dirty="0" smtClean="0">
                <a:solidFill>
                  <a:schemeClr val="tx1">
                    <a:lumMod val="85000"/>
                  </a:schemeClr>
                </a:solidFill>
              </a:rPr>
              <a:t>)] </a:t>
            </a:r>
            <a:r>
              <a:rPr kumimoji="0" lang="en-GB" dirty="0" smtClean="0">
                <a:solidFill>
                  <a:schemeClr val="tx1">
                    <a:lumMod val="85000"/>
                  </a:schemeClr>
                </a:solidFill>
              </a:rPr>
              <a:t>| </a:t>
            </a:r>
            <a:r>
              <a:rPr lang="en-GB" dirty="0" smtClean="0">
                <a:solidFill>
                  <a:schemeClr val="tx1">
                    <a:lumMod val="85000"/>
                  </a:schemeClr>
                </a:solidFill>
              </a:rPr>
              <a:t/>
            </a:r>
            <a:br>
              <a:rPr lang="en-GB" dirty="0" smtClean="0">
                <a:solidFill>
                  <a:schemeClr val="tx1">
                    <a:lumMod val="85000"/>
                  </a:schemeClr>
                </a:solidFill>
              </a:rPr>
            </a:br>
            <a:r>
              <a:rPr kumimoji="0" lang="en-GB" sz="3000" b="0" i="0" u="none" strike="noStrike" kern="1200" cap="none" spc="0" normalizeH="0" baseline="0" noProof="0" dirty="0" smtClean="0">
                <a:ln>
                  <a:noFill/>
                </a:ln>
                <a:solidFill>
                  <a:srgbClr val="FFFF00"/>
                </a:solidFill>
                <a:effectLst/>
                <a:uLnTx/>
                <a:uFillTx/>
                <a:latin typeface="+mn-lt"/>
                <a:ea typeface="+mn-ea"/>
                <a:cs typeface="+mn-cs"/>
              </a:rPr>
              <a:t>VIAM</a:t>
            </a: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 FECEI AB REGIO AD CAPVAM ET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IN EA VIA PONTEIS OMNEIS MILIARIOS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TABELARIOSQVE POSEIVEI. HINCE SVNT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NOVCERIAM MEILIA LI, CAPVAM XXCIIII,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MVRANVM LXXIIII, COSENTIAM CXXIII,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VALENTIAM CLXXX, AD FRETVM AD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STATVAM CCXXXI, REGIVM CCXXXVII.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SUMA AF CAPVA REGIVM MEILIA CCCXXI .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ET EIDEM </a:t>
            </a:r>
            <a:r>
              <a:rPr kumimoji="0" lang="en-GB" sz="3000" b="0" i="0" u="none" strike="noStrike" kern="1200" cap="none" spc="0" normalizeH="0" baseline="0" noProof="0" dirty="0" smtClean="0">
                <a:ln>
                  <a:noFill/>
                </a:ln>
                <a:solidFill>
                  <a:srgbClr val="FFFF00"/>
                </a:solidFill>
                <a:effectLst/>
                <a:uLnTx/>
                <a:uFillTx/>
                <a:latin typeface="+mn-lt"/>
                <a:ea typeface="+mn-ea"/>
                <a:cs typeface="+mn-cs"/>
              </a:rPr>
              <a:t>PRAETOR IN |</a:t>
            </a:r>
            <a:br>
              <a:rPr kumimoji="0" lang="en-GB" sz="3000" b="0" i="0" u="none" strike="noStrike" kern="1200" cap="none" spc="0" normalizeH="0" baseline="0" noProof="0" dirty="0" smtClean="0">
                <a:ln>
                  <a:noFill/>
                </a:ln>
                <a:solidFill>
                  <a:srgbClr val="FFFF00"/>
                </a:solidFill>
                <a:effectLst/>
                <a:uLnTx/>
                <a:uFillTx/>
                <a:latin typeface="+mn-lt"/>
                <a:ea typeface="+mn-ea"/>
                <a:cs typeface="+mn-cs"/>
              </a:rPr>
            </a:br>
            <a:r>
              <a:rPr kumimoji="0" lang="en-GB" sz="3000" b="0" i="0" u="none" strike="noStrike" kern="1200" cap="none" spc="0" normalizeH="0" baseline="0" noProof="0" dirty="0" smtClean="0">
                <a:ln>
                  <a:noFill/>
                </a:ln>
                <a:solidFill>
                  <a:srgbClr val="FFFF00"/>
                </a:solidFill>
                <a:effectLst/>
                <a:uLnTx/>
                <a:uFillTx/>
                <a:latin typeface="+mn-lt"/>
                <a:ea typeface="+mn-ea"/>
                <a:cs typeface="+mn-cs"/>
              </a:rPr>
              <a:t>SICILIA FVGITEIVOS ITALICORVM </a:t>
            </a: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CONQVAEISIVEI REDIDEIQVE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HOMINES DCCCCXVII EIDEMQVE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rgbClr val="FFFF00"/>
                </a:solidFill>
                <a:effectLst/>
                <a:uLnTx/>
                <a:uFillTx/>
                <a:latin typeface="+mn-lt"/>
                <a:ea typeface="+mn-ea"/>
                <a:cs typeface="+mn-cs"/>
              </a:rPr>
              <a:t>PRIMVS FECEI UT DE AGRO POPLICO |</a:t>
            </a:r>
            <a:br>
              <a:rPr kumimoji="0" lang="en-GB" sz="3000" b="0" i="0" u="none" strike="noStrike" kern="1200" cap="none" spc="0" normalizeH="0" baseline="0" noProof="0" dirty="0" smtClean="0">
                <a:ln>
                  <a:noFill/>
                </a:ln>
                <a:solidFill>
                  <a:srgbClr val="FFFF00"/>
                </a:solidFill>
                <a:effectLst/>
                <a:uLnTx/>
                <a:uFillTx/>
                <a:latin typeface="+mn-lt"/>
                <a:ea typeface="+mn-ea"/>
                <a:cs typeface="+mn-cs"/>
              </a:rPr>
            </a:br>
            <a:r>
              <a:rPr kumimoji="0" lang="en-GB" sz="3000" b="0" i="0" u="none" strike="noStrike" kern="1200" cap="none" spc="0" normalizeH="0" baseline="0" noProof="0" dirty="0" smtClean="0">
                <a:ln>
                  <a:noFill/>
                </a:ln>
                <a:solidFill>
                  <a:srgbClr val="FFFF00"/>
                </a:solidFill>
                <a:effectLst/>
                <a:uLnTx/>
                <a:uFillTx/>
                <a:latin typeface="+mn-lt"/>
                <a:ea typeface="+mn-ea"/>
                <a:cs typeface="+mn-cs"/>
              </a:rPr>
              <a:t>ARATORIBVS CEDERENT PAASTORES</a:t>
            </a: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 |</a:t>
            </a:r>
            <a:b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br>
            <a:r>
              <a:rPr kumimoji="0" lang="en-GB" sz="3000" b="0" i="0" u="none" strike="noStrike" kern="1200" cap="none" spc="0" normalizeH="0" baseline="0" noProof="0" dirty="0" smtClean="0">
                <a:ln>
                  <a:noFill/>
                </a:ln>
                <a:solidFill>
                  <a:schemeClr val="tx1">
                    <a:lumMod val="85000"/>
                  </a:schemeClr>
                </a:solidFill>
                <a:effectLst/>
                <a:uLnTx/>
                <a:uFillTx/>
                <a:latin typeface="+mn-lt"/>
                <a:ea typeface="+mn-ea"/>
                <a:cs typeface="+mn-cs"/>
              </a:rPr>
              <a:t>FORVM AEDISQUE POPLICAS HEIC FECEI.</a:t>
            </a:r>
            <a:r>
              <a:rPr kumimoji="0" lang="en-GB" sz="3000" b="0" i="0" u="none" strike="noStrike" kern="1200" cap="none" spc="0" normalizeH="0" baseline="0" noProof="0" dirty="0" smtClean="0">
                <a:ln>
                  <a:noFill/>
                </a:ln>
                <a:solidFill>
                  <a:srgbClr val="FFC000"/>
                </a:solidFill>
                <a:effectLst/>
                <a:uLnTx/>
                <a:uFillTx/>
                <a:latin typeface="+mn-lt"/>
                <a:ea typeface="+mn-ea"/>
                <a:cs typeface="+mn-cs"/>
              </a:rPr>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r>
              <a:rPr kumimoji="0" lang="en-GB" sz="3000" b="0" i="0" u="none" strike="noStrike" kern="1200" cap="none" spc="0" normalizeH="0" baseline="0" noProof="0" dirty="0" smtClean="0">
                <a:ln>
                  <a:noFill/>
                </a:ln>
                <a:solidFill>
                  <a:srgbClr val="FFC000"/>
                </a:solidFill>
                <a:effectLst/>
                <a:uLnTx/>
                <a:uFillTx/>
                <a:latin typeface="+mn-lt"/>
                <a:ea typeface="+mn-ea"/>
                <a:cs typeface="+mn-cs"/>
              </a:rPr>
              <a:t/>
            </a:r>
            <a:br>
              <a:rPr kumimoji="0" lang="en-GB" sz="3000" b="0" i="0" u="none" strike="noStrike" kern="1200" cap="none" spc="0" normalizeH="0" baseline="0" noProof="0" dirty="0" smtClean="0">
                <a:ln>
                  <a:noFill/>
                </a:ln>
                <a:solidFill>
                  <a:srgbClr val="FFC000"/>
                </a:solidFill>
                <a:effectLst/>
                <a:uLnTx/>
                <a:uFillTx/>
                <a:latin typeface="+mn-lt"/>
                <a:ea typeface="+mn-ea"/>
                <a:cs typeface="+mn-cs"/>
              </a:rPr>
            </a:br>
            <a:endParaRPr kumimoji="0" lang="en-GB" sz="3000" b="0" i="0" u="none" strike="noStrike" kern="1200" cap="none" spc="0" normalizeH="0" baseline="0" noProof="0" dirty="0">
              <a:ln>
                <a:noFill/>
              </a:ln>
              <a:solidFill>
                <a:srgbClr val="FFC000"/>
              </a:solidFill>
              <a:effectLst/>
              <a:uLnTx/>
              <a:uFillTx/>
              <a:latin typeface="+mn-lt"/>
              <a:ea typeface="+mn-ea"/>
              <a:cs typeface="+mn-cs"/>
            </a:endParaRPr>
          </a:p>
        </p:txBody>
      </p:sp>
    </p:spTree>
    <p:extLst>
      <p:ext uri="{BB962C8B-B14F-4D97-AF65-F5344CB8AC3E}">
        <p14:creationId xmlns:p14="http://schemas.microsoft.com/office/powerpoint/2010/main" val="327767197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par>
                                <p:cTn id="8" presetID="2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edge">
                                      <p:cBhvr>
                                        <p:cTn id="10" dur="2000"/>
                                        <p:tgtEl>
                                          <p:spTgt spid="4"/>
                                        </p:tgtEl>
                                      </p:cBhvr>
                                    </p:animEffect>
                                  </p:childTnLst>
                                </p:cTn>
                              </p:par>
                              <p:par>
                                <p:cTn id="11" presetID="2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edge">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dirty="0"/>
          </a:p>
        </p:txBody>
      </p:sp>
      <p:sp>
        <p:nvSpPr>
          <p:cNvPr id="2" name="Title 1"/>
          <p:cNvSpPr>
            <a:spLocks noGrp="1"/>
          </p:cNvSpPr>
          <p:nvPr>
            <p:ph type="title"/>
          </p:nvPr>
        </p:nvSpPr>
        <p:spPr/>
        <p:txBody>
          <a:bodyPr/>
          <a:lstStyle/>
          <a:p>
            <a:r>
              <a:rPr lang="en-GB" dirty="0" smtClean="0"/>
              <a:t>Gracchus’ opposition</a:t>
            </a:r>
            <a:endParaRPr lang="en-GB" dirty="0"/>
          </a:p>
        </p:txBody>
      </p:sp>
      <p:pic>
        <p:nvPicPr>
          <p:cNvPr id="5" name="Content Placeholder 3"/>
          <p:cNvPicPr>
            <a:picLocks noChangeAspect="1"/>
          </p:cNvPicPr>
          <p:nvPr/>
        </p:nvPicPr>
        <p:blipFill rotWithShape="1">
          <a:blip r:embed="rId2" cstate="print">
            <a:extLst>
              <a:ext uri="{28A0092B-C50C-407E-A947-70E740481C1C}">
                <a14:useLocalDpi xmlns:a14="http://schemas.microsoft.com/office/drawing/2010/main" val="0"/>
              </a:ext>
            </a:extLst>
          </a:blip>
          <a:srcRect l="11433" t="11003" r="10431" b="5665"/>
          <a:stretch/>
        </p:blipFill>
        <p:spPr>
          <a:xfrm>
            <a:off x="683568" y="1844823"/>
            <a:ext cx="5904656" cy="4726633"/>
          </a:xfrm>
          <a:prstGeom prst="rect">
            <a:avLst/>
          </a:prstGeom>
        </p:spPr>
      </p:pic>
    </p:spTree>
  </p:cSld>
  <p:clrMapOvr>
    <a:masterClrMapping/>
  </p:clrMapOvr>
  <p:transition spd="slow">
    <p:push/>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Livius</a:t>
            </a:r>
            <a:r>
              <a:rPr lang="en-GB" dirty="0" smtClean="0"/>
              <a:t> Drusus &amp; the Senate</a:t>
            </a:r>
            <a:endParaRPr lang="en-GB" dirty="0"/>
          </a:p>
        </p:txBody>
      </p:sp>
      <p:sp>
        <p:nvSpPr>
          <p:cNvPr id="3" name="Content Placeholder 2"/>
          <p:cNvSpPr>
            <a:spLocks noGrp="1"/>
          </p:cNvSpPr>
          <p:nvPr>
            <p:ph idx="1"/>
          </p:nvPr>
        </p:nvSpPr>
        <p:spPr/>
        <p:txBody>
          <a:bodyPr>
            <a:normAutofit fontScale="85000" lnSpcReduction="20000"/>
          </a:bodyPr>
          <a:lstStyle/>
          <a:p>
            <a:pPr marL="68580" indent="0">
              <a:buNone/>
            </a:pPr>
            <a:r>
              <a:rPr lang="en-GB" dirty="0"/>
              <a:t>Plutarch, </a:t>
            </a:r>
            <a:r>
              <a:rPr lang="en-GB" i="1" dirty="0"/>
              <a:t>Gaius Gracchus </a:t>
            </a:r>
            <a:r>
              <a:rPr lang="en-GB" dirty="0"/>
              <a:t>8: One of Gaius’ colleagues in the </a:t>
            </a:r>
            <a:r>
              <a:rPr lang="en-GB" dirty="0" err="1"/>
              <a:t>tribunate</a:t>
            </a:r>
            <a:r>
              <a:rPr lang="en-GB" dirty="0"/>
              <a:t> was </a:t>
            </a:r>
            <a:r>
              <a:rPr lang="en-GB" dirty="0" err="1">
                <a:solidFill>
                  <a:srgbClr val="FFFF00"/>
                </a:solidFill>
              </a:rPr>
              <a:t>Livius</a:t>
            </a:r>
            <a:r>
              <a:rPr lang="en-GB" dirty="0">
                <a:solidFill>
                  <a:srgbClr val="FFFF00"/>
                </a:solidFill>
              </a:rPr>
              <a:t> Drusus</a:t>
            </a:r>
            <a:r>
              <a:rPr lang="en-GB" dirty="0"/>
              <a:t>. This was a man who possessed all the advantages of birth and upbringing, and who, in strength of character, in wealth, and oratorical power could compete with those who had raised themselves by such gifts to the highest and most honoured positions in the state. Accordingly, the </a:t>
            </a:r>
            <a:r>
              <a:rPr lang="en-GB" dirty="0">
                <a:solidFill>
                  <a:srgbClr val="FFFF00"/>
                </a:solidFill>
              </a:rPr>
              <a:t>aristocratic party </a:t>
            </a:r>
            <a:r>
              <a:rPr lang="en-GB" dirty="0"/>
              <a:t>approached him and invited him to </a:t>
            </a:r>
            <a:r>
              <a:rPr lang="en-GB" dirty="0">
                <a:solidFill>
                  <a:srgbClr val="FFFF00"/>
                </a:solidFill>
              </a:rPr>
              <a:t>attack Gaius </a:t>
            </a:r>
            <a:r>
              <a:rPr lang="en-GB" dirty="0"/>
              <a:t>and join forces with them in opposing him. Their plan was that he should on </a:t>
            </a:r>
            <a:r>
              <a:rPr lang="en-GB" dirty="0">
                <a:solidFill>
                  <a:srgbClr val="FFFF00"/>
                </a:solidFill>
              </a:rPr>
              <a:t>no account resort to violence nor risk any open clash with the people</a:t>
            </a:r>
            <a:r>
              <a:rPr lang="en-GB" dirty="0"/>
              <a:t>, but rather use his </a:t>
            </a:r>
            <a:r>
              <a:rPr lang="en-GB" dirty="0">
                <a:solidFill>
                  <a:srgbClr val="FFFF00"/>
                </a:solidFill>
              </a:rPr>
              <a:t>power to please them </a:t>
            </a:r>
            <a:r>
              <a:rPr lang="en-GB" dirty="0"/>
              <a:t>and grant concessions when it would have been more honourable to incur unpopularity by refusing them. </a:t>
            </a:r>
          </a:p>
        </p:txBody>
      </p:sp>
    </p:spTree>
    <p:extLst>
      <p:ext uri="{BB962C8B-B14F-4D97-AF65-F5344CB8AC3E}">
        <p14:creationId xmlns:p14="http://schemas.microsoft.com/office/powerpoint/2010/main" val="3155698798"/>
      </p:ext>
    </p:extLst>
  </p:cSld>
  <p:clrMapOvr>
    <a:masterClrMapping/>
  </p:clrMapOvr>
  <p:transition spd="slow">
    <p:cover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Livius</a:t>
            </a:r>
            <a:r>
              <a:rPr lang="en-GB" dirty="0" smtClean="0"/>
              <a:t> Drusus &amp; the Senate</a:t>
            </a:r>
            <a:endParaRPr lang="en-GB" dirty="0"/>
          </a:p>
        </p:txBody>
      </p:sp>
      <p:sp>
        <p:nvSpPr>
          <p:cNvPr id="3" name="Content Placeholder 2"/>
          <p:cNvSpPr>
            <a:spLocks noGrp="1"/>
          </p:cNvSpPr>
          <p:nvPr>
            <p:ph idx="1"/>
          </p:nvPr>
        </p:nvSpPr>
        <p:spPr/>
        <p:txBody>
          <a:bodyPr/>
          <a:lstStyle/>
          <a:p>
            <a:r>
              <a:rPr lang="en-GB" dirty="0" err="1" smtClean="0"/>
              <a:t>Plut</a:t>
            </a:r>
            <a:r>
              <a:rPr lang="en-GB" dirty="0" smtClean="0"/>
              <a:t>, GC 8.3</a:t>
            </a:r>
          </a:p>
          <a:p>
            <a:r>
              <a:rPr lang="en-GB" dirty="0" smtClean="0"/>
              <a:t>(…) the senate, fearing that Gracchus would become altogether invincible, made a new and unusual attempt to divert the people from him; they vied with him, that is, in </a:t>
            </a:r>
            <a:r>
              <a:rPr lang="en-GB" dirty="0" smtClean="0">
                <a:solidFill>
                  <a:srgbClr val="FFFF00"/>
                </a:solidFill>
              </a:rPr>
              <a:t>courting the favour of the people, and granted their wishes contrary to the best interests of the state</a:t>
            </a:r>
            <a:r>
              <a:rPr lang="en-GB" dirty="0" smtClean="0"/>
              <a:t>.</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Livius</a:t>
            </a:r>
            <a:r>
              <a:rPr lang="en-GB" dirty="0" smtClean="0"/>
              <a:t> Drusus &amp; the Senate</a:t>
            </a:r>
            <a:endParaRPr lang="en-GB" dirty="0"/>
          </a:p>
        </p:txBody>
      </p:sp>
      <p:sp>
        <p:nvSpPr>
          <p:cNvPr id="3" name="Content Placeholder 2"/>
          <p:cNvSpPr>
            <a:spLocks noGrp="1"/>
          </p:cNvSpPr>
          <p:nvPr>
            <p:ph idx="1"/>
          </p:nvPr>
        </p:nvSpPr>
        <p:spPr>
          <a:xfrm>
            <a:off x="395536" y="1268760"/>
            <a:ext cx="8748464" cy="5589240"/>
          </a:xfrm>
        </p:spPr>
        <p:txBody>
          <a:bodyPr>
            <a:normAutofit fontScale="70000" lnSpcReduction="20000"/>
          </a:bodyPr>
          <a:lstStyle/>
          <a:p>
            <a:r>
              <a:rPr lang="en-GB" dirty="0" err="1" smtClean="0"/>
              <a:t>Plut</a:t>
            </a:r>
            <a:r>
              <a:rPr lang="en-GB" dirty="0" smtClean="0"/>
              <a:t>. GC 9.1f</a:t>
            </a:r>
          </a:p>
          <a:p>
            <a:r>
              <a:rPr lang="en-GB" dirty="0" err="1" smtClean="0"/>
              <a:t>Livius</a:t>
            </a:r>
            <a:r>
              <a:rPr lang="en-GB" dirty="0" smtClean="0"/>
              <a:t>, accordingly, put his influence as tribune at the service of the senate to this end, and drew up laws which aimed at what was neither honourable nor advantageous; nay, he had the emulous eagerness of the rival demagogues of comedy to achieve one thing, namely, to surpass Caius in pleasing and gratifying the people. In this way the senate showed most plainly that it was not displeased with the public measures of Caius, but rather was desirous by all means to humble or destroy the man himself. 2] For when Caius proposed to found two colonies, and these composed of the most respectable citizens, they accused him of truckling to the people; but when </a:t>
            </a:r>
            <a:r>
              <a:rPr lang="en-GB" dirty="0" err="1" smtClean="0"/>
              <a:t>Livius</a:t>
            </a:r>
            <a:r>
              <a:rPr lang="en-GB" dirty="0" smtClean="0"/>
              <a:t> proposed to found twelve, and to send out to each of them three thousand of the needy citizens, they supported him. With Caius, because he distributed public land among the poor for which every man of them was required to pay a rental into the public treasury, they were angry, alleging that he was seeking thereby to win favour with the multitude; but </a:t>
            </a:r>
            <a:r>
              <a:rPr lang="en-GB" dirty="0" err="1" smtClean="0"/>
              <a:t>Livius</a:t>
            </a:r>
            <a:r>
              <a:rPr lang="en-GB" dirty="0" smtClean="0"/>
              <a:t> met with their approval when he proposed to relieve the tenants even from this rental.  (…) And indeed </a:t>
            </a:r>
            <a:r>
              <a:rPr lang="en-GB" dirty="0" err="1" smtClean="0"/>
              <a:t>Livius</a:t>
            </a:r>
            <a:r>
              <a:rPr lang="en-GB" dirty="0" smtClean="0"/>
              <a:t> himself, in his public harangues, always said that he introduced these measures on the authority of the senate, which desired to help the common people; </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Livius</a:t>
            </a:r>
            <a:r>
              <a:rPr lang="en-GB" dirty="0" smtClean="0"/>
              <a:t> Drusus &amp; the Senate</a:t>
            </a:r>
            <a:endParaRPr lang="en-GB" dirty="0"/>
          </a:p>
        </p:txBody>
      </p:sp>
      <p:sp>
        <p:nvSpPr>
          <p:cNvPr id="3" name="Content Placeholder 2"/>
          <p:cNvSpPr>
            <a:spLocks noGrp="1"/>
          </p:cNvSpPr>
          <p:nvPr>
            <p:ph idx="1"/>
          </p:nvPr>
        </p:nvSpPr>
        <p:spPr/>
        <p:txBody>
          <a:bodyPr/>
          <a:lstStyle/>
          <a:p>
            <a:r>
              <a:rPr lang="en-GB" dirty="0" smtClean="0"/>
              <a:t>Result: Gaius Gracchus was NOT re-elected in 121 BC</a:t>
            </a:r>
          </a:p>
          <a:p>
            <a:r>
              <a:rPr lang="en-GB" dirty="0" smtClean="0"/>
              <a:t>Already since 122, lost influence in Rome</a:t>
            </a:r>
          </a:p>
          <a:p>
            <a:pPr lvl="1"/>
            <a:r>
              <a:rPr lang="en-GB" dirty="0" err="1" smtClean="0"/>
              <a:t>Livius</a:t>
            </a:r>
            <a:r>
              <a:rPr lang="en-GB" dirty="0" smtClean="0"/>
              <a:t> Drusus</a:t>
            </a:r>
          </a:p>
          <a:p>
            <a:pPr lvl="1"/>
            <a:r>
              <a:rPr lang="en-GB" dirty="0" smtClean="0"/>
              <a:t>Absence, e.g. to found new colony at Carthage</a:t>
            </a:r>
          </a:p>
          <a:p>
            <a:r>
              <a:rPr lang="en-GB" dirty="0" smtClean="0"/>
              <a:t>A new tribune of the plebs, </a:t>
            </a:r>
            <a:r>
              <a:rPr lang="en-GB" dirty="0" err="1" smtClean="0"/>
              <a:t>Minucius</a:t>
            </a:r>
            <a:r>
              <a:rPr lang="en-GB" dirty="0" smtClean="0"/>
              <a:t> Rufus:</a:t>
            </a:r>
          </a:p>
          <a:p>
            <a:pPr lvl="1"/>
            <a:r>
              <a:rPr lang="en-GB" dirty="0" smtClean="0"/>
              <a:t>Abolish Gaius Gracchus’ legislations</a:t>
            </a:r>
          </a:p>
          <a:p>
            <a:pPr lvl="1"/>
            <a:r>
              <a:rPr lang="en-GB" dirty="0" smtClean="0"/>
              <a:t>Riots in Rome…</a:t>
            </a:r>
            <a:endParaRPr lang="en-GB" dirty="0"/>
          </a:p>
        </p:txBody>
      </p:sp>
    </p:spTree>
  </p:cSld>
  <p:clrMapOvr>
    <a:masterClrMapping/>
  </p:clrMapOvr>
  <p:transition spd="slow">
    <p:randomBar dir="vert"/>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8229600" cy="914400"/>
          </a:xfrm>
        </p:spPr>
        <p:txBody>
          <a:bodyPr/>
          <a:lstStyle/>
          <a:p>
            <a:r>
              <a:rPr lang="en-GB" dirty="0" err="1"/>
              <a:t>Opimius</a:t>
            </a:r>
            <a:r>
              <a:rPr lang="en-GB" dirty="0"/>
              <a:t>’ attendant is murdered </a:t>
            </a:r>
          </a:p>
        </p:txBody>
      </p:sp>
      <p:sp>
        <p:nvSpPr>
          <p:cNvPr id="3" name="Content Placeholder 2"/>
          <p:cNvSpPr>
            <a:spLocks noGrp="1"/>
          </p:cNvSpPr>
          <p:nvPr>
            <p:ph idx="1"/>
          </p:nvPr>
        </p:nvSpPr>
        <p:spPr>
          <a:xfrm>
            <a:off x="323528" y="1412776"/>
            <a:ext cx="8820472" cy="5445224"/>
          </a:xfrm>
        </p:spPr>
        <p:txBody>
          <a:bodyPr>
            <a:normAutofit fontScale="70000" lnSpcReduction="20000"/>
          </a:bodyPr>
          <a:lstStyle/>
          <a:p>
            <a:pPr marL="68580" indent="0">
              <a:buNone/>
            </a:pPr>
            <a:r>
              <a:rPr lang="en-GB" dirty="0"/>
              <a:t>Plutarch, </a:t>
            </a:r>
            <a:r>
              <a:rPr lang="en-GB" i="1" dirty="0"/>
              <a:t>Gaius Gracchus </a:t>
            </a:r>
            <a:r>
              <a:rPr lang="en-GB" dirty="0"/>
              <a:t>12: At the same time </a:t>
            </a:r>
            <a:r>
              <a:rPr lang="en-GB" dirty="0">
                <a:solidFill>
                  <a:srgbClr val="FFFF00"/>
                </a:solidFill>
              </a:rPr>
              <a:t>Gaius’ opponents </a:t>
            </a:r>
            <a:r>
              <a:rPr lang="en-GB" dirty="0"/>
              <a:t>secured </a:t>
            </a:r>
            <a:r>
              <a:rPr lang="en-GB" dirty="0" err="1">
                <a:solidFill>
                  <a:srgbClr val="FFFF00"/>
                </a:solidFill>
              </a:rPr>
              <a:t>Opimius</a:t>
            </a:r>
            <a:r>
              <a:rPr lang="en-GB" dirty="0">
                <a:solidFill>
                  <a:srgbClr val="FFFF00"/>
                </a:solidFill>
              </a:rPr>
              <a:t>’ election as consul</a:t>
            </a:r>
            <a:r>
              <a:rPr lang="en-GB" dirty="0"/>
              <a:t>, and they at once proceeded to </a:t>
            </a:r>
            <a:r>
              <a:rPr lang="en-GB" dirty="0">
                <a:solidFill>
                  <a:srgbClr val="FFFF00"/>
                </a:solidFill>
              </a:rPr>
              <a:t>repeal</a:t>
            </a:r>
            <a:r>
              <a:rPr lang="en-GB" dirty="0"/>
              <a:t> many of his laws and also to interfere with the organisation of the colony at Carthage. They did this in the hope </a:t>
            </a:r>
            <a:r>
              <a:rPr lang="en-GB" dirty="0">
                <a:solidFill>
                  <a:srgbClr val="FFFF00"/>
                </a:solidFill>
              </a:rPr>
              <a:t>of provoking Gaius into committing some act of violence, which would give them the excuse to destroy him</a:t>
            </a:r>
            <a:r>
              <a:rPr lang="en-GB" dirty="0"/>
              <a:t>. At any rate on the day when </a:t>
            </a:r>
            <a:r>
              <a:rPr lang="en-GB" dirty="0" err="1"/>
              <a:t>Opimius</a:t>
            </a:r>
            <a:r>
              <a:rPr lang="en-GB" dirty="0"/>
              <a:t> and his party had planned to revoke Gaius’ laws, both factions posted themselves on the Capitol early in the morning. Then after the consul had offered up a sacrifice, one of his attendants, Quintus </a:t>
            </a:r>
            <a:r>
              <a:rPr lang="en-GB" dirty="0" err="1"/>
              <a:t>Antyllius</a:t>
            </a:r>
            <a:r>
              <a:rPr lang="en-GB" dirty="0"/>
              <a:t>, who was carrying away the entrails of the victims, shouted to </a:t>
            </a:r>
            <a:r>
              <a:rPr lang="en-GB" dirty="0" err="1"/>
              <a:t>Fulvius</a:t>
            </a:r>
            <a:r>
              <a:rPr lang="en-GB" dirty="0"/>
              <a:t>’ supporters, ‘Stand back, you rogues, and make way for honest citizens!’ Some writers add that as he spoke these words he stretched out his bare arm towards them and made an insulting gesture. At any rate </a:t>
            </a:r>
            <a:r>
              <a:rPr lang="en-GB" dirty="0">
                <a:solidFill>
                  <a:srgbClr val="FFFF00"/>
                </a:solidFill>
              </a:rPr>
              <a:t>he was instantly set upon and stabbed to death </a:t>
            </a:r>
            <a:r>
              <a:rPr lang="en-GB" dirty="0"/>
              <a:t>with long writing-styluses, which were said to have been made expressly for this purpose. The crowd was thrown into utter confusion by the murder, while the leaders of the two parties were affected in diametrically opposite ways. Gaius was deeply distressed and reproached his followers for having given their enemies the pretext they had been looking for all this time, while </a:t>
            </a:r>
            <a:r>
              <a:rPr lang="en-GB" dirty="0" err="1">
                <a:solidFill>
                  <a:srgbClr val="FFFF00"/>
                </a:solidFill>
              </a:rPr>
              <a:t>Opimius</a:t>
            </a:r>
            <a:r>
              <a:rPr lang="en-GB" dirty="0">
                <a:solidFill>
                  <a:srgbClr val="FFFF00"/>
                </a:solidFill>
              </a:rPr>
              <a:t> was triumphant, as if he could now seize a long awaited opportunity, and he proceeded to urge the people to take revenge</a:t>
            </a:r>
            <a:r>
              <a:rPr lang="en-GB" dirty="0"/>
              <a:t>. </a:t>
            </a:r>
          </a:p>
        </p:txBody>
      </p:sp>
    </p:spTree>
    <p:extLst>
      <p:ext uri="{BB962C8B-B14F-4D97-AF65-F5344CB8AC3E}">
        <p14:creationId xmlns:p14="http://schemas.microsoft.com/office/powerpoint/2010/main" val="7696019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Suicide</a:t>
            </a:r>
            <a:endParaRPr lang="en-GB" dirty="0"/>
          </a:p>
        </p:txBody>
      </p:sp>
      <p:sp>
        <p:nvSpPr>
          <p:cNvPr id="3" name="Content Placeholder 2"/>
          <p:cNvSpPr>
            <a:spLocks noGrp="1"/>
          </p:cNvSpPr>
          <p:nvPr>
            <p:ph idx="1"/>
          </p:nvPr>
        </p:nvSpPr>
        <p:spPr/>
        <p:txBody>
          <a:bodyPr/>
          <a:lstStyle/>
          <a:p>
            <a:endParaRPr lang="en-GB" dirty="0"/>
          </a:p>
        </p:txBody>
      </p:sp>
      <p:pic>
        <p:nvPicPr>
          <p:cNvPr id="4" name="Content Placeholder 3"/>
          <p:cNvPicPr>
            <a:picLocks noChangeAspect="1"/>
          </p:cNvPicPr>
          <p:nvPr/>
        </p:nvPicPr>
        <p:blipFill rotWithShape="1">
          <a:blip r:embed="rId2" cstate="print">
            <a:extLst>
              <a:ext uri="{28A0092B-C50C-407E-A947-70E740481C1C}">
                <a14:useLocalDpi xmlns:a14="http://schemas.microsoft.com/office/drawing/2010/main" val="0"/>
              </a:ext>
            </a:extLst>
          </a:blip>
          <a:srcRect l="11433" t="11003" r="10431" b="5665"/>
          <a:stretch/>
        </p:blipFill>
        <p:spPr>
          <a:xfrm>
            <a:off x="971600" y="1124744"/>
            <a:ext cx="7056784" cy="5648903"/>
          </a:xfrm>
          <a:prstGeom prst="rect">
            <a:avLst/>
          </a:prstGeom>
        </p:spPr>
      </p:pic>
    </p:spTree>
  </p:cSld>
  <p:clrMapOvr>
    <a:masterClrMapping/>
  </p:clrMapOvr>
  <p:transition spd="slow">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Lex</a:t>
            </a:r>
            <a:r>
              <a:rPr lang="en-GB" dirty="0"/>
              <a:t> </a:t>
            </a:r>
            <a:r>
              <a:rPr lang="en-GB" dirty="0" err="1" smtClean="0"/>
              <a:t>agraria</a:t>
            </a:r>
            <a:r>
              <a:rPr lang="en-GB" dirty="0" smtClean="0"/>
              <a:t>, 111 B.C.</a:t>
            </a:r>
            <a:endParaRPr lang="en-GB" dirty="0"/>
          </a:p>
        </p:txBody>
      </p:sp>
      <p:sp>
        <p:nvSpPr>
          <p:cNvPr id="3" name="Content Placeholder 2"/>
          <p:cNvSpPr>
            <a:spLocks noGrp="1"/>
          </p:cNvSpPr>
          <p:nvPr>
            <p:ph idx="1"/>
          </p:nvPr>
        </p:nvSpPr>
        <p:spPr>
          <a:xfrm>
            <a:off x="0" y="1600201"/>
            <a:ext cx="9144000" cy="3052935"/>
          </a:xfrm>
        </p:spPr>
        <p:txBody>
          <a:bodyPr>
            <a:normAutofit fontScale="85000" lnSpcReduction="20000"/>
          </a:bodyPr>
          <a:lstStyle/>
          <a:p>
            <a:r>
              <a:rPr lang="en-GB" dirty="0" smtClean="0"/>
              <a:t>Background information</a:t>
            </a:r>
          </a:p>
          <a:p>
            <a:r>
              <a:rPr lang="en-GB" dirty="0" smtClean="0"/>
              <a:t>Three types of land:</a:t>
            </a:r>
          </a:p>
          <a:p>
            <a:pPr lvl="1"/>
            <a:r>
              <a:rPr lang="en-GB" dirty="0"/>
              <a:t> </a:t>
            </a:r>
            <a:r>
              <a:rPr lang="en-GB" dirty="0" smtClean="0"/>
              <a:t>private land, common pasture and </a:t>
            </a:r>
            <a:br>
              <a:rPr lang="en-GB" dirty="0" smtClean="0"/>
            </a:br>
            <a:r>
              <a:rPr lang="en-GB" dirty="0" smtClean="0"/>
              <a:t>land in the public domain (</a:t>
            </a:r>
            <a:r>
              <a:rPr lang="en-GB" i="1" dirty="0" smtClean="0"/>
              <a:t>ager </a:t>
            </a:r>
            <a:r>
              <a:rPr lang="en-GB" i="1" dirty="0" err="1" smtClean="0"/>
              <a:t>publicus</a:t>
            </a:r>
            <a:r>
              <a:rPr lang="en-GB" dirty="0" smtClean="0"/>
              <a:t>)</a:t>
            </a:r>
          </a:p>
          <a:p>
            <a:pPr lvl="1"/>
            <a:r>
              <a:rPr lang="en-GB" dirty="0" smtClean="0"/>
              <a:t>By 2</a:t>
            </a:r>
            <a:r>
              <a:rPr lang="en-GB" baseline="30000" dirty="0" smtClean="0"/>
              <a:t>nd</a:t>
            </a:r>
            <a:r>
              <a:rPr lang="en-GB" dirty="0" smtClean="0"/>
              <a:t> c. B.C., the wealthy had amassed </a:t>
            </a:r>
            <a:r>
              <a:rPr lang="en-GB" dirty="0"/>
              <a:t>gigantic </a:t>
            </a:r>
            <a:r>
              <a:rPr lang="en-GB" dirty="0" smtClean="0"/>
              <a:t>holdings, treating public land like their property</a:t>
            </a:r>
          </a:p>
          <a:p>
            <a:pPr lvl="2"/>
            <a:r>
              <a:rPr lang="en-GB" dirty="0" smtClean="0"/>
              <a:t>concentration: wine, olive oil production &amp; cattle farming</a:t>
            </a:r>
          </a:p>
          <a:p>
            <a:pPr marL="749808" lvl="2" indent="0">
              <a:buNone/>
            </a:pPr>
            <a:r>
              <a:rPr lang="en-GB" dirty="0" smtClean="0">
                <a:sym typeface="Wingdings" panose="05000000000000000000" pitchFamily="2" charset="2"/>
              </a:rPr>
              <a:t> small farmers (also: increasing demands of military service)  lost their land and went to the cities</a:t>
            </a:r>
            <a:endParaRPr lang="en-GB" dirty="0"/>
          </a:p>
        </p:txBody>
      </p:sp>
    </p:spTree>
    <p:extLst>
      <p:ext uri="{BB962C8B-B14F-4D97-AF65-F5344CB8AC3E}">
        <p14:creationId xmlns:p14="http://schemas.microsoft.com/office/powerpoint/2010/main" val="3905933508"/>
      </p:ext>
    </p:extLst>
  </p:cSld>
  <p:clrMapOvr>
    <a:masterClrMapping/>
  </p:clrMapOvr>
  <p:transition spd="slow">
    <p:cover dir="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File:Eugene Guillaume - the Gracchi.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9735" r="5664"/>
          <a:stretch/>
        </p:blipFill>
        <p:spPr bwMode="auto">
          <a:xfrm>
            <a:off x="0" y="16238"/>
            <a:ext cx="9143999" cy="684176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457200" y="274638"/>
            <a:ext cx="7467600" cy="1143000"/>
          </a:xfrm>
        </p:spPr>
        <p:txBody>
          <a:bodyPr/>
          <a:lstStyle/>
          <a:p>
            <a:r>
              <a:rPr lang="en-GB" dirty="0" err="1"/>
              <a:t>Lex</a:t>
            </a:r>
            <a:r>
              <a:rPr lang="en-GB" dirty="0"/>
              <a:t> </a:t>
            </a:r>
            <a:r>
              <a:rPr lang="en-GB" dirty="0" err="1" smtClean="0"/>
              <a:t>agraria</a:t>
            </a:r>
            <a:r>
              <a:rPr lang="en-GB" dirty="0" smtClean="0"/>
              <a:t>, 111 B.C.</a:t>
            </a:r>
            <a:endParaRPr lang="en-GB" dirty="0"/>
          </a:p>
        </p:txBody>
      </p:sp>
      <p:sp>
        <p:nvSpPr>
          <p:cNvPr id="5" name="Content Placeholder 2"/>
          <p:cNvSpPr>
            <a:spLocks noGrp="1"/>
          </p:cNvSpPr>
          <p:nvPr>
            <p:ph idx="1"/>
          </p:nvPr>
        </p:nvSpPr>
        <p:spPr>
          <a:xfrm>
            <a:off x="0" y="1600200"/>
            <a:ext cx="9144000" cy="5257800"/>
          </a:xfrm>
        </p:spPr>
        <p:txBody>
          <a:bodyPr>
            <a:normAutofit fontScale="85000" lnSpcReduction="20000"/>
          </a:bodyPr>
          <a:lstStyle/>
          <a:p>
            <a:r>
              <a:rPr lang="en-GB" dirty="0" smtClean="0"/>
              <a:t>Tiberius </a:t>
            </a:r>
            <a:r>
              <a:rPr lang="en-GB" dirty="0" err="1" smtClean="0"/>
              <a:t>Sempronius</a:t>
            </a:r>
            <a:r>
              <a:rPr lang="en-GB" dirty="0" smtClean="0"/>
              <a:t> Gracchus 133 B.C.:</a:t>
            </a:r>
          </a:p>
          <a:p>
            <a:pPr lvl="1"/>
            <a:r>
              <a:rPr lang="en-GB" dirty="0" smtClean="0"/>
              <a:t>limiting </a:t>
            </a:r>
            <a:r>
              <a:rPr lang="en-GB" dirty="0"/>
              <a:t>the amount of public land rented by one person to 500 </a:t>
            </a:r>
            <a:r>
              <a:rPr lang="en-GB" i="1" dirty="0" err="1" smtClean="0"/>
              <a:t>iugera</a:t>
            </a:r>
            <a:r>
              <a:rPr lang="en-GB" dirty="0" smtClean="0"/>
              <a:t> (</a:t>
            </a:r>
            <a:r>
              <a:rPr lang="en-GB" i="1" dirty="0" smtClean="0"/>
              <a:t>c</a:t>
            </a:r>
            <a:r>
              <a:rPr lang="en-GB" dirty="0" smtClean="0"/>
              <a:t>. </a:t>
            </a:r>
            <a:r>
              <a:rPr lang="en-GB" dirty="0"/>
              <a:t>330 </a:t>
            </a:r>
            <a:r>
              <a:rPr lang="en-GB" dirty="0" smtClean="0"/>
              <a:t>acres) (as already in </a:t>
            </a:r>
            <a:r>
              <a:rPr lang="en-GB" dirty="0" err="1" smtClean="0"/>
              <a:t>lex</a:t>
            </a:r>
            <a:r>
              <a:rPr lang="en-GB" dirty="0" smtClean="0"/>
              <a:t> </a:t>
            </a:r>
            <a:r>
              <a:rPr lang="en-GB" dirty="0" err="1" smtClean="0"/>
              <a:t>Licinia</a:t>
            </a:r>
            <a:r>
              <a:rPr lang="en-GB" dirty="0" smtClean="0"/>
              <a:t> Sextia, 367 B.C.)</a:t>
            </a:r>
          </a:p>
          <a:p>
            <a:pPr lvl="1"/>
            <a:r>
              <a:rPr lang="en-GB" dirty="0" smtClean="0"/>
              <a:t>re-distribution of remaining public land to the poor </a:t>
            </a:r>
            <a:br>
              <a:rPr lang="en-GB" dirty="0" smtClean="0"/>
            </a:br>
            <a:r>
              <a:rPr lang="en-GB" dirty="0" smtClean="0"/>
              <a:t>(30 </a:t>
            </a:r>
            <a:r>
              <a:rPr lang="en-GB" i="1" dirty="0" err="1" smtClean="0"/>
              <a:t>iugera</a:t>
            </a:r>
            <a:r>
              <a:rPr lang="en-GB" dirty="0" smtClean="0"/>
              <a:t>)</a:t>
            </a:r>
          </a:p>
          <a:p>
            <a:r>
              <a:rPr lang="en-GB" dirty="0" smtClean="0"/>
              <a:t>Gaius </a:t>
            </a:r>
            <a:r>
              <a:rPr lang="en-GB" dirty="0" err="1" smtClean="0"/>
              <a:t>Sempronius</a:t>
            </a:r>
            <a:r>
              <a:rPr lang="en-GB" dirty="0" smtClean="0"/>
              <a:t> Gracchus 123-122 B.C.:</a:t>
            </a:r>
          </a:p>
          <a:p>
            <a:pPr lvl="1"/>
            <a:r>
              <a:rPr lang="en-GB" dirty="0" smtClean="0"/>
              <a:t>confirmed this legislation</a:t>
            </a:r>
          </a:p>
          <a:p>
            <a:pPr lvl="1"/>
            <a:r>
              <a:rPr lang="en-GB" dirty="0" smtClean="0"/>
              <a:t>Land commission: the </a:t>
            </a:r>
            <a:r>
              <a:rPr lang="en-GB" i="1" dirty="0" err="1" smtClean="0"/>
              <a:t>tresuiri</a:t>
            </a:r>
            <a:r>
              <a:rPr lang="en-GB" i="1" dirty="0" smtClean="0"/>
              <a:t> </a:t>
            </a:r>
            <a:r>
              <a:rPr lang="en-GB" i="1" dirty="0" err="1" smtClean="0"/>
              <a:t>agris</a:t>
            </a:r>
            <a:r>
              <a:rPr lang="en-GB" i="1" dirty="0" smtClean="0"/>
              <a:t> </a:t>
            </a:r>
            <a:r>
              <a:rPr lang="en-GB" i="1" dirty="0" err="1"/>
              <a:t>dandis</a:t>
            </a:r>
            <a:r>
              <a:rPr lang="en-GB" i="1" dirty="0"/>
              <a:t> </a:t>
            </a:r>
            <a:r>
              <a:rPr lang="en-GB" i="1" dirty="0" err="1"/>
              <a:t>assignandis</a:t>
            </a:r>
            <a:r>
              <a:rPr lang="en-GB" dirty="0"/>
              <a:t> </a:t>
            </a:r>
            <a:r>
              <a:rPr lang="en-GB" dirty="0" smtClean="0"/>
              <a:t/>
            </a:r>
            <a:br>
              <a:rPr lang="en-GB" dirty="0" smtClean="0"/>
            </a:br>
            <a:r>
              <a:rPr lang="en-GB" dirty="0" smtClean="0"/>
              <a:t>(abolished in 118 B.C.)</a:t>
            </a:r>
            <a:endParaRPr lang="en-GB" i="1" dirty="0" smtClean="0"/>
          </a:p>
          <a:p>
            <a:pPr lvl="1"/>
            <a:endParaRPr lang="en-GB" dirty="0" smtClean="0"/>
          </a:p>
          <a:p>
            <a:r>
              <a:rPr lang="en-GB" dirty="0" smtClean="0">
                <a:solidFill>
                  <a:schemeClr val="tx1">
                    <a:lumMod val="75000"/>
                  </a:schemeClr>
                </a:solidFill>
              </a:rPr>
              <a:t>This law from 111 B.C. </a:t>
            </a:r>
          </a:p>
          <a:p>
            <a:pPr lvl="1"/>
            <a:r>
              <a:rPr lang="en-GB" dirty="0">
                <a:solidFill>
                  <a:schemeClr val="tx1">
                    <a:lumMod val="75000"/>
                  </a:schemeClr>
                </a:solidFill>
              </a:rPr>
              <a:t>translated recognized the accomplished facts of the past twenty-two years, </a:t>
            </a:r>
            <a:endParaRPr lang="en-GB" dirty="0" smtClean="0">
              <a:solidFill>
                <a:schemeClr val="tx1">
                  <a:lumMod val="75000"/>
                </a:schemeClr>
              </a:solidFill>
            </a:endParaRPr>
          </a:p>
          <a:p>
            <a:pPr lvl="1"/>
            <a:r>
              <a:rPr lang="en-GB" dirty="0" smtClean="0">
                <a:solidFill>
                  <a:schemeClr val="tx1">
                    <a:lumMod val="75000"/>
                  </a:schemeClr>
                </a:solidFill>
              </a:rPr>
              <a:t>reassured </a:t>
            </a:r>
            <a:r>
              <a:rPr lang="en-GB" dirty="0">
                <a:solidFill>
                  <a:schemeClr val="tx1">
                    <a:lumMod val="75000"/>
                  </a:schemeClr>
                </a:solidFill>
              </a:rPr>
              <a:t>the Italians as regards their possession of public lands, </a:t>
            </a:r>
            <a:endParaRPr lang="en-GB" dirty="0" smtClean="0">
              <a:solidFill>
                <a:schemeClr val="tx1">
                  <a:lumMod val="75000"/>
                </a:schemeClr>
              </a:solidFill>
            </a:endParaRPr>
          </a:p>
          <a:p>
            <a:pPr lvl="1"/>
            <a:r>
              <a:rPr lang="en-GB" dirty="0" smtClean="0">
                <a:solidFill>
                  <a:schemeClr val="tx1">
                    <a:lumMod val="75000"/>
                  </a:schemeClr>
                </a:solidFill>
              </a:rPr>
              <a:t>and regularised </a:t>
            </a:r>
            <a:r>
              <a:rPr lang="en-GB" dirty="0">
                <a:solidFill>
                  <a:schemeClr val="tx1">
                    <a:lumMod val="75000"/>
                  </a:schemeClr>
                </a:solidFill>
              </a:rPr>
              <a:t>the position of those colonists who had been settled by Gaius Gracchus and of the public lands in Africa.</a:t>
            </a:r>
          </a:p>
        </p:txBody>
      </p:sp>
    </p:spTree>
    <p:extLst>
      <p:ext uri="{BB962C8B-B14F-4D97-AF65-F5344CB8AC3E}">
        <p14:creationId xmlns:p14="http://schemas.microsoft.com/office/powerpoint/2010/main" val="115724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1000"/>
                                        <p:tgtEl>
                                          <p:spTgt spid="5">
                                            <p:txEl>
                                              <p:pRg st="4" end="4"/>
                                            </p:txEl>
                                          </p:spTgt>
                                        </p:tgtEl>
                                      </p:cBhvr>
                                    </p:animEffect>
                                    <p:anim calcmode="lin" valueType="num">
                                      <p:cBhvr>
                                        <p:cTn id="30"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1000"/>
                                        <p:tgtEl>
                                          <p:spTgt spid="5">
                                            <p:txEl>
                                              <p:pRg st="5" end="5"/>
                                            </p:txEl>
                                          </p:spTgt>
                                        </p:tgtEl>
                                      </p:cBhvr>
                                    </p:animEffect>
                                    <p:anim calcmode="lin" valueType="num">
                                      <p:cBhvr>
                                        <p:cTn id="3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5">
                                            <p:txEl>
                                              <p:pRg st="7" end="7"/>
                                            </p:txEl>
                                          </p:spTgt>
                                        </p:tgtEl>
                                        <p:attrNameLst>
                                          <p:attrName>style.visibility</p:attrName>
                                        </p:attrNameLst>
                                      </p:cBhvr>
                                      <p:to>
                                        <p:strVal val="visible"/>
                                      </p:to>
                                    </p:set>
                                    <p:animEffect transition="in" filter="fade">
                                      <p:cBhvr>
                                        <p:cTn id="41" dur="1000"/>
                                        <p:tgtEl>
                                          <p:spTgt spid="5">
                                            <p:txEl>
                                              <p:pRg st="7" end="7"/>
                                            </p:txEl>
                                          </p:spTgt>
                                        </p:tgtEl>
                                      </p:cBhvr>
                                    </p:animEffect>
                                    <p:anim calcmode="lin" valueType="num">
                                      <p:cBhvr>
                                        <p:cTn id="42"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5">
                                            <p:txEl>
                                              <p:pRg st="8" end="8"/>
                                            </p:txEl>
                                          </p:spTgt>
                                        </p:tgtEl>
                                        <p:attrNameLst>
                                          <p:attrName>style.visibility</p:attrName>
                                        </p:attrNameLst>
                                      </p:cBhvr>
                                      <p:to>
                                        <p:strVal val="visible"/>
                                      </p:to>
                                    </p:set>
                                    <p:animEffect transition="in" filter="fade">
                                      <p:cBhvr>
                                        <p:cTn id="46" dur="1000"/>
                                        <p:tgtEl>
                                          <p:spTgt spid="5">
                                            <p:txEl>
                                              <p:pRg st="8" end="8"/>
                                            </p:txEl>
                                          </p:spTgt>
                                        </p:tgtEl>
                                      </p:cBhvr>
                                    </p:animEffect>
                                    <p:anim calcmode="lin" valueType="num">
                                      <p:cBhvr>
                                        <p:cTn id="47"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48" dur="1000" fill="hold"/>
                                        <p:tgtEl>
                                          <p:spTgt spid="5">
                                            <p:txEl>
                                              <p:pRg st="8" end="8"/>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5">
                                            <p:txEl>
                                              <p:pRg st="9" end="9"/>
                                            </p:txEl>
                                          </p:spTgt>
                                        </p:tgtEl>
                                        <p:attrNameLst>
                                          <p:attrName>style.visibility</p:attrName>
                                        </p:attrNameLst>
                                      </p:cBhvr>
                                      <p:to>
                                        <p:strVal val="visible"/>
                                      </p:to>
                                    </p:set>
                                    <p:animEffect transition="in" filter="fade">
                                      <p:cBhvr>
                                        <p:cTn id="51" dur="1000"/>
                                        <p:tgtEl>
                                          <p:spTgt spid="5">
                                            <p:txEl>
                                              <p:pRg st="9" end="9"/>
                                            </p:txEl>
                                          </p:spTgt>
                                        </p:tgtEl>
                                      </p:cBhvr>
                                    </p:animEffect>
                                    <p:anim calcmode="lin" valueType="num">
                                      <p:cBhvr>
                                        <p:cTn id="52"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53" dur="1000" fill="hold"/>
                                        <p:tgtEl>
                                          <p:spTgt spid="5">
                                            <p:txEl>
                                              <p:pRg st="9" end="9"/>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5">
                                            <p:txEl>
                                              <p:pRg st="10" end="10"/>
                                            </p:txEl>
                                          </p:spTgt>
                                        </p:tgtEl>
                                        <p:attrNameLst>
                                          <p:attrName>style.visibility</p:attrName>
                                        </p:attrNameLst>
                                      </p:cBhvr>
                                      <p:to>
                                        <p:strVal val="visible"/>
                                      </p:to>
                                    </p:set>
                                    <p:animEffect transition="in" filter="fade">
                                      <p:cBhvr>
                                        <p:cTn id="56" dur="1000"/>
                                        <p:tgtEl>
                                          <p:spTgt spid="5">
                                            <p:txEl>
                                              <p:pRg st="10" end="10"/>
                                            </p:txEl>
                                          </p:spTgt>
                                        </p:tgtEl>
                                      </p:cBhvr>
                                    </p:animEffect>
                                    <p:anim calcmode="lin" valueType="num">
                                      <p:cBhvr>
                                        <p:cTn id="57"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File:Eugene Guillaume - the Gracchi.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9735" r="5664"/>
          <a:stretch/>
        </p:blipFill>
        <p:spPr bwMode="auto">
          <a:xfrm>
            <a:off x="0" y="16238"/>
            <a:ext cx="9143999" cy="684176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a:spLocks noGrp="1"/>
          </p:cNvSpPr>
          <p:nvPr>
            <p:ph type="title"/>
          </p:nvPr>
        </p:nvSpPr>
        <p:spPr>
          <a:xfrm>
            <a:off x="457200" y="274638"/>
            <a:ext cx="7467600" cy="1143000"/>
          </a:xfrm>
        </p:spPr>
        <p:txBody>
          <a:bodyPr/>
          <a:lstStyle/>
          <a:p>
            <a:r>
              <a:rPr lang="en-GB" dirty="0" err="1"/>
              <a:t>Lex</a:t>
            </a:r>
            <a:r>
              <a:rPr lang="en-GB" dirty="0"/>
              <a:t> </a:t>
            </a:r>
            <a:r>
              <a:rPr lang="en-GB" dirty="0" err="1" smtClean="0"/>
              <a:t>agraria</a:t>
            </a:r>
            <a:r>
              <a:rPr lang="en-GB" dirty="0" smtClean="0"/>
              <a:t>, 111 B.C.</a:t>
            </a:r>
            <a:endParaRPr lang="en-GB" dirty="0"/>
          </a:p>
        </p:txBody>
      </p:sp>
      <p:sp>
        <p:nvSpPr>
          <p:cNvPr id="9" name="Content Placeholder 2"/>
          <p:cNvSpPr>
            <a:spLocks noGrp="1"/>
          </p:cNvSpPr>
          <p:nvPr>
            <p:ph idx="1"/>
          </p:nvPr>
        </p:nvSpPr>
        <p:spPr>
          <a:xfrm>
            <a:off x="0" y="1600200"/>
            <a:ext cx="9144000" cy="5257800"/>
          </a:xfrm>
        </p:spPr>
        <p:txBody>
          <a:bodyPr>
            <a:normAutofit fontScale="85000" lnSpcReduction="20000"/>
          </a:bodyPr>
          <a:lstStyle/>
          <a:p>
            <a:r>
              <a:rPr lang="en-GB" dirty="0" smtClean="0"/>
              <a:t>Tiberius </a:t>
            </a:r>
            <a:r>
              <a:rPr lang="en-GB" dirty="0" err="1" smtClean="0"/>
              <a:t>Sempronius</a:t>
            </a:r>
            <a:r>
              <a:rPr lang="en-GB" dirty="0" smtClean="0"/>
              <a:t> Gracchus 133 B.C.:</a:t>
            </a:r>
          </a:p>
          <a:p>
            <a:pPr lvl="1"/>
            <a:r>
              <a:rPr lang="en-GB" dirty="0" smtClean="0"/>
              <a:t>limiting </a:t>
            </a:r>
            <a:r>
              <a:rPr lang="en-GB" dirty="0"/>
              <a:t>the amount of public land rented by one person to 500 </a:t>
            </a:r>
            <a:r>
              <a:rPr lang="en-GB" i="1" dirty="0" err="1" smtClean="0"/>
              <a:t>iugera</a:t>
            </a:r>
            <a:r>
              <a:rPr lang="en-GB" dirty="0" smtClean="0"/>
              <a:t> (</a:t>
            </a:r>
            <a:r>
              <a:rPr lang="en-GB" i="1" dirty="0" smtClean="0"/>
              <a:t>c</a:t>
            </a:r>
            <a:r>
              <a:rPr lang="en-GB" dirty="0" smtClean="0"/>
              <a:t>. </a:t>
            </a:r>
            <a:r>
              <a:rPr lang="en-GB" dirty="0"/>
              <a:t>330 </a:t>
            </a:r>
            <a:r>
              <a:rPr lang="en-GB" dirty="0" smtClean="0"/>
              <a:t>acres) (as already in </a:t>
            </a:r>
            <a:r>
              <a:rPr lang="en-GB" dirty="0" err="1" smtClean="0"/>
              <a:t>lex</a:t>
            </a:r>
            <a:r>
              <a:rPr lang="en-GB" dirty="0" smtClean="0"/>
              <a:t> </a:t>
            </a:r>
            <a:r>
              <a:rPr lang="en-GB" dirty="0" err="1" smtClean="0"/>
              <a:t>Licinia</a:t>
            </a:r>
            <a:r>
              <a:rPr lang="en-GB" dirty="0" smtClean="0"/>
              <a:t> Sextia, 367 B.C.)</a:t>
            </a:r>
          </a:p>
          <a:p>
            <a:pPr lvl="1"/>
            <a:r>
              <a:rPr lang="en-GB" dirty="0" smtClean="0"/>
              <a:t>re-distribution of remaining public land to the poor </a:t>
            </a:r>
            <a:br>
              <a:rPr lang="en-GB" dirty="0" smtClean="0"/>
            </a:br>
            <a:r>
              <a:rPr lang="en-GB" dirty="0" smtClean="0"/>
              <a:t>(30 </a:t>
            </a:r>
            <a:r>
              <a:rPr lang="en-GB" i="1" dirty="0" err="1" smtClean="0"/>
              <a:t>iugera</a:t>
            </a:r>
            <a:r>
              <a:rPr lang="en-GB" dirty="0" smtClean="0"/>
              <a:t>)</a:t>
            </a:r>
          </a:p>
          <a:p>
            <a:r>
              <a:rPr lang="en-GB" dirty="0" smtClean="0"/>
              <a:t>Gaius </a:t>
            </a:r>
            <a:r>
              <a:rPr lang="en-GB" dirty="0" err="1" smtClean="0"/>
              <a:t>Sempronius</a:t>
            </a:r>
            <a:r>
              <a:rPr lang="en-GB" dirty="0" smtClean="0"/>
              <a:t> Gracchus 123-122 B.C.:</a:t>
            </a:r>
          </a:p>
          <a:p>
            <a:pPr lvl="1"/>
            <a:r>
              <a:rPr lang="en-GB" dirty="0" smtClean="0"/>
              <a:t>confirmed this legislation</a:t>
            </a:r>
          </a:p>
          <a:p>
            <a:pPr lvl="1"/>
            <a:r>
              <a:rPr lang="en-GB" dirty="0" smtClean="0"/>
              <a:t>Land commission: the </a:t>
            </a:r>
            <a:r>
              <a:rPr lang="en-GB" i="1" dirty="0" err="1" smtClean="0"/>
              <a:t>tresuiri</a:t>
            </a:r>
            <a:r>
              <a:rPr lang="en-GB" i="1" dirty="0" smtClean="0"/>
              <a:t> </a:t>
            </a:r>
            <a:r>
              <a:rPr lang="en-GB" i="1" dirty="0" err="1" smtClean="0"/>
              <a:t>agris</a:t>
            </a:r>
            <a:r>
              <a:rPr lang="en-GB" i="1" dirty="0" smtClean="0"/>
              <a:t> </a:t>
            </a:r>
            <a:r>
              <a:rPr lang="en-GB" i="1" dirty="0" err="1"/>
              <a:t>dandis</a:t>
            </a:r>
            <a:r>
              <a:rPr lang="en-GB" i="1" dirty="0"/>
              <a:t> </a:t>
            </a:r>
            <a:r>
              <a:rPr lang="en-GB" i="1" dirty="0" err="1"/>
              <a:t>assignandis</a:t>
            </a:r>
            <a:r>
              <a:rPr lang="en-GB" dirty="0"/>
              <a:t> </a:t>
            </a:r>
            <a:r>
              <a:rPr lang="en-GB" dirty="0" smtClean="0"/>
              <a:t/>
            </a:r>
            <a:br>
              <a:rPr lang="en-GB" dirty="0" smtClean="0"/>
            </a:br>
            <a:r>
              <a:rPr lang="en-GB" dirty="0" smtClean="0"/>
              <a:t>(abolished in 118 B.C.)</a:t>
            </a:r>
            <a:endParaRPr lang="en-GB" i="1" dirty="0" smtClean="0"/>
          </a:p>
          <a:p>
            <a:pPr lvl="1"/>
            <a:endParaRPr lang="en-GB" dirty="0" smtClean="0"/>
          </a:p>
          <a:p>
            <a:r>
              <a:rPr lang="en-GB" dirty="0" smtClean="0">
                <a:solidFill>
                  <a:schemeClr val="tx1">
                    <a:lumMod val="75000"/>
                  </a:schemeClr>
                </a:solidFill>
              </a:rPr>
              <a:t>This law from 111 B.C. </a:t>
            </a:r>
          </a:p>
          <a:p>
            <a:pPr lvl="1"/>
            <a:r>
              <a:rPr lang="en-GB" dirty="0">
                <a:solidFill>
                  <a:schemeClr val="tx1">
                    <a:lumMod val="75000"/>
                  </a:schemeClr>
                </a:solidFill>
              </a:rPr>
              <a:t>translated recognized the accomplished facts of the past twenty-two years, </a:t>
            </a:r>
            <a:endParaRPr lang="en-GB" dirty="0" smtClean="0">
              <a:solidFill>
                <a:schemeClr val="tx1">
                  <a:lumMod val="75000"/>
                </a:schemeClr>
              </a:solidFill>
            </a:endParaRPr>
          </a:p>
          <a:p>
            <a:pPr lvl="1"/>
            <a:r>
              <a:rPr lang="en-GB" dirty="0" smtClean="0">
                <a:solidFill>
                  <a:schemeClr val="tx1">
                    <a:lumMod val="75000"/>
                  </a:schemeClr>
                </a:solidFill>
              </a:rPr>
              <a:t>reassured </a:t>
            </a:r>
            <a:r>
              <a:rPr lang="en-GB" dirty="0">
                <a:solidFill>
                  <a:schemeClr val="tx1">
                    <a:lumMod val="75000"/>
                  </a:schemeClr>
                </a:solidFill>
              </a:rPr>
              <a:t>the Italians as regards their possession of public lands, </a:t>
            </a:r>
            <a:endParaRPr lang="en-GB" dirty="0" smtClean="0">
              <a:solidFill>
                <a:schemeClr val="tx1">
                  <a:lumMod val="75000"/>
                </a:schemeClr>
              </a:solidFill>
            </a:endParaRPr>
          </a:p>
          <a:p>
            <a:pPr lvl="1"/>
            <a:r>
              <a:rPr lang="en-GB" dirty="0" smtClean="0">
                <a:solidFill>
                  <a:schemeClr val="tx1">
                    <a:lumMod val="75000"/>
                  </a:schemeClr>
                </a:solidFill>
              </a:rPr>
              <a:t>and regularised </a:t>
            </a:r>
            <a:r>
              <a:rPr lang="en-GB" dirty="0">
                <a:solidFill>
                  <a:schemeClr val="tx1">
                    <a:lumMod val="75000"/>
                  </a:schemeClr>
                </a:solidFill>
              </a:rPr>
              <a:t>the position of those colonists who had been settled by Gaius Gracchus and of the public lands in Africa.</a:t>
            </a:r>
          </a:p>
        </p:txBody>
      </p:sp>
      <p:pic>
        <p:nvPicPr>
          <p:cNvPr id="26628" name="Picture 4" descr="http://db.edcs.eu/epigr/bilder/$IAIrpino_00005_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823" t="-7062" r="1823" b="7062"/>
          <a:stretch/>
        </p:blipFill>
        <p:spPr bwMode="auto">
          <a:xfrm>
            <a:off x="469442" y="2068387"/>
            <a:ext cx="4318582" cy="4816997"/>
          </a:xfrm>
          <a:prstGeom prst="rect">
            <a:avLst/>
          </a:prstGeom>
          <a:noFill/>
          <a:extLst>
            <a:ext uri="{909E8E84-426E-40DD-AFC4-6F175D3DCCD1}">
              <a14:hiddenFill xmlns:a14="http://schemas.microsoft.com/office/drawing/2010/main">
                <a:solidFill>
                  <a:srgbClr val="FFFFFF"/>
                </a:solidFill>
              </a14:hiddenFill>
            </a:ext>
          </a:extLst>
        </p:spPr>
      </p:pic>
      <p:pic>
        <p:nvPicPr>
          <p:cNvPr id="26626" name="Picture 2" descr="http://cil.bbaw.de/test06/bilder/datenbank/PH0000685.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11075" b="92345" l="9534" r="86229">
                        <a14:foregroundMark x1="42373" y1="17264" x2="42373" y2="17264"/>
                        <a14:foregroundMark x1="21610" y1="18404" x2="21610" y2="18404"/>
                        <a14:foregroundMark x1="23729" y1="16124" x2="23729" y2="16124"/>
                        <a14:foregroundMark x1="65890" y1="17101" x2="65890" y2="17101"/>
                        <a14:foregroundMark x1="57415" y1="14495" x2="57415" y2="14495"/>
                        <a14:foregroundMark x1="58263" y1="24430" x2="58263" y2="24430"/>
                        <a14:foregroundMark x1="57415" y1="87785" x2="57415" y2="87785"/>
                        <a14:foregroundMark x1="34534" y1="84202" x2="34534" y2="84202"/>
                        <a14:foregroundMark x1="19068" y1="80130" x2="19068" y2="80130"/>
                        <a14:foregroundMark x1="14195" y1="76221" x2="14195" y2="76221"/>
                        <a14:foregroundMark x1="81568" y1="86482" x2="81568" y2="86482"/>
                        <a14:foregroundMark x1="66949" y1="83550" x2="66949" y2="83550"/>
                        <a14:foregroundMark x1="13136" y1="19544" x2="13136" y2="19544"/>
                        <a14:foregroundMark x1="13136" y1="16775" x2="13136" y2="16775"/>
                        <a14:foregroundMark x1="19068" y1="15309" x2="19068" y2="15309"/>
                        <a14:foregroundMark x1="13347" y1="69707" x2="13347" y2="69707"/>
                        <a14:foregroundMark x1="12288" y1="65147" x2="12288" y2="65147"/>
                        <a14:foregroundMark x1="19068" y1="73127" x2="19068" y2="73127"/>
                        <a14:foregroundMark x1="19280" y1="79316" x2="19280" y2="79316"/>
                        <a14:foregroundMark x1="23517" y1="80456" x2="23517" y2="80456"/>
                        <a14:foregroundMark x1="45975" y1="84365" x2="45975" y2="84365"/>
                        <a14:foregroundMark x1="55297" y1="83225" x2="55297" y2="83225"/>
                        <a14:foregroundMark x1="59746" y1="84691" x2="59746" y2="84691"/>
                        <a14:foregroundMark x1="76271" y1="82736" x2="76271" y2="82736"/>
                        <a14:foregroundMark x1="11653" y1="85342" x2="11653" y2="85342"/>
                        <a14:foregroundMark x1="16102" y1="86156" x2="16102" y2="86156"/>
                      </a14:backgroundRemoval>
                    </a14:imgEffect>
                  </a14:imgLayer>
                </a14:imgProps>
              </a:ext>
              <a:ext uri="{28A0092B-C50C-407E-A947-70E740481C1C}">
                <a14:useLocalDpi xmlns:a14="http://schemas.microsoft.com/office/drawing/2010/main" val="0"/>
              </a:ext>
            </a:extLst>
          </a:blip>
          <a:srcRect t="7959" r="4102" b="5905"/>
          <a:stretch/>
        </p:blipFill>
        <p:spPr bwMode="auto">
          <a:xfrm>
            <a:off x="4644008" y="1088967"/>
            <a:ext cx="4311392" cy="5037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26134" y="3182491"/>
            <a:ext cx="4464496" cy="3108543"/>
          </a:xfrm>
          <a:prstGeom prst="rect">
            <a:avLst/>
          </a:prstGeom>
          <a:solidFill>
            <a:schemeClr val="accent4">
              <a:lumMod val="75000"/>
              <a:alpha val="42000"/>
            </a:schemeClr>
          </a:solidFill>
        </p:spPr>
        <p:txBody>
          <a:bodyPr wrap="square" rtlCol="0">
            <a:spAutoFit/>
          </a:bodyPr>
          <a:lstStyle/>
          <a:p>
            <a:pPr>
              <a:buNone/>
            </a:pPr>
            <a:r>
              <a:rPr lang="en-GB" sz="2800" i="1" dirty="0">
                <a:effectLst>
                  <a:outerShdw blurRad="38100" dist="38100" dir="2700000" algn="tl">
                    <a:srgbClr val="000000">
                      <a:alpha val="43137"/>
                    </a:srgbClr>
                  </a:outerShdw>
                </a:effectLst>
              </a:rPr>
              <a:t>M(</a:t>
            </a:r>
            <a:r>
              <a:rPr lang="en-GB" sz="2800" i="1" dirty="0" err="1">
                <a:effectLst>
                  <a:outerShdw blurRad="38100" dist="38100" dir="2700000" algn="tl">
                    <a:srgbClr val="000000">
                      <a:alpha val="43137"/>
                    </a:srgbClr>
                  </a:outerShdw>
                </a:effectLst>
              </a:rPr>
              <a:t>arcus</a:t>
            </a:r>
            <a:r>
              <a:rPr lang="en-GB" sz="2800" i="1" dirty="0">
                <a:effectLst>
                  <a:outerShdw blurRad="38100" dist="38100" dir="2700000" algn="tl">
                    <a:srgbClr val="000000">
                      <a:alpha val="43137"/>
                    </a:srgbClr>
                  </a:outerShdw>
                </a:effectLst>
              </a:rPr>
              <a:t>) </a:t>
            </a:r>
            <a:r>
              <a:rPr lang="en-GB" sz="2800" i="1" dirty="0" err="1">
                <a:effectLst>
                  <a:outerShdw blurRad="38100" dist="38100" dir="2700000" algn="tl">
                    <a:srgbClr val="000000">
                      <a:alpha val="43137"/>
                    </a:srgbClr>
                  </a:outerShdw>
                </a:effectLst>
              </a:rPr>
              <a:t>Folvius</a:t>
            </a:r>
            <a:r>
              <a:rPr lang="en-GB" sz="2800" i="1" dirty="0">
                <a:effectLst>
                  <a:outerShdw blurRad="38100" dist="38100" dir="2700000" algn="tl">
                    <a:srgbClr val="000000">
                      <a:alpha val="43137"/>
                    </a:srgbClr>
                  </a:outerShdw>
                </a:effectLst>
              </a:rPr>
              <a:t> M(</a:t>
            </a:r>
            <a:r>
              <a:rPr lang="en-GB" sz="2800" i="1" dirty="0" err="1">
                <a:effectLst>
                  <a:outerShdw blurRad="38100" dist="38100" dir="2700000" algn="tl">
                    <a:srgbClr val="000000">
                      <a:alpha val="43137"/>
                    </a:srgbClr>
                  </a:outerShdw>
                </a:effectLst>
              </a:rPr>
              <a:t>arci</a:t>
            </a:r>
            <a:r>
              <a:rPr lang="en-GB" sz="2800" i="1" dirty="0">
                <a:effectLst>
                  <a:outerShdw blurRad="38100" dist="38100" dir="2700000" algn="tl">
                    <a:srgbClr val="000000">
                      <a:alpha val="43137"/>
                    </a:srgbClr>
                  </a:outerShdw>
                </a:effectLst>
              </a:rPr>
              <a:t>) f(</a:t>
            </a:r>
            <a:r>
              <a:rPr lang="en-GB" sz="2800" i="1" dirty="0" err="1">
                <a:effectLst>
                  <a:outerShdw blurRad="38100" dist="38100" dir="2700000" algn="tl">
                    <a:srgbClr val="000000">
                      <a:alpha val="43137"/>
                    </a:srgbClr>
                  </a:outerShdw>
                </a:effectLst>
              </a:rPr>
              <a:t>ilius</a:t>
            </a:r>
            <a:r>
              <a:rPr lang="en-GB" sz="2800" i="1" dirty="0">
                <a:effectLst>
                  <a:outerShdw blurRad="38100" dist="38100" dir="2700000" algn="tl">
                    <a:srgbClr val="000000">
                      <a:alpha val="43137"/>
                    </a:srgbClr>
                  </a:outerShdw>
                </a:effectLst>
              </a:rPr>
              <a:t>) [</a:t>
            </a:r>
            <a:r>
              <a:rPr lang="en-GB" sz="2800" i="1" dirty="0" err="1">
                <a:effectLst>
                  <a:outerShdw blurRad="38100" dist="38100" dir="2700000" algn="tl">
                    <a:srgbClr val="000000">
                      <a:alpha val="43137"/>
                    </a:srgbClr>
                  </a:outerShdw>
                </a:effectLst>
              </a:rPr>
              <a:t>Fl</a:t>
            </a:r>
            <a:r>
              <a:rPr lang="en-GB" sz="2800" i="1" dirty="0">
                <a:effectLst>
                  <a:outerShdw blurRad="38100" dist="38100" dir="2700000" algn="tl">
                    <a:srgbClr val="000000">
                      <a:alpha val="43137"/>
                    </a:srgbClr>
                  </a:outerShdw>
                </a:effectLst>
              </a:rPr>
              <a:t>]ac(</a:t>
            </a:r>
            <a:r>
              <a:rPr lang="en-GB" sz="2800" i="1" dirty="0" err="1">
                <a:effectLst>
                  <a:outerShdw blurRad="38100" dist="38100" dir="2700000" algn="tl">
                    <a:srgbClr val="000000">
                      <a:alpha val="43137"/>
                    </a:srgbClr>
                  </a:outerShdw>
                </a:effectLst>
              </a:rPr>
              <a:t>cus</a:t>
            </a:r>
            <a:r>
              <a:rPr lang="en-GB" sz="2800" i="1" dirty="0">
                <a:effectLst>
                  <a:outerShdw blurRad="38100" dist="38100" dir="2700000" algn="tl">
                    <a:srgbClr val="000000">
                      <a:alpha val="43137"/>
                    </a:srgbClr>
                  </a:outerShdw>
                </a:effectLst>
              </a:rPr>
              <a:t>) / </a:t>
            </a:r>
            <a:r>
              <a:rPr lang="en-GB" sz="2800" b="1" i="1" dirty="0">
                <a:solidFill>
                  <a:srgbClr val="FFFF00"/>
                </a:solidFill>
                <a:effectLst>
                  <a:outerShdw blurRad="38100" dist="38100" dir="2700000" algn="tl">
                    <a:srgbClr val="000000">
                      <a:alpha val="43137"/>
                    </a:srgbClr>
                  </a:outerShdw>
                </a:effectLst>
              </a:rPr>
              <a:t>C(</a:t>
            </a:r>
            <a:r>
              <a:rPr lang="en-GB" sz="2800" b="1" i="1" dirty="0" err="1">
                <a:solidFill>
                  <a:srgbClr val="FFFF00"/>
                </a:solidFill>
                <a:effectLst>
                  <a:outerShdw blurRad="38100" dist="38100" dir="2700000" algn="tl">
                    <a:srgbClr val="000000">
                      <a:alpha val="43137"/>
                    </a:srgbClr>
                  </a:outerShdw>
                </a:effectLst>
              </a:rPr>
              <a:t>aius</a:t>
            </a:r>
            <a:r>
              <a:rPr lang="en-GB" sz="2800" b="1" i="1" dirty="0">
                <a:solidFill>
                  <a:srgbClr val="FFFF00"/>
                </a:solidFill>
                <a:effectLst>
                  <a:outerShdw blurRad="38100" dist="38100" dir="2700000" algn="tl">
                    <a:srgbClr val="000000">
                      <a:alpha val="43137"/>
                    </a:srgbClr>
                  </a:outerShdw>
                </a:effectLst>
              </a:rPr>
              <a:t>) </a:t>
            </a:r>
            <a:r>
              <a:rPr lang="en-GB" sz="2800" b="1" i="1" dirty="0" err="1">
                <a:solidFill>
                  <a:srgbClr val="FFFF00"/>
                </a:solidFill>
                <a:effectLst>
                  <a:outerShdw blurRad="38100" dist="38100" dir="2700000" algn="tl">
                    <a:srgbClr val="000000">
                      <a:alpha val="43137"/>
                    </a:srgbClr>
                  </a:outerShdw>
                </a:effectLst>
              </a:rPr>
              <a:t>Sempronius</a:t>
            </a:r>
            <a:r>
              <a:rPr lang="en-GB" sz="2800" b="1" i="1" dirty="0">
                <a:solidFill>
                  <a:srgbClr val="FFFF00"/>
                </a:solidFill>
                <a:effectLst>
                  <a:outerShdw blurRad="38100" dist="38100" dir="2700000" algn="tl">
                    <a:srgbClr val="000000">
                      <a:alpha val="43137"/>
                    </a:srgbClr>
                  </a:outerShdw>
                </a:effectLst>
              </a:rPr>
              <a:t> Ti(</a:t>
            </a:r>
            <a:r>
              <a:rPr lang="en-GB" sz="2800" b="1" i="1" dirty="0" err="1">
                <a:solidFill>
                  <a:srgbClr val="FFFF00"/>
                </a:solidFill>
                <a:effectLst>
                  <a:outerShdw blurRad="38100" dist="38100" dir="2700000" algn="tl">
                    <a:srgbClr val="000000">
                      <a:alpha val="43137"/>
                    </a:srgbClr>
                  </a:outerShdw>
                </a:effectLst>
              </a:rPr>
              <a:t>beri</a:t>
            </a:r>
            <a:r>
              <a:rPr lang="en-GB" sz="2800" b="1" i="1" dirty="0">
                <a:solidFill>
                  <a:srgbClr val="FFFF00"/>
                </a:solidFill>
                <a:effectLst>
                  <a:outerShdw blurRad="38100" dist="38100" dir="2700000" algn="tl">
                    <a:srgbClr val="000000">
                      <a:alpha val="43137"/>
                    </a:srgbClr>
                  </a:outerShdw>
                </a:effectLst>
              </a:rPr>
              <a:t>) f(</a:t>
            </a:r>
            <a:r>
              <a:rPr lang="en-GB" sz="2800" b="1" i="1" dirty="0" err="1">
                <a:solidFill>
                  <a:srgbClr val="FFFF00"/>
                </a:solidFill>
                <a:effectLst>
                  <a:outerShdw blurRad="38100" dist="38100" dir="2700000" algn="tl">
                    <a:srgbClr val="000000">
                      <a:alpha val="43137"/>
                    </a:srgbClr>
                  </a:outerShdw>
                </a:effectLst>
              </a:rPr>
              <a:t>ilius</a:t>
            </a:r>
            <a:r>
              <a:rPr lang="en-GB" sz="2800" b="1" i="1" dirty="0">
                <a:solidFill>
                  <a:srgbClr val="FFFF00"/>
                </a:solidFill>
                <a:effectLst>
                  <a:outerShdw blurRad="38100" dist="38100" dir="2700000" algn="tl">
                    <a:srgbClr val="000000">
                      <a:alpha val="43137"/>
                    </a:srgbClr>
                  </a:outerShdw>
                </a:effectLst>
              </a:rPr>
              <a:t>) </a:t>
            </a:r>
            <a:r>
              <a:rPr lang="en-GB" sz="2800" b="1" i="1" dirty="0" err="1">
                <a:solidFill>
                  <a:srgbClr val="FFFF00"/>
                </a:solidFill>
                <a:effectLst>
                  <a:outerShdw blurRad="38100" dist="38100" dir="2700000" algn="tl">
                    <a:srgbClr val="000000">
                      <a:alpha val="43137"/>
                    </a:srgbClr>
                  </a:outerShdw>
                </a:effectLst>
              </a:rPr>
              <a:t>Grac</a:t>
            </a:r>
            <a:r>
              <a:rPr lang="en-GB" sz="2800" b="1" i="1" dirty="0">
                <a:solidFill>
                  <a:srgbClr val="FFFF00"/>
                </a:solidFill>
                <a:effectLst>
                  <a:outerShdw blurRad="38100" dist="38100" dir="2700000" algn="tl">
                    <a:srgbClr val="000000">
                      <a:alpha val="43137"/>
                    </a:srgbClr>
                  </a:outerShdw>
                </a:effectLst>
              </a:rPr>
              <a:t>(</a:t>
            </a:r>
            <a:r>
              <a:rPr lang="en-GB" sz="2800" b="1" i="1" dirty="0" err="1">
                <a:solidFill>
                  <a:srgbClr val="FFFF00"/>
                </a:solidFill>
                <a:effectLst>
                  <a:outerShdw blurRad="38100" dist="38100" dir="2700000" algn="tl">
                    <a:srgbClr val="000000">
                      <a:alpha val="43137"/>
                    </a:srgbClr>
                  </a:outerShdw>
                </a:effectLst>
              </a:rPr>
              <a:t>cus</a:t>
            </a:r>
            <a:r>
              <a:rPr lang="en-GB" sz="2800" b="1" i="1" dirty="0">
                <a:solidFill>
                  <a:srgbClr val="FFFF00"/>
                </a:solidFill>
                <a:effectLst>
                  <a:outerShdw blurRad="38100" dist="38100" dir="2700000" algn="tl">
                    <a:srgbClr val="000000">
                      <a:alpha val="43137"/>
                    </a:srgbClr>
                  </a:outerShdw>
                </a:effectLst>
              </a:rPr>
              <a:t>) </a:t>
            </a:r>
            <a:r>
              <a:rPr lang="en-GB" sz="2800" i="1" dirty="0">
                <a:effectLst>
                  <a:outerShdw blurRad="38100" dist="38100" dir="2700000" algn="tl">
                    <a:srgbClr val="000000">
                      <a:alpha val="43137"/>
                    </a:srgbClr>
                  </a:outerShdw>
                </a:effectLst>
              </a:rPr>
              <a:t>/ C(</a:t>
            </a:r>
            <a:r>
              <a:rPr lang="en-GB" sz="2800" i="1" dirty="0" err="1">
                <a:effectLst>
                  <a:outerShdw blurRad="38100" dist="38100" dir="2700000" algn="tl">
                    <a:srgbClr val="000000">
                      <a:alpha val="43137"/>
                    </a:srgbClr>
                  </a:outerShdw>
                </a:effectLst>
              </a:rPr>
              <a:t>aius</a:t>
            </a:r>
            <a:r>
              <a:rPr lang="en-GB" sz="2800" i="1" dirty="0">
                <a:effectLst>
                  <a:outerShdw blurRad="38100" dist="38100" dir="2700000" algn="tl">
                    <a:srgbClr val="000000">
                      <a:alpha val="43137"/>
                    </a:srgbClr>
                  </a:outerShdw>
                </a:effectLst>
              </a:rPr>
              <a:t>) </a:t>
            </a:r>
            <a:r>
              <a:rPr lang="en-GB" sz="2800" i="1" dirty="0" err="1">
                <a:effectLst>
                  <a:outerShdw blurRad="38100" dist="38100" dir="2700000" algn="tl">
                    <a:srgbClr val="000000">
                      <a:alpha val="43137"/>
                    </a:srgbClr>
                  </a:outerShdw>
                </a:effectLst>
              </a:rPr>
              <a:t>Paperius</a:t>
            </a:r>
            <a:r>
              <a:rPr lang="en-GB" sz="2800" i="1" dirty="0">
                <a:effectLst>
                  <a:outerShdw blurRad="38100" dist="38100" dir="2700000" algn="tl">
                    <a:srgbClr val="000000">
                      <a:alpha val="43137"/>
                    </a:srgbClr>
                  </a:outerShdw>
                </a:effectLst>
              </a:rPr>
              <a:t> C(</a:t>
            </a:r>
            <a:r>
              <a:rPr lang="en-GB" sz="2800" i="1" dirty="0" err="1">
                <a:effectLst>
                  <a:outerShdw blurRad="38100" dist="38100" dir="2700000" algn="tl">
                    <a:srgbClr val="000000">
                      <a:alpha val="43137"/>
                    </a:srgbClr>
                  </a:outerShdw>
                </a:effectLst>
              </a:rPr>
              <a:t>ai</a:t>
            </a:r>
            <a:r>
              <a:rPr lang="en-GB" sz="2800" i="1" dirty="0">
                <a:effectLst>
                  <a:outerShdw blurRad="38100" dist="38100" dir="2700000" algn="tl">
                    <a:srgbClr val="000000">
                      <a:alpha val="43137"/>
                    </a:srgbClr>
                  </a:outerShdw>
                </a:effectLst>
              </a:rPr>
              <a:t>) f(</a:t>
            </a:r>
            <a:r>
              <a:rPr lang="en-GB" sz="2800" i="1" dirty="0" err="1">
                <a:effectLst>
                  <a:outerShdw blurRad="38100" dist="38100" dir="2700000" algn="tl">
                    <a:srgbClr val="000000">
                      <a:alpha val="43137"/>
                    </a:srgbClr>
                  </a:outerShdw>
                </a:effectLst>
              </a:rPr>
              <a:t>ilius</a:t>
            </a:r>
            <a:r>
              <a:rPr lang="en-GB" sz="2800" i="1" dirty="0">
                <a:effectLst>
                  <a:outerShdw blurRad="38100" dist="38100" dir="2700000" algn="tl">
                    <a:srgbClr val="000000">
                      <a:alpha val="43137"/>
                    </a:srgbClr>
                  </a:outerShdw>
                </a:effectLst>
              </a:rPr>
              <a:t>) Carb(o) / </a:t>
            </a:r>
            <a:r>
              <a:rPr lang="en-GB" sz="2800" i="1" dirty="0" err="1">
                <a:effectLst>
                  <a:outerShdw blurRad="38100" dist="38100" dir="2700000" algn="tl">
                    <a:srgbClr val="000000">
                      <a:alpha val="43137"/>
                    </a:srgbClr>
                  </a:outerShdw>
                </a:effectLst>
              </a:rPr>
              <a:t>IIIvir</a:t>
            </a:r>
            <a:r>
              <a:rPr lang="en-GB" sz="2800" i="1" dirty="0">
                <a:effectLst>
                  <a:outerShdw blurRad="38100" dist="38100" dir="2700000" algn="tl">
                    <a:srgbClr val="000000">
                      <a:alpha val="43137"/>
                    </a:srgbClr>
                  </a:outerShdw>
                </a:effectLst>
              </a:rPr>
              <a:t>{e}(</a:t>
            </a:r>
            <a:r>
              <a:rPr lang="en-GB" sz="2800" i="1" dirty="0" err="1">
                <a:effectLst>
                  <a:outerShdw blurRad="38100" dist="38100" dir="2700000" algn="tl">
                    <a:srgbClr val="000000">
                      <a:alpha val="43137"/>
                    </a:srgbClr>
                  </a:outerShdw>
                </a:effectLst>
              </a:rPr>
              <a:t>i</a:t>
            </a:r>
            <a:r>
              <a:rPr lang="en-GB" sz="2800" i="1" dirty="0">
                <a:effectLst>
                  <a:outerShdw blurRad="38100" dist="38100" dir="2700000" algn="tl">
                    <a:srgbClr val="000000">
                      <a:alpha val="43137"/>
                    </a:srgbClr>
                  </a:outerShdw>
                </a:effectLst>
              </a:rPr>
              <a:t>) a(</a:t>
            </a:r>
            <a:r>
              <a:rPr lang="en-GB" sz="2800" i="1" dirty="0" err="1">
                <a:effectLst>
                  <a:outerShdw blurRad="38100" dist="38100" dir="2700000" algn="tl">
                    <a:srgbClr val="000000">
                      <a:alpha val="43137"/>
                    </a:srgbClr>
                  </a:outerShdw>
                </a:effectLst>
              </a:rPr>
              <a:t>gris</a:t>
            </a:r>
            <a:r>
              <a:rPr lang="en-GB" sz="2800" i="1" dirty="0">
                <a:effectLst>
                  <a:outerShdw blurRad="38100" dist="38100" dir="2700000" algn="tl">
                    <a:srgbClr val="000000">
                      <a:alpha val="43137"/>
                    </a:srgbClr>
                  </a:outerShdw>
                </a:effectLst>
              </a:rPr>
              <a:t>) </a:t>
            </a:r>
            <a:r>
              <a:rPr lang="en-GB" sz="2800" i="1" dirty="0" err="1">
                <a:effectLst>
                  <a:outerShdw blurRad="38100" dist="38100" dir="2700000" algn="tl">
                    <a:srgbClr val="000000">
                      <a:alpha val="43137"/>
                    </a:srgbClr>
                  </a:outerShdw>
                </a:effectLst>
              </a:rPr>
              <a:t>i</a:t>
            </a:r>
            <a:r>
              <a:rPr lang="en-GB" sz="2800" i="1" dirty="0">
                <a:effectLst>
                  <a:outerShdw blurRad="38100" dist="38100" dir="2700000" algn="tl">
                    <a:srgbClr val="000000">
                      <a:alpha val="43137"/>
                    </a:srgbClr>
                  </a:outerShdw>
                </a:effectLst>
              </a:rPr>
              <a:t>(</a:t>
            </a:r>
            <a:r>
              <a:rPr lang="en-GB" sz="2800" i="1" dirty="0" err="1">
                <a:effectLst>
                  <a:outerShdw blurRad="38100" dist="38100" dir="2700000" algn="tl">
                    <a:srgbClr val="000000">
                      <a:alpha val="43137"/>
                    </a:srgbClr>
                  </a:outerShdw>
                </a:effectLst>
              </a:rPr>
              <a:t>udicandis</a:t>
            </a:r>
            <a:r>
              <a:rPr lang="en-GB" sz="2800" i="1" dirty="0">
                <a:effectLst>
                  <a:outerShdw blurRad="38100" dist="38100" dir="2700000" algn="tl">
                    <a:srgbClr val="000000">
                      <a:alpha val="43137"/>
                    </a:srgbClr>
                  </a:outerShdw>
                </a:effectLst>
              </a:rPr>
              <a:t>) a(</a:t>
            </a:r>
            <a:r>
              <a:rPr lang="en-GB" sz="2800" i="1" dirty="0" err="1">
                <a:effectLst>
                  <a:outerShdw blurRad="38100" dist="38100" dir="2700000" algn="tl">
                    <a:srgbClr val="000000">
                      <a:alpha val="43137"/>
                    </a:srgbClr>
                  </a:outerShdw>
                </a:effectLst>
              </a:rPr>
              <a:t>dsignandis</a:t>
            </a:r>
            <a:r>
              <a:rPr lang="en-GB" sz="2800" i="1" dirty="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2026662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6628"/>
                                        </p:tgtEl>
                                        <p:attrNameLst>
                                          <p:attrName>style.visibility</p:attrName>
                                        </p:attrNameLst>
                                      </p:cBhvr>
                                      <p:to>
                                        <p:strVal val="visible"/>
                                      </p:to>
                                    </p:set>
                                    <p:animEffect transition="in" filter="fade">
                                      <p:cBhvr>
                                        <p:cTn id="7" dur="1000"/>
                                        <p:tgtEl>
                                          <p:spTgt spid="26628"/>
                                        </p:tgtEl>
                                      </p:cBhvr>
                                    </p:animEffect>
                                    <p:anim calcmode="lin" valueType="num">
                                      <p:cBhvr>
                                        <p:cTn id="8" dur="1000" fill="hold"/>
                                        <p:tgtEl>
                                          <p:spTgt spid="26628"/>
                                        </p:tgtEl>
                                        <p:attrNameLst>
                                          <p:attrName>ppt_x</p:attrName>
                                        </p:attrNameLst>
                                      </p:cBhvr>
                                      <p:tavLst>
                                        <p:tav tm="0">
                                          <p:val>
                                            <p:strVal val="#ppt_x"/>
                                          </p:val>
                                        </p:tav>
                                        <p:tav tm="100000">
                                          <p:val>
                                            <p:strVal val="#ppt_x"/>
                                          </p:val>
                                        </p:tav>
                                      </p:tavLst>
                                    </p:anim>
                                    <p:anim calcmode="lin" valueType="num">
                                      <p:cBhvr>
                                        <p:cTn id="9" dur="1000" fill="hold"/>
                                        <p:tgtEl>
                                          <p:spTgt spid="26628"/>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6626"/>
                                        </p:tgtEl>
                                        <p:attrNameLst>
                                          <p:attrName>style.visibility</p:attrName>
                                        </p:attrNameLst>
                                      </p:cBhvr>
                                      <p:to>
                                        <p:strVal val="visible"/>
                                      </p:to>
                                    </p:set>
                                    <p:animEffect transition="in" filter="fade">
                                      <p:cBhvr>
                                        <p:cTn id="12" dur="1000"/>
                                        <p:tgtEl>
                                          <p:spTgt spid="26626"/>
                                        </p:tgtEl>
                                      </p:cBhvr>
                                    </p:animEffect>
                                    <p:anim calcmode="lin" valueType="num">
                                      <p:cBhvr>
                                        <p:cTn id="13" dur="1000" fill="hold"/>
                                        <p:tgtEl>
                                          <p:spTgt spid="26626"/>
                                        </p:tgtEl>
                                        <p:attrNameLst>
                                          <p:attrName>ppt_x</p:attrName>
                                        </p:attrNameLst>
                                      </p:cBhvr>
                                      <p:tavLst>
                                        <p:tav tm="0">
                                          <p:val>
                                            <p:strVal val="#ppt_x"/>
                                          </p:val>
                                        </p:tav>
                                        <p:tav tm="100000">
                                          <p:val>
                                            <p:strVal val="#ppt_x"/>
                                          </p:val>
                                        </p:tav>
                                      </p:tavLst>
                                    </p:anim>
                                    <p:anim calcmode="lin" valueType="num">
                                      <p:cBhvr>
                                        <p:cTn id="14" dur="1000" fill="hold"/>
                                        <p:tgtEl>
                                          <p:spTgt spid="266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Eugene Guillaume - the Gracchi.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9735" r="5664"/>
          <a:stretch/>
        </p:blipFill>
        <p:spPr bwMode="auto">
          <a:xfrm>
            <a:off x="0" y="16238"/>
            <a:ext cx="9143999" cy="684176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457200" y="274638"/>
            <a:ext cx="7467600" cy="1143000"/>
          </a:xfrm>
        </p:spPr>
        <p:txBody>
          <a:bodyPr/>
          <a:lstStyle/>
          <a:p>
            <a:r>
              <a:rPr lang="en-GB" dirty="0" err="1"/>
              <a:t>Lex</a:t>
            </a:r>
            <a:r>
              <a:rPr lang="en-GB" dirty="0"/>
              <a:t> </a:t>
            </a:r>
            <a:r>
              <a:rPr lang="en-GB" dirty="0" err="1" smtClean="0"/>
              <a:t>agraria</a:t>
            </a:r>
            <a:r>
              <a:rPr lang="en-GB" dirty="0" smtClean="0"/>
              <a:t>, 111 B.C.</a:t>
            </a:r>
            <a:endParaRPr lang="en-GB" dirty="0"/>
          </a:p>
        </p:txBody>
      </p:sp>
      <p:sp>
        <p:nvSpPr>
          <p:cNvPr id="6" name="Content Placeholder 2"/>
          <p:cNvSpPr>
            <a:spLocks noGrp="1"/>
          </p:cNvSpPr>
          <p:nvPr>
            <p:ph idx="1"/>
          </p:nvPr>
        </p:nvSpPr>
        <p:spPr>
          <a:xfrm>
            <a:off x="0" y="1600200"/>
            <a:ext cx="9144000" cy="5257800"/>
          </a:xfrm>
        </p:spPr>
        <p:txBody>
          <a:bodyPr>
            <a:normAutofit fontScale="85000" lnSpcReduction="20000"/>
          </a:bodyPr>
          <a:lstStyle/>
          <a:p>
            <a:r>
              <a:rPr lang="en-GB" dirty="0" smtClean="0"/>
              <a:t>Tiberius </a:t>
            </a:r>
            <a:r>
              <a:rPr lang="en-GB" dirty="0" err="1" smtClean="0"/>
              <a:t>Sempronius</a:t>
            </a:r>
            <a:r>
              <a:rPr lang="en-GB" dirty="0" smtClean="0"/>
              <a:t> Gracchus 133 B.C.:</a:t>
            </a:r>
          </a:p>
          <a:p>
            <a:pPr lvl="1"/>
            <a:r>
              <a:rPr lang="en-GB" dirty="0" smtClean="0"/>
              <a:t>limiting </a:t>
            </a:r>
            <a:r>
              <a:rPr lang="en-GB" dirty="0"/>
              <a:t>the amount of public land rented by one person to 500 </a:t>
            </a:r>
            <a:r>
              <a:rPr lang="en-GB" i="1" dirty="0" err="1" smtClean="0"/>
              <a:t>iugera</a:t>
            </a:r>
            <a:r>
              <a:rPr lang="en-GB" dirty="0" smtClean="0"/>
              <a:t> (</a:t>
            </a:r>
            <a:r>
              <a:rPr lang="en-GB" i="1" dirty="0" smtClean="0"/>
              <a:t>c</a:t>
            </a:r>
            <a:r>
              <a:rPr lang="en-GB" dirty="0" smtClean="0"/>
              <a:t>. </a:t>
            </a:r>
            <a:r>
              <a:rPr lang="en-GB" dirty="0"/>
              <a:t>330 </a:t>
            </a:r>
            <a:r>
              <a:rPr lang="en-GB" dirty="0" smtClean="0"/>
              <a:t>acres) (as already in </a:t>
            </a:r>
            <a:r>
              <a:rPr lang="en-GB" dirty="0" err="1" smtClean="0"/>
              <a:t>lex</a:t>
            </a:r>
            <a:r>
              <a:rPr lang="en-GB" dirty="0" smtClean="0"/>
              <a:t> </a:t>
            </a:r>
            <a:r>
              <a:rPr lang="en-GB" dirty="0" err="1" smtClean="0"/>
              <a:t>Licinia</a:t>
            </a:r>
            <a:r>
              <a:rPr lang="en-GB" dirty="0" smtClean="0"/>
              <a:t> Sextia, 367 B.C.)</a:t>
            </a:r>
          </a:p>
          <a:p>
            <a:pPr lvl="1"/>
            <a:r>
              <a:rPr lang="en-GB" dirty="0" smtClean="0"/>
              <a:t>re-distribution of remaining public land to the poor </a:t>
            </a:r>
            <a:br>
              <a:rPr lang="en-GB" dirty="0" smtClean="0"/>
            </a:br>
            <a:r>
              <a:rPr lang="en-GB" dirty="0" smtClean="0"/>
              <a:t>(30 </a:t>
            </a:r>
            <a:r>
              <a:rPr lang="en-GB" i="1" dirty="0" err="1" smtClean="0"/>
              <a:t>iugera</a:t>
            </a:r>
            <a:r>
              <a:rPr lang="en-GB" dirty="0" smtClean="0"/>
              <a:t>)</a:t>
            </a:r>
          </a:p>
          <a:p>
            <a:r>
              <a:rPr lang="en-GB" dirty="0" smtClean="0"/>
              <a:t>Gaius </a:t>
            </a:r>
            <a:r>
              <a:rPr lang="en-GB" dirty="0" err="1" smtClean="0"/>
              <a:t>Sempronius</a:t>
            </a:r>
            <a:r>
              <a:rPr lang="en-GB" dirty="0" smtClean="0"/>
              <a:t> Gracchus 123-122 B.C.:</a:t>
            </a:r>
          </a:p>
          <a:p>
            <a:pPr lvl="1"/>
            <a:r>
              <a:rPr lang="en-GB" dirty="0" smtClean="0"/>
              <a:t>confirmed this legislation</a:t>
            </a:r>
          </a:p>
          <a:p>
            <a:pPr lvl="1"/>
            <a:r>
              <a:rPr lang="en-GB" dirty="0" smtClean="0"/>
              <a:t>Land commission: the </a:t>
            </a:r>
            <a:r>
              <a:rPr lang="en-GB" i="1" dirty="0" err="1" smtClean="0"/>
              <a:t>tresuiri</a:t>
            </a:r>
            <a:r>
              <a:rPr lang="en-GB" i="1" dirty="0" smtClean="0"/>
              <a:t> </a:t>
            </a:r>
            <a:r>
              <a:rPr lang="en-GB" i="1" dirty="0" err="1" smtClean="0"/>
              <a:t>agris</a:t>
            </a:r>
            <a:r>
              <a:rPr lang="en-GB" i="1" dirty="0" smtClean="0"/>
              <a:t> </a:t>
            </a:r>
            <a:r>
              <a:rPr lang="en-GB" i="1" dirty="0" err="1"/>
              <a:t>dandis</a:t>
            </a:r>
            <a:r>
              <a:rPr lang="en-GB" i="1" dirty="0"/>
              <a:t> </a:t>
            </a:r>
            <a:r>
              <a:rPr lang="en-GB" i="1" dirty="0" err="1"/>
              <a:t>assignandis</a:t>
            </a:r>
            <a:r>
              <a:rPr lang="en-GB" dirty="0"/>
              <a:t> </a:t>
            </a:r>
            <a:r>
              <a:rPr lang="en-GB" dirty="0" smtClean="0"/>
              <a:t/>
            </a:r>
            <a:br>
              <a:rPr lang="en-GB" dirty="0" smtClean="0"/>
            </a:br>
            <a:r>
              <a:rPr lang="en-GB" dirty="0" smtClean="0"/>
              <a:t>(abolished in 118 B.C.)</a:t>
            </a:r>
            <a:endParaRPr lang="en-GB" i="1" dirty="0" smtClean="0"/>
          </a:p>
          <a:p>
            <a:pPr lvl="1"/>
            <a:endParaRPr lang="en-GB" dirty="0" smtClean="0"/>
          </a:p>
          <a:p>
            <a:r>
              <a:rPr lang="en-GB" dirty="0" smtClean="0"/>
              <a:t>This law from 111 B.C. </a:t>
            </a:r>
          </a:p>
          <a:p>
            <a:pPr lvl="1"/>
            <a:r>
              <a:rPr lang="en-GB" dirty="0"/>
              <a:t>translated recognized the accomplished facts of the past twenty-two years, </a:t>
            </a:r>
            <a:endParaRPr lang="en-GB" dirty="0" smtClean="0"/>
          </a:p>
          <a:p>
            <a:pPr lvl="1"/>
            <a:r>
              <a:rPr lang="en-GB" dirty="0" smtClean="0"/>
              <a:t>reassured </a:t>
            </a:r>
            <a:r>
              <a:rPr lang="en-GB" dirty="0"/>
              <a:t>the Italians as regards their possession of public lands, </a:t>
            </a:r>
            <a:endParaRPr lang="en-GB" dirty="0" smtClean="0"/>
          </a:p>
          <a:p>
            <a:pPr lvl="1"/>
            <a:r>
              <a:rPr lang="en-GB" dirty="0" smtClean="0"/>
              <a:t>and regularised </a:t>
            </a:r>
            <a:r>
              <a:rPr lang="en-GB" dirty="0"/>
              <a:t>the position of those colonists who had been settled by Gaius Gracchus and of the public lands in Africa.</a:t>
            </a:r>
          </a:p>
        </p:txBody>
      </p:sp>
    </p:spTree>
    <p:extLst>
      <p:ext uri="{BB962C8B-B14F-4D97-AF65-F5344CB8AC3E}">
        <p14:creationId xmlns:p14="http://schemas.microsoft.com/office/powerpoint/2010/main" val="9744143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1000"/>
                                        <p:tgtEl>
                                          <p:spTgt spid="6">
                                            <p:txEl>
                                              <p:pRg st="4" end="4"/>
                                            </p:txEl>
                                          </p:spTgt>
                                        </p:tgtEl>
                                      </p:cBhvr>
                                    </p:animEffect>
                                    <p:anim calcmode="lin" valueType="num">
                                      <p:cBhvr>
                                        <p:cTn id="3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1000"/>
                                        <p:tgtEl>
                                          <p:spTgt spid="6">
                                            <p:txEl>
                                              <p:pRg st="5" end="5"/>
                                            </p:txEl>
                                          </p:spTgt>
                                        </p:tgtEl>
                                      </p:cBhvr>
                                    </p:animEffect>
                                    <p:anim calcmode="lin" valueType="num">
                                      <p:cBhvr>
                                        <p:cTn id="3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6">
                                            <p:txEl>
                                              <p:pRg st="7" end="7"/>
                                            </p:txEl>
                                          </p:spTgt>
                                        </p:tgtEl>
                                        <p:attrNameLst>
                                          <p:attrName>style.visibility</p:attrName>
                                        </p:attrNameLst>
                                      </p:cBhvr>
                                      <p:to>
                                        <p:strVal val="visible"/>
                                      </p:to>
                                    </p:set>
                                    <p:animEffect transition="in" filter="fade">
                                      <p:cBhvr>
                                        <p:cTn id="41" dur="1000"/>
                                        <p:tgtEl>
                                          <p:spTgt spid="6">
                                            <p:txEl>
                                              <p:pRg st="7" end="7"/>
                                            </p:txEl>
                                          </p:spTgt>
                                        </p:tgtEl>
                                      </p:cBhvr>
                                    </p:animEffect>
                                    <p:anim calcmode="lin" valueType="num">
                                      <p:cBhvr>
                                        <p:cTn id="42"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7" end="7"/>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6">
                                            <p:txEl>
                                              <p:pRg st="8" end="8"/>
                                            </p:txEl>
                                          </p:spTgt>
                                        </p:tgtEl>
                                        <p:attrNameLst>
                                          <p:attrName>style.visibility</p:attrName>
                                        </p:attrNameLst>
                                      </p:cBhvr>
                                      <p:to>
                                        <p:strVal val="visible"/>
                                      </p:to>
                                    </p:set>
                                    <p:animEffect transition="in" filter="fade">
                                      <p:cBhvr>
                                        <p:cTn id="46" dur="1000"/>
                                        <p:tgtEl>
                                          <p:spTgt spid="6">
                                            <p:txEl>
                                              <p:pRg st="8" end="8"/>
                                            </p:txEl>
                                          </p:spTgt>
                                        </p:tgtEl>
                                      </p:cBhvr>
                                    </p:animEffect>
                                    <p:anim calcmode="lin" valueType="num">
                                      <p:cBhvr>
                                        <p:cTn id="47"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48" dur="1000" fill="hold"/>
                                        <p:tgtEl>
                                          <p:spTgt spid="6">
                                            <p:txEl>
                                              <p:pRg st="8" end="8"/>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6">
                                            <p:txEl>
                                              <p:pRg st="9" end="9"/>
                                            </p:txEl>
                                          </p:spTgt>
                                        </p:tgtEl>
                                        <p:attrNameLst>
                                          <p:attrName>style.visibility</p:attrName>
                                        </p:attrNameLst>
                                      </p:cBhvr>
                                      <p:to>
                                        <p:strVal val="visible"/>
                                      </p:to>
                                    </p:set>
                                    <p:animEffect transition="in" filter="fade">
                                      <p:cBhvr>
                                        <p:cTn id="51" dur="1000"/>
                                        <p:tgtEl>
                                          <p:spTgt spid="6">
                                            <p:txEl>
                                              <p:pRg st="9" end="9"/>
                                            </p:txEl>
                                          </p:spTgt>
                                        </p:tgtEl>
                                      </p:cBhvr>
                                    </p:animEffect>
                                    <p:anim calcmode="lin" valueType="num">
                                      <p:cBhvr>
                                        <p:cTn id="52"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53" dur="1000" fill="hold"/>
                                        <p:tgtEl>
                                          <p:spTgt spid="6">
                                            <p:txEl>
                                              <p:pRg st="9" end="9"/>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6">
                                            <p:txEl>
                                              <p:pRg st="10" end="10"/>
                                            </p:txEl>
                                          </p:spTgt>
                                        </p:tgtEl>
                                        <p:attrNameLst>
                                          <p:attrName>style.visibility</p:attrName>
                                        </p:attrNameLst>
                                      </p:cBhvr>
                                      <p:to>
                                        <p:strVal val="visible"/>
                                      </p:to>
                                    </p:set>
                                    <p:animEffect transition="in" filter="fade">
                                      <p:cBhvr>
                                        <p:cTn id="56" dur="1000"/>
                                        <p:tgtEl>
                                          <p:spTgt spid="6">
                                            <p:txEl>
                                              <p:pRg st="10" end="10"/>
                                            </p:txEl>
                                          </p:spTgt>
                                        </p:tgtEl>
                                      </p:cBhvr>
                                    </p:animEffect>
                                    <p:anim calcmode="lin" valueType="num">
                                      <p:cBhvr>
                                        <p:cTn id="57"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Eugene Guillaume - the Gracchi.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9735" r="5664"/>
          <a:stretch/>
        </p:blipFill>
        <p:spPr bwMode="auto">
          <a:xfrm>
            <a:off x="0" y="16238"/>
            <a:ext cx="9143999" cy="684176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457200" y="274638"/>
            <a:ext cx="7467600" cy="1143000"/>
          </a:xfrm>
        </p:spPr>
        <p:txBody>
          <a:bodyPr/>
          <a:lstStyle/>
          <a:p>
            <a:r>
              <a:rPr lang="en-GB" dirty="0" err="1"/>
              <a:t>Lex</a:t>
            </a:r>
            <a:r>
              <a:rPr lang="en-GB" dirty="0"/>
              <a:t> </a:t>
            </a:r>
            <a:r>
              <a:rPr lang="en-GB" dirty="0" err="1" smtClean="0"/>
              <a:t>agraria</a:t>
            </a:r>
            <a:r>
              <a:rPr lang="en-GB" dirty="0" smtClean="0"/>
              <a:t>, 111 B.C.</a:t>
            </a:r>
            <a:endParaRPr lang="en-GB" dirty="0"/>
          </a:p>
        </p:txBody>
      </p:sp>
      <p:sp>
        <p:nvSpPr>
          <p:cNvPr id="6" name="Content Placeholder 2"/>
          <p:cNvSpPr>
            <a:spLocks noGrp="1"/>
          </p:cNvSpPr>
          <p:nvPr>
            <p:ph idx="1"/>
          </p:nvPr>
        </p:nvSpPr>
        <p:spPr>
          <a:xfrm>
            <a:off x="0" y="1600200"/>
            <a:ext cx="3419872" cy="5257800"/>
          </a:xfrm>
        </p:spPr>
        <p:txBody>
          <a:bodyPr>
            <a:normAutofit/>
          </a:bodyPr>
          <a:lstStyle/>
          <a:p>
            <a:r>
              <a:rPr lang="en-GB" dirty="0" smtClean="0"/>
              <a:t>Three sections</a:t>
            </a:r>
          </a:p>
          <a:p>
            <a:pPr lvl="1"/>
            <a:r>
              <a:rPr lang="en-GB" dirty="0" smtClean="0"/>
              <a:t>I. Italy</a:t>
            </a:r>
          </a:p>
          <a:p>
            <a:pPr lvl="1"/>
            <a:r>
              <a:rPr lang="en-GB" dirty="0" smtClean="0"/>
              <a:t>II. Africa</a:t>
            </a:r>
          </a:p>
          <a:p>
            <a:pPr lvl="1"/>
            <a:r>
              <a:rPr lang="en-GB" dirty="0" smtClean="0"/>
              <a:t>III. Greece</a:t>
            </a:r>
          </a:p>
        </p:txBody>
      </p:sp>
      <p:sp>
        <p:nvSpPr>
          <p:cNvPr id="7" name="Content Placeholder 2"/>
          <p:cNvSpPr txBox="1">
            <a:spLocks/>
          </p:cNvSpPr>
          <p:nvPr/>
        </p:nvSpPr>
        <p:spPr>
          <a:xfrm>
            <a:off x="3347865" y="1587624"/>
            <a:ext cx="5796134" cy="5257800"/>
          </a:xfrm>
          <a:prstGeom prst="rect">
            <a:avLst/>
          </a:prstGeom>
        </p:spPr>
        <p:txBody>
          <a:bodyPr vert="horz">
            <a:normAutofit fontScale="85000" lnSpcReduction="10000"/>
          </a:bodyPr>
          <a:lst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a:lstStyle>
          <a:p>
            <a:pPr fontAlgn="auto">
              <a:spcAft>
                <a:spcPts val="0"/>
              </a:spcAft>
            </a:pPr>
            <a:r>
              <a:rPr lang="en-GB" dirty="0" smtClean="0">
                <a:solidFill>
                  <a:srgbClr val="FFFF00"/>
                </a:solidFill>
                <a:effectLst>
                  <a:outerShdw blurRad="38100" dist="38100" dir="2700000" algn="tl">
                    <a:srgbClr val="000000">
                      <a:alpha val="43137"/>
                    </a:srgbClr>
                  </a:outerShdw>
                </a:effectLst>
              </a:rPr>
              <a:t>I.1 ager </a:t>
            </a:r>
            <a:r>
              <a:rPr lang="en-GB" dirty="0" err="1" smtClean="0">
                <a:solidFill>
                  <a:srgbClr val="FFFF00"/>
                </a:solidFill>
                <a:effectLst>
                  <a:outerShdw blurRad="38100" dist="38100" dir="2700000" algn="tl">
                    <a:srgbClr val="000000">
                      <a:alpha val="43137"/>
                    </a:srgbClr>
                  </a:outerShdw>
                </a:effectLst>
              </a:rPr>
              <a:t>publicus</a:t>
            </a:r>
            <a:r>
              <a:rPr lang="en-GB" dirty="0" smtClean="0">
                <a:solidFill>
                  <a:srgbClr val="FFFF00"/>
                </a:solidFill>
                <a:effectLst>
                  <a:outerShdw blurRad="38100" dist="38100" dir="2700000" algn="tl">
                    <a:srgbClr val="000000">
                      <a:alpha val="43137"/>
                    </a:srgbClr>
                  </a:outerShdw>
                </a:effectLst>
              </a:rPr>
              <a:t> </a:t>
            </a:r>
            <a:r>
              <a:rPr lang="en-GB" dirty="0" err="1" smtClean="0">
                <a:solidFill>
                  <a:srgbClr val="FFFF00"/>
                </a:solidFill>
                <a:effectLst>
                  <a:outerShdw blurRad="38100" dist="38100" dir="2700000" algn="tl">
                    <a:srgbClr val="000000">
                      <a:alpha val="43137"/>
                    </a:srgbClr>
                  </a:outerShdw>
                </a:effectLst>
              </a:rPr>
              <a:t>populi</a:t>
            </a:r>
            <a:r>
              <a:rPr lang="en-GB" dirty="0" smtClean="0">
                <a:solidFill>
                  <a:srgbClr val="FFFF00"/>
                </a:solidFill>
                <a:effectLst>
                  <a:outerShdw blurRad="38100" dist="38100" dir="2700000" algn="tl">
                    <a:srgbClr val="000000">
                      <a:alpha val="43137"/>
                    </a:srgbClr>
                  </a:outerShdw>
                </a:effectLst>
              </a:rPr>
              <a:t> Romani existing in Italy in 133 B.C., but not public land excluded from division by C. Gracchus</a:t>
            </a:r>
          </a:p>
          <a:p>
            <a:pPr lvl="1" fontAlgn="auto">
              <a:spcAft>
                <a:spcPts val="0"/>
              </a:spcAft>
            </a:pPr>
            <a:r>
              <a:rPr lang="en-GB" dirty="0" smtClean="0">
                <a:solidFill>
                  <a:srgbClr val="FFFF00"/>
                </a:solidFill>
                <a:effectLst>
                  <a:outerShdw blurRad="38100" dist="38100" dir="2700000" algn="tl">
                    <a:srgbClr val="000000">
                      <a:alpha val="43137"/>
                    </a:srgbClr>
                  </a:outerShdw>
                </a:effectLst>
              </a:rPr>
              <a:t>a) land assigned, registered,… by a </a:t>
            </a:r>
            <a:r>
              <a:rPr lang="en-GB" dirty="0" err="1" smtClean="0">
                <a:solidFill>
                  <a:srgbClr val="FFFF00"/>
                </a:solidFill>
                <a:effectLst>
                  <a:outerShdw blurRad="38100" dist="38100" dir="2700000" algn="tl">
                    <a:srgbClr val="000000">
                      <a:alpha val="43137"/>
                    </a:srgbClr>
                  </a:outerShdw>
                </a:effectLst>
              </a:rPr>
              <a:t>tresvir</a:t>
            </a:r>
            <a:endParaRPr lang="en-GB" dirty="0" smtClean="0">
              <a:solidFill>
                <a:srgbClr val="FFFF00"/>
              </a:solidFill>
              <a:effectLst>
                <a:outerShdw blurRad="38100" dist="38100" dir="2700000" algn="tl">
                  <a:srgbClr val="000000">
                    <a:alpha val="43137"/>
                  </a:srgbClr>
                </a:outerShdw>
              </a:effectLst>
            </a:endParaRPr>
          </a:p>
          <a:p>
            <a:pPr lvl="1" fontAlgn="auto">
              <a:spcAft>
                <a:spcPts val="0"/>
              </a:spcAft>
            </a:pPr>
            <a:r>
              <a:rPr lang="en-GB" dirty="0" smtClean="0">
                <a:solidFill>
                  <a:srgbClr val="FFFF00"/>
                </a:solidFill>
                <a:effectLst>
                  <a:outerShdw blurRad="38100" dist="38100" dir="2700000" algn="tl">
                    <a:srgbClr val="000000">
                      <a:alpha val="43137"/>
                    </a:srgbClr>
                  </a:outerShdw>
                </a:effectLst>
              </a:rPr>
              <a:t>b) public land, up to 30 </a:t>
            </a:r>
            <a:r>
              <a:rPr lang="en-GB" dirty="0" err="1" smtClean="0">
                <a:solidFill>
                  <a:srgbClr val="FFFF00"/>
                </a:solidFill>
                <a:effectLst>
                  <a:outerShdw blurRad="38100" dist="38100" dir="2700000" algn="tl">
                    <a:srgbClr val="000000">
                      <a:alpha val="43137"/>
                    </a:srgbClr>
                  </a:outerShdw>
                </a:effectLst>
              </a:rPr>
              <a:t>iugera</a:t>
            </a:r>
            <a:r>
              <a:rPr lang="en-GB" dirty="0" smtClean="0">
                <a:solidFill>
                  <a:srgbClr val="FFFF00"/>
                </a:solidFill>
                <a:effectLst>
                  <a:outerShdw blurRad="38100" dist="38100" dir="2700000" algn="tl">
                    <a:srgbClr val="000000">
                      <a:alpha val="43137"/>
                    </a:srgbClr>
                  </a:outerShdw>
                </a:effectLst>
              </a:rPr>
              <a:t>, is to be private</a:t>
            </a:r>
          </a:p>
          <a:p>
            <a:pPr lvl="1" fontAlgn="auto">
              <a:spcAft>
                <a:spcPts val="0"/>
              </a:spcAft>
            </a:pPr>
            <a:r>
              <a:rPr lang="en-GB" dirty="0" smtClean="0">
                <a:solidFill>
                  <a:srgbClr val="FFFF00"/>
                </a:solidFill>
                <a:effectLst>
                  <a:outerShdw blurRad="38100" dist="38100" dir="2700000" algn="tl">
                    <a:srgbClr val="000000">
                      <a:alpha val="43137"/>
                    </a:srgbClr>
                  </a:outerShdw>
                </a:effectLst>
              </a:rPr>
              <a:t>c) pasture is to be free on public land</a:t>
            </a:r>
          </a:p>
          <a:p>
            <a:pPr lvl="1" fontAlgn="auto">
              <a:spcAft>
                <a:spcPts val="0"/>
              </a:spcAft>
            </a:pPr>
            <a:r>
              <a:rPr lang="en-GB" dirty="0" smtClean="0">
                <a:solidFill>
                  <a:srgbClr val="FFFF00"/>
                </a:solidFill>
                <a:effectLst>
                  <a:outerShdw blurRad="38100" dist="38100" dir="2700000" algn="tl">
                    <a:srgbClr val="000000">
                      <a:alpha val="43137"/>
                    </a:srgbClr>
                  </a:outerShdw>
                </a:effectLst>
              </a:rPr>
              <a:t>d) movement on </a:t>
            </a:r>
            <a:r>
              <a:rPr lang="en-GB" dirty="0" err="1" smtClean="0">
                <a:solidFill>
                  <a:srgbClr val="FFFF00"/>
                </a:solidFill>
                <a:effectLst>
                  <a:outerShdw blurRad="38100" dist="38100" dir="2700000" algn="tl">
                    <a:srgbClr val="000000">
                      <a:alpha val="43137"/>
                    </a:srgbClr>
                  </a:outerShdw>
                </a:effectLst>
              </a:rPr>
              <a:t>viae</a:t>
            </a:r>
            <a:r>
              <a:rPr lang="en-GB" dirty="0" smtClean="0">
                <a:solidFill>
                  <a:srgbClr val="FFFF00"/>
                </a:solidFill>
                <a:effectLst>
                  <a:outerShdw blurRad="38100" dist="38100" dir="2700000" algn="tl">
                    <a:srgbClr val="000000">
                      <a:alpha val="43137"/>
                    </a:srgbClr>
                  </a:outerShdw>
                </a:effectLst>
              </a:rPr>
              <a:t> </a:t>
            </a:r>
            <a:r>
              <a:rPr lang="en-GB" dirty="0" err="1" smtClean="0">
                <a:solidFill>
                  <a:srgbClr val="FFFF00"/>
                </a:solidFill>
                <a:effectLst>
                  <a:outerShdw blurRad="38100" dist="38100" dir="2700000" algn="tl">
                    <a:srgbClr val="000000">
                      <a:alpha val="43137"/>
                    </a:srgbClr>
                  </a:outerShdw>
                </a:effectLst>
              </a:rPr>
              <a:t>publicae</a:t>
            </a:r>
            <a:r>
              <a:rPr lang="en-GB" dirty="0" smtClean="0">
                <a:solidFill>
                  <a:srgbClr val="FFFF00"/>
                </a:solidFill>
                <a:effectLst>
                  <a:outerShdw blurRad="38100" dist="38100" dir="2700000" algn="tl">
                    <a:srgbClr val="000000">
                      <a:alpha val="43137"/>
                    </a:srgbClr>
                  </a:outerShdw>
                </a:effectLst>
              </a:rPr>
              <a:t> is to be free</a:t>
            </a:r>
          </a:p>
          <a:p>
            <a:pPr lvl="1" fontAlgn="auto">
              <a:spcAft>
                <a:spcPts val="0"/>
              </a:spcAft>
            </a:pPr>
            <a:r>
              <a:rPr lang="en-GB" dirty="0" smtClean="0">
                <a:solidFill>
                  <a:srgbClr val="FFFF00"/>
                </a:solidFill>
                <a:effectLst>
                  <a:outerShdw blurRad="38100" dist="38100" dir="2700000" algn="tl">
                    <a:srgbClr val="000000">
                      <a:alpha val="43137"/>
                    </a:srgbClr>
                  </a:outerShdw>
                </a:effectLst>
              </a:rPr>
              <a:t>f) existing rights of </a:t>
            </a:r>
            <a:r>
              <a:rPr lang="en-GB" dirty="0" err="1" smtClean="0">
                <a:solidFill>
                  <a:srgbClr val="FFFF00"/>
                </a:solidFill>
                <a:effectLst>
                  <a:outerShdw blurRad="38100" dist="38100" dir="2700000" algn="tl">
                    <a:srgbClr val="000000">
                      <a:alpha val="43137"/>
                    </a:srgbClr>
                  </a:outerShdw>
                </a:effectLst>
              </a:rPr>
              <a:t>Latins</a:t>
            </a:r>
            <a:r>
              <a:rPr lang="en-GB" dirty="0" smtClean="0">
                <a:solidFill>
                  <a:srgbClr val="FFFF00"/>
                </a:solidFill>
                <a:effectLst>
                  <a:outerShdw blurRad="38100" dist="38100" dir="2700000" algn="tl">
                    <a:srgbClr val="000000">
                      <a:alpha val="43137"/>
                    </a:srgbClr>
                  </a:outerShdw>
                </a:effectLst>
              </a:rPr>
              <a:t> and peregrines are to be undisturbed</a:t>
            </a:r>
          </a:p>
          <a:p>
            <a:pPr lvl="1" fontAlgn="auto">
              <a:spcAft>
                <a:spcPts val="0"/>
              </a:spcAft>
            </a:pPr>
            <a:r>
              <a:rPr lang="en-GB" dirty="0" smtClean="0">
                <a:solidFill>
                  <a:srgbClr val="FFFF00"/>
                </a:solidFill>
                <a:effectLst>
                  <a:outerShdw blurRad="38100" dist="38100" dir="2700000" algn="tl">
                    <a:srgbClr val="000000">
                      <a:alpha val="43137"/>
                    </a:srgbClr>
                  </a:outerShdw>
                </a:effectLst>
              </a:rPr>
              <a:t>g) people, who were dispossessed, can claim back their land</a:t>
            </a:r>
          </a:p>
          <a:p>
            <a:pPr lvl="1" fontAlgn="auto">
              <a:spcAft>
                <a:spcPts val="0"/>
              </a:spcAft>
            </a:pPr>
            <a:r>
              <a:rPr lang="en-GB" dirty="0" smtClean="0">
                <a:solidFill>
                  <a:srgbClr val="FFFF00"/>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319462840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Effect transition="in" filter="fade">
                                      <p:cBhvr>
                                        <p:cTn id="29" dur="1000"/>
                                        <p:tgtEl>
                                          <p:spTgt spid="7">
                                            <p:txEl>
                                              <p:pRg st="0" end="0"/>
                                            </p:txEl>
                                          </p:spTgt>
                                        </p:tgtEl>
                                      </p:cBhvr>
                                    </p:animEffect>
                                    <p:anim calcmode="lin" valueType="num">
                                      <p:cBhvr>
                                        <p:cTn id="3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32" fill="hold">
                            <p:stCondLst>
                              <p:cond delay="1000"/>
                            </p:stCondLst>
                            <p:childTnLst>
                              <p:par>
                                <p:cTn id="33" presetID="42" presetClass="entr" presetSubtype="0" fill="hold" grpId="0" nodeType="after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animEffect transition="in" filter="fade">
                                      <p:cBhvr>
                                        <p:cTn id="35" dur="1000"/>
                                        <p:tgtEl>
                                          <p:spTgt spid="7">
                                            <p:txEl>
                                              <p:pRg st="1" end="1"/>
                                            </p:txEl>
                                          </p:spTgt>
                                        </p:tgtEl>
                                      </p:cBhvr>
                                    </p:animEffect>
                                    <p:anim calcmode="lin" valueType="num">
                                      <p:cBhvr>
                                        <p:cTn id="36"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38" fill="hold">
                            <p:stCondLst>
                              <p:cond delay="2000"/>
                            </p:stCondLst>
                            <p:childTnLst>
                              <p:par>
                                <p:cTn id="39" presetID="42" presetClass="entr" presetSubtype="0" fill="hold" grpId="0" nodeType="afterEffect">
                                  <p:stCondLst>
                                    <p:cond delay="0"/>
                                  </p:stCondLst>
                                  <p:childTnLst>
                                    <p:set>
                                      <p:cBhvr>
                                        <p:cTn id="40" dur="1" fill="hold">
                                          <p:stCondLst>
                                            <p:cond delay="0"/>
                                          </p:stCondLst>
                                        </p:cTn>
                                        <p:tgtEl>
                                          <p:spTgt spid="7">
                                            <p:txEl>
                                              <p:pRg st="2" end="2"/>
                                            </p:txEl>
                                          </p:spTgt>
                                        </p:tgtEl>
                                        <p:attrNameLst>
                                          <p:attrName>style.visibility</p:attrName>
                                        </p:attrNameLst>
                                      </p:cBhvr>
                                      <p:to>
                                        <p:strVal val="visible"/>
                                      </p:to>
                                    </p:set>
                                    <p:animEffect transition="in" filter="fade">
                                      <p:cBhvr>
                                        <p:cTn id="41" dur="1000"/>
                                        <p:tgtEl>
                                          <p:spTgt spid="7">
                                            <p:txEl>
                                              <p:pRg st="2" end="2"/>
                                            </p:txEl>
                                          </p:spTgt>
                                        </p:tgtEl>
                                      </p:cBhvr>
                                    </p:animEffect>
                                    <p:anim calcmode="lin" valueType="num">
                                      <p:cBhvr>
                                        <p:cTn id="4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44" fill="hold">
                            <p:stCondLst>
                              <p:cond delay="3000"/>
                            </p:stCondLst>
                            <p:childTnLst>
                              <p:par>
                                <p:cTn id="45" presetID="42" presetClass="entr" presetSubtype="0" fill="hold" grpId="0" nodeType="after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animEffect transition="in" filter="fade">
                                      <p:cBhvr>
                                        <p:cTn id="47" dur="1000"/>
                                        <p:tgtEl>
                                          <p:spTgt spid="7">
                                            <p:txEl>
                                              <p:pRg st="3" end="3"/>
                                            </p:txEl>
                                          </p:spTgt>
                                        </p:tgtEl>
                                      </p:cBhvr>
                                    </p:animEffect>
                                    <p:anim calcmode="lin" valueType="num">
                                      <p:cBhvr>
                                        <p:cTn id="48"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50" fill="hold">
                            <p:stCondLst>
                              <p:cond delay="4000"/>
                            </p:stCondLst>
                            <p:childTnLst>
                              <p:par>
                                <p:cTn id="51" presetID="42" presetClass="entr" presetSubtype="0" fill="hold" grpId="0" nodeType="afterEffect">
                                  <p:stCondLst>
                                    <p:cond delay="0"/>
                                  </p:stCondLst>
                                  <p:childTnLst>
                                    <p:set>
                                      <p:cBhvr>
                                        <p:cTn id="52" dur="1" fill="hold">
                                          <p:stCondLst>
                                            <p:cond delay="0"/>
                                          </p:stCondLst>
                                        </p:cTn>
                                        <p:tgtEl>
                                          <p:spTgt spid="7">
                                            <p:txEl>
                                              <p:pRg st="4" end="4"/>
                                            </p:txEl>
                                          </p:spTgt>
                                        </p:tgtEl>
                                        <p:attrNameLst>
                                          <p:attrName>style.visibility</p:attrName>
                                        </p:attrNameLst>
                                      </p:cBhvr>
                                      <p:to>
                                        <p:strVal val="visible"/>
                                      </p:to>
                                    </p:set>
                                    <p:animEffect transition="in" filter="fade">
                                      <p:cBhvr>
                                        <p:cTn id="53" dur="1000"/>
                                        <p:tgtEl>
                                          <p:spTgt spid="7">
                                            <p:txEl>
                                              <p:pRg st="4" end="4"/>
                                            </p:txEl>
                                          </p:spTgt>
                                        </p:tgtEl>
                                      </p:cBhvr>
                                    </p:animEffect>
                                    <p:anim calcmode="lin" valueType="num">
                                      <p:cBhvr>
                                        <p:cTn id="54"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55"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56" fill="hold">
                            <p:stCondLst>
                              <p:cond delay="5000"/>
                            </p:stCondLst>
                            <p:childTnLst>
                              <p:par>
                                <p:cTn id="57" presetID="42" presetClass="entr" presetSubtype="0" fill="hold" grpId="0" nodeType="afterEffect">
                                  <p:stCondLst>
                                    <p:cond delay="0"/>
                                  </p:stCondLst>
                                  <p:childTnLst>
                                    <p:set>
                                      <p:cBhvr>
                                        <p:cTn id="58" dur="1" fill="hold">
                                          <p:stCondLst>
                                            <p:cond delay="0"/>
                                          </p:stCondLst>
                                        </p:cTn>
                                        <p:tgtEl>
                                          <p:spTgt spid="7">
                                            <p:txEl>
                                              <p:pRg st="5" end="5"/>
                                            </p:txEl>
                                          </p:spTgt>
                                        </p:tgtEl>
                                        <p:attrNameLst>
                                          <p:attrName>style.visibility</p:attrName>
                                        </p:attrNameLst>
                                      </p:cBhvr>
                                      <p:to>
                                        <p:strVal val="visible"/>
                                      </p:to>
                                    </p:set>
                                    <p:animEffect transition="in" filter="fade">
                                      <p:cBhvr>
                                        <p:cTn id="59" dur="1000"/>
                                        <p:tgtEl>
                                          <p:spTgt spid="7">
                                            <p:txEl>
                                              <p:pRg st="5" end="5"/>
                                            </p:txEl>
                                          </p:spTgt>
                                        </p:tgtEl>
                                      </p:cBhvr>
                                    </p:animEffect>
                                    <p:anim calcmode="lin" valueType="num">
                                      <p:cBhvr>
                                        <p:cTn id="60"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61"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par>
                          <p:cTn id="62" fill="hold">
                            <p:stCondLst>
                              <p:cond delay="6000"/>
                            </p:stCondLst>
                            <p:childTnLst>
                              <p:par>
                                <p:cTn id="63" presetID="42" presetClass="entr" presetSubtype="0" fill="hold" grpId="0" nodeType="afterEffect">
                                  <p:stCondLst>
                                    <p:cond delay="0"/>
                                  </p:stCondLst>
                                  <p:childTnLst>
                                    <p:set>
                                      <p:cBhvr>
                                        <p:cTn id="64" dur="1" fill="hold">
                                          <p:stCondLst>
                                            <p:cond delay="0"/>
                                          </p:stCondLst>
                                        </p:cTn>
                                        <p:tgtEl>
                                          <p:spTgt spid="7">
                                            <p:txEl>
                                              <p:pRg st="6" end="6"/>
                                            </p:txEl>
                                          </p:spTgt>
                                        </p:tgtEl>
                                        <p:attrNameLst>
                                          <p:attrName>style.visibility</p:attrName>
                                        </p:attrNameLst>
                                      </p:cBhvr>
                                      <p:to>
                                        <p:strVal val="visible"/>
                                      </p:to>
                                    </p:set>
                                    <p:animEffect transition="in" filter="fade">
                                      <p:cBhvr>
                                        <p:cTn id="65" dur="1000"/>
                                        <p:tgtEl>
                                          <p:spTgt spid="7">
                                            <p:txEl>
                                              <p:pRg st="6" end="6"/>
                                            </p:txEl>
                                          </p:spTgt>
                                        </p:tgtEl>
                                      </p:cBhvr>
                                    </p:animEffect>
                                    <p:anim calcmode="lin" valueType="num">
                                      <p:cBhvr>
                                        <p:cTn id="66"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67"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par>
                          <p:cTn id="68" fill="hold">
                            <p:stCondLst>
                              <p:cond delay="7000"/>
                            </p:stCondLst>
                            <p:childTnLst>
                              <p:par>
                                <p:cTn id="69" presetID="42" presetClass="entr" presetSubtype="0" fill="hold" grpId="0" nodeType="afterEffect">
                                  <p:stCondLst>
                                    <p:cond delay="0"/>
                                  </p:stCondLst>
                                  <p:childTnLst>
                                    <p:set>
                                      <p:cBhvr>
                                        <p:cTn id="70" dur="1" fill="hold">
                                          <p:stCondLst>
                                            <p:cond delay="0"/>
                                          </p:stCondLst>
                                        </p:cTn>
                                        <p:tgtEl>
                                          <p:spTgt spid="7">
                                            <p:txEl>
                                              <p:pRg st="7" end="7"/>
                                            </p:txEl>
                                          </p:spTgt>
                                        </p:tgtEl>
                                        <p:attrNameLst>
                                          <p:attrName>style.visibility</p:attrName>
                                        </p:attrNameLst>
                                      </p:cBhvr>
                                      <p:to>
                                        <p:strVal val="visible"/>
                                      </p:to>
                                    </p:set>
                                    <p:animEffect transition="in" filter="fade">
                                      <p:cBhvr>
                                        <p:cTn id="71" dur="1000"/>
                                        <p:tgtEl>
                                          <p:spTgt spid="7">
                                            <p:txEl>
                                              <p:pRg st="7" end="7"/>
                                            </p:txEl>
                                          </p:spTgt>
                                        </p:tgtEl>
                                      </p:cBhvr>
                                    </p:animEffect>
                                    <p:anim calcmode="lin" valueType="num">
                                      <p:cBhvr>
                                        <p:cTn id="72"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73"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Eugene Guillaume - the Gracchi.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9735" r="5664"/>
          <a:stretch/>
        </p:blipFill>
        <p:spPr bwMode="auto">
          <a:xfrm>
            <a:off x="0" y="16238"/>
            <a:ext cx="9143999" cy="684176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457200" y="274638"/>
            <a:ext cx="7467600" cy="1143000"/>
          </a:xfrm>
        </p:spPr>
        <p:txBody>
          <a:bodyPr/>
          <a:lstStyle/>
          <a:p>
            <a:r>
              <a:rPr lang="en-GB" dirty="0" err="1"/>
              <a:t>Lex</a:t>
            </a:r>
            <a:r>
              <a:rPr lang="en-GB" dirty="0"/>
              <a:t> </a:t>
            </a:r>
            <a:r>
              <a:rPr lang="en-GB" dirty="0" err="1" smtClean="0"/>
              <a:t>agraria</a:t>
            </a:r>
            <a:r>
              <a:rPr lang="en-GB" dirty="0" smtClean="0"/>
              <a:t>, 111 B.C.</a:t>
            </a:r>
            <a:endParaRPr lang="en-GB" dirty="0"/>
          </a:p>
        </p:txBody>
      </p:sp>
      <p:sp>
        <p:nvSpPr>
          <p:cNvPr id="6" name="Content Placeholder 2"/>
          <p:cNvSpPr>
            <a:spLocks noGrp="1"/>
          </p:cNvSpPr>
          <p:nvPr>
            <p:ph idx="1"/>
          </p:nvPr>
        </p:nvSpPr>
        <p:spPr>
          <a:xfrm>
            <a:off x="0" y="1600200"/>
            <a:ext cx="9144000" cy="5257800"/>
          </a:xfrm>
        </p:spPr>
        <p:txBody>
          <a:bodyPr>
            <a:normAutofit/>
          </a:bodyPr>
          <a:lstStyle/>
          <a:p>
            <a:r>
              <a:rPr lang="en-GB" dirty="0" smtClean="0">
                <a:solidFill>
                  <a:srgbClr val="FFFF00"/>
                </a:solidFill>
                <a:effectLst>
                  <a:outerShdw blurRad="38100" dist="38100" dir="2700000" algn="tl">
                    <a:srgbClr val="000000">
                      <a:alpha val="43137"/>
                    </a:srgbClr>
                  </a:outerShdw>
                </a:effectLst>
              </a:rPr>
              <a:t>Lines 1 – 11 deal with species of a type of land in Italy which are declared PRIVATE by this statue</a:t>
            </a:r>
          </a:p>
          <a:p>
            <a:pPr lvl="1"/>
            <a:r>
              <a:rPr lang="en-GB" dirty="0" smtClean="0">
                <a:solidFill>
                  <a:srgbClr val="FFFF00"/>
                </a:solidFill>
                <a:effectLst>
                  <a:outerShdw blurRad="38100" dist="38100" dir="2700000" algn="tl">
                    <a:srgbClr val="000000">
                      <a:alpha val="43137"/>
                    </a:srgbClr>
                  </a:outerShdw>
                </a:effectLst>
              </a:rPr>
              <a:t>this is land that was PUBLIC in 133 B.C.</a:t>
            </a:r>
          </a:p>
          <a:p>
            <a:pPr lvl="1"/>
            <a:r>
              <a:rPr lang="en-GB" dirty="0" smtClean="0">
                <a:solidFill>
                  <a:srgbClr val="FFFF00"/>
                </a:solidFill>
                <a:effectLst>
                  <a:outerShdw blurRad="38100" dist="38100" dir="2700000" algn="tl">
                    <a:srgbClr val="000000">
                      <a:alpha val="43137"/>
                    </a:srgbClr>
                  </a:outerShdw>
                </a:effectLst>
              </a:rPr>
              <a:t>ll.1-2: land which someone </a:t>
            </a:r>
            <a:r>
              <a:rPr lang="en-GB" i="1" dirty="0" smtClean="0">
                <a:solidFill>
                  <a:srgbClr val="FFFF00"/>
                </a:solidFill>
                <a:effectLst>
                  <a:outerShdw blurRad="38100" dist="38100" dir="2700000" algn="tl">
                    <a:srgbClr val="000000">
                      <a:alpha val="43137"/>
                    </a:srgbClr>
                  </a:outerShdw>
                </a:effectLst>
              </a:rPr>
              <a:t>[</a:t>
            </a:r>
            <a:r>
              <a:rPr lang="en-GB" i="1" dirty="0" err="1" smtClean="0">
                <a:solidFill>
                  <a:srgbClr val="FFFF00"/>
                </a:solidFill>
                <a:effectLst>
                  <a:outerShdw blurRad="38100" dist="38100" dir="2700000" algn="tl">
                    <a:srgbClr val="000000">
                      <a:alpha val="43137"/>
                    </a:srgbClr>
                  </a:outerShdw>
                </a:effectLst>
              </a:rPr>
              <a:t>sibei</a:t>
            </a:r>
            <a:r>
              <a:rPr lang="en-GB" i="1" dirty="0" smtClean="0">
                <a:solidFill>
                  <a:srgbClr val="FFFF00"/>
                </a:solidFill>
                <a:effectLst>
                  <a:outerShdw blurRad="38100" dist="38100" dir="2700000" algn="tl">
                    <a:srgbClr val="000000">
                      <a:alpha val="43137"/>
                    </a:srgbClr>
                  </a:outerShdw>
                </a:effectLst>
              </a:rPr>
              <a:t>] </a:t>
            </a:r>
            <a:r>
              <a:rPr lang="en-GB" i="1" dirty="0" err="1" smtClean="0">
                <a:solidFill>
                  <a:srgbClr val="FFFF00"/>
                </a:solidFill>
                <a:effectLst>
                  <a:outerShdw blurRad="38100" dist="38100" dir="2700000" algn="tl">
                    <a:srgbClr val="000000">
                      <a:alpha val="43137"/>
                    </a:srgbClr>
                  </a:outerShdw>
                </a:effectLst>
              </a:rPr>
              <a:t>sumpsit</a:t>
            </a:r>
            <a:r>
              <a:rPr lang="en-GB" i="1" dirty="0" smtClean="0">
                <a:solidFill>
                  <a:srgbClr val="FFFF00"/>
                </a:solidFill>
                <a:effectLst>
                  <a:outerShdw blurRad="38100" dist="38100" dir="2700000" algn="tl">
                    <a:srgbClr val="000000">
                      <a:alpha val="43137"/>
                    </a:srgbClr>
                  </a:outerShdw>
                </a:effectLst>
              </a:rPr>
              <a:t> </a:t>
            </a:r>
            <a:r>
              <a:rPr lang="en-GB" i="1" dirty="0" err="1" smtClean="0">
                <a:solidFill>
                  <a:srgbClr val="FFFF00"/>
                </a:solidFill>
                <a:effectLst>
                  <a:outerShdw blurRad="38100" dist="38100" dir="2700000" algn="tl">
                    <a:srgbClr val="000000">
                      <a:alpha val="43137"/>
                    </a:srgbClr>
                  </a:outerShdw>
                </a:effectLst>
              </a:rPr>
              <a:t>reliquitue</a:t>
            </a:r>
            <a:endParaRPr lang="en-GB" i="1" dirty="0" smtClean="0">
              <a:solidFill>
                <a:srgbClr val="FFFF00"/>
              </a:solidFill>
              <a:effectLst>
                <a:outerShdw blurRad="38100" dist="38100" dir="2700000" algn="tl">
                  <a:srgbClr val="000000">
                    <a:alpha val="43137"/>
                  </a:srgbClr>
                </a:outerShdw>
              </a:effectLst>
            </a:endParaRPr>
          </a:p>
          <a:p>
            <a:pPr lvl="1"/>
            <a:r>
              <a:rPr lang="en-GB" dirty="0" smtClean="0">
                <a:solidFill>
                  <a:srgbClr val="FFFF00"/>
                </a:solidFill>
                <a:effectLst>
                  <a:outerShdw blurRad="38100" dist="38100" dir="2700000" algn="tl">
                    <a:srgbClr val="000000">
                      <a:alpha val="43137"/>
                    </a:srgbClr>
                  </a:outerShdw>
                </a:effectLst>
              </a:rPr>
              <a:t>ll. 2-3 land which a </a:t>
            </a:r>
            <a:r>
              <a:rPr lang="en-GB" dirty="0" err="1" smtClean="0">
                <a:solidFill>
                  <a:srgbClr val="FFFF00"/>
                </a:solidFill>
                <a:effectLst>
                  <a:outerShdw blurRad="38100" dist="38100" dir="2700000" algn="tl">
                    <a:srgbClr val="000000">
                      <a:alpha val="43137"/>
                    </a:srgbClr>
                  </a:outerShdw>
                </a:effectLst>
              </a:rPr>
              <a:t>IIIvir</a:t>
            </a:r>
            <a:r>
              <a:rPr lang="en-GB" dirty="0" smtClean="0">
                <a:solidFill>
                  <a:srgbClr val="FFFF00"/>
                </a:solidFill>
                <a:effectLst>
                  <a:outerShdw blurRad="38100" dist="38100" dir="2700000" algn="tl">
                    <a:srgbClr val="000000">
                      <a:alpha val="43137"/>
                    </a:srgbClr>
                  </a:outerShdw>
                </a:effectLst>
              </a:rPr>
              <a:t> granted </a:t>
            </a:r>
            <a:r>
              <a:rPr lang="en-GB" i="1" dirty="0" err="1" smtClean="0">
                <a:solidFill>
                  <a:srgbClr val="FFFF00"/>
                </a:solidFill>
                <a:effectLst>
                  <a:outerShdw blurRad="38100" dist="38100" dir="2700000" algn="tl">
                    <a:srgbClr val="000000">
                      <a:alpha val="43137"/>
                    </a:srgbClr>
                  </a:outerShdw>
                </a:effectLst>
              </a:rPr>
              <a:t>sortito</a:t>
            </a:r>
            <a:r>
              <a:rPr lang="en-GB" i="1" dirty="0" smtClean="0">
                <a:solidFill>
                  <a:srgbClr val="FFFF00"/>
                </a:solidFill>
                <a:effectLst>
                  <a:outerShdw blurRad="38100" dist="38100" dir="2700000" algn="tl">
                    <a:srgbClr val="000000">
                      <a:alpha val="43137"/>
                    </a:srgbClr>
                  </a:outerShdw>
                </a:effectLst>
              </a:rPr>
              <a:t> </a:t>
            </a:r>
            <a:r>
              <a:rPr lang="en-GB" i="1" dirty="0" err="1" smtClean="0">
                <a:solidFill>
                  <a:srgbClr val="FFFF00"/>
                </a:solidFill>
                <a:effectLst>
                  <a:outerShdw blurRad="38100" dist="38100" dir="2700000" algn="tl">
                    <a:srgbClr val="000000">
                      <a:alpha val="43137"/>
                    </a:srgbClr>
                  </a:outerShdw>
                </a:effectLst>
              </a:rPr>
              <a:t>ceiui</a:t>
            </a:r>
            <a:r>
              <a:rPr lang="en-GB" i="1" dirty="0" smtClean="0">
                <a:solidFill>
                  <a:srgbClr val="FFFF00"/>
                </a:solidFill>
                <a:effectLst>
                  <a:outerShdw blurRad="38100" dist="38100" dir="2700000" algn="tl">
                    <a:srgbClr val="000000">
                      <a:alpha val="43137"/>
                    </a:srgbClr>
                  </a:outerShdw>
                </a:effectLst>
              </a:rPr>
              <a:t> Romano</a:t>
            </a:r>
          </a:p>
          <a:p>
            <a:pPr lvl="1"/>
            <a:r>
              <a:rPr lang="en-GB" dirty="0" smtClean="0">
                <a:solidFill>
                  <a:srgbClr val="FFFF00"/>
                </a:solidFill>
                <a:effectLst>
                  <a:outerShdw blurRad="38100" dist="38100" dir="2700000" algn="tl">
                    <a:srgbClr val="000000">
                      <a:alpha val="43137"/>
                    </a:srgbClr>
                  </a:outerShdw>
                </a:effectLst>
              </a:rPr>
              <a:t>ll. 3-4 land which was </a:t>
            </a:r>
            <a:r>
              <a:rPr lang="en-GB" i="1" dirty="0" smtClean="0">
                <a:solidFill>
                  <a:srgbClr val="FFFF00"/>
                </a:solidFill>
                <a:effectLst>
                  <a:outerShdw blurRad="38100" dist="38100" dir="2700000" algn="tl">
                    <a:srgbClr val="000000">
                      <a:alpha val="43137"/>
                    </a:srgbClr>
                  </a:outerShdw>
                </a:effectLst>
              </a:rPr>
              <a:t>[re]</a:t>
            </a:r>
            <a:r>
              <a:rPr lang="en-GB" i="1" dirty="0" err="1" smtClean="0">
                <a:solidFill>
                  <a:srgbClr val="FFFF00"/>
                </a:solidFill>
                <a:effectLst>
                  <a:outerShdw blurRad="38100" dist="38100" dir="2700000" algn="tl">
                    <a:srgbClr val="000000">
                      <a:alpha val="43137"/>
                    </a:srgbClr>
                  </a:outerShdw>
                </a:effectLst>
              </a:rPr>
              <a:t>dditus</a:t>
            </a:r>
            <a:endParaRPr lang="en-GB" i="1" dirty="0" smtClean="0">
              <a:solidFill>
                <a:srgbClr val="FFFF00"/>
              </a:solidFill>
              <a:effectLst>
                <a:outerShdw blurRad="38100" dist="38100" dir="2700000" algn="tl">
                  <a:srgbClr val="000000">
                    <a:alpha val="43137"/>
                  </a:srgbClr>
                </a:outerShdw>
              </a:effectLst>
            </a:endParaRPr>
          </a:p>
          <a:p>
            <a:pPr lvl="1"/>
            <a:r>
              <a:rPr lang="en-GB" dirty="0" smtClean="0">
                <a:solidFill>
                  <a:srgbClr val="FFFF00"/>
                </a:solidFill>
                <a:effectLst>
                  <a:outerShdw blurRad="38100" dist="38100" dir="2700000" algn="tl">
                    <a:srgbClr val="000000">
                      <a:alpha val="43137"/>
                    </a:srgbClr>
                  </a:outerShdw>
                </a:effectLst>
              </a:rPr>
              <a:t>ll. 4     ???</a:t>
            </a:r>
          </a:p>
          <a:p>
            <a:pPr lvl="1"/>
            <a:r>
              <a:rPr lang="en-GB" dirty="0" smtClean="0">
                <a:solidFill>
                  <a:srgbClr val="FFFF00"/>
                </a:solidFill>
                <a:effectLst>
                  <a:outerShdw blurRad="38100" dist="38100" dir="2700000" algn="tl">
                    <a:srgbClr val="000000">
                      <a:alpha val="43137"/>
                    </a:srgbClr>
                  </a:outerShdw>
                </a:effectLst>
              </a:rPr>
              <a:t>ll. 5-6 land which a </a:t>
            </a:r>
            <a:r>
              <a:rPr lang="en-GB" dirty="0" err="1" smtClean="0">
                <a:solidFill>
                  <a:srgbClr val="FFFF00"/>
                </a:solidFill>
                <a:effectLst>
                  <a:outerShdw blurRad="38100" dist="38100" dir="2700000" algn="tl">
                    <a:srgbClr val="000000">
                      <a:alpha val="43137"/>
                    </a:srgbClr>
                  </a:outerShdw>
                </a:effectLst>
              </a:rPr>
              <a:t>IIIvir</a:t>
            </a:r>
            <a:r>
              <a:rPr lang="en-GB" dirty="0" smtClean="0">
                <a:solidFill>
                  <a:srgbClr val="FFFF00"/>
                </a:solidFill>
                <a:effectLst>
                  <a:outerShdw blurRad="38100" dist="38100" dir="2700000" algn="tl">
                    <a:srgbClr val="000000">
                      <a:alpha val="43137"/>
                    </a:srgbClr>
                  </a:outerShdw>
                </a:effectLst>
              </a:rPr>
              <a:t> granted </a:t>
            </a:r>
            <a:r>
              <a:rPr lang="en-GB" i="1" dirty="0" smtClean="0">
                <a:solidFill>
                  <a:srgbClr val="FFFF00"/>
                </a:solidFill>
                <a:effectLst>
                  <a:outerShdw blurRad="38100" dist="38100" dir="2700000" algn="tl">
                    <a:srgbClr val="000000">
                      <a:alpha val="43137"/>
                    </a:srgbClr>
                  </a:outerShdw>
                </a:effectLst>
              </a:rPr>
              <a:t>in </a:t>
            </a:r>
            <a:r>
              <a:rPr lang="en-GB" i="1" dirty="0" err="1" smtClean="0">
                <a:solidFill>
                  <a:srgbClr val="FFFF00"/>
                </a:solidFill>
                <a:effectLst>
                  <a:outerShdw blurRad="38100" dist="38100" dir="2700000" algn="tl">
                    <a:srgbClr val="000000">
                      <a:alpha val="43137"/>
                    </a:srgbClr>
                  </a:outerShdw>
                </a:effectLst>
              </a:rPr>
              <a:t>urbe</a:t>
            </a:r>
            <a:r>
              <a:rPr lang="en-GB" i="1" dirty="0" smtClean="0">
                <a:solidFill>
                  <a:srgbClr val="FFFF00"/>
                </a:solidFill>
                <a:effectLst>
                  <a:outerShdw blurRad="38100" dist="38100" dir="2700000" algn="tl">
                    <a:srgbClr val="000000">
                      <a:alpha val="43137"/>
                    </a:srgbClr>
                  </a:outerShdw>
                </a:effectLst>
              </a:rPr>
              <a:t> </a:t>
            </a:r>
            <a:r>
              <a:rPr lang="en-GB" i="1" dirty="0" err="1" smtClean="0">
                <a:solidFill>
                  <a:srgbClr val="FFFF00"/>
                </a:solidFill>
                <a:effectLst>
                  <a:outerShdw blurRad="38100" dist="38100" dir="2700000" algn="tl">
                    <a:srgbClr val="000000">
                      <a:alpha val="43137"/>
                    </a:srgbClr>
                  </a:outerShdw>
                </a:effectLst>
              </a:rPr>
              <a:t>oppido</a:t>
            </a:r>
            <a:r>
              <a:rPr lang="en-GB" i="1" dirty="0" smtClean="0">
                <a:solidFill>
                  <a:srgbClr val="FFFF00"/>
                </a:solidFill>
                <a:effectLst>
                  <a:outerShdw blurRad="38100" dist="38100" dir="2700000" algn="tl">
                    <a:srgbClr val="000000">
                      <a:alpha val="43137"/>
                    </a:srgbClr>
                  </a:outerShdw>
                </a:effectLst>
              </a:rPr>
              <a:t> </a:t>
            </a:r>
            <a:r>
              <a:rPr lang="en-GB" i="1" dirty="0" err="1" smtClean="0">
                <a:solidFill>
                  <a:srgbClr val="FFFF00"/>
                </a:solidFill>
                <a:effectLst>
                  <a:outerShdw blurRad="38100" dist="38100" dir="2700000" algn="tl">
                    <a:srgbClr val="000000">
                      <a:alpha val="43137"/>
                    </a:srgbClr>
                  </a:outerShdw>
                </a:effectLst>
              </a:rPr>
              <a:t>uico</a:t>
            </a:r>
            <a:endParaRPr lang="en-GB" i="1" dirty="0" smtClean="0">
              <a:solidFill>
                <a:srgbClr val="FFFF00"/>
              </a:solidFill>
              <a:effectLst>
                <a:outerShdw blurRad="38100" dist="38100" dir="2700000" algn="tl">
                  <a:srgbClr val="000000">
                    <a:alpha val="43137"/>
                  </a:srgbClr>
                </a:outerShdw>
              </a:effectLst>
            </a:endParaRPr>
          </a:p>
          <a:p>
            <a:pPr lvl="1"/>
            <a:r>
              <a:rPr lang="en-GB" dirty="0" smtClean="0">
                <a:solidFill>
                  <a:srgbClr val="FFFF00"/>
                </a:solidFill>
                <a:effectLst>
                  <a:outerShdw blurRad="38100" dist="38100" dir="2700000" algn="tl">
                    <a:srgbClr val="000000">
                      <a:alpha val="43137"/>
                    </a:srgbClr>
                  </a:outerShdw>
                </a:effectLst>
              </a:rPr>
              <a:t>ll. 6-7 land which a </a:t>
            </a:r>
            <a:r>
              <a:rPr lang="en-GB" dirty="0" err="1" smtClean="0">
                <a:solidFill>
                  <a:srgbClr val="FFFF00"/>
                </a:solidFill>
                <a:effectLst>
                  <a:outerShdw blurRad="38100" dist="38100" dir="2700000" algn="tl">
                    <a:srgbClr val="000000">
                      <a:alpha val="43137"/>
                    </a:srgbClr>
                  </a:outerShdw>
                </a:effectLst>
              </a:rPr>
              <a:t>IIIvir</a:t>
            </a:r>
            <a:r>
              <a:rPr lang="en-GB" dirty="0" smtClean="0">
                <a:solidFill>
                  <a:srgbClr val="FFFF00"/>
                </a:solidFill>
                <a:effectLst>
                  <a:outerShdw blurRad="38100" dist="38100" dir="2700000" algn="tl">
                    <a:srgbClr val="000000">
                      <a:alpha val="43137"/>
                    </a:srgbClr>
                  </a:outerShdw>
                </a:effectLst>
              </a:rPr>
              <a:t> granted or registered</a:t>
            </a:r>
            <a:endParaRPr lang="en-GB"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937661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Effect transition="in" filter="fade">
                                      <p:cBhvr>
                                        <p:cTn id="43" dur="1000"/>
                                        <p:tgtEl>
                                          <p:spTgt spid="6">
                                            <p:txEl>
                                              <p:pRg st="6" end="6"/>
                                            </p:txEl>
                                          </p:spTgt>
                                        </p:tgtEl>
                                      </p:cBhvr>
                                    </p:animEffect>
                                    <p:anim calcmode="lin" valueType="num">
                                      <p:cBhvr>
                                        <p:cTn id="44"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718021"/>
            <a:ext cx="9144000" cy="3455395"/>
          </a:xfrm>
        </p:spPr>
        <p:txBody>
          <a:bodyPr>
            <a:normAutofit fontScale="62500" lnSpcReduction="20000"/>
          </a:bodyPr>
          <a:lstStyle/>
          <a:p>
            <a:r>
              <a:rPr lang="en-GB" dirty="0" smtClean="0">
                <a:solidFill>
                  <a:schemeClr val="tx1">
                    <a:lumMod val="75000"/>
                  </a:schemeClr>
                </a:solidFill>
              </a:rPr>
              <a:t>Sp. </a:t>
            </a:r>
            <a:r>
              <a:rPr lang="en-GB" dirty="0" err="1" smtClean="0">
                <a:solidFill>
                  <a:schemeClr val="tx1">
                    <a:lumMod val="75000"/>
                  </a:schemeClr>
                </a:solidFill>
              </a:rPr>
              <a:t>Thorius</a:t>
            </a:r>
            <a:r>
              <a:rPr lang="en-GB" dirty="0">
                <a:solidFill>
                  <a:schemeClr val="tx1">
                    <a:lumMod val="75000"/>
                  </a:schemeClr>
                </a:solidFill>
              </a:rPr>
              <a:t>? </a:t>
            </a:r>
            <a:r>
              <a:rPr lang="en-GB" dirty="0" smtClean="0">
                <a:solidFill>
                  <a:schemeClr val="tx1">
                    <a:lumMod val="75000"/>
                  </a:schemeClr>
                </a:solidFill>
              </a:rPr>
              <a:t>son of ? as tribune of the plebs duly/lawfully </a:t>
            </a:r>
            <a:r>
              <a:rPr lang="en-GB" dirty="0">
                <a:solidFill>
                  <a:schemeClr val="tx1">
                    <a:lumMod val="75000"/>
                  </a:schemeClr>
                </a:solidFill>
              </a:rPr>
              <a:t>proposed to the plebs and the plebs </a:t>
            </a:r>
            <a:r>
              <a:rPr lang="en-GB" dirty="0" smtClean="0">
                <a:solidFill>
                  <a:schemeClr val="tx1">
                    <a:lumMod val="75000"/>
                  </a:schemeClr>
                </a:solidFill>
              </a:rPr>
              <a:t>lawfully voted/resolved, in the forum – on ---. </a:t>
            </a:r>
            <a:r>
              <a:rPr lang="en-GB" dirty="0">
                <a:solidFill>
                  <a:schemeClr val="tx1">
                    <a:lumMod val="75000"/>
                  </a:schemeClr>
                </a:solidFill>
              </a:rPr>
              <a:t>the . . . </a:t>
            </a:r>
            <a:r>
              <a:rPr lang="en-GB" dirty="0" smtClean="0">
                <a:solidFill>
                  <a:schemeClr val="tx1">
                    <a:lumMod val="75000"/>
                  </a:schemeClr>
                </a:solidFill>
              </a:rPr>
              <a:t>tribe] </a:t>
            </a:r>
            <a:r>
              <a:rPr lang="en-GB" dirty="0"/>
              <a:t>was the first to vote, and Quintus </a:t>
            </a:r>
            <a:r>
              <a:rPr lang="en-GB" dirty="0" err="1"/>
              <a:t>Fabius</a:t>
            </a:r>
            <a:r>
              <a:rPr lang="en-GB" dirty="0"/>
              <a:t>, son of Quintus, cast the first vote for the tribe</a:t>
            </a:r>
            <a:r>
              <a:rPr lang="en-GB" dirty="0" smtClean="0"/>
              <a:t>.</a:t>
            </a:r>
          </a:p>
          <a:p>
            <a:r>
              <a:rPr lang="en-GB" dirty="0" smtClean="0"/>
              <a:t>Whatever </a:t>
            </a:r>
            <a:r>
              <a:rPr lang="en-GB" dirty="0" smtClean="0">
                <a:solidFill>
                  <a:schemeClr val="accent4">
                    <a:lumMod val="60000"/>
                    <a:lumOff val="40000"/>
                  </a:schemeClr>
                </a:solidFill>
              </a:rPr>
              <a:t>(As regards the)</a:t>
            </a:r>
            <a:r>
              <a:rPr lang="en-GB" dirty="0" smtClean="0"/>
              <a:t> </a:t>
            </a:r>
            <a:r>
              <a:rPr lang="en-GB" dirty="0">
                <a:solidFill>
                  <a:srgbClr val="FFC000"/>
                </a:solidFill>
              </a:rPr>
              <a:t>public land of the Roman </a:t>
            </a:r>
            <a:r>
              <a:rPr lang="en-GB" dirty="0" smtClean="0">
                <a:solidFill>
                  <a:srgbClr val="FFC000"/>
                </a:solidFill>
              </a:rPr>
              <a:t>people </a:t>
            </a:r>
            <a:r>
              <a:rPr lang="en-GB" dirty="0" smtClean="0"/>
              <a:t>(there was) </a:t>
            </a:r>
            <a:r>
              <a:rPr lang="en-GB" dirty="0"/>
              <a:t>in the land of Italy in the consulship of </a:t>
            </a:r>
            <a:r>
              <a:rPr lang="en-GB" dirty="0" err="1"/>
              <a:t>Publius</a:t>
            </a:r>
            <a:r>
              <a:rPr lang="en-GB" dirty="0"/>
              <a:t> </a:t>
            </a:r>
            <a:r>
              <a:rPr lang="en-GB" dirty="0" err="1"/>
              <a:t>Mucius</a:t>
            </a:r>
            <a:r>
              <a:rPr lang="en-GB" dirty="0"/>
              <a:t> and Lucius </a:t>
            </a:r>
            <a:r>
              <a:rPr lang="en-GB" dirty="0" err="1"/>
              <a:t>Calpurnius</a:t>
            </a:r>
            <a:r>
              <a:rPr lang="en-GB" dirty="0"/>
              <a:t>, with the exception of </a:t>
            </a:r>
            <a:r>
              <a:rPr lang="en-GB" dirty="0" smtClean="0">
                <a:solidFill>
                  <a:schemeClr val="accent4">
                    <a:lumMod val="60000"/>
                    <a:lumOff val="40000"/>
                  </a:schemeClr>
                </a:solidFill>
              </a:rPr>
              <a:t>(apart from) </a:t>
            </a:r>
            <a:r>
              <a:rPr lang="en-GB" dirty="0" smtClean="0"/>
              <a:t>that </a:t>
            </a:r>
            <a:r>
              <a:rPr lang="en-GB" dirty="0"/>
              <a:t>land </a:t>
            </a:r>
            <a:r>
              <a:rPr lang="en-GB" dirty="0" smtClean="0"/>
              <a:t>whose </a:t>
            </a:r>
            <a:r>
              <a:rPr lang="en-GB" dirty="0" smtClean="0">
                <a:solidFill>
                  <a:srgbClr val="FFC000"/>
                </a:solidFill>
              </a:rPr>
              <a:t>division was </a:t>
            </a:r>
            <a:r>
              <a:rPr lang="en-GB" dirty="0">
                <a:solidFill>
                  <a:srgbClr val="FFC000"/>
                </a:solidFill>
              </a:rPr>
              <a:t>excluded and prohibited </a:t>
            </a:r>
            <a:r>
              <a:rPr lang="en-GB" dirty="0" smtClean="0"/>
              <a:t>by </a:t>
            </a:r>
            <a:r>
              <a:rPr lang="en-GB" dirty="0"/>
              <a:t>the </a:t>
            </a:r>
            <a:r>
              <a:rPr lang="en-GB" dirty="0" smtClean="0"/>
              <a:t>law/statute </a:t>
            </a:r>
            <a:r>
              <a:rPr lang="en-GB" dirty="0"/>
              <a:t>or </a:t>
            </a:r>
            <a:r>
              <a:rPr lang="en-GB" dirty="0" smtClean="0"/>
              <a:t>plebiscite </a:t>
            </a:r>
            <a:r>
              <a:rPr lang="en-GB" dirty="0"/>
              <a:t>proposed by Gaius </a:t>
            </a:r>
            <a:r>
              <a:rPr lang="en-GB" dirty="0" err="1"/>
              <a:t>Sempronius</a:t>
            </a:r>
            <a:r>
              <a:rPr lang="en-GB" dirty="0"/>
              <a:t> Gracchus, son of Tiberius, </a:t>
            </a:r>
            <a:r>
              <a:rPr lang="en-GB" dirty="0" smtClean="0"/>
              <a:t>tribune of the plebs [.</a:t>
            </a:r>
            <a:r>
              <a:rPr lang="en-GB" dirty="0"/>
              <a:t> . . </a:t>
            </a:r>
            <a:r>
              <a:rPr lang="en-GB" dirty="0" smtClean="0"/>
              <a:t>Whatever] </a:t>
            </a:r>
            <a:r>
              <a:rPr lang="en-GB" dirty="0"/>
              <a:t>land or </a:t>
            </a:r>
            <a:r>
              <a:rPr lang="en-GB" dirty="0" smtClean="0"/>
              <a:t>piece of land [</a:t>
            </a:r>
            <a:r>
              <a:rPr lang="en-GB" dirty="0" smtClean="0">
                <a:solidFill>
                  <a:srgbClr val="FFFFFF"/>
                </a:solidFill>
              </a:rPr>
              <a:t>anyone according to this statute or plebiscite] took for </a:t>
            </a:r>
            <a:r>
              <a:rPr lang="en-GB" dirty="0">
                <a:solidFill>
                  <a:srgbClr val="FFFFFF"/>
                </a:solidFill>
              </a:rPr>
              <a:t>himself or </a:t>
            </a:r>
            <a:r>
              <a:rPr lang="en-GB" dirty="0" smtClean="0">
                <a:solidFill>
                  <a:srgbClr val="FFFFFF"/>
                </a:solidFill>
              </a:rPr>
              <a:t>kept (bequeathed?),</a:t>
            </a:r>
            <a:r>
              <a:rPr lang="en-GB" dirty="0" smtClean="0"/>
              <a:t> </a:t>
            </a:r>
            <a:r>
              <a:rPr lang="en-GB" dirty="0"/>
              <a:t>provided that </a:t>
            </a:r>
            <a:r>
              <a:rPr lang="en-GB" dirty="0" smtClean="0"/>
              <a:t>its size be not </a:t>
            </a:r>
            <a:r>
              <a:rPr lang="en-GB" dirty="0"/>
              <a:t>greater than </a:t>
            </a:r>
            <a:r>
              <a:rPr lang="en-GB" dirty="0" smtClean="0"/>
              <a:t>what it was lawful for one man to take [or keep] for himself according to statute or plebiscite […].</a:t>
            </a:r>
            <a:endParaRPr lang="en-GB" dirty="0"/>
          </a:p>
        </p:txBody>
      </p:sp>
      <p:pic>
        <p:nvPicPr>
          <p:cNvPr id="17410" name="Picture 2" descr="C:\Users\Ralph\Documents\LAMPETER\Latin ADVANCED Epigraphy\Roman Statutes LEX AGRARIA p 113 Beginning of Text SMALL.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320" t="23197" r="9736" b="56083"/>
          <a:stretch/>
        </p:blipFill>
        <p:spPr bwMode="auto">
          <a:xfrm>
            <a:off x="317289" y="-27384"/>
            <a:ext cx="8647199" cy="279971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259632" y="692696"/>
            <a:ext cx="7704856" cy="288032"/>
          </a:xfrm>
          <a:prstGeom prst="rect">
            <a:avLst/>
          </a:prstGeom>
          <a:solidFill>
            <a:schemeClr val="accent1">
              <a:alpha val="2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67544" y="980728"/>
            <a:ext cx="2016224" cy="288032"/>
          </a:xfrm>
          <a:prstGeom prst="rect">
            <a:avLst/>
          </a:prstGeom>
          <a:solidFill>
            <a:schemeClr val="accent1">
              <a:alpha val="2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483768" y="980728"/>
            <a:ext cx="6480720" cy="288032"/>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39585" y="1268760"/>
            <a:ext cx="8308879" cy="288032"/>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572000" y="1277144"/>
            <a:ext cx="2379384" cy="288032"/>
          </a:xfrm>
          <a:prstGeom prst="rect">
            <a:avLst/>
          </a:prstGeom>
          <a:solidFill>
            <a:schemeClr val="accent1">
              <a:alpha val="2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5429857" y="2204864"/>
            <a:ext cx="3534631" cy="567467"/>
          </a:xfrm>
          <a:prstGeom prst="rect">
            <a:avLst/>
          </a:prstGeom>
          <a:solidFill>
            <a:schemeClr val="accent1">
              <a:alpha val="5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17289" y="2492896"/>
            <a:ext cx="5112568" cy="279435"/>
          </a:xfrm>
          <a:prstGeom prst="rect">
            <a:avLst/>
          </a:prstGeom>
          <a:solidFill>
            <a:schemeClr val="accent1">
              <a:alpha val="5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705" y="1916832"/>
            <a:ext cx="1923047" cy="288032"/>
          </a:xfrm>
          <a:prstGeom prst="rect">
            <a:avLst/>
          </a:prstGeom>
          <a:solidFill>
            <a:schemeClr val="accent1">
              <a:alpha val="2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6732239" y="1565176"/>
            <a:ext cx="2254059" cy="456563"/>
          </a:xfrm>
          <a:prstGeom prst="rect">
            <a:avLst/>
          </a:prstGeom>
          <a:solidFill>
            <a:schemeClr val="accent1">
              <a:alpha val="2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339753" y="1960142"/>
            <a:ext cx="2664296" cy="288032"/>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2314966" y="2987076"/>
            <a:ext cx="1760221" cy="646331"/>
          </a:xfrm>
          <a:prstGeom prst="rect">
            <a:avLst/>
          </a:prstGeom>
          <a:noFill/>
        </p:spPr>
        <p:txBody>
          <a:bodyPr wrap="square" rtlCol="0">
            <a:spAutoFit/>
          </a:bodyPr>
          <a:lstStyle/>
          <a:p>
            <a:pPr algn="ctr">
              <a:buNone/>
            </a:pPr>
            <a:r>
              <a:rPr lang="en-GB" sz="1800" dirty="0" smtClean="0">
                <a:solidFill>
                  <a:srgbClr val="FFC000"/>
                </a:solidFill>
              </a:rPr>
              <a:t>limit on ager </a:t>
            </a:r>
            <a:br>
              <a:rPr lang="en-GB" sz="1800" dirty="0" smtClean="0">
                <a:solidFill>
                  <a:srgbClr val="FFC000"/>
                </a:solidFill>
              </a:rPr>
            </a:br>
            <a:r>
              <a:rPr lang="en-GB" sz="1800" dirty="0" err="1" smtClean="0">
                <a:solidFill>
                  <a:srgbClr val="FFC000"/>
                </a:solidFill>
              </a:rPr>
              <a:t>publicus</a:t>
            </a:r>
            <a:r>
              <a:rPr lang="en-GB" sz="1800" dirty="0" smtClean="0">
                <a:solidFill>
                  <a:srgbClr val="FFC000"/>
                </a:solidFill>
              </a:rPr>
              <a:t> land</a:t>
            </a:r>
            <a:endParaRPr lang="en-GB" sz="1800" dirty="0">
              <a:solidFill>
                <a:srgbClr val="FFC000"/>
              </a:solidFill>
            </a:endParaRPr>
          </a:p>
        </p:txBody>
      </p:sp>
      <p:cxnSp>
        <p:nvCxnSpPr>
          <p:cNvPr id="17" name="Straight Arrow Connector 16"/>
          <p:cNvCxnSpPr>
            <a:stCxn id="15" idx="2"/>
            <a:endCxn id="10" idx="0"/>
          </p:cNvCxnSpPr>
          <p:nvPr/>
        </p:nvCxnSpPr>
        <p:spPr>
          <a:xfrm flipH="1">
            <a:off x="3195077" y="2248174"/>
            <a:ext cx="476824" cy="738902"/>
          </a:xfrm>
          <a:prstGeom prst="straightConnector1">
            <a:avLst/>
          </a:prstGeom>
          <a:ln w="47625">
            <a:solidFill>
              <a:schemeClr val="accent1">
                <a:shade val="60000"/>
                <a:satMod val="300000"/>
                <a:alpha val="45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53497" y="2780928"/>
            <a:ext cx="2286255" cy="861774"/>
          </a:xfrm>
          <a:prstGeom prst="rect">
            <a:avLst/>
          </a:prstGeom>
          <a:noFill/>
        </p:spPr>
        <p:txBody>
          <a:bodyPr wrap="square" rtlCol="0">
            <a:spAutoFit/>
          </a:bodyPr>
          <a:lstStyle/>
          <a:p>
            <a:pPr algn="ctr">
              <a:buNone/>
            </a:pPr>
            <a:r>
              <a:rPr lang="en-GB" sz="1800" dirty="0" smtClean="0">
                <a:solidFill>
                  <a:srgbClr val="FFC000"/>
                </a:solidFill>
              </a:rPr>
              <a:t>“</a:t>
            </a:r>
            <a:r>
              <a:rPr lang="en-GB" sz="1800" dirty="0" err="1" smtClean="0">
                <a:solidFill>
                  <a:srgbClr val="FFC000"/>
                </a:solidFill>
              </a:rPr>
              <a:t>vetus</a:t>
            </a:r>
            <a:r>
              <a:rPr lang="en-GB" sz="1800" dirty="0" smtClean="0">
                <a:solidFill>
                  <a:srgbClr val="FFC000"/>
                </a:solidFill>
              </a:rPr>
              <a:t> possessor”</a:t>
            </a:r>
            <a:br>
              <a:rPr lang="en-GB" sz="1800" dirty="0" smtClean="0">
                <a:solidFill>
                  <a:srgbClr val="FFC000"/>
                </a:solidFill>
              </a:rPr>
            </a:br>
            <a:r>
              <a:rPr lang="en-GB" sz="1600" i="1" dirty="0" err="1" smtClean="0">
                <a:solidFill>
                  <a:srgbClr val="FFC000"/>
                </a:solidFill>
              </a:rPr>
              <a:t>relinquo</a:t>
            </a:r>
            <a:r>
              <a:rPr lang="en-GB" sz="1600" i="1" dirty="0" smtClean="0">
                <a:solidFill>
                  <a:srgbClr val="FFC000"/>
                </a:solidFill>
              </a:rPr>
              <a:t>: keep</a:t>
            </a:r>
            <a:br>
              <a:rPr lang="en-GB" sz="1600" i="1" dirty="0" smtClean="0">
                <a:solidFill>
                  <a:srgbClr val="FFC000"/>
                </a:solidFill>
              </a:rPr>
            </a:br>
            <a:r>
              <a:rPr lang="en-GB" sz="1600" i="1" dirty="0" smtClean="0">
                <a:solidFill>
                  <a:srgbClr val="FFC000"/>
                </a:solidFill>
              </a:rPr>
              <a:t>sumo: to take</a:t>
            </a:r>
            <a:endParaRPr lang="en-GB" sz="1600" i="1" dirty="0">
              <a:solidFill>
                <a:srgbClr val="FFC000"/>
              </a:solidFill>
            </a:endParaRPr>
          </a:p>
        </p:txBody>
      </p:sp>
      <p:cxnSp>
        <p:nvCxnSpPr>
          <p:cNvPr id="20" name="Straight Arrow Connector 19"/>
          <p:cNvCxnSpPr>
            <a:endCxn id="19" idx="0"/>
          </p:cNvCxnSpPr>
          <p:nvPr/>
        </p:nvCxnSpPr>
        <p:spPr>
          <a:xfrm>
            <a:off x="1112853" y="2032151"/>
            <a:ext cx="83772" cy="748777"/>
          </a:xfrm>
          <a:prstGeom prst="straightConnector1">
            <a:avLst/>
          </a:prstGeom>
          <a:ln w="47625">
            <a:solidFill>
              <a:schemeClr val="accent1">
                <a:shade val="60000"/>
                <a:satMod val="300000"/>
                <a:alpha val="44000"/>
              </a:schemeClr>
            </a:solidFill>
            <a:tailEnd type="arrow"/>
          </a:ln>
        </p:spPr>
        <p:style>
          <a:lnRef idx="1">
            <a:schemeClr val="accent1"/>
          </a:lnRef>
          <a:fillRef idx="0">
            <a:schemeClr val="accent1"/>
          </a:fillRef>
          <a:effectRef idx="0">
            <a:schemeClr val="accent1"/>
          </a:effectRef>
          <a:fontRef idx="minor">
            <a:schemeClr val="tx1"/>
          </a:fontRef>
        </p:style>
      </p:cxnSp>
      <p:sp>
        <p:nvSpPr>
          <p:cNvPr id="24" name="Rectangle 23"/>
          <p:cNvSpPr/>
          <p:nvPr/>
        </p:nvSpPr>
        <p:spPr>
          <a:xfrm>
            <a:off x="3347865" y="1672110"/>
            <a:ext cx="1224136" cy="288032"/>
          </a:xfrm>
          <a:prstGeom prst="rect">
            <a:avLst/>
          </a:prstGeom>
          <a:solidFill>
            <a:srgbClr val="C00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3924058" y="2987076"/>
            <a:ext cx="2016094" cy="923330"/>
          </a:xfrm>
          <a:prstGeom prst="rect">
            <a:avLst/>
          </a:prstGeom>
          <a:noFill/>
        </p:spPr>
        <p:txBody>
          <a:bodyPr wrap="square" rtlCol="0">
            <a:spAutoFit/>
          </a:bodyPr>
          <a:lstStyle/>
          <a:p>
            <a:pPr algn="ctr">
              <a:buNone/>
            </a:pPr>
            <a:r>
              <a:rPr lang="en-GB" sz="1800" dirty="0" smtClean="0">
                <a:solidFill>
                  <a:srgbClr val="FFC000"/>
                </a:solidFill>
              </a:rPr>
              <a:t>land &amp; site</a:t>
            </a:r>
            <a:br>
              <a:rPr lang="en-GB" sz="1800" dirty="0" smtClean="0">
                <a:solidFill>
                  <a:srgbClr val="FFC000"/>
                </a:solidFill>
              </a:rPr>
            </a:br>
            <a:r>
              <a:rPr lang="en-GB" sz="1800" dirty="0" smtClean="0">
                <a:solidFill>
                  <a:srgbClr val="FFC000"/>
                </a:solidFill>
              </a:rPr>
              <a:t>(piece of land)</a:t>
            </a:r>
            <a:br>
              <a:rPr lang="en-GB" sz="1800" dirty="0" smtClean="0">
                <a:solidFill>
                  <a:srgbClr val="FFC000"/>
                </a:solidFill>
              </a:rPr>
            </a:br>
            <a:endParaRPr lang="en-GB" sz="1800" dirty="0">
              <a:solidFill>
                <a:srgbClr val="FFC000"/>
              </a:solidFill>
            </a:endParaRPr>
          </a:p>
        </p:txBody>
      </p:sp>
      <p:cxnSp>
        <p:nvCxnSpPr>
          <p:cNvPr id="26" name="Straight Arrow Connector 25"/>
          <p:cNvCxnSpPr>
            <a:stCxn id="24" idx="2"/>
            <a:endCxn id="25" idx="0"/>
          </p:cNvCxnSpPr>
          <p:nvPr/>
        </p:nvCxnSpPr>
        <p:spPr>
          <a:xfrm>
            <a:off x="3959933" y="1960142"/>
            <a:ext cx="972172" cy="1026934"/>
          </a:xfrm>
          <a:prstGeom prst="straightConnector1">
            <a:avLst/>
          </a:prstGeom>
          <a:ln w="47625">
            <a:solidFill>
              <a:schemeClr val="accent1">
                <a:shade val="60000"/>
                <a:satMod val="300000"/>
                <a:alpha val="41000"/>
              </a:schemeClr>
            </a:solidFill>
            <a:tailEnd type="arrow"/>
          </a:ln>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a:off x="4640888" y="1672110"/>
            <a:ext cx="2091351" cy="288032"/>
          </a:xfrm>
          <a:prstGeom prst="rect">
            <a:avLst/>
          </a:prstGeom>
          <a:solidFill>
            <a:srgbClr val="92D05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5429857" y="980728"/>
            <a:ext cx="2429411" cy="283742"/>
          </a:xfrm>
          <a:prstGeom prst="rect">
            <a:avLst/>
          </a:prstGeom>
          <a:solidFill>
            <a:srgbClr val="92D05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p:cNvSpPr/>
          <p:nvPr/>
        </p:nvSpPr>
        <p:spPr>
          <a:xfrm>
            <a:off x="4521616" y="2204864"/>
            <a:ext cx="590444" cy="299824"/>
          </a:xfrm>
          <a:prstGeom prst="rect">
            <a:avLst/>
          </a:prstGeom>
          <a:solidFill>
            <a:schemeClr val="accent1">
              <a:alpha val="2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p:cNvSpPr txBox="1"/>
          <p:nvPr/>
        </p:nvSpPr>
        <p:spPr>
          <a:xfrm>
            <a:off x="5943336" y="2788897"/>
            <a:ext cx="3021151" cy="634020"/>
          </a:xfrm>
          <a:prstGeom prst="rect">
            <a:avLst/>
          </a:prstGeom>
          <a:noFill/>
        </p:spPr>
        <p:txBody>
          <a:bodyPr wrap="square" rtlCol="0">
            <a:spAutoFit/>
          </a:bodyPr>
          <a:lstStyle/>
          <a:p>
            <a:pPr algn="r">
              <a:buNone/>
            </a:pPr>
            <a:r>
              <a:rPr lang="en-GB" sz="1600" i="1" dirty="0" smtClean="0">
                <a:solidFill>
                  <a:srgbClr val="FFC000"/>
                </a:solidFill>
              </a:rPr>
              <a:t>licet: it is lawful</a:t>
            </a:r>
          </a:p>
          <a:p>
            <a:pPr algn="r">
              <a:buNone/>
            </a:pPr>
            <a:r>
              <a:rPr lang="en-GB" sz="1600" i="1" dirty="0" err="1" smtClean="0">
                <a:solidFill>
                  <a:srgbClr val="FFC000"/>
                </a:solidFill>
              </a:rPr>
              <a:t>siet</a:t>
            </a:r>
            <a:r>
              <a:rPr lang="en-GB" sz="1600" i="1" dirty="0">
                <a:solidFill>
                  <a:srgbClr val="FFC000"/>
                </a:solidFill>
              </a:rPr>
              <a:t> </a:t>
            </a:r>
            <a:r>
              <a:rPr lang="en-GB" sz="1600" i="1" dirty="0" smtClean="0">
                <a:solidFill>
                  <a:srgbClr val="FFC000"/>
                </a:solidFill>
              </a:rPr>
              <a:t>&lt; sum: 3</a:t>
            </a:r>
            <a:r>
              <a:rPr lang="en-GB" sz="1600" i="1" baseline="30000" dirty="0" smtClean="0">
                <a:solidFill>
                  <a:srgbClr val="FFC000"/>
                </a:solidFill>
              </a:rPr>
              <a:t>rd</a:t>
            </a:r>
            <a:r>
              <a:rPr lang="en-GB" sz="1600" i="1" dirty="0" smtClean="0">
                <a:solidFill>
                  <a:srgbClr val="FFC000"/>
                </a:solidFill>
              </a:rPr>
              <a:t> </a:t>
            </a:r>
            <a:r>
              <a:rPr lang="en-GB" sz="1600" i="1" dirty="0" err="1" smtClean="0">
                <a:solidFill>
                  <a:srgbClr val="FFC000"/>
                </a:solidFill>
              </a:rPr>
              <a:t>pres.subj</a:t>
            </a:r>
            <a:r>
              <a:rPr lang="en-GB" sz="1600" i="1" dirty="0" smtClean="0">
                <a:solidFill>
                  <a:srgbClr val="FFC000"/>
                </a:solidFill>
              </a:rPr>
              <a:t>.</a:t>
            </a:r>
            <a:endParaRPr lang="en-GB" sz="1600" i="1" dirty="0">
              <a:solidFill>
                <a:srgbClr val="FFC000"/>
              </a:solidFill>
            </a:endParaRPr>
          </a:p>
        </p:txBody>
      </p:sp>
      <p:cxnSp>
        <p:nvCxnSpPr>
          <p:cNvPr id="39" name="Straight Arrow Connector 38"/>
          <p:cNvCxnSpPr>
            <a:stCxn id="37" idx="3"/>
          </p:cNvCxnSpPr>
          <p:nvPr/>
        </p:nvCxnSpPr>
        <p:spPr>
          <a:xfrm>
            <a:off x="5112060" y="2354776"/>
            <a:ext cx="2196244" cy="618787"/>
          </a:xfrm>
          <a:prstGeom prst="straightConnector1">
            <a:avLst/>
          </a:prstGeom>
          <a:ln w="47625">
            <a:solidFill>
              <a:schemeClr val="accent1">
                <a:shade val="60000"/>
                <a:satMod val="300000"/>
                <a:alpha val="41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36278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108520" y="3717032"/>
            <a:ext cx="9144000" cy="2592288"/>
          </a:xfrm>
        </p:spPr>
        <p:txBody>
          <a:bodyPr>
            <a:normAutofit fontScale="77500" lnSpcReduction="20000"/>
          </a:bodyPr>
          <a:lstStyle/>
          <a:p>
            <a:r>
              <a:rPr lang="en-GB" dirty="0" smtClean="0"/>
              <a:t>[Whatever public land of the Roman people there was in the land of Italy in the consulship of P. </a:t>
            </a:r>
            <a:r>
              <a:rPr lang="en-GB" dirty="0" err="1" smtClean="0"/>
              <a:t>Mucius</a:t>
            </a:r>
            <a:r>
              <a:rPr lang="en-GB" dirty="0" smtClean="0"/>
              <a:t> and L. </a:t>
            </a:r>
            <a:r>
              <a:rPr lang="en-GB" dirty="0" err="1" smtClean="0"/>
              <a:t>Calpurnius</a:t>
            </a:r>
            <a:r>
              <a:rPr lang="en-GB" dirty="0" smtClean="0"/>
              <a:t>, apart from the land, whose division was excluded or forbidden according to the statue or plebiscite which C. </a:t>
            </a:r>
            <a:r>
              <a:rPr lang="en-GB" dirty="0" err="1" smtClean="0"/>
              <a:t>Sempronius</a:t>
            </a:r>
            <a:r>
              <a:rPr lang="en-GB" dirty="0" smtClean="0"/>
              <a:t>, son of Tiberius, tribune of the plebs, proposed…. whatever land or piece or land</a:t>
            </a:r>
            <a:r>
              <a:rPr lang="en-GB" dirty="0" smtClean="0">
                <a:solidFill>
                  <a:srgbClr val="FFC000"/>
                </a:solidFill>
              </a:rPr>
              <a:t>] a </a:t>
            </a:r>
            <a:r>
              <a:rPr lang="en-GB" dirty="0" err="1" smtClean="0">
                <a:solidFill>
                  <a:srgbClr val="FFC000"/>
                </a:solidFill>
              </a:rPr>
              <a:t>IIIvir</a:t>
            </a:r>
            <a:r>
              <a:rPr lang="en-GB" dirty="0" smtClean="0">
                <a:solidFill>
                  <a:srgbClr val="FFC000"/>
                </a:solidFill>
              </a:rPr>
              <a:t> according to statute or plebiscite granted or assigned from that land or piece land to any a Roman citizen by lot</a:t>
            </a:r>
            <a:r>
              <a:rPr lang="en-GB" dirty="0" smtClean="0"/>
              <a:t>, which is not in that land or piece of land, which [is] beyond [---]</a:t>
            </a:r>
            <a:endParaRPr lang="en-GB" dirty="0"/>
          </a:p>
        </p:txBody>
      </p:sp>
      <p:pic>
        <p:nvPicPr>
          <p:cNvPr id="6" name="Picture 2" descr="C:\Users\Ralph\Documents\LAMPETER\Latin ADVANCED Epigraphy\Roman Statutes LEX AGRARIA p 113 Beginning of Text SMALL.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320" t="39690" r="9736" b="46498"/>
          <a:stretch/>
        </p:blipFill>
        <p:spPr bwMode="auto">
          <a:xfrm>
            <a:off x="251519" y="187889"/>
            <a:ext cx="8647199" cy="186637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3613594" y="1484784"/>
            <a:ext cx="4054750" cy="288032"/>
          </a:xfrm>
          <a:prstGeom prst="rect">
            <a:avLst/>
          </a:prstGeom>
          <a:solidFill>
            <a:schemeClr val="accent1">
              <a:alpha val="2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1403648" y="1484784"/>
            <a:ext cx="2209813" cy="288032"/>
          </a:xfrm>
          <a:prstGeom prst="rect">
            <a:avLst/>
          </a:prstGeom>
          <a:solidFill>
            <a:srgbClr val="92D05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7020272" y="1221589"/>
            <a:ext cx="1866186" cy="288032"/>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70555" y="1484784"/>
            <a:ext cx="933093" cy="307056"/>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6035591" y="2348880"/>
            <a:ext cx="3021151" cy="584775"/>
          </a:xfrm>
          <a:prstGeom prst="rect">
            <a:avLst/>
          </a:prstGeom>
          <a:noFill/>
        </p:spPr>
        <p:txBody>
          <a:bodyPr wrap="square" rtlCol="0">
            <a:spAutoFit/>
          </a:bodyPr>
          <a:lstStyle/>
          <a:p>
            <a:pPr algn="r">
              <a:buNone/>
            </a:pPr>
            <a:r>
              <a:rPr lang="en-GB" sz="1600" i="1" dirty="0" err="1" smtClean="0">
                <a:solidFill>
                  <a:srgbClr val="FFC000"/>
                </a:solidFill>
              </a:rPr>
              <a:t>sortio</a:t>
            </a:r>
            <a:r>
              <a:rPr lang="en-GB" sz="1600" i="1" dirty="0" smtClean="0">
                <a:solidFill>
                  <a:srgbClr val="FFC000"/>
                </a:solidFill>
              </a:rPr>
              <a:t>, </a:t>
            </a:r>
            <a:r>
              <a:rPr lang="en-GB" sz="1600" i="1" dirty="0" err="1" smtClean="0">
                <a:solidFill>
                  <a:srgbClr val="FFC000"/>
                </a:solidFill>
              </a:rPr>
              <a:t>sortior</a:t>
            </a:r>
            <a:r>
              <a:rPr lang="en-GB" sz="1600" i="1" dirty="0" smtClean="0">
                <a:solidFill>
                  <a:srgbClr val="FFC000"/>
                </a:solidFill>
              </a:rPr>
              <a:t>, </a:t>
            </a:r>
            <a:r>
              <a:rPr lang="en-GB" sz="1600" i="1" dirty="0" err="1" smtClean="0">
                <a:solidFill>
                  <a:srgbClr val="FFC000"/>
                </a:solidFill>
              </a:rPr>
              <a:t>sortitus</a:t>
            </a:r>
            <a:r>
              <a:rPr lang="en-GB" sz="1600" i="1" dirty="0" smtClean="0">
                <a:solidFill>
                  <a:srgbClr val="FFC000"/>
                </a:solidFill>
              </a:rPr>
              <a:t>:</a:t>
            </a:r>
            <a:br>
              <a:rPr lang="en-GB" sz="1600" i="1" dirty="0" smtClean="0">
                <a:solidFill>
                  <a:srgbClr val="FFC000"/>
                </a:solidFill>
              </a:rPr>
            </a:br>
            <a:r>
              <a:rPr lang="en-GB" sz="1600" i="1" dirty="0" smtClean="0">
                <a:solidFill>
                  <a:srgbClr val="FFC000"/>
                </a:solidFill>
              </a:rPr>
              <a:t>to draw lots, drawing of lots</a:t>
            </a:r>
            <a:endParaRPr lang="en-GB" sz="1600" i="1" dirty="0">
              <a:solidFill>
                <a:srgbClr val="FFC000"/>
              </a:solidFill>
            </a:endParaRPr>
          </a:p>
        </p:txBody>
      </p:sp>
      <p:cxnSp>
        <p:nvCxnSpPr>
          <p:cNvPr id="16" name="Straight Connector 15"/>
          <p:cNvCxnSpPr/>
          <p:nvPr/>
        </p:nvCxnSpPr>
        <p:spPr>
          <a:xfrm flipV="1">
            <a:off x="3995936" y="1897808"/>
            <a:ext cx="4536504" cy="19024"/>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611560" y="332656"/>
            <a:ext cx="4536504" cy="1902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2791426"/>
      </p:ext>
    </p:extLst>
  </p:cSld>
  <p:clrMapOvr>
    <a:masterClrMapping/>
  </p:clrMapOvr>
  <p:transition spd="slow">
    <p:randomBar dir="vert"/>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87258" y="4149080"/>
            <a:ext cx="9144000" cy="1800200"/>
          </a:xfrm>
        </p:spPr>
        <p:txBody>
          <a:bodyPr>
            <a:normAutofit fontScale="77500" lnSpcReduction="20000"/>
          </a:bodyPr>
          <a:lstStyle/>
          <a:p>
            <a:r>
              <a:rPr lang="en-GB" dirty="0" smtClean="0"/>
              <a:t>[Whatever public land of the Roman people there was in the land of Italy in the consulship of P. </a:t>
            </a:r>
            <a:r>
              <a:rPr lang="en-GB" dirty="0" err="1" smtClean="0"/>
              <a:t>Mucius</a:t>
            </a:r>
            <a:r>
              <a:rPr lang="en-GB" dirty="0" smtClean="0"/>
              <a:t> and L. </a:t>
            </a:r>
            <a:r>
              <a:rPr lang="en-GB" dirty="0" err="1" smtClean="0"/>
              <a:t>Calpurnius</a:t>
            </a:r>
            <a:r>
              <a:rPr lang="en-GB" dirty="0" smtClean="0"/>
              <a:t>, apart from the land, whose division was excluded or forbidden according to the statue or plebiscite which C. </a:t>
            </a:r>
            <a:r>
              <a:rPr lang="en-GB" dirty="0" err="1" smtClean="0"/>
              <a:t>Sempronius</a:t>
            </a:r>
            <a:r>
              <a:rPr lang="en-GB" dirty="0" smtClean="0"/>
              <a:t>, son of Tiberius, tribune of the plebs, proposed…. wh</a:t>
            </a:r>
            <a:r>
              <a:rPr lang="en-GB" dirty="0" smtClean="0">
                <a:solidFill>
                  <a:srgbClr val="FFC000"/>
                </a:solidFill>
              </a:rPr>
              <a:t>atever land or piece or land] was restored by a </a:t>
            </a:r>
            <a:r>
              <a:rPr lang="en-GB" dirty="0" err="1" smtClean="0">
                <a:solidFill>
                  <a:srgbClr val="FFC000"/>
                </a:solidFill>
              </a:rPr>
              <a:t>tres</a:t>
            </a:r>
            <a:r>
              <a:rPr lang="en-GB" dirty="0" smtClean="0">
                <a:solidFill>
                  <a:srgbClr val="FFC000"/>
                </a:solidFill>
              </a:rPr>
              <a:t> </a:t>
            </a:r>
            <a:r>
              <a:rPr lang="en-GB" dirty="0" err="1" smtClean="0">
                <a:solidFill>
                  <a:srgbClr val="FFC000"/>
                </a:solidFill>
              </a:rPr>
              <a:t>vir</a:t>
            </a:r>
            <a:r>
              <a:rPr lang="en-GB" dirty="0">
                <a:solidFill>
                  <a:srgbClr val="FFC000"/>
                </a:solidFill>
              </a:rPr>
              <a:t> </a:t>
            </a:r>
            <a:r>
              <a:rPr lang="en-GB" dirty="0" smtClean="0">
                <a:solidFill>
                  <a:srgbClr val="FFC000"/>
                </a:solidFill>
              </a:rPr>
              <a:t>[---].</a:t>
            </a:r>
          </a:p>
        </p:txBody>
      </p:sp>
      <p:pic>
        <p:nvPicPr>
          <p:cNvPr id="5" name="Picture 2" descr="C:\Users\Ralph\Documents\LAMPETER\Latin ADVANCED Epigraphy\Roman Statutes LEX AGRARIA p 113 Beginning of Text SMALL.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320" t="50423" r="9736" b="38899"/>
          <a:stretch/>
        </p:blipFill>
        <p:spPr bwMode="auto">
          <a:xfrm>
            <a:off x="251519" y="185881"/>
            <a:ext cx="8647199" cy="1442919"/>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p:cNvCxnSpPr/>
          <p:nvPr/>
        </p:nvCxnSpPr>
        <p:spPr>
          <a:xfrm>
            <a:off x="438061" y="404664"/>
            <a:ext cx="334185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9099748"/>
      </p:ext>
    </p:extLst>
  </p:cSld>
  <p:clrMapOvr>
    <a:masterClrMapping/>
  </p:clrMapOvr>
  <p:transition spd="slow">
    <p:randomBar dir="vert"/>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87258" y="2924944"/>
            <a:ext cx="9144000" cy="1080120"/>
          </a:xfrm>
        </p:spPr>
        <p:txBody>
          <a:bodyPr>
            <a:normAutofit fontScale="55000" lnSpcReduction="20000"/>
          </a:bodyPr>
          <a:lstStyle/>
          <a:p>
            <a:r>
              <a:rPr lang="en-GB" dirty="0" smtClean="0"/>
              <a:t>….</a:t>
            </a:r>
          </a:p>
          <a:p>
            <a:r>
              <a:rPr lang="en-GB" dirty="0" smtClean="0"/>
              <a:t>and whatever] of public land or pieces of land in the land of Italy, whatever of it is outside the city of Rome, whatever of it is in a city, town or village, whatever of it a </a:t>
            </a:r>
            <a:r>
              <a:rPr lang="en-GB" dirty="0" err="1" smtClean="0"/>
              <a:t>IIIvir</a:t>
            </a:r>
            <a:r>
              <a:rPr lang="en-GB" dirty="0" smtClean="0"/>
              <a:t> has granted or assigned, whatever [---]</a:t>
            </a:r>
            <a:endParaRPr lang="en-GB" dirty="0" smtClean="0">
              <a:solidFill>
                <a:srgbClr val="FFC000"/>
              </a:solidFill>
            </a:endParaRPr>
          </a:p>
        </p:txBody>
      </p:sp>
      <p:pic>
        <p:nvPicPr>
          <p:cNvPr id="5" name="Picture 2" descr="C:\Users\Ralph\Documents\LAMPETER\Latin ADVANCED Epigraphy\Roman Statutes LEX AGRARIA p 113 Beginning of Text SMALL.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320" t="58968" r="9736" b="25967"/>
          <a:stretch/>
        </p:blipFill>
        <p:spPr bwMode="auto">
          <a:xfrm>
            <a:off x="107504" y="116632"/>
            <a:ext cx="8647199" cy="203572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51520" y="1289115"/>
            <a:ext cx="8352928" cy="627717"/>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6571798"/>
      </p:ext>
    </p:extLst>
  </p:cSld>
  <p:clrMapOvr>
    <a:masterClrMapping/>
  </p:clrMapOvr>
  <p:transition spd="slow">
    <p:randomBar dir="vert"/>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87258" y="2924944"/>
            <a:ext cx="9144000" cy="1656184"/>
          </a:xfrm>
        </p:spPr>
        <p:txBody>
          <a:bodyPr>
            <a:normAutofit fontScale="70000" lnSpcReduction="20000"/>
          </a:bodyPr>
          <a:lstStyle/>
          <a:p>
            <a:r>
              <a:rPr lang="en-GB" dirty="0" smtClean="0"/>
              <a:t>…</a:t>
            </a:r>
            <a:br>
              <a:rPr lang="en-GB" dirty="0" smtClean="0"/>
            </a:br>
            <a:r>
              <a:rPr lang="en-GB" dirty="0" smtClean="0"/>
              <a:t>…whatever land, piece of land or building from that land or piece of land to anyone [---] to whom [---] in the land of Italy a </a:t>
            </a:r>
            <a:r>
              <a:rPr lang="en-GB" dirty="0" err="1" smtClean="0"/>
              <a:t>IIIvir</a:t>
            </a:r>
            <a:r>
              <a:rPr lang="en-GB" dirty="0" smtClean="0"/>
              <a:t> has granted, assigned or left or entered on maps or in the records or order to be entered; all land, pieces of land or building, which [are] written down above, [apart from the land….].</a:t>
            </a:r>
            <a:endParaRPr lang="en-GB" dirty="0" smtClean="0">
              <a:solidFill>
                <a:srgbClr val="FFC000"/>
              </a:solidFill>
            </a:endParaRPr>
          </a:p>
        </p:txBody>
      </p:sp>
      <p:pic>
        <p:nvPicPr>
          <p:cNvPr id="5" name="Picture 2" descr="C:\Users\Ralph\Documents\LAMPETER\Latin ADVANCED Epigraphy\Roman Statutes LEX AGRARIA p 113 Beginning of Text SMALL.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320" t="73095" r="9736" b="10560"/>
          <a:stretch/>
        </p:blipFill>
        <p:spPr bwMode="auto">
          <a:xfrm>
            <a:off x="107504" y="184801"/>
            <a:ext cx="8647199" cy="220862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03640" y="1026909"/>
            <a:ext cx="6428600" cy="313859"/>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971600" y="1505573"/>
            <a:ext cx="7560840" cy="313859"/>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03640" y="1809072"/>
            <a:ext cx="7148680" cy="313859"/>
          </a:xfrm>
          <a:prstGeom prst="rect">
            <a:avLst/>
          </a:prstGeom>
          <a:solidFill>
            <a:srgbClr val="FFC000">
              <a:alpha val="2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925986"/>
      </p:ext>
    </p:extLst>
  </p:cSld>
  <p:clrMapOvr>
    <a:masterClrMapping/>
  </p:clrMapOvr>
  <p:transition spd="slow">
    <p:randomBar dir="vert"/>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what happened in the 2</a:t>
            </a:r>
            <a:r>
              <a:rPr lang="en-GB" baseline="30000" dirty="0" smtClean="0"/>
              <a:t>nd</a:t>
            </a:r>
            <a:r>
              <a:rPr lang="en-GB" dirty="0" smtClean="0"/>
              <a:t> century B.C.…?</a:t>
            </a:r>
            <a:endParaRPr lang="en-GB" dirty="0"/>
          </a:p>
        </p:txBody>
      </p:sp>
      <p:sp>
        <p:nvSpPr>
          <p:cNvPr id="3" name="Content Placeholder 2"/>
          <p:cNvSpPr>
            <a:spLocks noGrp="1"/>
          </p:cNvSpPr>
          <p:nvPr>
            <p:ph idx="1"/>
          </p:nvPr>
        </p:nvSpPr>
        <p:spPr/>
        <p:txBody>
          <a:bodyPr/>
          <a:lstStyle/>
          <a:p>
            <a:r>
              <a:rPr lang="en-GB" dirty="0" smtClean="0"/>
              <a:t>Since the 2</a:t>
            </a:r>
            <a:r>
              <a:rPr lang="en-GB" baseline="30000" dirty="0" smtClean="0"/>
              <a:t>nd</a:t>
            </a:r>
            <a:r>
              <a:rPr lang="en-GB" dirty="0"/>
              <a:t> </a:t>
            </a:r>
            <a:r>
              <a:rPr lang="en-GB" dirty="0" smtClean="0"/>
              <a:t>P</a:t>
            </a:r>
            <a:endParaRPr lang="en-GB" dirty="0"/>
          </a:p>
        </p:txBody>
      </p:sp>
    </p:spTree>
    <p:extLst>
      <p:ext uri="{BB962C8B-B14F-4D97-AF65-F5344CB8AC3E}">
        <p14:creationId xmlns:p14="http://schemas.microsoft.com/office/powerpoint/2010/main" val="3821220464"/>
      </p:ext>
    </p:extLst>
  </p:cSld>
  <p:clrMapOvr>
    <a:masterClrMapping/>
  </p:clrMapOvr>
  <p:transition spd="slow">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Tiberius is murdered</a:t>
            </a:r>
            <a:endParaRPr lang="en-GB" dirty="0"/>
          </a:p>
        </p:txBody>
      </p:sp>
      <p:sp>
        <p:nvSpPr>
          <p:cNvPr id="3" name="Content Placeholder 2"/>
          <p:cNvSpPr>
            <a:spLocks noGrp="1"/>
          </p:cNvSpPr>
          <p:nvPr>
            <p:ph idx="1"/>
          </p:nvPr>
        </p:nvSpPr>
        <p:spPr/>
        <p:txBody>
          <a:bodyPr>
            <a:normAutofit fontScale="77500" lnSpcReduction="20000"/>
          </a:bodyPr>
          <a:lstStyle/>
          <a:p>
            <a:r>
              <a:rPr lang="en-GB" dirty="0"/>
              <a:t>Plutarch, </a:t>
            </a:r>
            <a:r>
              <a:rPr lang="en-GB" i="1" dirty="0"/>
              <a:t>Tiberius Gracchus </a:t>
            </a:r>
            <a:r>
              <a:rPr lang="en-GB" dirty="0"/>
              <a:t>9: Tiberius passed on this news to his supporters who were standing round him, and they at once girded up their togas. Then they broke up the staves which the officers use to keep back the crowd, distributed these, and prepared to defend themselves against their attackers. Those who were standing further away were at a loss to know what was happening and asked what it meant. Thereupon Tiberius raised his hand to his head intending, since the people could not hear his voice, to signify that his life was in danger. But when his enemies saw this gesture, they rushed to the Senate and reported that Tiberius was asking for a crown, and that they had the proof of this in the signal he had just given. This created an uproar in the Senate, and </a:t>
            </a:r>
            <a:r>
              <a:rPr lang="en-GB" dirty="0" err="1"/>
              <a:t>Nasica</a:t>
            </a:r>
            <a:r>
              <a:rPr lang="en-GB" dirty="0"/>
              <a:t> demanded that the consul must now act to protect the state and put down the tyrant. </a:t>
            </a:r>
          </a:p>
        </p:txBody>
      </p:sp>
    </p:spTree>
    <p:extLst>
      <p:ext uri="{BB962C8B-B14F-4D97-AF65-F5344CB8AC3E}">
        <p14:creationId xmlns:p14="http://schemas.microsoft.com/office/powerpoint/2010/main" val="1503900148"/>
      </p:ext>
    </p:extLst>
  </p:cSld>
  <p:clrMapOvr>
    <a:masterClrMapping/>
  </p:clrMapOvr>
  <p:transition spd="slow">
    <p:randomBar dir="vert"/>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512064"/>
            <a:ext cx="7772400" cy="914400"/>
          </a:xfrm>
        </p:spPr>
        <p:txBody>
          <a:bodyPr/>
          <a:lstStyle/>
          <a:p>
            <a:r>
              <a:rPr lang="en-GB" dirty="0" smtClean="0"/>
              <a:t>Tiberius is murdered</a:t>
            </a:r>
            <a:endParaRPr lang="en-GB" dirty="0"/>
          </a:p>
        </p:txBody>
      </p:sp>
      <p:sp>
        <p:nvSpPr>
          <p:cNvPr id="5" name="Content Placeholder 2"/>
          <p:cNvSpPr>
            <a:spLocks noGrp="1"/>
          </p:cNvSpPr>
          <p:nvPr>
            <p:ph idx="1"/>
          </p:nvPr>
        </p:nvSpPr>
        <p:spPr>
          <a:xfrm>
            <a:off x="914400" y="1783560"/>
            <a:ext cx="7772400" cy="4572000"/>
          </a:xfrm>
        </p:spPr>
        <p:txBody>
          <a:bodyPr>
            <a:normAutofit fontScale="77500" lnSpcReduction="20000"/>
          </a:bodyPr>
          <a:lstStyle/>
          <a:p>
            <a:r>
              <a:rPr lang="en-GB" dirty="0"/>
              <a:t>The consul answered in conciliatory fashion that he would not be the first to use violence, and would put no citizen to death without a regular trial. On the other hand he declared that, if Tiberius should incite or oblige the people to pass any illegal resolution, he would not consider it to be binding. At this, </a:t>
            </a:r>
            <a:r>
              <a:rPr lang="en-GB" dirty="0" err="1"/>
              <a:t>Nasica</a:t>
            </a:r>
            <a:r>
              <a:rPr lang="en-GB" dirty="0"/>
              <a:t> sprang to his feet and shouted, ‘Now that the consul has betrayed the state, let every man who wishes to uphold the laws follow me!’ Then he drew the skirt of his toga over his head and strode out towards the Capitol. The senators who followed him wrapped their togas over their left arms and thrust aside anyone who stood in their path. Nobody dared to oppose them out of respect for their rank, but those whom they met took to their heels and trampled down one another as they fled. </a:t>
            </a:r>
          </a:p>
        </p:txBody>
      </p:sp>
    </p:spTree>
    <p:extLst>
      <p:ext uri="{BB962C8B-B14F-4D97-AF65-F5344CB8AC3E}">
        <p14:creationId xmlns:p14="http://schemas.microsoft.com/office/powerpoint/2010/main" val="2469392023"/>
      </p:ext>
    </p:extLst>
  </p:cSld>
  <p:clrMapOvr>
    <a:masterClrMapping/>
  </p:clrMapOvr>
  <p:transition spd="slow">
    <p:randomBar dir="vert"/>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Tiberius is murdered</a:t>
            </a:r>
          </a:p>
        </p:txBody>
      </p:sp>
      <p:sp>
        <p:nvSpPr>
          <p:cNvPr id="3" name="Content Placeholder 2"/>
          <p:cNvSpPr>
            <a:spLocks noGrp="1"/>
          </p:cNvSpPr>
          <p:nvPr>
            <p:ph idx="1"/>
          </p:nvPr>
        </p:nvSpPr>
        <p:spPr/>
        <p:txBody>
          <a:bodyPr>
            <a:normAutofit fontScale="70000" lnSpcReduction="20000"/>
          </a:bodyPr>
          <a:lstStyle/>
          <a:p>
            <a:r>
              <a:rPr lang="en-GB" dirty="0"/>
              <a:t>The senators’ followers were armed with clubs and staves, which they had brought from their houses. The senators themselves snatched up the legs and fragments of the benches which the crowd had broken in their hurry to escape, and made straight for Tiberius, lashing out at those who were drawn up in front of him. His protectors were quickly scattered or clubbed down, and as Tiberius turned to run, someone caught hold of his clothing. He threw off his toga and fled in his tunic, but then stumbled over some of the prostrate bodies in front of him. As he struggled to his feet, one of his fellow-tribunes, </a:t>
            </a:r>
            <a:r>
              <a:rPr lang="en-GB" dirty="0" err="1"/>
              <a:t>Publius</a:t>
            </a:r>
            <a:r>
              <a:rPr lang="en-GB" dirty="0"/>
              <a:t> </a:t>
            </a:r>
            <a:r>
              <a:rPr lang="en-GB" dirty="0" err="1"/>
              <a:t>Satyreius</a:t>
            </a:r>
            <a:r>
              <a:rPr lang="en-GB" dirty="0"/>
              <a:t>, as everybody agrees, dealt the first blow, striking him on the head with the leg of a bench. Lucius Rufus claimed to have given him the second, and prided himself upon this as if it were some noble exploit. More than three hundred men were killed by blows from sticks and stones, but none by the sword. </a:t>
            </a:r>
          </a:p>
        </p:txBody>
      </p:sp>
    </p:spTree>
    <p:extLst>
      <p:ext uri="{BB962C8B-B14F-4D97-AF65-F5344CB8AC3E}">
        <p14:creationId xmlns:p14="http://schemas.microsoft.com/office/powerpoint/2010/main" val="3861522094"/>
      </p:ext>
    </p:extLst>
  </p:cSld>
  <p:clrMapOvr>
    <a:masterClrMapping/>
  </p:clrMapOvr>
  <p:transition spd="slow">
    <p:randomBar dir="vert"/>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899592" y="1412776"/>
            <a:ext cx="7772400" cy="5074440"/>
          </a:xfrm>
        </p:spPr>
        <p:txBody>
          <a:bodyPr>
            <a:normAutofit fontScale="70000" lnSpcReduction="20000"/>
          </a:bodyPr>
          <a:lstStyle/>
          <a:p>
            <a:r>
              <a:rPr lang="en-GB" b="1" dirty="0"/>
              <a:t>Relevant reading </a:t>
            </a:r>
            <a:endParaRPr lang="en-GB" dirty="0"/>
          </a:p>
          <a:p>
            <a:r>
              <a:rPr lang="en-GB" dirty="0"/>
              <a:t>Beard, M. and Crawford, M. (1985), </a:t>
            </a:r>
            <a:r>
              <a:rPr lang="en-GB" i="1" dirty="0"/>
              <a:t>Rome in the Late Republic</a:t>
            </a:r>
            <a:r>
              <a:rPr lang="en-GB" dirty="0"/>
              <a:t>, London. </a:t>
            </a:r>
          </a:p>
          <a:p>
            <a:r>
              <a:rPr lang="en-GB" dirty="0"/>
              <a:t>Brunt, P. A. (1971), </a:t>
            </a:r>
            <a:r>
              <a:rPr lang="en-GB" i="1" dirty="0"/>
              <a:t>Social Conflicts in the Roman Republic</a:t>
            </a:r>
            <a:r>
              <a:rPr lang="en-GB" dirty="0"/>
              <a:t>, London. </a:t>
            </a:r>
          </a:p>
          <a:p>
            <a:r>
              <a:rPr lang="en-GB" dirty="0" err="1"/>
              <a:t>Gabba</a:t>
            </a:r>
            <a:r>
              <a:rPr lang="en-GB" dirty="0"/>
              <a:t>, E. (1989), ‘Rome and Italy in the second century B.C.’, in A. E. </a:t>
            </a:r>
            <a:r>
              <a:rPr lang="en-GB" dirty="0" err="1"/>
              <a:t>Astin</a:t>
            </a:r>
            <a:r>
              <a:rPr lang="en-GB" dirty="0"/>
              <a:t>, </a:t>
            </a:r>
            <a:r>
              <a:rPr lang="en-GB" i="1" dirty="0"/>
              <a:t>et al</a:t>
            </a:r>
            <a:r>
              <a:rPr lang="en-GB" dirty="0"/>
              <a:t>., eds., </a:t>
            </a:r>
            <a:r>
              <a:rPr lang="en-GB" i="1" dirty="0"/>
              <a:t>The Cambridge Ancient History, </a:t>
            </a:r>
            <a:r>
              <a:rPr lang="en-GB" dirty="0"/>
              <a:t>volume 8: Rome and Mediterranean to 133 B.C., second edition, Cambridge, 197-243. </a:t>
            </a:r>
          </a:p>
          <a:p>
            <a:r>
              <a:rPr lang="en-GB" dirty="0" err="1"/>
              <a:t>Lintott</a:t>
            </a:r>
            <a:r>
              <a:rPr lang="en-GB" dirty="0"/>
              <a:t>, A. (1994), ‘The Roman empire and its problems in the late second century’, in J. A. Crook, </a:t>
            </a:r>
            <a:r>
              <a:rPr lang="en-GB" i="1" dirty="0"/>
              <a:t>et al</a:t>
            </a:r>
            <a:r>
              <a:rPr lang="en-GB" dirty="0"/>
              <a:t>., eds., </a:t>
            </a:r>
            <a:r>
              <a:rPr lang="en-GB" i="1" dirty="0"/>
              <a:t>The Cambridge Ancient History, </a:t>
            </a:r>
            <a:r>
              <a:rPr lang="en-GB" dirty="0"/>
              <a:t>volume 9: The last age of the Roman republic 146-43 B.C., second edition, 16-39. </a:t>
            </a:r>
          </a:p>
          <a:p>
            <a:r>
              <a:rPr lang="en-GB" dirty="0" err="1"/>
              <a:t>Lintott</a:t>
            </a:r>
            <a:r>
              <a:rPr lang="en-GB" dirty="0"/>
              <a:t>, A. (1994), ‘Political history, 146-95 B.C.’, in J. A. Crook, </a:t>
            </a:r>
            <a:r>
              <a:rPr lang="en-GB" i="1" dirty="0"/>
              <a:t>et al</a:t>
            </a:r>
            <a:r>
              <a:rPr lang="en-GB" dirty="0"/>
              <a:t>., eds., </a:t>
            </a:r>
            <a:r>
              <a:rPr lang="en-GB" i="1" dirty="0"/>
              <a:t>The Cambridge Ancient History, </a:t>
            </a:r>
            <a:r>
              <a:rPr lang="en-GB" dirty="0"/>
              <a:t>volume 9: The last age of the Roman republic 146-43 B.C., second edition, 40-103. </a:t>
            </a:r>
          </a:p>
          <a:p>
            <a:r>
              <a:rPr lang="en-GB" dirty="0" err="1"/>
              <a:t>Scullard</a:t>
            </a:r>
            <a:r>
              <a:rPr lang="en-GB" dirty="0"/>
              <a:t>, H. H., (1982), </a:t>
            </a:r>
            <a:r>
              <a:rPr lang="en-GB" i="1" dirty="0"/>
              <a:t>From the Gracchi to Nero</a:t>
            </a:r>
            <a:r>
              <a:rPr lang="en-GB" dirty="0"/>
              <a:t>, fifth edition, London. </a:t>
            </a:r>
          </a:p>
        </p:txBody>
      </p:sp>
    </p:spTree>
    <p:extLst>
      <p:ext uri="{BB962C8B-B14F-4D97-AF65-F5344CB8AC3E}">
        <p14:creationId xmlns:p14="http://schemas.microsoft.com/office/powerpoint/2010/main" val="3329080394"/>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3017</TotalTime>
  <Words>3800</Words>
  <Application>Microsoft Office PowerPoint</Application>
  <PresentationFormat>On-screen Show (4:3)</PresentationFormat>
  <Paragraphs>367</Paragraphs>
  <Slides>63</Slides>
  <Notes>0</Notes>
  <HiddenSlides>0</HiddenSlides>
  <MMClips>0</MMClip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Metro</vt:lpstr>
      <vt:lpstr>ThE GRACCHI</vt:lpstr>
      <vt:lpstr>The Gracchi</vt:lpstr>
      <vt:lpstr>The Gracchi</vt:lpstr>
      <vt:lpstr>The Gracchi</vt:lpstr>
      <vt:lpstr>The Gracchi</vt:lpstr>
      <vt:lpstr>The Gracchi</vt:lpstr>
      <vt:lpstr>The Gracchi</vt:lpstr>
      <vt:lpstr>Consequence</vt:lpstr>
      <vt:lpstr>Optimates vs. Populares</vt:lpstr>
      <vt:lpstr>Optimates vs. Populares</vt:lpstr>
      <vt:lpstr>Optimates vs. Populares</vt:lpstr>
      <vt:lpstr>Gracchi: a turning point?</vt:lpstr>
      <vt:lpstr>Tiberius Gracchus</vt:lpstr>
      <vt:lpstr>Tiberius Gracchus</vt:lpstr>
      <vt:lpstr>Tiberius Gracchus</vt:lpstr>
      <vt:lpstr>Tiberius Gracchus</vt:lpstr>
      <vt:lpstr>Tiberius Gracchus</vt:lpstr>
      <vt:lpstr>Tiberius Gracchus</vt:lpstr>
      <vt:lpstr>Tiberius Gracchus</vt:lpstr>
      <vt:lpstr>Tiberius Gracchus</vt:lpstr>
      <vt:lpstr>ager publicus</vt:lpstr>
      <vt:lpstr>ager publicus</vt:lpstr>
      <vt:lpstr>ager publicus</vt:lpstr>
      <vt:lpstr>ager publicus</vt:lpstr>
      <vt:lpstr>ager publicus</vt:lpstr>
      <vt:lpstr>ager publicus</vt:lpstr>
      <vt:lpstr>Tiberius Gracchus</vt:lpstr>
      <vt:lpstr>Tiberius Gracchus</vt:lpstr>
      <vt:lpstr>Tiberius Gracchus</vt:lpstr>
      <vt:lpstr>Gaius Gracchus’ laws</vt:lpstr>
      <vt:lpstr>Gaius Gracchus’ laws</vt:lpstr>
      <vt:lpstr>How to cite ancient sources</vt:lpstr>
      <vt:lpstr>PowerPoint Presentation</vt:lpstr>
      <vt:lpstr>Source criticism</vt:lpstr>
      <vt:lpstr>Tasks to day:</vt:lpstr>
      <vt:lpstr>Gaius Gracchus’ laws</vt:lpstr>
      <vt:lpstr>Gaius Gracchus’ laws</vt:lpstr>
      <vt:lpstr>Gaius Gracchus’ laws</vt:lpstr>
      <vt:lpstr>PowerPoint Presentation</vt:lpstr>
      <vt:lpstr>PowerPoint Presentation</vt:lpstr>
      <vt:lpstr>Gracchus’ opposition</vt:lpstr>
      <vt:lpstr>Livius Drusus &amp; the Senate</vt:lpstr>
      <vt:lpstr>Livius Drusus &amp; the Senate</vt:lpstr>
      <vt:lpstr>Livius Drusus &amp; the Senate</vt:lpstr>
      <vt:lpstr>Livius Drusus &amp; the Senate</vt:lpstr>
      <vt:lpstr>Opimius’ attendant is murdered </vt:lpstr>
      <vt:lpstr>Suicide</vt:lpstr>
      <vt:lpstr>Lex agraria, 111 B.C.</vt:lpstr>
      <vt:lpstr>Lex agraria, 111 B.C.</vt:lpstr>
      <vt:lpstr>Lex agraria, 111 B.C.</vt:lpstr>
      <vt:lpstr>Lex agraria, 111 B.C.</vt:lpstr>
      <vt:lpstr>Lex agraria, 111 B.C.</vt:lpstr>
      <vt:lpstr>Lex agraria, 111 B.C.</vt:lpstr>
      <vt:lpstr>PowerPoint Presentation</vt:lpstr>
      <vt:lpstr>PowerPoint Presentation</vt:lpstr>
      <vt:lpstr>PowerPoint Presentation</vt:lpstr>
      <vt:lpstr>PowerPoint Presentation</vt:lpstr>
      <vt:lpstr>PowerPoint Presentation</vt:lpstr>
      <vt:lpstr>But what happened in the 2nd century B.C.…?</vt:lpstr>
      <vt:lpstr>Tiberius is murdered</vt:lpstr>
      <vt:lpstr>Tiberius is murdered</vt:lpstr>
      <vt:lpstr>Tiberius is murdered</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Republic: GRACCHI</dc:title>
  <dc:creator>Ralph</dc:creator>
  <cp:lastModifiedBy>Ralph</cp:lastModifiedBy>
  <cp:revision>159</cp:revision>
  <cp:lastPrinted>2014-11-14T02:18:03Z</cp:lastPrinted>
  <dcterms:created xsi:type="dcterms:W3CDTF">2014-10-30T02:18:47Z</dcterms:created>
  <dcterms:modified xsi:type="dcterms:W3CDTF">2014-11-14T02:32:20Z</dcterms:modified>
</cp:coreProperties>
</file>