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72" y="3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E57FA-4388-08D9-9D7A-502DC3944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C2B66D-5B6D-1D0C-DD63-83453D6122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C7B53-7D56-8D7C-993C-AAA275F57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679F8-0EF8-CCAA-51BF-15AA0061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92C8B-4D9D-6DBD-C9F0-87ABEE5CA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8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C964-BDE2-2EBA-10E0-A33D72235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EFA9A-301B-064F-7169-03F9EBE28B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17130F-6428-B1BA-F142-4E028D70D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3A4DB-C03F-37AA-03DD-6BDC8B77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FB9BC8-6CEE-87C3-FF76-D0AA37228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479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F11D6-A55A-E865-A290-65DC6F434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E94C5C-2D48-0F34-44DF-5F56A50759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AA8EE-1874-40A3-6A98-97002A508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88180C-067B-8C0E-927A-5D4173379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BBE110-6FCE-8EA9-2A25-54628998F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107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1584C-96C6-CF03-FDEF-05ED845BA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3FBE5-ABA9-2029-D2ED-926279405B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F8F5D4-1EEA-58FC-D30F-1720908076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123A47-DEFA-0F74-44F5-E761EAB6C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58FC7E-E494-D367-BDA9-7519C4FEF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05B905-123C-4EB0-C63E-D8A45D320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742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62DC0-C7E7-EA0D-98BF-7AA341281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D52407-304F-A3B2-B2C5-4985D04BFA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32DA49-1D24-AD1C-8117-EA3AFEC0D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1379C8-7903-486C-9E66-B4A22515EF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3C6C19-58F2-150C-9D89-56903893D4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1472BA-024C-EEC5-C1C6-1ECFBAB7C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E6153F-62E2-5198-068B-817D1ACD2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4E9230-63CA-DCED-C3FD-31857EBEA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995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CA46E-59B0-3FE9-C93E-18C5B6DCF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9FF05-2D8D-48EC-E4DE-BC0CB657F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60B62E-6E7C-C1E3-4D0C-875C4B0C7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55E0EA-B075-6222-E8CC-08E8E12B8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11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7EE677-7017-447C-9D62-457744B0C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88C076-6D90-CA81-EB0D-81C38E4B8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DDEB2A-A311-51C8-580E-5A92CE213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8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06D22-AA88-68F9-1DED-21BB0F534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50E396-2F90-701E-286D-1272B90BF3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0460B1-C9E3-CE36-ABC9-602C10BEB9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4BB36D-32B4-9BD4-221D-09F21072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A9DDF2-6489-73A6-2711-1CCBA3EFA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D90ECB-7F81-120D-C6AE-23FB6045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6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FF72A-3AA9-A1BD-1008-A858C80E0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069AD8-15CF-AFD5-C34D-5590E79F31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122EE0-DB76-AF5A-6B61-030405C02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0993F-F617-321A-0966-60885DF70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306ED-2E26-73C5-7E79-69D20EF32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FAEC83-DBF1-7075-8106-CDF371CD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757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F9D37-5027-9B10-7C1C-AEDE5E3DD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7ECC72-73C2-3BA5-75D1-B9EEE23C0A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3678A-7BA1-1173-1C0E-2E70969AD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E7F66-4803-694A-B947-4F4248530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08A3C-6F0E-D7CD-4B78-9F98281F9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441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719A11-D147-B8D7-FD32-7CA547E0C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37DCCE-C002-FFBA-99D3-C341928DE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E6FD6-1CE8-2BB9-7212-1626BDE13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A819D-BA83-7869-543F-FD7798034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42915-9985-CFEE-8B37-46FFC9FF2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067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7DC267-5E4E-9DEF-2178-59CA60DDD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356A41-D56B-D5F2-8090-6D2544AB1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8F741-F503-A8D3-FC73-EF89660C5E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7EA40E-928D-4749-800A-7D47D0A7F4CF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C0EF0-B96B-C51F-A15E-8B6A4DBEED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CE53E-367E-6D1E-4713-1A4F788218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F1C36E-ECA0-435F-BAE5-4909171BA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8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00577199-D9FE-4544-88A4-9B6F9A98B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5AC97AC-0DB0-471A-A425-3671446F6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BD4B8A-268F-432A-40D9-C55E1D2F9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6011" y="329184"/>
            <a:ext cx="7962941" cy="1783080"/>
          </a:xfrm>
        </p:spPr>
        <p:txBody>
          <a:bodyPr anchor="b">
            <a:normAutofit/>
          </a:bodyPr>
          <a:lstStyle/>
          <a:p>
            <a:r>
              <a:rPr lang="en-GB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Collaborative Learning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183AE3-AA8A-1742-A28F-D57EDF330BD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89" r="596" b="-3"/>
          <a:stretch>
            <a:fillRect/>
          </a:stretch>
        </p:blipFill>
        <p:spPr>
          <a:xfrm>
            <a:off x="20" y="10"/>
            <a:ext cx="4042788" cy="4188930"/>
          </a:xfrm>
          <a:custGeom>
            <a:avLst/>
            <a:gdLst/>
            <a:ahLst/>
            <a:cxnLst/>
            <a:rect l="l" t="t" r="r" b="b"/>
            <a:pathLst>
              <a:path w="4042808" h="4188940">
                <a:moveTo>
                  <a:pt x="0" y="0"/>
                </a:moveTo>
                <a:lnTo>
                  <a:pt x="4021321" y="0"/>
                </a:lnTo>
                <a:lnTo>
                  <a:pt x="4022667" y="11419"/>
                </a:lnTo>
                <a:cubicBezTo>
                  <a:pt x="4037617" y="95184"/>
                  <a:pt x="4035083" y="180091"/>
                  <a:pt x="4039137" y="264364"/>
                </a:cubicBezTo>
                <a:cubicBezTo>
                  <a:pt x="4043952" y="367421"/>
                  <a:pt x="4037871" y="470858"/>
                  <a:pt x="4035590" y="574168"/>
                </a:cubicBezTo>
                <a:cubicBezTo>
                  <a:pt x="4033816" y="662121"/>
                  <a:pt x="4025074" y="749948"/>
                  <a:pt x="4027735" y="838028"/>
                </a:cubicBezTo>
                <a:cubicBezTo>
                  <a:pt x="4027925" y="841074"/>
                  <a:pt x="4027925" y="844120"/>
                  <a:pt x="4027735" y="847166"/>
                </a:cubicBezTo>
                <a:cubicBezTo>
                  <a:pt x="4019626" y="944003"/>
                  <a:pt x="4019626" y="1041348"/>
                  <a:pt x="4027735" y="1138186"/>
                </a:cubicBezTo>
                <a:cubicBezTo>
                  <a:pt x="4030307" y="1178494"/>
                  <a:pt x="4029585" y="1218943"/>
                  <a:pt x="4025581" y="1259137"/>
                </a:cubicBezTo>
                <a:cubicBezTo>
                  <a:pt x="4021780" y="1310285"/>
                  <a:pt x="4009617" y="1362194"/>
                  <a:pt x="4018359" y="1412960"/>
                </a:cubicBezTo>
                <a:cubicBezTo>
                  <a:pt x="4024048" y="1454780"/>
                  <a:pt x="4027177" y="1496916"/>
                  <a:pt x="4027735" y="1539116"/>
                </a:cubicBezTo>
                <a:cubicBezTo>
                  <a:pt x="4032169" y="1633542"/>
                  <a:pt x="4027988" y="1728475"/>
                  <a:pt x="4026341" y="1823155"/>
                </a:cubicBezTo>
                <a:cubicBezTo>
                  <a:pt x="4024567" y="1933446"/>
                  <a:pt x="4027355" y="2043737"/>
                  <a:pt x="4018486" y="2154154"/>
                </a:cubicBezTo>
                <a:cubicBezTo>
                  <a:pt x="4013608" y="2243351"/>
                  <a:pt x="4013608" y="2332751"/>
                  <a:pt x="4018486" y="2421948"/>
                </a:cubicBezTo>
                <a:cubicBezTo>
                  <a:pt x="4020893" y="2503683"/>
                  <a:pt x="4033183" y="2584656"/>
                  <a:pt x="4031156" y="2667279"/>
                </a:cubicBezTo>
                <a:cubicBezTo>
                  <a:pt x="4028748" y="2763608"/>
                  <a:pt x="4017346" y="2859684"/>
                  <a:pt x="4020893" y="2956268"/>
                </a:cubicBezTo>
                <a:cubicBezTo>
                  <a:pt x="4022540" y="3002339"/>
                  <a:pt x="4022667" y="3048410"/>
                  <a:pt x="4023554" y="3094480"/>
                </a:cubicBezTo>
                <a:cubicBezTo>
                  <a:pt x="4024694" y="3149943"/>
                  <a:pt x="4034703" y="3205278"/>
                  <a:pt x="4029128" y="3260614"/>
                </a:cubicBezTo>
                <a:cubicBezTo>
                  <a:pt x="4019880" y="3352883"/>
                  <a:pt x="3995934" y="3443628"/>
                  <a:pt x="4010884" y="3538181"/>
                </a:cubicBezTo>
                <a:cubicBezTo>
                  <a:pt x="4019119" y="3590217"/>
                  <a:pt x="4028368" y="3642380"/>
                  <a:pt x="4033183" y="3694923"/>
                </a:cubicBezTo>
                <a:cubicBezTo>
                  <a:pt x="4037364" y="3741882"/>
                  <a:pt x="4047879" y="3789603"/>
                  <a:pt x="4039897" y="3836308"/>
                </a:cubicBezTo>
                <a:cubicBezTo>
                  <a:pt x="4033056" y="3876287"/>
                  <a:pt x="4036603" y="3916266"/>
                  <a:pt x="4031282" y="3956245"/>
                </a:cubicBezTo>
                <a:cubicBezTo>
                  <a:pt x="4024314" y="4008661"/>
                  <a:pt x="4020640" y="4061966"/>
                  <a:pt x="4015319" y="4114764"/>
                </a:cubicBezTo>
                <a:lnTo>
                  <a:pt x="4012644" y="4158593"/>
                </a:lnTo>
                <a:lnTo>
                  <a:pt x="3985220" y="4159157"/>
                </a:lnTo>
                <a:cubicBezTo>
                  <a:pt x="3740115" y="4173914"/>
                  <a:pt x="3494738" y="4167253"/>
                  <a:pt x="3249632" y="4170518"/>
                </a:cubicBezTo>
                <a:cubicBezTo>
                  <a:pt x="2921739" y="4174959"/>
                  <a:pt x="2594117" y="4163597"/>
                  <a:pt x="2266360" y="4162553"/>
                </a:cubicBezTo>
                <a:cubicBezTo>
                  <a:pt x="2199180" y="4162292"/>
                  <a:pt x="2131728" y="4165687"/>
                  <a:pt x="2064820" y="4170910"/>
                </a:cubicBezTo>
                <a:cubicBezTo>
                  <a:pt x="1972125" y="4177963"/>
                  <a:pt x="1880651" y="4169082"/>
                  <a:pt x="1788771" y="4160724"/>
                </a:cubicBezTo>
                <a:cubicBezTo>
                  <a:pt x="1678025" y="4150669"/>
                  <a:pt x="1567551" y="4159549"/>
                  <a:pt x="1457485" y="4171172"/>
                </a:cubicBezTo>
                <a:cubicBezTo>
                  <a:pt x="1268526" y="4190748"/>
                  <a:pt x="1078142" y="4194156"/>
                  <a:pt x="888558" y="4181358"/>
                </a:cubicBezTo>
                <a:cubicBezTo>
                  <a:pt x="679145" y="4167645"/>
                  <a:pt x="469870" y="4170127"/>
                  <a:pt x="260458" y="4171172"/>
                </a:cubicBezTo>
                <a:lnTo>
                  <a:pt x="0" y="4170529"/>
                </a:lnTo>
                <a:close/>
              </a:path>
            </a:pathLst>
          </a:custGeom>
        </p:spPr>
      </p:pic>
      <p:sp>
        <p:nvSpPr>
          <p:cNvPr id="40" name="sketch line">
            <a:extLst>
              <a:ext uri="{FF2B5EF4-FFF2-40B4-BE49-F238E27FC236}">
                <a16:creationId xmlns:a16="http://schemas.microsoft.com/office/drawing/2014/main" id="{55AD70A5-3112-41F8-9B90-BDD3ADD8A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3AD6E3-8C7B-66DB-2028-E7EA590C99C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8651" r="3" b="23243"/>
          <a:stretch>
            <a:fillRect/>
          </a:stretch>
        </p:blipFill>
        <p:spPr>
          <a:xfrm>
            <a:off x="21" y="4077310"/>
            <a:ext cx="4349558" cy="2780690"/>
          </a:xfrm>
          <a:custGeom>
            <a:avLst/>
            <a:gdLst/>
            <a:ahLst/>
            <a:cxnLst/>
            <a:rect l="l" t="t" r="r" b="b"/>
            <a:pathLst>
              <a:path w="4052553" h="2496312">
                <a:moveTo>
                  <a:pt x="327729" y="0"/>
                </a:moveTo>
                <a:lnTo>
                  <a:pt x="345817" y="0"/>
                </a:lnTo>
                <a:lnTo>
                  <a:pt x="572607" y="13207"/>
                </a:lnTo>
                <a:cubicBezTo>
                  <a:pt x="681087" y="20899"/>
                  <a:pt x="790054" y="19672"/>
                  <a:pt x="898329" y="9551"/>
                </a:cubicBezTo>
                <a:cubicBezTo>
                  <a:pt x="1097019" y="-6252"/>
                  <a:pt x="1295302" y="6417"/>
                  <a:pt x="1493586" y="17125"/>
                </a:cubicBezTo>
                <a:cubicBezTo>
                  <a:pt x="1685626" y="27572"/>
                  <a:pt x="1877530" y="19867"/>
                  <a:pt x="2069570" y="12946"/>
                </a:cubicBezTo>
                <a:lnTo>
                  <a:pt x="2333068" y="0"/>
                </a:lnTo>
                <a:lnTo>
                  <a:pt x="2641088" y="0"/>
                </a:lnTo>
                <a:lnTo>
                  <a:pt x="2879227" y="12375"/>
                </a:lnTo>
                <a:cubicBezTo>
                  <a:pt x="2959435" y="14007"/>
                  <a:pt x="3039698" y="13109"/>
                  <a:pt x="3119887" y="9681"/>
                </a:cubicBezTo>
                <a:cubicBezTo>
                  <a:pt x="3248764" y="1153"/>
                  <a:pt x="3378034" y="-336"/>
                  <a:pt x="3507088" y="5241"/>
                </a:cubicBezTo>
                <a:cubicBezTo>
                  <a:pt x="3627333" y="11901"/>
                  <a:pt x="3747579" y="18692"/>
                  <a:pt x="3868232" y="14774"/>
                </a:cubicBezTo>
                <a:cubicBezTo>
                  <a:pt x="3916275" y="13207"/>
                  <a:pt x="3963641" y="11248"/>
                  <a:pt x="4011278" y="8636"/>
                </a:cubicBezTo>
                <a:lnTo>
                  <a:pt x="4035470" y="7710"/>
                </a:lnTo>
                <a:lnTo>
                  <a:pt x="4036842" y="62785"/>
                </a:lnTo>
                <a:cubicBezTo>
                  <a:pt x="4035021" y="119072"/>
                  <a:pt x="4027862" y="175265"/>
                  <a:pt x="4022034" y="231425"/>
                </a:cubicBezTo>
                <a:cubicBezTo>
                  <a:pt x="4016332" y="285999"/>
                  <a:pt x="4007970" y="343746"/>
                  <a:pt x="4020640" y="393752"/>
                </a:cubicBezTo>
                <a:cubicBezTo>
                  <a:pt x="4043952" y="482466"/>
                  <a:pt x="4025708" y="566739"/>
                  <a:pt x="4015572" y="651900"/>
                </a:cubicBezTo>
                <a:cubicBezTo>
                  <a:pt x="4003346" y="735208"/>
                  <a:pt x="4005107" y="819963"/>
                  <a:pt x="4020767" y="902688"/>
                </a:cubicBezTo>
                <a:cubicBezTo>
                  <a:pt x="4033183" y="961069"/>
                  <a:pt x="4033183" y="1020466"/>
                  <a:pt x="4034703" y="1079228"/>
                </a:cubicBezTo>
                <a:cubicBezTo>
                  <a:pt x="4035590" y="1116035"/>
                  <a:pt x="4022034" y="1153475"/>
                  <a:pt x="4013038" y="1190154"/>
                </a:cubicBezTo>
                <a:cubicBezTo>
                  <a:pt x="3996948" y="1256405"/>
                  <a:pt x="3991120" y="1323670"/>
                  <a:pt x="4013038" y="1388271"/>
                </a:cubicBezTo>
                <a:cubicBezTo>
                  <a:pt x="4043572" y="1477747"/>
                  <a:pt x="4061056" y="1567223"/>
                  <a:pt x="4048386" y="1661904"/>
                </a:cubicBezTo>
                <a:cubicBezTo>
                  <a:pt x="4041038" y="1720285"/>
                  <a:pt x="4039391" y="1779936"/>
                  <a:pt x="4028368" y="1837556"/>
                </a:cubicBezTo>
                <a:cubicBezTo>
                  <a:pt x="4010251" y="1933125"/>
                  <a:pt x="4016712" y="2028058"/>
                  <a:pt x="4031156" y="2122230"/>
                </a:cubicBezTo>
                <a:cubicBezTo>
                  <a:pt x="4041304" y="2200919"/>
                  <a:pt x="4042406" y="2280508"/>
                  <a:pt x="4034450" y="2359437"/>
                </a:cubicBezTo>
                <a:lnTo>
                  <a:pt x="4024990" y="2496312"/>
                </a:lnTo>
                <a:lnTo>
                  <a:pt x="0" y="2496312"/>
                </a:lnTo>
                <a:lnTo>
                  <a:pt x="0" y="7059"/>
                </a:lnTo>
                <a:lnTo>
                  <a:pt x="111169" y="328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5DBA7-5E47-B801-8A19-B34DCC54C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Collaborative learning is an educational approach where individuals collaborate to achieve shared learning goals.</a:t>
            </a:r>
          </a:p>
          <a:p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based on socio-constructivist theory, which posits that knowledge is developed through interaction and dialogue.</a:t>
            </a:r>
          </a:p>
          <a:p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collaborative learning is growing in modern education and professional settings due to </a:t>
            </a:r>
            <a:r>
              <a:rPr lang="en-US" sz="20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globalisation</a:t>
            </a:r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digital transformation, and interdisciplinary collaboration.</a:t>
            </a:r>
          </a:p>
        </p:txBody>
      </p:sp>
      <p:pic>
        <p:nvPicPr>
          <p:cNvPr id="8" name="Slide 1 bun ">
            <a:hlinkClick r:id="" action="ppaction://media"/>
            <a:extLst>
              <a:ext uri="{FF2B5EF4-FFF2-40B4-BE49-F238E27FC236}">
                <a16:creationId xmlns:a16="http://schemas.microsoft.com/office/drawing/2014/main" id="{BD33AFAB-28CE-E7F2-B529-4F281AE204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94687" y="46431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15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6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394842B0-684D-44CC-B4BC-D13331CFD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27993D-66AF-A081-D46A-E826E4D01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What are the benefits?</a:t>
            </a:r>
          </a:p>
        </p:txBody>
      </p:sp>
      <p:sp>
        <p:nvSpPr>
          <p:cNvPr id="32" name="sketch line">
            <a:extLst>
              <a:ext uri="{FF2B5EF4-FFF2-40B4-BE49-F238E27FC236}">
                <a16:creationId xmlns:a16="http://schemas.microsoft.com/office/drawing/2014/main" id="{4C2A3DC3-F495-4B99-9FF3-3FB30D632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66197-6F8A-CC77-B6FD-27FB954EC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924" y="2578601"/>
            <a:ext cx="8149282" cy="3483864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 learning enhances critical thinking, problem-solving, and knowledge construction.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Exposure to diverse perspectives deepens understanding and promotes higher-order thinking.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Research indicates that effective structuring of peer interaction improves student engagement and academic performance (Qureshi et al., 2023).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 environments also foster essential social and emotional skills for teamwork in professional settings (Huang &amp; Lajoie, 2023).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professional contexts, this learning approach reflects workplace practices, aiding the development of communication, leadership, and adaptability skills valued in global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8CE592-D1D5-8108-0F5C-F3E538F5A9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74" r="2451" b="-3"/>
          <a:stretch>
            <a:fillRect/>
          </a:stretch>
        </p:blipFill>
        <p:spPr>
          <a:xfrm>
            <a:off x="8156454" y="-7"/>
            <a:ext cx="4035547" cy="4178808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979355-2988-7141-E230-9BF0C9AAD75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049" r="2" b="12305"/>
          <a:stretch>
            <a:fillRect/>
          </a:stretch>
        </p:blipFill>
        <p:spPr>
          <a:xfrm>
            <a:off x="8144356" y="4267201"/>
            <a:ext cx="4047645" cy="2590808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  <p:pic>
        <p:nvPicPr>
          <p:cNvPr id="8" name="Slide 2 learning">
            <a:hlinkClick r:id="" action="ppaction://media"/>
            <a:extLst>
              <a:ext uri="{FF2B5EF4-FFF2-40B4-BE49-F238E27FC236}">
                <a16:creationId xmlns:a16="http://schemas.microsoft.com/office/drawing/2014/main" id="{98A1BBAC-953F-FD52-7ED1-2C11C822DF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35955" y="67970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9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54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29C59CE-9D5A-4E64-9F64-161998AB2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CD4EEF-2AC7-A674-8C20-D32B12273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1808" y="365125"/>
            <a:ext cx="5687143" cy="1983400"/>
          </a:xfrm>
        </p:spPr>
        <p:txBody>
          <a:bodyPr anchor="b">
            <a:noAutofit/>
          </a:bodyPr>
          <a:lstStyle/>
          <a:p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Collaborative Learning in Global Business Contexts</a:t>
            </a:r>
            <a:endParaRPr lang="en-GB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EB56CE-B43B-9E1D-5C18-7200E22712B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791" r="4108" b="1"/>
          <a:stretch>
            <a:fillRect/>
          </a:stretch>
        </p:blipFill>
        <p:spPr>
          <a:xfrm>
            <a:off x="2" y="2"/>
            <a:ext cx="2873113" cy="2520153"/>
          </a:xfrm>
          <a:custGeom>
            <a:avLst/>
            <a:gdLst/>
            <a:ahLst/>
            <a:cxnLst/>
            <a:rect l="l" t="t" r="r" b="b"/>
            <a:pathLst>
              <a:path w="2873113" h="2520153">
                <a:moveTo>
                  <a:pt x="0" y="0"/>
                </a:moveTo>
                <a:lnTo>
                  <a:pt x="2863050" y="0"/>
                </a:lnTo>
                <a:lnTo>
                  <a:pt x="2860357" y="23417"/>
                </a:lnTo>
                <a:cubicBezTo>
                  <a:pt x="2854714" y="58297"/>
                  <a:pt x="2848787" y="93209"/>
                  <a:pt x="2846577" y="128562"/>
                </a:cubicBezTo>
                <a:cubicBezTo>
                  <a:pt x="2835325" y="313204"/>
                  <a:pt x="2844701" y="497594"/>
                  <a:pt x="2857292" y="681606"/>
                </a:cubicBezTo>
                <a:cubicBezTo>
                  <a:pt x="2874974" y="930009"/>
                  <a:pt x="2873501" y="1179283"/>
                  <a:pt x="2852872" y="1427485"/>
                </a:cubicBezTo>
                <a:cubicBezTo>
                  <a:pt x="2831655" y="1647555"/>
                  <a:pt x="2835660" y="1869138"/>
                  <a:pt x="2864794" y="2088415"/>
                </a:cubicBezTo>
                <a:cubicBezTo>
                  <a:pt x="2882609" y="2212685"/>
                  <a:pt x="2866535" y="2338091"/>
                  <a:pt x="2864794" y="2462992"/>
                </a:cubicBezTo>
                <a:lnTo>
                  <a:pt x="2863832" y="2503401"/>
                </a:lnTo>
                <a:lnTo>
                  <a:pt x="2759379" y="2506812"/>
                </a:lnTo>
                <a:cubicBezTo>
                  <a:pt x="2718815" y="2505399"/>
                  <a:pt x="2678327" y="2501250"/>
                  <a:pt x="2638141" y="2494371"/>
                </a:cubicBezTo>
                <a:cubicBezTo>
                  <a:pt x="2542898" y="2477013"/>
                  <a:pt x="2447655" y="2484775"/>
                  <a:pt x="2352412" y="2491125"/>
                </a:cubicBezTo>
                <a:cubicBezTo>
                  <a:pt x="2090938" y="2508483"/>
                  <a:pt x="1829464" y="2529652"/>
                  <a:pt x="1567101" y="2515539"/>
                </a:cubicBezTo>
                <a:cubicBezTo>
                  <a:pt x="1511098" y="2512576"/>
                  <a:pt x="1456492" y="2499593"/>
                  <a:pt x="1400871" y="2494229"/>
                </a:cubicBezTo>
                <a:cubicBezTo>
                  <a:pt x="1239211" y="2478564"/>
                  <a:pt x="1078187" y="2496912"/>
                  <a:pt x="916909" y="2504391"/>
                </a:cubicBezTo>
                <a:cubicBezTo>
                  <a:pt x="738423" y="2515144"/>
                  <a:pt x="559493" y="2512971"/>
                  <a:pt x="381262" y="2497899"/>
                </a:cubicBezTo>
                <a:cubicBezTo>
                  <a:pt x="284495" y="2488444"/>
                  <a:pt x="187601" y="2485233"/>
                  <a:pt x="90675" y="2486397"/>
                </a:cubicBezTo>
                <a:lnTo>
                  <a:pt x="0" y="2490996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5A160D8-1FDF-D933-CBFB-22E6DD32BA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8115" r="2" b="3103"/>
          <a:stretch>
            <a:fillRect/>
          </a:stretch>
        </p:blipFill>
        <p:spPr>
          <a:xfrm>
            <a:off x="3060436" y="10"/>
            <a:ext cx="2843573" cy="2524624"/>
          </a:xfrm>
          <a:custGeom>
            <a:avLst/>
            <a:gdLst/>
            <a:ahLst/>
            <a:cxnLst/>
            <a:rect l="l" t="t" r="r" b="b"/>
            <a:pathLst>
              <a:path w="2843573" h="2524634">
                <a:moveTo>
                  <a:pt x="26682" y="0"/>
                </a:moveTo>
                <a:lnTo>
                  <a:pt x="2822452" y="0"/>
                </a:lnTo>
                <a:lnTo>
                  <a:pt x="2820993" y="10824"/>
                </a:lnTo>
                <a:cubicBezTo>
                  <a:pt x="2808235" y="122326"/>
                  <a:pt x="2818697" y="233190"/>
                  <a:pt x="2829285" y="343799"/>
                </a:cubicBezTo>
                <a:cubicBezTo>
                  <a:pt x="2840997" y="479092"/>
                  <a:pt x="2837348" y="615270"/>
                  <a:pt x="2818441" y="749749"/>
                </a:cubicBezTo>
                <a:cubicBezTo>
                  <a:pt x="2807788" y="840800"/>
                  <a:pt x="2808044" y="932796"/>
                  <a:pt x="2819207" y="1023783"/>
                </a:cubicBezTo>
                <a:cubicBezTo>
                  <a:pt x="2837578" y="1193205"/>
                  <a:pt x="2863349" y="1363775"/>
                  <a:pt x="2819207" y="1534090"/>
                </a:cubicBezTo>
                <a:cubicBezTo>
                  <a:pt x="2800453" y="1606554"/>
                  <a:pt x="2806449" y="1682589"/>
                  <a:pt x="2816911" y="1756456"/>
                </a:cubicBezTo>
                <a:cubicBezTo>
                  <a:pt x="2833853" y="1883025"/>
                  <a:pt x="2834796" y="2011227"/>
                  <a:pt x="2819717" y="2138038"/>
                </a:cubicBezTo>
                <a:cubicBezTo>
                  <a:pt x="2811335" y="2205118"/>
                  <a:pt x="2811679" y="2273002"/>
                  <a:pt x="2820738" y="2339992"/>
                </a:cubicBezTo>
                <a:cubicBezTo>
                  <a:pt x="2827117" y="2381582"/>
                  <a:pt x="2826415" y="2423364"/>
                  <a:pt x="2825315" y="2465177"/>
                </a:cubicBezTo>
                <a:lnTo>
                  <a:pt x="2825058" y="2479654"/>
                </a:lnTo>
                <a:lnTo>
                  <a:pt x="2679762" y="2483128"/>
                </a:lnTo>
                <a:cubicBezTo>
                  <a:pt x="2618897" y="2485860"/>
                  <a:pt x="2558084" y="2490067"/>
                  <a:pt x="2497351" y="2496347"/>
                </a:cubicBezTo>
                <a:cubicBezTo>
                  <a:pt x="2332771" y="2513422"/>
                  <a:pt x="2168953" y="2506649"/>
                  <a:pt x="2004501" y="2503544"/>
                </a:cubicBezTo>
                <a:cubicBezTo>
                  <a:pt x="1819728" y="2500017"/>
                  <a:pt x="1634831" y="2501710"/>
                  <a:pt x="1450058" y="2501710"/>
                </a:cubicBezTo>
                <a:cubicBezTo>
                  <a:pt x="1369673" y="2501992"/>
                  <a:pt x="1289796" y="2497193"/>
                  <a:pt x="1209792" y="2489009"/>
                </a:cubicBezTo>
                <a:cubicBezTo>
                  <a:pt x="1093723" y="2477295"/>
                  <a:pt x="978288" y="2491407"/>
                  <a:pt x="863997" y="2510177"/>
                </a:cubicBezTo>
                <a:cubicBezTo>
                  <a:pt x="784361" y="2521298"/>
                  <a:pt x="704102" y="2526010"/>
                  <a:pt x="623857" y="2524289"/>
                </a:cubicBezTo>
                <a:cubicBezTo>
                  <a:pt x="427783" y="2524430"/>
                  <a:pt x="232091" y="2514693"/>
                  <a:pt x="36524" y="2497052"/>
                </a:cubicBezTo>
                <a:lnTo>
                  <a:pt x="13350" y="2496674"/>
                </a:lnTo>
                <a:lnTo>
                  <a:pt x="17533" y="2292198"/>
                </a:lnTo>
                <a:cubicBezTo>
                  <a:pt x="19808" y="2209062"/>
                  <a:pt x="21290" y="2125926"/>
                  <a:pt x="17874" y="2042789"/>
                </a:cubicBezTo>
                <a:cubicBezTo>
                  <a:pt x="8899" y="1823109"/>
                  <a:pt x="-1415" y="1603430"/>
                  <a:pt x="13052" y="1383876"/>
                </a:cubicBezTo>
                <a:cubicBezTo>
                  <a:pt x="22963" y="1233390"/>
                  <a:pt x="35957" y="1082147"/>
                  <a:pt x="31938" y="930905"/>
                </a:cubicBezTo>
                <a:cubicBezTo>
                  <a:pt x="27652" y="775629"/>
                  <a:pt x="13587" y="620983"/>
                  <a:pt x="3274" y="466086"/>
                </a:cubicBezTo>
                <a:cubicBezTo>
                  <a:pt x="-4187" y="352451"/>
                  <a:pt x="1117" y="238378"/>
                  <a:pt x="19079" y="125790"/>
                </a:cubicBezTo>
                <a:cubicBezTo>
                  <a:pt x="25442" y="85647"/>
                  <a:pt x="27250" y="45378"/>
                  <a:pt x="26899" y="5094"/>
                </a:cubicBezTo>
                <a:close/>
              </a:path>
            </a:pathLst>
          </a:custGeom>
        </p:spPr>
      </p:pic>
      <p:sp>
        <p:nvSpPr>
          <p:cNvPr id="19" name="sketch line">
            <a:extLst>
              <a:ext uri="{FF2B5EF4-FFF2-40B4-BE49-F238E27FC236}">
                <a16:creationId xmlns:a16="http://schemas.microsoft.com/office/drawing/2014/main" id="{2EA3E16E-E32B-4992-ADBC-EA9C33A6F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1809" y="2579272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FED9D4A-29E3-D19A-D16C-96CBBB6BE28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1432" r="7297" b="1"/>
          <a:stretch>
            <a:fillRect/>
          </a:stretch>
        </p:blipFill>
        <p:spPr>
          <a:xfrm>
            <a:off x="1" y="2716074"/>
            <a:ext cx="5909625" cy="4141924"/>
          </a:xfrm>
          <a:custGeom>
            <a:avLst/>
            <a:gdLst/>
            <a:ahLst/>
            <a:cxnLst/>
            <a:rect l="l" t="t" r="r" b="b"/>
            <a:pathLst>
              <a:path w="5909625" h="4141924">
                <a:moveTo>
                  <a:pt x="1823444" y="1329"/>
                </a:moveTo>
                <a:cubicBezTo>
                  <a:pt x="1893960" y="3895"/>
                  <a:pt x="1964367" y="10183"/>
                  <a:pt x="2034428" y="20181"/>
                </a:cubicBezTo>
                <a:cubicBezTo>
                  <a:pt x="2139449" y="36834"/>
                  <a:pt x="2245360" y="26532"/>
                  <a:pt x="2350889" y="19476"/>
                </a:cubicBezTo>
                <a:cubicBezTo>
                  <a:pt x="2478642" y="10867"/>
                  <a:pt x="2606268" y="6210"/>
                  <a:pt x="2734275" y="20323"/>
                </a:cubicBezTo>
                <a:cubicBezTo>
                  <a:pt x="2825326" y="30483"/>
                  <a:pt x="2916886" y="21029"/>
                  <a:pt x="3008193" y="15383"/>
                </a:cubicBezTo>
                <a:cubicBezTo>
                  <a:pt x="3103486" y="8045"/>
                  <a:pt x="3199137" y="8045"/>
                  <a:pt x="3294430" y="15383"/>
                </a:cubicBezTo>
                <a:cubicBezTo>
                  <a:pt x="3381546" y="22750"/>
                  <a:pt x="3469080" y="21000"/>
                  <a:pt x="3555904" y="10161"/>
                </a:cubicBezTo>
                <a:cubicBezTo>
                  <a:pt x="3657497" y="-1693"/>
                  <a:pt x="3759089" y="7480"/>
                  <a:pt x="3860682" y="16089"/>
                </a:cubicBezTo>
                <a:cubicBezTo>
                  <a:pt x="4039485" y="31472"/>
                  <a:pt x="4218161" y="24557"/>
                  <a:pt x="4396583" y="13266"/>
                </a:cubicBezTo>
                <a:cubicBezTo>
                  <a:pt x="4519422" y="6041"/>
                  <a:pt x="4642589" y="10007"/>
                  <a:pt x="4764856" y="25121"/>
                </a:cubicBezTo>
                <a:cubicBezTo>
                  <a:pt x="4813493" y="30483"/>
                  <a:pt x="4862258" y="29496"/>
                  <a:pt x="4911023" y="30483"/>
                </a:cubicBezTo>
                <a:cubicBezTo>
                  <a:pt x="4915721" y="30625"/>
                  <a:pt x="4920801" y="29108"/>
                  <a:pt x="4925690" y="28984"/>
                </a:cubicBezTo>
                <a:lnTo>
                  <a:pt x="4927821" y="30065"/>
                </a:lnTo>
                <a:lnTo>
                  <a:pt x="4960258" y="27641"/>
                </a:lnTo>
                <a:lnTo>
                  <a:pt x="4964870" y="27986"/>
                </a:lnTo>
                <a:lnTo>
                  <a:pt x="4964882" y="27978"/>
                </a:lnTo>
                <a:cubicBezTo>
                  <a:pt x="4969755" y="27908"/>
                  <a:pt x="4974899" y="29284"/>
                  <a:pt x="4979471" y="28790"/>
                </a:cubicBezTo>
                <a:cubicBezTo>
                  <a:pt x="5154578" y="12123"/>
                  <a:pt x="5330536" y="9611"/>
                  <a:pt x="5505974" y="21310"/>
                </a:cubicBezTo>
                <a:cubicBezTo>
                  <a:pt x="5586740" y="25614"/>
                  <a:pt x="5667442" y="25544"/>
                  <a:pt x="5748129" y="23092"/>
                </a:cubicBezTo>
                <a:lnTo>
                  <a:pt x="5892006" y="15658"/>
                </a:lnTo>
                <a:lnTo>
                  <a:pt x="5894187" y="91357"/>
                </a:lnTo>
                <a:cubicBezTo>
                  <a:pt x="5891252" y="119679"/>
                  <a:pt x="5887042" y="148001"/>
                  <a:pt x="5881429" y="176068"/>
                </a:cubicBezTo>
                <a:cubicBezTo>
                  <a:pt x="5868671" y="240494"/>
                  <a:pt x="5878112" y="303645"/>
                  <a:pt x="5888063" y="367433"/>
                </a:cubicBezTo>
                <a:cubicBezTo>
                  <a:pt x="5896291" y="414790"/>
                  <a:pt x="5896291" y="463218"/>
                  <a:pt x="5888063" y="510574"/>
                </a:cubicBezTo>
                <a:cubicBezTo>
                  <a:pt x="5868926" y="612636"/>
                  <a:pt x="5879515" y="714697"/>
                  <a:pt x="5889083" y="815610"/>
                </a:cubicBezTo>
                <a:cubicBezTo>
                  <a:pt x="5901841" y="951224"/>
                  <a:pt x="5908220" y="1085690"/>
                  <a:pt x="5876326" y="1220284"/>
                </a:cubicBezTo>
                <a:cubicBezTo>
                  <a:pt x="5856296" y="1304994"/>
                  <a:pt x="5872754" y="1390981"/>
                  <a:pt x="5883342" y="1475437"/>
                </a:cubicBezTo>
                <a:cubicBezTo>
                  <a:pt x="5891354" y="1538243"/>
                  <a:pt x="5892298" y="1601751"/>
                  <a:pt x="5886149" y="1664761"/>
                </a:cubicBezTo>
                <a:cubicBezTo>
                  <a:pt x="5876836" y="1760329"/>
                  <a:pt x="5880140" y="1856713"/>
                  <a:pt x="5895972" y="1951426"/>
                </a:cubicBezTo>
                <a:cubicBezTo>
                  <a:pt x="5905362" y="2004791"/>
                  <a:pt x="5901727" y="2059623"/>
                  <a:pt x="5885384" y="2111279"/>
                </a:cubicBezTo>
                <a:cubicBezTo>
                  <a:pt x="5861527" y="2185401"/>
                  <a:pt x="5875943" y="2261054"/>
                  <a:pt x="5885384" y="2335942"/>
                </a:cubicBezTo>
                <a:cubicBezTo>
                  <a:pt x="5899545" y="2453440"/>
                  <a:pt x="5916513" y="2570683"/>
                  <a:pt x="5906434" y="2689584"/>
                </a:cubicBezTo>
                <a:cubicBezTo>
                  <a:pt x="5904839" y="2722155"/>
                  <a:pt x="5900310" y="2754521"/>
                  <a:pt x="5892910" y="2786288"/>
                </a:cubicBezTo>
                <a:cubicBezTo>
                  <a:pt x="5859473" y="2908978"/>
                  <a:pt x="5857980" y="3038188"/>
                  <a:pt x="5888573" y="3161618"/>
                </a:cubicBezTo>
                <a:cubicBezTo>
                  <a:pt x="5920978" y="3294426"/>
                  <a:pt x="5914089" y="3426468"/>
                  <a:pt x="5880791" y="3558127"/>
                </a:cubicBezTo>
                <a:cubicBezTo>
                  <a:pt x="5844074" y="3697862"/>
                  <a:pt x="5840847" y="3844294"/>
                  <a:pt x="5871350" y="3985509"/>
                </a:cubicBezTo>
                <a:lnTo>
                  <a:pt x="5884107" y="4141924"/>
                </a:lnTo>
                <a:lnTo>
                  <a:pt x="0" y="4141924"/>
                </a:lnTo>
                <a:lnTo>
                  <a:pt x="0" y="18996"/>
                </a:lnTo>
                <a:lnTo>
                  <a:pt x="114789" y="16636"/>
                </a:lnTo>
                <a:cubicBezTo>
                  <a:pt x="229350" y="12949"/>
                  <a:pt x="343737" y="7904"/>
                  <a:pt x="457838" y="9315"/>
                </a:cubicBezTo>
                <a:cubicBezTo>
                  <a:pt x="553081" y="10444"/>
                  <a:pt x="648070" y="31612"/>
                  <a:pt x="743567" y="27661"/>
                </a:cubicBezTo>
                <a:cubicBezTo>
                  <a:pt x="1032979" y="16089"/>
                  <a:pt x="1322518" y="19899"/>
                  <a:pt x="1611803" y="4799"/>
                </a:cubicBezTo>
                <a:cubicBezTo>
                  <a:pt x="1682301" y="-85"/>
                  <a:pt x="1752927" y="-1238"/>
                  <a:pt x="1823444" y="1329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3F598-1286-099B-D878-D421F7A4A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1808" y="2846851"/>
            <a:ext cx="5317429" cy="3330111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 learning promotes intercultural competence and global citizenship by increasing awareness of cultural differences and communication styles.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Virtual collaboration tools enhance international teamwork and improve global competencies.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Collaboration fosters innovation through diverse knowledge and perspectives, essential for competitiveness in business environments.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Slide 3 learning">
            <a:hlinkClick r:id="" action="ppaction://media"/>
            <a:extLst>
              <a:ext uri="{FF2B5EF4-FFF2-40B4-BE49-F238E27FC236}">
                <a16:creationId xmlns:a16="http://schemas.microsoft.com/office/drawing/2014/main" id="{0F4E9DFB-FAA4-7697-C4C7-5FFD5895F2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45398" y="61178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2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15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29C59CE-9D5A-4E64-9F64-161998AB2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75D586-F722-4480-5D21-12BFD8879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1809" y="365125"/>
            <a:ext cx="4851990" cy="2068086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Role in Professional Practice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D05EE6-80EE-C5FD-E6B0-83A682C231A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63" r="9734" b="1"/>
          <a:stretch>
            <a:fillRect/>
          </a:stretch>
        </p:blipFill>
        <p:spPr>
          <a:xfrm>
            <a:off x="2" y="2"/>
            <a:ext cx="2873113" cy="2520153"/>
          </a:xfrm>
          <a:custGeom>
            <a:avLst/>
            <a:gdLst/>
            <a:ahLst/>
            <a:cxnLst/>
            <a:rect l="l" t="t" r="r" b="b"/>
            <a:pathLst>
              <a:path w="2873113" h="2520153">
                <a:moveTo>
                  <a:pt x="0" y="0"/>
                </a:moveTo>
                <a:lnTo>
                  <a:pt x="2863050" y="0"/>
                </a:lnTo>
                <a:lnTo>
                  <a:pt x="2860357" y="23417"/>
                </a:lnTo>
                <a:cubicBezTo>
                  <a:pt x="2854714" y="58297"/>
                  <a:pt x="2848787" y="93209"/>
                  <a:pt x="2846577" y="128562"/>
                </a:cubicBezTo>
                <a:cubicBezTo>
                  <a:pt x="2835325" y="313204"/>
                  <a:pt x="2844701" y="497594"/>
                  <a:pt x="2857292" y="681606"/>
                </a:cubicBezTo>
                <a:cubicBezTo>
                  <a:pt x="2874974" y="930009"/>
                  <a:pt x="2873501" y="1179283"/>
                  <a:pt x="2852872" y="1427485"/>
                </a:cubicBezTo>
                <a:cubicBezTo>
                  <a:pt x="2831655" y="1647555"/>
                  <a:pt x="2835660" y="1869138"/>
                  <a:pt x="2864794" y="2088415"/>
                </a:cubicBezTo>
                <a:cubicBezTo>
                  <a:pt x="2882609" y="2212685"/>
                  <a:pt x="2866535" y="2338091"/>
                  <a:pt x="2864794" y="2462992"/>
                </a:cubicBezTo>
                <a:lnTo>
                  <a:pt x="2863832" y="2503401"/>
                </a:lnTo>
                <a:lnTo>
                  <a:pt x="2759379" y="2506812"/>
                </a:lnTo>
                <a:cubicBezTo>
                  <a:pt x="2718815" y="2505399"/>
                  <a:pt x="2678327" y="2501250"/>
                  <a:pt x="2638141" y="2494371"/>
                </a:cubicBezTo>
                <a:cubicBezTo>
                  <a:pt x="2542898" y="2477013"/>
                  <a:pt x="2447655" y="2484775"/>
                  <a:pt x="2352412" y="2491125"/>
                </a:cubicBezTo>
                <a:cubicBezTo>
                  <a:pt x="2090938" y="2508483"/>
                  <a:pt x="1829464" y="2529652"/>
                  <a:pt x="1567101" y="2515539"/>
                </a:cubicBezTo>
                <a:cubicBezTo>
                  <a:pt x="1511098" y="2512576"/>
                  <a:pt x="1456492" y="2499593"/>
                  <a:pt x="1400871" y="2494229"/>
                </a:cubicBezTo>
                <a:cubicBezTo>
                  <a:pt x="1239211" y="2478564"/>
                  <a:pt x="1078187" y="2496912"/>
                  <a:pt x="916909" y="2504391"/>
                </a:cubicBezTo>
                <a:cubicBezTo>
                  <a:pt x="738423" y="2515144"/>
                  <a:pt x="559493" y="2512971"/>
                  <a:pt x="381262" y="2497899"/>
                </a:cubicBezTo>
                <a:cubicBezTo>
                  <a:pt x="284495" y="2488444"/>
                  <a:pt x="187601" y="2485233"/>
                  <a:pt x="90675" y="2486397"/>
                </a:cubicBezTo>
                <a:lnTo>
                  <a:pt x="0" y="2490996"/>
                </a:ln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FEC547-6F33-5CD2-A528-C09CC117D23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0025" r="14888" b="2"/>
          <a:stretch>
            <a:fillRect/>
          </a:stretch>
        </p:blipFill>
        <p:spPr>
          <a:xfrm>
            <a:off x="3060436" y="10"/>
            <a:ext cx="2843573" cy="2524624"/>
          </a:xfrm>
          <a:custGeom>
            <a:avLst/>
            <a:gdLst/>
            <a:ahLst/>
            <a:cxnLst/>
            <a:rect l="l" t="t" r="r" b="b"/>
            <a:pathLst>
              <a:path w="2843573" h="2524634">
                <a:moveTo>
                  <a:pt x="26682" y="0"/>
                </a:moveTo>
                <a:lnTo>
                  <a:pt x="2822452" y="0"/>
                </a:lnTo>
                <a:lnTo>
                  <a:pt x="2820993" y="10824"/>
                </a:lnTo>
                <a:cubicBezTo>
                  <a:pt x="2808235" y="122326"/>
                  <a:pt x="2818697" y="233190"/>
                  <a:pt x="2829285" y="343799"/>
                </a:cubicBezTo>
                <a:cubicBezTo>
                  <a:pt x="2840997" y="479092"/>
                  <a:pt x="2837348" y="615270"/>
                  <a:pt x="2818441" y="749749"/>
                </a:cubicBezTo>
                <a:cubicBezTo>
                  <a:pt x="2807788" y="840800"/>
                  <a:pt x="2808044" y="932796"/>
                  <a:pt x="2819207" y="1023783"/>
                </a:cubicBezTo>
                <a:cubicBezTo>
                  <a:pt x="2837578" y="1193205"/>
                  <a:pt x="2863349" y="1363775"/>
                  <a:pt x="2819207" y="1534090"/>
                </a:cubicBezTo>
                <a:cubicBezTo>
                  <a:pt x="2800453" y="1606554"/>
                  <a:pt x="2806449" y="1682589"/>
                  <a:pt x="2816911" y="1756456"/>
                </a:cubicBezTo>
                <a:cubicBezTo>
                  <a:pt x="2833853" y="1883025"/>
                  <a:pt x="2834796" y="2011227"/>
                  <a:pt x="2819717" y="2138038"/>
                </a:cubicBezTo>
                <a:cubicBezTo>
                  <a:pt x="2811335" y="2205118"/>
                  <a:pt x="2811679" y="2273002"/>
                  <a:pt x="2820738" y="2339992"/>
                </a:cubicBezTo>
                <a:cubicBezTo>
                  <a:pt x="2827117" y="2381582"/>
                  <a:pt x="2826415" y="2423364"/>
                  <a:pt x="2825315" y="2465177"/>
                </a:cubicBezTo>
                <a:lnTo>
                  <a:pt x="2825058" y="2479654"/>
                </a:lnTo>
                <a:lnTo>
                  <a:pt x="2679762" y="2483128"/>
                </a:lnTo>
                <a:cubicBezTo>
                  <a:pt x="2618897" y="2485860"/>
                  <a:pt x="2558084" y="2490067"/>
                  <a:pt x="2497351" y="2496347"/>
                </a:cubicBezTo>
                <a:cubicBezTo>
                  <a:pt x="2332771" y="2513422"/>
                  <a:pt x="2168953" y="2506649"/>
                  <a:pt x="2004501" y="2503544"/>
                </a:cubicBezTo>
                <a:cubicBezTo>
                  <a:pt x="1819728" y="2500017"/>
                  <a:pt x="1634831" y="2501710"/>
                  <a:pt x="1450058" y="2501710"/>
                </a:cubicBezTo>
                <a:cubicBezTo>
                  <a:pt x="1369673" y="2501992"/>
                  <a:pt x="1289796" y="2497193"/>
                  <a:pt x="1209792" y="2489009"/>
                </a:cubicBezTo>
                <a:cubicBezTo>
                  <a:pt x="1093723" y="2477295"/>
                  <a:pt x="978288" y="2491407"/>
                  <a:pt x="863997" y="2510177"/>
                </a:cubicBezTo>
                <a:cubicBezTo>
                  <a:pt x="784361" y="2521298"/>
                  <a:pt x="704102" y="2526010"/>
                  <a:pt x="623857" y="2524289"/>
                </a:cubicBezTo>
                <a:cubicBezTo>
                  <a:pt x="427783" y="2524430"/>
                  <a:pt x="232091" y="2514693"/>
                  <a:pt x="36524" y="2497052"/>
                </a:cubicBezTo>
                <a:lnTo>
                  <a:pt x="13350" y="2496674"/>
                </a:lnTo>
                <a:lnTo>
                  <a:pt x="17533" y="2292198"/>
                </a:lnTo>
                <a:cubicBezTo>
                  <a:pt x="19808" y="2209062"/>
                  <a:pt x="21290" y="2125926"/>
                  <a:pt x="17874" y="2042789"/>
                </a:cubicBezTo>
                <a:cubicBezTo>
                  <a:pt x="8899" y="1823109"/>
                  <a:pt x="-1415" y="1603430"/>
                  <a:pt x="13052" y="1383876"/>
                </a:cubicBezTo>
                <a:cubicBezTo>
                  <a:pt x="22963" y="1233390"/>
                  <a:pt x="35957" y="1082147"/>
                  <a:pt x="31938" y="930905"/>
                </a:cubicBezTo>
                <a:cubicBezTo>
                  <a:pt x="27652" y="775629"/>
                  <a:pt x="13587" y="620983"/>
                  <a:pt x="3274" y="466086"/>
                </a:cubicBezTo>
                <a:cubicBezTo>
                  <a:pt x="-4187" y="352451"/>
                  <a:pt x="1117" y="238378"/>
                  <a:pt x="19079" y="125790"/>
                </a:cubicBezTo>
                <a:cubicBezTo>
                  <a:pt x="25442" y="85647"/>
                  <a:pt x="27250" y="45378"/>
                  <a:pt x="26899" y="5094"/>
                </a:cubicBezTo>
                <a:close/>
              </a:path>
            </a:pathLst>
          </a:custGeom>
        </p:spPr>
      </p:pic>
      <p:sp>
        <p:nvSpPr>
          <p:cNvPr id="16" name="sketch line">
            <a:extLst>
              <a:ext uri="{FF2B5EF4-FFF2-40B4-BE49-F238E27FC236}">
                <a16:creationId xmlns:a16="http://schemas.microsoft.com/office/drawing/2014/main" id="{2EA3E16E-E32B-4992-ADBC-EA9C33A6F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1809" y="2579272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5FBF40-0281-D50A-F035-58754BFEF58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5027" r="13635" b="1"/>
          <a:stretch>
            <a:fillRect/>
          </a:stretch>
        </p:blipFill>
        <p:spPr>
          <a:xfrm>
            <a:off x="1" y="2716074"/>
            <a:ext cx="5909625" cy="4141924"/>
          </a:xfrm>
          <a:custGeom>
            <a:avLst/>
            <a:gdLst/>
            <a:ahLst/>
            <a:cxnLst/>
            <a:rect l="l" t="t" r="r" b="b"/>
            <a:pathLst>
              <a:path w="5909625" h="4141924">
                <a:moveTo>
                  <a:pt x="1823444" y="1329"/>
                </a:moveTo>
                <a:cubicBezTo>
                  <a:pt x="1893960" y="3895"/>
                  <a:pt x="1964367" y="10183"/>
                  <a:pt x="2034428" y="20181"/>
                </a:cubicBezTo>
                <a:cubicBezTo>
                  <a:pt x="2139449" y="36834"/>
                  <a:pt x="2245360" y="26532"/>
                  <a:pt x="2350889" y="19476"/>
                </a:cubicBezTo>
                <a:cubicBezTo>
                  <a:pt x="2478642" y="10867"/>
                  <a:pt x="2606268" y="6210"/>
                  <a:pt x="2734275" y="20323"/>
                </a:cubicBezTo>
                <a:cubicBezTo>
                  <a:pt x="2825326" y="30483"/>
                  <a:pt x="2916886" y="21029"/>
                  <a:pt x="3008193" y="15383"/>
                </a:cubicBezTo>
                <a:cubicBezTo>
                  <a:pt x="3103486" y="8045"/>
                  <a:pt x="3199137" y="8045"/>
                  <a:pt x="3294430" y="15383"/>
                </a:cubicBezTo>
                <a:cubicBezTo>
                  <a:pt x="3381546" y="22750"/>
                  <a:pt x="3469080" y="21000"/>
                  <a:pt x="3555904" y="10161"/>
                </a:cubicBezTo>
                <a:cubicBezTo>
                  <a:pt x="3657497" y="-1693"/>
                  <a:pt x="3759089" y="7480"/>
                  <a:pt x="3860682" y="16089"/>
                </a:cubicBezTo>
                <a:cubicBezTo>
                  <a:pt x="4039485" y="31472"/>
                  <a:pt x="4218161" y="24557"/>
                  <a:pt x="4396583" y="13266"/>
                </a:cubicBezTo>
                <a:cubicBezTo>
                  <a:pt x="4519422" y="6041"/>
                  <a:pt x="4642589" y="10007"/>
                  <a:pt x="4764856" y="25121"/>
                </a:cubicBezTo>
                <a:cubicBezTo>
                  <a:pt x="4813493" y="30483"/>
                  <a:pt x="4862258" y="29496"/>
                  <a:pt x="4911023" y="30483"/>
                </a:cubicBezTo>
                <a:cubicBezTo>
                  <a:pt x="4915721" y="30625"/>
                  <a:pt x="4920801" y="29108"/>
                  <a:pt x="4925690" y="28984"/>
                </a:cubicBezTo>
                <a:lnTo>
                  <a:pt x="4927821" y="30065"/>
                </a:lnTo>
                <a:lnTo>
                  <a:pt x="4960258" y="27641"/>
                </a:lnTo>
                <a:lnTo>
                  <a:pt x="4964870" y="27986"/>
                </a:lnTo>
                <a:lnTo>
                  <a:pt x="4964882" y="27978"/>
                </a:lnTo>
                <a:cubicBezTo>
                  <a:pt x="4969755" y="27908"/>
                  <a:pt x="4974899" y="29284"/>
                  <a:pt x="4979471" y="28790"/>
                </a:cubicBezTo>
                <a:cubicBezTo>
                  <a:pt x="5154578" y="12123"/>
                  <a:pt x="5330536" y="9611"/>
                  <a:pt x="5505974" y="21310"/>
                </a:cubicBezTo>
                <a:cubicBezTo>
                  <a:pt x="5586740" y="25614"/>
                  <a:pt x="5667442" y="25544"/>
                  <a:pt x="5748129" y="23092"/>
                </a:cubicBezTo>
                <a:lnTo>
                  <a:pt x="5892006" y="15658"/>
                </a:lnTo>
                <a:lnTo>
                  <a:pt x="5894187" y="91357"/>
                </a:lnTo>
                <a:cubicBezTo>
                  <a:pt x="5891252" y="119679"/>
                  <a:pt x="5887042" y="148001"/>
                  <a:pt x="5881429" y="176068"/>
                </a:cubicBezTo>
                <a:cubicBezTo>
                  <a:pt x="5868671" y="240494"/>
                  <a:pt x="5878112" y="303645"/>
                  <a:pt x="5888063" y="367433"/>
                </a:cubicBezTo>
                <a:cubicBezTo>
                  <a:pt x="5896291" y="414790"/>
                  <a:pt x="5896291" y="463218"/>
                  <a:pt x="5888063" y="510574"/>
                </a:cubicBezTo>
                <a:cubicBezTo>
                  <a:pt x="5868926" y="612636"/>
                  <a:pt x="5879515" y="714697"/>
                  <a:pt x="5889083" y="815610"/>
                </a:cubicBezTo>
                <a:cubicBezTo>
                  <a:pt x="5901841" y="951224"/>
                  <a:pt x="5908220" y="1085690"/>
                  <a:pt x="5876326" y="1220284"/>
                </a:cubicBezTo>
                <a:cubicBezTo>
                  <a:pt x="5856296" y="1304994"/>
                  <a:pt x="5872754" y="1390981"/>
                  <a:pt x="5883342" y="1475437"/>
                </a:cubicBezTo>
                <a:cubicBezTo>
                  <a:pt x="5891354" y="1538243"/>
                  <a:pt x="5892298" y="1601751"/>
                  <a:pt x="5886149" y="1664761"/>
                </a:cubicBezTo>
                <a:cubicBezTo>
                  <a:pt x="5876836" y="1760329"/>
                  <a:pt x="5880140" y="1856713"/>
                  <a:pt x="5895972" y="1951426"/>
                </a:cubicBezTo>
                <a:cubicBezTo>
                  <a:pt x="5905362" y="2004791"/>
                  <a:pt x="5901727" y="2059623"/>
                  <a:pt x="5885384" y="2111279"/>
                </a:cubicBezTo>
                <a:cubicBezTo>
                  <a:pt x="5861527" y="2185401"/>
                  <a:pt x="5875943" y="2261054"/>
                  <a:pt x="5885384" y="2335942"/>
                </a:cubicBezTo>
                <a:cubicBezTo>
                  <a:pt x="5899545" y="2453440"/>
                  <a:pt x="5916513" y="2570683"/>
                  <a:pt x="5906434" y="2689584"/>
                </a:cubicBezTo>
                <a:cubicBezTo>
                  <a:pt x="5904839" y="2722155"/>
                  <a:pt x="5900310" y="2754521"/>
                  <a:pt x="5892910" y="2786288"/>
                </a:cubicBezTo>
                <a:cubicBezTo>
                  <a:pt x="5859473" y="2908978"/>
                  <a:pt x="5857980" y="3038188"/>
                  <a:pt x="5888573" y="3161618"/>
                </a:cubicBezTo>
                <a:cubicBezTo>
                  <a:pt x="5920978" y="3294426"/>
                  <a:pt x="5914089" y="3426468"/>
                  <a:pt x="5880791" y="3558127"/>
                </a:cubicBezTo>
                <a:cubicBezTo>
                  <a:pt x="5844074" y="3697862"/>
                  <a:pt x="5840847" y="3844294"/>
                  <a:pt x="5871350" y="3985509"/>
                </a:cubicBezTo>
                <a:lnTo>
                  <a:pt x="5884107" y="4141924"/>
                </a:lnTo>
                <a:lnTo>
                  <a:pt x="0" y="4141924"/>
                </a:lnTo>
                <a:lnTo>
                  <a:pt x="0" y="18996"/>
                </a:lnTo>
                <a:lnTo>
                  <a:pt x="114789" y="16636"/>
                </a:lnTo>
                <a:cubicBezTo>
                  <a:pt x="229350" y="12949"/>
                  <a:pt x="343737" y="7904"/>
                  <a:pt x="457838" y="9315"/>
                </a:cubicBezTo>
                <a:cubicBezTo>
                  <a:pt x="553081" y="10444"/>
                  <a:pt x="648070" y="31612"/>
                  <a:pt x="743567" y="27661"/>
                </a:cubicBezTo>
                <a:cubicBezTo>
                  <a:pt x="1032979" y="16089"/>
                  <a:pt x="1322518" y="19899"/>
                  <a:pt x="1611803" y="4799"/>
                </a:cubicBezTo>
                <a:cubicBezTo>
                  <a:pt x="1682301" y="-85"/>
                  <a:pt x="1752927" y="-1238"/>
                  <a:pt x="1823444" y="1329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5191A-7405-2492-E23B-1ED98AA81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8235" y="2667678"/>
            <a:ext cx="5796353" cy="3362914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 learning is widely used in professional training fields, including healthcare, education, and technology.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enhances interprofessional learning by promoting collaboration among individuals from different disciplines.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clinical placements, supervision encourages patient-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practice through teamwork (Buck Jensen et al., 2023).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technology education, collaborative strategies prepare learners for real-world problem-solving in teams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Tverdokhlib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et al., 2024).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Slide 4 learning">
            <a:hlinkClick r:id="" action="ppaction://media"/>
            <a:extLst>
              <a:ext uri="{FF2B5EF4-FFF2-40B4-BE49-F238E27FC236}">
                <a16:creationId xmlns:a16="http://schemas.microsoft.com/office/drawing/2014/main" id="{F7949789-DBAA-D5C9-6A1C-8AD39B8DA8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50599" y="62420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6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45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59C6B72-F8E6-4281-8F3E-93FC0DC98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9B3DC-E08A-0B12-67ED-F9E304AC9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5"/>
            <a:ext cx="5295015" cy="2063808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Challenges and limitations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7ED444-1C1F-7DE5-7553-3EB73F94DD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905" y="365125"/>
            <a:ext cx="2194560" cy="21945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B8E59C-4EF5-8C95-96C8-CAF989A55D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7394" y="747879"/>
            <a:ext cx="2540538" cy="1429052"/>
          </a:xfrm>
          <a:prstGeom prst="rect">
            <a:avLst/>
          </a:prstGeom>
        </p:spPr>
      </p:pic>
      <p:sp>
        <p:nvSpPr>
          <p:cNvPr id="16" name="sketch line">
            <a:extLst>
              <a:ext uri="{FF2B5EF4-FFF2-40B4-BE49-F238E27FC236}">
                <a16:creationId xmlns:a16="http://schemas.microsoft.com/office/drawing/2014/main" id="{490234EE-E0D8-4805-9227-CCEAC6016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2650181"/>
            <a:ext cx="4343400" cy="18288"/>
          </a:xfrm>
          <a:custGeom>
            <a:avLst/>
            <a:gdLst>
              <a:gd name="csX0" fmla="*/ 0 w 4343400"/>
              <a:gd name="csY0" fmla="*/ 0 h 18288"/>
              <a:gd name="csX1" fmla="*/ 577052 w 4343400"/>
              <a:gd name="csY1" fmla="*/ 0 h 18288"/>
              <a:gd name="csX2" fmla="*/ 1067235 w 4343400"/>
              <a:gd name="csY2" fmla="*/ 0 h 18288"/>
              <a:gd name="csX3" fmla="*/ 1600853 w 4343400"/>
              <a:gd name="csY3" fmla="*/ 0 h 18288"/>
              <a:gd name="csX4" fmla="*/ 2264773 w 4343400"/>
              <a:gd name="csY4" fmla="*/ 0 h 18288"/>
              <a:gd name="csX5" fmla="*/ 2841825 w 4343400"/>
              <a:gd name="csY5" fmla="*/ 0 h 18288"/>
              <a:gd name="csX6" fmla="*/ 3375442 w 4343400"/>
              <a:gd name="csY6" fmla="*/ 0 h 18288"/>
              <a:gd name="csX7" fmla="*/ 4343400 w 4343400"/>
              <a:gd name="csY7" fmla="*/ 0 h 18288"/>
              <a:gd name="csX8" fmla="*/ 4343400 w 4343400"/>
              <a:gd name="csY8" fmla="*/ 18288 h 18288"/>
              <a:gd name="csX9" fmla="*/ 3722914 w 4343400"/>
              <a:gd name="csY9" fmla="*/ 18288 h 18288"/>
              <a:gd name="csX10" fmla="*/ 3189297 w 4343400"/>
              <a:gd name="csY10" fmla="*/ 18288 h 18288"/>
              <a:gd name="csX11" fmla="*/ 2481943 w 4343400"/>
              <a:gd name="csY11" fmla="*/ 18288 h 18288"/>
              <a:gd name="csX12" fmla="*/ 1904891 w 4343400"/>
              <a:gd name="csY12" fmla="*/ 18288 h 18288"/>
              <a:gd name="csX13" fmla="*/ 1414707 w 4343400"/>
              <a:gd name="csY13" fmla="*/ 18288 h 18288"/>
              <a:gd name="csX14" fmla="*/ 750788 w 4343400"/>
              <a:gd name="csY14" fmla="*/ 18288 h 18288"/>
              <a:gd name="csX15" fmla="*/ 0 w 4343400"/>
              <a:gd name="csY15" fmla="*/ 18288 h 18288"/>
              <a:gd name="csX16" fmla="*/ 0 w 43434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343400" h="18288" fill="none" extrusionOk="0">
                <a:moveTo>
                  <a:pt x="0" y="0"/>
                </a:moveTo>
                <a:cubicBezTo>
                  <a:pt x="233209" y="-19550"/>
                  <a:pt x="330816" y="19068"/>
                  <a:pt x="577052" y="0"/>
                </a:cubicBezTo>
                <a:cubicBezTo>
                  <a:pt x="823288" y="-19068"/>
                  <a:pt x="875077" y="10360"/>
                  <a:pt x="1067235" y="0"/>
                </a:cubicBezTo>
                <a:cubicBezTo>
                  <a:pt x="1259393" y="-10360"/>
                  <a:pt x="1410699" y="2939"/>
                  <a:pt x="1600853" y="0"/>
                </a:cubicBezTo>
                <a:cubicBezTo>
                  <a:pt x="1791007" y="-2939"/>
                  <a:pt x="2101644" y="-26225"/>
                  <a:pt x="2264773" y="0"/>
                </a:cubicBezTo>
                <a:cubicBezTo>
                  <a:pt x="2427902" y="26225"/>
                  <a:pt x="2690426" y="-27726"/>
                  <a:pt x="2841825" y="0"/>
                </a:cubicBezTo>
                <a:cubicBezTo>
                  <a:pt x="2993224" y="27726"/>
                  <a:pt x="3172320" y="-18569"/>
                  <a:pt x="3375442" y="0"/>
                </a:cubicBezTo>
                <a:cubicBezTo>
                  <a:pt x="3578564" y="18569"/>
                  <a:pt x="4003119" y="21909"/>
                  <a:pt x="4343400" y="0"/>
                </a:cubicBezTo>
                <a:cubicBezTo>
                  <a:pt x="4343798" y="7429"/>
                  <a:pt x="4343380" y="10822"/>
                  <a:pt x="4343400" y="18288"/>
                </a:cubicBezTo>
                <a:cubicBezTo>
                  <a:pt x="4109047" y="14709"/>
                  <a:pt x="3996986" y="7919"/>
                  <a:pt x="3722914" y="18288"/>
                </a:cubicBezTo>
                <a:cubicBezTo>
                  <a:pt x="3448842" y="28657"/>
                  <a:pt x="3340973" y="29252"/>
                  <a:pt x="3189297" y="18288"/>
                </a:cubicBezTo>
                <a:cubicBezTo>
                  <a:pt x="3037621" y="7324"/>
                  <a:pt x="2636891" y="-9539"/>
                  <a:pt x="2481943" y="18288"/>
                </a:cubicBezTo>
                <a:cubicBezTo>
                  <a:pt x="2326995" y="46115"/>
                  <a:pt x="2131632" y="740"/>
                  <a:pt x="1904891" y="18288"/>
                </a:cubicBezTo>
                <a:cubicBezTo>
                  <a:pt x="1678150" y="35836"/>
                  <a:pt x="1575362" y="-3381"/>
                  <a:pt x="1414707" y="18288"/>
                </a:cubicBezTo>
                <a:cubicBezTo>
                  <a:pt x="1254052" y="39957"/>
                  <a:pt x="1051093" y="-335"/>
                  <a:pt x="750788" y="18288"/>
                </a:cubicBezTo>
                <a:cubicBezTo>
                  <a:pt x="450483" y="36911"/>
                  <a:pt x="293781" y="22900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343400" h="18288" stroke="0" extrusionOk="0">
                <a:moveTo>
                  <a:pt x="0" y="0"/>
                </a:moveTo>
                <a:cubicBezTo>
                  <a:pt x="212719" y="-28531"/>
                  <a:pt x="340561" y="-1164"/>
                  <a:pt x="577052" y="0"/>
                </a:cubicBezTo>
                <a:cubicBezTo>
                  <a:pt x="813543" y="1164"/>
                  <a:pt x="866967" y="-9376"/>
                  <a:pt x="1067235" y="0"/>
                </a:cubicBezTo>
                <a:cubicBezTo>
                  <a:pt x="1267503" y="9376"/>
                  <a:pt x="1485778" y="-20470"/>
                  <a:pt x="1774589" y="0"/>
                </a:cubicBezTo>
                <a:cubicBezTo>
                  <a:pt x="2063400" y="20470"/>
                  <a:pt x="2090152" y="-14502"/>
                  <a:pt x="2351641" y="0"/>
                </a:cubicBezTo>
                <a:cubicBezTo>
                  <a:pt x="2613130" y="14502"/>
                  <a:pt x="2802864" y="19125"/>
                  <a:pt x="2928693" y="0"/>
                </a:cubicBezTo>
                <a:cubicBezTo>
                  <a:pt x="3054522" y="-19125"/>
                  <a:pt x="3482611" y="-2038"/>
                  <a:pt x="3636046" y="0"/>
                </a:cubicBezTo>
                <a:cubicBezTo>
                  <a:pt x="3789481" y="2038"/>
                  <a:pt x="4012363" y="973"/>
                  <a:pt x="4343400" y="0"/>
                </a:cubicBezTo>
                <a:cubicBezTo>
                  <a:pt x="4342514" y="5429"/>
                  <a:pt x="4344221" y="14046"/>
                  <a:pt x="4343400" y="18288"/>
                </a:cubicBezTo>
                <a:cubicBezTo>
                  <a:pt x="4078870" y="-6138"/>
                  <a:pt x="4015967" y="29658"/>
                  <a:pt x="3809782" y="18288"/>
                </a:cubicBezTo>
                <a:cubicBezTo>
                  <a:pt x="3603597" y="6918"/>
                  <a:pt x="3495552" y="24439"/>
                  <a:pt x="3189297" y="18288"/>
                </a:cubicBezTo>
                <a:cubicBezTo>
                  <a:pt x="2883042" y="12137"/>
                  <a:pt x="2850610" y="32583"/>
                  <a:pt x="2568811" y="18288"/>
                </a:cubicBezTo>
                <a:cubicBezTo>
                  <a:pt x="2287012" y="3993"/>
                  <a:pt x="2279820" y="23580"/>
                  <a:pt x="1991759" y="18288"/>
                </a:cubicBezTo>
                <a:cubicBezTo>
                  <a:pt x="1703698" y="12996"/>
                  <a:pt x="1616455" y="23157"/>
                  <a:pt x="1284405" y="18288"/>
                </a:cubicBezTo>
                <a:cubicBezTo>
                  <a:pt x="952355" y="13419"/>
                  <a:pt x="783530" y="16053"/>
                  <a:pt x="577052" y="18288"/>
                </a:cubicBezTo>
                <a:cubicBezTo>
                  <a:pt x="370574" y="20523"/>
                  <a:pt x="173929" y="519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30F7A-1BF7-97A8-64C5-BCD54948C1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5352" y="2908005"/>
            <a:ext cx="6203092" cy="3268957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 learning offers benefits but encounters challenges.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Unequal participation can result in imbalanced learning outcomes.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Technological barriers and resource limitations affect collaboration, particularly in low-resource or inclusive environments.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Group conflicts, communication issues, and cultural differences hinder effectiveness in global teams.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Data privacy and security concerns are significant in digital and AI-supported contexts.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971D04-761B-6A2A-7704-E4BE4A562E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2916" y="3339797"/>
            <a:ext cx="5295016" cy="2263618"/>
          </a:xfrm>
          <a:prstGeom prst="rect">
            <a:avLst/>
          </a:prstGeom>
        </p:spPr>
      </p:pic>
      <p:pic>
        <p:nvPicPr>
          <p:cNvPr id="10" name="Slide 5 (5)">
            <a:hlinkClick r:id="" action="ppaction://media"/>
            <a:extLst>
              <a:ext uri="{FF2B5EF4-FFF2-40B4-BE49-F238E27FC236}">
                <a16:creationId xmlns:a16="http://schemas.microsoft.com/office/drawing/2014/main" id="{76097C93-8A8D-1FE0-5B4A-D9FD529FC6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94728" y="99062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20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95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D4B7ED-2E49-B922-5776-25044D59C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128" y="638089"/>
            <a:ext cx="4818888" cy="1476801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Conclusion</a:t>
            </a:r>
            <a:r>
              <a:rPr lang="en-GB" sz="5400" dirty="0"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9E194E-DAD4-37DB-B45B-79D42FB45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281" y="1074792"/>
            <a:ext cx="6345195" cy="5060338"/>
          </a:xfrm>
          <a:prstGeom prst="rect">
            <a:avLst/>
          </a:prstGeom>
        </p:spPr>
      </p:pic>
      <p:sp>
        <p:nvSpPr>
          <p:cNvPr id="12" name="sketch line">
            <a:extLst>
              <a:ext uri="{FF2B5EF4-FFF2-40B4-BE49-F238E27FC236}">
                <a16:creationId xmlns:a16="http://schemas.microsoft.com/office/drawing/2014/main" id="{953EE71A-6488-4203-A7C4-77102FD0D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912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82277-7E85-9486-EB5C-DF5B23A0F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9128" y="2664886"/>
            <a:ext cx="4818888" cy="3550789"/>
          </a:xfrm>
        </p:spPr>
        <p:txBody>
          <a:bodyPr anchor="t"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Collaborative learning enhances critical thinking, engagement, and professional skills.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Particularly effective in global and interdisciplinary contexts.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Effectiveness relies on structured implementation, inclusivity, and technological support.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Slide 6 (4)">
            <a:hlinkClick r:id="" action="ppaction://media"/>
            <a:extLst>
              <a:ext uri="{FF2B5EF4-FFF2-40B4-BE49-F238E27FC236}">
                <a16:creationId xmlns:a16="http://schemas.microsoft.com/office/drawing/2014/main" id="{CD789564-AD73-58EB-85A5-57BE437035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98562" y="143827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5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9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D02B18-5F10-B893-97BD-132771F08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51ABC-29D2-99BE-4CEC-9B63FAB34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Buck Jensen, C., Norbye, B., Abrandt Dahlgren, M., Tornqvist, T., &amp; Iversen, A. (2023). Students in interprofessional clinical placements: How supervision facilitates patient-centeredness in collaborative learning.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The Clinical Supervisor, 42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(2), 352–374.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Demetriou, K. (2023). Strengths and weaknesses of using educational technology in inclusive settings with limited available resources: Reflections on a classroom-based computer-mediated collaborative learning approach.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Learning Technology, 18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(3), 279–303.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Huang, X., &amp; Lajoie, S. P. (2023). Social emotional interaction in collaborative learning: Why it matters and how we can measure it?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Social Sciences &amp; Humanities Open, 7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(1), 100447.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Jaswal, R., Panda, S. N., &amp; Khullar, V. (2025). Federated learning: An approach for managing data privacy and security in collaborative learning.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Recent Advances in Electrical &amp; Electronic Engineering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Qureshi, M. A., Khaskheli, A., Qureshi, J. A., Raza, S. A.,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Yousufi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S. Q. (2023). Factors affecting students’ learning performance through collaborative learning and engagement.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Interactive Learning Environments, 31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(4), 2371–2391.</a:t>
            </a:r>
          </a:p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Tverdokhlib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I. A.,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Klochko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O. V., Sharyhin, O. A.,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Fedorets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V. M. (2024). Collaborative learning in the system of training future information technologies specialists as an educational strategy for the fundamentalization of the sustainable development of education. In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AREdu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(pp. 206–225).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Van Rompay-Bartels, I., Watkins, C., Zijlstra, L.,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Geessink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J. (2024). Assessing the impact of intercultural virtual collaboration on global citizenship education. In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Belonging in culturally diverse societies: Official structures and personal customs.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IntechOpen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Zalli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E. (2024). Globalization and education: Exploring the exchange of ideas, values, and traditions in promoting cultural understanding and global citizenship.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Interdisciplinary Journal of Research and Development, 11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(1 S1), 55–55.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631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749</Words>
  <PresentationFormat>Widescreen</PresentationFormat>
  <Paragraphs>38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Arial Black</vt:lpstr>
      <vt:lpstr>Office Theme</vt:lpstr>
      <vt:lpstr>Collaborative Learning</vt:lpstr>
      <vt:lpstr>What are the benefits?</vt:lpstr>
      <vt:lpstr>Collaborative Learning in Global Business Contexts</vt:lpstr>
      <vt:lpstr>Role in Professional Practice</vt:lpstr>
      <vt:lpstr>Challenges and limitations 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2026-04-28T21:57:07Z</dcterms:created>
  <dcterms:modified xsi:type="dcterms:W3CDTF">2026-04-28T22:19:11Z</dcterms:modified>
</cp:coreProperties>
</file>